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532" r:id="rId3"/>
    <p:sldId id="608" r:id="rId4"/>
    <p:sldId id="551" r:id="rId5"/>
    <p:sldId id="552" r:id="rId6"/>
    <p:sldId id="587" r:id="rId7"/>
    <p:sldId id="588" r:id="rId8"/>
    <p:sldId id="589" r:id="rId9"/>
    <p:sldId id="610" r:id="rId10"/>
    <p:sldId id="614" r:id="rId11"/>
    <p:sldId id="615" r:id="rId12"/>
    <p:sldId id="616" r:id="rId13"/>
    <p:sldId id="617" r:id="rId14"/>
    <p:sldId id="613" r:id="rId15"/>
    <p:sldId id="619" r:id="rId16"/>
    <p:sldId id="612" r:id="rId17"/>
    <p:sldId id="618" r:id="rId18"/>
    <p:sldId id="620" r:id="rId19"/>
    <p:sldId id="550" r:id="rId20"/>
  </p:sldIdLst>
  <p:sldSz cx="12192000" cy="6858000"/>
  <p:notesSz cx="6858000" cy="9144000"/>
  <p:embeddedFontLst>
    <p:embeddedFont>
      <p:font typeface="字魂105号-简雅黑" panose="00000500000000000000" pitchFamily="2" charset="-122"/>
      <p:regular r:id="rId22"/>
    </p:embeddedFont>
    <p:embeddedFont>
      <p:font typeface="字魂73号-江南手书" panose="00000500000000000000" pitchFamily="2" charset="-122"/>
      <p:regular r:id="rId23"/>
    </p:embeddedFont>
    <p:embeddedFont>
      <p:font typeface="华文新魏" panose="02010800040101010101" charset="-122"/>
      <p:regular r:id="rId24"/>
    </p:embeddedFont>
    <p:embeddedFont>
      <p:font typeface="字魂43号-国潮手书" panose="00000500000000000000" pitchFamily="2" charset="-122"/>
      <p:regular r:id="rId25"/>
    </p:embeddedFont>
    <p:embeddedFont>
      <p:font typeface="等线" panose="02010600030101010101" charset="-122"/>
      <p:regular r:id="rId26"/>
    </p:embeddedFont>
    <p:embeddedFont>
      <p:font typeface="微软雅黑" panose="020B0503020204020204" charset="-122"/>
      <p:regular r:id="rId27"/>
    </p:embeddedFont>
    <p:embeddedFont>
      <p:font typeface="华文行楷" panose="02010800040101010101" charset="-122"/>
      <p:regular r:id="rId28"/>
    </p:embeddedFont>
    <p:embeddedFont>
      <p:font typeface="汉仪字酷堂义山楷W" panose="00020600040101010101" charset="-122"/>
      <p:regular r:id="rId29"/>
    </p:embeddedFont>
    <p:embeddedFont>
      <p:font typeface="楷体_GB2312" panose="02010609030101010101" charset="-122"/>
      <p:regular r:id="rId30"/>
    </p:embeddedFont>
  </p:embeddedFontLst>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43" autoAdjust="0"/>
  </p:normalViewPr>
  <p:slideViewPr>
    <p:cSldViewPr snapToGrid="0">
      <p:cViewPr>
        <p:scale>
          <a:sx n="50" d="100"/>
          <a:sy n="50" d="100"/>
        </p:scale>
        <p:origin x="1664" y="99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tags" Target="tags/tag19.xml" /><Relationship Id="rId22" Type="http://schemas.openxmlformats.org/officeDocument/2006/relationships/font" Target="fonts/font1.fntdata" /><Relationship Id="rId23" Type="http://schemas.openxmlformats.org/officeDocument/2006/relationships/font" Target="fonts/font2.fntdata" /><Relationship Id="rId24" Type="http://schemas.openxmlformats.org/officeDocument/2006/relationships/font" Target="fonts/font3.fntdata" /><Relationship Id="rId25" Type="http://schemas.openxmlformats.org/officeDocument/2006/relationships/font" Target="fonts/font4.fntdata" /><Relationship Id="rId26" Type="http://schemas.openxmlformats.org/officeDocument/2006/relationships/font" Target="fonts/font5.fntdata" /><Relationship Id="rId27" Type="http://schemas.openxmlformats.org/officeDocument/2006/relationships/font" Target="fonts/font6.fntdata" /><Relationship Id="rId28" Type="http://schemas.openxmlformats.org/officeDocument/2006/relationships/font" Target="fonts/font7.fntdata" /><Relationship Id="rId29" Type="http://schemas.openxmlformats.org/officeDocument/2006/relationships/font" Target="fonts/font8.fntdata" /><Relationship Id="rId3" Type="http://schemas.openxmlformats.org/officeDocument/2006/relationships/slide" Target="slides/slide1.xml" /><Relationship Id="rId30" Type="http://schemas.openxmlformats.org/officeDocument/2006/relationships/font" Target="fonts/font9.fntdata"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105号-简雅黑" panose="00000500000000000000" pitchFamily="2" charset="-122"/>
                <a:ea typeface="字魂105号-简雅黑"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105号-简雅黑" panose="00000500000000000000" pitchFamily="2" charset="-122"/>
                <a:ea typeface="字魂105号-简雅黑" panose="00000500000000000000" pitchFamily="2" charset="-122"/>
              </a:defRPr>
            </a:lvl1pPr>
          </a:lstStyle>
          <a:p>
            <a:fld id="{87024613-BD0C-4660-8960-58B20747E336}"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105号-简雅黑" panose="00000500000000000000" pitchFamily="2" charset="-122"/>
                <a:ea typeface="字魂105号-简雅黑"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105号-简雅黑" panose="00000500000000000000" pitchFamily="2" charset="-122"/>
                <a:ea typeface="字魂105号-简雅黑" panose="00000500000000000000" pitchFamily="2" charset="-122"/>
              </a:defRPr>
            </a:lvl1pPr>
          </a:lstStyle>
          <a:p>
            <a:fld id="{62FCAFAE-00BB-44C1-8AE6-7D50D8C07F1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1pPr>
    <a:lvl2pPr marL="4572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2pPr>
    <a:lvl3pPr marL="9144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3pPr>
    <a:lvl4pPr marL="13716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4pPr>
    <a:lvl5pPr marL="1828800" algn="l" defTabSz="914400" rtl="0" eaLnBrk="1" latinLnBrk="0" hangingPunct="1">
      <a:defRPr sz="1200" kern="1200">
        <a:solidFill>
          <a:schemeClr val="tx1"/>
        </a:solidFill>
        <a:latin typeface="字魂105号-简雅黑" panose="00000500000000000000" pitchFamily="2" charset="-122"/>
        <a:ea typeface="字魂105号-简雅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t>14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t>16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FCAFAE-00BB-44C1-8AE6-7D50D8C07F1F}" type="slidenum">
              <a:rPr lang="zh-CN" altLang="en-US" smtClean="0"/>
              <a:t>17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9A2575D-8A1E-42D2-98DE-95D0125EE5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C9F13A-FEFD-453E-B4C7-1DC5AB64D70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fld id="{C9A2575D-8A1E-42D2-98DE-95D0125EE5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105号-简雅黑" panose="00000500000000000000" pitchFamily="2" charset="-122"/>
                <a:ea typeface="字魂105号-简雅黑" panose="00000500000000000000" pitchFamily="2" charset="-122"/>
              </a:defRPr>
            </a:lvl1pPr>
          </a:lstStyle>
          <a:p>
            <a:fld id="{03C9F13A-FEFD-453E-B4C7-1DC5AB64D70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字魂105号-简雅黑" panose="00000500000000000000" pitchFamily="2" charset="-122"/>
          <a:ea typeface="字魂105号-简雅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105号-简雅黑" panose="00000500000000000000" pitchFamily="2" charset="-122"/>
          <a:ea typeface="字魂105号-简雅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105号-简雅黑" panose="00000500000000000000" pitchFamily="2" charset="-122"/>
          <a:ea typeface="字魂105号-简雅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105号-简雅黑" panose="00000500000000000000" pitchFamily="2" charset="-122"/>
          <a:ea typeface="字魂105号-简雅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05号-简雅黑" panose="00000500000000000000" pitchFamily="2" charset="-122"/>
          <a:ea typeface="字魂105号-简雅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05号-简雅黑" panose="00000500000000000000" pitchFamily="2" charset="-122"/>
          <a:ea typeface="字魂105号-简雅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tags" Target="../tags/tag1.xml" /><Relationship Id="rId7"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10.png" /><Relationship Id="rId5" Type="http://schemas.openxmlformats.org/officeDocument/2006/relationships/tags" Target="../tags/tag13.xml" /><Relationship Id="rId6" Type="http://schemas.openxmlformats.org/officeDocument/2006/relationships/image" Target="../media/image11.png" /><Relationship Id="rId7" Type="http://schemas.openxmlformats.org/officeDocument/2006/relationships/image" Target="../media/image12.sv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1.png" /><Relationship Id="rId4" Type="http://schemas.openxmlformats.org/officeDocument/2006/relationships/image" Target="../media/image10.png" /><Relationship Id="rId5" Type="http://schemas.openxmlformats.org/officeDocument/2006/relationships/tags" Target="../tags/tag14.xml" /><Relationship Id="rId6" Type="http://schemas.openxmlformats.org/officeDocument/2006/relationships/image" Target="../media/image11.png" /><Relationship Id="rId7" Type="http://schemas.openxmlformats.org/officeDocument/2006/relationships/image" Target="../media/image13.sv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15.xml" /><Relationship Id="rId4" Type="http://schemas.openxmlformats.org/officeDocument/2006/relationships/image" Target="../media/image14.png" /><Relationship Id="rId5" Type="http://schemas.openxmlformats.org/officeDocument/2006/relationships/image" Target="../media/image1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tags" Target="../tags/tag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tags" Target="../tags/tag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tags" Target="../tags/tag18.xml" /><Relationship Id="rId7" Type="http://schemas.openxmlformats.org/officeDocument/2006/relationships/image" Target="../media/image1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6.jpeg" /><Relationship Id="rId4" Type="http://schemas.openxmlformats.org/officeDocument/2006/relationships/tags" Target="../tags/tag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4.xml" /><Relationship Id="rId4"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5.xml" /><Relationship Id="rId4"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8.xml" /><Relationship Id="rId4"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tags" Target="../tags/tag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a:off x="4070459" y="-1959447"/>
            <a:ext cx="4286976" cy="10472093"/>
          </a:xfrm>
          <a:prstGeom prst="rect">
            <a:avLst/>
          </a:pr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rcRect l="18560" t="86667" r="65185" b="3855"/>
          <a:stretch>
            <a:fillRect/>
          </a:stretch>
        </p:blipFill>
        <p:spPr>
          <a:xfrm rot="16200000">
            <a:off x="10161407" y="4011791"/>
            <a:ext cx="771889" cy="2349504"/>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02206" y="3276599"/>
            <a:ext cx="3860800" cy="3860800"/>
          </a:xfrm>
          <a:prstGeom prst="rect">
            <a:avLst/>
          </a:prstGeom>
        </p:spPr>
      </p:pic>
      <p:grpSp>
        <p:nvGrpSpPr>
          <p:cNvPr id="2" name="组合 1"/>
          <p:cNvGrpSpPr/>
          <p:nvPr/>
        </p:nvGrpSpPr>
        <p:grpSpPr>
          <a:xfrm>
            <a:off x="4765675" y="4162425"/>
            <a:ext cx="2896870" cy="795020"/>
            <a:chOff x="7527" y="6878"/>
            <a:chExt cx="4562" cy="1252"/>
          </a:xfrm>
        </p:grpSpPr>
        <p:grpSp>
          <p:nvGrpSpPr>
            <p:cNvPr id="9" name="组合 8"/>
            <p:cNvGrpSpPr/>
            <p:nvPr>
              <p:custDataLst>
                <p:tags r:id="rId6"/>
              </p:custDataLst>
            </p:nvPr>
          </p:nvGrpSpPr>
          <p:grpSpPr>
            <a:xfrm>
              <a:off x="7527" y="6878"/>
              <a:ext cx="4563" cy="1253"/>
              <a:chOff x="3427770" y="1399334"/>
              <a:chExt cx="2568987" cy="568423"/>
            </a:xfrm>
            <a:solidFill>
              <a:srgbClr val="C00000"/>
            </a:solidFill>
          </p:grpSpPr>
          <p:sp>
            <p:nvSpPr>
              <p:cNvPr id="1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TextBox 7"/>
            <p:cNvSpPr txBox="1"/>
            <p:nvPr/>
          </p:nvSpPr>
          <p:spPr>
            <a:xfrm>
              <a:off x="8085" y="6948"/>
              <a:ext cx="3421" cy="1113"/>
            </a:xfrm>
            <a:prstGeom prst="rect">
              <a:avLst/>
            </a:prstGeom>
            <a:noFill/>
          </p:spPr>
          <p:txBody>
            <a:bodyPr wrap="square" rtlCol="0">
              <a:spAutoFit/>
            </a:bodyPr>
            <a:lstStyle/>
            <a:p>
              <a:pPr algn="ctr"/>
              <a:r>
                <a:rPr lang="zh-CN" altLang="en-US" sz="4000" b="1">
                  <a:solidFill>
                    <a:schemeClr val="bg1"/>
                  </a:solidFill>
                  <a:latin typeface="字魂73号-江南手书" panose="00000500000000000000" pitchFamily="2" charset="-122"/>
                  <a:ea typeface="字魂73号-江南手书" panose="00000500000000000000" pitchFamily="2" charset="-122"/>
                </a:rPr>
                <a:t>《庄子》</a:t>
              </a:r>
              <a:endParaRPr lang="zh-CN" altLang="en-US" sz="4000" b="1">
                <a:solidFill>
                  <a:schemeClr val="bg1"/>
                </a:solidFill>
                <a:latin typeface="字魂73号-江南手书" panose="00000500000000000000" pitchFamily="2" charset="-122"/>
                <a:ea typeface="字魂73号-江南手书" panose="00000500000000000000" pitchFamily="2" charset="-122"/>
              </a:endParaRPr>
            </a:p>
          </p:txBody>
        </p:sp>
      </p:grpSp>
      <p:sp>
        <p:nvSpPr>
          <p:cNvPr id="8" name="标题 1"/>
          <p:cNvSpPr txBox="1">
            <a:spLocks noChangeArrowheads="1"/>
          </p:cNvSpPr>
          <p:nvPr/>
        </p:nvSpPr>
        <p:spPr bwMode="auto">
          <a:xfrm>
            <a:off x="1171575" y="1790065"/>
            <a:ext cx="10083800" cy="163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a:scene3d>
              <a:camera prst="orthographicFront"/>
              <a:lightRig rig="threePt" dir="t"/>
            </a:scene3d>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3800" b="1">
                <a:ln w="10160">
                  <a:solidFill>
                    <a:sysClr val="windowText" lastClr="000000"/>
                  </a:solidFill>
                  <a:prstDash val="solid"/>
                </a:ln>
                <a:solidFill>
                  <a:schemeClr val="accent4">
                    <a:lumMod val="50000"/>
                  </a:schemeClr>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rPr>
              <a:t>五石之瓠</a:t>
            </a:r>
            <a:endParaRPr lang="zh-CN" altLang="en-US" sz="13800" b="1">
              <a:ln w="10160">
                <a:solidFill>
                  <a:sysClr val="windowText" lastClr="000000"/>
                </a:solidFill>
                <a:prstDash val="solid"/>
              </a:ln>
              <a:solidFill>
                <a:schemeClr val="accent4">
                  <a:lumMod val="50000"/>
                </a:schemeClr>
              </a:solidFill>
              <a:effectLst>
                <a:outerShdw blurRad="38100" dist="22860" dir="5400000" algn="tl" rotWithShape="0">
                  <a:srgbClr val="000000">
                    <a:alpha val="30000"/>
                  </a:srgbClr>
                </a:outerShdw>
              </a:effectLst>
              <a:latin typeface="华文新魏" charset="-122"/>
              <a:ea typeface="华文新魏" charset="-122"/>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73718">
            <a:off x="8197135" y="4074330"/>
            <a:ext cx="2944413" cy="2944413"/>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398780" y="154906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6" name="矩形 5"/>
          <p:cNvSpPr/>
          <p:nvPr/>
        </p:nvSpPr>
        <p:spPr>
          <a:xfrm>
            <a:off x="7167245" y="1959610"/>
            <a:ext cx="4338955" cy="4246245"/>
          </a:xfrm>
          <a:prstGeom prst="rect">
            <a:avLst/>
          </a:prstGeom>
        </p:spPr>
        <p:txBody>
          <a:bodyPr wrap="square">
            <a:spAutoFit/>
          </a:bodyPr>
          <a:lstStyle/>
          <a:p>
            <a:pPr algn="just">
              <a:lnSpc>
                <a:spcPct val="150000"/>
              </a:lnSpc>
            </a:pPr>
            <a:r>
              <a:rPr lang="zh-CN" altLang="en-US" sz="2000">
                <a:latin typeface="楷体_GB2312" panose="02010609030101010101" charset="-122"/>
                <a:ea typeface="楷体_GB2312" panose="02010609030101010101" charset="-122"/>
                <a:cs typeface="楷体_GB2312" panose="02010609030101010101" charset="-122"/>
              </a:rPr>
              <a:t>庄子说：“先生实在是不善于使用大东西啊！宋国有一善于调制不皲手药物的人家，世世代代以漂洗丝絮为职业。有个游客听说了这件事，愿意用百金的高价收买他的药方。全家人聚集在一起商量：‘我们世世代代漂洗丝絮，所得不过数金，如今一下子就可卖得百金。还是把药方卖给他吧。’游客得到药方，去取悦吴王。</a:t>
            </a:r>
            <a:endParaRPr lang="zh-CN" altLang="en-US" sz="2000">
              <a:latin typeface="楷体_GB2312" panose="02010609030101010101" charset="-122"/>
              <a:ea typeface="楷体_GB2312" panose="02010609030101010101" charset="-122"/>
              <a:cs typeface="楷体_GB2312" panose="02010609030101010101" charset="-122"/>
            </a:endParaRPr>
          </a:p>
        </p:txBody>
      </p:sp>
      <p:sp>
        <p:nvSpPr>
          <p:cNvPr id="15" name="矩形 14"/>
          <p:cNvSpPr>
            <a:spLocks noChangeArrowheads="1"/>
          </p:cNvSpPr>
          <p:nvPr/>
        </p:nvSpPr>
        <p:spPr bwMode="auto">
          <a:xfrm>
            <a:off x="864235" y="5097780"/>
            <a:ext cx="458724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洴澼絖：</a:t>
            </a:r>
            <a:r>
              <a:rPr lang="zh-CN" altLang="en-US" sz="2000" b="1">
                <a:solidFill>
                  <a:srgbClr val="0000FF"/>
                </a:solidFill>
                <a:latin typeface="微软雅黑" panose="020b0503020204020204" charset="-122"/>
                <a:ea typeface="微软雅黑" panose="020b0503020204020204" charset="-122"/>
              </a:rPr>
              <a:t>漂洗丝絮</a:t>
            </a:r>
            <a:endParaRPr lang="zh-CN" altLang="en-US" sz="2000" b="1">
              <a:solidFill>
                <a:srgbClr val="0000FF"/>
              </a:solidFill>
              <a:latin typeface="微软雅黑" panose="020b0503020204020204" charset="-122"/>
              <a:ea typeface="微软雅黑" panose="020b0503020204020204" charset="-122"/>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鬻：</a:t>
            </a:r>
            <a:r>
              <a:rPr lang="zh-CN" altLang="en-US" sz="2000" b="1">
                <a:solidFill>
                  <a:srgbClr val="0000FF"/>
                </a:solidFill>
                <a:latin typeface="微软雅黑" panose="020b0503020204020204" charset="-122"/>
                <a:ea typeface="微软雅黑" panose="020b0503020204020204" charset="-122"/>
              </a:rPr>
              <a:t>卖          </a:t>
            </a:r>
            <a:r>
              <a:rPr lang="zh-CN" altLang="en-US" sz="2000" b="1">
                <a:solidFill>
                  <a:srgbClr val="FF0000"/>
                </a:solidFill>
                <a:latin typeface="微软雅黑" panose="020b0503020204020204" charset="-122"/>
                <a:ea typeface="微软雅黑" panose="020b0503020204020204" charset="-122"/>
              </a:rPr>
              <a:t>说：</a:t>
            </a:r>
            <a:r>
              <a:rPr lang="zh-CN" altLang="en-US" sz="2000" b="1">
                <a:solidFill>
                  <a:srgbClr val="0000FF"/>
                </a:solidFill>
                <a:latin typeface="微软雅黑" panose="020b0503020204020204" charset="-122"/>
                <a:ea typeface="微软雅黑" panose="020b0503020204020204" charset="-122"/>
              </a:rPr>
              <a:t>同</a:t>
            </a:r>
            <a:r>
              <a:rPr lang="en-US" altLang="zh-CN" sz="2000" b="1">
                <a:solidFill>
                  <a:srgbClr val="0000FF"/>
                </a:solidFill>
                <a:latin typeface="微软雅黑" panose="020b0503020204020204" charset="-122"/>
                <a:ea typeface="微软雅黑" panose="020b0503020204020204" charset="-122"/>
              </a:rPr>
              <a:t>“</a:t>
            </a:r>
            <a:r>
              <a:rPr lang="zh-CN" altLang="en-US" sz="2000" b="1">
                <a:solidFill>
                  <a:srgbClr val="0000FF"/>
                </a:solidFill>
                <a:latin typeface="微软雅黑" panose="020b0503020204020204" charset="-122"/>
                <a:ea typeface="微软雅黑" panose="020b0503020204020204" charset="-122"/>
              </a:rPr>
              <a:t>悦</a:t>
            </a:r>
            <a:r>
              <a:rPr lang="en-US" altLang="zh-CN" sz="2000" b="1">
                <a:solidFill>
                  <a:srgbClr val="0000FF"/>
                </a:solidFill>
                <a:latin typeface="微软雅黑" panose="020b0503020204020204" charset="-122"/>
                <a:ea typeface="微软雅黑" panose="020b0503020204020204" charset="-122"/>
              </a:rPr>
              <a:t>”</a:t>
            </a:r>
            <a:r>
              <a:rPr lang="zh-CN" altLang="en-US" sz="2000" b="1">
                <a:solidFill>
                  <a:srgbClr val="0000FF"/>
                </a:solidFill>
                <a:latin typeface="微软雅黑" panose="020b0503020204020204" charset="-122"/>
                <a:ea typeface="微软雅黑" panose="020b0503020204020204" charset="-122"/>
              </a:rPr>
              <a:t>，取悦。</a:t>
            </a:r>
            <a:endParaRPr lang="zh-CN" altLang="en-US" sz="2000" b="1">
              <a:solidFill>
                <a:srgbClr val="0000FF"/>
              </a:solidFill>
              <a:latin typeface="微软雅黑" panose="020b0503020204020204" charset="-122"/>
              <a:ea typeface="微软雅黑" panose="020b0503020204020204" charset="-122"/>
            </a:endParaRPr>
          </a:p>
        </p:txBody>
      </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注释译文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2" name="矩形 1"/>
          <p:cNvSpPr/>
          <p:nvPr/>
        </p:nvSpPr>
        <p:spPr>
          <a:xfrm>
            <a:off x="864405" y="1959644"/>
            <a:ext cx="6096000" cy="2861310"/>
          </a:xfrm>
          <a:prstGeom prst="rect">
            <a:avLst/>
          </a:prstGeom>
        </p:spPr>
        <p:txBody>
          <a:bodyPr wrap="square">
            <a:spAutoFit/>
          </a:bodyPr>
          <a:lstStyle/>
          <a:p>
            <a:pPr>
              <a:lnSpc>
                <a:spcPct val="150000"/>
              </a:lnSpc>
            </a:pPr>
            <a:r>
              <a:rPr lang="zh-CN" altLang="en-US" sz="2400" b="1">
                <a:latin typeface="微软雅黑" panose="020b0503020204020204" charset="-122"/>
                <a:ea typeface="微软雅黑" panose="020b0503020204020204" charset="-122"/>
                <a:cs typeface="微软雅黑" panose="020b0503020204020204" charset="-122"/>
              </a:rPr>
              <a:t>庄子曰：“夫子固拙于用大矣！宋人有善为不龟手之药者，世世以洴澼絖为事。客闻之，请买其方百金。聚族而谋之曰：‘我世世为洴澼絖，不过数金。今一朝而鬻技百金，请与之。’客得之，以说吴王。</a:t>
            </a:r>
            <a:endParaRPr lang="zh-CN" altLang="en-US" sz="2400" b="1">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flipH="1">
            <a:off x="7063105" y="2226310"/>
            <a:ext cx="635" cy="371348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398780" y="154906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6" name="矩形 5"/>
          <p:cNvSpPr/>
          <p:nvPr/>
        </p:nvSpPr>
        <p:spPr>
          <a:xfrm>
            <a:off x="7255510" y="2509520"/>
            <a:ext cx="4124325" cy="2861310"/>
          </a:xfrm>
          <a:prstGeom prst="rect">
            <a:avLst/>
          </a:prstGeom>
        </p:spPr>
        <p:txBody>
          <a:bodyPr wrap="square">
            <a:spAutoFit/>
          </a:bodyPr>
          <a:lstStyle/>
          <a:p>
            <a:pPr algn="just">
              <a:lnSpc>
                <a:spcPct val="150000"/>
              </a:lnSpc>
            </a:pPr>
            <a:r>
              <a:rPr lang="zh-CN" altLang="en-US" sz="2000">
                <a:latin typeface="楷体_GB2312" panose="02010609030101010101" charset="-122"/>
                <a:ea typeface="楷体_GB2312" panose="02010609030101010101" charset="-122"/>
                <a:cs typeface="楷体_GB2312" panose="02010609030101010101" charset="-122"/>
              </a:rPr>
              <a:t>正巧越国发难，吴王派他统率部队，冬天跟越军在水上交战，大败越军，吴王划割土地封赏他。能使手不皲裂，药方是同样的，有的人用它来获得封赏，有的人却只能靠它在水中漂洗丝絮，这是使用的方法不同。</a:t>
            </a:r>
            <a:endParaRPr lang="zh-CN" altLang="en-US" sz="2000">
              <a:latin typeface="楷体_GB2312" panose="02010609030101010101" charset="-122"/>
              <a:ea typeface="楷体_GB2312" panose="02010609030101010101" charset="-122"/>
              <a:cs typeface="楷体_GB2312" panose="02010609030101010101" charset="-122"/>
            </a:endParaRPr>
          </a:p>
        </p:txBody>
      </p:sp>
      <p:sp>
        <p:nvSpPr>
          <p:cNvPr id="15" name="矩形 14"/>
          <p:cNvSpPr>
            <a:spLocks noChangeArrowheads="1"/>
          </p:cNvSpPr>
          <p:nvPr/>
        </p:nvSpPr>
        <p:spPr bwMode="auto">
          <a:xfrm>
            <a:off x="1002665" y="4832985"/>
            <a:ext cx="458724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越有难：</a:t>
            </a:r>
            <a:r>
              <a:rPr lang="zh-CN" altLang="en-US" sz="2000" b="1">
                <a:solidFill>
                  <a:srgbClr val="0000FF"/>
                </a:solidFill>
                <a:latin typeface="微软雅黑" panose="020b0503020204020204" charset="-122"/>
                <a:ea typeface="微软雅黑" panose="020b0503020204020204" charset="-122"/>
              </a:rPr>
              <a:t>指越人发兵侵吴。</a:t>
            </a:r>
            <a:endParaRPr lang="zh-CN" altLang="en-US" sz="2000" b="1">
              <a:solidFill>
                <a:srgbClr val="0000FF"/>
              </a:solidFill>
              <a:latin typeface="微软雅黑" panose="020b0503020204020204" charset="-122"/>
              <a:ea typeface="微软雅黑" panose="020b0503020204020204" charset="-122"/>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一：</a:t>
            </a:r>
            <a:r>
              <a:rPr lang="zh-CN" altLang="en-US" sz="2000" b="1">
                <a:solidFill>
                  <a:srgbClr val="0000FF"/>
                </a:solidFill>
                <a:latin typeface="微软雅黑" panose="020b0503020204020204" charset="-122"/>
                <a:ea typeface="微软雅黑" panose="020b0503020204020204" charset="-122"/>
              </a:rPr>
              <a:t>一样          </a:t>
            </a:r>
            <a:endParaRPr lang="zh-CN" altLang="en-US" sz="2000" b="1">
              <a:solidFill>
                <a:srgbClr val="0000FF"/>
              </a:solidFill>
              <a:latin typeface="微软雅黑" panose="020b0503020204020204" charset="-122"/>
              <a:ea typeface="微软雅黑" panose="020b0503020204020204" charset="-122"/>
            </a:endParaRPr>
          </a:p>
        </p:txBody>
      </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注释译文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2" name="矩形 1"/>
          <p:cNvSpPr/>
          <p:nvPr/>
        </p:nvSpPr>
        <p:spPr>
          <a:xfrm>
            <a:off x="1002665" y="2234565"/>
            <a:ext cx="5629910" cy="2306955"/>
          </a:xfrm>
          <a:prstGeom prst="rect">
            <a:avLst/>
          </a:prstGeom>
        </p:spPr>
        <p:txBody>
          <a:bodyPr wrap="square">
            <a:spAutoFit/>
          </a:bodyPr>
          <a:lstStyle/>
          <a:p>
            <a:pPr>
              <a:lnSpc>
                <a:spcPct val="150000"/>
              </a:lnSpc>
            </a:pPr>
            <a:r>
              <a:rPr lang="zh-CN" altLang="en-US" sz="2400" b="1">
                <a:latin typeface="微软雅黑" panose="020b0503020204020204" charset="-122"/>
                <a:ea typeface="微软雅黑" panose="020b0503020204020204" charset="-122"/>
                <a:cs typeface="微软雅黑" panose="020b0503020204020204" charset="-122"/>
              </a:rPr>
              <a:t>越有难，吴王使之将。冬，与越人水战，大败越人，裂地而封之。能不龟手一也，或以封，或不免于洴澼絖，则所用之异也。 </a:t>
            </a:r>
            <a:endParaRPr lang="zh-CN" altLang="en-US" sz="2400" b="1">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flipH="1">
            <a:off x="7040880" y="2234565"/>
            <a:ext cx="635" cy="371348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398780" y="154906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6" name="矩形 5"/>
          <p:cNvSpPr/>
          <p:nvPr/>
        </p:nvSpPr>
        <p:spPr>
          <a:xfrm>
            <a:off x="7255510" y="2717165"/>
            <a:ext cx="4062095" cy="2399665"/>
          </a:xfrm>
          <a:prstGeom prst="rect">
            <a:avLst/>
          </a:prstGeom>
        </p:spPr>
        <p:txBody>
          <a:bodyPr wrap="square">
            <a:spAutoFit/>
          </a:bodyPr>
          <a:lstStyle/>
          <a:p>
            <a:pPr algn="just">
              <a:lnSpc>
                <a:spcPct val="150000"/>
              </a:lnSpc>
            </a:pPr>
            <a:r>
              <a:rPr lang="zh-CN" altLang="en-US" sz="2000">
                <a:latin typeface="楷体_GB2312" panose="02010609030101010101" charset="-122"/>
                <a:ea typeface="楷体_GB2312" panose="02010609030101010101" charset="-122"/>
                <a:cs typeface="楷体_GB2312" panose="02010609030101010101" charset="-122"/>
              </a:rPr>
              <a:t>现在你有可容五石东西的大葫芦，为什么不把它系在身上作为腰舟而浮游于江湖呢？却担忧它大而无处可容纳，看来先生你还是心窍不通啊！”</a:t>
            </a:r>
            <a:endParaRPr lang="zh-CN" altLang="en-US" sz="2000">
              <a:latin typeface="楷体_GB2312" panose="02010609030101010101" charset="-122"/>
              <a:ea typeface="楷体_GB2312" panose="02010609030101010101" charset="-122"/>
              <a:cs typeface="楷体_GB2312" panose="02010609030101010101" charset="-122"/>
            </a:endParaRPr>
          </a:p>
        </p:txBody>
      </p:sp>
      <p:sp>
        <p:nvSpPr>
          <p:cNvPr id="15" name="矩形 14"/>
          <p:cNvSpPr>
            <a:spLocks noChangeArrowheads="1"/>
          </p:cNvSpPr>
          <p:nvPr/>
        </p:nvSpPr>
        <p:spPr bwMode="auto">
          <a:xfrm>
            <a:off x="1129030" y="4647565"/>
            <a:ext cx="458724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虑：</a:t>
            </a:r>
            <a:r>
              <a:rPr lang="zh-CN" altLang="en-US" sz="2000" b="1">
                <a:solidFill>
                  <a:srgbClr val="0000FF"/>
                </a:solidFill>
                <a:latin typeface="微软雅黑" panose="020b0503020204020204" charset="-122"/>
                <a:ea typeface="微软雅黑" panose="020b0503020204020204" charset="-122"/>
              </a:rPr>
              <a:t>用绳结缀</a:t>
            </a:r>
            <a:endParaRPr lang="zh-CN" altLang="en-US" sz="2000" b="1">
              <a:solidFill>
                <a:srgbClr val="0000FF"/>
              </a:solidFill>
              <a:latin typeface="微软雅黑" panose="020b0503020204020204" charset="-122"/>
              <a:ea typeface="微软雅黑" panose="020b0503020204020204" charset="-122"/>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蓬之心：</a:t>
            </a:r>
            <a:r>
              <a:rPr lang="zh-CN" altLang="en-US" sz="2000" b="1">
                <a:solidFill>
                  <a:srgbClr val="0000FF"/>
                </a:solidFill>
                <a:latin typeface="微软雅黑" panose="020b0503020204020204" charset="-122"/>
                <a:ea typeface="微软雅黑" panose="020b0503020204020204" charset="-122"/>
              </a:rPr>
              <a:t>比喻不通达的见识。 </a:t>
            </a:r>
            <a:endParaRPr lang="zh-CN" altLang="en-US" sz="2000" b="1">
              <a:solidFill>
                <a:srgbClr val="0000FF"/>
              </a:solidFill>
              <a:latin typeface="微软雅黑" panose="020b0503020204020204" charset="-122"/>
              <a:ea typeface="微软雅黑" panose="020b0503020204020204" charset="-122"/>
            </a:endParaRPr>
          </a:p>
        </p:txBody>
      </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注释译文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2" name="矩形 1"/>
          <p:cNvSpPr/>
          <p:nvPr/>
        </p:nvSpPr>
        <p:spPr>
          <a:xfrm>
            <a:off x="1129030" y="2133600"/>
            <a:ext cx="5540375" cy="1753235"/>
          </a:xfrm>
          <a:prstGeom prst="rect">
            <a:avLst/>
          </a:prstGeom>
        </p:spPr>
        <p:txBody>
          <a:bodyPr wrap="square">
            <a:spAutoFit/>
          </a:bodyPr>
          <a:lstStyle/>
          <a:p>
            <a:pPr>
              <a:lnSpc>
                <a:spcPct val="150000"/>
              </a:lnSpc>
            </a:pPr>
            <a:r>
              <a:rPr lang="zh-CN" altLang="en-US" sz="2400" b="1">
                <a:latin typeface="微软雅黑" panose="020b0503020204020204" charset="-122"/>
                <a:ea typeface="微软雅黑" panose="020b0503020204020204" charset="-122"/>
                <a:cs typeface="微软雅黑" panose="020b0503020204020204" charset="-122"/>
              </a:rPr>
              <a:t>今子有五石之瓠，何不虑以为大樽，而浮于江湖，而忧其瓠落无所容？则夫子犹有蓬之心也夫！” </a:t>
            </a:r>
            <a:endParaRPr lang="zh-CN" altLang="en-US" sz="2400" b="1">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flipH="1">
            <a:off x="6962140" y="2350135"/>
            <a:ext cx="635" cy="371348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8" name="组合 37"/>
          <p:cNvGrpSpPr/>
          <p:nvPr/>
        </p:nvGrpSpPr>
        <p:grpSpPr>
          <a:xfrm>
            <a:off x="398780" y="1542084"/>
            <a:ext cx="11394259" cy="5010204"/>
            <a:chOff x="1212343" y="2011680"/>
            <a:chExt cx="8680383" cy="3816877"/>
          </a:xfrm>
        </p:grpSpPr>
        <p:sp>
          <p:nvSpPr>
            <p:cNvPr id="39" name="矩形 38"/>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24" name="左大括号 23"/>
          <p:cNvSpPr/>
          <p:nvPr/>
        </p:nvSpPr>
        <p:spPr>
          <a:xfrm>
            <a:off x="2877723" y="2525920"/>
            <a:ext cx="427567" cy="3041649"/>
          </a:xfrm>
          <a:prstGeom prst="leftBrace">
            <a:avLst>
              <a:gd name="adj1" fmla="val 38404"/>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latin typeface="字魂105号-简雅黑" panose="00000500000000000000" pitchFamily="2" charset="-122"/>
              <a:ea typeface="字魂105号-简雅黑" panose="00000500000000000000" pitchFamily="2" charset="-122"/>
            </a:endParaRPr>
          </a:p>
        </p:txBody>
      </p:sp>
      <p:grpSp>
        <p:nvGrpSpPr>
          <p:cNvPr id="3" name="组合 2"/>
          <p:cNvGrpSpPr/>
          <p:nvPr/>
        </p:nvGrpSpPr>
        <p:grpSpPr>
          <a:xfrm>
            <a:off x="3473450" y="4371975"/>
            <a:ext cx="4648835" cy="1327150"/>
            <a:chOff x="6651" y="7044"/>
            <a:chExt cx="7321" cy="2090"/>
          </a:xfrm>
        </p:grpSpPr>
        <p:pic>
          <p:nvPicPr>
            <p:cNvPr id="19" name="Picture 2" descr="E:\水墨图表素材\24252 (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flipV="1">
              <a:off x="6605" y="7090"/>
              <a:ext cx="2091" cy="1999"/>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7624" y="7317"/>
              <a:ext cx="6349" cy="1307"/>
            </a:xfrm>
            <a:prstGeom prst="rect">
              <a:avLst/>
            </a:prstGeom>
          </p:spPr>
          <p:txBody>
            <a:bodyPr wrap="none">
              <a:spAutoFit/>
            </a:bodyPr>
            <a:lstStyle/>
            <a:p>
              <a:pPr>
                <a:lnSpc>
                  <a:spcPct val="150000"/>
                </a:lnSpc>
                <a:defRPr/>
              </a:pPr>
              <a:r>
                <a:rPr lang="zh-CN" altLang="en-US" sz="3200" b="1">
                  <a:solidFill>
                    <a:srgbClr val="C00000"/>
                  </a:solidFill>
                  <a:latin typeface="微软雅黑" panose="020b0503020204020204" charset="-122"/>
                  <a:ea typeface="微软雅黑" panose="020b0503020204020204" charset="-122"/>
                </a:rPr>
                <a:t>客 </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ea typeface="宋体" panose="02010600030101010101" pitchFamily="2" charset="-122"/>
                </a:rPr>
                <a:t>获裂地封侯之赏</a:t>
              </a:r>
              <a:endParaRPr lang="zh-CN" altLang="en-US" sz="3200" b="1">
                <a:latin typeface="宋体" panose="02010600030101010101" pitchFamily="2" charset="-122"/>
                <a:ea typeface="宋体" panose="02010600030101010101" pitchFamily="2" charset="-122"/>
              </a:endParaRPr>
            </a:p>
          </p:txBody>
        </p:sp>
      </p:grpSp>
      <p:grpSp>
        <p:nvGrpSpPr>
          <p:cNvPr id="2" name="组合 1"/>
          <p:cNvGrpSpPr/>
          <p:nvPr/>
        </p:nvGrpSpPr>
        <p:grpSpPr>
          <a:xfrm>
            <a:off x="3473450" y="2299335"/>
            <a:ext cx="5182235" cy="1325880"/>
            <a:chOff x="6753" y="3772"/>
            <a:chExt cx="8161" cy="2088"/>
          </a:xfrm>
        </p:grpSpPr>
        <p:sp>
          <p:nvSpPr>
            <p:cNvPr id="25" name="TextBox 9"/>
            <p:cNvSpPr txBox="1">
              <a:spLocks noChangeArrowheads="1"/>
            </p:cNvSpPr>
            <p:nvPr/>
          </p:nvSpPr>
          <p:spPr bwMode="auto">
            <a:xfrm>
              <a:off x="7624" y="4163"/>
              <a:ext cx="7290" cy="130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a:solidFill>
                    <a:srgbClr val="C00000"/>
                  </a:solidFill>
                  <a:latin typeface="微软雅黑" panose="020b0503020204020204" charset="-122"/>
                  <a:ea typeface="微软雅黑" panose="020b0503020204020204" charset="-122"/>
                </a:rPr>
                <a:t>宋人</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rPr>
                <a:t>不免于洴澼絖</a:t>
              </a:r>
              <a:endParaRPr lang="zh-CN" altLang="en-US" sz="3200" b="1">
                <a:latin typeface="宋体" panose="02010600030101010101" pitchFamily="2" charset="-122"/>
              </a:endParaRPr>
            </a:p>
          </p:txBody>
        </p:sp>
        <p:pic>
          <p:nvPicPr>
            <p:cNvPr id="15" name="Picture 2" descr="E:\水墨图表素材\24252 (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flipV="1">
              <a:off x="6707" y="3818"/>
              <a:ext cx="2088" cy="19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custDataLst>
              <p:tags r:id="rId5"/>
            </p:custDataLst>
          </p:nvPr>
        </p:nvGrpSpPr>
        <p:grpSpPr>
          <a:xfrm>
            <a:off x="4287943" y="394052"/>
            <a:ext cx="3870634" cy="856430"/>
            <a:chOff x="3427770" y="1399334"/>
            <a:chExt cx="2568987" cy="568423"/>
          </a:xfrm>
          <a:solidFill>
            <a:srgbClr val="C00000"/>
          </a:solidFill>
        </p:grpSpPr>
        <p:sp>
          <p:nvSpPr>
            <p:cNvPr id="2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总结寓意</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grpSp>
        <p:nvGrpSpPr>
          <p:cNvPr id="11" name="中国风扇子边框"/>
          <p:cNvGrpSpPr/>
          <p:nvPr/>
        </p:nvGrpSpPr>
        <p:grpSpPr>
          <a:xfrm>
            <a:off x="1132840" y="2063750"/>
            <a:ext cx="1272540" cy="4157345"/>
            <a:chOff x="7514" y="2724"/>
            <a:chExt cx="3609" cy="6547"/>
          </a:xfrm>
        </p:grpSpPr>
        <p:pic>
          <p:nvPicPr>
            <p:cNvPr id="9" name="图片 8" descr="中国风扇子边框-02-0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14" y="2724"/>
              <a:ext cx="3609" cy="6547"/>
            </a:xfrm>
            <a:prstGeom prst="rect">
              <a:avLst/>
            </a:prstGeom>
          </p:spPr>
        </p:pic>
        <p:sp>
          <p:nvSpPr>
            <p:cNvPr id="10" name="文本框 9"/>
            <p:cNvSpPr txBox="1"/>
            <p:nvPr/>
          </p:nvSpPr>
          <p:spPr>
            <a:xfrm>
              <a:off x="8219" y="2981"/>
              <a:ext cx="2264" cy="5203"/>
            </a:xfrm>
            <a:prstGeom prst="rect">
              <a:avLst/>
            </a:prstGeom>
            <a:noFill/>
          </p:spPr>
          <p:txBody>
            <a:bodyPr vert="eaVert"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a:solidFill>
                    <a:srgbClr val="C00000"/>
                  </a:solidFill>
                  <a:latin typeface="汉仪字酷堂义山楷W" panose="00020600040101010101" charset="-122"/>
                  <a:ea typeface="汉仪字酷堂义山楷W" panose="00020600040101010101" charset="-122"/>
                </a:rPr>
                <a:t>不龟手之药</a:t>
              </a:r>
              <a:endParaRPr lang="zh-CN" altLang="en-US" sz="4000">
                <a:solidFill>
                  <a:srgbClr val="C00000"/>
                </a:solidFill>
                <a:latin typeface="汉仪字酷堂义山楷W" panose="00020600040101010101" charset="-122"/>
                <a:ea typeface="汉仪字酷堂义山楷W" panose="0002060004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8" name="组合 37"/>
          <p:cNvGrpSpPr/>
          <p:nvPr/>
        </p:nvGrpSpPr>
        <p:grpSpPr>
          <a:xfrm>
            <a:off x="398780" y="1542084"/>
            <a:ext cx="11394259" cy="5010204"/>
            <a:chOff x="1212343" y="2011680"/>
            <a:chExt cx="8680383" cy="3816877"/>
          </a:xfrm>
        </p:grpSpPr>
        <p:sp>
          <p:nvSpPr>
            <p:cNvPr id="39" name="矩形 38"/>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24" name="左大括号 23"/>
          <p:cNvSpPr/>
          <p:nvPr/>
        </p:nvSpPr>
        <p:spPr>
          <a:xfrm>
            <a:off x="2877723" y="2525920"/>
            <a:ext cx="427567" cy="3041649"/>
          </a:xfrm>
          <a:prstGeom prst="leftBrace">
            <a:avLst>
              <a:gd name="adj1" fmla="val 38404"/>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latin typeface="字魂105号-简雅黑" panose="00000500000000000000" pitchFamily="2" charset="-122"/>
              <a:ea typeface="字魂105号-简雅黑" panose="00000500000000000000" pitchFamily="2" charset="-122"/>
            </a:endParaRPr>
          </a:p>
        </p:txBody>
      </p:sp>
      <p:grpSp>
        <p:nvGrpSpPr>
          <p:cNvPr id="3" name="组合 2"/>
          <p:cNvGrpSpPr/>
          <p:nvPr/>
        </p:nvGrpSpPr>
        <p:grpSpPr>
          <a:xfrm>
            <a:off x="3473450" y="4371975"/>
            <a:ext cx="5464175" cy="1327785"/>
            <a:chOff x="6651" y="7044"/>
            <a:chExt cx="8605" cy="2091"/>
          </a:xfrm>
        </p:grpSpPr>
        <p:pic>
          <p:nvPicPr>
            <p:cNvPr id="19" name="Picture 2" descr="E:\水墨图表素材\24252 (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flipV="1">
              <a:off x="6605" y="7090"/>
              <a:ext cx="2091" cy="1999"/>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7624" y="7317"/>
              <a:ext cx="7632" cy="1307"/>
            </a:xfrm>
            <a:prstGeom prst="rect">
              <a:avLst/>
            </a:prstGeom>
          </p:spPr>
          <p:txBody>
            <a:bodyPr wrap="none">
              <a:spAutoFit/>
            </a:bodyPr>
            <a:lstStyle/>
            <a:p>
              <a:pPr>
                <a:lnSpc>
                  <a:spcPct val="150000"/>
                </a:lnSpc>
                <a:defRPr/>
              </a:pPr>
              <a:r>
                <a:rPr lang="zh-CN" altLang="en-US" sz="3200" b="1">
                  <a:solidFill>
                    <a:srgbClr val="C00000"/>
                  </a:solidFill>
                  <a:latin typeface="微软雅黑" panose="020b0503020204020204" charset="-122"/>
                  <a:ea typeface="微软雅黑" panose="020b0503020204020204" charset="-122"/>
                </a:rPr>
                <a:t>庄子 </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ea typeface="宋体" panose="02010600030101010101" pitchFamily="2" charset="-122"/>
                </a:rPr>
                <a:t>做成大樽浮乎江湖</a:t>
              </a:r>
              <a:endParaRPr lang="zh-CN" altLang="en-US" sz="3200" b="1">
                <a:latin typeface="宋体" panose="02010600030101010101" pitchFamily="2" charset="-122"/>
                <a:ea typeface="宋体" panose="02010600030101010101" pitchFamily="2" charset="-122"/>
              </a:endParaRPr>
            </a:p>
          </p:txBody>
        </p:sp>
      </p:grpSp>
      <p:grpSp>
        <p:nvGrpSpPr>
          <p:cNvPr id="2" name="组合 1"/>
          <p:cNvGrpSpPr/>
          <p:nvPr/>
        </p:nvGrpSpPr>
        <p:grpSpPr>
          <a:xfrm>
            <a:off x="3473450" y="2299335"/>
            <a:ext cx="5182235" cy="1325880"/>
            <a:chOff x="6753" y="3772"/>
            <a:chExt cx="8161" cy="2088"/>
          </a:xfrm>
        </p:grpSpPr>
        <p:pic>
          <p:nvPicPr>
            <p:cNvPr id="15" name="Picture 2" descr="E:\水墨图表素材\24252 (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flipV="1">
              <a:off x="6707" y="3818"/>
              <a:ext cx="2088" cy="199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9"/>
            <p:cNvSpPr txBox="1">
              <a:spLocks noChangeArrowheads="1"/>
            </p:cNvSpPr>
            <p:nvPr/>
          </p:nvSpPr>
          <p:spPr bwMode="auto">
            <a:xfrm>
              <a:off x="7624" y="4163"/>
              <a:ext cx="7290" cy="130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3200" b="1">
                  <a:solidFill>
                    <a:srgbClr val="C00000"/>
                  </a:solidFill>
                  <a:latin typeface="微软雅黑" panose="020b0503020204020204" charset="-122"/>
                  <a:ea typeface="微软雅黑" panose="020b0503020204020204" charset="-122"/>
                </a:rPr>
                <a:t>惠子</a:t>
              </a:r>
              <a:r>
                <a:rPr lang="zh-CN" altLang="en-US" sz="2800" b="1">
                  <a:latin typeface="字魂105号-简雅黑" panose="00000500000000000000" pitchFamily="2" charset="-122"/>
                  <a:ea typeface="字魂105号-简雅黑" panose="00000500000000000000" pitchFamily="2" charset="-122"/>
                </a:rPr>
                <a:t>→ </a:t>
              </a:r>
              <a:r>
                <a:rPr lang="zh-CN" altLang="en-US" sz="3200" b="1">
                  <a:latin typeface="宋体" panose="02010600030101010101" pitchFamily="2" charset="-122"/>
                </a:rPr>
                <a:t>盛水、装东西</a:t>
              </a:r>
              <a:endParaRPr lang="zh-CN" altLang="en-US" sz="3200" b="1">
                <a:latin typeface="宋体" panose="02010600030101010101" pitchFamily="2" charset="-122"/>
              </a:endParaRPr>
            </a:p>
          </p:txBody>
        </p:sp>
      </p:grpSp>
      <p:grpSp>
        <p:nvGrpSpPr>
          <p:cNvPr id="20" name="组合 19"/>
          <p:cNvGrpSpPr/>
          <p:nvPr>
            <p:custDataLst>
              <p:tags r:id="rId5"/>
            </p:custDataLst>
          </p:nvPr>
        </p:nvGrpSpPr>
        <p:grpSpPr>
          <a:xfrm>
            <a:off x="4287943" y="394052"/>
            <a:ext cx="3870634" cy="856430"/>
            <a:chOff x="3427770" y="1399334"/>
            <a:chExt cx="2568987" cy="568423"/>
          </a:xfrm>
          <a:solidFill>
            <a:srgbClr val="C00000"/>
          </a:solidFill>
        </p:grpSpPr>
        <p:sp>
          <p:nvSpPr>
            <p:cNvPr id="2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总结寓意</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grpSp>
        <p:nvGrpSpPr>
          <p:cNvPr id="11" name="中国风扇子边框"/>
          <p:cNvGrpSpPr/>
          <p:nvPr/>
        </p:nvGrpSpPr>
        <p:grpSpPr>
          <a:xfrm>
            <a:off x="1132840" y="2063750"/>
            <a:ext cx="1272540" cy="4157345"/>
            <a:chOff x="7514" y="2724"/>
            <a:chExt cx="3609" cy="6547"/>
          </a:xfrm>
        </p:grpSpPr>
        <p:pic>
          <p:nvPicPr>
            <p:cNvPr id="9" name="图片 8" descr="中国风扇子边框-02-0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14" y="2724"/>
              <a:ext cx="3609" cy="6547"/>
            </a:xfrm>
            <a:prstGeom prst="rect">
              <a:avLst/>
            </a:prstGeom>
          </p:spPr>
        </p:pic>
        <p:sp>
          <p:nvSpPr>
            <p:cNvPr id="10" name="文本框 9"/>
            <p:cNvSpPr txBox="1"/>
            <p:nvPr/>
          </p:nvSpPr>
          <p:spPr>
            <a:xfrm>
              <a:off x="8219" y="2981"/>
              <a:ext cx="2264" cy="5203"/>
            </a:xfrm>
            <a:prstGeom prst="rect">
              <a:avLst/>
            </a:prstGeom>
            <a:noFill/>
          </p:spPr>
          <p:txBody>
            <a:bodyPr vert="eaVert"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a:solidFill>
                    <a:srgbClr val="C00000"/>
                  </a:solidFill>
                  <a:latin typeface="汉仪字酷堂义山楷W" panose="00020600040101010101" charset="-122"/>
                  <a:ea typeface="汉仪字酷堂义山楷W" panose="00020600040101010101" charset="-122"/>
                </a:rPr>
                <a:t>五石之瓠</a:t>
              </a:r>
              <a:endParaRPr lang="zh-CN" altLang="en-US" sz="4000">
                <a:solidFill>
                  <a:srgbClr val="C00000"/>
                </a:solidFill>
                <a:latin typeface="汉仪字酷堂义山楷W" panose="00020600040101010101" charset="-122"/>
                <a:ea typeface="汉仪字酷堂义山楷W" panose="00020600040101010101" charset="-122"/>
              </a:endParaRPr>
            </a:p>
          </p:txBody>
        </p:sp>
      </p:grpSp>
      <p:sp>
        <p:nvSpPr>
          <p:cNvPr id="4" name="右箭头 3"/>
          <p:cNvSpPr/>
          <p:nvPr/>
        </p:nvSpPr>
        <p:spPr>
          <a:xfrm>
            <a:off x="8122920" y="3561715"/>
            <a:ext cx="441960" cy="116078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文本框 4"/>
          <p:cNvSpPr txBox="1"/>
          <p:nvPr/>
        </p:nvSpPr>
        <p:spPr>
          <a:xfrm>
            <a:off x="8969375" y="1995170"/>
            <a:ext cx="2611120" cy="4225925"/>
          </a:xfrm>
          <a:prstGeom prst="rect">
            <a:avLst/>
          </a:prstGeom>
          <a:noFill/>
          <a:ln>
            <a:solidFill>
              <a:srgbClr val="C00000"/>
            </a:solidFill>
          </a:ln>
        </p:spPr>
        <p:txBody>
          <a:bodyPr wrap="square" rtlCol="0">
            <a:spAutoFit/>
          </a:bodyPr>
          <a:lstStyle/>
          <a:p>
            <a:pPr>
              <a:lnSpc>
                <a:spcPct val="120000"/>
              </a:lnSpc>
            </a:pPr>
            <a:r>
              <a:rPr lang="zh-CN" altLang="en-US" sz="2800" b="1">
                <a:solidFill>
                  <a:srgbClr val="C00000"/>
                </a:solidFill>
                <a:latin typeface="楷体_GB2312" panose="02010609030101010101" charset="-122"/>
                <a:ea typeface="楷体_GB2312" panose="02010609030101010101" charset="-122"/>
              </a:rPr>
              <a:t>同一个事物，在不同的地方，其作用效果大不一样。我们要善于去发现这个事物的最大价值，完美利用。</a:t>
            </a:r>
            <a:endParaRPr lang="zh-CN" altLang="en-US" sz="2800" b="1">
              <a:solidFill>
                <a:srgbClr val="C00000"/>
              </a:solidFill>
              <a:latin typeface="楷体_GB2312" panose="02010609030101010101" charset="-122"/>
              <a:ea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11" name="组合 10"/>
          <p:cNvGrpSpPr/>
          <p:nvPr>
            <p:custDataLst>
              <p:tags r:id="rId3"/>
            </p:custDataLst>
          </p:nvPr>
        </p:nvGrpSpPr>
        <p:grpSpPr>
          <a:xfrm>
            <a:off x="4326043" y="83537"/>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79010" y="120650"/>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诵读课文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grpSp>
        <p:nvGrpSpPr>
          <p:cNvPr id="16" name="组合 15"/>
          <p:cNvGrpSpPr/>
          <p:nvPr/>
        </p:nvGrpSpPr>
        <p:grpSpPr>
          <a:xfrm>
            <a:off x="398780" y="1089025"/>
            <a:ext cx="11394440" cy="5553075"/>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9" name="文本框 8"/>
          <p:cNvSpPr txBox="1"/>
          <p:nvPr/>
        </p:nvSpPr>
        <p:spPr>
          <a:xfrm>
            <a:off x="4353560" y="2186305"/>
            <a:ext cx="1249680" cy="1322070"/>
          </a:xfrm>
          <a:prstGeom prst="rect">
            <a:avLst/>
          </a:prstGeom>
          <a:noFill/>
        </p:spPr>
        <p:txBody>
          <a:bodyPr wrap="square" rtlCol="0">
            <a:spAutoFit/>
          </a:bodyPr>
          <a:lstStyle/>
          <a:p>
            <a:pPr algn="ctr"/>
            <a:r>
              <a:rPr lang="zh-CN" altLang="en-US" sz="8000">
                <a:solidFill>
                  <a:srgbClr val="C00000"/>
                </a:solidFill>
                <a:latin typeface="华文行楷" panose="02010800040101010101" charset="-122"/>
                <a:ea typeface="华文行楷" panose="02010800040101010101" charset="-122"/>
              </a:rPr>
              <a:t>儒</a:t>
            </a:r>
            <a:endParaRPr lang="zh-CN" altLang="en-US" sz="8000">
              <a:solidFill>
                <a:srgbClr val="C00000"/>
              </a:solidFill>
              <a:latin typeface="华文行楷" panose="02010800040101010101" charset="-122"/>
              <a:ea typeface="华文行楷" panose="02010800040101010101" charset="-122"/>
            </a:endParaRPr>
          </a:p>
        </p:txBody>
      </p:sp>
      <p:sp>
        <p:nvSpPr>
          <p:cNvPr id="10" name="文本框 9"/>
          <p:cNvSpPr txBox="1"/>
          <p:nvPr/>
        </p:nvSpPr>
        <p:spPr>
          <a:xfrm>
            <a:off x="6706870" y="2186305"/>
            <a:ext cx="1249680" cy="1322070"/>
          </a:xfrm>
          <a:prstGeom prst="rect">
            <a:avLst/>
          </a:prstGeom>
          <a:noFill/>
        </p:spPr>
        <p:txBody>
          <a:bodyPr wrap="square" rtlCol="0">
            <a:spAutoFit/>
          </a:bodyPr>
          <a:lstStyle/>
          <a:p>
            <a:pPr algn="ctr"/>
            <a:r>
              <a:rPr lang="zh-CN" altLang="en-US" sz="8000">
                <a:solidFill>
                  <a:schemeClr val="accent6">
                    <a:lumMod val="50000"/>
                  </a:schemeClr>
                </a:solidFill>
                <a:latin typeface="华文行楷" panose="02010800040101010101" charset="-122"/>
                <a:ea typeface="华文行楷" panose="02010800040101010101" charset="-122"/>
              </a:rPr>
              <a:t>道</a:t>
            </a:r>
            <a:endParaRPr lang="zh-CN" altLang="en-US" sz="8000">
              <a:solidFill>
                <a:schemeClr val="accent6">
                  <a:lumMod val="50000"/>
                </a:schemeClr>
              </a:solidFill>
              <a:latin typeface="华文行楷" panose="02010800040101010101" charset="-122"/>
              <a:ea typeface="华文行楷" panose="02010800040101010101" charset="-122"/>
            </a:endParaRPr>
          </a:p>
        </p:txBody>
      </p:sp>
      <p:sp>
        <p:nvSpPr>
          <p:cNvPr id="22" name="上箭头标注 21"/>
          <p:cNvSpPr/>
          <p:nvPr/>
        </p:nvSpPr>
        <p:spPr>
          <a:xfrm>
            <a:off x="4353560" y="3940175"/>
            <a:ext cx="3602990" cy="2068195"/>
          </a:xfrm>
          <a:prstGeom prst="upArrowCallout">
            <a:avLst>
              <a:gd name="adj1" fmla="val 29597"/>
              <a:gd name="adj2" fmla="val 38729"/>
              <a:gd name="adj3" fmla="val 33497"/>
              <a:gd name="adj4" fmla="val 57156"/>
            </a:avLst>
          </a:prstGeom>
          <a:solidFill>
            <a:srgbClr val="FFCCCC">
              <a:alpha val="80000"/>
            </a:srgbClr>
          </a:solidFill>
          <a:ln>
            <a:solidFill>
              <a:srgbClr val="C00000">
                <a:alpha val="5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a:solidFill>
                  <a:srgbClr val="C00000"/>
                </a:solidFill>
                <a:latin typeface="华文行楷" panose="02010800040101010101" charset="-122"/>
                <a:ea typeface="华文行楷" panose="02010800040101010101" charset="-122"/>
              </a:rPr>
              <a:t>疗救社会</a:t>
            </a:r>
            <a:endParaRPr lang="zh-CN" altLang="en-US" sz="2800">
              <a:solidFill>
                <a:srgbClr val="C00000"/>
              </a:solidFill>
              <a:latin typeface="华文行楷" panose="02010800040101010101" charset="-122"/>
              <a:ea typeface="华文行楷" panose="02010800040101010101" charset="-122"/>
            </a:endParaRPr>
          </a:p>
          <a:p>
            <a:pPr algn="ctr">
              <a:lnSpc>
                <a:spcPct val="120000"/>
              </a:lnSpc>
            </a:pPr>
            <a:r>
              <a:rPr lang="zh-CN" altLang="en-US" sz="2800">
                <a:solidFill>
                  <a:srgbClr val="C00000"/>
                </a:solidFill>
                <a:latin typeface="华文行楷" panose="02010800040101010101" charset="-122"/>
                <a:ea typeface="华文行楷" panose="02010800040101010101" charset="-122"/>
              </a:rPr>
              <a:t>恢复正常秩序</a:t>
            </a:r>
            <a:endParaRPr lang="zh-CN" altLang="en-US" sz="2800">
              <a:solidFill>
                <a:srgbClr val="C00000"/>
              </a:solidFill>
              <a:latin typeface="华文行楷" panose="02010800040101010101" charset="-122"/>
              <a:ea typeface="华文行楷" panose="02010800040101010101" charset="-122"/>
            </a:endParaRPr>
          </a:p>
        </p:txBody>
      </p:sp>
      <p:sp>
        <p:nvSpPr>
          <p:cNvPr id="23" name="文本框 22"/>
          <p:cNvSpPr txBox="1"/>
          <p:nvPr/>
        </p:nvSpPr>
        <p:spPr>
          <a:xfrm>
            <a:off x="1611630" y="4419600"/>
            <a:ext cx="2208530" cy="1419860"/>
          </a:xfrm>
          <a:prstGeom prst="rect">
            <a:avLst/>
          </a:prstGeom>
          <a:noFill/>
        </p:spPr>
        <p:txBody>
          <a:bodyPr wrap="square" rtlCol="0">
            <a:spAutoFit/>
          </a:bodyPr>
          <a:lstStyle/>
          <a:p>
            <a:pPr>
              <a:lnSpc>
                <a:spcPct val="120000"/>
              </a:lnSpc>
            </a:pPr>
            <a:r>
              <a:rPr lang="zh-CN" altLang="en-US" sz="3600">
                <a:latin typeface="华文行楷" panose="02010800040101010101" charset="-122"/>
                <a:ea typeface="华文行楷" panose="02010800040101010101" charset="-122"/>
              </a:rPr>
              <a:t>自身修养</a:t>
            </a:r>
            <a:endParaRPr lang="zh-CN" altLang="en-US" sz="3600">
              <a:latin typeface="华文行楷" panose="02010800040101010101" charset="-122"/>
              <a:ea typeface="华文行楷" panose="02010800040101010101" charset="-122"/>
            </a:endParaRPr>
          </a:p>
          <a:p>
            <a:pPr>
              <a:lnSpc>
                <a:spcPct val="120000"/>
              </a:lnSpc>
            </a:pPr>
            <a:r>
              <a:rPr lang="zh-CN" altLang="en-US" sz="3600">
                <a:latin typeface="华文行楷" panose="02010800040101010101" charset="-122"/>
                <a:ea typeface="华文行楷" panose="02010800040101010101" charset="-122"/>
              </a:rPr>
              <a:t>积极进取</a:t>
            </a:r>
            <a:endParaRPr lang="zh-CN" altLang="en-US" sz="3600">
              <a:latin typeface="华文行楷" panose="02010800040101010101" charset="-122"/>
              <a:ea typeface="华文行楷" panose="02010800040101010101" charset="-122"/>
            </a:endParaRPr>
          </a:p>
        </p:txBody>
      </p:sp>
      <p:sp>
        <p:nvSpPr>
          <p:cNvPr id="24" name="文本框 23"/>
          <p:cNvSpPr txBox="1"/>
          <p:nvPr/>
        </p:nvSpPr>
        <p:spPr>
          <a:xfrm>
            <a:off x="8699500" y="4419600"/>
            <a:ext cx="2208530" cy="1419860"/>
          </a:xfrm>
          <a:prstGeom prst="rect">
            <a:avLst/>
          </a:prstGeom>
          <a:noFill/>
        </p:spPr>
        <p:txBody>
          <a:bodyPr wrap="square" rtlCol="0">
            <a:spAutoFit/>
          </a:bodyPr>
          <a:lstStyle/>
          <a:p>
            <a:pPr>
              <a:lnSpc>
                <a:spcPct val="120000"/>
              </a:lnSpc>
            </a:pPr>
            <a:r>
              <a:rPr lang="zh-CN" altLang="en-US" sz="3600">
                <a:latin typeface="华文行楷" panose="02010800040101010101" charset="-122"/>
                <a:ea typeface="华文行楷" panose="02010800040101010101" charset="-122"/>
              </a:rPr>
              <a:t>自然天性</a:t>
            </a:r>
            <a:endParaRPr lang="zh-CN" altLang="en-US" sz="3600">
              <a:latin typeface="华文行楷" panose="02010800040101010101" charset="-122"/>
              <a:ea typeface="华文行楷" panose="02010800040101010101" charset="-122"/>
            </a:endParaRPr>
          </a:p>
          <a:p>
            <a:pPr>
              <a:lnSpc>
                <a:spcPct val="120000"/>
              </a:lnSpc>
            </a:pPr>
            <a:r>
              <a:rPr lang="zh-CN" altLang="en-US" sz="3600">
                <a:latin typeface="华文行楷" panose="02010800040101010101" charset="-122"/>
                <a:ea typeface="华文行楷" panose="02010800040101010101" charset="-122"/>
              </a:rPr>
              <a:t>宁静和谐</a:t>
            </a:r>
            <a:endParaRPr lang="zh-CN" altLang="en-US" sz="3600">
              <a:latin typeface="华文行楷" panose="02010800040101010101" charset="-122"/>
              <a:ea typeface="华文行楷" panose="02010800040101010101" charset="-122"/>
            </a:endParaRPr>
          </a:p>
        </p:txBody>
      </p:sp>
      <p:pic>
        <p:nvPicPr>
          <p:cNvPr id="25" name="图片 24"/>
          <p:cNvPicPr/>
          <p:nvPr/>
        </p:nvPicPr>
        <p:blipFill>
          <a:blip r:embed="rId4"/>
          <a:srcRect l="21048" t="3117" r="21048" b="41452"/>
          <a:stretch>
            <a:fillRect/>
          </a:stretch>
        </p:blipFill>
        <p:spPr>
          <a:xfrm flipH="1">
            <a:off x="1611630" y="1554480"/>
            <a:ext cx="2160000" cy="2160000"/>
          </a:xfrm>
          <a:prstGeom prst="ellipse">
            <a:avLst/>
          </a:prstGeom>
        </p:spPr>
      </p:pic>
      <p:pic>
        <p:nvPicPr>
          <p:cNvPr id="27" name="图片 26"/>
          <p:cNvPicPr/>
          <p:nvPr/>
        </p:nvPicPr>
        <p:blipFill>
          <a:blip r:embed="rId5"/>
          <a:srcRect l="7160" r="16627" b="693"/>
          <a:stretch>
            <a:fillRect/>
          </a:stretch>
        </p:blipFill>
        <p:spPr>
          <a:xfrm flipH="1">
            <a:off x="8747760" y="1554480"/>
            <a:ext cx="2160000" cy="216000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 calcmode="lin" valueType="num">
                                      <p:cBhvr additive="base">
                                        <p:cTn id="7" dur="1000"/>
                                        <p:tgtEl>
                                          <p:spTgt spid="22"/>
                                        </p:tgtEl>
                                        <p:attrNameLst>
                                          <p:attrName>ppt_y</p:attrName>
                                        </p:attrNameLst>
                                      </p:cBhvr>
                                      <p:tavLst>
                                        <p:tav tm="0">
                                          <p:val>
                                            <p:strVal val="#ppt_y+#ppt_h*1.125000"/>
                                          </p:val>
                                        </p:tav>
                                        <p:tav tm="100000">
                                          <p:val>
                                            <p:strVal val="#ppt_y"/>
                                          </p:val>
                                        </p:tav>
                                      </p:tavLst>
                                    </p:anim>
                                    <p:animEffect transition="in" filter="wipe(up)">
                                      <p:cBhvr>
                                        <p:cTn id="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sp>
        <p:nvSpPr>
          <p:cNvPr id="24" name="矩形 23"/>
          <p:cNvSpPr/>
          <p:nvPr/>
        </p:nvSpPr>
        <p:spPr>
          <a:xfrm>
            <a:off x="406400" y="1552879"/>
            <a:ext cx="11394259" cy="5010204"/>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3565525" y="-1609725"/>
            <a:ext cx="5010785" cy="11335385"/>
          </a:xfrm>
          <a:prstGeom prst="rect">
            <a:avLst/>
          </a:prstGeom>
        </p:spPr>
      </p:pic>
      <p:sp>
        <p:nvSpPr>
          <p:cNvPr id="16" name="矩形 15"/>
          <p:cNvSpPr/>
          <p:nvPr/>
        </p:nvSpPr>
        <p:spPr>
          <a:xfrm>
            <a:off x="1517650" y="2191385"/>
            <a:ext cx="9069705" cy="3930650"/>
          </a:xfrm>
          <a:prstGeom prst="rect">
            <a:avLst/>
          </a:prstGeom>
        </p:spPr>
        <p:txBody>
          <a:bodyPr wrap="square">
            <a:spAutoFit/>
          </a:bodyPr>
          <a:lstStyle/>
          <a:p>
            <a:pPr algn="just">
              <a:lnSpc>
                <a:spcPct val="130000"/>
              </a:lnSpc>
            </a:pPr>
            <a:r>
              <a:rPr lang="en-US" altLang="zh-CN" sz="3200" b="1">
                <a:solidFill>
                  <a:schemeClr val="accent2">
                    <a:lumMod val="50000"/>
                  </a:schemeClr>
                </a:solidFill>
                <a:latin typeface="宋体" panose="02010600030101010101" pitchFamily="2" charset="-122"/>
                <a:ea typeface="宋体" panose="02010600030101010101" pitchFamily="2" charset="-122"/>
              </a:rPr>
              <a:t>    </a:t>
            </a:r>
            <a:r>
              <a:rPr lang="zh-CN" altLang="en-US" sz="3200" b="1">
                <a:solidFill>
                  <a:schemeClr val="accent2">
                    <a:lumMod val="50000"/>
                  </a:schemeClr>
                </a:solidFill>
                <a:latin typeface="宋体" panose="02010600030101010101" pitchFamily="2" charset="-122"/>
                <a:ea typeface="宋体" panose="02010600030101010101" pitchFamily="2" charset="-122"/>
              </a:rPr>
              <a:t>庄子善于从常人认为没有价值的事物中发现价值，所以他能用独特的眼光，发现大葫芦的使用价值，他的想法超越了世俗的眼界，而这些想法也恰恰源于他道家思想的主张。学完课文我们要学习庄子善于从别人认为没有价值的事物中发现价值的境界。</a:t>
            </a:r>
            <a:endParaRPr lang="zh-CN" altLang="en-US" sz="3200" b="1">
              <a:solidFill>
                <a:schemeClr val="accent2">
                  <a:lumMod val="50000"/>
                </a:schemeClr>
              </a:solidFill>
              <a:latin typeface="宋体" panose="02010600030101010101" pitchFamily="2" charset="-122"/>
              <a:ea typeface="宋体" panose="02010600030101010101" pitchFamily="2" charset="-122"/>
            </a:endParaRPr>
          </a:p>
        </p:txBody>
      </p:sp>
      <p:grpSp>
        <p:nvGrpSpPr>
          <p:cNvPr id="17" name="组合 16"/>
          <p:cNvGrpSpPr/>
          <p:nvPr>
            <p:custDataLst>
              <p:tags r:id="rId5"/>
            </p:custDataLst>
          </p:nvPr>
        </p:nvGrpSpPr>
        <p:grpSpPr>
          <a:xfrm>
            <a:off x="4287943" y="394052"/>
            <a:ext cx="3870634" cy="856430"/>
            <a:chOff x="3427770" y="1399334"/>
            <a:chExt cx="2568987" cy="568423"/>
          </a:xfrm>
          <a:solidFill>
            <a:srgbClr val="C00000"/>
          </a:solidFill>
        </p:grpSpPr>
        <p:sp>
          <p:nvSpPr>
            <p:cNvPr id="18"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课堂小结</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sp>
        <p:nvSpPr>
          <p:cNvPr id="24" name="矩形 23"/>
          <p:cNvSpPr/>
          <p:nvPr/>
        </p:nvSpPr>
        <p:spPr>
          <a:xfrm>
            <a:off x="406400" y="1552879"/>
            <a:ext cx="11394259" cy="5010204"/>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3565525" y="-1609725"/>
            <a:ext cx="5010785" cy="11335385"/>
          </a:xfrm>
          <a:prstGeom prst="rect">
            <a:avLst/>
          </a:prstGeom>
        </p:spPr>
      </p:pic>
      <p:sp>
        <p:nvSpPr>
          <p:cNvPr id="16" name="矩形 15"/>
          <p:cNvSpPr/>
          <p:nvPr/>
        </p:nvSpPr>
        <p:spPr>
          <a:xfrm>
            <a:off x="1518285" y="2592070"/>
            <a:ext cx="9170670" cy="2491740"/>
          </a:xfrm>
          <a:prstGeom prst="rect">
            <a:avLst/>
          </a:prstGeom>
        </p:spPr>
        <p:txBody>
          <a:bodyPr wrap="square">
            <a:spAutoFit/>
          </a:bodyPr>
          <a:lstStyle/>
          <a:p>
            <a:pPr algn="just">
              <a:lnSpc>
                <a:spcPct val="130000"/>
              </a:lnSpc>
            </a:pPr>
            <a:r>
              <a:rPr lang="en-US" altLang="zh-CN" sz="4000" b="1">
                <a:solidFill>
                  <a:schemeClr val="accent2">
                    <a:lumMod val="50000"/>
                  </a:schemeClr>
                </a:solidFill>
                <a:latin typeface="华文新魏" panose="02010800040101010101" charset="-122"/>
                <a:ea typeface="华文新魏" panose="02010800040101010101" charset="-122"/>
                <a:cs typeface="华文新魏" panose="02010800040101010101" charset="-122"/>
              </a:rPr>
              <a:t>1. </a:t>
            </a:r>
            <a:r>
              <a:rPr lang="zh-CN" altLang="en-US" sz="4000" b="1">
                <a:solidFill>
                  <a:schemeClr val="accent2">
                    <a:lumMod val="50000"/>
                  </a:schemeClr>
                </a:solidFill>
                <a:latin typeface="华文新魏" panose="02010800040101010101" charset="-122"/>
                <a:ea typeface="华文新魏" panose="02010800040101010101" charset="-122"/>
                <a:cs typeface="华文新魏" panose="02010800040101010101" charset="-122"/>
              </a:rPr>
              <a:t>背诵课文</a:t>
            </a:r>
            <a:endParaRPr lang="zh-CN" altLang="en-US" sz="4000" b="1">
              <a:solidFill>
                <a:schemeClr val="accent2">
                  <a:lumMod val="50000"/>
                </a:schemeClr>
              </a:solidFill>
              <a:latin typeface="华文新魏" charset="-122"/>
              <a:ea typeface="华文新魏" charset="-122"/>
              <a:cs typeface="华文新魏" panose="02010800040101010101" charset="-122"/>
            </a:endParaRPr>
          </a:p>
          <a:p>
            <a:pPr algn="just">
              <a:lnSpc>
                <a:spcPct val="130000"/>
              </a:lnSpc>
            </a:pPr>
            <a:r>
              <a:rPr lang="en-US" altLang="zh-CN" sz="4000" b="1">
                <a:solidFill>
                  <a:schemeClr val="accent2">
                    <a:lumMod val="50000"/>
                  </a:schemeClr>
                </a:solidFill>
                <a:latin typeface="华文新魏" panose="02010800040101010101" charset="-122"/>
                <a:ea typeface="华文新魏" panose="02010800040101010101" charset="-122"/>
                <a:cs typeface="华文新魏" panose="02010800040101010101" charset="-122"/>
              </a:rPr>
              <a:t>2. </a:t>
            </a:r>
            <a:r>
              <a:rPr lang="zh-CN" altLang="en-US" sz="4000" b="1">
                <a:solidFill>
                  <a:schemeClr val="accent2">
                    <a:lumMod val="50000"/>
                  </a:schemeClr>
                </a:solidFill>
                <a:latin typeface="华文新魏" panose="02010800040101010101" charset="-122"/>
                <a:ea typeface="华文新魏" panose="02010800040101010101" charset="-122"/>
                <a:cs typeface="华文新魏" panose="02010800040101010101" charset="-122"/>
              </a:rPr>
              <a:t>阅读《逍遥游》，体会庄子散文想象奇特、汪洋恣肆的特点。</a:t>
            </a:r>
            <a:endParaRPr lang="zh-CN" altLang="en-US" sz="4000" b="1">
              <a:solidFill>
                <a:schemeClr val="accent2">
                  <a:lumMod val="50000"/>
                </a:schemeClr>
              </a:solidFill>
              <a:latin typeface="华文新魏" panose="02010800040101010101" charset="-122"/>
              <a:ea typeface="华文新魏" panose="02010800040101010101" charset="-122"/>
              <a:cs typeface="华文新魏" panose="02010800040101010101" charset="-122"/>
            </a:endParaRPr>
          </a:p>
        </p:txBody>
      </p:sp>
      <p:grpSp>
        <p:nvGrpSpPr>
          <p:cNvPr id="17" name="组合 16"/>
          <p:cNvGrpSpPr/>
          <p:nvPr>
            <p:custDataLst>
              <p:tags r:id="rId5"/>
            </p:custDataLst>
          </p:nvPr>
        </p:nvGrpSpPr>
        <p:grpSpPr>
          <a:xfrm>
            <a:off x="4287943" y="394052"/>
            <a:ext cx="3870634" cy="856430"/>
            <a:chOff x="3427770" y="1399334"/>
            <a:chExt cx="2568987" cy="568423"/>
          </a:xfrm>
          <a:solidFill>
            <a:srgbClr val="C00000"/>
          </a:solidFill>
        </p:grpSpPr>
        <p:sp>
          <p:nvSpPr>
            <p:cNvPr id="18"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课后作业</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a:off x="4070459" y="-1959447"/>
            <a:ext cx="4286976" cy="10472093"/>
          </a:xfrm>
          <a:prstGeom prst="rect">
            <a:avLst/>
          </a:pr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rcRect l="18560" t="86667" r="65185" b="3855"/>
          <a:stretch>
            <a:fillRect/>
          </a:stretch>
        </p:blipFill>
        <p:spPr>
          <a:xfrm rot="16200000">
            <a:off x="10161407" y="4011791"/>
            <a:ext cx="771889" cy="2349504"/>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02206" y="3276599"/>
            <a:ext cx="3860800" cy="3860800"/>
          </a:xfrm>
          <a:prstGeom prst="rect">
            <a:avLst/>
          </a:prstGeom>
        </p:spPr>
      </p:pic>
      <p:grpSp>
        <p:nvGrpSpPr>
          <p:cNvPr id="9" name="组合 8"/>
          <p:cNvGrpSpPr/>
          <p:nvPr>
            <p:custDataLst>
              <p:tags r:id="rId6"/>
            </p:custDataLst>
          </p:nvPr>
        </p:nvGrpSpPr>
        <p:grpSpPr>
          <a:xfrm>
            <a:off x="5108733" y="3900571"/>
            <a:ext cx="2568987" cy="568423"/>
            <a:chOff x="3427770" y="1399334"/>
            <a:chExt cx="2568987" cy="568423"/>
          </a:xfrm>
          <a:solidFill>
            <a:srgbClr val="C00000"/>
          </a:solidFill>
        </p:grpSpPr>
        <p:sp>
          <p:nvSpPr>
            <p:cNvPr id="1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TextBox 7"/>
          <p:cNvSpPr txBox="1"/>
          <p:nvPr/>
        </p:nvSpPr>
        <p:spPr>
          <a:xfrm>
            <a:off x="4913255" y="3921649"/>
            <a:ext cx="2764465" cy="461665"/>
          </a:xfrm>
          <a:prstGeom prst="rect">
            <a:avLst/>
          </a:prstGeom>
          <a:noFill/>
        </p:spPr>
        <p:txBody>
          <a:bodyPr wrap="square" rtlCol="0">
            <a:spAutoFit/>
          </a:bodyPr>
          <a:lstStyle/>
          <a:p>
            <a:pPr algn="ctr"/>
            <a:r>
              <a:rPr lang="zh-CN" altLang="en-US" sz="2400" b="1">
                <a:solidFill>
                  <a:schemeClr val="bg1"/>
                </a:solidFill>
                <a:latin typeface="字魂73号-江南手书" panose="00000500000000000000" pitchFamily="2" charset="-122"/>
                <a:ea typeface="字魂73号-江南手书" panose="00000500000000000000" pitchFamily="2" charset="-122"/>
              </a:rPr>
              <a:t>汇报人：稻壳儿</a:t>
            </a:r>
            <a:endParaRPr lang="zh-CN" altLang="en-US" sz="2400" b="1">
              <a:solidFill>
                <a:schemeClr val="bg1"/>
              </a:solidFill>
              <a:latin typeface="字魂73号-江南手书" panose="00000500000000000000" pitchFamily="2" charset="-122"/>
              <a:ea typeface="字魂73号-江南手书" panose="00000500000000000000" pitchFamily="2" charset="-122"/>
            </a:endParaRPr>
          </a:p>
        </p:txBody>
      </p:sp>
      <p:sp>
        <p:nvSpPr>
          <p:cNvPr id="8" name="标题 1"/>
          <p:cNvSpPr txBox="1">
            <a:spLocks noChangeArrowheads="1"/>
          </p:cNvSpPr>
          <p:nvPr/>
        </p:nvSpPr>
        <p:spPr bwMode="auto">
          <a:xfrm>
            <a:off x="1172047" y="2286344"/>
            <a:ext cx="10083800" cy="180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9600" b="1" spc="600">
                <a:solidFill>
                  <a:schemeClr val="tx1">
                    <a:lumMod val="95000"/>
                    <a:lumOff val="5000"/>
                  </a:schemeClr>
                </a:solidFill>
                <a:latin typeface="字魂43号-国潮手书" panose="00000500000000000000" pitchFamily="2" charset="-122"/>
                <a:ea typeface="字魂43号-国潮手书" panose="00000500000000000000" pitchFamily="2" charset="-122"/>
              </a:rPr>
              <a:t>谢谢观看</a:t>
            </a:r>
            <a:endParaRPr lang="zh-CN" altLang="en-US" sz="9600" b="1" spc="600">
              <a:solidFill>
                <a:schemeClr val="tx1">
                  <a:lumMod val="95000"/>
                  <a:lumOff val="5000"/>
                </a:schemeClr>
              </a:solidFill>
              <a:latin typeface="字魂43号-国潮手书" panose="00000500000000000000" pitchFamily="2" charset="-122"/>
              <a:ea typeface="字魂43号-国潮手书" panose="00000500000000000000" pitchFamily="2" charset="-122"/>
            </a:endParaRPr>
          </a:p>
        </p:txBody>
      </p:sp>
      <p:pic>
        <p:nvPicPr>
          <p:cNvPr id="41" name="New picture" hidden="1"/>
          <p:cNvPicPr/>
          <p:nvPr/>
        </p:nvPicPr>
        <p:blipFill>
          <a:blip r:embed="rId7"/>
          <a:stretch>
            <a:fillRect/>
          </a:stretch>
        </p:blipFill>
        <p:spPr>
          <a:xfrm>
            <a:off x="10972800" y="11417300"/>
            <a:ext cx="381000" cy="4191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 name="组合 2"/>
          <p:cNvGrpSpPr/>
          <p:nvPr/>
        </p:nvGrpSpPr>
        <p:grpSpPr>
          <a:xfrm>
            <a:off x="398145" y="156557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1610360" y="2473960"/>
            <a:ext cx="9340215" cy="319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en-US" sz="4800" b="1">
                <a:latin typeface="华文新魏" panose="02010800040101010101" charset="-122"/>
                <a:ea typeface="华文新魏" panose="02010800040101010101" charset="-122"/>
                <a:cs typeface="华文新魏" panose="02010800040101010101" charset="-122"/>
              </a:rPr>
              <a:t>1. </a:t>
            </a:r>
            <a:r>
              <a:rPr lang="zh-CN" altLang="en-US" sz="4800" b="1">
                <a:latin typeface="华文新魏" panose="02010800040101010101" charset="-122"/>
                <a:ea typeface="华文新魏" panose="02010800040101010101" charset="-122"/>
                <a:cs typeface="华文新魏" panose="02010800040101010101" charset="-122"/>
              </a:rPr>
              <a:t>了解庄子及其作品；</a:t>
            </a:r>
            <a:endParaRPr lang="zh-CN" altLang="en-US" sz="4800" b="1">
              <a:latin typeface="华文新魏" charset="-122"/>
              <a:ea typeface="华文新魏" charset="-122"/>
              <a:cs typeface="华文新魏" panose="02010800040101010101" charset="-122"/>
            </a:endParaRPr>
          </a:p>
          <a:p>
            <a:pPr algn="just" eaLnBrk="1" hangingPunct="1">
              <a:lnSpc>
                <a:spcPct val="140000"/>
              </a:lnSpc>
            </a:pPr>
            <a:r>
              <a:rPr lang="en-US" altLang="zh-CN" sz="4800" b="1">
                <a:latin typeface="华文新魏" panose="02010800040101010101" charset="-122"/>
                <a:ea typeface="华文新魏" panose="02010800040101010101" charset="-122"/>
                <a:cs typeface="华文新魏" panose="02010800040101010101" charset="-122"/>
              </a:rPr>
              <a:t>2. </a:t>
            </a:r>
            <a:r>
              <a:rPr lang="zh-CN" altLang="en-US" sz="4800" b="1">
                <a:latin typeface="华文新魏" panose="02010800040101010101" charset="-122"/>
                <a:ea typeface="华文新魏" panose="02010800040101010101" charset="-122"/>
                <a:cs typeface="华文新魏" panose="02010800040101010101" charset="-122"/>
              </a:rPr>
              <a:t>正确翻译课文，了解课文大意。</a:t>
            </a:r>
            <a:endParaRPr lang="zh-CN" altLang="en-US" sz="4800" b="1">
              <a:latin typeface="华文新魏" panose="02010800040101010101" charset="-122"/>
              <a:ea typeface="华文新魏" panose="02010800040101010101" charset="-122"/>
              <a:cs typeface="华文新魏" panose="02010800040101010101" charset="-122"/>
            </a:endParaRPr>
          </a:p>
          <a:p>
            <a:pPr algn="just" eaLnBrk="1" hangingPunct="1">
              <a:lnSpc>
                <a:spcPct val="140000"/>
              </a:lnSpc>
            </a:pPr>
            <a:r>
              <a:rPr lang="en-US" altLang="zh-CN" sz="4800" b="1">
                <a:latin typeface="华文新魏" panose="02010800040101010101" charset="-122"/>
                <a:ea typeface="华文新魏" panose="02010800040101010101" charset="-122"/>
                <a:cs typeface="华文新魏" panose="02010800040101010101" charset="-122"/>
              </a:rPr>
              <a:t>3. </a:t>
            </a:r>
            <a:r>
              <a:rPr lang="zh-CN" altLang="en-US" sz="4800" b="1">
                <a:latin typeface="华文新魏" panose="02010800040101010101" charset="-122"/>
                <a:ea typeface="华文新魏" panose="02010800040101010101" charset="-122"/>
                <a:cs typeface="华文新魏" panose="02010800040101010101" charset="-122"/>
              </a:rPr>
              <a:t>理解该寓言故事所蕴含的哲理。</a:t>
            </a:r>
            <a:endParaRPr lang="zh-CN" altLang="en-US" sz="4800" b="1">
              <a:latin typeface="华文新魏" panose="02010800040101010101" charset="-122"/>
              <a:ea typeface="华文新魏" panose="02010800040101010101" charset="-122"/>
              <a:cs typeface="华文新魏" panose="02010800040101010101" charset="-122"/>
            </a:endParaRPr>
          </a:p>
        </p:txBody>
      </p:sp>
      <p:grpSp>
        <p:nvGrpSpPr>
          <p:cNvPr id="10" name="组合 9"/>
          <p:cNvGrpSpPr/>
          <p:nvPr>
            <p:custDataLst>
              <p:tags r:id="rId3"/>
            </p:custDataLst>
          </p:nvPr>
        </p:nvGrpSpPr>
        <p:grpSpPr>
          <a:xfrm>
            <a:off x="4287943" y="394052"/>
            <a:ext cx="3870634" cy="856430"/>
            <a:chOff x="3427770" y="1399334"/>
            <a:chExt cx="2568987" cy="568423"/>
          </a:xfrm>
          <a:solidFill>
            <a:srgbClr val="C00000"/>
          </a:solidFill>
        </p:grpSpPr>
        <p:sp>
          <p:nvSpPr>
            <p:cNvPr id="1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教学目标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 name="组合 2"/>
          <p:cNvGrpSpPr/>
          <p:nvPr/>
        </p:nvGrpSpPr>
        <p:grpSpPr>
          <a:xfrm>
            <a:off x="398145" y="156557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5191125" y="3397885"/>
            <a:ext cx="5441315" cy="267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3600" b="1">
                <a:latin typeface="宋体" panose="02010600030101010101" pitchFamily="2" charset="-122"/>
                <a:cs typeface="宋体" panose="02010600030101010101" pitchFamily="2" charset="-122"/>
              </a:rPr>
              <a:t>名周，</a:t>
            </a:r>
            <a:r>
              <a:rPr lang="zh-CN" altLang="en-US" sz="3600" b="1">
                <a:solidFill>
                  <a:srgbClr val="FF0000"/>
                </a:solidFill>
                <a:latin typeface="宋体" panose="02010600030101010101" pitchFamily="2" charset="-122"/>
                <a:cs typeface="宋体" panose="02010600030101010101" pitchFamily="2" charset="-122"/>
              </a:rPr>
              <a:t>战国</a:t>
            </a:r>
            <a:r>
              <a:rPr lang="zh-CN" altLang="en-US" sz="3600" b="1">
                <a:latin typeface="宋体" panose="02010600030101010101" pitchFamily="2" charset="-122"/>
                <a:cs typeface="宋体" panose="02010600030101010101" pitchFamily="2" charset="-122"/>
              </a:rPr>
              <a:t>时宋国人</a:t>
            </a:r>
            <a:endParaRPr lang="en-US" altLang="zh-CN" sz="3600" b="1">
              <a:latin typeface="宋体" panose="02010600030101010101" pitchFamily="2" charset="-122"/>
              <a:cs typeface="宋体" panose="02010600030101010101" pitchFamily="2" charset="-122"/>
            </a:endParaRPr>
          </a:p>
          <a:p>
            <a:pPr algn="just" eaLnBrk="1" hangingPunct="1">
              <a:lnSpc>
                <a:spcPct val="140000"/>
              </a:lnSpc>
            </a:pPr>
            <a:r>
              <a:rPr lang="zh-CN" altLang="en-US" sz="2800" b="1">
                <a:latin typeface="宋体" panose="02010600030101010101" pitchFamily="2" charset="-122"/>
                <a:cs typeface="宋体" panose="02010600030101010101" pitchFamily="2" charset="-122"/>
              </a:rPr>
              <a:t>他继承并发展了老子的思想，是</a:t>
            </a:r>
            <a:r>
              <a:rPr lang="zh-CN" altLang="en-US" sz="2800" b="1">
                <a:solidFill>
                  <a:srgbClr val="FF0000"/>
                </a:solidFill>
                <a:latin typeface="宋体" panose="02010600030101010101" pitchFamily="2" charset="-122"/>
                <a:cs typeface="宋体" panose="02010600030101010101" pitchFamily="2" charset="-122"/>
              </a:rPr>
              <a:t>道家</a:t>
            </a:r>
            <a:r>
              <a:rPr lang="zh-CN" altLang="en-US" sz="2800" b="1">
                <a:latin typeface="宋体" panose="02010600030101010101" pitchFamily="2" charset="-122"/>
                <a:cs typeface="宋体" panose="02010600030101010101" pitchFamily="2" charset="-122"/>
              </a:rPr>
              <a:t>学派的重要人物，和老子并称</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老庄</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a:t>
            </a:r>
            <a:endParaRPr lang="zh-CN" altLang="en-US" sz="2800" b="1">
              <a:latin typeface="宋体" panose="02010600030101010101" pitchFamily="2" charset="-122"/>
              <a:cs typeface="宋体" panose="02010600030101010101" pitchFamily="2" charset="-122"/>
            </a:endParaRPr>
          </a:p>
        </p:txBody>
      </p:sp>
      <p:cxnSp>
        <p:nvCxnSpPr>
          <p:cNvPr id="4" name="直接连接符 3"/>
          <p:cNvCxnSpPr/>
          <p:nvPr/>
        </p:nvCxnSpPr>
        <p:spPr>
          <a:xfrm>
            <a:off x="2134417" y="2836337"/>
            <a:ext cx="7923166"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4223532" y="1922210"/>
            <a:ext cx="3744936" cy="707886"/>
          </a:xfrm>
          <a:prstGeom prst="rect">
            <a:avLst/>
          </a:prstGeom>
        </p:spPr>
        <p:txBody>
          <a:bodyPr wrap="none">
            <a:spAutoFit/>
          </a:bodyPr>
          <a:lstStyle/>
          <a:p>
            <a:pPr algn="ctr"/>
            <a:r>
              <a:rPr lang="zh-CN" altLang="en-US" sz="4000" b="1">
                <a:latin typeface="字魂105号-简雅黑" panose="00000500000000000000" pitchFamily="2" charset="-122"/>
                <a:ea typeface="字魂105号-简雅黑" panose="00000500000000000000" pitchFamily="2" charset="-122"/>
              </a:rPr>
              <a:t>庄子</a:t>
            </a:r>
            <a:r>
              <a:rPr lang="en-US" altLang="zh-CN" sz="2400" b="1">
                <a:latin typeface="字魂105号-简雅黑" panose="00000500000000000000" pitchFamily="2" charset="-122"/>
                <a:ea typeface="字魂105号-简雅黑" panose="00000500000000000000" pitchFamily="2" charset="-122"/>
              </a:rPr>
              <a:t>(</a:t>
            </a:r>
            <a:r>
              <a:rPr lang="zh-CN" altLang="en-US" sz="2400" b="1">
                <a:latin typeface="字魂105号-简雅黑" panose="00000500000000000000" pitchFamily="2" charset="-122"/>
                <a:ea typeface="字魂105号-简雅黑" panose="00000500000000000000" pitchFamily="2" charset="-122"/>
              </a:rPr>
              <a:t>约前</a:t>
            </a:r>
            <a:r>
              <a:rPr lang="en-US" altLang="zh-CN" sz="2400" b="1">
                <a:latin typeface="字魂105号-简雅黑" panose="00000500000000000000" pitchFamily="2" charset="-122"/>
                <a:ea typeface="字魂105号-简雅黑" panose="00000500000000000000" pitchFamily="2" charset="-122"/>
              </a:rPr>
              <a:t>369</a:t>
            </a:r>
            <a:r>
              <a:rPr lang="zh-CN" altLang="en-US" sz="2400" b="1">
                <a:latin typeface="字魂105号-简雅黑" panose="00000500000000000000" pitchFamily="2" charset="-122"/>
                <a:ea typeface="字魂105号-简雅黑" panose="00000500000000000000" pitchFamily="2" charset="-122"/>
              </a:rPr>
              <a:t>一前</a:t>
            </a:r>
            <a:r>
              <a:rPr lang="en-US" altLang="zh-CN" sz="2400" b="1">
                <a:latin typeface="字魂105号-简雅黑" panose="00000500000000000000" pitchFamily="2" charset="-122"/>
                <a:ea typeface="字魂105号-简雅黑" panose="00000500000000000000" pitchFamily="2" charset="-122"/>
              </a:rPr>
              <a:t>286)</a:t>
            </a:r>
            <a:endParaRPr lang="zh-CN" altLang="en-US" sz="2400">
              <a:latin typeface="字魂105号-简雅黑" panose="00000500000000000000" pitchFamily="2" charset="-122"/>
              <a:ea typeface="字魂105号-简雅黑" panose="00000500000000000000" pitchFamily="2" charset="-122"/>
            </a:endParaRPr>
          </a:p>
        </p:txBody>
      </p:sp>
      <p:pic>
        <p:nvPicPr>
          <p:cNvPr id="12" name="Picture 2" descr="http://p3.so.qhmsg.com/t01f9c8ac81aafaf3e3.jpg"/>
          <p:cNvPicPr>
            <a:picLocks noChangeAspect="1" noChangeArrowheads="1"/>
          </p:cNvPicPr>
          <p:nvPr/>
        </p:nvPicPr>
        <p:blipFill>
          <a:blip r:embed="rId3">
            <a:extLst>
              <a:ext uri="{28A0092B-C50C-407E-A947-70E740481C1C}">
                <a14:useLocalDpi xmlns:a14="http://schemas.microsoft.com/office/drawing/2010/main" val="0"/>
              </a:ext>
            </a:extLst>
          </a:blip>
          <a:srcRect b="3799"/>
          <a:stretch>
            <a:fillRect/>
          </a:stretch>
        </p:blipFill>
        <p:spPr bwMode="auto">
          <a:xfrm>
            <a:off x="1887551" y="3270215"/>
            <a:ext cx="2634396" cy="292998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custDataLst>
              <p:tags r:id="rId4"/>
            </p:custDataLst>
          </p:nvPr>
        </p:nvGrpSpPr>
        <p:grpSpPr>
          <a:xfrm>
            <a:off x="4287943" y="394052"/>
            <a:ext cx="3870634" cy="856430"/>
            <a:chOff x="3427770" y="1399334"/>
            <a:chExt cx="2568987" cy="568423"/>
          </a:xfrm>
          <a:solidFill>
            <a:srgbClr val="C00000"/>
          </a:solidFill>
        </p:grpSpPr>
        <p:sp>
          <p:nvSpPr>
            <p:cNvPr id="1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作者介绍</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11" name="组合 10"/>
          <p:cNvGrpSpPr/>
          <p:nvPr>
            <p:custDataLst>
              <p:tags r:id="rId3"/>
            </p:custDataLst>
          </p:nvPr>
        </p:nvGrpSpPr>
        <p:grpSpPr>
          <a:xfrm>
            <a:off x="4287943" y="297532"/>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40910" y="334645"/>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作品简介</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grpSp>
        <p:nvGrpSpPr>
          <p:cNvPr id="16" name="组合 15"/>
          <p:cNvGrpSpPr/>
          <p:nvPr/>
        </p:nvGrpSpPr>
        <p:grpSpPr>
          <a:xfrm>
            <a:off x="406400" y="145635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3446145" y="2992120"/>
            <a:ext cx="7764780" cy="288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一书</a:t>
            </a:r>
            <a:r>
              <a:rPr lang="zh-CN" sz="2800" b="1">
                <a:latin typeface="宋体" panose="02010600030101010101" pitchFamily="2" charset="-122"/>
                <a:cs typeface="宋体" panose="02010600030101010101" pitchFamily="2" charset="-122"/>
              </a:rPr>
              <a:t>现存</a:t>
            </a:r>
            <a:r>
              <a:rPr lang="en-US" altLang="zh-CN" sz="2800" b="1">
                <a:latin typeface="宋体" panose="02010600030101010101" pitchFamily="2" charset="-122"/>
                <a:cs typeface="宋体" panose="02010600030101010101" pitchFamily="2" charset="-122"/>
              </a:rPr>
              <a:t>33</a:t>
            </a:r>
            <a:r>
              <a:rPr lang="zh-CN" altLang="en-US" sz="2800" b="1">
                <a:latin typeface="宋体" panose="02010600030101010101" pitchFamily="2" charset="-122"/>
                <a:cs typeface="宋体" panose="02010600030101010101" pitchFamily="2" charset="-122"/>
              </a:rPr>
              <a:t>篇，有内篇</a:t>
            </a:r>
            <a:r>
              <a:rPr lang="en-US" altLang="zh-CN" sz="2800" b="1">
                <a:latin typeface="宋体" panose="02010600030101010101" pitchFamily="2" charset="-122"/>
                <a:cs typeface="宋体" panose="02010600030101010101" pitchFamily="2" charset="-122"/>
              </a:rPr>
              <a:t>7</a:t>
            </a:r>
            <a:r>
              <a:rPr lang="zh-CN" altLang="en-US" sz="2800" b="1">
                <a:latin typeface="宋体" panose="02010600030101010101" pitchFamily="2" charset="-122"/>
                <a:cs typeface="宋体" panose="02010600030101010101" pitchFamily="2" charset="-122"/>
              </a:rPr>
              <a:t>篇，外篇</a:t>
            </a:r>
            <a:r>
              <a:rPr lang="en-US" altLang="zh-CN" sz="2800" b="1">
                <a:latin typeface="宋体" panose="02010600030101010101" pitchFamily="2" charset="-122"/>
                <a:cs typeface="宋体" panose="02010600030101010101" pitchFamily="2" charset="-122"/>
              </a:rPr>
              <a:t>15</a:t>
            </a:r>
            <a:r>
              <a:rPr lang="zh-CN" altLang="en-US" sz="2800" b="1">
                <a:latin typeface="宋体" panose="02010600030101010101" pitchFamily="2" charset="-122"/>
                <a:cs typeface="宋体" panose="02010600030101010101" pitchFamily="2" charset="-122"/>
              </a:rPr>
              <a:t>篇，杂篇</a:t>
            </a:r>
            <a:r>
              <a:rPr lang="en-US" altLang="zh-CN" sz="2800" b="1">
                <a:latin typeface="宋体" panose="02010600030101010101" pitchFamily="2" charset="-122"/>
                <a:cs typeface="宋体" panose="02010600030101010101" pitchFamily="2" charset="-122"/>
              </a:rPr>
              <a:t>11</a:t>
            </a:r>
            <a:r>
              <a:rPr lang="zh-CN" altLang="en-US" sz="2800" b="1">
                <a:latin typeface="宋体" panose="02010600030101010101" pitchFamily="2" charset="-122"/>
                <a:cs typeface="宋体" panose="02010600030101010101" pitchFamily="2" charset="-122"/>
              </a:rPr>
              <a:t>篇。</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散文在先秦诸子中独具风格，文章已完全突破了语录形式而发展成为专题论文。</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庄子</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的散文</a:t>
            </a:r>
            <a:r>
              <a:rPr lang="zh-CN" altLang="en-US" sz="2800" b="1">
                <a:solidFill>
                  <a:srgbClr val="FF0000"/>
                </a:solidFill>
                <a:latin typeface="宋体" panose="02010600030101010101" pitchFamily="2" charset="-122"/>
                <a:cs typeface="宋体" panose="02010600030101010101" pitchFamily="2" charset="-122"/>
              </a:rPr>
              <a:t>想象奇特，结构变化多端，文字汪洋恣肆，意象雄浑，具有浓厚的浪漫主义色彩。</a:t>
            </a:r>
            <a:endParaRPr lang="zh-CN" altLang="en-US" sz="2800" b="1">
              <a:solidFill>
                <a:srgbClr val="FF0000"/>
              </a:solidFill>
              <a:latin typeface="宋体" panose="02010600030101010101" pitchFamily="2" charset="-122"/>
              <a:cs typeface="宋体" panose="02010600030101010101" pitchFamily="2" charset="-122"/>
            </a:endParaRPr>
          </a:p>
        </p:txBody>
      </p:sp>
      <p:cxnSp>
        <p:nvCxnSpPr>
          <p:cNvPr id="4" name="直接连接符 3"/>
          <p:cNvCxnSpPr/>
          <p:nvPr/>
        </p:nvCxnSpPr>
        <p:spPr>
          <a:xfrm>
            <a:off x="2770233" y="2744897"/>
            <a:ext cx="6840000"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1466533" y="1813625"/>
            <a:ext cx="9258935" cy="829945"/>
          </a:xfrm>
          <a:prstGeom prst="rect">
            <a:avLst/>
          </a:prstGeom>
        </p:spPr>
        <p:txBody>
          <a:bodyPr wrap="none">
            <a:spAutoFit/>
          </a:bodyPr>
          <a:lstStyle/>
          <a:p>
            <a:pPr algn="ctr"/>
            <a:r>
              <a:rPr lang="en-US" altLang="zh-CN" sz="4800" b="1">
                <a:latin typeface="字魂105号-简雅黑" panose="00000500000000000000" pitchFamily="2" charset="-122"/>
                <a:ea typeface="字魂105号-简雅黑" panose="00000500000000000000" pitchFamily="2" charset="-122"/>
              </a:rPr>
              <a:t>《</a:t>
            </a:r>
            <a:r>
              <a:rPr lang="zh-CN" altLang="en-US" sz="4800" b="1">
                <a:latin typeface="字魂105号-简雅黑" panose="00000500000000000000" pitchFamily="2" charset="-122"/>
                <a:ea typeface="字魂105号-简雅黑" panose="00000500000000000000" pitchFamily="2" charset="-122"/>
              </a:rPr>
              <a:t>庄子</a:t>
            </a:r>
            <a:r>
              <a:rPr lang="en-US" altLang="zh-CN" sz="4800" b="1">
                <a:latin typeface="字魂105号-简雅黑" panose="00000500000000000000" pitchFamily="2" charset="-122"/>
                <a:ea typeface="字魂105号-简雅黑" panose="00000500000000000000" pitchFamily="2" charset="-122"/>
              </a:rPr>
              <a:t>》</a:t>
            </a:r>
            <a:r>
              <a:rPr lang="zh-CN" altLang="en-US" sz="3200" b="1">
                <a:latin typeface="字魂105号-简雅黑" panose="00000500000000000000" pitchFamily="2" charset="-122"/>
                <a:ea typeface="字魂105号-简雅黑" panose="00000500000000000000" pitchFamily="2" charset="-122"/>
              </a:rPr>
              <a:t>庄周及其后学的著作集</a:t>
            </a:r>
            <a:r>
              <a:rPr lang="en-US" altLang="zh-CN" sz="3200" b="1">
                <a:latin typeface="字魂105号-简雅黑" panose="00000500000000000000" pitchFamily="2" charset="-122"/>
                <a:ea typeface="字魂105号-简雅黑" panose="00000500000000000000" pitchFamily="2" charset="-122"/>
              </a:rPr>
              <a:t> </a:t>
            </a:r>
            <a:r>
              <a:rPr lang="zh-CN" altLang="en-US" sz="3200" b="1">
                <a:latin typeface="字魂105号-简雅黑" panose="00000500000000000000" pitchFamily="2" charset="-122"/>
                <a:ea typeface="字魂105号-简雅黑" panose="00000500000000000000" pitchFamily="2" charset="-122"/>
              </a:rPr>
              <a:t>道家经典之一</a:t>
            </a:r>
            <a:endParaRPr lang="zh-CN" altLang="en-US" sz="3200" b="1">
              <a:latin typeface="字魂105号-简雅黑" panose="00000500000000000000" pitchFamily="2" charset="-122"/>
              <a:ea typeface="字魂105号-简雅黑" panose="00000500000000000000" pitchFamily="2" charset="-122"/>
            </a:endParaRPr>
          </a:p>
        </p:txBody>
      </p:sp>
      <p:pic>
        <p:nvPicPr>
          <p:cNvPr id="10" name="图片 9" descr="0361"/>
          <p:cNvPicPr>
            <a:picLocks noChangeAspect="1"/>
          </p:cNvPicPr>
          <p:nvPr/>
        </p:nvPicPr>
        <p:blipFill>
          <a:blip r:embed="rId4"/>
          <a:srcRect r="10418" b="6013"/>
          <a:stretch>
            <a:fillRect/>
          </a:stretch>
        </p:blipFill>
        <p:spPr>
          <a:xfrm>
            <a:off x="1029335" y="3017520"/>
            <a:ext cx="1994535" cy="2864485"/>
          </a:xfrm>
          <a:prstGeom prst="rect">
            <a:avLst/>
          </a:prstGeom>
          <a:ln>
            <a:noFill/>
          </a:ln>
          <a:effectLst>
            <a:outerShdw blurRad="190500" algn="tl" rotWithShape="0">
              <a:srgbClr val="000000">
                <a:alpha val="70000"/>
              </a:srgbClr>
            </a:outerShdw>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 name="组合 2"/>
          <p:cNvGrpSpPr/>
          <p:nvPr/>
        </p:nvGrpSpPr>
        <p:grpSpPr>
          <a:xfrm>
            <a:off x="398145" y="1493189"/>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4055745" y="3077210"/>
            <a:ext cx="7055485" cy="267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sz="2800" b="1">
                <a:latin typeface="宋体" panose="02010600030101010101" pitchFamily="2" charset="-122"/>
                <a:cs typeface="宋体" panose="02010600030101010101" pitchFamily="2" charset="-122"/>
              </a:rPr>
              <a:t>惠氏，名施，即惠子，战国中期宋国（今河南商丘）人。著名的政治家、哲学家，名家学派的开山鼻祖和主要代表人物，也是文哲大师庄子的至交好友</a:t>
            </a:r>
            <a:r>
              <a:rPr lang="zh-CN" altLang="en-US" sz="2800" b="1">
                <a:latin typeface="宋体" panose="02010600030101010101" pitchFamily="2" charset="-122"/>
                <a:cs typeface="宋体" panose="02010600030101010101" pitchFamily="2" charset="-122"/>
              </a:rPr>
              <a:t>。他是合纵抗秦的主要倡导者，魏齐楚对抗秦国。</a:t>
            </a:r>
            <a:endParaRPr lang="zh-CN" altLang="en-US" sz="2800" b="1">
              <a:latin typeface="宋体" panose="02010600030101010101" pitchFamily="2" charset="-122"/>
              <a:cs typeface="宋体" panose="02010600030101010101" pitchFamily="2" charset="-122"/>
            </a:endParaRPr>
          </a:p>
        </p:txBody>
      </p:sp>
      <p:cxnSp>
        <p:nvCxnSpPr>
          <p:cNvPr id="4" name="直接连接符 3"/>
          <p:cNvCxnSpPr/>
          <p:nvPr/>
        </p:nvCxnSpPr>
        <p:spPr>
          <a:xfrm>
            <a:off x="2134417" y="2836337"/>
            <a:ext cx="7923166" cy="0"/>
          </a:xfrm>
          <a:prstGeom prst="line">
            <a:avLst/>
          </a:prstGeom>
          <a:ln>
            <a:solidFill>
              <a:schemeClr val="tx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4205288" y="1922210"/>
            <a:ext cx="3781425" cy="706755"/>
          </a:xfrm>
          <a:prstGeom prst="rect">
            <a:avLst/>
          </a:prstGeom>
        </p:spPr>
        <p:txBody>
          <a:bodyPr wrap="none">
            <a:spAutoFit/>
          </a:bodyPr>
          <a:lstStyle/>
          <a:p>
            <a:pPr algn="ctr"/>
            <a:r>
              <a:rPr lang="zh-CN" altLang="en-US" sz="4000" b="1">
                <a:latin typeface="字魂105号-简雅黑" panose="00000500000000000000" pitchFamily="2" charset="-122"/>
                <a:ea typeface="字魂105号-简雅黑" panose="00000500000000000000" pitchFamily="2" charset="-122"/>
              </a:rPr>
              <a:t>惠子</a:t>
            </a:r>
            <a:r>
              <a:rPr lang="en-US" altLang="zh-CN" sz="2400" b="1">
                <a:latin typeface="字魂105号-简雅黑" panose="00000500000000000000" pitchFamily="2" charset="-122"/>
                <a:ea typeface="字魂105号-简雅黑" panose="00000500000000000000" pitchFamily="2" charset="-122"/>
              </a:rPr>
              <a:t>(</a:t>
            </a:r>
            <a:r>
              <a:rPr lang="zh-CN" altLang="en-US" sz="2400" b="1">
                <a:latin typeface="字魂105号-简雅黑" panose="00000500000000000000" pitchFamily="2" charset="-122"/>
                <a:ea typeface="字魂105号-简雅黑" panose="00000500000000000000" pitchFamily="2" charset="-122"/>
              </a:rPr>
              <a:t>约前</a:t>
            </a:r>
            <a:r>
              <a:rPr lang="en-US" altLang="zh-CN" sz="2400" b="1">
                <a:latin typeface="字魂105号-简雅黑" panose="00000500000000000000" pitchFamily="2" charset="-122"/>
                <a:ea typeface="字魂105号-简雅黑" panose="00000500000000000000" pitchFamily="2" charset="-122"/>
              </a:rPr>
              <a:t>369</a:t>
            </a:r>
            <a:r>
              <a:rPr lang="zh-CN" altLang="en-US" sz="2400" b="1">
                <a:latin typeface="字魂105号-简雅黑" panose="00000500000000000000" pitchFamily="2" charset="-122"/>
                <a:ea typeface="字魂105号-简雅黑" panose="00000500000000000000" pitchFamily="2" charset="-122"/>
              </a:rPr>
              <a:t>一前</a:t>
            </a:r>
            <a:r>
              <a:rPr lang="en-US" altLang="zh-CN" sz="2400" b="1">
                <a:latin typeface="字魂105号-简雅黑" panose="00000500000000000000" pitchFamily="2" charset="-122"/>
                <a:ea typeface="字魂105号-简雅黑" panose="00000500000000000000" pitchFamily="2" charset="-122"/>
              </a:rPr>
              <a:t>286)</a:t>
            </a:r>
            <a:endParaRPr lang="zh-CN" altLang="en-US" sz="2400">
              <a:latin typeface="字魂105号-简雅黑" panose="00000500000000000000" pitchFamily="2" charset="-122"/>
              <a:ea typeface="字魂105号-简雅黑" panose="00000500000000000000" pitchFamily="2" charset="-122"/>
            </a:endParaRPr>
          </a:p>
        </p:txBody>
      </p:sp>
      <p:grpSp>
        <p:nvGrpSpPr>
          <p:cNvPr id="10" name="组合 9"/>
          <p:cNvGrpSpPr/>
          <p:nvPr>
            <p:custDataLst>
              <p:tags r:id="rId3"/>
            </p:custDataLst>
          </p:nvPr>
        </p:nvGrpSpPr>
        <p:grpSpPr>
          <a:xfrm>
            <a:off x="4287943" y="394052"/>
            <a:ext cx="3870634" cy="856430"/>
            <a:chOff x="3427770" y="1399334"/>
            <a:chExt cx="2568987" cy="568423"/>
          </a:xfrm>
          <a:solidFill>
            <a:srgbClr val="C00000"/>
          </a:solidFill>
        </p:grpSpPr>
        <p:sp>
          <p:nvSpPr>
            <p:cNvPr id="11"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223532" y="467606"/>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人物介绍</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4"/>
          <a:stretch>
            <a:fillRect/>
          </a:stretch>
        </p:blipFill>
        <p:spPr>
          <a:xfrm>
            <a:off x="1106805" y="3077210"/>
            <a:ext cx="2505075" cy="292417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406400" y="155287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濠梁之辩</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4" name="矩形 3"/>
          <p:cNvSpPr/>
          <p:nvPr/>
        </p:nvSpPr>
        <p:spPr>
          <a:xfrm>
            <a:off x="1141730" y="2131060"/>
            <a:ext cx="9907905" cy="3969385"/>
          </a:xfrm>
          <a:prstGeom prst="rect">
            <a:avLst/>
          </a:prstGeom>
        </p:spPr>
        <p:txBody>
          <a:bodyPr wrap="square">
            <a:spAutoFit/>
          </a:bodyPr>
          <a:lstStyle/>
          <a:p>
            <a:pPr>
              <a:lnSpc>
                <a:spcPct val="140000"/>
              </a:lnSpc>
            </a:pPr>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庄子与惠子游于濠梁之上。庄子曰：“鲦鱼出游从容，是鱼乐也。”惠子曰：“</a:t>
            </a:r>
            <a:r>
              <a:rPr lang="zh-CN" altLang="en-US" sz="3000" b="1">
                <a:solidFill>
                  <a:srgbClr val="FF0000"/>
                </a:solidFill>
                <a:latin typeface="宋体" panose="02010600030101010101" pitchFamily="2" charset="-122"/>
                <a:ea typeface="宋体" panose="02010600030101010101" pitchFamily="2" charset="-122"/>
              </a:rPr>
              <a:t>子非鱼，安知鱼之乐</a:t>
            </a:r>
            <a:r>
              <a:rPr lang="zh-CN" altLang="en-US" sz="3000" b="1">
                <a:latin typeface="宋体" panose="02010600030101010101" pitchFamily="2" charset="-122"/>
                <a:ea typeface="宋体" panose="02010600030101010101" pitchFamily="2" charset="-122"/>
              </a:rPr>
              <a:t>？”庄子曰：“</a:t>
            </a:r>
            <a:r>
              <a:rPr lang="zh-CN" altLang="en-US" sz="3000" b="1">
                <a:solidFill>
                  <a:srgbClr val="FF0000"/>
                </a:solidFill>
                <a:latin typeface="宋体" panose="02010600030101010101" pitchFamily="2" charset="-122"/>
                <a:ea typeface="宋体" panose="02010600030101010101" pitchFamily="2" charset="-122"/>
              </a:rPr>
              <a:t>子非我，安知我不知鱼之乐？</a:t>
            </a:r>
            <a:r>
              <a:rPr lang="zh-CN" altLang="en-US" sz="3000" b="1">
                <a:latin typeface="宋体" panose="02010600030101010101" pitchFamily="2" charset="-122"/>
                <a:ea typeface="宋体" panose="02010600030101010101" pitchFamily="2" charset="-122"/>
              </a:rPr>
              <a:t>”惠子曰：“我非子，固不知子矣，子固非鱼也，子不知鱼之乐，全矣。”庄子曰：“请循其本。子曰汝安知鱼乐云者，既已知吾知之而问我，我知之濠上也。” </a:t>
            </a:r>
            <a:endParaRPr lang="zh-CN" altLang="en-US" sz="30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406400" y="155287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鸱得腐鼠</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4" name="矩形 3"/>
          <p:cNvSpPr/>
          <p:nvPr/>
        </p:nvSpPr>
        <p:spPr>
          <a:xfrm>
            <a:off x="1141730" y="2131060"/>
            <a:ext cx="9907905" cy="3969385"/>
          </a:xfrm>
          <a:prstGeom prst="rect">
            <a:avLst/>
          </a:prstGeom>
        </p:spPr>
        <p:txBody>
          <a:bodyPr wrap="square">
            <a:spAutoFit/>
          </a:bodyPr>
          <a:lstStyle/>
          <a:p>
            <a:pPr>
              <a:lnSpc>
                <a:spcPct val="140000"/>
              </a:lnSpc>
            </a:pPr>
            <a:r>
              <a:rPr lang="en-US" altLang="zh-CN" sz="3000" b="1">
                <a:latin typeface="宋体" panose="02010600030101010101" pitchFamily="2" charset="-122"/>
                <a:ea typeface="宋体" panose="02010600030101010101" pitchFamily="2" charset="-122"/>
              </a:rPr>
              <a:t>    </a:t>
            </a:r>
            <a:r>
              <a:rPr lang="zh-CN" altLang="en-US" sz="3000" b="1">
                <a:latin typeface="宋体" panose="02010600030101010101" pitchFamily="2" charset="-122"/>
                <a:ea typeface="宋体" panose="02010600030101010101" pitchFamily="2" charset="-122"/>
              </a:rPr>
              <a:t>“惠子相梁，庄子往见之，或谓惠子曰‘庄子来，欲代子相。’于是惠子恐，搜于国中，三日三夜，庄子往见之，曰：“南方有鸟，其名鹓鶵（yuān chú），子知之乎？夫鹓鶵发于南海而飞于北海，非梧桐不止，非练食不食非醴泉不饮，于是鸱（chī）得腐鼠，鹓鶵过之，仰而视之曰：“吓！”今子欲以子之梁国吓我邪？”</a:t>
            </a:r>
            <a:endParaRPr lang="zh-CN" altLang="en-US" sz="3000" b="1">
              <a:latin typeface="宋体" panose="02010600030101010101" pitchFamily="2" charset="-122"/>
              <a:ea typeface="宋体" panose="02010600030101010101" pitchFamily="2" charset="-122"/>
            </a:endParaRPr>
          </a:p>
        </p:txBody>
      </p:sp>
      <p:sp>
        <p:nvSpPr>
          <p:cNvPr id="2" name="文本框 1"/>
          <p:cNvSpPr txBox="1"/>
          <p:nvPr/>
        </p:nvSpPr>
        <p:spPr>
          <a:xfrm>
            <a:off x="8070215" y="186055"/>
            <a:ext cx="3999865" cy="1198880"/>
          </a:xfrm>
          <a:prstGeom prst="rect">
            <a:avLst/>
          </a:prstGeom>
          <a:solidFill>
            <a:schemeClr val="accent2">
              <a:lumMod val="20000"/>
              <a:lumOff val="80000"/>
            </a:schemeClr>
          </a:solidFill>
          <a:ln>
            <a:solidFill>
              <a:schemeClr val="tx1"/>
            </a:solidFill>
          </a:ln>
        </p:spPr>
        <p:txBody>
          <a:bodyPr wrap="square" rtlCol="0">
            <a:spAutoFit/>
          </a:bodyPr>
          <a:lstStyle/>
          <a:p>
            <a:r>
              <a:rPr lang="zh-CN" altLang="en-US" sz="2400" b="1">
                <a:solidFill>
                  <a:srgbClr val="0066FF"/>
                </a:solidFill>
                <a:latin typeface="宋体" panose="02010600030101010101" pitchFamily="2" charset="-122"/>
                <a:ea typeface="宋体" panose="02010600030101010101" pitchFamily="2" charset="-122"/>
              </a:rPr>
              <a:t>比喻庸人俗辈，以卑陋，轻贱之物为珍，并且以已度人，害怕他人凌犯争夺。</a:t>
            </a:r>
            <a:endParaRPr lang="zh-CN" altLang="en-US" sz="2400" b="1">
              <a:solidFill>
                <a:srgbClr val="0066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66892"/>
            <a:ext cx="6857999" cy="12192002"/>
          </a:xfrm>
          <a:prstGeom prst="rect">
            <a:avLst/>
          </a:prstGeom>
        </p:spPr>
      </p:pic>
      <p:grpSp>
        <p:nvGrpSpPr>
          <p:cNvPr id="11" name="组合 10"/>
          <p:cNvGrpSpPr/>
          <p:nvPr>
            <p:custDataLst>
              <p:tags r:id="rId3"/>
            </p:custDataLst>
          </p:nvPr>
        </p:nvGrpSpPr>
        <p:grpSpPr>
          <a:xfrm>
            <a:off x="4287943" y="297532"/>
            <a:ext cx="3870634" cy="856430"/>
            <a:chOff x="3427770" y="1399334"/>
            <a:chExt cx="2568987" cy="568423"/>
          </a:xfrm>
          <a:solidFill>
            <a:srgbClr val="C00000"/>
          </a:solidFill>
        </p:grpSpPr>
        <p:sp>
          <p:nvSpPr>
            <p:cNvPr id="12"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标题 1"/>
          <p:cNvSpPr txBox="1">
            <a:spLocks noChangeArrowheads="1"/>
          </p:cNvSpPr>
          <p:nvPr/>
        </p:nvSpPr>
        <p:spPr bwMode="auto">
          <a:xfrm>
            <a:off x="4740910" y="334645"/>
            <a:ext cx="3013710" cy="708025"/>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诵读课文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grpSp>
        <p:nvGrpSpPr>
          <p:cNvPr id="16" name="组合 15"/>
          <p:cNvGrpSpPr/>
          <p:nvPr/>
        </p:nvGrpSpPr>
        <p:grpSpPr>
          <a:xfrm>
            <a:off x="398780" y="1468424"/>
            <a:ext cx="11394259" cy="5010204"/>
            <a:chOff x="1212343" y="2011680"/>
            <a:chExt cx="8680383" cy="3816877"/>
          </a:xfrm>
        </p:grpSpPr>
        <p:sp>
          <p:nvSpPr>
            <p:cNvPr id="17" name="矩形 16"/>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7" name="矩形 6"/>
          <p:cNvSpPr>
            <a:spLocks noChangeArrowheads="1"/>
          </p:cNvSpPr>
          <p:nvPr/>
        </p:nvSpPr>
        <p:spPr bwMode="auto">
          <a:xfrm>
            <a:off x="8039735" y="3951605"/>
            <a:ext cx="322199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60000"/>
              </a:lnSpc>
            </a:pP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读准字音、断句</a:t>
            </a:r>
            <a:endParaRPr lang="zh-CN" altLang="en-US" sz="2800" b="1">
              <a:solidFill>
                <a:schemeClr val="tx1"/>
              </a:solidFill>
              <a:latin typeface="宋体" panose="02010600030101010101" pitchFamily="2" charset="-122"/>
              <a:cs typeface="宋体" panose="02010600030101010101" pitchFamily="2" charset="-122"/>
            </a:endParaRPr>
          </a:p>
          <a:p>
            <a:pPr algn="just" eaLnBrk="1" hangingPunct="1">
              <a:lnSpc>
                <a:spcPct val="160000"/>
              </a:lnSpc>
            </a:pP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理解课文大意</a:t>
            </a:r>
            <a:endParaRPr lang="zh-CN" altLang="en-US" sz="2800" b="1">
              <a:solidFill>
                <a:schemeClr val="tx1"/>
              </a:solidFill>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4"/>
          <a:stretch>
            <a:fillRect/>
          </a:stretch>
        </p:blipFill>
        <p:spPr>
          <a:xfrm>
            <a:off x="891540" y="2127885"/>
            <a:ext cx="6623050" cy="3867150"/>
          </a:xfrm>
          <a:prstGeom prst="rect">
            <a:avLst/>
          </a:prstGeom>
          <a:effectLst>
            <a:softEdge rad="127000"/>
          </a:effectLst>
        </p:spPr>
      </p:pic>
      <p:grpSp>
        <p:nvGrpSpPr>
          <p:cNvPr id="19" name="组合 18"/>
          <p:cNvGrpSpPr/>
          <p:nvPr/>
        </p:nvGrpSpPr>
        <p:grpSpPr>
          <a:xfrm>
            <a:off x="7255510" y="2127885"/>
            <a:ext cx="3167380" cy="1275080"/>
            <a:chOff x="11426" y="3351"/>
            <a:chExt cx="4988" cy="2008"/>
          </a:xfrm>
        </p:grpSpPr>
        <p:sp>
          <p:nvSpPr>
            <p:cNvPr id="3" name="云形标注 2"/>
            <p:cNvSpPr/>
            <p:nvPr/>
          </p:nvSpPr>
          <p:spPr>
            <a:xfrm>
              <a:off x="11426" y="3351"/>
              <a:ext cx="4989" cy="2008"/>
            </a:xfrm>
            <a:prstGeom prst="cloudCallout">
              <a:avLst>
                <a:gd name="adj1" fmla="val -53908"/>
                <a:gd name="adj2" fmla="val 67430"/>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212" y="3944"/>
              <a:ext cx="3300" cy="822"/>
            </a:xfrm>
            <a:prstGeom prst="rect">
              <a:avLst/>
            </a:prstGeom>
            <a:noFill/>
          </p:spPr>
          <p:txBody>
            <a:bodyPr wrap="square" rtlCol="0">
              <a:spAutoFit/>
            </a:bodyPr>
            <a:lstStyle/>
            <a:p>
              <a:r>
                <a:rPr lang="zh-CN" altLang="en-US" sz="2800" b="1">
                  <a:latin typeface="楷体_GB2312" panose="02010609030101010101" charset="-122"/>
                  <a:ea typeface="楷体_GB2312" panose="02010609030101010101" charset="-122"/>
                </a:rPr>
                <a:t>惠子的困扰？</a:t>
              </a:r>
              <a:endParaRPr lang="zh-CN" altLang="en-US" sz="2800" b="1">
                <a:latin typeface="楷体_GB2312" panose="02010609030101010101" charset="-122"/>
                <a:ea typeface="楷体_GB2312" panose="02010609030101010101" charset="-122"/>
              </a:endParaRPr>
            </a:p>
          </p:txBody>
        </p:sp>
      </p:grpSp>
      <p:grpSp>
        <p:nvGrpSpPr>
          <p:cNvPr id="20" name="组合 19"/>
          <p:cNvGrpSpPr/>
          <p:nvPr/>
        </p:nvGrpSpPr>
        <p:grpSpPr>
          <a:xfrm>
            <a:off x="277495" y="852805"/>
            <a:ext cx="3180080" cy="1275080"/>
            <a:chOff x="437" y="1343"/>
            <a:chExt cx="5008" cy="2008"/>
          </a:xfrm>
        </p:grpSpPr>
        <p:sp>
          <p:nvSpPr>
            <p:cNvPr id="8" name="云形标注 7"/>
            <p:cNvSpPr/>
            <p:nvPr/>
          </p:nvSpPr>
          <p:spPr>
            <a:xfrm>
              <a:off x="437" y="1343"/>
              <a:ext cx="5008" cy="2008"/>
            </a:xfrm>
            <a:prstGeom prst="cloudCallout">
              <a:avLst>
                <a:gd name="adj1" fmla="val 37320"/>
                <a:gd name="adj2" fmla="val 110009"/>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91" y="1936"/>
              <a:ext cx="3300" cy="822"/>
            </a:xfrm>
            <a:prstGeom prst="rect">
              <a:avLst/>
            </a:prstGeom>
            <a:noFill/>
          </p:spPr>
          <p:txBody>
            <a:bodyPr wrap="square" rtlCol="0">
              <a:spAutoFit/>
            </a:bodyPr>
            <a:lstStyle/>
            <a:p>
              <a:r>
                <a:rPr lang="zh-CN" altLang="en-US" sz="2800" b="1">
                  <a:latin typeface="楷体_GB2312" panose="02010609030101010101" charset="-122"/>
                  <a:ea typeface="楷体_GB2312" panose="02010609030101010101" charset="-122"/>
                </a:rPr>
                <a:t>庄子的回答？</a:t>
              </a:r>
              <a:endParaRPr lang="zh-CN" altLang="en-US" sz="2800" b="1">
                <a:latin typeface="楷体_GB2312" panose="02010609030101010101" charset="-122"/>
                <a:ea typeface="楷体_GB2312" panose="0201060903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667001" y="-2677687"/>
            <a:ext cx="6857999" cy="12192002"/>
          </a:xfrm>
          <a:prstGeom prst="rect">
            <a:avLst/>
          </a:prstGeom>
        </p:spPr>
      </p:pic>
      <p:grpSp>
        <p:nvGrpSpPr>
          <p:cNvPr id="31" name="组合 30"/>
          <p:cNvGrpSpPr/>
          <p:nvPr/>
        </p:nvGrpSpPr>
        <p:grpSpPr>
          <a:xfrm>
            <a:off x="398780" y="1549069"/>
            <a:ext cx="11394259" cy="5010204"/>
            <a:chOff x="1212343" y="2011680"/>
            <a:chExt cx="8680383" cy="3816877"/>
          </a:xfrm>
        </p:grpSpPr>
        <p:sp>
          <p:nvSpPr>
            <p:cNvPr id="32" name="矩形 31"/>
            <p:cNvSpPr/>
            <p:nvPr/>
          </p:nvSpPr>
          <p:spPr>
            <a:xfrm>
              <a:off x="1212343" y="2011680"/>
              <a:ext cx="8680383" cy="3816877"/>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1405288" y="2157698"/>
              <a:ext cx="8354729" cy="3536907"/>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endParaRPr>
            </a:p>
          </p:txBody>
        </p:sp>
      </p:grpSp>
      <p:sp>
        <p:nvSpPr>
          <p:cNvPr id="6" name="矩形 5"/>
          <p:cNvSpPr/>
          <p:nvPr/>
        </p:nvSpPr>
        <p:spPr>
          <a:xfrm>
            <a:off x="7572812" y="2243088"/>
            <a:ext cx="3769526" cy="3784600"/>
          </a:xfrm>
          <a:prstGeom prst="rect">
            <a:avLst/>
          </a:prstGeom>
        </p:spPr>
        <p:txBody>
          <a:bodyPr wrap="square">
            <a:spAutoFit/>
          </a:bodyPr>
          <a:lstStyle/>
          <a:p>
            <a:pPr algn="just">
              <a:lnSpc>
                <a:spcPct val="150000"/>
              </a:lnSpc>
            </a:pPr>
            <a:r>
              <a:rPr lang="zh-CN" altLang="en-US" sz="2000">
                <a:latin typeface="楷体_GB2312" panose="02010609030101010101" charset="-122"/>
                <a:ea typeface="楷体_GB2312" panose="02010609030101010101" charset="-122"/>
                <a:cs typeface="楷体_GB2312" panose="02010609030101010101" charset="-122"/>
              </a:rPr>
              <a:t>惠子对庄子说：“魏王赠送我大葫芦的种子，我将它培植起来后，结出的果实有五石容积。用大葫芦去盛水浆，可是它不够坚固，无法拿起来。把它剖开做瓢，却因太大而没有适于它容纳的东西。这个葫芦不是不大呀，我因为它没有什么用处而砸烂了它。”</a:t>
            </a:r>
            <a:endParaRPr lang="zh-CN" altLang="en-US" sz="2000">
              <a:latin typeface="楷体_GB2312" panose="02010609030101010101" charset="-122"/>
              <a:ea typeface="楷体_GB2312" panose="02010609030101010101" charset="-122"/>
              <a:cs typeface="楷体_GB2312" charset="0"/>
            </a:endParaRPr>
          </a:p>
        </p:txBody>
      </p:sp>
      <p:cxnSp>
        <p:nvCxnSpPr>
          <p:cNvPr id="12" name="直接连接符 11"/>
          <p:cNvCxnSpPr/>
          <p:nvPr/>
        </p:nvCxnSpPr>
        <p:spPr>
          <a:xfrm flipH="1">
            <a:off x="7280910" y="2249170"/>
            <a:ext cx="635" cy="371348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984885" y="4389755"/>
            <a:ext cx="374269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树：</a:t>
            </a:r>
            <a:r>
              <a:rPr lang="zh-CN" altLang="en-US" sz="2000" b="1">
                <a:solidFill>
                  <a:srgbClr val="0000FF"/>
                </a:solidFill>
                <a:latin typeface="微软雅黑" panose="020b0503020204020204" charset="-122"/>
                <a:ea typeface="微软雅黑" panose="020b0503020204020204" charset="-122"/>
              </a:rPr>
              <a:t>种植</a:t>
            </a:r>
            <a:endParaRPr lang="zh-CN" altLang="en-US" sz="2000" b="1">
              <a:solidFill>
                <a:srgbClr val="0000FF"/>
              </a:solidFill>
              <a:latin typeface="微软雅黑" panose="020b0503020204020204" charset="-122"/>
              <a:ea typeface="微软雅黑"/>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实五石：</a:t>
            </a:r>
            <a:r>
              <a:rPr lang="zh-CN" altLang="en-US" sz="2000" b="1">
                <a:solidFill>
                  <a:srgbClr val="0000FF"/>
                </a:solidFill>
                <a:latin typeface="微软雅黑" panose="020b0503020204020204" charset="-122"/>
                <a:ea typeface="微软雅黑" panose="020b0503020204020204" charset="-122"/>
              </a:rPr>
              <a:t>能容得下五石的东西</a:t>
            </a:r>
            <a:endParaRPr lang="zh-CN" altLang="en-US" sz="2000" b="1">
              <a:solidFill>
                <a:srgbClr val="0000FF"/>
              </a:solidFill>
              <a:latin typeface="微软雅黑" panose="020b0503020204020204" charset="-122"/>
              <a:ea typeface="微软雅黑" panose="020b0503020204020204" charset="-122"/>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呺然：</a:t>
            </a:r>
            <a:r>
              <a:rPr lang="zh-CN" altLang="en-US" sz="2000" b="1">
                <a:solidFill>
                  <a:srgbClr val="0000FF"/>
                </a:solidFill>
                <a:latin typeface="微软雅黑" panose="020b0503020204020204" charset="-122"/>
                <a:ea typeface="微软雅黑" panose="020b0503020204020204" charset="-122"/>
              </a:rPr>
              <a:t>内中空虚而宽大的样子</a:t>
            </a:r>
            <a:endParaRPr lang="zh-CN" altLang="en-US" sz="2000" b="1">
              <a:solidFill>
                <a:srgbClr val="0000FF"/>
              </a:solidFill>
              <a:latin typeface="微软雅黑" panose="020b0503020204020204" charset="-122"/>
              <a:ea typeface="微软雅黑" panose="020b0503020204020204" charset="-122"/>
            </a:endParaRPr>
          </a:p>
          <a:p>
            <a:pPr hangingPunct="1">
              <a:lnSpc>
                <a:spcPct val="130000"/>
              </a:lnSpc>
              <a:spcBef>
                <a:spcPct val="20000"/>
              </a:spcBef>
            </a:pPr>
            <a:r>
              <a:rPr lang="zh-CN" altLang="en-US" sz="2000" b="1">
                <a:solidFill>
                  <a:srgbClr val="FF0000"/>
                </a:solidFill>
                <a:latin typeface="微软雅黑" panose="020b0503020204020204" charset="-122"/>
                <a:ea typeface="微软雅黑" panose="020b0503020204020204" charset="-122"/>
              </a:rPr>
              <a:t>掊：</a:t>
            </a:r>
            <a:r>
              <a:rPr lang="zh-CN" altLang="en-US" sz="2000" b="1">
                <a:solidFill>
                  <a:srgbClr val="0000FF"/>
                </a:solidFill>
                <a:latin typeface="微软雅黑" panose="020b0503020204020204" charset="-122"/>
                <a:ea typeface="微软雅黑" panose="020b0503020204020204" charset="-122"/>
              </a:rPr>
              <a:t>击破</a:t>
            </a:r>
            <a:endParaRPr lang="zh-CN" altLang="en-US" sz="2000" b="1">
              <a:solidFill>
                <a:srgbClr val="0000FF"/>
              </a:solidFill>
              <a:latin typeface="微软雅黑" panose="020b0503020204020204" charset="-122"/>
              <a:ea typeface="微软雅黑" panose="020b0503020204020204" charset="-122"/>
            </a:endParaRPr>
          </a:p>
        </p:txBody>
      </p:sp>
      <p:grpSp>
        <p:nvGrpSpPr>
          <p:cNvPr id="26" name="组合 25"/>
          <p:cNvGrpSpPr/>
          <p:nvPr>
            <p:custDataLst>
              <p:tags r:id="rId3"/>
            </p:custDataLst>
          </p:nvPr>
        </p:nvGrpSpPr>
        <p:grpSpPr>
          <a:xfrm>
            <a:off x="4287943" y="394052"/>
            <a:ext cx="3870634" cy="856430"/>
            <a:chOff x="3427770" y="1399334"/>
            <a:chExt cx="2568987" cy="568423"/>
          </a:xfrm>
          <a:solidFill>
            <a:srgbClr val="C00000"/>
          </a:solidFill>
        </p:grpSpPr>
        <p:sp>
          <p:nvSpPr>
            <p:cNvPr id="27" name="Freeform 148"/>
            <p:cNvSpPr/>
            <p:nvPr/>
          </p:nvSpPr>
          <p:spPr bwMode="auto">
            <a:xfrm>
              <a:off x="3427770"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8"/>
            <p:cNvSpPr/>
            <p:nvPr/>
          </p:nvSpPr>
          <p:spPr bwMode="auto">
            <a:xfrm>
              <a:off x="4027293" y="1399334"/>
              <a:ext cx="1969464" cy="568423"/>
            </a:xfrm>
            <a:custGeom>
              <a:gdLst>
                <a:gd name="T0" fmla="*/ 425 w 430"/>
                <a:gd name="T1" fmla="*/ 45 h 96"/>
                <a:gd name="T2" fmla="*/ 421 w 430"/>
                <a:gd name="T3" fmla="*/ 42 h 96"/>
                <a:gd name="T4" fmla="*/ 430 w 430"/>
                <a:gd name="T5" fmla="*/ 37 h 96"/>
                <a:gd name="T6" fmla="*/ 410 w 430"/>
                <a:gd name="T7" fmla="*/ 35 h 96"/>
                <a:gd name="T8" fmla="*/ 406 w 430"/>
                <a:gd name="T9" fmla="*/ 30 h 96"/>
                <a:gd name="T10" fmla="*/ 411 w 430"/>
                <a:gd name="T11" fmla="*/ 24 h 96"/>
                <a:gd name="T12" fmla="*/ 398 w 430"/>
                <a:gd name="T13" fmla="*/ 23 h 96"/>
                <a:gd name="T14" fmla="*/ 399 w 430"/>
                <a:gd name="T15" fmla="*/ 21 h 96"/>
                <a:gd name="T16" fmla="*/ 405 w 430"/>
                <a:gd name="T17" fmla="*/ 17 h 96"/>
                <a:gd name="T18" fmla="*/ 401 w 430"/>
                <a:gd name="T19" fmla="*/ 15 h 96"/>
                <a:gd name="T20" fmla="*/ 383 w 430"/>
                <a:gd name="T21" fmla="*/ 13 h 96"/>
                <a:gd name="T22" fmla="*/ 360 w 430"/>
                <a:gd name="T23" fmla="*/ 9 h 96"/>
                <a:gd name="T24" fmla="*/ 369 w 430"/>
                <a:gd name="T25" fmla="*/ 5 h 96"/>
                <a:gd name="T26" fmla="*/ 359 w 430"/>
                <a:gd name="T27" fmla="*/ 4 h 96"/>
                <a:gd name="T28" fmla="*/ 334 w 430"/>
                <a:gd name="T29" fmla="*/ 3 h 96"/>
                <a:gd name="T30" fmla="*/ 322 w 430"/>
                <a:gd name="T31" fmla="*/ 2 h 96"/>
                <a:gd name="T32" fmla="*/ 24 w 430"/>
                <a:gd name="T33" fmla="*/ 6 h 96"/>
                <a:gd name="T34" fmla="*/ 3 w 430"/>
                <a:gd name="T35" fmla="*/ 16 h 96"/>
                <a:gd name="T36" fmla="*/ 13 w 430"/>
                <a:gd name="T37" fmla="*/ 22 h 96"/>
                <a:gd name="T38" fmla="*/ 1 w 430"/>
                <a:gd name="T39" fmla="*/ 38 h 96"/>
                <a:gd name="T40" fmla="*/ 12 w 430"/>
                <a:gd name="T41" fmla="*/ 45 h 96"/>
                <a:gd name="T42" fmla="*/ 11 w 430"/>
                <a:gd name="T43" fmla="*/ 51 h 96"/>
                <a:gd name="T44" fmla="*/ 9 w 430"/>
                <a:gd name="T45" fmla="*/ 55 h 96"/>
                <a:gd name="T46" fmla="*/ 7 w 430"/>
                <a:gd name="T47" fmla="*/ 63 h 96"/>
                <a:gd name="T48" fmla="*/ 12 w 430"/>
                <a:gd name="T49" fmla="*/ 70 h 96"/>
                <a:gd name="T50" fmla="*/ 229 w 430"/>
                <a:gd name="T51" fmla="*/ 94 h 96"/>
                <a:gd name="T52" fmla="*/ 242 w 430"/>
                <a:gd name="T53" fmla="*/ 94 h 96"/>
                <a:gd name="T54" fmla="*/ 246 w 430"/>
                <a:gd name="T55" fmla="*/ 94 h 96"/>
                <a:gd name="T56" fmla="*/ 247 w 430"/>
                <a:gd name="T57" fmla="*/ 93 h 96"/>
                <a:gd name="T58" fmla="*/ 274 w 430"/>
                <a:gd name="T59" fmla="*/ 91 h 96"/>
                <a:gd name="T60" fmla="*/ 331 w 430"/>
                <a:gd name="T61" fmla="*/ 85 h 96"/>
                <a:gd name="T62" fmla="*/ 409 w 430"/>
                <a:gd name="T63" fmla="*/ 65 h 96"/>
                <a:gd name="T64" fmla="*/ 404 w 430"/>
                <a:gd name="T65" fmla="*/ 62 h 96"/>
                <a:gd name="T66" fmla="*/ 415 w 430"/>
                <a:gd name="T67" fmla="*/ 58 h 96"/>
                <a:gd name="T68" fmla="*/ 418 w 430"/>
                <a:gd name="T69" fmla="*/ 55 h 96"/>
                <a:gd name="T70" fmla="*/ 419 w 430"/>
                <a:gd name="T71" fmla="*/ 53 h 96"/>
                <a:gd name="T72" fmla="*/ 416 w 430"/>
                <a:gd name="T73" fmla="*/ 50 h 96"/>
                <a:gd name="T74" fmla="*/ 407 w 430"/>
                <a:gd name="T75" fmla="*/ 4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0" h="96">
                  <a:moveTo>
                    <a:pt x="407" y="48"/>
                  </a:moveTo>
                  <a:cubicBezTo>
                    <a:pt x="415" y="49"/>
                    <a:pt x="419" y="46"/>
                    <a:pt x="425" y="45"/>
                  </a:cubicBezTo>
                  <a:cubicBezTo>
                    <a:pt x="410" y="45"/>
                    <a:pt x="410" y="45"/>
                    <a:pt x="410" y="45"/>
                  </a:cubicBezTo>
                  <a:cubicBezTo>
                    <a:pt x="413" y="43"/>
                    <a:pt x="417" y="43"/>
                    <a:pt x="421" y="42"/>
                  </a:cubicBezTo>
                  <a:cubicBezTo>
                    <a:pt x="420" y="41"/>
                    <a:pt x="420" y="41"/>
                    <a:pt x="420" y="41"/>
                  </a:cubicBezTo>
                  <a:cubicBezTo>
                    <a:pt x="422" y="39"/>
                    <a:pt x="426" y="37"/>
                    <a:pt x="430" y="37"/>
                  </a:cubicBezTo>
                  <a:cubicBezTo>
                    <a:pt x="427" y="37"/>
                    <a:pt x="427" y="37"/>
                    <a:pt x="427" y="37"/>
                  </a:cubicBezTo>
                  <a:cubicBezTo>
                    <a:pt x="421" y="37"/>
                    <a:pt x="411" y="38"/>
                    <a:pt x="410" y="35"/>
                  </a:cubicBezTo>
                  <a:cubicBezTo>
                    <a:pt x="414" y="33"/>
                    <a:pt x="416" y="32"/>
                    <a:pt x="420" y="31"/>
                  </a:cubicBezTo>
                  <a:cubicBezTo>
                    <a:pt x="406" y="30"/>
                    <a:pt x="406" y="30"/>
                    <a:pt x="406" y="30"/>
                  </a:cubicBezTo>
                  <a:cubicBezTo>
                    <a:pt x="407" y="28"/>
                    <a:pt x="413" y="29"/>
                    <a:pt x="414" y="27"/>
                  </a:cubicBezTo>
                  <a:cubicBezTo>
                    <a:pt x="405" y="27"/>
                    <a:pt x="420" y="25"/>
                    <a:pt x="411" y="24"/>
                  </a:cubicBezTo>
                  <a:cubicBezTo>
                    <a:pt x="416" y="23"/>
                    <a:pt x="416" y="23"/>
                    <a:pt x="416" y="23"/>
                  </a:cubicBezTo>
                  <a:cubicBezTo>
                    <a:pt x="398" y="23"/>
                    <a:pt x="398" y="23"/>
                    <a:pt x="398" y="23"/>
                  </a:cubicBezTo>
                  <a:cubicBezTo>
                    <a:pt x="401" y="22"/>
                    <a:pt x="406" y="22"/>
                    <a:pt x="410" y="21"/>
                  </a:cubicBezTo>
                  <a:cubicBezTo>
                    <a:pt x="399" y="21"/>
                    <a:pt x="399" y="21"/>
                    <a:pt x="399" y="21"/>
                  </a:cubicBezTo>
                  <a:cubicBezTo>
                    <a:pt x="399" y="21"/>
                    <a:pt x="400" y="20"/>
                    <a:pt x="400" y="20"/>
                  </a:cubicBezTo>
                  <a:cubicBezTo>
                    <a:pt x="399" y="18"/>
                    <a:pt x="407" y="20"/>
                    <a:pt x="405" y="17"/>
                  </a:cubicBezTo>
                  <a:cubicBezTo>
                    <a:pt x="401" y="17"/>
                    <a:pt x="401" y="17"/>
                    <a:pt x="401" y="17"/>
                  </a:cubicBezTo>
                  <a:cubicBezTo>
                    <a:pt x="398" y="17"/>
                    <a:pt x="400" y="15"/>
                    <a:pt x="401" y="15"/>
                  </a:cubicBezTo>
                  <a:cubicBezTo>
                    <a:pt x="398" y="13"/>
                    <a:pt x="391" y="15"/>
                    <a:pt x="389" y="13"/>
                  </a:cubicBezTo>
                  <a:cubicBezTo>
                    <a:pt x="383" y="13"/>
                    <a:pt x="383" y="13"/>
                    <a:pt x="383" y="13"/>
                  </a:cubicBezTo>
                  <a:cubicBezTo>
                    <a:pt x="376" y="10"/>
                    <a:pt x="366" y="13"/>
                    <a:pt x="358" y="10"/>
                  </a:cubicBezTo>
                  <a:cubicBezTo>
                    <a:pt x="359" y="10"/>
                    <a:pt x="359" y="9"/>
                    <a:pt x="360" y="9"/>
                  </a:cubicBezTo>
                  <a:cubicBezTo>
                    <a:pt x="358" y="9"/>
                    <a:pt x="356" y="9"/>
                    <a:pt x="355" y="9"/>
                  </a:cubicBezTo>
                  <a:cubicBezTo>
                    <a:pt x="359" y="7"/>
                    <a:pt x="367" y="8"/>
                    <a:pt x="369" y="5"/>
                  </a:cubicBezTo>
                  <a:cubicBezTo>
                    <a:pt x="366" y="3"/>
                    <a:pt x="362" y="6"/>
                    <a:pt x="358" y="4"/>
                  </a:cubicBezTo>
                  <a:cubicBezTo>
                    <a:pt x="359" y="4"/>
                    <a:pt x="359" y="4"/>
                    <a:pt x="359" y="4"/>
                  </a:cubicBezTo>
                  <a:cubicBezTo>
                    <a:pt x="333" y="4"/>
                    <a:pt x="333" y="4"/>
                    <a:pt x="333" y="4"/>
                  </a:cubicBezTo>
                  <a:cubicBezTo>
                    <a:pt x="334" y="3"/>
                    <a:pt x="334" y="3"/>
                    <a:pt x="334" y="3"/>
                  </a:cubicBezTo>
                  <a:cubicBezTo>
                    <a:pt x="330" y="2"/>
                    <a:pt x="326" y="5"/>
                    <a:pt x="322" y="3"/>
                  </a:cubicBezTo>
                  <a:cubicBezTo>
                    <a:pt x="322" y="2"/>
                    <a:pt x="322" y="2"/>
                    <a:pt x="322" y="2"/>
                  </a:cubicBezTo>
                  <a:cubicBezTo>
                    <a:pt x="262" y="4"/>
                    <a:pt x="207" y="6"/>
                    <a:pt x="146" y="6"/>
                  </a:cubicBezTo>
                  <a:cubicBezTo>
                    <a:pt x="106" y="11"/>
                    <a:pt x="65" y="0"/>
                    <a:pt x="24" y="6"/>
                  </a:cubicBezTo>
                  <a:cubicBezTo>
                    <a:pt x="18" y="8"/>
                    <a:pt x="5" y="9"/>
                    <a:pt x="10" y="14"/>
                  </a:cubicBezTo>
                  <a:cubicBezTo>
                    <a:pt x="3" y="16"/>
                    <a:pt x="3" y="16"/>
                    <a:pt x="3" y="16"/>
                  </a:cubicBezTo>
                  <a:cubicBezTo>
                    <a:pt x="7" y="19"/>
                    <a:pt x="7" y="19"/>
                    <a:pt x="7" y="19"/>
                  </a:cubicBezTo>
                  <a:cubicBezTo>
                    <a:pt x="16" y="17"/>
                    <a:pt x="9" y="21"/>
                    <a:pt x="13" y="22"/>
                  </a:cubicBezTo>
                  <a:cubicBezTo>
                    <a:pt x="7" y="24"/>
                    <a:pt x="7" y="28"/>
                    <a:pt x="3" y="30"/>
                  </a:cubicBezTo>
                  <a:cubicBezTo>
                    <a:pt x="0" y="33"/>
                    <a:pt x="6" y="36"/>
                    <a:pt x="1" y="38"/>
                  </a:cubicBezTo>
                  <a:cubicBezTo>
                    <a:pt x="3" y="38"/>
                    <a:pt x="3" y="39"/>
                    <a:pt x="4" y="39"/>
                  </a:cubicBezTo>
                  <a:cubicBezTo>
                    <a:pt x="4" y="42"/>
                    <a:pt x="8" y="44"/>
                    <a:pt x="12" y="45"/>
                  </a:cubicBezTo>
                  <a:cubicBezTo>
                    <a:pt x="10" y="46"/>
                    <a:pt x="10" y="47"/>
                    <a:pt x="10" y="48"/>
                  </a:cubicBezTo>
                  <a:cubicBezTo>
                    <a:pt x="16" y="49"/>
                    <a:pt x="8" y="50"/>
                    <a:pt x="11" y="51"/>
                  </a:cubicBezTo>
                  <a:cubicBezTo>
                    <a:pt x="7" y="51"/>
                    <a:pt x="11" y="54"/>
                    <a:pt x="6" y="54"/>
                  </a:cubicBezTo>
                  <a:cubicBezTo>
                    <a:pt x="9" y="55"/>
                    <a:pt x="9" y="55"/>
                    <a:pt x="9" y="55"/>
                  </a:cubicBezTo>
                  <a:cubicBezTo>
                    <a:pt x="6" y="57"/>
                    <a:pt x="6" y="57"/>
                    <a:pt x="6" y="57"/>
                  </a:cubicBezTo>
                  <a:cubicBezTo>
                    <a:pt x="8" y="59"/>
                    <a:pt x="7" y="61"/>
                    <a:pt x="7" y="63"/>
                  </a:cubicBezTo>
                  <a:cubicBezTo>
                    <a:pt x="7" y="65"/>
                    <a:pt x="11" y="66"/>
                    <a:pt x="14" y="67"/>
                  </a:cubicBezTo>
                  <a:cubicBezTo>
                    <a:pt x="15" y="68"/>
                    <a:pt x="13" y="69"/>
                    <a:pt x="12" y="70"/>
                  </a:cubicBezTo>
                  <a:cubicBezTo>
                    <a:pt x="13" y="74"/>
                    <a:pt x="17" y="78"/>
                    <a:pt x="26" y="81"/>
                  </a:cubicBezTo>
                  <a:cubicBezTo>
                    <a:pt x="85" y="95"/>
                    <a:pt x="158" y="96"/>
                    <a:pt x="229" y="94"/>
                  </a:cubicBezTo>
                  <a:cubicBezTo>
                    <a:pt x="228" y="95"/>
                    <a:pt x="227" y="95"/>
                    <a:pt x="226" y="95"/>
                  </a:cubicBezTo>
                  <a:cubicBezTo>
                    <a:pt x="232" y="95"/>
                    <a:pt x="236" y="93"/>
                    <a:pt x="242" y="94"/>
                  </a:cubicBezTo>
                  <a:cubicBezTo>
                    <a:pt x="239" y="95"/>
                    <a:pt x="239" y="95"/>
                    <a:pt x="239" y="95"/>
                  </a:cubicBezTo>
                  <a:cubicBezTo>
                    <a:pt x="242" y="95"/>
                    <a:pt x="244" y="95"/>
                    <a:pt x="246" y="94"/>
                  </a:cubicBezTo>
                  <a:cubicBezTo>
                    <a:pt x="245" y="94"/>
                    <a:pt x="245" y="94"/>
                    <a:pt x="245" y="94"/>
                  </a:cubicBezTo>
                  <a:cubicBezTo>
                    <a:pt x="247" y="93"/>
                    <a:pt x="247" y="93"/>
                    <a:pt x="247" y="93"/>
                  </a:cubicBezTo>
                  <a:cubicBezTo>
                    <a:pt x="249" y="93"/>
                    <a:pt x="251" y="93"/>
                    <a:pt x="253" y="93"/>
                  </a:cubicBezTo>
                  <a:cubicBezTo>
                    <a:pt x="257" y="92"/>
                    <a:pt x="268" y="92"/>
                    <a:pt x="274" y="91"/>
                  </a:cubicBezTo>
                  <a:cubicBezTo>
                    <a:pt x="276" y="92"/>
                    <a:pt x="279" y="92"/>
                    <a:pt x="281" y="91"/>
                  </a:cubicBezTo>
                  <a:cubicBezTo>
                    <a:pt x="299" y="90"/>
                    <a:pt x="315" y="88"/>
                    <a:pt x="331" y="85"/>
                  </a:cubicBezTo>
                  <a:cubicBezTo>
                    <a:pt x="334" y="83"/>
                    <a:pt x="342" y="85"/>
                    <a:pt x="344" y="81"/>
                  </a:cubicBezTo>
                  <a:cubicBezTo>
                    <a:pt x="368" y="79"/>
                    <a:pt x="387" y="70"/>
                    <a:pt x="409" y="65"/>
                  </a:cubicBezTo>
                  <a:cubicBezTo>
                    <a:pt x="398" y="64"/>
                    <a:pt x="398" y="64"/>
                    <a:pt x="398" y="64"/>
                  </a:cubicBezTo>
                  <a:cubicBezTo>
                    <a:pt x="400" y="63"/>
                    <a:pt x="402" y="62"/>
                    <a:pt x="404" y="62"/>
                  </a:cubicBezTo>
                  <a:cubicBezTo>
                    <a:pt x="402" y="61"/>
                    <a:pt x="402" y="61"/>
                    <a:pt x="402" y="61"/>
                  </a:cubicBezTo>
                  <a:cubicBezTo>
                    <a:pt x="415" y="58"/>
                    <a:pt x="415" y="58"/>
                    <a:pt x="415" y="58"/>
                  </a:cubicBezTo>
                  <a:cubicBezTo>
                    <a:pt x="414" y="58"/>
                    <a:pt x="412" y="58"/>
                    <a:pt x="411" y="57"/>
                  </a:cubicBezTo>
                  <a:cubicBezTo>
                    <a:pt x="418" y="55"/>
                    <a:pt x="418" y="55"/>
                    <a:pt x="418" y="55"/>
                  </a:cubicBezTo>
                  <a:cubicBezTo>
                    <a:pt x="417" y="55"/>
                    <a:pt x="416" y="56"/>
                    <a:pt x="415" y="55"/>
                  </a:cubicBezTo>
                  <a:cubicBezTo>
                    <a:pt x="419" y="53"/>
                    <a:pt x="419" y="53"/>
                    <a:pt x="419" y="53"/>
                  </a:cubicBezTo>
                  <a:cubicBezTo>
                    <a:pt x="414" y="53"/>
                    <a:pt x="409" y="55"/>
                    <a:pt x="405" y="53"/>
                  </a:cubicBezTo>
                  <a:cubicBezTo>
                    <a:pt x="407" y="51"/>
                    <a:pt x="413" y="52"/>
                    <a:pt x="416" y="50"/>
                  </a:cubicBezTo>
                  <a:cubicBezTo>
                    <a:pt x="404" y="50"/>
                    <a:pt x="404" y="50"/>
                    <a:pt x="404" y="50"/>
                  </a:cubicBezTo>
                  <a:cubicBezTo>
                    <a:pt x="404" y="49"/>
                    <a:pt x="406" y="49"/>
                    <a:pt x="40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标题 1"/>
          <p:cNvSpPr txBox="1">
            <a:spLocks noChangeArrowheads="1"/>
          </p:cNvSpPr>
          <p:nvPr/>
        </p:nvSpPr>
        <p:spPr bwMode="auto">
          <a:xfrm>
            <a:off x="4223532" y="431411"/>
            <a:ext cx="3935045" cy="707886"/>
          </a:xfrm>
          <a:prstGeom prst="rect">
            <a:avLst/>
          </a:prstGeom>
          <a:noFill/>
          <a:ln>
            <a:noFill/>
          </a:ln>
          <a:extLst>
            <a:ext uri="{909E8E84-426E-40DD-AFC4-6F175D3DCCD1}">
              <a14:hiddenFill xmlns:a14="http://schemas.microsoft.com/office/drawing/2010/main">
                <a:solidFill>
                  <a:srgbClr val="FFFFFF"/>
                </a:solidFill>
              </a14:hiddenFill>
            </a:ext>
          </a:extLst>
        </p:spPr>
        <p:txBody>
          <a:bodyPr vert="horz">
            <a:no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buClrTx/>
              <a:buSzTx/>
              <a:buFontTx/>
            </a:pPr>
            <a:r>
              <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注释译文</a:t>
            </a:r>
            <a:endParaRPr lang="zh-CN" altLang="en-US" sz="4000" b="1" spc="600">
              <a:ln w="10160">
                <a:solidFill>
                  <a:schemeClr val="accent2"/>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2" name="矩形 1"/>
          <p:cNvSpPr/>
          <p:nvPr/>
        </p:nvSpPr>
        <p:spPr>
          <a:xfrm>
            <a:off x="985055" y="1959644"/>
            <a:ext cx="6096000" cy="2306955"/>
          </a:xfrm>
          <a:prstGeom prst="rect">
            <a:avLst/>
          </a:prstGeom>
        </p:spPr>
        <p:txBody>
          <a:bodyPr wrap="square">
            <a:spAutoFit/>
          </a:bodyPr>
          <a:lstStyle/>
          <a:p>
            <a:pPr>
              <a:lnSpc>
                <a:spcPct val="150000"/>
              </a:lnSpc>
            </a:pPr>
            <a:r>
              <a:rPr lang="zh-CN" altLang="en-US" sz="2400" b="1">
                <a:latin typeface="微软雅黑" panose="020b0503020204020204" charset="-122"/>
                <a:ea typeface="微软雅黑" panose="020b0503020204020204" charset="-122"/>
                <a:cs typeface="微软雅黑" panose="020b0503020204020204" charset="-122"/>
              </a:rPr>
              <a:t>惠子谓庄子曰：“魏王贻我大瓠之种，我树之成而实五石。以盛水浆，其坚不能自举也。剖之以为瓢，则瓠落无所容。非不呺然大也，吾为其无用而掊之。”</a:t>
            </a:r>
            <a:endParaRPr lang="zh-CN" altLang="en-US" sz="2400" b="1">
              <a:latin typeface="微软雅黑" panose="020b0503020204020204" charset="-122"/>
              <a:ea typeface="微软雅黑"/>
              <a:cs typeface="微软雅黑" panose="020b0503020204020204" charset="-122"/>
            </a:endParaRPr>
          </a:p>
        </p:txBody>
      </p:sp>
    </p:spTree>
  </p:cSld>
  <p:clrMapOvr>
    <a:masterClrMapping/>
  </p:clrMapOvr>
  <p:transition/>
  <p:timing/>
</p:sld>
</file>

<file path=ppt/tags/tag1.xml><?xml version="1.0" encoding="utf-8"?>
<p:tagLst xmlns:p="http://schemas.openxmlformats.org/presentationml/2006/main">
  <p:tag name="NORDRI TOOLS WATERMARK" val="foqvf2jl"/>
</p:tagLst>
</file>

<file path=ppt/tags/tag10.xml><?xml version="1.0" encoding="utf-8"?>
<p:tagLst xmlns:p="http://schemas.openxmlformats.org/presentationml/2006/main">
  <p:tag name="NORDRI TOOLS WATERMARK" val="foqvf2jl"/>
</p:tagLst>
</file>

<file path=ppt/tags/tag11.xml><?xml version="1.0" encoding="utf-8"?>
<p:tagLst xmlns:p="http://schemas.openxmlformats.org/presentationml/2006/main">
  <p:tag name="NORDRI TOOLS WATERMARK" val="foqvf2jl"/>
</p:tagLst>
</file>

<file path=ppt/tags/tag12.xml><?xml version="1.0" encoding="utf-8"?>
<p:tagLst xmlns:p="http://schemas.openxmlformats.org/presentationml/2006/main">
  <p:tag name="NORDRI TOOLS WATERMARK" val="foqvf2jl"/>
</p:tagLst>
</file>

<file path=ppt/tags/tag13.xml><?xml version="1.0" encoding="utf-8"?>
<p:tagLst xmlns:p="http://schemas.openxmlformats.org/presentationml/2006/main">
  <p:tag name="NORDRI TOOLS WATERMARK" val="foqvf2jl"/>
</p:tagLst>
</file>

<file path=ppt/tags/tag14.xml><?xml version="1.0" encoding="utf-8"?>
<p:tagLst xmlns:p="http://schemas.openxmlformats.org/presentationml/2006/main">
  <p:tag name="NORDRI TOOLS WATERMARK" val="foqvf2jl"/>
</p:tagLst>
</file>

<file path=ppt/tags/tag15.xml><?xml version="1.0" encoding="utf-8"?>
<p:tagLst xmlns:p="http://schemas.openxmlformats.org/presentationml/2006/main">
  <p:tag name="NORDRI TOOLS WATERMARK" val="foqvf2jl"/>
</p:tagLst>
</file>

<file path=ppt/tags/tag16.xml><?xml version="1.0" encoding="utf-8"?>
<p:tagLst xmlns:p="http://schemas.openxmlformats.org/presentationml/2006/main">
  <p:tag name="NORDRI TOOLS WATERMARK" val="foqvf2jl"/>
</p:tagLst>
</file>

<file path=ppt/tags/tag17.xml><?xml version="1.0" encoding="utf-8"?>
<p:tagLst xmlns:p="http://schemas.openxmlformats.org/presentationml/2006/main">
  <p:tag name="NORDRI TOOLS WATERMARK" val="foqvf2jl"/>
</p:tagLst>
</file>

<file path=ppt/tags/tag18.xml><?xml version="1.0" encoding="utf-8"?>
<p:tagLst xmlns:p="http://schemas.openxmlformats.org/presentationml/2006/main">
  <p:tag name="NORDRI TOOLS WATERMARK" val="foqvf2jl"/>
</p:tagLst>
</file>

<file path=ppt/tags/tag1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p="http://schemas.openxmlformats.org/presentationml/2006/main">
  <p:tag name="NORDRI TOOLS WATERMARK" val="foqvf2jl"/>
</p:tagLst>
</file>

<file path=ppt/tags/tag3.xml><?xml version="1.0" encoding="utf-8"?>
<p:tagLst xmlns:p="http://schemas.openxmlformats.org/presentationml/2006/main">
  <p:tag name="NORDRI TOOLS WATERMARK" val="foqvf2jl"/>
</p:tagLst>
</file>

<file path=ppt/tags/tag4.xml><?xml version="1.0" encoding="utf-8"?>
<p:tagLst xmlns:p="http://schemas.openxmlformats.org/presentationml/2006/main">
  <p:tag name="NORDRI TOOLS WATERMARK" val="foqvf2jl"/>
</p:tagLst>
</file>

<file path=ppt/tags/tag5.xml><?xml version="1.0" encoding="utf-8"?>
<p:tagLst xmlns:p="http://schemas.openxmlformats.org/presentationml/2006/main">
  <p:tag name="NORDRI TOOLS WATERMARK" val="foqvf2jl"/>
</p:tagLst>
</file>

<file path=ppt/tags/tag6.xml><?xml version="1.0" encoding="utf-8"?>
<p:tagLst xmlns:p="http://schemas.openxmlformats.org/presentationml/2006/main">
  <p:tag name="NORDRI TOOLS WATERMARK" val="foqvf2jl"/>
</p:tagLst>
</file>

<file path=ppt/tags/tag7.xml><?xml version="1.0" encoding="utf-8"?>
<p:tagLst xmlns:p="http://schemas.openxmlformats.org/presentationml/2006/main">
  <p:tag name="NORDRI TOOLS WATERMARK" val="foqvf2jl"/>
</p:tagLst>
</file>

<file path=ppt/tags/tag8.xml><?xml version="1.0" encoding="utf-8"?>
<p:tagLst xmlns:p="http://schemas.openxmlformats.org/presentationml/2006/main">
  <p:tag name="NORDRI TOOLS WATERMARK" val="foqvf2jl"/>
</p:tagLst>
</file>

<file path=ppt/tags/tag9.xml><?xml version="1.0" encoding="utf-8"?>
<p:tagLst xmlns:p="http://schemas.openxmlformats.org/presentationml/2006/main">
  <p:tag name="NORDRI TOOLS WATERMARK" val="foqvf2jl"/>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73</Paragraphs>
  <Slides>18</Slides>
  <Notes>4</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18</vt:i4>
      </vt:variant>
    </vt:vector>
  </HeadingPairs>
  <TitlesOfParts>
    <vt:vector baseType="lpstr" size="31">
      <vt:lpstr>Arial</vt:lpstr>
      <vt:lpstr>等线 Light</vt:lpstr>
      <vt:lpstr>等线</vt:lpstr>
      <vt:lpstr>字魂105号-简雅黑</vt:lpstr>
      <vt:lpstr>字魂73号-江南手书</vt:lpstr>
      <vt:lpstr>宋体</vt:lpstr>
      <vt:lpstr>华文新魏</vt:lpstr>
      <vt:lpstr>微软雅黑</vt:lpstr>
      <vt:lpstr>楷体_GB2312</vt:lpstr>
      <vt:lpstr>汉仪字酷堂义山楷W</vt:lpstr>
      <vt:lpstr>华文行楷</vt:lpstr>
      <vt:lpstr>字魂43号-国潮手书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麦 巧仪</dc:creator>
  <cp:lastModifiedBy>ʚ武佳ɞ</cp:lastModifiedBy>
  <cp:revision>57</cp:revision>
  <dcterms:created xsi:type="dcterms:W3CDTF">2020-01-06T08:57:00Z</dcterms:created>
  <dcterms:modified xsi:type="dcterms:W3CDTF">2020-09-16T05:44:40Z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2052-11.1.0.9926</vt:lpwstr>
  </property>
</Properties>
</file>