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0" r:id="rId2"/>
  </p:sldMasterIdLst>
  <p:notesMasterIdLst>
    <p:notesMasterId r:id="rId38"/>
  </p:notesMasterIdLst>
  <p:sldIdLst>
    <p:sldId id="265" r:id="rId3"/>
    <p:sldId id="266" r:id="rId4"/>
    <p:sldId id="272" r:id="rId5"/>
    <p:sldId id="278" r:id="rId6"/>
    <p:sldId id="279" r:id="rId7"/>
    <p:sldId id="285" r:id="rId8"/>
    <p:sldId id="287" r:id="rId9"/>
    <p:sldId id="288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22" r:id="rId22"/>
    <p:sldId id="307" r:id="rId23"/>
    <p:sldId id="308" r:id="rId24"/>
    <p:sldId id="309" r:id="rId25"/>
    <p:sldId id="310" r:id="rId26"/>
    <p:sldId id="311" r:id="rId27"/>
    <p:sldId id="312" r:id="rId28"/>
    <p:sldId id="313" r:id="rId29"/>
    <p:sldId id="314" r:id="rId30"/>
    <p:sldId id="315" r:id="rId31"/>
    <p:sldId id="316" r:id="rId32"/>
    <p:sldId id="317" r:id="rId33"/>
    <p:sldId id="318" r:id="rId34"/>
    <p:sldId id="319" r:id="rId35"/>
    <p:sldId id="320" r:id="rId36"/>
    <p:sldId id="323" r:id="rId37"/>
  </p:sldIdLst>
  <p:sldSz cx="12192000" cy="6858000"/>
  <p:notesSz cx="6858000" cy="9144000"/>
  <p:custDataLst>
    <p:tags r:id="rId3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0" clrIdx="0"/>
  <p:cmAuthor id="2" name="作者" initials="A" lastIdx="0" clrIdx="1"/>
  <p:cmAuthor id="3" name="fafa" initials="f" lastIdx="0" clrIdx="1"/>
  <p:cmAuthor id="4" name="王习习" initials="王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32" y="-540"/>
      </p:cViewPr>
      <p:guideLst>
        <p:guide orient="horz" pos="2172"/>
        <p:guide pos="381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2021-4-21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6764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/>
              <a:t>5</a:t>
            </a:fld>
            <a:endParaRPr lang="en-US" altLang="zh-CN" sz="1200"/>
          </a:p>
        </p:txBody>
      </p:sp>
      <p:sp>
        <p:nvSpPr>
          <p:cNvPr id="37891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>
                <a:latin typeface="Times New Roman" panose="02020603050405020304" pitchFamily="18" charset="0"/>
              </a:rPr>
              <a:t>5</a:t>
            </a:fld>
            <a:endParaRPr lang="en-US" altLang="zh-CN" sz="1200">
              <a:latin typeface="Times New Roman" panose="02020603050405020304" pitchFamily="18" charset="0"/>
            </a:endParaRPr>
          </a:p>
        </p:txBody>
      </p:sp>
      <p:sp>
        <p:nvSpPr>
          <p:cNvPr id="37892" name="Rectangle 2"/>
          <p:cNvSpPr>
            <a:spLocks noGrp="1" noRot="1" noChangeAspect="1" noTextEdit="1"/>
          </p:cNvSpPr>
          <p:nvPr>
            <p:ph type="sldImg" idx="2"/>
          </p:nvPr>
        </p:nvSpPr>
        <p:spPr/>
      </p:sp>
      <p:sp>
        <p:nvSpPr>
          <p:cNvPr id="37893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/>
              <a:t>6</a:t>
            </a:fld>
            <a:endParaRPr lang="en-US" altLang="zh-CN" sz="1200"/>
          </a:p>
        </p:txBody>
      </p:sp>
      <p:sp>
        <p:nvSpPr>
          <p:cNvPr id="37891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>
                <a:latin typeface="Times New Roman" panose="02020603050405020304" pitchFamily="18" charset="0"/>
              </a:rPr>
              <a:t>6</a:t>
            </a:fld>
            <a:endParaRPr lang="en-US" altLang="zh-CN" sz="1200">
              <a:latin typeface="Times New Roman" panose="02020603050405020304" pitchFamily="18" charset="0"/>
            </a:endParaRPr>
          </a:p>
        </p:txBody>
      </p:sp>
      <p:sp>
        <p:nvSpPr>
          <p:cNvPr id="37892" name="Rectangle 2"/>
          <p:cNvSpPr>
            <a:spLocks noGrp="1" noRot="1" noChangeAspect="1" noTextEdit="1"/>
          </p:cNvSpPr>
          <p:nvPr>
            <p:ph type="sldImg" idx="2"/>
          </p:nvPr>
        </p:nvSpPr>
        <p:spPr/>
      </p:sp>
      <p:sp>
        <p:nvSpPr>
          <p:cNvPr id="37893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AF60A-713C-41BA-9788-4C493DDC0A9C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E0FA7-C445-42F7-AF66-A4F5A6FC8A9C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AC5C5-1A57-4420-8AFB-CE41693A794B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AF60A-713C-41BA-9788-4C493DDC0A9C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C08AF-84E6-4329-8E67-FEA434B47075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EE328-6AFF-436B-881F-213D56084544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2069A-09EE-4C7C-86A4-2314A404921D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EE7F1-171E-411F-96CA-A251A21496E7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2C98D-A273-4547-9B92-97D7769F71A6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CD67-0644-446C-B2AD-1C09BF34F286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0828-6983-48AD-9E27-CBD3696F837E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C08AF-84E6-4329-8E67-FEA434B47075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FB91-0324-450E-B17F-36DC0ECCE413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37674-C1BA-4107-9B06-6D4CAC3A3DF5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37674-C1BA-4107-9B06-6D4CAC3A3DF5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37674-C1BA-4107-9B06-6D4CAC3A3DF5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37674-C1BA-4107-9B06-6D4CAC3A3DF5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37674-C1BA-4107-9B06-6D4CAC3A3DF5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E0FA7-C445-42F7-AF66-A4F5A6FC8A9C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AC5C5-1A57-4420-8AFB-CE41693A794B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EE328-6AFF-436B-881F-213D56084544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2069A-09EE-4C7C-86A4-2314A404921D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ct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ct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EE7F1-171E-411F-96CA-A251A21496E7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2C98D-A273-4547-9B92-97D7769F71A6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CD67-0644-446C-B2AD-1C09BF34F286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0828-6983-48AD-9E27-CBD3696F837E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FB91-0324-450E-B17F-36DC0ECCE413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2E37674-C1BA-4107-9B06-6D4CAC3A3DF5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3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1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6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2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8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0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37674-C1BA-4107-9B06-6D4CAC3A3DF5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ransition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3.pn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0.png"/><Relationship Id="rId4" Type="http://schemas.openxmlformats.org/officeDocument/2006/relationships/image" Target="../media/image4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3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6.png"/><Relationship Id="rId4" Type="http://schemas.openxmlformats.org/officeDocument/2006/relationships/image" Target="../media/image5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23.png"/><Relationship Id="rId7" Type="http://schemas.openxmlformats.org/officeDocument/2006/relationships/image" Target="../media/image6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4.png"/><Relationship Id="rId4" Type="http://schemas.openxmlformats.org/officeDocument/2006/relationships/image" Target="../media/image6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6.jpeg"/><Relationship Id="rId4" Type="http://schemas.openxmlformats.org/officeDocument/2006/relationships/image" Target="../media/image7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3.jpeg"/><Relationship Id="rId4" Type="http://schemas.openxmlformats.org/officeDocument/2006/relationships/image" Target="../media/image7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14.png"/><Relationship Id="rId2" Type="http://schemas.openxmlformats.org/officeDocument/2006/relationships/audio" Target="file:///C:\Users\Administrator\Documents\&#39640;&#20013;&#35821;&#25991;&#24517;&#20462;&#20116;\&#31532;&#20108;&#21333;&#20803;\&#24402;&#21435;&#26469;&#20846;&#36766;\zmj-5006-47416.mp3" TargetMode="External"/><Relationship Id="rId1" Type="http://schemas.microsoft.com/office/2007/relationships/media" Target="file:///C:\Users\Administrator\Documents\&#39640;&#20013;&#35821;&#25991;&#24517;&#20462;&#20116;\&#31532;&#20108;&#21333;&#20803;\&#24402;&#21435;&#26469;&#20846;&#36766;\zmj-5006-47416.mp3" TargetMode="Externa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7.png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 descr="6.png"/>
          <p:cNvPicPr>
            <a:picLocks noChangeAspect="1"/>
          </p:cNvPicPr>
          <p:nvPr/>
        </p:nvPicPr>
        <p:blipFill>
          <a:blip r:embed="rId2"/>
          <a:srcRect l="53906"/>
          <a:stretch>
            <a:fillRect/>
          </a:stretch>
        </p:blipFill>
        <p:spPr>
          <a:xfrm>
            <a:off x="8733790" y="40005"/>
            <a:ext cx="3389630" cy="68179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片 2" descr="1.png"/>
          <p:cNvPicPr>
            <a:picLocks noChangeAspect="1"/>
          </p:cNvPicPr>
          <p:nvPr/>
        </p:nvPicPr>
        <p:blipFill>
          <a:blip r:embed="rId3"/>
          <a:srcRect l="3123" b="12166"/>
          <a:stretch>
            <a:fillRect/>
          </a:stretch>
        </p:blipFill>
        <p:spPr>
          <a:xfrm>
            <a:off x="193040" y="3056255"/>
            <a:ext cx="9160510" cy="38017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片 4" descr="3.png"/>
          <p:cNvPicPr>
            <a:picLocks noChangeAspect="1"/>
          </p:cNvPicPr>
          <p:nvPr/>
        </p:nvPicPr>
        <p:blipFill>
          <a:blip r:embed="rId4"/>
          <a:srcRect l="14063" t="46249" r="75000" b="35001"/>
          <a:stretch>
            <a:fillRect/>
          </a:stretch>
        </p:blipFill>
        <p:spPr>
          <a:xfrm>
            <a:off x="10668000" y="4419600"/>
            <a:ext cx="1000125" cy="1285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片 5" descr="4+.png"/>
          <p:cNvPicPr>
            <a:picLocks noChangeAspect="1"/>
          </p:cNvPicPr>
          <p:nvPr/>
        </p:nvPicPr>
        <p:blipFill>
          <a:blip r:embed="rId5"/>
          <a:srcRect l="58594" t="50000" r="30469" b="32500"/>
          <a:stretch>
            <a:fillRect/>
          </a:stretch>
        </p:blipFill>
        <p:spPr>
          <a:xfrm>
            <a:off x="10896600" y="5029200"/>
            <a:ext cx="1000125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片 6" descr="5.png"/>
          <p:cNvPicPr>
            <a:picLocks noChangeAspect="1"/>
          </p:cNvPicPr>
          <p:nvPr/>
        </p:nvPicPr>
        <p:blipFill>
          <a:blip r:embed="rId6"/>
          <a:srcRect l="72656" t="47501" r="19531" b="43750"/>
          <a:stretch>
            <a:fillRect/>
          </a:stretch>
        </p:blipFill>
        <p:spPr>
          <a:xfrm>
            <a:off x="10668000" y="3657600"/>
            <a:ext cx="714375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片 7" descr="7.png"/>
          <p:cNvPicPr>
            <a:picLocks noChangeAspect="1"/>
          </p:cNvPicPr>
          <p:nvPr/>
        </p:nvPicPr>
        <p:blipFill>
          <a:blip r:embed="rId7"/>
          <a:srcRect l="32031" t="66251" r="41406"/>
          <a:stretch>
            <a:fillRect/>
          </a:stretch>
        </p:blipFill>
        <p:spPr>
          <a:xfrm>
            <a:off x="4267200" y="5373688"/>
            <a:ext cx="1557338" cy="1484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89175" y="1687195"/>
            <a:ext cx="8056880" cy="1571625"/>
          </a:xfrm>
          <a:prstGeom prst="rect">
            <a:avLst/>
          </a:prstGeom>
        </p:spPr>
      </p:pic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22090" y="3855720"/>
            <a:ext cx="3799840" cy="1019175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246 -0.15869 C -0.11041 -0.08675 -0.1342 -0.03748 -0.16337 -0.07032 C -0.19253 -0.10132 -0.22274 -0.29818 -0.25781 -0.35786 C -0.29271 -0.41731 -0.34861 -0.40921 -0.37239 -0.4254" pathEditMode="relative" rAng="0" ptsTypes="aaaa">
                                      <p:cBhvr>
                                        <p:cTn id="14" dur="3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00" y="-73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389 0.02105 C -0.13976 0.03424 -0.14549 0.03702 -0.18525 0.03887 C -0.225 0.04048 -0.30469 0.04395 -0.35243 0.03054 C -0.40018 0.01689 -0.44653 -0.02775 -0.47136 -0.04302" pathEditMode="relative" rAng="0" ptsTypes="aaaa">
                                      <p:cBhvr>
                                        <p:cTn id="16" dur="3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00" y="-21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49 -0.16077 C -0.1717 -0.15267 -0.20834 -0.14457 -0.26354 -0.15545 C -0.31875 -0.16632 -0.40156 -0.22623 -0.46667 -0.22646 C -0.53177 -0.22692 -0.59497 -0.15845 -0.654 -0.15799 C -0.71302 -0.15753 -0.78646 -0.20981 -0.82136 -0.22345" pathEditMode="relative" rAng="0" ptsTypes="aaaaa">
                                      <p:cBhvr>
                                        <p:cTn id="18" dur="5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300" y="-25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64" name="Picture 4" descr="b20060411144952_3903_Daw16O"/>
          <p:cNvPicPr>
            <a:picLocks noChangeAspect="1"/>
          </p:cNvPicPr>
          <p:nvPr/>
        </p:nvPicPr>
        <p:blipFill>
          <a:blip r:embed="rId2"/>
          <a:srcRect l="3058" t="2704" r="25943" b="1448"/>
          <a:stretch>
            <a:fillRect/>
          </a:stretch>
        </p:blipFill>
        <p:spPr>
          <a:xfrm>
            <a:off x="867410" y="1005205"/>
            <a:ext cx="5075555" cy="59810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8966" name="Picture 6" descr="71355"/>
          <p:cNvPicPr>
            <a:picLocks noChangeAspect="1"/>
          </p:cNvPicPr>
          <p:nvPr/>
        </p:nvPicPr>
        <p:blipFill>
          <a:blip r:embed="rId3"/>
          <a:srcRect l="5724" t="7199" r="29480" b="4620"/>
          <a:stretch>
            <a:fillRect/>
          </a:stretch>
        </p:blipFill>
        <p:spPr>
          <a:xfrm>
            <a:off x="6024880" y="1005205"/>
            <a:ext cx="5415915" cy="58527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内容占位符 5" descr="图片2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07975" y="-92710"/>
            <a:ext cx="3457575" cy="952500"/>
          </a:xfrm>
          <a:prstGeom prst="rect">
            <a:avLst/>
          </a:prstGeom>
        </p:spPr>
      </p:pic>
      <p:pic>
        <p:nvPicPr>
          <p:cNvPr id="2" name="图片 1" descr="图片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510" y="941070"/>
            <a:ext cx="840740" cy="5981065"/>
          </a:xfrm>
          <a:prstGeom prst="rect">
            <a:avLst/>
          </a:prstGeom>
        </p:spPr>
      </p:pic>
      <p:pic>
        <p:nvPicPr>
          <p:cNvPr id="3" name="图片 2" descr="图片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356340" y="1005205"/>
            <a:ext cx="811530" cy="58572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986" name="Picture 2" descr="2003121515252476403"/>
          <p:cNvPicPr>
            <a:picLocks noChangeAspect="1"/>
          </p:cNvPicPr>
          <p:nvPr/>
        </p:nvPicPr>
        <p:blipFill>
          <a:blip r:embed="rId2"/>
          <a:srcRect l="30000" t="4286" r="6403" b="5405"/>
          <a:stretch>
            <a:fillRect/>
          </a:stretch>
        </p:blipFill>
        <p:spPr>
          <a:xfrm>
            <a:off x="6632575" y="1012825"/>
            <a:ext cx="5541645" cy="58267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745" y="-78105"/>
            <a:ext cx="3456940" cy="952500"/>
          </a:xfrm>
          <a:prstGeom prst="rect">
            <a:avLst/>
          </a:prstGeom>
        </p:spPr>
      </p:pic>
      <p:pic>
        <p:nvPicPr>
          <p:cNvPr id="177155" name="Picture 3" descr="20135442123855"/>
          <p:cNvPicPr>
            <a:picLocks noGrp="1" noChangeAspect="1"/>
          </p:cNvPicPr>
          <p:nvPr>
            <p:ph idx="1"/>
          </p:nvPr>
        </p:nvPicPr>
        <p:blipFill>
          <a:blip r:embed="rId4">
            <a:lum contrast="6000"/>
          </a:blip>
          <a:srcRect l="28932" t="4922" r="6693" b="4712"/>
          <a:stretch>
            <a:fillRect/>
          </a:stretch>
        </p:blipFill>
        <p:spPr>
          <a:xfrm>
            <a:off x="168275" y="943610"/>
            <a:ext cx="5116195" cy="5965190"/>
          </a:xfrm>
        </p:spPr>
      </p:pic>
      <p:pic>
        <p:nvPicPr>
          <p:cNvPr id="3" name="图片 2" descr="图片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2735" y="943610"/>
            <a:ext cx="1171575" cy="58959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5000"/>
                                        <p:tgtEl>
                                          <p:spTgt spid="169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0"/>
                                        <p:tgtEl>
                                          <p:spTgt spid="177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177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decel="100000"/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010" name="Picture 2" descr="xuzxj"/>
          <p:cNvPicPr>
            <a:picLocks noChangeAspect="1"/>
          </p:cNvPicPr>
          <p:nvPr/>
        </p:nvPicPr>
        <p:blipFill>
          <a:blip r:embed="rId2"/>
          <a:srcRect l="28751" t="4289" r="6302" b="5345"/>
          <a:stretch>
            <a:fillRect/>
          </a:stretch>
        </p:blipFill>
        <p:spPr>
          <a:xfrm>
            <a:off x="6096000" y="873760"/>
            <a:ext cx="5266055" cy="59842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1011" name="Picture 3" descr="713556_1070531044453"/>
          <p:cNvPicPr>
            <a:picLocks noGrp="1" noChangeAspect="1"/>
          </p:cNvPicPr>
          <p:nvPr>
            <p:ph idx="1"/>
          </p:nvPr>
        </p:nvPicPr>
        <p:blipFill>
          <a:blip r:embed="rId3"/>
          <a:srcRect l="30423" t="5884" r="7010" b="14371"/>
          <a:stretch>
            <a:fillRect/>
          </a:stretch>
        </p:blipFill>
        <p:spPr>
          <a:xfrm>
            <a:off x="911225" y="875030"/>
            <a:ext cx="5256530" cy="5982970"/>
          </a:xfrm>
        </p:spPr>
      </p:pic>
      <p:pic>
        <p:nvPicPr>
          <p:cNvPr id="6" name="图片 5" descr="图片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585" y="-78740"/>
            <a:ext cx="3456940" cy="952500"/>
          </a:xfrm>
          <a:prstGeom prst="rect">
            <a:avLst/>
          </a:prstGeom>
        </p:spPr>
      </p:pic>
      <p:pic>
        <p:nvPicPr>
          <p:cNvPr id="2" name="图片 1" descr="图片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5585" y="946785"/>
            <a:ext cx="676275" cy="5838190"/>
          </a:xfrm>
          <a:prstGeom prst="rect">
            <a:avLst/>
          </a:prstGeom>
        </p:spPr>
      </p:pic>
      <p:pic>
        <p:nvPicPr>
          <p:cNvPr id="3" name="图片 2" descr="图片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58575" y="962025"/>
            <a:ext cx="676275" cy="58959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058" name="Picture 2" descr="yuan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86245" y="78105"/>
            <a:ext cx="5320030" cy="6770370"/>
          </a:xfrm>
        </p:spPr>
      </p:pic>
      <p:pic>
        <p:nvPicPr>
          <p:cNvPr id="6" name="图片 5" descr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745" y="-78105"/>
            <a:ext cx="3456940" cy="952500"/>
          </a:xfrm>
          <a:prstGeom prst="rect">
            <a:avLst/>
          </a:prstGeom>
        </p:spPr>
      </p:pic>
      <p:pic>
        <p:nvPicPr>
          <p:cNvPr id="2" name="图片 1" descr="timg (4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20" y="874395"/>
            <a:ext cx="6647180" cy="4546600"/>
          </a:xfrm>
          <a:prstGeom prst="rect">
            <a:avLst/>
          </a:prstGeom>
        </p:spPr>
      </p:pic>
      <p:pic>
        <p:nvPicPr>
          <p:cNvPr id="3" name="图片 2" descr="图片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5745" y="5589270"/>
            <a:ext cx="6266815" cy="10858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0"/>
                                        <p:tgtEl>
                                          <p:spTgt spid="173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82" name="Picture 2" descr="img16"/>
          <p:cNvPicPr>
            <a:picLocks noChangeAspect="1"/>
          </p:cNvPicPr>
          <p:nvPr/>
        </p:nvPicPr>
        <p:blipFill>
          <a:blip r:embed="rId2"/>
          <a:srcRect l="29388" t="4533" r="5927" b="4720"/>
          <a:stretch>
            <a:fillRect/>
          </a:stretch>
        </p:blipFill>
        <p:spPr>
          <a:xfrm>
            <a:off x="159385" y="875030"/>
            <a:ext cx="5606415" cy="59829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083" name="Picture 3" descr="2003121515295789302"/>
          <p:cNvPicPr>
            <a:picLocks noChangeAspect="1"/>
          </p:cNvPicPr>
          <p:nvPr/>
        </p:nvPicPr>
        <p:blipFill>
          <a:blip r:embed="rId3"/>
          <a:srcRect l="30794" t="5714" r="5609" b="5714"/>
          <a:stretch>
            <a:fillRect/>
          </a:stretch>
        </p:blipFill>
        <p:spPr>
          <a:xfrm>
            <a:off x="6790690" y="875030"/>
            <a:ext cx="5354320" cy="59829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图片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745" y="-78105"/>
            <a:ext cx="3456940" cy="952500"/>
          </a:xfrm>
          <a:prstGeom prst="rect">
            <a:avLst/>
          </a:prstGeom>
        </p:spPr>
      </p:pic>
      <p:pic>
        <p:nvPicPr>
          <p:cNvPr id="2" name="图片 1" descr="图片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39790" y="914400"/>
            <a:ext cx="676275" cy="59048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74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74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0" name="Picture 2" descr="20193056158307"/>
          <p:cNvPicPr>
            <a:picLocks noChangeAspect="1"/>
          </p:cNvPicPr>
          <p:nvPr/>
        </p:nvPicPr>
        <p:blipFill>
          <a:blip r:embed="rId2"/>
          <a:srcRect l="29922" t="4289" r="6302" b="5345"/>
          <a:stretch>
            <a:fillRect/>
          </a:stretch>
        </p:blipFill>
        <p:spPr>
          <a:xfrm>
            <a:off x="129540" y="753110"/>
            <a:ext cx="5384165" cy="60286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745" y="-78105"/>
            <a:ext cx="3456940" cy="952500"/>
          </a:xfrm>
          <a:prstGeom prst="rect">
            <a:avLst/>
          </a:prstGeom>
        </p:spPr>
      </p:pic>
      <p:pic>
        <p:nvPicPr>
          <p:cNvPr id="3" name="图片 2" descr="216502_13540425374974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9760" y="874395"/>
            <a:ext cx="5057775" cy="6019165"/>
          </a:xfrm>
          <a:prstGeom prst="rect">
            <a:avLst/>
          </a:prstGeom>
        </p:spPr>
      </p:pic>
      <p:pic>
        <p:nvPicPr>
          <p:cNvPr id="4" name="图片 3" descr="图片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96890" y="753110"/>
            <a:ext cx="1171575" cy="60998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155" name="Picture 3" descr="20135442123855"/>
          <p:cNvPicPr>
            <a:picLocks noGrp="1" noChangeAspect="1"/>
          </p:cNvPicPr>
          <p:nvPr>
            <p:ph idx="1"/>
          </p:nvPr>
        </p:nvPicPr>
        <p:blipFill>
          <a:blip r:embed="rId2">
            <a:lum contrast="6000"/>
          </a:blip>
          <a:srcRect l="28932" t="4922" r="6693" b="4712"/>
          <a:stretch>
            <a:fillRect/>
          </a:stretch>
        </p:blipFill>
        <p:spPr>
          <a:xfrm>
            <a:off x="6070600" y="38100"/>
            <a:ext cx="6104255" cy="6820535"/>
          </a:xfrm>
        </p:spPr>
      </p:pic>
      <p:pic>
        <p:nvPicPr>
          <p:cNvPr id="6" name="图片 5" descr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745" y="-78105"/>
            <a:ext cx="3456940" cy="952500"/>
          </a:xfrm>
          <a:prstGeom prst="rect">
            <a:avLst/>
          </a:prstGeom>
        </p:spPr>
      </p:pic>
      <p:pic>
        <p:nvPicPr>
          <p:cNvPr id="2" name="图片 1" descr="图片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560" y="424180"/>
            <a:ext cx="2952115" cy="6009640"/>
          </a:xfrm>
          <a:prstGeom prst="rect">
            <a:avLst/>
          </a:prstGeom>
        </p:spPr>
      </p:pic>
      <p:pic>
        <p:nvPicPr>
          <p:cNvPr id="18" name="图片 17" descr="图片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2685" y="497840"/>
            <a:ext cx="1809750" cy="1676400"/>
          </a:xfrm>
          <a:prstGeom prst="rect">
            <a:avLst/>
          </a:prstGeom>
        </p:spPr>
      </p:pic>
      <p:pic>
        <p:nvPicPr>
          <p:cNvPr id="19" name="图片 18" descr="图片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02685" y="1894840"/>
            <a:ext cx="1809750" cy="1676400"/>
          </a:xfrm>
          <a:prstGeom prst="rect">
            <a:avLst/>
          </a:prstGeom>
        </p:spPr>
      </p:pic>
      <p:pic>
        <p:nvPicPr>
          <p:cNvPr id="20" name="图片 19" descr="图片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02685" y="3571240"/>
            <a:ext cx="1809750" cy="1676400"/>
          </a:xfrm>
          <a:prstGeom prst="rect">
            <a:avLst/>
          </a:prstGeom>
        </p:spPr>
      </p:pic>
      <p:pic>
        <p:nvPicPr>
          <p:cNvPr id="21" name="图片 20" descr="图片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02685" y="5247640"/>
            <a:ext cx="1809750" cy="1676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0"/>
                                        <p:tgtEl>
                                          <p:spTgt spid="177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179" name="Picture 2" descr="F:\饶红霞\新建文件夹（图片）\陶渊明像 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43395" y="0"/>
            <a:ext cx="5334000" cy="6858000"/>
          </a:xfrm>
        </p:spPr>
      </p:pic>
      <p:pic>
        <p:nvPicPr>
          <p:cNvPr id="6" name="图片 5" descr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745" y="-78105"/>
            <a:ext cx="3456940" cy="952500"/>
          </a:xfrm>
          <a:prstGeom prst="rect">
            <a:avLst/>
          </a:prstGeom>
        </p:spPr>
      </p:pic>
      <p:pic>
        <p:nvPicPr>
          <p:cNvPr id="2" name="图片 1" descr="timg (2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435" y="874395"/>
            <a:ext cx="6581775" cy="4010660"/>
          </a:xfrm>
          <a:prstGeom prst="rect">
            <a:avLst/>
          </a:prstGeom>
        </p:spPr>
      </p:pic>
      <p:pic>
        <p:nvPicPr>
          <p:cNvPr id="3" name="图片 2" descr="图片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3370" y="5152390"/>
            <a:ext cx="6276340" cy="15716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78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781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78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78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endParaRPr lang="zh-CN" altLang="zh-CN"/>
          </a:p>
        </p:txBody>
      </p:sp>
      <p:pic>
        <p:nvPicPr>
          <p:cNvPr id="180227" name="Picture 3" descr="2003121515252476403"/>
          <p:cNvPicPr>
            <a:picLocks noGrp="1" noChangeAspect="1"/>
          </p:cNvPicPr>
          <p:nvPr>
            <p:ph idx="1"/>
          </p:nvPr>
        </p:nvPicPr>
        <p:blipFill>
          <a:blip r:embed="rId2"/>
          <a:srcRect l="30000" t="4286" r="6403" b="5405"/>
          <a:stretch>
            <a:fillRect/>
          </a:stretch>
        </p:blipFill>
        <p:spPr>
          <a:xfrm>
            <a:off x="6108065" y="874395"/>
            <a:ext cx="5205730" cy="5983605"/>
          </a:xfrm>
        </p:spPr>
      </p:pic>
      <p:pic>
        <p:nvPicPr>
          <p:cNvPr id="180229" name="Picture 5" descr="b20060411144946_3901_Cb4g74"/>
          <p:cNvPicPr>
            <a:picLocks noChangeAspect="1"/>
          </p:cNvPicPr>
          <p:nvPr/>
        </p:nvPicPr>
        <p:blipFill>
          <a:blip r:embed="rId3"/>
          <a:srcRect l="2615" t="2515" r="26991" b="1880"/>
          <a:stretch>
            <a:fillRect/>
          </a:stretch>
        </p:blipFill>
        <p:spPr>
          <a:xfrm>
            <a:off x="1065530" y="873760"/>
            <a:ext cx="5042535" cy="59842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图片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745" y="-78105"/>
            <a:ext cx="3456940" cy="952500"/>
          </a:xfrm>
          <a:prstGeom prst="rect">
            <a:avLst/>
          </a:prstGeom>
        </p:spPr>
      </p:pic>
      <p:pic>
        <p:nvPicPr>
          <p:cNvPr id="2" name="图片 1" descr="图片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5745" y="977265"/>
            <a:ext cx="737235" cy="5778500"/>
          </a:xfrm>
          <a:prstGeom prst="rect">
            <a:avLst/>
          </a:prstGeom>
        </p:spPr>
      </p:pic>
      <p:pic>
        <p:nvPicPr>
          <p:cNvPr id="3" name="图片 2" descr="图片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397615" y="977900"/>
            <a:ext cx="704850" cy="57778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80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80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80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0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0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180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180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80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0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0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348" name="Picture 4" descr="757baf824c5da116c3eb3d8e58e12657"/>
          <p:cNvPicPr>
            <a:picLocks noChangeAspect="1"/>
          </p:cNvPicPr>
          <p:nvPr/>
        </p:nvPicPr>
        <p:blipFill>
          <a:blip r:embed="rId2"/>
          <a:srcRect l="30531" t="4306" r="7500" b="11646"/>
          <a:stretch>
            <a:fillRect/>
          </a:stretch>
        </p:blipFill>
        <p:spPr>
          <a:xfrm>
            <a:off x="6234430" y="635"/>
            <a:ext cx="5889625" cy="68573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内容占位符 5" descr="图片2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17500" y="0"/>
            <a:ext cx="3457575" cy="952500"/>
          </a:xfrm>
          <a:prstGeom prst="rect">
            <a:avLst/>
          </a:prstGeom>
        </p:spPr>
      </p:pic>
      <p:pic>
        <p:nvPicPr>
          <p:cNvPr id="3" name="图片 2" descr="u=3458763272,337534191&amp;fm=214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170" y="952500"/>
            <a:ext cx="5010150" cy="4638040"/>
          </a:xfrm>
          <a:prstGeom prst="rect">
            <a:avLst/>
          </a:prstGeom>
        </p:spPr>
      </p:pic>
      <p:pic>
        <p:nvPicPr>
          <p:cNvPr id="4" name="图片 3" descr="图片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5590" y="78740"/>
            <a:ext cx="676275" cy="6779895"/>
          </a:xfrm>
          <a:prstGeom prst="rect">
            <a:avLst/>
          </a:prstGeom>
        </p:spPr>
      </p:pic>
      <p:pic>
        <p:nvPicPr>
          <p:cNvPr id="7" name="图片 6" descr="图片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9605" y="5725795"/>
            <a:ext cx="4416425" cy="10617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5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" y="-34290"/>
            <a:ext cx="5409565" cy="1076325"/>
          </a:xfrm>
          <a:prstGeom prst="rect">
            <a:avLst/>
          </a:prstGeom>
        </p:spPr>
      </p:pic>
      <p:pic>
        <p:nvPicPr>
          <p:cNvPr id="3" name="图片 2" descr="图片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685" y="1495425"/>
            <a:ext cx="5435600" cy="4262755"/>
          </a:xfrm>
          <a:prstGeom prst="rect">
            <a:avLst/>
          </a:prstGeom>
        </p:spPr>
      </p:pic>
      <p:pic>
        <p:nvPicPr>
          <p:cNvPr id="4" name="图片 3" descr="timg (6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6285" y="-34290"/>
            <a:ext cx="5879465" cy="6834505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5" descr="图片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7500" y="0"/>
            <a:ext cx="3457575" cy="952500"/>
          </a:xfrm>
          <a:prstGeom prst="rect">
            <a:avLst/>
          </a:prstGeom>
        </p:spPr>
      </p:pic>
      <p:pic>
        <p:nvPicPr>
          <p:cNvPr id="11285" name="Picture 21" descr="img10"/>
          <p:cNvPicPr>
            <a:picLocks noChangeAspect="1"/>
          </p:cNvPicPr>
          <p:nvPr/>
        </p:nvPicPr>
        <p:blipFill>
          <a:blip r:embed="rId3"/>
          <a:srcRect l="30237" t="4337" r="6331" b="5470"/>
          <a:stretch>
            <a:fillRect/>
          </a:stretch>
        </p:blipFill>
        <p:spPr>
          <a:xfrm>
            <a:off x="5620385" y="0"/>
            <a:ext cx="665162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图片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500" y="1321435"/>
            <a:ext cx="5200015" cy="52000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803015%B3%E0%B1%DA%B8%B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 contrast="12000"/>
          </a:blip>
          <a:srcRect l="47763" t="54688"/>
          <a:stretch>
            <a:fillRect/>
          </a:stretch>
        </p:blipFill>
        <p:spPr>
          <a:xfrm>
            <a:off x="6257925" y="4471988"/>
            <a:ext cx="4427538" cy="2420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760" y="1076325"/>
            <a:ext cx="7466965" cy="5276215"/>
          </a:xfrm>
          <a:prstGeom prst="rect">
            <a:avLst/>
          </a:prstGeom>
        </p:spPr>
      </p:pic>
      <p:pic>
        <p:nvPicPr>
          <p:cNvPr id="8" name="图片 7" descr="图片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185" y="-25400"/>
            <a:ext cx="3656965" cy="1019175"/>
          </a:xfrm>
          <a:prstGeom prst="rect">
            <a:avLst/>
          </a:prstGeom>
        </p:spPr>
      </p:pic>
      <p:pic>
        <p:nvPicPr>
          <p:cNvPr id="5" name="图片 4" descr="tim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5725" y="74930"/>
            <a:ext cx="4411345" cy="524129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直接连接符 10"/>
          <p:cNvSpPr/>
          <p:nvPr/>
        </p:nvSpPr>
        <p:spPr>
          <a:xfrm flipH="1">
            <a:off x="7105650" y="1743075"/>
            <a:ext cx="0" cy="420688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7170" name="直接连接符 25"/>
          <p:cNvSpPr/>
          <p:nvPr/>
        </p:nvSpPr>
        <p:spPr>
          <a:xfrm>
            <a:off x="7112000" y="2152650"/>
            <a:ext cx="320675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7171" name="直接连接符 30"/>
          <p:cNvSpPr/>
          <p:nvPr/>
        </p:nvSpPr>
        <p:spPr>
          <a:xfrm flipH="1">
            <a:off x="7121525" y="2708275"/>
            <a:ext cx="0" cy="422275"/>
          </a:xfrm>
          <a:prstGeom prst="line">
            <a:avLst/>
          </a:prstGeom>
          <a:ln w="5715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7172" name="直接连接符 32"/>
          <p:cNvSpPr/>
          <p:nvPr/>
        </p:nvSpPr>
        <p:spPr>
          <a:xfrm>
            <a:off x="7127875" y="3114675"/>
            <a:ext cx="322263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7173" name="直接连接符 40"/>
          <p:cNvSpPr/>
          <p:nvPr/>
        </p:nvSpPr>
        <p:spPr>
          <a:xfrm flipH="1">
            <a:off x="7121525" y="4735513"/>
            <a:ext cx="0" cy="420687"/>
          </a:xfrm>
          <a:prstGeom prst="line">
            <a:avLst/>
          </a:prstGeom>
          <a:ln w="5715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7174" name="直接连接符 42"/>
          <p:cNvSpPr/>
          <p:nvPr/>
        </p:nvSpPr>
        <p:spPr>
          <a:xfrm>
            <a:off x="7127875" y="5140325"/>
            <a:ext cx="322263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7175" name="直接连接符 25"/>
          <p:cNvSpPr/>
          <p:nvPr/>
        </p:nvSpPr>
        <p:spPr>
          <a:xfrm>
            <a:off x="3155950" y="2470150"/>
            <a:ext cx="322263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7176" name="直接连接符 25"/>
          <p:cNvSpPr/>
          <p:nvPr/>
        </p:nvSpPr>
        <p:spPr>
          <a:xfrm>
            <a:off x="3155950" y="3765550"/>
            <a:ext cx="322263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pic>
        <p:nvPicPr>
          <p:cNvPr id="7177" name="Picture 15" descr="803015%B3%E0%B1%DA%B8%B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 contrast="12000"/>
          </a:blip>
          <a:srcRect l="47763" t="54688"/>
          <a:stretch>
            <a:fillRect/>
          </a:stretch>
        </p:blipFill>
        <p:spPr>
          <a:xfrm>
            <a:off x="7378700" y="2554605"/>
            <a:ext cx="4616450" cy="4181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8" name="直接连接符 40"/>
          <p:cNvSpPr/>
          <p:nvPr/>
        </p:nvSpPr>
        <p:spPr>
          <a:xfrm flipH="1">
            <a:off x="7121525" y="3511550"/>
            <a:ext cx="0" cy="420688"/>
          </a:xfrm>
          <a:prstGeom prst="line">
            <a:avLst/>
          </a:prstGeom>
          <a:ln w="5715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7179" name="直接连接符 42"/>
          <p:cNvSpPr/>
          <p:nvPr/>
        </p:nvSpPr>
        <p:spPr>
          <a:xfrm>
            <a:off x="7127875" y="3916363"/>
            <a:ext cx="322263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7180" name="直接连接符 40"/>
          <p:cNvSpPr/>
          <p:nvPr/>
        </p:nvSpPr>
        <p:spPr>
          <a:xfrm flipH="1">
            <a:off x="7050088" y="2071688"/>
            <a:ext cx="0" cy="420687"/>
          </a:xfrm>
          <a:prstGeom prst="line">
            <a:avLst/>
          </a:prstGeom>
          <a:ln w="5715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7181" name="直接连接符 42"/>
          <p:cNvSpPr/>
          <p:nvPr/>
        </p:nvSpPr>
        <p:spPr>
          <a:xfrm>
            <a:off x="7056438" y="2476500"/>
            <a:ext cx="322262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7182" name="直接连接符 10"/>
          <p:cNvSpPr/>
          <p:nvPr/>
        </p:nvSpPr>
        <p:spPr>
          <a:xfrm flipH="1">
            <a:off x="6965950" y="2133600"/>
            <a:ext cx="0" cy="420688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7183" name="直接连接符 25"/>
          <p:cNvSpPr/>
          <p:nvPr/>
        </p:nvSpPr>
        <p:spPr>
          <a:xfrm>
            <a:off x="6972300" y="2541588"/>
            <a:ext cx="322263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7184" name="直接连接符 25"/>
          <p:cNvSpPr/>
          <p:nvPr/>
        </p:nvSpPr>
        <p:spPr>
          <a:xfrm>
            <a:off x="3155950" y="3765550"/>
            <a:ext cx="322263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7185" name="直接连接符 25"/>
          <p:cNvSpPr/>
          <p:nvPr/>
        </p:nvSpPr>
        <p:spPr>
          <a:xfrm>
            <a:off x="3282950" y="5189538"/>
            <a:ext cx="322263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7186" name="直接连接符 10"/>
          <p:cNvSpPr/>
          <p:nvPr/>
        </p:nvSpPr>
        <p:spPr>
          <a:xfrm flipH="1">
            <a:off x="7165975" y="4779963"/>
            <a:ext cx="0" cy="420687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7187" name="直接连接符 25"/>
          <p:cNvSpPr/>
          <p:nvPr/>
        </p:nvSpPr>
        <p:spPr>
          <a:xfrm>
            <a:off x="7172325" y="5189538"/>
            <a:ext cx="320675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87078" name="Rectangle 38"/>
          <p:cNvSpPr/>
          <p:nvPr/>
        </p:nvSpPr>
        <p:spPr>
          <a:xfrm>
            <a:off x="607695" y="2241550"/>
            <a:ext cx="2997835" cy="9429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66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归家图</a:t>
            </a:r>
            <a:r>
              <a:rPr lang="zh-CN" altLang="en-US" sz="6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87084" name="Rectangle 44"/>
          <p:cNvSpPr/>
          <p:nvPr/>
        </p:nvSpPr>
        <p:spPr>
          <a:xfrm>
            <a:off x="4007168" y="401638"/>
            <a:ext cx="7265987" cy="5921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</a:rPr>
              <a:t>这幅图景中有哪些词语用的好？  好在哪里？</a:t>
            </a:r>
            <a:endParaRPr lang="zh-CN" altLang="en-US" sz="28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7086" name="Rectangle 46"/>
          <p:cNvSpPr/>
          <p:nvPr/>
        </p:nvSpPr>
        <p:spPr>
          <a:xfrm>
            <a:off x="4007485" y="2541905"/>
            <a:ext cx="5540375" cy="96901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</a:rPr>
              <a:t>舟遥遥以轻飏， 风飘飘而吹衣。</a:t>
            </a:r>
          </a:p>
          <a:p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</a:rPr>
              <a:t>问征夫以前路， 恨晨光之熹微。</a:t>
            </a:r>
            <a:r>
              <a:rPr lang="zh-CN" altLang="en-US" sz="280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</a:p>
        </p:txBody>
      </p:sp>
      <p:sp>
        <p:nvSpPr>
          <p:cNvPr id="87088" name="Rectangle 48"/>
          <p:cNvSpPr/>
          <p:nvPr/>
        </p:nvSpPr>
        <p:spPr>
          <a:xfrm>
            <a:off x="4007485" y="1349375"/>
            <a:ext cx="5540375" cy="8032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</a:rPr>
              <a:t>舟遥遥以轻</a:t>
            </a:r>
            <a:r>
              <a:rPr lang="zh-CN" altLang="en-US" sz="28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飏</a:t>
            </a:r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</a:rPr>
              <a:t>， 风飘飘而吹衣。</a:t>
            </a:r>
          </a:p>
          <a:p>
            <a:r>
              <a:rPr lang="zh-CN" altLang="en-US" sz="28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问</a:t>
            </a:r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</a:rPr>
              <a:t>征夫以前路， </a:t>
            </a:r>
            <a:r>
              <a:rPr lang="zh-CN" altLang="en-US" sz="28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恨</a:t>
            </a:r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</a:rPr>
              <a:t>晨光之熹微。</a:t>
            </a: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24598" y="3932555"/>
            <a:ext cx="1402080" cy="583565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R="0" defTabSz="914400" rtl="0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3200" b="1" kern="1200" cap="none" spc="0" normalizeH="0" baseline="0" noProof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图景：</a:t>
            </a:r>
          </a:p>
        </p:txBody>
      </p:sp>
      <p:sp>
        <p:nvSpPr>
          <p:cNvPr id="4" name="文本框 3"/>
          <p:cNvSpPr/>
          <p:nvPr/>
        </p:nvSpPr>
        <p:spPr>
          <a:xfrm>
            <a:off x="2934335" y="4662805"/>
            <a:ext cx="8848090" cy="58298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辞官后的轻松，归家的急切，对田园生活的向往。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24598" y="4735830"/>
            <a:ext cx="14020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情感：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24598" y="5757545"/>
            <a:ext cx="14020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技巧：</a:t>
            </a:r>
          </a:p>
        </p:txBody>
      </p:sp>
      <p:sp>
        <p:nvSpPr>
          <p:cNvPr id="7" name="文本框 6"/>
          <p:cNvSpPr/>
          <p:nvPr/>
        </p:nvSpPr>
        <p:spPr>
          <a:xfrm>
            <a:off x="2855913" y="5763260"/>
            <a:ext cx="7412037" cy="57840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l"/>
            <a:r>
              <a:rPr lang="zh-CN" altLang="en-US" sz="28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寓情于景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2932430" y="3800158"/>
            <a:ext cx="7470775" cy="682625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远离官场、如释重负；昼夜兼程、归心似箭。</a:t>
            </a:r>
          </a:p>
        </p:txBody>
      </p:sp>
      <p:pic>
        <p:nvPicPr>
          <p:cNvPr id="8" name="图片 7" descr="图片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185" y="-25400"/>
            <a:ext cx="3656965" cy="1019175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78" grpId="0" animBg="1"/>
      <p:bldP spid="87084" grpId="0" animBg="1"/>
      <p:bldP spid="87086" grpId="0" animBg="1"/>
      <p:bldP spid="87088" grpId="0" animBg="1"/>
      <p:bldP spid="3" grpId="0" animBg="1"/>
      <p:bldP spid="4" grpId="0" animBg="1"/>
      <p:bldP spid="5" grpId="0"/>
      <p:bldP spid="6" grpId="0"/>
      <p:bldP spid="7" grpId="0" animBg="1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5" descr="803015%B3%E0%B1%DA%B8%B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 contrast="12000"/>
          </a:blip>
          <a:srcRect l="47763" t="54688"/>
          <a:stretch>
            <a:fillRect/>
          </a:stretch>
        </p:blipFill>
        <p:spPr>
          <a:xfrm>
            <a:off x="6051550" y="4784725"/>
            <a:ext cx="4616450" cy="2073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4" name="直接连接符 25"/>
          <p:cNvSpPr/>
          <p:nvPr/>
        </p:nvSpPr>
        <p:spPr>
          <a:xfrm>
            <a:off x="3155950" y="2470150"/>
            <a:ext cx="322263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8196" name="直接连接符 25"/>
          <p:cNvSpPr/>
          <p:nvPr/>
        </p:nvSpPr>
        <p:spPr>
          <a:xfrm>
            <a:off x="3155950" y="3765550"/>
            <a:ext cx="322263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8197" name="直接连接符 25"/>
          <p:cNvSpPr/>
          <p:nvPr/>
        </p:nvSpPr>
        <p:spPr>
          <a:xfrm>
            <a:off x="3155950" y="3765550"/>
            <a:ext cx="322263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8198" name="直接连接符 25"/>
          <p:cNvSpPr/>
          <p:nvPr/>
        </p:nvSpPr>
        <p:spPr>
          <a:xfrm>
            <a:off x="3282950" y="5189538"/>
            <a:ext cx="322263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8199" name="Rectangle 39"/>
          <p:cNvSpPr/>
          <p:nvPr/>
        </p:nvSpPr>
        <p:spPr>
          <a:xfrm>
            <a:off x="419100" y="2822575"/>
            <a:ext cx="2863850" cy="102044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66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居家图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</a:p>
        </p:txBody>
      </p:sp>
      <p:sp>
        <p:nvSpPr>
          <p:cNvPr id="94252" name="Rectangle 44"/>
          <p:cNvSpPr/>
          <p:nvPr/>
        </p:nvSpPr>
        <p:spPr>
          <a:xfrm>
            <a:off x="3676650" y="1076325"/>
            <a:ext cx="8235950" cy="113538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如果你是一个导演， 要根据文章第二段拍一段</a:t>
            </a:r>
            <a:r>
              <a:rPr lang="en-US" altLang="zh-CN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MV</a:t>
            </a:r>
            <a:r>
              <a:rPr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，   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那你会关注哪几个场景？为什么？    </a:t>
            </a:r>
          </a:p>
        </p:txBody>
      </p:sp>
      <p:sp>
        <p:nvSpPr>
          <p:cNvPr id="94268" name="Rectangle 60"/>
          <p:cNvSpPr/>
          <p:nvPr/>
        </p:nvSpPr>
        <p:spPr>
          <a:xfrm>
            <a:off x="3676333" y="2470150"/>
            <a:ext cx="8162925" cy="43878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800" b="1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示范：</a:t>
            </a:r>
          </a:p>
          <a:p>
            <a:r>
              <a:rPr lang="zh-CN" altLang="en-US" sz="28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</a:t>
            </a:r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</a:rPr>
              <a:t>我会选择“僮仆欢迎，稚子候门</a:t>
            </a:r>
            <a:r>
              <a:rPr lang="en-US" altLang="zh-CN" sz="2800" b="1">
                <a:latin typeface="隶书" panose="02010509060101010101" pitchFamily="49" charset="-122"/>
                <a:ea typeface="隶书" panose="02010509060101010101" pitchFamily="49" charset="-122"/>
              </a:rPr>
              <a:t>”</a:t>
            </a:r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</a:rPr>
              <a:t>和</a:t>
            </a:r>
            <a:r>
              <a:rPr lang="en-US" altLang="zh-CN" sz="2800" b="1">
                <a:latin typeface="隶书" panose="02010509060101010101" pitchFamily="49" charset="-122"/>
                <a:ea typeface="隶书" panose="02010509060101010101" pitchFamily="49" charset="-122"/>
              </a:rPr>
              <a:t>“</a:t>
            </a:r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</a:rPr>
              <a:t>携</a:t>
            </a:r>
          </a:p>
          <a:p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</a:rPr>
              <a:t>幼入室，有酒盈樽”这样的场景。因为这个场景</a:t>
            </a:r>
          </a:p>
          <a:p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</a:rPr>
              <a:t>描绘出了一个和乐温馨，其乐融融的共享天伦</a:t>
            </a:r>
          </a:p>
          <a:p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</a:rPr>
              <a:t>的画面；它不仅写了家人迎接主人的热情，主</a:t>
            </a:r>
          </a:p>
          <a:p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</a:rPr>
              <a:t>仆同心，长幼一致的和谐家居生活，尤有情味</a:t>
            </a:r>
          </a:p>
          <a:p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</a:rPr>
              <a:t>的是“有酒盈樽”，虽只字是谁准备的酒，但</a:t>
            </a:r>
          </a:p>
          <a:p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</a:rPr>
              <a:t>细细品味就会发现，妻子看似没出场，但她比</a:t>
            </a:r>
          </a:p>
          <a:p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</a:rPr>
              <a:t>谁都盛情，满满的酒杯里盛着的不仅有美酒，</a:t>
            </a:r>
          </a:p>
          <a:p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</a:rPr>
              <a:t>更有妻子对丈夫浓浓的爱意。</a:t>
            </a:r>
          </a:p>
          <a:p>
            <a:endParaRPr lang="zh-CN" altLang="en-US" sz="28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8" name="图片 7" descr="图片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185" y="-25400"/>
            <a:ext cx="3656965" cy="1019175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52" grpId="0" animBg="1"/>
      <p:bldP spid="9426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5" descr="803015%B3%E0%B1%DA%B8%B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 contrast="12000"/>
          </a:blip>
          <a:srcRect l="47763" t="54688"/>
          <a:stretch>
            <a:fillRect/>
          </a:stretch>
        </p:blipFill>
        <p:spPr>
          <a:xfrm>
            <a:off x="6051550" y="4784725"/>
            <a:ext cx="4616450" cy="2073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直接连接符 25"/>
          <p:cNvSpPr/>
          <p:nvPr/>
        </p:nvSpPr>
        <p:spPr>
          <a:xfrm>
            <a:off x="3155950" y="2470150"/>
            <a:ext cx="322263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9220" name="直接连接符 25"/>
          <p:cNvSpPr/>
          <p:nvPr/>
        </p:nvSpPr>
        <p:spPr>
          <a:xfrm>
            <a:off x="3155950" y="3765550"/>
            <a:ext cx="322263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9221" name="直接连接符 42"/>
          <p:cNvSpPr/>
          <p:nvPr/>
        </p:nvSpPr>
        <p:spPr>
          <a:xfrm>
            <a:off x="3168650" y="5068888"/>
            <a:ext cx="320675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9222" name="直接连接符 25"/>
          <p:cNvSpPr/>
          <p:nvPr/>
        </p:nvSpPr>
        <p:spPr>
          <a:xfrm>
            <a:off x="3155950" y="3765550"/>
            <a:ext cx="322263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9223" name="直接连接符 25"/>
          <p:cNvSpPr/>
          <p:nvPr/>
        </p:nvSpPr>
        <p:spPr>
          <a:xfrm>
            <a:off x="3282950" y="5189538"/>
            <a:ext cx="322263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9225" name="Rectangle 39"/>
          <p:cNvSpPr/>
          <p:nvPr/>
        </p:nvSpPr>
        <p:spPr>
          <a:xfrm>
            <a:off x="3858260" y="1076325"/>
            <a:ext cx="8040688" cy="12795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</a:rPr>
              <a:t>情境设置：如果你是一个导演，要根据文章</a:t>
            </a:r>
            <a:endParaRPr lang="en-US" altLang="zh-CN" sz="2800" b="1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</a:rPr>
              <a:t>第二段拍一段</a:t>
            </a:r>
            <a:r>
              <a:rPr lang="en-US" altLang="zh-CN" sz="2800" b="1">
                <a:latin typeface="隶书" panose="02010509060101010101" pitchFamily="49" charset="-122"/>
                <a:ea typeface="隶书" panose="02010509060101010101" pitchFamily="49" charset="-122"/>
              </a:rPr>
              <a:t>MV</a:t>
            </a:r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</a:rPr>
              <a:t>，那你会关注哪几个场景？</a:t>
            </a:r>
            <a:endParaRPr lang="en-US" altLang="zh-CN" sz="2800" b="1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</a:rPr>
              <a:t>为什么？</a:t>
            </a:r>
          </a:p>
        </p:txBody>
      </p:sp>
      <p:sp>
        <p:nvSpPr>
          <p:cNvPr id="95274" name="Rectangle 42"/>
          <p:cNvSpPr/>
          <p:nvPr/>
        </p:nvSpPr>
        <p:spPr>
          <a:xfrm>
            <a:off x="3858260" y="2842895"/>
            <a:ext cx="8041005" cy="350393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“乃瞻衡宇，载欣载奔。僮仆欢迎，稚子候门。</a:t>
            </a:r>
            <a:r>
              <a:rPr lang="en-US" altLang="zh-CN" sz="2400" b="1">
                <a:latin typeface="隶书" panose="02010509060101010101" pitchFamily="49" charset="-122"/>
                <a:ea typeface="隶书" panose="02010509060101010101" pitchFamily="49" charset="-122"/>
              </a:rPr>
              <a:t>”</a:t>
            </a:r>
          </a:p>
          <a:p>
            <a:r>
              <a:rPr lang="en-US" altLang="zh-CN" sz="2400" b="1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“</a:t>
            </a:r>
            <a:r>
              <a:rPr lang="zh-CN" altLang="en-US" sz="2400" b="1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携幼入室，有酒盈樽。</a:t>
            </a:r>
            <a:r>
              <a:rPr lang="zh-CN" altLang="en-US" sz="2400" b="1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三径就荒，松菊犹存。</a:t>
            </a:r>
            <a:r>
              <a:rPr lang="zh-CN" altLang="en-US" sz="2400" b="1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”</a:t>
            </a:r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</a:p>
          <a:p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“引壶觞以自酌，眄庭柯以怡颜” </a:t>
            </a:r>
          </a:p>
          <a:p>
            <a:r>
              <a:rPr lang="zh-CN" altLang="en-US" sz="2400" b="1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“倚南窗以寄傲，审容膝之易安”</a:t>
            </a:r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</a:p>
          <a:p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“园日涉以成趣，门虽设而常关”</a:t>
            </a:r>
          </a:p>
          <a:p>
            <a:r>
              <a:rPr lang="zh-CN" altLang="en-US" sz="2400" b="1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“策扶老以流憩，时矫首而遐观” </a:t>
            </a:r>
            <a:endParaRPr lang="zh-CN" altLang="en-US" sz="2400" b="1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“景翳翳以将入，抚孤松而盘桓”</a:t>
            </a:r>
          </a:p>
          <a:p>
            <a:r>
              <a:rPr lang="zh-CN" altLang="en-US" sz="2400" b="1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en-US" altLang="zh-CN" sz="2400" b="1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“</a:t>
            </a:r>
            <a:r>
              <a:rPr lang="zh-CN" altLang="en-US" sz="2400" b="1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云无心以出岫，鸟倦飞而知还” </a:t>
            </a:r>
          </a:p>
        </p:txBody>
      </p:sp>
      <p:sp>
        <p:nvSpPr>
          <p:cNvPr id="8199" name="Rectangle 39"/>
          <p:cNvSpPr/>
          <p:nvPr/>
        </p:nvSpPr>
        <p:spPr>
          <a:xfrm>
            <a:off x="419100" y="2822575"/>
            <a:ext cx="2863850" cy="102044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66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居家图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</a:p>
        </p:txBody>
      </p:sp>
      <p:pic>
        <p:nvPicPr>
          <p:cNvPr id="8" name="图片 7" descr="图片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185" y="-25400"/>
            <a:ext cx="3656965" cy="1019175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7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5" descr="803015%B3%E0%B1%DA%B8%B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 contrast="12000"/>
          </a:blip>
          <a:srcRect l="47763" t="54688"/>
          <a:stretch>
            <a:fillRect/>
          </a:stretch>
        </p:blipFill>
        <p:spPr>
          <a:xfrm>
            <a:off x="6051550" y="2593340"/>
            <a:ext cx="6001385" cy="42646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Rectangle 38"/>
          <p:cNvSpPr/>
          <p:nvPr/>
        </p:nvSpPr>
        <p:spPr>
          <a:xfrm>
            <a:off x="4873625" y="1193165"/>
            <a:ext cx="7179310" cy="1304925"/>
          </a:xfrm>
          <a:prstGeom prst="roundRect">
            <a:avLst>
              <a:gd name="adj" fmla="val 18676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</a:rPr>
              <a:t>主仆俱迎，妻子皆乐；时而倚窗， </a:t>
            </a:r>
          </a:p>
          <a:p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</a:rPr>
              <a:t>时而流憩，白云出岫，飞鸟归林。</a:t>
            </a:r>
          </a:p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/>
          <p:nvPr/>
        </p:nvSpPr>
        <p:spPr>
          <a:xfrm>
            <a:off x="4872673" y="5029835"/>
            <a:ext cx="7180262" cy="78254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景中含情 情中有景 情景交融  </a:t>
            </a:r>
            <a:endParaRPr lang="zh-CN" altLang="en-US" sz="40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文本框 5"/>
          <p:cNvSpPr/>
          <p:nvPr/>
        </p:nvSpPr>
        <p:spPr>
          <a:xfrm>
            <a:off x="4940300" y="3133725"/>
            <a:ext cx="7112000" cy="78321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居家享天伦   游园觉自由</a:t>
            </a:r>
          </a:p>
        </p:txBody>
      </p:sp>
      <p:sp>
        <p:nvSpPr>
          <p:cNvPr id="10246" name="文本框 6"/>
          <p:cNvSpPr txBox="1"/>
          <p:nvPr/>
        </p:nvSpPr>
        <p:spPr>
          <a:xfrm>
            <a:off x="3232785" y="3209290"/>
            <a:ext cx="1262063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情感：</a:t>
            </a:r>
            <a:endParaRPr lang="zh-CN" altLang="en-US" sz="4000">
              <a:latin typeface="AR DESTINE" pitchFamily="2" charset="0"/>
              <a:ea typeface="Batang" panose="02030600000101010101" pitchFamily="18" charset="-127"/>
            </a:endParaRPr>
          </a:p>
        </p:txBody>
      </p:sp>
      <p:sp>
        <p:nvSpPr>
          <p:cNvPr id="10247" name="文本框 7"/>
          <p:cNvSpPr txBox="1"/>
          <p:nvPr/>
        </p:nvSpPr>
        <p:spPr>
          <a:xfrm>
            <a:off x="3232785" y="5029835"/>
            <a:ext cx="1706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技巧：</a:t>
            </a:r>
            <a:endParaRPr lang="zh-CN" altLang="en-US">
              <a:latin typeface="AR DESTINE" pitchFamily="2" charset="0"/>
              <a:ea typeface="Batang" panose="02030600000101010101" pitchFamily="18" charset="-127"/>
            </a:endParaRPr>
          </a:p>
        </p:txBody>
      </p:sp>
      <p:sp>
        <p:nvSpPr>
          <p:cNvPr id="10248" name="文本框 8"/>
          <p:cNvSpPr txBox="1"/>
          <p:nvPr/>
        </p:nvSpPr>
        <p:spPr>
          <a:xfrm>
            <a:off x="3164205" y="1176020"/>
            <a:ext cx="4940300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总结：</a:t>
            </a:r>
          </a:p>
          <a:p>
            <a:r>
              <a:rPr lang="zh-CN" altLang="en-US" sz="40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图景：</a:t>
            </a:r>
          </a:p>
        </p:txBody>
      </p:sp>
      <p:sp>
        <p:nvSpPr>
          <p:cNvPr id="8199" name="Rectangle 39"/>
          <p:cNvSpPr/>
          <p:nvPr/>
        </p:nvSpPr>
        <p:spPr>
          <a:xfrm>
            <a:off x="419100" y="2822575"/>
            <a:ext cx="2863850" cy="102044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66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居家图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</a:p>
        </p:txBody>
      </p:sp>
      <p:pic>
        <p:nvPicPr>
          <p:cNvPr id="8" name="图片 7" descr="图片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185" y="-25400"/>
            <a:ext cx="3656965" cy="1019175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5" descr="803015%B3%E0%B1%DA%B8%B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 contrast="12000"/>
          </a:blip>
          <a:srcRect l="47763" t="54688"/>
          <a:stretch>
            <a:fillRect/>
          </a:stretch>
        </p:blipFill>
        <p:spPr>
          <a:xfrm>
            <a:off x="6011545" y="5068253"/>
            <a:ext cx="4616450" cy="2073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直接连接符 25"/>
          <p:cNvSpPr/>
          <p:nvPr/>
        </p:nvSpPr>
        <p:spPr>
          <a:xfrm>
            <a:off x="3155950" y="2470150"/>
            <a:ext cx="322263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1267" name="直接连接符 25"/>
          <p:cNvSpPr/>
          <p:nvPr/>
        </p:nvSpPr>
        <p:spPr>
          <a:xfrm>
            <a:off x="3155950" y="3765550"/>
            <a:ext cx="322263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1268" name="直接连接符 25"/>
          <p:cNvSpPr/>
          <p:nvPr/>
        </p:nvSpPr>
        <p:spPr>
          <a:xfrm>
            <a:off x="3155950" y="3765550"/>
            <a:ext cx="322263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1269" name="直接连接符 25"/>
          <p:cNvSpPr/>
          <p:nvPr/>
        </p:nvSpPr>
        <p:spPr>
          <a:xfrm>
            <a:off x="3282950" y="5189538"/>
            <a:ext cx="322263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1270" name="Rectangle 25"/>
          <p:cNvSpPr/>
          <p:nvPr/>
        </p:nvSpPr>
        <p:spPr>
          <a:xfrm>
            <a:off x="269558" y="2938145"/>
            <a:ext cx="2886075" cy="827088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5400" b="1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6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66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田园图</a:t>
            </a:r>
            <a:r>
              <a:rPr lang="zh-CN" altLang="en-US" sz="32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</a:p>
        </p:txBody>
      </p:sp>
      <p:sp>
        <p:nvSpPr>
          <p:cNvPr id="98332" name="Rectangle 28"/>
          <p:cNvSpPr/>
          <p:nvPr/>
        </p:nvSpPr>
        <p:spPr>
          <a:xfrm>
            <a:off x="2526030" y="970280"/>
            <a:ext cx="9273540" cy="107569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just"/>
            <a:r>
              <a:rPr lang="zh-CN" altLang="en-US" sz="3200" b="1">
                <a:solidFill>
                  <a:schemeClr val="accent1">
                    <a:lumMod val="60000"/>
                    <a:lumOff val="4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请用自己的语言全面地描绘出这幅图景并</a:t>
            </a:r>
            <a:endParaRPr lang="en-US" altLang="zh-CN" sz="3200" b="1">
              <a:solidFill>
                <a:schemeClr val="accent1">
                  <a:lumMod val="60000"/>
                  <a:lumOff val="4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just"/>
            <a:r>
              <a:rPr lang="zh-CN" altLang="en-US" sz="3200" b="1">
                <a:solidFill>
                  <a:schemeClr val="accent1">
                    <a:lumMod val="60000"/>
                    <a:lumOff val="4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概括其特点，表达了作者怎样的心情？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98337" name="Rectangle 33"/>
          <p:cNvSpPr/>
          <p:nvPr/>
        </p:nvSpPr>
        <p:spPr>
          <a:xfrm>
            <a:off x="4793615" y="2332990"/>
            <a:ext cx="6959600" cy="1849438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弹琴消忧  躬耕西畴  舟车出行 </a:t>
            </a:r>
          </a:p>
          <a:p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寻壑经丘  植杖耘耔  舒啸赋诗</a:t>
            </a:r>
          </a:p>
          <a:p>
            <a:r>
              <a:rPr lang="zh-CN" altLang="en-US" sz="32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充满诗情画意的劳作和出游的田园</a:t>
            </a:r>
          </a:p>
          <a:p>
            <a:r>
              <a:rPr lang="zh-CN" altLang="en-US" sz="32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生活图景</a:t>
            </a: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</a:p>
        </p:txBody>
      </p:sp>
      <p:sp>
        <p:nvSpPr>
          <p:cNvPr id="98339" name="Line 35"/>
          <p:cNvSpPr/>
          <p:nvPr/>
        </p:nvSpPr>
        <p:spPr>
          <a:xfrm flipH="1">
            <a:off x="8112125" y="4581525"/>
            <a:ext cx="0" cy="287338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  <p:txBody>
          <a:bodyPr/>
          <a:lstStyle/>
          <a:p>
            <a:endParaRPr/>
          </a:p>
        </p:txBody>
      </p:sp>
      <p:sp>
        <p:nvSpPr>
          <p:cNvPr id="98340" name="Rectangle 36"/>
          <p:cNvSpPr/>
          <p:nvPr/>
        </p:nvSpPr>
        <p:spPr>
          <a:xfrm>
            <a:off x="4885690" y="4394835"/>
            <a:ext cx="6867525" cy="10064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32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悠游自在、恬淡安乐   </a:t>
            </a:r>
          </a:p>
        </p:txBody>
      </p:sp>
      <p:sp>
        <p:nvSpPr>
          <p:cNvPr id="5" name="文本框 4"/>
          <p:cNvSpPr/>
          <p:nvPr/>
        </p:nvSpPr>
        <p:spPr>
          <a:xfrm>
            <a:off x="4885690" y="5713730"/>
            <a:ext cx="6867525" cy="78321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4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情景交融、以乐景衬哀情  </a:t>
            </a:r>
            <a:endParaRPr lang="zh-CN" altLang="en-US" sz="40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277" name="文本框 1"/>
          <p:cNvSpPr txBox="1"/>
          <p:nvPr/>
        </p:nvSpPr>
        <p:spPr>
          <a:xfrm>
            <a:off x="3155633" y="2470150"/>
            <a:ext cx="14020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图景：</a:t>
            </a:r>
            <a:endParaRPr lang="zh-CN" altLang="en-US">
              <a:latin typeface="AR DESTINE" pitchFamily="2" charset="0"/>
              <a:ea typeface="Batang" panose="02030600000101010101" pitchFamily="18" charset="-127"/>
            </a:endParaRPr>
          </a:p>
        </p:txBody>
      </p:sp>
      <p:sp>
        <p:nvSpPr>
          <p:cNvPr id="11278" name="文本框 2"/>
          <p:cNvSpPr txBox="1"/>
          <p:nvPr/>
        </p:nvSpPr>
        <p:spPr>
          <a:xfrm>
            <a:off x="3155633" y="4606290"/>
            <a:ext cx="14020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感情：</a:t>
            </a:r>
          </a:p>
        </p:txBody>
      </p:sp>
      <p:sp>
        <p:nvSpPr>
          <p:cNvPr id="11279" name="文本框 3"/>
          <p:cNvSpPr txBox="1"/>
          <p:nvPr/>
        </p:nvSpPr>
        <p:spPr>
          <a:xfrm>
            <a:off x="3097848" y="5813425"/>
            <a:ext cx="14020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技巧：</a:t>
            </a:r>
          </a:p>
        </p:txBody>
      </p:sp>
      <p:pic>
        <p:nvPicPr>
          <p:cNvPr id="8" name="图片 7" descr="图片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185" y="-25400"/>
            <a:ext cx="3656965" cy="1019175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8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32" grpId="0" animBg="1"/>
      <p:bldP spid="98337" grpId="0" animBg="1"/>
      <p:bldP spid="98340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8"/>
          <p:cNvSpPr/>
          <p:nvPr/>
        </p:nvSpPr>
        <p:spPr>
          <a:xfrm>
            <a:off x="1475105" y="857250"/>
            <a:ext cx="10216515" cy="231711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marL="457200" indent="-457200"/>
            <a:r>
              <a:rPr lang="zh-CN" altLang="en-US" sz="40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探究一：</a:t>
            </a:r>
            <a:r>
              <a:rPr lang="zh-CN" altLang="en-US" sz="4000" b="1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4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探究景中情</a:t>
            </a:r>
          </a:p>
          <a:p>
            <a:pPr marL="457200" indent="-457200"/>
            <a:r>
              <a:rPr lang="zh-CN" altLang="en-US" sz="4000" b="1">
                <a:latin typeface="隶书" panose="02010509060101010101" pitchFamily="49" charset="-122"/>
                <a:ea typeface="隶书" panose="02010509060101010101" pitchFamily="49" charset="-122"/>
              </a:rPr>
              <a:t>    魏晋时期的农耕生活真的如同陶渊明笔下</a:t>
            </a:r>
          </a:p>
          <a:p>
            <a:pPr marL="457200" indent="-457200"/>
            <a:r>
              <a:rPr lang="zh-CN" altLang="en-US" sz="4000" b="1">
                <a:latin typeface="隶书" panose="02010509060101010101" pitchFamily="49" charset="-122"/>
                <a:ea typeface="隶书" panose="02010509060101010101" pitchFamily="49" charset="-122"/>
              </a:rPr>
              <a:t>所写的那么美好吗？这么写有何深意？</a:t>
            </a:r>
          </a:p>
        </p:txBody>
      </p:sp>
      <p:pic>
        <p:nvPicPr>
          <p:cNvPr id="12292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1445" y="3882390"/>
            <a:ext cx="5654675" cy="28644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图片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" y="-87630"/>
            <a:ext cx="3809365" cy="1047750"/>
          </a:xfrm>
          <a:prstGeom prst="rect">
            <a:avLst/>
          </a:prstGeom>
        </p:spPr>
      </p:pic>
      <p:pic>
        <p:nvPicPr>
          <p:cNvPr id="4" name="图片 3" descr="timg (3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380" y="3882390"/>
            <a:ext cx="5916295" cy="2864485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5" descr="803015%B3%E0%B1%DA%B8%B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 contrast="12000"/>
          </a:blip>
          <a:srcRect l="47763" t="54688"/>
          <a:stretch>
            <a:fillRect/>
          </a:stretch>
        </p:blipFill>
        <p:spPr>
          <a:xfrm>
            <a:off x="6051550" y="4784725"/>
            <a:ext cx="4616450" cy="2073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4" name="直接连接符 25"/>
          <p:cNvSpPr/>
          <p:nvPr/>
        </p:nvSpPr>
        <p:spPr>
          <a:xfrm>
            <a:off x="3155950" y="2470150"/>
            <a:ext cx="322263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3315" name="直接连接符 25"/>
          <p:cNvSpPr/>
          <p:nvPr/>
        </p:nvSpPr>
        <p:spPr>
          <a:xfrm>
            <a:off x="3155950" y="3765550"/>
            <a:ext cx="322263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3316" name="直接连接符 42"/>
          <p:cNvSpPr/>
          <p:nvPr/>
        </p:nvSpPr>
        <p:spPr>
          <a:xfrm>
            <a:off x="3168650" y="5068888"/>
            <a:ext cx="320675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3317" name="直接连接符 25"/>
          <p:cNvSpPr/>
          <p:nvPr/>
        </p:nvSpPr>
        <p:spPr>
          <a:xfrm>
            <a:off x="3155950" y="3765550"/>
            <a:ext cx="322263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3318" name="直接连接符 25"/>
          <p:cNvSpPr/>
          <p:nvPr/>
        </p:nvSpPr>
        <p:spPr>
          <a:xfrm>
            <a:off x="3282950" y="5189538"/>
            <a:ext cx="322263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3319" name="Rectangle 23"/>
          <p:cNvSpPr/>
          <p:nvPr/>
        </p:nvSpPr>
        <p:spPr>
          <a:xfrm>
            <a:off x="3937000" y="106045"/>
            <a:ext cx="8016875" cy="178625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marL="457200" indent="-457200"/>
            <a:r>
              <a:rPr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探究一：</a:t>
            </a:r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28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探究景中情</a:t>
            </a:r>
          </a:p>
          <a:p>
            <a:pPr marL="457200" indent="-457200">
              <a:lnSpc>
                <a:spcPct val="150000"/>
              </a:lnSpc>
            </a:pP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魏晋时期的农耕生活真的如同陶渊明笔下所写的那么 </a:t>
            </a:r>
            <a:endParaRPr lang="en-US" altLang="zh-CN" sz="2400" b="1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457200" indent="-457200">
              <a:lnSpc>
                <a:spcPct val="150000"/>
              </a:lnSpc>
            </a:pPr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 美好吗？这么写有何深意？</a:t>
            </a:r>
          </a:p>
        </p:txBody>
      </p:sp>
      <p:sp>
        <p:nvSpPr>
          <p:cNvPr id="101412" name="Rectangle 36"/>
          <p:cNvSpPr/>
          <p:nvPr/>
        </p:nvSpPr>
        <p:spPr>
          <a:xfrm>
            <a:off x="549593" y="1998663"/>
            <a:ext cx="3932237" cy="6381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b="1">
                <a:solidFill>
                  <a:srgbClr val="0000FF"/>
                </a:solidFill>
                <a:latin typeface="AR DESTINE" pitchFamily="2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实则虚写，是想象之景 </a:t>
            </a:r>
            <a:r>
              <a:rPr lang="zh-CN" altLang="en-US" sz="2800" b="1">
                <a:solidFill>
                  <a:srgbClr val="0000FF"/>
                </a:solidFill>
                <a:latin typeface="AR DESTINE" pitchFamily="2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101406" name="Rectangle 30"/>
          <p:cNvSpPr/>
          <p:nvPr/>
        </p:nvSpPr>
        <p:spPr>
          <a:xfrm>
            <a:off x="309245" y="3154680"/>
            <a:ext cx="4652010" cy="355981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）作者同时期的作品</a:t>
            </a:r>
          </a:p>
          <a:p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种豆南山下，草盛豆苗稀。</a:t>
            </a:r>
          </a:p>
          <a:p>
            <a:r>
              <a: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晨兴理荒秽，带月荷锄归。</a:t>
            </a:r>
            <a:endParaRPr lang="en-US" altLang="zh-CN" sz="24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——《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归园田居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（其三）</a:t>
            </a:r>
          </a:p>
          <a:p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弱年逢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家乏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，老至更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长饥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菽麦实所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羡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，孰敢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慕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甘肥！</a:t>
            </a:r>
          </a:p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——《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有会而作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Rectangle 30"/>
          <p:cNvSpPr/>
          <p:nvPr/>
        </p:nvSpPr>
        <p:spPr>
          <a:xfrm>
            <a:off x="7127875" y="2124075"/>
            <a:ext cx="4894580" cy="459041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2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）前人的评价</a:t>
            </a:r>
          </a:p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周振甫先生的见解：“</a:t>
            </a: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序</a:t>
            </a: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称</a:t>
            </a: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辞</a:t>
            </a: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   </a:t>
            </a:r>
          </a:p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作于十一月，</a:t>
            </a:r>
            <a:r>
              <a:rPr lang="zh-CN" altLang="en-US" sz="2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尚在仲冬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；倘为‘追录’、   </a:t>
            </a:r>
          </a:p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‘直述’，</a:t>
            </a:r>
            <a:r>
              <a:rPr lang="zh-CN" altLang="en-US" sz="2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岂有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‘木欣欣以向荣’、   </a:t>
            </a:r>
          </a:p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‘善万物之得时’等景色？</a:t>
            </a:r>
            <a:r>
              <a:rPr lang="zh-CN" altLang="en-US" sz="2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亦岂有    </a:t>
            </a:r>
          </a:p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‘农人告余以春及，将有事于西筹’、   </a:t>
            </a:r>
          </a:p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‘或植杖而耘籽’等人事？其为未归    </a:t>
            </a:r>
          </a:p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前之想象，不言而喻矣。”    </a:t>
            </a:r>
          </a:p>
          <a:p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钱钟书先生在</a:t>
            </a: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管锥篇</a:t>
            </a: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中认为本文自    </a:t>
            </a:r>
          </a:p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“舟遥遥以轻飏”至“亦崎岖而经丘”，    </a:t>
            </a:r>
          </a:p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“叙启程之初至抵家以后诸况，心先历    </a:t>
            </a:r>
          </a:p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历想而如身正历经”，其</a:t>
            </a:r>
            <a:r>
              <a:rPr lang="zh-CN" altLang="en-US" sz="2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谋篇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机杼与    </a:t>
            </a:r>
          </a:p>
          <a:p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诗经</a:t>
            </a: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•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东山</a:t>
            </a: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写征人尚未抵家，而想象   </a:t>
            </a:r>
          </a:p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家中情状相类。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</a:p>
        </p:txBody>
      </p:sp>
      <p:sp>
        <p:nvSpPr>
          <p:cNvPr id="101411" name="AutoShape 35"/>
          <p:cNvSpPr/>
          <p:nvPr/>
        </p:nvSpPr>
        <p:spPr>
          <a:xfrm>
            <a:off x="5095875" y="2327275"/>
            <a:ext cx="2000250" cy="3317240"/>
          </a:xfrm>
          <a:prstGeom prst="wedgeRoundRectCallout">
            <a:avLst>
              <a:gd name="adj1" fmla="val -71168"/>
              <a:gd name="adj2" fmla="val -70147"/>
              <a:gd name="adj3" fmla="val 16667"/>
            </a:avLst>
          </a:prstGeom>
          <a:solidFill>
            <a:schemeClr val="accent5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rPr>
              <a:t>人未归，情先有，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rPr>
              <a:t>更能凸显出作者对官场的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rPr>
              <a:t>厌恶之情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rPr>
              <a:t>和对田园的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rPr>
              <a:t>喜爱之情。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3" name="图片 2" descr="图片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" y="-87630"/>
            <a:ext cx="3809365" cy="104775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01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412" grpId="0" animBg="1"/>
      <p:bldP spid="101406" grpId="0" animBg="1"/>
      <p:bldP spid="2" grpId="0" animBg="1"/>
      <p:bldP spid="1014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8"/>
          <p:cNvSpPr/>
          <p:nvPr/>
        </p:nvSpPr>
        <p:spPr>
          <a:xfrm>
            <a:off x="249555" y="1811655"/>
            <a:ext cx="5467350" cy="424688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问题：</a:t>
            </a:r>
            <a:r>
              <a:rPr lang="zh-CN" altLang="en-US" sz="3600" b="1">
                <a:latin typeface="隶书" panose="02010509060101010101" pitchFamily="49" charset="-122"/>
                <a:ea typeface="隶书" panose="02010509060101010101" pitchFamily="49" charset="-122"/>
              </a:rPr>
              <a:t>有人认为这篇文</a:t>
            </a:r>
          </a:p>
          <a:p>
            <a:r>
              <a:rPr lang="zh-CN" altLang="en-US" sz="3600" b="1">
                <a:latin typeface="隶书" panose="02010509060101010101" pitchFamily="49" charset="-122"/>
                <a:ea typeface="隶书" panose="02010509060101010101" pitchFamily="49" charset="-122"/>
              </a:rPr>
              <a:t>章集中表现作者回归田园</a:t>
            </a:r>
          </a:p>
          <a:p>
            <a:r>
              <a:rPr lang="zh-CN" altLang="en-US" sz="3600" b="1">
                <a:latin typeface="隶书" panose="02010509060101010101" pitchFamily="49" charset="-122"/>
                <a:ea typeface="隶书" panose="02010509060101010101" pitchFamily="49" charset="-122"/>
              </a:rPr>
              <a:t>之  “乐”，有人认为其</a:t>
            </a:r>
          </a:p>
          <a:p>
            <a:r>
              <a:rPr lang="zh-CN" altLang="en-US" sz="3600" b="1">
                <a:latin typeface="隶书" panose="02010509060101010101" pitchFamily="49" charset="-122"/>
                <a:ea typeface="隶书" panose="02010509060101010101" pitchFamily="49" charset="-122"/>
              </a:rPr>
              <a:t>“乐中有悲”，</a:t>
            </a:r>
            <a:r>
              <a:rPr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你认同哪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一种说法？  请结合文本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并联系知识积累，谈一谈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你的看法。</a:t>
            </a:r>
            <a:r>
              <a:rPr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       </a:t>
            </a:r>
          </a:p>
        </p:txBody>
      </p:sp>
      <p:sp>
        <p:nvSpPr>
          <p:cNvPr id="14339" name="Rectangle 23"/>
          <p:cNvSpPr/>
          <p:nvPr/>
        </p:nvSpPr>
        <p:spPr>
          <a:xfrm>
            <a:off x="3858895" y="318770"/>
            <a:ext cx="7949565" cy="7207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marL="457200" indent="-457200"/>
            <a:r>
              <a:rPr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探究二：</a:t>
            </a:r>
            <a:r>
              <a:rPr lang="zh-CN" altLang="en-US" sz="36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探究作者思想感情的深层内涵 </a:t>
            </a:r>
            <a:r>
              <a:rPr lang="zh-CN" altLang="en-US" sz="28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</a:rPr>
              <a:t>      </a:t>
            </a:r>
          </a:p>
        </p:txBody>
      </p:sp>
      <p:pic>
        <p:nvPicPr>
          <p:cNvPr id="14340" name="Picture 15" descr="803015%B3%E0%B1%DA%B8%B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 contrast="12000"/>
          </a:blip>
          <a:srcRect l="47763" t="54688"/>
          <a:stretch>
            <a:fillRect/>
          </a:stretch>
        </p:blipFill>
        <p:spPr>
          <a:xfrm>
            <a:off x="6051550" y="4784725"/>
            <a:ext cx="4616450" cy="2073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图片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475" y="-97155"/>
            <a:ext cx="3809365" cy="1047750"/>
          </a:xfrm>
          <a:prstGeom prst="rect">
            <a:avLst/>
          </a:prstGeom>
        </p:spPr>
      </p:pic>
      <p:pic>
        <p:nvPicPr>
          <p:cNvPr id="4" name="图片 3" descr="u=1825808360,4069799590&amp;fm=214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1695" y="1445260"/>
            <a:ext cx="6061075" cy="417957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" y="-34290"/>
            <a:ext cx="5409565" cy="1076325"/>
          </a:xfrm>
          <a:prstGeom prst="rect">
            <a:avLst/>
          </a:prstGeom>
        </p:spPr>
      </p:pic>
      <p:pic>
        <p:nvPicPr>
          <p:cNvPr id="4" name="图片 3" descr="图片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8860" y="541655"/>
            <a:ext cx="7476490" cy="6219190"/>
          </a:xfrm>
          <a:prstGeom prst="rect">
            <a:avLst/>
          </a:prstGeom>
        </p:spPr>
      </p:pic>
      <p:pic>
        <p:nvPicPr>
          <p:cNvPr id="5" name="图片 4" descr="63d9f2d3572c11dfb53289c06a2762d0f603c275"/>
          <p:cNvPicPr>
            <a:picLocks noChangeAspect="1"/>
          </p:cNvPicPr>
          <p:nvPr/>
        </p:nvPicPr>
        <p:blipFill>
          <a:blip r:embed="rId4"/>
          <a:srcRect t="-690"/>
          <a:stretch>
            <a:fillRect/>
          </a:stretch>
        </p:blipFill>
        <p:spPr>
          <a:xfrm>
            <a:off x="217170" y="1196975"/>
            <a:ext cx="4631690" cy="5563235"/>
          </a:xfrm>
          <a:prstGeom prst="ellipse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5" descr="803015%B3%E0%B1%DA%B8%B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 contrast="12000"/>
          </a:blip>
          <a:srcRect l="47763" t="54688"/>
          <a:stretch>
            <a:fillRect/>
          </a:stretch>
        </p:blipFill>
        <p:spPr>
          <a:xfrm>
            <a:off x="7174865" y="3673475"/>
            <a:ext cx="4859020" cy="317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Line 22"/>
          <p:cNvSpPr/>
          <p:nvPr/>
        </p:nvSpPr>
        <p:spPr>
          <a:xfrm>
            <a:off x="2495550" y="3573463"/>
            <a:ext cx="360363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08599" name="Rectangle 55"/>
          <p:cNvSpPr/>
          <p:nvPr/>
        </p:nvSpPr>
        <p:spPr>
          <a:xfrm>
            <a:off x="1466215" y="1564640"/>
            <a:ext cx="8599170" cy="185610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2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</a:t>
            </a:r>
            <a:r>
              <a:rPr lang="en-US" altLang="zh-CN" sz="2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2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）依据文本：</a:t>
            </a:r>
          </a:p>
          <a:p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</a:rPr>
              <a:t>耕植</a:t>
            </a:r>
            <a:r>
              <a:rPr lang="zh-CN" altLang="en-US" sz="2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不足以</a:t>
            </a:r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</a:rPr>
              <a:t>自给；瓶</a:t>
            </a:r>
            <a:r>
              <a:rPr lang="zh-CN" altLang="en-US" sz="2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无</a:t>
            </a:r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</a:rPr>
              <a:t>储粟；</a:t>
            </a:r>
            <a:r>
              <a:rPr lang="zh-CN" altLang="en-US" sz="2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未</a:t>
            </a:r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</a:rPr>
              <a:t>见其术；</a:t>
            </a:r>
            <a:r>
              <a:rPr lang="zh-CN" altLang="en-US" sz="2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饥冻</a:t>
            </a:r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</a:rPr>
              <a:t>虽切；尝从人事，皆</a:t>
            </a:r>
            <a:r>
              <a:rPr lang="zh-CN" altLang="en-US" sz="2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口  </a:t>
            </a:r>
          </a:p>
          <a:p>
            <a:r>
              <a:rPr lang="zh-CN" altLang="en-US" sz="2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腹自役</a:t>
            </a:r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</a:rPr>
              <a:t>；  乐琴书以消</a:t>
            </a:r>
            <a:r>
              <a:rPr lang="zh-CN" altLang="en-US" sz="2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忧</a:t>
            </a:r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</a:rPr>
              <a:t>；</a:t>
            </a:r>
            <a:r>
              <a:rPr lang="zh-CN" altLang="en-US" sz="2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感</a:t>
            </a:r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</a:rPr>
              <a:t>吾生之行休；世与我而</a:t>
            </a:r>
            <a:r>
              <a:rPr lang="zh-CN" altLang="en-US" sz="2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相违</a:t>
            </a:r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</a:rPr>
              <a:t>，复驾言兮  </a:t>
            </a:r>
          </a:p>
          <a:p>
            <a:r>
              <a:rPr lang="zh-CN" altLang="en-US" sz="2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焉求</a:t>
            </a:r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</a:rPr>
              <a:t>？；</a:t>
            </a:r>
            <a:r>
              <a:rPr lang="zh-CN" altLang="en-US" sz="2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胡为</a:t>
            </a:r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</a:rPr>
              <a:t>乎遑遑欲何之？寓形宇内</a:t>
            </a:r>
            <a:r>
              <a:rPr lang="zh-CN" altLang="en-US" sz="2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复几时</a:t>
            </a:r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</a:rPr>
              <a:t>？</a:t>
            </a:r>
            <a:r>
              <a:rPr lang="zh-CN" altLang="en-US" sz="2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曷不</a:t>
            </a:r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</a:rPr>
              <a:t>委心任去留？ </a:t>
            </a:r>
            <a:r>
              <a:rPr lang="zh-CN" altLang="en-US" b="1"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</a:p>
        </p:txBody>
      </p:sp>
      <p:sp>
        <p:nvSpPr>
          <p:cNvPr id="108604" name="Rectangle 60"/>
          <p:cNvSpPr/>
          <p:nvPr/>
        </p:nvSpPr>
        <p:spPr>
          <a:xfrm>
            <a:off x="1489710" y="3573780"/>
            <a:ext cx="8638540" cy="31273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</a:t>
            </a:r>
            <a:r>
              <a:rPr lang="en-US" altLang="zh-CN" sz="2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2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）补充材料：</a:t>
            </a:r>
          </a:p>
          <a:p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</a:rPr>
              <a:t>    “忆我少年时，无乐自欣豫。猛志逸四海，骞翮思</a:t>
            </a:r>
          </a:p>
          <a:p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</a:rPr>
              <a:t>远翥”                       </a:t>
            </a:r>
            <a:r>
              <a:rPr lang="en-US" altLang="zh-CN" sz="2000" b="1">
                <a:latin typeface="隶书" panose="02010509060101010101" pitchFamily="49" charset="-122"/>
                <a:ea typeface="隶书" panose="02010509060101010101" pitchFamily="49" charset="-122"/>
              </a:rPr>
              <a:t>——</a:t>
            </a:r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</a:rPr>
              <a:t>《杂诗》（其五）</a:t>
            </a:r>
            <a:endParaRPr lang="en-US" altLang="zh-CN" sz="2000" b="1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</a:rPr>
              <a:t>     陶渊明直到</a:t>
            </a:r>
            <a:r>
              <a:rPr lang="en-US" altLang="zh-CN" sz="2000" b="1">
                <a:latin typeface="隶书" panose="02010509060101010101" pitchFamily="49" charset="-122"/>
                <a:ea typeface="隶书" panose="02010509060101010101" pitchFamily="49" charset="-122"/>
              </a:rPr>
              <a:t>29</a:t>
            </a:r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</a:rPr>
              <a:t>岁的才出仕为官，但终其一生，他所做的也不</a:t>
            </a:r>
          </a:p>
          <a:p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</a:rPr>
              <a:t>过是祭酒、参军、县丞一类的芝麻小官，不仅壮志无法施展，而</a:t>
            </a:r>
          </a:p>
          <a:p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</a:rPr>
              <a:t>且还要苟合取容，身心交病。</a:t>
            </a:r>
          </a:p>
          <a:p>
            <a:endParaRPr lang="zh-CN" altLang="en-US" sz="2000" b="1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2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隐居乡村、贫贱终身，是为了维护自身尊严、保持人</a:t>
            </a:r>
          </a:p>
          <a:p>
            <a:r>
              <a:rPr lang="zh-CN" altLang="en-US" sz="2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格独立。这是一种无奈，也是一种挣扎，更是一种悲号！ </a:t>
            </a:r>
          </a:p>
        </p:txBody>
      </p:sp>
      <p:sp>
        <p:nvSpPr>
          <p:cNvPr id="15367" name="Rectangle 67"/>
          <p:cNvSpPr/>
          <p:nvPr/>
        </p:nvSpPr>
        <p:spPr>
          <a:xfrm>
            <a:off x="3936365" y="299720"/>
            <a:ext cx="8097520" cy="10064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20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问题：</a:t>
            </a:r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</a:rPr>
              <a:t>有人认为这篇文章集中表现作者回归田园之“乐”，有人认  </a:t>
            </a:r>
          </a:p>
          <a:p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</a:rPr>
              <a:t>为其“乐中有悲”，你认同哪一种说法？请结合文本并联系知识积累， </a:t>
            </a:r>
          </a:p>
          <a:p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</a:rPr>
              <a:t>谈一谈你的看法。</a:t>
            </a: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           </a:t>
            </a:r>
            <a:r>
              <a:rPr lang="zh-CN" altLang="en-US">
                <a:latin typeface="AR DESTINE" pitchFamily="2" charset="0"/>
                <a:ea typeface="Batang" panose="02030600000101010101" pitchFamily="18" charset="-127"/>
              </a:rPr>
              <a:t>         </a:t>
            </a:r>
          </a:p>
        </p:txBody>
      </p:sp>
      <p:sp>
        <p:nvSpPr>
          <p:cNvPr id="108605" name="AutoShape 61"/>
          <p:cNvSpPr/>
          <p:nvPr/>
        </p:nvSpPr>
        <p:spPr>
          <a:xfrm>
            <a:off x="6872605" y="1718945"/>
            <a:ext cx="3074670" cy="431800"/>
          </a:xfrm>
          <a:prstGeom prst="wedgeRoundRectCallout">
            <a:avLst>
              <a:gd name="adj1" fmla="val -40662"/>
              <a:gd name="adj2" fmla="val 106250"/>
              <a:gd name="adj3" fmla="val 16667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生活困苦、人生短暂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</a:p>
        </p:txBody>
      </p:sp>
      <p:sp>
        <p:nvSpPr>
          <p:cNvPr id="2" name="AutoShape 61"/>
          <p:cNvSpPr/>
          <p:nvPr/>
        </p:nvSpPr>
        <p:spPr>
          <a:xfrm>
            <a:off x="7174865" y="3673475"/>
            <a:ext cx="2772410" cy="431800"/>
          </a:xfrm>
          <a:prstGeom prst="wedgeRoundRectCallout">
            <a:avLst>
              <a:gd name="adj1" fmla="val -47273"/>
              <a:gd name="adj2" fmla="val 94486"/>
              <a:gd name="adj3" fmla="val 16667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理想破灭、济世不得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</a:p>
        </p:txBody>
      </p:sp>
      <p:sp>
        <p:nvSpPr>
          <p:cNvPr id="3" name="AutoShape 61"/>
          <p:cNvSpPr/>
          <p:nvPr/>
        </p:nvSpPr>
        <p:spPr>
          <a:xfrm>
            <a:off x="8148003" y="1718628"/>
            <a:ext cx="3673475" cy="2708275"/>
          </a:xfrm>
          <a:prstGeom prst="wedgeRoundRectCallout">
            <a:avLst>
              <a:gd name="adj1" fmla="val -84417"/>
              <a:gd name="adj2" fmla="val -90824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乐中有悲</a:t>
            </a:r>
          </a:p>
          <a:p>
            <a:r>
              <a:rPr lang="zh-CN" altLang="en-US" sz="28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生活贫苦之</a:t>
            </a:r>
            <a:r>
              <a:rPr lang="zh-CN" altLang="en-US" sz="28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悲</a:t>
            </a:r>
          </a:p>
          <a:p>
            <a:r>
              <a:rPr lang="zh-CN" altLang="en-US" sz="28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  </a:t>
            </a:r>
            <a:r>
              <a:rPr lang="zh-CN" altLang="en-US" sz="28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人生短暂之</a:t>
            </a:r>
            <a:r>
              <a:rPr lang="zh-CN" altLang="en-US" sz="28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悲</a:t>
            </a:r>
            <a:endParaRPr lang="zh-CN" altLang="en-US" sz="2800" b="1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济世不得之</a:t>
            </a:r>
            <a:r>
              <a:rPr lang="zh-CN" altLang="en-US" sz="28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悲</a:t>
            </a:r>
            <a:endParaRPr lang="zh-CN" altLang="en-US" sz="2800" b="1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理想破灭之悲</a:t>
            </a:r>
          </a:p>
          <a:p>
            <a:r>
              <a:rPr lang="zh-CN" altLang="en-US" sz="28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 </a:t>
            </a:r>
          </a:p>
        </p:txBody>
      </p:sp>
      <p:pic>
        <p:nvPicPr>
          <p:cNvPr id="4" name="图片 3" descr="图片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" y="-87630"/>
            <a:ext cx="3809365" cy="104775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0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9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2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99" grpId="0" animBg="1"/>
      <p:bldP spid="108604" grpId="0" animBg="1"/>
      <p:bldP spid="108605" grpId="0" build="allAtOnce" animBg="1"/>
      <p:bldP spid="2" grpId="0" build="allAtOnce" animBg="1"/>
      <p:bldP spid="3" grpId="0" build="allAtOnce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3" name="Picture 15" descr="803015%B3%E0%B1%DA%B8%B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 contrast="12000"/>
          </a:blip>
          <a:srcRect l="47763" t="54688"/>
          <a:stretch>
            <a:fillRect/>
          </a:stretch>
        </p:blipFill>
        <p:spPr>
          <a:xfrm>
            <a:off x="7157085" y="2250440"/>
            <a:ext cx="4886325" cy="4635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Rectangle 6"/>
          <p:cNvSpPr/>
          <p:nvPr/>
        </p:nvSpPr>
        <p:spPr>
          <a:xfrm>
            <a:off x="1159510" y="902335"/>
            <a:ext cx="9920605" cy="134747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探究三</a:t>
            </a:r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</a:rPr>
              <a:t>：有人认为“聊乘化以归尽，乐夫天命复奚疑”中的</a:t>
            </a:r>
          </a:p>
          <a:p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</a:rPr>
              <a:t>“乐天安命”是积极的，也有人认为是消极的，你更认同哪</a:t>
            </a:r>
          </a:p>
          <a:p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</a:rPr>
              <a:t>一种观点，谈一谈你的看法？   </a:t>
            </a:r>
          </a:p>
        </p:txBody>
      </p:sp>
      <p:sp>
        <p:nvSpPr>
          <p:cNvPr id="110599" name="Rectangle 7"/>
          <p:cNvSpPr/>
          <p:nvPr/>
        </p:nvSpPr>
        <p:spPr>
          <a:xfrm>
            <a:off x="1159193" y="2250123"/>
            <a:ext cx="2305050" cy="17811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20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观点一：积极 </a:t>
            </a:r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2000">
              <a:latin typeface="AR DESTINE" pitchFamily="2" charset="0"/>
              <a:ea typeface="Batang" panose="02030600000101010101" pitchFamily="18" charset="-127"/>
            </a:endParaRPr>
          </a:p>
          <a:p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</a:rPr>
              <a:t>忠于自己内心；  </a:t>
            </a:r>
          </a:p>
          <a:p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</a:rPr>
              <a:t>真诚直率；  </a:t>
            </a:r>
          </a:p>
          <a:p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</a:rPr>
              <a:t>对理想的执着的追</a:t>
            </a:r>
          </a:p>
          <a:p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</a:rPr>
              <a:t>求；是经历过风雨</a:t>
            </a:r>
          </a:p>
          <a:p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</a:rPr>
              <a:t>理性的选择。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601" name="Rectangle 9"/>
          <p:cNvSpPr/>
          <p:nvPr/>
        </p:nvSpPr>
        <p:spPr>
          <a:xfrm>
            <a:off x="7157085" y="2179003"/>
            <a:ext cx="2230438" cy="16351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20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观点二：消极</a:t>
            </a:r>
          </a:p>
          <a:p>
            <a:r>
              <a:rPr lang="zh-CN" altLang="en-US" sz="1600" b="1">
                <a:latin typeface="隶书" panose="02010509060101010101" pitchFamily="49" charset="-122"/>
                <a:ea typeface="隶书" panose="02010509060101010101" pitchFamily="49" charset="-122"/>
              </a:rPr>
              <a:t>国家兴亡，匹夫有责；</a:t>
            </a:r>
          </a:p>
          <a:p>
            <a:r>
              <a:rPr lang="zh-CN" altLang="en-US" sz="1600" b="1">
                <a:latin typeface="隶书" panose="02010509060101010101" pitchFamily="49" charset="-122"/>
                <a:ea typeface="隶书" panose="02010509060101010101" pitchFamily="49" charset="-122"/>
              </a:rPr>
              <a:t>对现实的逃避；</a:t>
            </a:r>
          </a:p>
          <a:p>
            <a:r>
              <a:rPr lang="zh-CN" altLang="en-US" sz="1600" b="1">
                <a:latin typeface="隶书" panose="02010509060101010101" pitchFamily="49" charset="-122"/>
                <a:ea typeface="隶书" panose="02010509060101010101" pitchFamily="49" charset="-122"/>
              </a:rPr>
              <a:t>谋事在人；</a:t>
            </a:r>
          </a:p>
          <a:p>
            <a:r>
              <a:rPr lang="zh-CN" altLang="en-US" sz="1600" b="1">
                <a:latin typeface="隶书" panose="02010509060101010101" pitchFamily="49" charset="-122"/>
                <a:ea typeface="隶书" panose="02010509060101010101" pitchFamily="49" charset="-122"/>
              </a:rPr>
              <a:t>胆小懦弱</a:t>
            </a:r>
            <a:r>
              <a:rPr lang="en-US" altLang="zh-CN" b="1">
                <a:latin typeface="隶书" panose="02010509060101010101" pitchFamily="49" charset="-122"/>
                <a:ea typeface="隶书" panose="02010509060101010101" pitchFamily="49" charset="-122"/>
                <a:sym typeface="微软雅黑" panose="020B0503020204020204" charset="-122"/>
              </a:rPr>
              <a:t>…</a:t>
            </a:r>
            <a:endParaRPr lang="zh-CN" altLang="en-US" b="1">
              <a:latin typeface="隶书" panose="02010509060101010101" pitchFamily="49" charset="-122"/>
              <a:ea typeface="隶书" panose="02010509060101010101" pitchFamily="49" charset="-122"/>
              <a:sym typeface="微软雅黑" panose="020B0503020204020204" charset="-122"/>
            </a:endParaRPr>
          </a:p>
        </p:txBody>
      </p:sp>
      <p:sp>
        <p:nvSpPr>
          <p:cNvPr id="110602" name="Rectangle 10"/>
          <p:cNvSpPr/>
          <p:nvPr/>
        </p:nvSpPr>
        <p:spPr>
          <a:xfrm>
            <a:off x="4267518" y="4451985"/>
            <a:ext cx="1800225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寻找依据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</a:p>
        </p:txBody>
      </p:sp>
      <p:sp>
        <p:nvSpPr>
          <p:cNvPr id="3" name="Rectangle 10"/>
          <p:cNvSpPr/>
          <p:nvPr/>
        </p:nvSpPr>
        <p:spPr>
          <a:xfrm>
            <a:off x="4325938" y="5879783"/>
            <a:ext cx="1800225" cy="43338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补充材料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</a:p>
        </p:txBody>
      </p:sp>
      <p:sp>
        <p:nvSpPr>
          <p:cNvPr id="40974" name="Rectangle 14"/>
          <p:cNvSpPr/>
          <p:nvPr/>
        </p:nvSpPr>
        <p:spPr>
          <a:xfrm>
            <a:off x="1308418" y="4451668"/>
            <a:ext cx="1727200" cy="71913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b="1">
                <a:latin typeface="隶书" panose="02010509060101010101" pitchFamily="49" charset="-122"/>
                <a:ea typeface="隶书" panose="02010509060101010101" pitchFamily="49" charset="-122"/>
              </a:rPr>
              <a:t>性本爱丘山、</a:t>
            </a:r>
          </a:p>
          <a:p>
            <a:r>
              <a:rPr lang="zh-CN" altLang="en-US" b="1">
                <a:latin typeface="隶书" panose="02010509060101010101" pitchFamily="49" charset="-122"/>
                <a:ea typeface="隶书" panose="02010509060101010101" pitchFamily="49" charset="-122"/>
              </a:rPr>
              <a:t>质性自然  </a:t>
            </a:r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0975" name="Rectangle 15"/>
          <p:cNvSpPr/>
          <p:nvPr/>
        </p:nvSpPr>
        <p:spPr>
          <a:xfrm>
            <a:off x="7299960" y="4031298"/>
            <a:ext cx="1944688" cy="11969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猛志逸四海，  </a:t>
            </a:r>
          </a:p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骞翮思远翥。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</a:p>
          <a:p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刑天舞干戚，</a:t>
            </a:r>
          </a:p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猛志固常在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”</a:t>
            </a:r>
          </a:p>
        </p:txBody>
      </p:sp>
      <p:sp>
        <p:nvSpPr>
          <p:cNvPr id="40978" name="Rectangle 18"/>
          <p:cNvSpPr/>
          <p:nvPr/>
        </p:nvSpPr>
        <p:spPr>
          <a:xfrm>
            <a:off x="1308418" y="5516563"/>
            <a:ext cx="1727200" cy="100806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b="1"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b="1">
                <a:latin typeface="隶书" panose="02010509060101010101" pitchFamily="49" charset="-122"/>
                <a:ea typeface="隶书" panose="02010509060101010101" pitchFamily="49" charset="-122"/>
              </a:rPr>
              <a:t>易传</a:t>
            </a:r>
            <a:r>
              <a:rPr lang="en-US" altLang="zh-CN" b="1"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lang="zh-CN" altLang="en-US" b="1"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</a:p>
          <a:p>
            <a:pPr algn="ctr"/>
            <a:r>
              <a:rPr lang="zh-CN" altLang="en-US" b="1">
                <a:latin typeface="隶书" panose="02010509060101010101" pitchFamily="49" charset="-122"/>
                <a:ea typeface="隶书" panose="02010509060101010101" pitchFamily="49" charset="-122"/>
              </a:rPr>
              <a:t>旁行而不流，乐</a:t>
            </a:r>
          </a:p>
          <a:p>
            <a:pPr algn="ctr"/>
            <a:r>
              <a:rPr lang="zh-CN" altLang="en-US" b="1">
                <a:latin typeface="隶书" panose="02010509060101010101" pitchFamily="49" charset="-122"/>
                <a:ea typeface="隶书" panose="02010509060101010101" pitchFamily="49" charset="-122"/>
              </a:rPr>
              <a:t>天知命，故不忧</a:t>
            </a:r>
          </a:p>
        </p:txBody>
      </p:sp>
      <p:sp>
        <p:nvSpPr>
          <p:cNvPr id="40979" name="Rectangle 19"/>
          <p:cNvSpPr/>
          <p:nvPr/>
        </p:nvSpPr>
        <p:spPr>
          <a:xfrm>
            <a:off x="7426960" y="5662613"/>
            <a:ext cx="1960563" cy="100806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en-US" altLang="zh-CN" b="1"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b="1">
                <a:latin typeface="隶书" panose="02010509060101010101" pitchFamily="49" charset="-122"/>
                <a:ea typeface="隶书" panose="02010509060101010101" pitchFamily="49" charset="-122"/>
              </a:rPr>
              <a:t>庄子</a:t>
            </a:r>
            <a:r>
              <a:rPr lang="en-US" altLang="zh-CN" b="1"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lang="zh-CN" altLang="en-US" b="1"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</a:p>
          <a:p>
            <a:r>
              <a:rPr lang="zh-CN" altLang="en-US" b="1">
                <a:latin typeface="隶书" panose="02010509060101010101" pitchFamily="49" charset="-122"/>
                <a:ea typeface="隶书" panose="02010509060101010101" pitchFamily="49" charset="-122"/>
              </a:rPr>
              <a:t>知不可奈何而</a:t>
            </a:r>
          </a:p>
          <a:p>
            <a:r>
              <a:rPr lang="zh-CN" altLang="en-US" b="1">
                <a:latin typeface="隶书" panose="02010509060101010101" pitchFamily="49" charset="-122"/>
                <a:ea typeface="隶书" panose="02010509060101010101" pitchFamily="49" charset="-122"/>
              </a:rPr>
              <a:t>安之若命 </a:t>
            </a:r>
          </a:p>
        </p:txBody>
      </p:sp>
      <p:sp>
        <p:nvSpPr>
          <p:cNvPr id="6" name="Rectangle 10"/>
          <p:cNvSpPr/>
          <p:nvPr/>
        </p:nvSpPr>
        <p:spPr>
          <a:xfrm>
            <a:off x="4325938" y="2636838"/>
            <a:ext cx="1800225" cy="71913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表明观点</a:t>
            </a:r>
          </a:p>
          <a:p>
            <a:pPr algn="ctr"/>
            <a:r>
              <a: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阐释理解 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</a:p>
        </p:txBody>
      </p:sp>
      <p:sp>
        <p:nvSpPr>
          <p:cNvPr id="8" name="Line 14"/>
          <p:cNvSpPr/>
          <p:nvPr/>
        </p:nvSpPr>
        <p:spPr>
          <a:xfrm flipV="1">
            <a:off x="7535863" y="2997200"/>
            <a:ext cx="287337" cy="2873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pic>
        <p:nvPicPr>
          <p:cNvPr id="9" name="图片 8" descr="图片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" y="-145415"/>
            <a:ext cx="3809365" cy="104775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10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9" grpId="0" animBg="1"/>
      <p:bldP spid="110601" grpId="0" animBg="1"/>
      <p:bldP spid="110602" grpId="0" animBg="1"/>
      <p:bldP spid="3" grpId="0" animBg="1"/>
      <p:bldP spid="40974" grpId="0" animBg="1"/>
      <p:bldP spid="40975" grpId="0" animBg="1"/>
      <p:bldP spid="40978" grpId="0" animBg="1"/>
      <p:bldP spid="40979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20"/>
          <p:cNvSpPr/>
          <p:nvPr/>
        </p:nvSpPr>
        <p:spPr>
          <a:xfrm>
            <a:off x="177800" y="1450975"/>
            <a:ext cx="3707765" cy="322643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24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探究三：</a:t>
            </a:r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有人认为“聊乘</a:t>
            </a:r>
          </a:p>
          <a:p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化以归尽，乐夫天命复奚</a:t>
            </a:r>
          </a:p>
          <a:p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疑”中的“乐天安命”是</a:t>
            </a:r>
          </a:p>
          <a:p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积极的，也有人认为是消</a:t>
            </a:r>
          </a:p>
          <a:p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极的，你更认同哪一种观</a:t>
            </a:r>
          </a:p>
          <a:p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点，谈一谈</a:t>
            </a:r>
          </a:p>
          <a:p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你的看法？</a:t>
            </a:r>
          </a:p>
        </p:txBody>
      </p:sp>
      <p:pic>
        <p:nvPicPr>
          <p:cNvPr id="17413" name="Picture 15" descr="803015%B3%E0%B1%DA%B8%B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 contrast="12000"/>
          </a:blip>
          <a:srcRect l="47763" t="54688"/>
          <a:stretch>
            <a:fillRect/>
          </a:stretch>
        </p:blipFill>
        <p:spPr>
          <a:xfrm>
            <a:off x="6051550" y="4784725"/>
            <a:ext cx="4616450" cy="2073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9589" name="Rectangle 21"/>
          <p:cNvSpPr/>
          <p:nvPr/>
        </p:nvSpPr>
        <p:spPr>
          <a:xfrm>
            <a:off x="4159885" y="1182370"/>
            <a:ext cx="7705090" cy="376364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</a:rPr>
              <a:t>我认为“乐天安命”是积极的。</a:t>
            </a:r>
            <a:r>
              <a:rPr lang="en-US" altLang="zh-CN" sz="2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//</a:t>
            </a:r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</a:rPr>
              <a:t>这句话典出</a:t>
            </a:r>
            <a:r>
              <a:rPr lang="en-US" altLang="zh-CN" sz="2000" b="1"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</a:rPr>
              <a:t>易传</a:t>
            </a:r>
            <a:r>
              <a:rPr lang="en-US" altLang="zh-CN" sz="2000" b="1"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</a:rPr>
              <a:t>：“旁 </a:t>
            </a:r>
          </a:p>
          <a:p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</a:rPr>
              <a:t>行而不流，乐天知命，故不忧”，意思是：普遍而不流于常态， </a:t>
            </a:r>
          </a:p>
          <a:p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</a:rPr>
              <a:t>乐观地对待自然变化而知道命运规律，所以能没有忧愁苦闷。</a:t>
            </a:r>
            <a:r>
              <a:rPr lang="en-US" altLang="zh-CN" sz="2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//</a:t>
            </a:r>
          </a:p>
          <a:p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</a:rPr>
              <a:t>陶渊明在诗篇中直率地表达“性本爱丘山”、“质性自然”、“ </a:t>
            </a:r>
          </a:p>
          <a:p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</a:rPr>
              <a:t>富贵非吾愿，帝乡不可期”；从“采菊东篱下，悠然见南山</a:t>
            </a:r>
            <a:r>
              <a:rPr lang="zh-CN" altLang="en-US" sz="200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</a:rPr>
              <a:t>”、 </a:t>
            </a:r>
          </a:p>
          <a:p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</a:rPr>
              <a:t>“狗吠深巷中，鸡鸣桑树颠”中可以看出作者真心享受田园生活 </a:t>
            </a:r>
          </a:p>
          <a:p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</a:rPr>
              <a:t>；从“开荒南野际，守拙归园田”、“农务各自归，闲暇辄相思 </a:t>
            </a:r>
          </a:p>
          <a:p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</a:rPr>
              <a:t>”能看出作者虽然辛苦劳作于田间 ，但内心是愉悦快乐的。</a:t>
            </a:r>
            <a:r>
              <a:rPr lang="en-US" altLang="zh-CN" sz="2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//</a:t>
            </a:r>
          </a:p>
          <a:p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</a:rPr>
              <a:t>所以我认为，作者只有投身自然才可以享受到种种人生乐趣，才</a:t>
            </a:r>
          </a:p>
          <a:p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</a:rPr>
              <a:t>能寄托心灵。这是他历经人生曲折之后最真实的快乐，也是最本</a:t>
            </a:r>
          </a:p>
          <a:p>
            <a:r>
              <a:rPr lang="zh-CN" altLang="en-US" sz="2000" b="1">
                <a:latin typeface="隶书" panose="02010509060101010101" pitchFamily="49" charset="-122"/>
                <a:ea typeface="隶书" panose="02010509060101010101" pitchFamily="49" charset="-122"/>
              </a:rPr>
              <a:t>真的达观。</a:t>
            </a:r>
            <a:r>
              <a:rPr lang="zh-CN" altLang="en-US" b="1"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</a:p>
        </p:txBody>
      </p:sp>
      <p:sp>
        <p:nvSpPr>
          <p:cNvPr id="109591" name="AutoShape 23"/>
          <p:cNvSpPr/>
          <p:nvPr/>
        </p:nvSpPr>
        <p:spPr>
          <a:xfrm>
            <a:off x="1479233" y="5439093"/>
            <a:ext cx="3240087" cy="1014412"/>
          </a:xfrm>
          <a:prstGeom prst="wedgeRoundRectCallout">
            <a:avLst>
              <a:gd name="adj1" fmla="val 48273"/>
              <a:gd name="adj2" fmla="val -120755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4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不只是表层的快乐，</a:t>
            </a:r>
          </a:p>
          <a:p>
            <a:r>
              <a:rPr lang="zh-CN" altLang="en-US" sz="24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还有深层理性的达观</a:t>
            </a:r>
          </a:p>
        </p:txBody>
      </p:sp>
      <p:pic>
        <p:nvPicPr>
          <p:cNvPr id="9" name="图片 8" descr="图片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" y="-145415"/>
            <a:ext cx="3809365" cy="104775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09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89" grpId="0" animBg="1"/>
      <p:bldP spid="10959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32769" descr="桃花源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5053" y="2888933"/>
            <a:ext cx="3697287" cy="396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直接连接符 25"/>
          <p:cNvSpPr/>
          <p:nvPr/>
        </p:nvSpPr>
        <p:spPr>
          <a:xfrm>
            <a:off x="3155950" y="2470150"/>
            <a:ext cx="322263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8435" name="直接连接符 25"/>
          <p:cNvSpPr/>
          <p:nvPr/>
        </p:nvSpPr>
        <p:spPr>
          <a:xfrm>
            <a:off x="3155950" y="3765550"/>
            <a:ext cx="322263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8436" name="直接连接符 25"/>
          <p:cNvSpPr/>
          <p:nvPr/>
        </p:nvSpPr>
        <p:spPr>
          <a:xfrm>
            <a:off x="3155950" y="3765550"/>
            <a:ext cx="322263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8437" name="直接连接符 25"/>
          <p:cNvSpPr/>
          <p:nvPr/>
        </p:nvSpPr>
        <p:spPr>
          <a:xfrm>
            <a:off x="3282950" y="5189538"/>
            <a:ext cx="322263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11642" name="Line 26"/>
          <p:cNvSpPr/>
          <p:nvPr/>
        </p:nvSpPr>
        <p:spPr>
          <a:xfrm flipH="1">
            <a:off x="7983220" y="1649730"/>
            <a:ext cx="635" cy="1172845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111643" name="Line 27"/>
          <p:cNvSpPr/>
          <p:nvPr/>
        </p:nvSpPr>
        <p:spPr>
          <a:xfrm>
            <a:off x="10158095" y="1720215"/>
            <a:ext cx="1090930" cy="103124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111644" name="Rectangle 28"/>
          <p:cNvSpPr/>
          <p:nvPr/>
        </p:nvSpPr>
        <p:spPr>
          <a:xfrm>
            <a:off x="7412038" y="4082415"/>
            <a:ext cx="1143000" cy="78581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6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苦</a:t>
            </a:r>
            <a:r>
              <a:rPr lang="zh-CN" altLang="en-US" sz="6000" b="1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60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</a:p>
        </p:txBody>
      </p:sp>
      <p:sp>
        <p:nvSpPr>
          <p:cNvPr id="111645" name="Rectangle 29"/>
          <p:cNvSpPr/>
          <p:nvPr/>
        </p:nvSpPr>
        <p:spPr>
          <a:xfrm>
            <a:off x="10158095" y="4099560"/>
            <a:ext cx="1728470" cy="7524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54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达观</a:t>
            </a:r>
            <a:r>
              <a:rPr lang="zh-CN" altLang="en-US" sz="4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</a:p>
        </p:txBody>
      </p:sp>
      <p:sp>
        <p:nvSpPr>
          <p:cNvPr id="18442" name="Rectangle 30"/>
          <p:cNvSpPr/>
          <p:nvPr/>
        </p:nvSpPr>
        <p:spPr>
          <a:xfrm>
            <a:off x="4770755" y="332740"/>
            <a:ext cx="7019290" cy="7207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marL="457200" indent="-457200"/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作者思想感情的深层内涵</a:t>
            </a:r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</a:p>
        </p:txBody>
      </p:sp>
      <p:pic>
        <p:nvPicPr>
          <p:cNvPr id="18443" name="Picture 15" descr="803015%B3%E0%B1%DA%B8%B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 contrast="12000"/>
          </a:blip>
          <a:srcRect l="47763" b="54688"/>
          <a:stretch>
            <a:fillRect/>
          </a:stretch>
        </p:blipFill>
        <p:spPr>
          <a:xfrm>
            <a:off x="6383338" y="6858000"/>
            <a:ext cx="4284662" cy="1979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" name="Line 26"/>
          <p:cNvSpPr/>
          <p:nvPr/>
        </p:nvSpPr>
        <p:spPr>
          <a:xfrm flipH="1">
            <a:off x="4939030" y="1747520"/>
            <a:ext cx="788670" cy="1003935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31" name="Rectangle 28"/>
          <p:cNvSpPr/>
          <p:nvPr/>
        </p:nvSpPr>
        <p:spPr>
          <a:xfrm>
            <a:off x="4568190" y="4082415"/>
            <a:ext cx="1447165" cy="70993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6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悲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8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</a:p>
        </p:txBody>
      </p:sp>
      <p:pic>
        <p:nvPicPr>
          <p:cNvPr id="2" name="图片 1" descr="图片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000" y="-87630"/>
            <a:ext cx="3809365" cy="1047750"/>
          </a:xfrm>
          <a:prstGeom prst="rect">
            <a:avLst/>
          </a:prstGeom>
        </p:spPr>
      </p:pic>
      <p:pic>
        <p:nvPicPr>
          <p:cNvPr id="3" name="图片 2" descr="00645LlLzy6XZJoKKG317&amp;69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375" y="959485"/>
            <a:ext cx="4135120" cy="5789295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1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1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1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11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44" grpId="0" animBg="1"/>
      <p:bldP spid="111645" grpId="0" animBg="1"/>
      <p:bldP spid="3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" y="-67945"/>
            <a:ext cx="3904615" cy="1066800"/>
          </a:xfrm>
          <a:prstGeom prst="rect">
            <a:avLst/>
          </a:prstGeom>
        </p:spPr>
      </p:pic>
      <p:pic>
        <p:nvPicPr>
          <p:cNvPr id="4" name="图片 3" descr="图片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960" y="1068705"/>
            <a:ext cx="4933315" cy="5666740"/>
          </a:xfrm>
          <a:prstGeom prst="rect">
            <a:avLst/>
          </a:prstGeom>
        </p:spPr>
      </p:pic>
      <p:pic>
        <p:nvPicPr>
          <p:cNvPr id="5" name="图片 4" descr="图片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3200" y="1068705"/>
            <a:ext cx="4895215" cy="566674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" y="-67945"/>
            <a:ext cx="3904615" cy="1066800"/>
          </a:xfrm>
          <a:prstGeom prst="rect">
            <a:avLst/>
          </a:prstGeom>
        </p:spPr>
      </p:pic>
      <p:pic>
        <p:nvPicPr>
          <p:cNvPr id="3" name="图片 2" descr="timg (10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010" y="1348740"/>
            <a:ext cx="11911330" cy="546290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859530" y="69215"/>
            <a:ext cx="686689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谢  谢  合  作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365" y="-87630"/>
            <a:ext cx="3904615" cy="1047750"/>
          </a:xfrm>
          <a:prstGeom prst="rect">
            <a:avLst/>
          </a:prstGeom>
        </p:spPr>
      </p:pic>
      <p:pic>
        <p:nvPicPr>
          <p:cNvPr id="7" name="图片 6" descr="图片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1070" y="2983230"/>
            <a:ext cx="4702175" cy="1085850"/>
          </a:xfrm>
          <a:prstGeom prst="rect">
            <a:avLst/>
          </a:prstGeom>
        </p:spPr>
      </p:pic>
      <p:pic>
        <p:nvPicPr>
          <p:cNvPr id="8" name="图片 7" descr="图片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1070" y="4526280"/>
            <a:ext cx="1949450" cy="1819275"/>
          </a:xfrm>
          <a:prstGeom prst="rect">
            <a:avLst/>
          </a:prstGeom>
        </p:spPr>
      </p:pic>
      <p:pic>
        <p:nvPicPr>
          <p:cNvPr id="9" name="图片 8" descr="图片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81870" y="4716780"/>
            <a:ext cx="1736090" cy="1628775"/>
          </a:xfrm>
          <a:prstGeom prst="rect">
            <a:avLst/>
          </a:prstGeom>
        </p:spPr>
      </p:pic>
      <p:pic>
        <p:nvPicPr>
          <p:cNvPr id="10" name="图片 9" descr="图片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10705" y="703580"/>
            <a:ext cx="5123815" cy="1666875"/>
          </a:xfrm>
          <a:prstGeom prst="rect">
            <a:avLst/>
          </a:prstGeom>
        </p:spPr>
      </p:pic>
      <p:pic>
        <p:nvPicPr>
          <p:cNvPr id="11" name="图片 10" descr="图片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3365" y="1177290"/>
            <a:ext cx="6657340" cy="5409565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0030" y="999490"/>
            <a:ext cx="5533390" cy="6133465"/>
          </a:xfrm>
          <a:prstGeom prst="rect">
            <a:avLst/>
          </a:prstGeom>
        </p:spPr>
      </p:pic>
      <p:pic>
        <p:nvPicPr>
          <p:cNvPr id="3" name="图片 2" descr="图片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88355" y="1096645"/>
            <a:ext cx="5647690" cy="5495290"/>
          </a:xfrm>
          <a:prstGeom prst="rect">
            <a:avLst/>
          </a:prstGeom>
        </p:spPr>
      </p:pic>
      <p:pic>
        <p:nvPicPr>
          <p:cNvPr id="4" name="图片 3" descr="图片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3365" y="-87630"/>
            <a:ext cx="3904615" cy="1047750"/>
          </a:xfrm>
          <a:prstGeom prst="rect">
            <a:avLst/>
          </a:prstGeom>
        </p:spPr>
      </p:pic>
      <p:pic>
        <p:nvPicPr>
          <p:cNvPr id="5" name="zmj-5006-47416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 flipH="1">
            <a:off x="7371080" y="5291455"/>
            <a:ext cx="2585085" cy="11493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5" dur="20704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745" y="-78105"/>
            <a:ext cx="3456940" cy="952500"/>
          </a:xfrm>
          <a:prstGeom prst="rect">
            <a:avLst/>
          </a:prstGeom>
        </p:spPr>
      </p:pic>
      <p:pic>
        <p:nvPicPr>
          <p:cNvPr id="7" name="图片 6" descr="图片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745" y="945515"/>
            <a:ext cx="6981190" cy="5777865"/>
          </a:xfrm>
          <a:prstGeom prst="rect">
            <a:avLst/>
          </a:prstGeom>
        </p:spPr>
      </p:pic>
      <p:pic>
        <p:nvPicPr>
          <p:cNvPr id="10" name="图片 9" descr="图片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1990" y="1014095"/>
            <a:ext cx="4885690" cy="1257300"/>
          </a:xfrm>
          <a:prstGeom prst="rect">
            <a:avLst/>
          </a:prstGeom>
        </p:spPr>
      </p:pic>
      <p:pic>
        <p:nvPicPr>
          <p:cNvPr id="11" name="图片 10" descr="图片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31990" y="2453005"/>
            <a:ext cx="4809490" cy="1952625"/>
          </a:xfrm>
          <a:prstGeom prst="rect">
            <a:avLst/>
          </a:prstGeom>
        </p:spPr>
      </p:pic>
      <p:pic>
        <p:nvPicPr>
          <p:cNvPr id="12" name="图片 11" descr="timg (8)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40295" y="4730750"/>
            <a:ext cx="4255770" cy="17399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890" name="Picture 2" descr="2bc1ac879bc4cd85ddd88d072448e042_m"/>
          <p:cNvPicPr>
            <a:picLocks noChangeAspect="1"/>
          </p:cNvPicPr>
          <p:nvPr/>
        </p:nvPicPr>
        <p:blipFill>
          <a:blip r:embed="rId2">
            <a:lum bright="6000"/>
          </a:blip>
          <a:srcRect l="5499" t="4787" r="28354" b="4974"/>
          <a:stretch>
            <a:fillRect/>
          </a:stretch>
        </p:blipFill>
        <p:spPr>
          <a:xfrm>
            <a:off x="1524000" y="875030"/>
            <a:ext cx="4648200" cy="59829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5891" name="Picture 3" descr="20135442123855"/>
          <p:cNvPicPr>
            <a:picLocks noChangeAspect="1"/>
          </p:cNvPicPr>
          <p:nvPr/>
        </p:nvPicPr>
        <p:blipFill>
          <a:blip r:embed="rId3">
            <a:lum contrast="6000"/>
          </a:blip>
          <a:srcRect l="28932" t="4922" r="6693" b="4712"/>
          <a:stretch>
            <a:fillRect/>
          </a:stretch>
        </p:blipFill>
        <p:spPr>
          <a:xfrm>
            <a:off x="6096000" y="875030"/>
            <a:ext cx="4779645" cy="59829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图片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745" y="-78105"/>
            <a:ext cx="3456940" cy="952500"/>
          </a:xfrm>
          <a:prstGeom prst="rect">
            <a:avLst/>
          </a:prstGeom>
        </p:spPr>
      </p:pic>
      <p:pic>
        <p:nvPicPr>
          <p:cNvPr id="2" name="图片 1" descr="图片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75645" y="943610"/>
            <a:ext cx="1266825" cy="5914390"/>
          </a:xfrm>
          <a:prstGeom prst="rect">
            <a:avLst/>
          </a:prstGeom>
        </p:spPr>
      </p:pic>
      <p:pic>
        <p:nvPicPr>
          <p:cNvPr id="3" name="图片 2" descr="图片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5745" y="943610"/>
            <a:ext cx="1266825" cy="5914390"/>
          </a:xfrm>
          <a:prstGeom prst="rect">
            <a:avLst/>
          </a:prstGeom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5000"/>
                                        <p:tgtEl>
                                          <p:spTgt spid="165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6" name="Picture 4" descr="img10"/>
          <p:cNvPicPr>
            <a:picLocks noChangeAspect="1"/>
          </p:cNvPicPr>
          <p:nvPr/>
        </p:nvPicPr>
        <p:blipFill>
          <a:blip r:embed="rId2"/>
          <a:srcRect l="30237" t="4337" r="6331" b="5470"/>
          <a:stretch>
            <a:fillRect/>
          </a:stretch>
        </p:blipFill>
        <p:spPr>
          <a:xfrm>
            <a:off x="6261735" y="880110"/>
            <a:ext cx="5235575" cy="60140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6917" name="Text Box 5"/>
          <p:cNvSpPr txBox="1"/>
          <p:nvPr/>
        </p:nvSpPr>
        <p:spPr>
          <a:xfrm>
            <a:off x="11497310" y="948690"/>
            <a:ext cx="675005" cy="5876925"/>
          </a:xfrm>
          <a:prstGeom prst="rect">
            <a:avLst/>
          </a:prstGeom>
          <a:solidFill>
            <a:srgbClr val="FFFFFF">
              <a:alpha val="72156"/>
            </a:srgbClr>
          </a:solidFill>
          <a:ln w="9525">
            <a:noFill/>
          </a:ln>
        </p:spPr>
        <p:txBody>
          <a:bodyPr vert="eaVert"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方正卡通简体" panose="03000509000000000000" charset="-122"/>
                <a:ea typeface="方正卡通简体" panose="03000509000000000000" charset="-122"/>
              </a:rPr>
              <a:t>舟遥遥以轻飏，风飘飘而吹衣。</a:t>
            </a:r>
            <a:endParaRPr lang="en-US" altLang="zh-CN" sz="3200" b="1">
              <a:solidFill>
                <a:srgbClr val="FF0000"/>
              </a:solidFill>
              <a:latin typeface="方正卡通简体" panose="03000509000000000000" charset="-122"/>
              <a:ea typeface="方正卡通简体" panose="03000509000000000000" charset="-122"/>
            </a:endParaRPr>
          </a:p>
        </p:txBody>
      </p:sp>
      <p:pic>
        <p:nvPicPr>
          <p:cNvPr id="6" name="图片 5" descr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745" y="-78105"/>
            <a:ext cx="3456940" cy="952500"/>
          </a:xfrm>
          <a:prstGeom prst="rect">
            <a:avLst/>
          </a:prstGeom>
        </p:spPr>
      </p:pic>
      <p:pic>
        <p:nvPicPr>
          <p:cNvPr id="182276" name="Picture 4" descr="209"/>
          <p:cNvPicPr>
            <a:picLocks noChangeAspect="1"/>
          </p:cNvPicPr>
          <p:nvPr/>
        </p:nvPicPr>
        <p:blipFill>
          <a:blip r:embed="rId4"/>
          <a:srcRect l="29396" t="4927" r="5820" b="6355"/>
          <a:stretch>
            <a:fillRect/>
          </a:stretch>
        </p:blipFill>
        <p:spPr>
          <a:xfrm>
            <a:off x="982980" y="874395"/>
            <a:ext cx="5278755" cy="60140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2277" name="Text Box 5"/>
          <p:cNvSpPr txBox="1"/>
          <p:nvPr/>
        </p:nvSpPr>
        <p:spPr>
          <a:xfrm>
            <a:off x="245745" y="948690"/>
            <a:ext cx="675005" cy="5876925"/>
          </a:xfrm>
          <a:prstGeom prst="rect">
            <a:avLst/>
          </a:prstGeom>
          <a:solidFill>
            <a:schemeClr val="bg1">
              <a:alpha val="72156"/>
            </a:schemeClr>
          </a:solidFill>
          <a:ln w="9525">
            <a:noFill/>
          </a:ln>
        </p:spPr>
        <p:txBody>
          <a:bodyPr vert="eaVert"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7030A0"/>
                </a:solidFill>
                <a:latin typeface="方正卡通简体" panose="03000509000000000000" charset="-122"/>
                <a:ea typeface="方正卡通简体" panose="03000509000000000000" charset="-122"/>
              </a:rPr>
              <a:t>问征夫以前路，恨晨光之熹微。</a:t>
            </a:r>
          </a:p>
        </p:txBody>
      </p:sp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64055" y="5587365"/>
            <a:ext cx="2856865" cy="914400"/>
          </a:xfrm>
          <a:prstGeom prst="rect">
            <a:avLst/>
          </a:prstGeom>
        </p:spPr>
      </p:pic>
      <p:pic>
        <p:nvPicPr>
          <p:cNvPr id="4" name="图片 3" descr="图片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74940" y="5625465"/>
            <a:ext cx="2685415" cy="876300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6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82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3000"/>
                                        <p:tgtEl>
                                          <p:spTgt spid="182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7" grpId="1" animBg="1"/>
      <p:bldP spid="18227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938" name="Picture 2" descr="2003121515202983867"/>
          <p:cNvPicPr>
            <a:picLocks noChangeAspect="1"/>
          </p:cNvPicPr>
          <p:nvPr/>
        </p:nvPicPr>
        <p:blipFill>
          <a:blip r:embed="rId2"/>
          <a:srcRect l="29636" t="4535" r="5640" b="4697"/>
          <a:stretch>
            <a:fillRect/>
          </a:stretch>
        </p:blipFill>
        <p:spPr>
          <a:xfrm>
            <a:off x="5683250" y="815340"/>
            <a:ext cx="4946650" cy="61010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745" y="-78105"/>
            <a:ext cx="3456940" cy="952500"/>
          </a:xfrm>
          <a:prstGeom prst="rect">
            <a:avLst/>
          </a:prstGeom>
        </p:spPr>
      </p:pic>
      <p:pic>
        <p:nvPicPr>
          <p:cNvPr id="11285" name="Picture 21" descr="img10"/>
          <p:cNvPicPr>
            <a:picLocks noChangeAspect="1"/>
          </p:cNvPicPr>
          <p:nvPr/>
        </p:nvPicPr>
        <p:blipFill>
          <a:blip r:embed="rId4"/>
          <a:srcRect l="30237" t="4337" r="6331" b="5470"/>
          <a:stretch>
            <a:fillRect/>
          </a:stretch>
        </p:blipFill>
        <p:spPr>
          <a:xfrm>
            <a:off x="146050" y="814705"/>
            <a:ext cx="5537200" cy="60439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图片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29900" y="815340"/>
            <a:ext cx="1476375" cy="60432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7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丝状">
  <a:themeElements>
    <a:clrScheme name="丝状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丝状">
      <a:majorFont>
        <a:latin typeface="Century Gothic"/>
        <a:ea typeface="Arial"/>
        <a:cs typeface="Arial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Arial"/>
        <a:cs typeface="Arial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丝状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1651</Words>
  <Application>Microsoft Office PowerPoint</Application>
  <PresentationFormat>自定义</PresentationFormat>
  <Paragraphs>189</Paragraphs>
  <Slides>35</Slides>
  <Notes>2</Notes>
  <HiddenSlides>1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37" baseType="lpstr">
      <vt:lpstr>HDOfficeLightV0</vt:lpstr>
      <vt:lpstr>丝状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2021-03-18T12:15:09Z</cp:lastPrinted>
  <dcterms:created xsi:type="dcterms:W3CDTF">2021-03-18T12:15:09Z</dcterms:created>
  <dcterms:modified xsi:type="dcterms:W3CDTF">2021-04-21T08:50:08Z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