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9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0" r:id="rId29"/>
    <p:sldId id="30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27" autoAdjust="0"/>
    <p:restoredTop sz="64158" autoAdjust="0"/>
  </p:normalViewPr>
  <p:slideViewPr>
    <p:cSldViewPr snapToGrid="0">
      <p:cViewPr varScale="1">
        <p:scale>
          <a:sx n="50" d="100"/>
          <a:sy n="50" d="100"/>
        </p:scale>
        <p:origin x="612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948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158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983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4761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181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7906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1307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2847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314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6009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570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8246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777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548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3028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923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42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569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976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732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814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313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69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67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643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27283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88" y="2044237"/>
            <a:ext cx="10080625" cy="1006475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愚公移山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（第一课时）</a:t>
            </a:r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34477A3-8556-2D48-A485-7A5C0B926A00}"/>
              </a:ext>
            </a:extLst>
          </p:cNvPr>
          <p:cNvGrpSpPr/>
          <p:nvPr/>
        </p:nvGrpSpPr>
        <p:grpSpPr>
          <a:xfrm>
            <a:off x="2765519" y="2057400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A45B1811-9400-A74C-BC9B-A6B3C9ED8A80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797DCBFA-C2EC-F24B-A5A9-D033B837CF18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D2C33B0-749B-AA4F-9C9D-2661F107D560}"/>
              </a:ext>
            </a:extLst>
          </p:cNvPr>
          <p:cNvSpPr txBox="1"/>
          <p:nvPr/>
        </p:nvSpPr>
        <p:spPr>
          <a:xfrm>
            <a:off x="3410298" y="1926849"/>
            <a:ext cx="593709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570C637-C8FA-1D4D-AE7F-C6D6043D2627}"/>
              </a:ext>
            </a:extLst>
          </p:cNvPr>
          <p:cNvSpPr txBox="1"/>
          <p:nvPr/>
        </p:nvSpPr>
        <p:spPr>
          <a:xfrm>
            <a:off x="3340540" y="2819023"/>
            <a:ext cx="5937099" cy="2283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）愚公为什么要移山？ 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）愚公移山的目标是什么？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）愚公要移走的是什么样的山？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）愚公移山有哪些人力物力支持？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）愚公移山时，如何安置土石？</a:t>
            </a:r>
          </a:p>
        </p:txBody>
      </p:sp>
    </p:spTree>
    <p:extLst>
      <p:ext uri="{BB962C8B-B14F-4D97-AF65-F5344CB8AC3E}">
        <p14:creationId xmlns:p14="http://schemas.microsoft.com/office/powerpoint/2010/main" val="3298660538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E5B603E-7A04-E54C-A931-A4E4A0C12590}"/>
              </a:ext>
            </a:extLst>
          </p:cNvPr>
          <p:cNvGrpSpPr/>
          <p:nvPr/>
        </p:nvGrpSpPr>
        <p:grpSpPr>
          <a:xfrm>
            <a:off x="3052899" y="2031274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9338648A-F5E8-834A-98DC-EE5BEF17BAE8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699EA17-9445-5541-AA9F-96960DC158FD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AE86453-1539-F94B-A0A7-A9346690C2A3}"/>
              </a:ext>
            </a:extLst>
          </p:cNvPr>
          <p:cNvSpPr txBox="1"/>
          <p:nvPr/>
        </p:nvSpPr>
        <p:spPr>
          <a:xfrm>
            <a:off x="3697678" y="1880396"/>
            <a:ext cx="5937099" cy="614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000">
                <a:latin typeface="华文楷体" panose="02010600040101010101" pitchFamily="2" charset="-122"/>
                <a:ea typeface="华文楷体" panose="02010600040101010101" pitchFamily="2" charset="-122"/>
              </a:rPr>
              <a:t>愚公为什么要移山？ </a:t>
            </a:r>
            <a:endParaRPr lang="en-US" altLang="zh-CN" sz="3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B153415-2D7E-D647-A4FE-C950B6AFCDE3}"/>
              </a:ext>
            </a:extLst>
          </p:cNvPr>
          <p:cNvSpPr/>
          <p:nvPr/>
        </p:nvSpPr>
        <p:spPr>
          <a:xfrm>
            <a:off x="4083162" y="3323130"/>
            <a:ext cx="4493538" cy="580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惩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山北之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塞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，出入之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迂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也。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29255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6D8047F-1835-0642-9B60-2648A0AD4A95}"/>
              </a:ext>
            </a:extLst>
          </p:cNvPr>
          <p:cNvGrpSpPr/>
          <p:nvPr/>
        </p:nvGrpSpPr>
        <p:grpSpPr>
          <a:xfrm>
            <a:off x="3052903" y="2057400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844A51BA-6812-EE4A-A4CE-50E19B75546A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354C8BAB-F208-6E47-8600-7E9698A0EABC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A320BE2-A233-6041-94C7-8D20CC5805D6}"/>
              </a:ext>
            </a:extLst>
          </p:cNvPr>
          <p:cNvSpPr txBox="1"/>
          <p:nvPr/>
        </p:nvSpPr>
        <p:spPr>
          <a:xfrm>
            <a:off x="3697682" y="1933103"/>
            <a:ext cx="5937099" cy="614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000">
                <a:latin typeface="华文楷体" panose="02010600040101010101" pitchFamily="2" charset="-122"/>
                <a:ea typeface="华文楷体" panose="02010600040101010101" pitchFamily="2" charset="-122"/>
              </a:rPr>
              <a:t>愚公移山的目标是什么？</a:t>
            </a:r>
            <a:endParaRPr lang="en-US" altLang="zh-CN" sz="3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BF05212-3FF7-8A41-A8B0-C10D7AB9E9C5}"/>
              </a:ext>
            </a:extLst>
          </p:cNvPr>
          <p:cNvSpPr/>
          <p:nvPr/>
        </p:nvSpPr>
        <p:spPr>
          <a:xfrm>
            <a:off x="4403563" y="3489795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指通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豫南，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达于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汉阴。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6434185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E671C57-E3D4-7E4A-A5B3-A5C905B9F6B3}"/>
              </a:ext>
            </a:extLst>
          </p:cNvPr>
          <p:cNvGrpSpPr/>
          <p:nvPr/>
        </p:nvGrpSpPr>
        <p:grpSpPr>
          <a:xfrm>
            <a:off x="3157407" y="2057400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A379B2EA-DFC7-2448-98C6-7A4121356F1F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93786717-B051-4848-AC9F-1473321B5E17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FEB190B-567A-7744-A266-0B030F6D9F59}"/>
              </a:ext>
            </a:extLst>
          </p:cNvPr>
          <p:cNvSpPr txBox="1"/>
          <p:nvPr/>
        </p:nvSpPr>
        <p:spPr>
          <a:xfrm>
            <a:off x="3802186" y="1906522"/>
            <a:ext cx="6374137" cy="620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000">
                <a:latin typeface="华文楷体" panose="02010600040101010101" pitchFamily="2" charset="-122"/>
                <a:ea typeface="华文楷体" panose="02010600040101010101" pitchFamily="2" charset="-122"/>
              </a:rPr>
              <a:t>愚公要移走的是什么样的山？</a:t>
            </a:r>
            <a:endParaRPr lang="en-US" altLang="zh-CN" sz="3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E12A0AE-D849-7E43-BC66-8EDFC85F6E27}"/>
              </a:ext>
            </a:extLst>
          </p:cNvPr>
          <p:cNvSpPr/>
          <p:nvPr/>
        </p:nvSpPr>
        <p:spPr>
          <a:xfrm>
            <a:off x="4391166" y="345186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七百里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，高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万仞。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584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AD54E9C-AFA8-384A-80CD-692C30CDC068}"/>
              </a:ext>
            </a:extLst>
          </p:cNvPr>
          <p:cNvGrpSpPr/>
          <p:nvPr/>
        </p:nvGrpSpPr>
        <p:grpSpPr>
          <a:xfrm>
            <a:off x="2870021" y="2057400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CABE77A3-8992-1244-A9F3-CFA924C127EF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9A622213-F98B-B64E-8680-78105A25F16E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07CC894-7AD2-4B49-83E4-FD824D147898}"/>
              </a:ext>
            </a:extLst>
          </p:cNvPr>
          <p:cNvSpPr txBox="1"/>
          <p:nvPr/>
        </p:nvSpPr>
        <p:spPr>
          <a:xfrm>
            <a:off x="3315502" y="1980933"/>
            <a:ext cx="6845023" cy="614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000">
                <a:latin typeface="华文楷体" panose="02010600040101010101" pitchFamily="2" charset="-122"/>
                <a:ea typeface="华文楷体" panose="02010600040101010101" pitchFamily="2" charset="-122"/>
              </a:rPr>
              <a:t>愚公移山有哪些人力物力支持？</a:t>
            </a:r>
            <a:endParaRPr lang="en-US" altLang="zh-CN" sz="3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9400481-71BE-2446-8F85-E56975C68DDF}"/>
              </a:ext>
            </a:extLst>
          </p:cNvPr>
          <p:cNvSpPr/>
          <p:nvPr/>
        </p:nvSpPr>
        <p:spPr>
          <a:xfrm>
            <a:off x="3315502" y="2953459"/>
            <a:ext cx="6096000" cy="10972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子孙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荷担者三夫。</a:t>
            </a:r>
            <a:endParaRPr lang="en-US" altLang="zh-CN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邻人京城氏之孀妻有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遗男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800" b="1">
                <a:solidFill>
                  <a:srgbClr val="014E6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始龀。</a:t>
            </a:r>
            <a:endParaRPr lang="en-US" altLang="zh-CN" sz="2800" b="1">
              <a:solidFill>
                <a:srgbClr val="014E6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12B7D81-F44D-3A4D-B97C-A83186208DDC}"/>
              </a:ext>
            </a:extLst>
          </p:cNvPr>
          <p:cNvSpPr/>
          <p:nvPr/>
        </p:nvSpPr>
        <p:spPr>
          <a:xfrm>
            <a:off x="3315502" y="4266926"/>
            <a:ext cx="6096000" cy="578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叩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石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垦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壤，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箕畚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运于渤海之尾。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4122651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2279C82-D0AB-4146-AAF0-1DE668E3CD78}"/>
              </a:ext>
            </a:extLst>
          </p:cNvPr>
          <p:cNvGrpSpPr/>
          <p:nvPr/>
        </p:nvGrpSpPr>
        <p:grpSpPr>
          <a:xfrm>
            <a:off x="3209655" y="2057400"/>
            <a:ext cx="445481" cy="469613"/>
            <a:chOff x="2121873" y="1511588"/>
            <a:chExt cx="445481" cy="46961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58839EE-280C-7849-9846-56158B219FBC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B7B0794-5190-0A45-A035-48059726324B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00707D5-348B-F146-8F79-2C67A6C9A774}"/>
              </a:ext>
            </a:extLst>
          </p:cNvPr>
          <p:cNvSpPr txBox="1"/>
          <p:nvPr/>
        </p:nvSpPr>
        <p:spPr>
          <a:xfrm>
            <a:off x="3772368" y="1970584"/>
            <a:ext cx="6327572" cy="620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300">
                <a:latin typeface="华文楷体" panose="02010600040101010101" pitchFamily="2" charset="-122"/>
                <a:ea typeface="华文楷体" panose="02010600040101010101" pitchFamily="2" charset="-122"/>
              </a:rPr>
              <a:t>愚公移山时，如何安置土石？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C5F5D8E-E3F1-DB4E-A18E-F68B326C872A}"/>
              </a:ext>
            </a:extLst>
          </p:cNvPr>
          <p:cNvSpPr/>
          <p:nvPr/>
        </p:nvSpPr>
        <p:spPr>
          <a:xfrm>
            <a:off x="3775638" y="3222688"/>
            <a:ext cx="5262979" cy="1262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投诸渤海之尾，隐土之北。</a:t>
            </a:r>
            <a:endParaRPr lang="en-US" altLang="zh-CN" sz="33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寒暑易节，始一</a:t>
            </a:r>
            <a:r>
              <a:rPr lang="zh-CN" altLang="en-US" sz="33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</a:t>
            </a:r>
            <a:r>
              <a:rPr lang="zh-CN" altLang="en-US" sz="3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焉。</a:t>
            </a:r>
            <a:endParaRPr lang="zh-CN" altLang="en-US" sz="3300"/>
          </a:p>
        </p:txBody>
      </p:sp>
    </p:spTree>
    <p:extLst>
      <p:ext uri="{BB962C8B-B14F-4D97-AF65-F5344CB8AC3E}">
        <p14:creationId xmlns:p14="http://schemas.microsoft.com/office/powerpoint/2010/main" val="3044614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xmlns="" id="{B5C05624-40CA-2846-BD5A-F3A205F2A1BB}"/>
              </a:ext>
            </a:extLst>
          </p:cNvPr>
          <p:cNvCxnSpPr/>
          <p:nvPr/>
        </p:nvCxnSpPr>
        <p:spPr>
          <a:xfrm flipV="1">
            <a:off x="3458855" y="2315998"/>
            <a:ext cx="5556739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B517DBE-F335-9A46-9198-0D446250E287}"/>
              </a:ext>
            </a:extLst>
          </p:cNvPr>
          <p:cNvGrpSpPr/>
          <p:nvPr/>
        </p:nvGrpSpPr>
        <p:grpSpPr>
          <a:xfrm>
            <a:off x="2896147" y="2057400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1E61BF4-E57E-1B40-A910-BF2655A99D94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3E64E902-0E4F-2446-AED6-C88599CA34B4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9DF7B94-A4A0-B548-BAE7-B02D78163A13}"/>
              </a:ext>
            </a:extLst>
          </p:cNvPr>
          <p:cNvSpPr txBox="1"/>
          <p:nvPr/>
        </p:nvSpPr>
        <p:spPr>
          <a:xfrm>
            <a:off x="3159520" y="1685109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分析言行 品读形象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60765CE-59BB-2543-B956-2BFE63405588}"/>
              </a:ext>
            </a:extLst>
          </p:cNvPr>
          <p:cNvSpPr txBox="1"/>
          <p:nvPr/>
        </p:nvSpPr>
        <p:spPr>
          <a:xfrm>
            <a:off x="4982855" y="3520172"/>
            <a:ext cx="2888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比读众人态度</a:t>
            </a:r>
          </a:p>
        </p:txBody>
      </p:sp>
    </p:spTree>
    <p:extLst>
      <p:ext uri="{BB962C8B-B14F-4D97-AF65-F5344CB8AC3E}">
        <p14:creationId xmlns:p14="http://schemas.microsoft.com/office/powerpoint/2010/main" val="1807589274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A290340-4093-1E4B-9431-72B3B08BF468}"/>
              </a:ext>
            </a:extLst>
          </p:cNvPr>
          <p:cNvGrpSpPr/>
          <p:nvPr/>
        </p:nvGrpSpPr>
        <p:grpSpPr>
          <a:xfrm>
            <a:off x="2791645" y="1714500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2A862F77-1F0D-1F4A-958E-29866EE1DBFA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DB6D5BB1-0D9A-C742-A763-045FAB32B0E5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B0503159-CF37-5644-93D4-6813A2BADC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29481"/>
              </p:ext>
            </p:extLst>
          </p:nvPr>
        </p:nvGraphicFramePr>
        <p:xfrm>
          <a:off x="2463984" y="2373330"/>
          <a:ext cx="7276554" cy="3161497"/>
        </p:xfrm>
        <a:graphic>
          <a:graphicData uri="http://schemas.openxmlformats.org/drawingml/2006/table">
            <a:tbl>
              <a:tblPr firstRow="1" firstCol="1" bandRow="1"/>
              <a:tblGrid>
                <a:gridCol w="2178668">
                  <a:extLst>
                    <a:ext uri="{9D8B030D-6E8A-4147-A177-3AD203B41FA5}">
                      <a16:colId xmlns:a16="http://schemas.microsoft.com/office/drawing/2014/main" xmlns="" val="1913144509"/>
                    </a:ext>
                  </a:extLst>
                </a:gridCol>
                <a:gridCol w="3467208">
                  <a:extLst>
                    <a:ext uri="{9D8B030D-6E8A-4147-A177-3AD203B41FA5}">
                      <a16:colId xmlns:a16="http://schemas.microsoft.com/office/drawing/2014/main" xmlns="" val="93331310"/>
                    </a:ext>
                  </a:extLst>
                </a:gridCol>
                <a:gridCol w="1630678">
                  <a:extLst>
                    <a:ext uri="{9D8B030D-6E8A-4147-A177-3AD203B41FA5}">
                      <a16:colId xmlns:a16="http://schemas.microsoft.com/office/drawing/2014/main" xmlns="" val="2233102740"/>
                    </a:ext>
                  </a:extLst>
                </a:gridCol>
              </a:tblGrid>
              <a:tr h="397231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altLang="en-US" sz="2000" b="1" kern="100">
                          <a:solidFill>
                            <a:schemeClr val="tx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人物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altLang="en-US" sz="2000" b="1" kern="100">
                          <a:solidFill>
                            <a:schemeClr val="tx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相关语句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altLang="en-US" sz="2000" b="1" kern="100">
                          <a:solidFill>
                            <a:schemeClr val="tx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态度</a:t>
                      </a:r>
                      <a:endParaRPr lang="zh-CN" altLang="en-US" sz="2000" b="1" strike="sngStrike" kern="100">
                        <a:solidFill>
                          <a:schemeClr val="accent5"/>
                        </a:solidFill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10765297"/>
                  </a:ext>
                </a:extLst>
              </a:tr>
              <a:tr h="482697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大部分家人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55786062"/>
                  </a:ext>
                </a:extLst>
              </a:tr>
              <a:tr h="495024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愚公之妻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83367281"/>
                  </a:ext>
                </a:extLst>
              </a:tr>
              <a:tr h="526793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邻人之孀妻弱子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支持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88441356"/>
                  </a:ext>
                </a:extLst>
              </a:tr>
              <a:tr h="446753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智叟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2371381"/>
                  </a:ext>
                </a:extLst>
              </a:tr>
              <a:tr h="432469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操蛇之神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zh-CN" sz="20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惧其不已也，告之于帝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60911058"/>
                  </a:ext>
                </a:extLst>
              </a:tr>
              <a:tr h="380530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天帝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79826696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2322736-CCB1-C647-9045-B78AA91CE1FA}"/>
              </a:ext>
            </a:extLst>
          </p:cNvPr>
          <p:cNvSpPr txBox="1"/>
          <p:nvPr/>
        </p:nvSpPr>
        <p:spPr>
          <a:xfrm>
            <a:off x="3436424" y="1583949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</a:p>
        </p:txBody>
      </p:sp>
    </p:spTree>
    <p:extLst>
      <p:ext uri="{BB962C8B-B14F-4D97-AF65-F5344CB8AC3E}">
        <p14:creationId xmlns:p14="http://schemas.microsoft.com/office/powerpoint/2010/main" val="1515795723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7B68C663-1B7A-BA49-903F-E1F302116C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514001"/>
              </p:ext>
            </p:extLst>
          </p:nvPr>
        </p:nvGraphicFramePr>
        <p:xfrm>
          <a:off x="2380702" y="1844774"/>
          <a:ext cx="7399020" cy="3685731"/>
        </p:xfrm>
        <a:graphic>
          <a:graphicData uri="http://schemas.openxmlformats.org/drawingml/2006/table">
            <a:tbl>
              <a:tblPr firstRow="1" firstCol="1" bandRow="1"/>
              <a:tblGrid>
                <a:gridCol w="1577340">
                  <a:extLst>
                    <a:ext uri="{9D8B030D-6E8A-4147-A177-3AD203B41FA5}">
                      <a16:colId xmlns:a16="http://schemas.microsoft.com/office/drawing/2014/main" xmlns="" val="1913144509"/>
                    </a:ext>
                  </a:extLst>
                </a:gridCol>
                <a:gridCol w="4152900">
                  <a:extLst>
                    <a:ext uri="{9D8B030D-6E8A-4147-A177-3AD203B41FA5}">
                      <a16:colId xmlns:a16="http://schemas.microsoft.com/office/drawing/2014/main" xmlns="" val="93331310"/>
                    </a:ext>
                  </a:extLst>
                </a:gridCol>
                <a:gridCol w="1668780">
                  <a:extLst>
                    <a:ext uri="{9D8B030D-6E8A-4147-A177-3AD203B41FA5}">
                      <a16:colId xmlns:a16="http://schemas.microsoft.com/office/drawing/2014/main" xmlns="" val="2233102740"/>
                    </a:ext>
                  </a:extLst>
                </a:gridCol>
              </a:tblGrid>
              <a:tr h="553956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altLang="en-US" sz="2000" b="1" kern="100">
                          <a:solidFill>
                            <a:schemeClr val="tx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人物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altLang="en-US" sz="2000" b="1" kern="100">
                          <a:solidFill>
                            <a:schemeClr val="tx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相关语句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altLang="en-US" sz="2000" b="1" kern="100">
                          <a:solidFill>
                            <a:schemeClr val="tx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态度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10765297"/>
                  </a:ext>
                </a:extLst>
              </a:tr>
              <a:tr h="964072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大部分家人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55786062"/>
                  </a:ext>
                </a:extLst>
              </a:tr>
              <a:tr h="1115580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愚公之妻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83367281"/>
                  </a:ext>
                </a:extLst>
              </a:tr>
              <a:tr h="1052123">
                <a:tc>
                  <a:txBody>
                    <a:bodyPr vert="horz" wrap="square"/>
                    <a:lstStyle/>
                    <a:p>
                      <a:pPr marL="0" indent="127000" algn="ctr" defTabSz="914377" rtl="0" eaLnBrk="1" latinLnBrk="0" hangingPunct="1">
                        <a:lnSpc>
                          <a:spcPct val="110000"/>
                        </a:lnSpc>
                      </a:pPr>
                      <a:r>
                        <a:rPr lang="zh-CN" altLang="en-US" sz="2000" b="1" kern="100">
                          <a:solidFill>
                            <a:schemeClr val="tx1"/>
                          </a:solidFill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邻人之孀妻弱子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支持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88441356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C2AE307-BA53-2147-B26F-D642C6735312}"/>
              </a:ext>
            </a:extLst>
          </p:cNvPr>
          <p:cNvSpPr txBox="1"/>
          <p:nvPr/>
        </p:nvSpPr>
        <p:spPr>
          <a:xfrm>
            <a:off x="3889462" y="2487916"/>
            <a:ext cx="4137660" cy="756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杂然相许。杂曰：</a:t>
            </a:r>
            <a:r>
              <a:rPr lang="en-US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投诸渤海之尾，</a:t>
            </a: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隐土之北。</a:t>
            </a:r>
            <a:r>
              <a:rPr lang="en-US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14A406E-AFB8-ED48-9068-BDDD8902E582}"/>
              </a:ext>
            </a:extLst>
          </p:cNvPr>
          <p:cNvSpPr/>
          <p:nvPr/>
        </p:nvSpPr>
        <p:spPr>
          <a:xfrm>
            <a:off x="8429881" y="2624393"/>
            <a:ext cx="1056172" cy="35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支持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E602FF7-6802-184E-91F5-4C26D9E5AD28}"/>
              </a:ext>
            </a:extLst>
          </p:cNvPr>
          <p:cNvSpPr/>
          <p:nvPr/>
        </p:nvSpPr>
        <p:spPr>
          <a:xfrm>
            <a:off x="3889462" y="3350622"/>
            <a:ext cx="4137660" cy="1094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献疑曰：</a:t>
            </a:r>
            <a:r>
              <a:rPr lang="en-US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以君之力，曾不能损魁</a:t>
            </a:r>
            <a:r>
              <a:rPr lang="en-US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 </a:t>
            </a:r>
          </a:p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父之丘，如太行、王屋何？且焉置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土石？</a:t>
            </a:r>
            <a:r>
              <a:rPr lang="en-US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18859A0-44C2-194B-AF8D-27223B7663F4}"/>
              </a:ext>
            </a:extLst>
          </p:cNvPr>
          <p:cNvSpPr/>
          <p:nvPr/>
        </p:nvSpPr>
        <p:spPr>
          <a:xfrm>
            <a:off x="8116588" y="3617946"/>
            <a:ext cx="2170068" cy="35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疑虑</a:t>
            </a: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担心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BA38EBF-691B-D643-A1FD-59DC4F8ECEC0}"/>
              </a:ext>
            </a:extLst>
          </p:cNvPr>
          <p:cNvSpPr/>
          <p:nvPr/>
        </p:nvSpPr>
        <p:spPr>
          <a:xfrm>
            <a:off x="3889462" y="4551882"/>
            <a:ext cx="3939854" cy="756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邻人京城氏之孀妻有遗男</a:t>
            </a: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始龀，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跳往助之</a:t>
            </a:r>
          </a:p>
        </p:txBody>
      </p:sp>
    </p:spTree>
    <p:extLst>
      <p:ext uri="{BB962C8B-B14F-4D97-AF65-F5344CB8AC3E}">
        <p14:creationId xmlns:p14="http://schemas.microsoft.com/office/powerpoint/2010/main" val="11775748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CFF170D3-83CD-5044-84A7-CA5AB1DC33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326207"/>
              </p:ext>
            </p:extLst>
          </p:nvPr>
        </p:nvGraphicFramePr>
        <p:xfrm>
          <a:off x="2159733" y="1952897"/>
          <a:ext cx="7612381" cy="3235978"/>
        </p:xfrm>
        <a:graphic>
          <a:graphicData uri="http://schemas.openxmlformats.org/drawingml/2006/table">
            <a:tbl>
              <a:tblPr firstRow="1" firstCol="1" bandRow="1"/>
              <a:tblGrid>
                <a:gridCol w="1394460">
                  <a:extLst>
                    <a:ext uri="{9D8B030D-6E8A-4147-A177-3AD203B41FA5}">
                      <a16:colId xmlns:a16="http://schemas.microsoft.com/office/drawing/2014/main" xmlns="" val="1913144509"/>
                    </a:ext>
                  </a:extLst>
                </a:gridCol>
                <a:gridCol w="4549140">
                  <a:extLst>
                    <a:ext uri="{9D8B030D-6E8A-4147-A177-3AD203B41FA5}">
                      <a16:colId xmlns:a16="http://schemas.microsoft.com/office/drawing/2014/main" xmlns="" val="93331310"/>
                    </a:ext>
                  </a:extLst>
                </a:gridCol>
                <a:gridCol w="1668781">
                  <a:extLst>
                    <a:ext uri="{9D8B030D-6E8A-4147-A177-3AD203B41FA5}">
                      <a16:colId xmlns:a16="http://schemas.microsoft.com/office/drawing/2014/main" xmlns="" val="2233102740"/>
                    </a:ext>
                  </a:extLst>
                </a:gridCol>
              </a:tblGrid>
              <a:tr h="533400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altLang="en-US" sz="2000" b="1" kern="100">
                          <a:solidFill>
                            <a:schemeClr val="tx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人物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altLang="en-US" sz="2000" b="1" kern="100">
                          <a:solidFill>
                            <a:schemeClr val="tx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相关语句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altLang="en-US" sz="2000" b="1" kern="100">
                          <a:solidFill>
                            <a:schemeClr val="tx1"/>
                          </a:solidFill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态度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10765297"/>
                  </a:ext>
                </a:extLst>
              </a:tr>
              <a:tr h="1203960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智叟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2371381"/>
                  </a:ext>
                </a:extLst>
              </a:tr>
              <a:tr h="776445">
                <a:tc>
                  <a:txBody>
                    <a:bodyPr vert="horz" wrap="square"/>
                    <a:lstStyle/>
                    <a:p>
                      <a:pPr marL="0" indent="127000" algn="ctr" defTabSz="914377" rtl="0" eaLnBrk="1" latinLnBrk="0" hangingPunct="1">
                        <a:lnSpc>
                          <a:spcPct val="110000"/>
                        </a:lnSpc>
                      </a:pPr>
                      <a:r>
                        <a:rPr lang="zh-CN" altLang="en-US" sz="2000" b="1" kern="100">
                          <a:solidFill>
                            <a:schemeClr val="tx1"/>
                          </a:solidFill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操蛇之神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zh-CN" sz="20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惧其不已也，告之于帝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60911058"/>
                  </a:ext>
                </a:extLst>
              </a:tr>
              <a:tr h="722173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000"/>
                        </a:lnSpc>
                      </a:pPr>
                      <a:r>
                        <a:rPr lang="zh-CN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天帝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endParaRPr lang="zh-CN" sz="20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79826696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5FD0F89-5D5B-1B4C-BCAA-6CEF8D66A426}"/>
              </a:ext>
            </a:extLst>
          </p:cNvPr>
          <p:cNvSpPr/>
          <p:nvPr/>
        </p:nvSpPr>
        <p:spPr>
          <a:xfrm>
            <a:off x="3483459" y="2564794"/>
            <a:ext cx="4602480" cy="1094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笑而止之曰：</a:t>
            </a:r>
            <a:r>
              <a:rPr lang="en-US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甚矣，汝之不惠！以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残年余力，曾不能毁山之一毛，其如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土石何？</a:t>
            </a:r>
            <a:r>
              <a:rPr lang="en-US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0BE603D-D200-6F47-BF49-FE9ADEDFD6E6}"/>
              </a:ext>
            </a:extLst>
          </p:cNvPr>
          <p:cNvSpPr/>
          <p:nvPr/>
        </p:nvSpPr>
        <p:spPr>
          <a:xfrm>
            <a:off x="8058501" y="2837684"/>
            <a:ext cx="2059828" cy="35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轻视、嘲讽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AB2B770-04DF-584D-B48A-3A089652911C}"/>
              </a:ext>
            </a:extLst>
          </p:cNvPr>
          <p:cNvSpPr/>
          <p:nvPr/>
        </p:nvSpPr>
        <p:spPr>
          <a:xfrm>
            <a:off x="8404715" y="3889045"/>
            <a:ext cx="2059828" cy="35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畏惧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9D72682-8651-234E-8969-D009D18C6E9E}"/>
              </a:ext>
            </a:extLst>
          </p:cNvPr>
          <p:cNvSpPr/>
          <p:nvPr/>
        </p:nvSpPr>
        <p:spPr>
          <a:xfrm rot="10800000" flipV="1">
            <a:off x="3483459" y="4432641"/>
            <a:ext cx="4471678" cy="756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帝感其诚，命夸娥氏二子负二山，一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ct val="11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厝朔东，一厝雍南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ED01904-B4D4-7D42-9437-9D8533E614D6}"/>
              </a:ext>
            </a:extLst>
          </p:cNvPr>
          <p:cNvSpPr/>
          <p:nvPr/>
        </p:nvSpPr>
        <p:spPr>
          <a:xfrm>
            <a:off x="8465595" y="4584283"/>
            <a:ext cx="2059828" cy="35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感动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681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3">
            <a:extLst>
              <a:ext uri="{FF2B5EF4-FFF2-40B4-BE49-F238E27FC236}">
                <a16:creationId xmlns:a16="http://schemas.microsoft.com/office/drawing/2014/main" xmlns="" id="{D68D531A-A956-C74D-A525-D049773E7D42}"/>
              </a:ext>
            </a:extLst>
          </p:cNvPr>
          <p:cNvCxnSpPr/>
          <p:nvPr/>
        </p:nvCxnSpPr>
        <p:spPr>
          <a:xfrm flipV="1">
            <a:off x="3406605" y="2080864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DB12365-EB49-9949-ACFA-681301F9B42B}"/>
              </a:ext>
            </a:extLst>
          </p:cNvPr>
          <p:cNvSpPr txBox="1"/>
          <p:nvPr/>
        </p:nvSpPr>
        <p:spPr>
          <a:xfrm>
            <a:off x="3406607" y="1436698"/>
            <a:ext cx="55567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愚公移山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005E7DB6-B251-5842-8182-5980E8986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640" y="2385492"/>
            <a:ext cx="7196665" cy="245899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27E7067-44B3-5844-8909-17233056BA38}"/>
              </a:ext>
            </a:extLst>
          </p:cNvPr>
          <p:cNvSpPr txBox="1"/>
          <p:nvPr/>
        </p:nvSpPr>
        <p:spPr>
          <a:xfrm>
            <a:off x="2830606" y="4958104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中国国家博物馆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愚公移山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浮雕</a:t>
            </a:r>
          </a:p>
        </p:txBody>
      </p:sp>
    </p:spTree>
    <p:extLst>
      <p:ext uri="{BB962C8B-B14F-4D97-AF65-F5344CB8AC3E}">
        <p14:creationId xmlns:p14="http://schemas.microsoft.com/office/powerpoint/2010/main" val="3296038442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B191653-C9D4-5D41-85B5-E372C17EF9DE}"/>
              </a:ext>
            </a:extLst>
          </p:cNvPr>
          <p:cNvSpPr txBox="1"/>
          <p:nvPr/>
        </p:nvSpPr>
        <p:spPr>
          <a:xfrm>
            <a:off x="2746622" y="2077264"/>
            <a:ext cx="6952549" cy="2583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其妻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献疑曰：“以君之力，曾不能损魁父之丘，如太行、王屋何？且焉置土石？”  </a:t>
            </a:r>
            <a:endParaRPr lang="en-US" altLang="zh-CN" sz="2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河曲智叟</a:t>
            </a:r>
            <a:r>
              <a:rPr lang="zh-CN" altLang="en-US" sz="2200">
                <a:latin typeface="华文楷体" panose="02010600040101010101" pitchFamily="2" charset="-122"/>
                <a:ea typeface="华文楷体" panose="02010600040101010101" pitchFamily="2" charset="-122"/>
              </a:rPr>
              <a:t>笑而止之曰：“甚矣，汝之不惠！以残年余力，曾不能毁山之一毛，其如土石何？” </a:t>
            </a:r>
          </a:p>
        </p:txBody>
      </p:sp>
    </p:spTree>
    <p:extLst>
      <p:ext uri="{BB962C8B-B14F-4D97-AF65-F5344CB8AC3E}">
        <p14:creationId xmlns:p14="http://schemas.microsoft.com/office/powerpoint/2010/main" val="2260715699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7DC7B9C-7B8F-D343-A4A2-587E008ED9D3}"/>
              </a:ext>
            </a:extLst>
          </p:cNvPr>
          <p:cNvGrpSpPr/>
          <p:nvPr/>
        </p:nvGrpSpPr>
        <p:grpSpPr>
          <a:xfrm>
            <a:off x="2528037" y="1421276"/>
            <a:ext cx="445481" cy="469613"/>
            <a:chOff x="2121873" y="1511588"/>
            <a:chExt cx="445481" cy="46961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4A5E0DE9-86A4-1D4F-A77B-1D44572E0409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DE1CA257-CB29-C145-8AE0-045312B7A47D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218E4EE0-06A9-AE45-8C42-56F6DC188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548233"/>
              </p:ext>
            </p:extLst>
          </p:nvPr>
        </p:nvGraphicFramePr>
        <p:xfrm>
          <a:off x="3103058" y="2010588"/>
          <a:ext cx="6241548" cy="3577385"/>
        </p:xfrm>
        <a:graphic>
          <a:graphicData uri="http://schemas.openxmlformats.org/drawingml/2006/table">
            <a:tbl>
              <a:tblPr firstRow="1" firstCol="1" bandRow="1"/>
              <a:tblGrid>
                <a:gridCol w="1242060">
                  <a:extLst>
                    <a:ext uri="{9D8B030D-6E8A-4147-A177-3AD203B41FA5}">
                      <a16:colId xmlns:a16="http://schemas.microsoft.com/office/drawing/2014/main" xmlns="" val="2051128956"/>
                    </a:ext>
                  </a:extLst>
                </a:gridCol>
                <a:gridCol w="2442470">
                  <a:extLst>
                    <a:ext uri="{9D8B030D-6E8A-4147-A177-3AD203B41FA5}">
                      <a16:colId xmlns:a16="http://schemas.microsoft.com/office/drawing/2014/main" xmlns="" val="3570661570"/>
                    </a:ext>
                  </a:extLst>
                </a:gridCol>
                <a:gridCol w="2557018">
                  <a:extLst>
                    <a:ext uri="{9D8B030D-6E8A-4147-A177-3AD203B41FA5}">
                      <a16:colId xmlns:a16="http://schemas.microsoft.com/office/drawing/2014/main" xmlns="" val="3033447781"/>
                    </a:ext>
                  </a:extLst>
                </a:gridCol>
              </a:tblGrid>
              <a:tr h="472798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en-US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zh-CN" altLang="en-US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愚公之妻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智叟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63111495"/>
                  </a:ext>
                </a:extLst>
              </a:tr>
              <a:tr h="390535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目的</a:t>
                      </a:r>
                      <a:r>
                        <a:rPr lang="en-US" alt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7753046"/>
                  </a:ext>
                </a:extLst>
              </a:tr>
              <a:tr h="406328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称谓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27605404"/>
                  </a:ext>
                </a:extLst>
              </a:tr>
              <a:tr h="384943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用词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82265894"/>
                  </a:ext>
                </a:extLst>
              </a:tr>
              <a:tr h="384942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句式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48361896"/>
                  </a:ext>
                </a:extLst>
              </a:tr>
              <a:tr h="406328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建议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96387362"/>
                  </a:ext>
                </a:extLst>
              </a:tr>
              <a:tr h="394377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心理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0051013"/>
                  </a:ext>
                </a:extLst>
              </a:tr>
              <a:tr h="384942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语气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39307303"/>
                  </a:ext>
                </a:extLst>
              </a:tr>
              <a:tr h="352192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语速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177368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E62AE7C-A7A4-6A48-A451-36AB87E5FD21}"/>
              </a:ext>
            </a:extLst>
          </p:cNvPr>
          <p:cNvSpPr txBox="1"/>
          <p:nvPr/>
        </p:nvSpPr>
        <p:spPr>
          <a:xfrm>
            <a:off x="3035656" y="1336891"/>
            <a:ext cx="5937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</a:p>
        </p:txBody>
      </p:sp>
    </p:spTree>
    <p:extLst>
      <p:ext uri="{BB962C8B-B14F-4D97-AF65-F5344CB8AC3E}">
        <p14:creationId xmlns:p14="http://schemas.microsoft.com/office/powerpoint/2010/main" val="2306061725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8C898375-B640-7D4C-A1EC-2A7A9AFDC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446306"/>
              </p:ext>
            </p:extLst>
          </p:nvPr>
        </p:nvGraphicFramePr>
        <p:xfrm>
          <a:off x="2331546" y="1788478"/>
          <a:ext cx="7439472" cy="3588461"/>
        </p:xfrm>
        <a:graphic>
          <a:graphicData uri="http://schemas.openxmlformats.org/drawingml/2006/table">
            <a:tbl>
              <a:tblPr firstRow="1" firstCol="1" bandRow="1"/>
              <a:tblGrid>
                <a:gridCol w="1065373">
                  <a:extLst>
                    <a:ext uri="{9D8B030D-6E8A-4147-A177-3AD203B41FA5}">
                      <a16:colId xmlns:a16="http://schemas.microsoft.com/office/drawing/2014/main" xmlns="" val="2051128956"/>
                    </a:ext>
                  </a:extLst>
                </a:gridCol>
                <a:gridCol w="3231857">
                  <a:extLst>
                    <a:ext uri="{9D8B030D-6E8A-4147-A177-3AD203B41FA5}">
                      <a16:colId xmlns:a16="http://schemas.microsoft.com/office/drawing/2014/main" xmlns="" val="3570661570"/>
                    </a:ext>
                  </a:extLst>
                </a:gridCol>
                <a:gridCol w="3142242">
                  <a:extLst>
                    <a:ext uri="{9D8B030D-6E8A-4147-A177-3AD203B41FA5}">
                      <a16:colId xmlns:a16="http://schemas.microsoft.com/office/drawing/2014/main" xmlns="" val="3033447781"/>
                    </a:ext>
                  </a:extLst>
                </a:gridCol>
              </a:tblGrid>
              <a:tr h="447951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en-US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zh-CN" altLang="en-US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愚公之妻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智叟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63111495"/>
                  </a:ext>
                </a:extLst>
              </a:tr>
              <a:tr h="586953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目的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7753046"/>
                  </a:ext>
                </a:extLst>
              </a:tr>
              <a:tr h="499571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称谓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27605404"/>
                  </a:ext>
                </a:extLst>
              </a:tr>
              <a:tr h="864750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用词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82265894"/>
                  </a:ext>
                </a:extLst>
              </a:tr>
              <a:tr h="578547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句式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48361896"/>
                  </a:ext>
                </a:extLst>
              </a:tr>
              <a:tr h="610689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建议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96387362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CE93779-292B-F44C-A277-492A6E2A9509}"/>
              </a:ext>
            </a:extLst>
          </p:cNvPr>
          <p:cNvSpPr/>
          <p:nvPr/>
        </p:nvSpPr>
        <p:spPr>
          <a:xfrm>
            <a:off x="4391294" y="2345909"/>
            <a:ext cx="951159" cy="35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0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献疑                                                </a:t>
            </a:r>
            <a:endParaRPr lang="zh-CN" altLang="zh-CN" sz="24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2100478-0135-2A46-9706-101CC98D4094}"/>
              </a:ext>
            </a:extLst>
          </p:cNvPr>
          <p:cNvSpPr/>
          <p:nvPr/>
        </p:nvSpPr>
        <p:spPr>
          <a:xfrm>
            <a:off x="4450166" y="2926200"/>
            <a:ext cx="712993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0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君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AECC737-770E-4D4F-9764-2B50E836DA56}"/>
              </a:ext>
            </a:extLst>
          </p:cNvPr>
          <p:cNvSpPr/>
          <p:nvPr/>
        </p:nvSpPr>
        <p:spPr>
          <a:xfrm>
            <a:off x="3370680" y="3336033"/>
            <a:ext cx="3229337" cy="756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ct val="1100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以君之力，曾不能损魁父 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ct val="1100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之丘，如太行、王屋何？  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A7256C4-0377-554D-96EE-36E38CD9831C}"/>
              </a:ext>
            </a:extLst>
          </p:cNvPr>
          <p:cNvSpPr/>
          <p:nvPr/>
        </p:nvSpPr>
        <p:spPr>
          <a:xfrm>
            <a:off x="6540476" y="3346665"/>
            <a:ext cx="3290084" cy="756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ct val="1100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以残年余力，  曾不能毁山</a:t>
            </a:r>
            <a:endParaRPr lang="en-US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ct val="1100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之一毛，其如土石何？</a:t>
            </a:r>
            <a:endParaRPr lang="zh-CN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446302C-237C-DF47-9133-B00A799B2ECB}"/>
              </a:ext>
            </a:extLst>
          </p:cNvPr>
          <p:cNvSpPr/>
          <p:nvPr/>
        </p:nvSpPr>
        <p:spPr>
          <a:xfrm>
            <a:off x="7080218" y="4321686"/>
            <a:ext cx="2690800" cy="35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0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甚矣，汝之不惠！</a:t>
            </a:r>
            <a:endParaRPr lang="zh-CN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202603D-4D23-984E-BAB3-E4CAA5A9ED69}"/>
              </a:ext>
            </a:extLst>
          </p:cNvPr>
          <p:cNvSpPr/>
          <p:nvPr/>
        </p:nvSpPr>
        <p:spPr>
          <a:xfrm>
            <a:off x="4173150" y="4869610"/>
            <a:ext cx="2690800" cy="35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0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焉置土石？</a:t>
            </a:r>
            <a:endParaRPr lang="zh-CN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2A6A4BA-7FCC-0D4E-890B-BCBC11EEB1F0}"/>
              </a:ext>
            </a:extLst>
          </p:cNvPr>
          <p:cNvSpPr/>
          <p:nvPr/>
        </p:nvSpPr>
        <p:spPr>
          <a:xfrm>
            <a:off x="7786138" y="2408096"/>
            <a:ext cx="79876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0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止  </a:t>
            </a:r>
            <a:endParaRPr lang="zh-CN" altLang="zh-CN" sz="24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4AC1083-2CF6-A740-9FEE-60307CC7A94D}"/>
              </a:ext>
            </a:extLst>
          </p:cNvPr>
          <p:cNvSpPr/>
          <p:nvPr/>
        </p:nvSpPr>
        <p:spPr>
          <a:xfrm>
            <a:off x="7786138" y="2960367"/>
            <a:ext cx="79876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0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汝  </a:t>
            </a:r>
            <a:endParaRPr lang="zh-CN" altLang="zh-CN" sz="24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951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AC0658A4-38B8-2341-AA7C-F476A8BBF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178662"/>
              </p:ext>
            </p:extLst>
          </p:nvPr>
        </p:nvGraphicFramePr>
        <p:xfrm>
          <a:off x="2477590" y="2310557"/>
          <a:ext cx="7391401" cy="2636699"/>
        </p:xfrm>
        <a:graphic>
          <a:graphicData uri="http://schemas.openxmlformats.org/drawingml/2006/table">
            <a:tbl>
              <a:tblPr firstRow="1" firstCol="1" bandRow="1"/>
              <a:tblGrid>
                <a:gridCol w="1081758">
                  <a:extLst>
                    <a:ext uri="{9D8B030D-6E8A-4147-A177-3AD203B41FA5}">
                      <a16:colId xmlns:a16="http://schemas.microsoft.com/office/drawing/2014/main" xmlns="" val="2051128956"/>
                    </a:ext>
                  </a:extLst>
                </a:gridCol>
                <a:gridCol w="3281557">
                  <a:extLst>
                    <a:ext uri="{9D8B030D-6E8A-4147-A177-3AD203B41FA5}">
                      <a16:colId xmlns:a16="http://schemas.microsoft.com/office/drawing/2014/main" xmlns="" val="3570661570"/>
                    </a:ext>
                  </a:extLst>
                </a:gridCol>
                <a:gridCol w="3028086">
                  <a:extLst>
                    <a:ext uri="{9D8B030D-6E8A-4147-A177-3AD203B41FA5}">
                      <a16:colId xmlns:a16="http://schemas.microsoft.com/office/drawing/2014/main" xmlns="" val="3033447781"/>
                    </a:ext>
                  </a:extLst>
                </a:gridCol>
              </a:tblGrid>
              <a:tr h="491425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en-US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zh-CN" altLang="en-US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愚公之妻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智叟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63111495"/>
                  </a:ext>
                </a:extLst>
              </a:tr>
              <a:tr h="747713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心理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0051013"/>
                  </a:ext>
                </a:extLst>
              </a:tr>
              <a:tr h="729826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语气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39307303"/>
                  </a:ext>
                </a:extLst>
              </a:tr>
              <a:tr h="667735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语速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177368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3EC0CE1-D937-154F-A68C-4742F8D85916}"/>
              </a:ext>
            </a:extLst>
          </p:cNvPr>
          <p:cNvSpPr/>
          <p:nvPr/>
        </p:nvSpPr>
        <p:spPr>
          <a:xfrm>
            <a:off x="3582490" y="2944717"/>
            <a:ext cx="3360420" cy="417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ct val="1100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担心、关心，不反对移山                                </a:t>
            </a:r>
            <a:endParaRPr lang="zh-CN" altLang="zh-CN" sz="20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A54837A-AFE6-E94B-AB0D-80D371B03BF2}"/>
              </a:ext>
            </a:extLst>
          </p:cNvPr>
          <p:cNvSpPr/>
          <p:nvPr/>
        </p:nvSpPr>
        <p:spPr>
          <a:xfrm>
            <a:off x="4351383" y="3667707"/>
            <a:ext cx="23711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担心、疑虑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0BA70B0-2FAB-1D47-93C9-044A9DD6F60F}"/>
              </a:ext>
            </a:extLst>
          </p:cNvPr>
          <p:cNvSpPr/>
          <p:nvPr/>
        </p:nvSpPr>
        <p:spPr>
          <a:xfrm>
            <a:off x="4677235" y="4379098"/>
            <a:ext cx="23711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平缓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6F6BC67-B378-A944-B580-C38C759F385A}"/>
              </a:ext>
            </a:extLst>
          </p:cNvPr>
          <p:cNvSpPr/>
          <p:nvPr/>
        </p:nvSpPr>
        <p:spPr>
          <a:xfrm>
            <a:off x="6722524" y="2941728"/>
            <a:ext cx="2895006" cy="40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ctr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轻视，反对移山                                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85E730A-CF51-AB48-8AA3-9E04FB1D1030}"/>
              </a:ext>
            </a:extLst>
          </p:cNvPr>
          <p:cNvSpPr/>
          <p:nvPr/>
        </p:nvSpPr>
        <p:spPr>
          <a:xfrm>
            <a:off x="7048376" y="3667707"/>
            <a:ext cx="27588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讥笑、挖苦、责难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FC6275C-117A-6A46-934C-06008222F6A5}"/>
              </a:ext>
            </a:extLst>
          </p:cNvPr>
          <p:cNvSpPr/>
          <p:nvPr/>
        </p:nvSpPr>
        <p:spPr>
          <a:xfrm>
            <a:off x="7812395" y="4409964"/>
            <a:ext cx="18051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较快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2581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xmlns="" id="{D7B3FDA9-83B1-B34E-B41D-37CD8AC4EE34}"/>
              </a:ext>
            </a:extLst>
          </p:cNvPr>
          <p:cNvCxnSpPr/>
          <p:nvPr/>
        </p:nvCxnSpPr>
        <p:spPr>
          <a:xfrm flipV="1">
            <a:off x="3615607" y="2315998"/>
            <a:ext cx="5556739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EC6BCF7-2361-5040-A579-AA81C8479542}"/>
              </a:ext>
            </a:extLst>
          </p:cNvPr>
          <p:cNvGrpSpPr/>
          <p:nvPr/>
        </p:nvGrpSpPr>
        <p:grpSpPr>
          <a:xfrm>
            <a:off x="3052899" y="2057400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7BF7A254-BADF-4549-935F-9799EEFD5CCB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F061518F-06AA-5144-AC07-5EA2FFA46CEB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E5C1847-8F35-2A4F-9FD9-EA92C2FBB242}"/>
              </a:ext>
            </a:extLst>
          </p:cNvPr>
          <p:cNvSpPr txBox="1"/>
          <p:nvPr/>
        </p:nvSpPr>
        <p:spPr>
          <a:xfrm>
            <a:off x="3316272" y="1685109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分析言行 品读形象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96A337B-17F3-DE47-AF2E-AAC97C6432A0}"/>
              </a:ext>
            </a:extLst>
          </p:cNvPr>
          <p:cNvSpPr txBox="1"/>
          <p:nvPr/>
        </p:nvSpPr>
        <p:spPr>
          <a:xfrm>
            <a:off x="4865914" y="3360152"/>
            <a:ext cx="4454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比读愚公之</a:t>
            </a:r>
            <a:r>
              <a:rPr lang="zh-CN" altLang="en-US" sz="3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“智”</a:t>
            </a:r>
            <a:endParaRPr lang="zh-CN" altLang="en-US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352607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BCFC2B14-56D4-6942-84DE-B9CEB5EE17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045246"/>
              </p:ext>
            </p:extLst>
          </p:nvPr>
        </p:nvGraphicFramePr>
        <p:xfrm>
          <a:off x="2272521" y="1670223"/>
          <a:ext cx="7786004" cy="3888993"/>
        </p:xfrm>
        <a:graphic>
          <a:graphicData uri="http://schemas.openxmlformats.org/drawingml/2006/table">
            <a:tbl>
              <a:tblPr firstRow="1" firstCol="1" bandRow="1"/>
              <a:tblGrid>
                <a:gridCol w="2149736">
                  <a:extLst>
                    <a:ext uri="{9D8B030D-6E8A-4147-A177-3AD203B41FA5}">
                      <a16:colId xmlns:a16="http://schemas.microsoft.com/office/drawing/2014/main" xmlns="" val="2051128956"/>
                    </a:ext>
                  </a:extLst>
                </a:gridCol>
                <a:gridCol w="3178157">
                  <a:extLst>
                    <a:ext uri="{9D8B030D-6E8A-4147-A177-3AD203B41FA5}">
                      <a16:colId xmlns:a16="http://schemas.microsoft.com/office/drawing/2014/main" xmlns="" val="3570661570"/>
                    </a:ext>
                  </a:extLst>
                </a:gridCol>
                <a:gridCol w="2458111">
                  <a:extLst>
                    <a:ext uri="{9D8B030D-6E8A-4147-A177-3AD203B41FA5}">
                      <a16:colId xmlns:a16="http://schemas.microsoft.com/office/drawing/2014/main" xmlns="" val="3033447781"/>
                    </a:ext>
                  </a:extLst>
                </a:gridCol>
              </a:tblGrid>
              <a:tr h="460067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en-US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zh-CN" altLang="en-US" sz="22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愚公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智叟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63111495"/>
                  </a:ext>
                </a:extLst>
              </a:tr>
              <a:tr h="1182189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2200"/>
                        </a:lnSpc>
                      </a:pPr>
                      <a:r>
                        <a:rPr lang="zh-CN" altLang="en-US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看待主观条件</a:t>
                      </a: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7753046"/>
                  </a:ext>
                </a:extLst>
              </a:tr>
              <a:tr h="490989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ct val="100000"/>
                        </a:lnSpc>
                      </a:pPr>
                      <a:r>
                        <a:rPr lang="zh-CN" altLang="en-US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看待客观条件</a:t>
                      </a: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27605404"/>
                  </a:ext>
                </a:extLst>
              </a:tr>
              <a:tr h="430324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altLang="en-US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观点</a:t>
                      </a: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82265894"/>
                  </a:ext>
                </a:extLst>
              </a:tr>
              <a:tr h="430323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altLang="en-US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心态</a:t>
                      </a: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48361896"/>
                  </a:ext>
                </a:extLst>
              </a:tr>
              <a:tr h="454231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altLang="en-US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语气</a:t>
                      </a: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96387362"/>
                  </a:ext>
                </a:extLst>
              </a:tr>
              <a:tr h="440870"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r>
                        <a:rPr lang="zh-CN" altLang="en-US" sz="2000" b="1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论战结果</a:t>
                      </a:r>
                      <a:endParaRPr lang="zh-CN" sz="20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ctr">
                        <a:lnSpc>
                          <a:spcPts val="1600"/>
                        </a:lnSpc>
                      </a:pPr>
                      <a:endParaRPr lang="zh-CN" sz="2200" b="1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0051013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22FB858-8740-BE4C-BABE-34B8C6812B4C}"/>
              </a:ext>
            </a:extLst>
          </p:cNvPr>
          <p:cNvSpPr/>
          <p:nvPr/>
        </p:nvSpPr>
        <p:spPr>
          <a:xfrm>
            <a:off x="4263249" y="2224306"/>
            <a:ext cx="3369645" cy="1003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虽我之死，有子存焉；子又生</a:t>
            </a:r>
            <a:endParaRPr lang="en-US" altLang="zh-CN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ts val="24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孙，孙又生子；子又有子，子</a:t>
            </a:r>
            <a:endParaRPr lang="en-US" altLang="zh-CN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ts val="24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又有孙；子子孙孙无穷匮也</a:t>
            </a:r>
            <a:endParaRPr lang="en-US" altLang="zh-CN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D285017-9CFE-0542-B77E-F9CF86E52BF1}"/>
              </a:ext>
            </a:extLst>
          </p:cNvPr>
          <p:cNvSpPr/>
          <p:nvPr/>
        </p:nvSpPr>
        <p:spPr>
          <a:xfrm>
            <a:off x="7491779" y="2224305"/>
            <a:ext cx="2556940" cy="1003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甚矣，汝之不惠！ 以</a:t>
            </a:r>
            <a:endParaRPr lang="en-US" altLang="zh-CN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ts val="24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残年余力，曾不能毁</a:t>
            </a:r>
            <a:endParaRPr lang="en-US" altLang="zh-CN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ts val="2400"/>
              </a:lnSpc>
            </a:pPr>
            <a:r>
              <a:rPr lang="zh-CN" altLang="en-US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山之一毛</a:t>
            </a:r>
            <a:endParaRPr lang="en-US" altLang="zh-CN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5910760-A847-994E-BD3C-8C468E93FCF1}"/>
              </a:ext>
            </a:extLst>
          </p:cNvPr>
          <p:cNvSpPr/>
          <p:nvPr/>
        </p:nvSpPr>
        <p:spPr>
          <a:xfrm>
            <a:off x="8324314" y="5108224"/>
            <a:ext cx="23711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亡以应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A09EEBD-C0F0-444F-8338-D32805A32EA0}"/>
              </a:ext>
            </a:extLst>
          </p:cNvPr>
          <p:cNvSpPr/>
          <p:nvPr/>
        </p:nvSpPr>
        <p:spPr>
          <a:xfrm>
            <a:off x="8002421" y="4241502"/>
            <a:ext cx="23711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其如土石何？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375384A-4638-F845-9D1B-1E3ADEB15E6B}"/>
              </a:ext>
            </a:extLst>
          </p:cNvPr>
          <p:cNvSpPr/>
          <p:nvPr/>
        </p:nvSpPr>
        <p:spPr>
          <a:xfrm>
            <a:off x="5064288" y="4244435"/>
            <a:ext cx="23711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何苦而不平？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64A1740-BCF1-7F42-8E33-6B242D9D6C3C}"/>
              </a:ext>
            </a:extLst>
          </p:cNvPr>
          <p:cNvSpPr/>
          <p:nvPr/>
        </p:nvSpPr>
        <p:spPr>
          <a:xfrm>
            <a:off x="7454207" y="3848836"/>
            <a:ext cx="2629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静止的、眼前的观点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22139FB-ADEA-C44F-958C-4448F8575328}"/>
              </a:ext>
            </a:extLst>
          </p:cNvPr>
          <p:cNvSpPr/>
          <p:nvPr/>
        </p:nvSpPr>
        <p:spPr>
          <a:xfrm>
            <a:off x="4690765" y="3841392"/>
            <a:ext cx="26937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发展的、长远的观点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7EFE7B2-A781-1444-93EB-B9AC2FDFC486}"/>
              </a:ext>
            </a:extLst>
          </p:cNvPr>
          <p:cNvSpPr/>
          <p:nvPr/>
        </p:nvSpPr>
        <p:spPr>
          <a:xfrm>
            <a:off x="8078288" y="3344839"/>
            <a:ext cx="17506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山高万仞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CD0E681-19C6-864D-BC73-757C4D71A70A}"/>
              </a:ext>
            </a:extLst>
          </p:cNvPr>
          <p:cNvSpPr/>
          <p:nvPr/>
        </p:nvSpPr>
        <p:spPr>
          <a:xfrm>
            <a:off x="5130444" y="3349361"/>
            <a:ext cx="23711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而山不加增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802630B-D2EE-684F-80B7-CA32E4F2D2AC}"/>
              </a:ext>
            </a:extLst>
          </p:cNvPr>
          <p:cNvSpPr/>
          <p:nvPr/>
        </p:nvSpPr>
        <p:spPr>
          <a:xfrm>
            <a:off x="4902995" y="4712380"/>
            <a:ext cx="26937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坚定、成竹在胸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BD17596-3FFC-CA42-86C6-5E7EF2E41C78}"/>
              </a:ext>
            </a:extLst>
          </p:cNvPr>
          <p:cNvSpPr/>
          <p:nvPr/>
        </p:nvSpPr>
        <p:spPr>
          <a:xfrm>
            <a:off x="7632894" y="4708114"/>
            <a:ext cx="29187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>
              <a:lnSpc>
                <a:spcPts val="2400"/>
              </a:lnSpc>
            </a:pPr>
            <a:r>
              <a:rPr lang="zh-CN" altLang="en-US" sz="20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讥笑、挖苦、责难</a:t>
            </a:r>
            <a:endParaRPr lang="zh-CN" altLang="zh-CN" sz="20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0098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xmlns="" id="{965F7533-4A69-F445-A746-5244DD2571A9}"/>
              </a:ext>
            </a:extLst>
          </p:cNvPr>
          <p:cNvCxnSpPr/>
          <p:nvPr/>
        </p:nvCxnSpPr>
        <p:spPr>
          <a:xfrm>
            <a:off x="4588330" y="2315998"/>
            <a:ext cx="3421380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52B493C-D7D3-C947-85F4-F14A986E0B9E}"/>
              </a:ext>
            </a:extLst>
          </p:cNvPr>
          <p:cNvGrpSpPr/>
          <p:nvPr/>
        </p:nvGrpSpPr>
        <p:grpSpPr>
          <a:xfrm>
            <a:off x="4142849" y="2164080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96BB00CC-080E-AB49-B4F0-60A9238B8DBB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E535E5D1-E841-D340-B355-7ADB0011DF94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23CD17F-FF14-E643-8F8F-DAC4ABF9E411}"/>
              </a:ext>
            </a:extLst>
          </p:cNvPr>
          <p:cNvSpPr txBox="1"/>
          <p:nvPr/>
        </p:nvSpPr>
        <p:spPr>
          <a:xfrm>
            <a:off x="3290148" y="1685109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愚公形象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87AF108-8C72-2D44-BCCB-5A972D9D5D7B}"/>
              </a:ext>
            </a:extLst>
          </p:cNvPr>
          <p:cNvSpPr txBox="1"/>
          <p:nvPr/>
        </p:nvSpPr>
        <p:spPr>
          <a:xfrm>
            <a:off x="2843350" y="3130654"/>
            <a:ext cx="7376160" cy="1411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抱负远大，信念坚定，有志造福子孙后代；  </a:t>
            </a:r>
            <a:endParaRPr lang="en-US" altLang="zh-CN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勇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不畏艰险，迎难而上，勇于改造客观世界。 </a:t>
            </a:r>
          </a:p>
        </p:txBody>
      </p:sp>
    </p:spTree>
    <p:extLst>
      <p:ext uri="{BB962C8B-B14F-4D97-AF65-F5344CB8AC3E}">
        <p14:creationId xmlns:p14="http://schemas.microsoft.com/office/powerpoint/2010/main" val="17744651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xmlns="" id="{E18C5AFC-F25D-E14F-9F2D-7299B1D85970}"/>
              </a:ext>
            </a:extLst>
          </p:cNvPr>
          <p:cNvCxnSpPr/>
          <p:nvPr/>
        </p:nvCxnSpPr>
        <p:spPr>
          <a:xfrm>
            <a:off x="4368438" y="2114890"/>
            <a:ext cx="4000500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EC408ED-40DE-D241-8D05-9C20E0724DF8}"/>
              </a:ext>
            </a:extLst>
          </p:cNvPr>
          <p:cNvGrpSpPr/>
          <p:nvPr/>
        </p:nvGrpSpPr>
        <p:grpSpPr>
          <a:xfrm>
            <a:off x="3987793" y="1940112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C704C2CB-7F3D-9046-B25C-710F2A99E652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A38C422A-02F2-F448-9CA1-E9F08E070CBE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E10C5C8-D421-A040-AABC-657342854D8C}"/>
              </a:ext>
            </a:extLst>
          </p:cNvPr>
          <p:cNvSpPr txBox="1"/>
          <p:nvPr/>
        </p:nvSpPr>
        <p:spPr>
          <a:xfrm>
            <a:off x="3290984" y="1484001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BE14A35-FCF3-EC4B-B53F-AF818E571712}"/>
              </a:ext>
            </a:extLst>
          </p:cNvPr>
          <p:cNvSpPr txBox="1"/>
          <p:nvPr/>
        </p:nvSpPr>
        <p:spPr>
          <a:xfrm>
            <a:off x="2471059" y="2603156"/>
            <a:ext cx="7399020" cy="2730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请从以下两个题目中选择一个，发挥联想和想象，进行新闻写作。  </a:t>
            </a:r>
            <a:endParaRPr lang="en-US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题目一：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愚公移山在当地引起了强烈反响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，为了让更多人了解这个事情，请你写一则消息报道此事，不少于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200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字。  </a:t>
            </a:r>
            <a:endParaRPr lang="en-US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题目二：课文只用了“</a:t>
            </a:r>
            <a:r>
              <a:rPr lang="zh-CN" altLang="en-US" sz="2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叩石垦壤，箕畚运于渤海之尾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”来描述愚公移山的情景，如果当时你亲历现场，请为这个片段写一篇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200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字以内的新闻特写。</a:t>
            </a:r>
          </a:p>
        </p:txBody>
      </p:sp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11100" y="114046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18239109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xmlns="" id="{12ABA8FA-76F2-6648-8865-192E8394CA10}"/>
              </a:ext>
            </a:extLst>
          </p:cNvPr>
          <p:cNvCxnSpPr/>
          <p:nvPr/>
        </p:nvCxnSpPr>
        <p:spPr>
          <a:xfrm flipV="1">
            <a:off x="3537231" y="1845730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BB07255-60D1-3345-8AFA-635BE1B7288B}"/>
              </a:ext>
            </a:extLst>
          </p:cNvPr>
          <p:cNvSpPr txBox="1"/>
          <p:nvPr/>
        </p:nvSpPr>
        <p:spPr>
          <a:xfrm>
            <a:off x="3537233" y="1201564"/>
            <a:ext cx="55567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愚公移山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507C5CB-B7E7-7647-A6BA-4A85B9B6DE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429" y="2140178"/>
            <a:ext cx="7443342" cy="252882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12D8A4A-88AF-8D42-839A-1BEC307C5B34}"/>
              </a:ext>
            </a:extLst>
          </p:cNvPr>
          <p:cNvSpPr txBox="1"/>
          <p:nvPr/>
        </p:nvSpPr>
        <p:spPr>
          <a:xfrm>
            <a:off x="2961232" y="4822789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徐悲鸿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愚公移山图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9997553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xmlns="" id="{4B269630-AE2A-E842-8E41-30FEB19FAC61}"/>
              </a:ext>
            </a:extLst>
          </p:cNvPr>
          <p:cNvCxnSpPr/>
          <p:nvPr/>
        </p:nvCxnSpPr>
        <p:spPr>
          <a:xfrm>
            <a:off x="4069259" y="2211494"/>
            <a:ext cx="4114800" cy="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CE8C2EC-E5A3-3649-BCFC-0D5974D35886}"/>
              </a:ext>
            </a:extLst>
          </p:cNvPr>
          <p:cNvSpPr txBox="1"/>
          <p:nvPr/>
        </p:nvSpPr>
        <p:spPr>
          <a:xfrm>
            <a:off x="3484983" y="1567328"/>
            <a:ext cx="55567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愚公移山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D822F4A-5E5A-EB4F-90D5-A42BDD9CE578}"/>
              </a:ext>
            </a:extLst>
          </p:cNvPr>
          <p:cNvSpPr txBox="1"/>
          <p:nvPr/>
        </p:nvSpPr>
        <p:spPr>
          <a:xfrm>
            <a:off x="2461438" y="2553886"/>
            <a:ext cx="7330441" cy="2945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本文选自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列子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汤问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。列子，名寇，又名御寇，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战国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时期思想家，是老庄之外的又一位</a:t>
            </a:r>
            <a:r>
              <a:rPr lang="zh-CN" altLang="en-US" sz="2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道家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思想代表人物。  </a:t>
            </a:r>
            <a:endParaRPr lang="en-US" altLang="zh-CN" sz="2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列子</a:t>
            </a:r>
            <a:r>
              <a:rPr lang="en-US" altLang="zh-CN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中保存了不少古代寓言故事和神话传说，如愚公移山、杞人忧天、</a:t>
            </a:r>
            <a:r>
              <a:rPr lang="zh-CN" altLang="en-US" sz="2600">
                <a:latin typeface="华文楷体" panose="02010600040101010101" pitchFamily="2" charset="-122"/>
                <a:ea typeface="华文楷体" panose="02010600040101010101" pitchFamily="2" charset="-122"/>
              </a:rPr>
              <a:t>高山流水、</a:t>
            </a:r>
            <a:r>
              <a:rPr lang="zh-CN" altLang="en-US" sz="26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夸父逐日等。 </a:t>
            </a:r>
          </a:p>
        </p:txBody>
      </p:sp>
    </p:spTree>
    <p:extLst>
      <p:ext uri="{BB962C8B-B14F-4D97-AF65-F5344CB8AC3E}">
        <p14:creationId xmlns:p14="http://schemas.microsoft.com/office/powerpoint/2010/main" val="1449647825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D23E054-5A34-5A4B-95B4-E5950A2B06DA}"/>
              </a:ext>
            </a:extLst>
          </p:cNvPr>
          <p:cNvGrpSpPr/>
          <p:nvPr/>
        </p:nvGrpSpPr>
        <p:grpSpPr>
          <a:xfrm>
            <a:off x="2537592" y="2084085"/>
            <a:ext cx="4779943" cy="540001"/>
            <a:chOff x="996173" y="2188583"/>
            <a:chExt cx="4779942" cy="54000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ADBA3D8B-2FE5-CA45-ADA4-B68A7857629C}"/>
                </a:ext>
              </a:extLst>
            </p:cNvPr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5" name="圆角矩形 4">
                <a:extLst>
                  <a:ext uri="{FF2B5EF4-FFF2-40B4-BE49-F238E27FC236}">
                    <a16:creationId xmlns:a16="http://schemas.microsoft.com/office/drawing/2014/main" xmlns="" id="{BA0875C4-9321-9541-B2FF-ED5C5C9E21F6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EF024483-1A14-A047-88E3-2C481A3E617F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8A8D7F9F-4934-AE42-84BD-FCAA7677F48F}"/>
                </a:ext>
              </a:extLst>
            </p:cNvPr>
            <p:cNvSpPr txBox="1"/>
            <p:nvPr/>
          </p:nvSpPr>
          <p:spPr>
            <a:xfrm>
              <a:off x="1060994" y="2238646"/>
              <a:ext cx="4715121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任 务 一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04AC5EA-24CE-A947-845C-6AD85F1C13DD}"/>
              </a:ext>
            </a:extLst>
          </p:cNvPr>
          <p:cNvSpPr txBox="1"/>
          <p:nvPr/>
        </p:nvSpPr>
        <p:spPr>
          <a:xfrm>
            <a:off x="2807590" y="2690122"/>
            <a:ext cx="6906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朗读课文，结合注释和工具书，疏通疑难字句。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239EE0B-1A3C-4840-8D0C-6FADEB161673}"/>
              </a:ext>
            </a:extLst>
          </p:cNvPr>
          <p:cNvGrpSpPr/>
          <p:nvPr/>
        </p:nvGrpSpPr>
        <p:grpSpPr>
          <a:xfrm>
            <a:off x="2513724" y="4493214"/>
            <a:ext cx="4803811" cy="540000"/>
            <a:chOff x="996172" y="4633625"/>
            <a:chExt cx="4803810" cy="54000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1773FBE-E503-5C4D-AE83-8BB5E333B044}"/>
                </a:ext>
              </a:extLst>
            </p:cNvPr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11" name="圆角矩形 10">
                <a:extLst>
                  <a:ext uri="{FF2B5EF4-FFF2-40B4-BE49-F238E27FC236}">
                    <a16:creationId xmlns:a16="http://schemas.microsoft.com/office/drawing/2014/main" xmlns="" id="{D881B35B-B4FD-D246-BDD5-E316A47698A0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1B6E3A07-B7B5-FF42-BC74-AD806EF9FDA0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828C108-A511-624A-84F6-42D74FD9A089}"/>
                </a:ext>
              </a:extLst>
            </p:cNvPr>
            <p:cNvSpPr txBox="1"/>
            <p:nvPr/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任务三</a:t>
              </a:r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</a:t>
              </a:r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86BD87A-7208-F044-8706-3DBCAA26C72B}"/>
              </a:ext>
            </a:extLst>
          </p:cNvPr>
          <p:cNvSpPr txBox="1"/>
          <p:nvPr/>
        </p:nvSpPr>
        <p:spPr>
          <a:xfrm>
            <a:off x="3164243" y="5077677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分析人物言行，品读愚公形象，感受愚公精神。</a:t>
            </a:r>
          </a:p>
        </p:txBody>
      </p:sp>
      <p:sp>
        <p:nvSpPr>
          <p:cNvPr id="14" name="标题 27">
            <a:extLst>
              <a:ext uri="{FF2B5EF4-FFF2-40B4-BE49-F238E27FC236}">
                <a16:creationId xmlns:a16="http://schemas.microsoft.com/office/drawing/2014/main" xmlns="" id="{9670BB1D-7B50-B04F-B97E-24865894C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2894" y="1351635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课上学习任务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8B0FCD8-7A75-EB48-95AC-BC408A619DE5}"/>
              </a:ext>
            </a:extLst>
          </p:cNvPr>
          <p:cNvGrpSpPr/>
          <p:nvPr/>
        </p:nvGrpSpPr>
        <p:grpSpPr>
          <a:xfrm>
            <a:off x="2513724" y="3274962"/>
            <a:ext cx="4803811" cy="540000"/>
            <a:chOff x="996172" y="3505024"/>
            <a:chExt cx="4803810" cy="54000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1E9F3E98-1A3E-1242-81D3-FA86D76595A4}"/>
                </a:ext>
              </a:extLst>
            </p:cNvPr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18" name="圆角矩形 17">
                <a:extLst>
                  <a:ext uri="{FF2B5EF4-FFF2-40B4-BE49-F238E27FC236}">
                    <a16:creationId xmlns:a16="http://schemas.microsoft.com/office/drawing/2014/main" xmlns="" id="{F4906DA1-414D-4640-818E-800B0E3AE89F}"/>
                  </a:ext>
                </a:extLst>
              </p:cNvPr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A02CC23E-237D-3548-BD29-1CAF4E22155A}"/>
                  </a:ext>
                </a:extLst>
              </p:cNvPr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BEBCE473-0421-B846-B5BD-9A86333BF332}"/>
                </a:ext>
              </a:extLst>
            </p:cNvPr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任 务 二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61E3BDC-298D-3146-A446-08DDDB9B649A}"/>
              </a:ext>
            </a:extLst>
          </p:cNvPr>
          <p:cNvSpPr txBox="1"/>
          <p:nvPr/>
        </p:nvSpPr>
        <p:spPr>
          <a:xfrm>
            <a:off x="3188112" y="3906073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梳理故事情节，整体感知文章内容。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F585276-D7F7-914B-B1C8-67E41A9BE3E8}"/>
              </a:ext>
            </a:extLst>
          </p:cNvPr>
          <p:cNvSpPr txBox="1"/>
          <p:nvPr/>
        </p:nvSpPr>
        <p:spPr>
          <a:xfrm>
            <a:off x="4599288" y="1997136"/>
            <a:ext cx="1418087" cy="7610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DECA3D8-FF3E-8C44-B593-9AD2E5200930}"/>
              </a:ext>
            </a:extLst>
          </p:cNvPr>
          <p:cNvSpPr txBox="1"/>
          <p:nvPr/>
        </p:nvSpPr>
        <p:spPr>
          <a:xfrm>
            <a:off x="4594301" y="3094919"/>
            <a:ext cx="1418087" cy="7610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6E9EB69-08B2-1946-9889-61A50AB35CB3}"/>
              </a:ext>
            </a:extLst>
          </p:cNvPr>
          <p:cNvSpPr txBox="1"/>
          <p:nvPr/>
        </p:nvSpPr>
        <p:spPr>
          <a:xfrm>
            <a:off x="4597828" y="4382693"/>
            <a:ext cx="1418087" cy="7610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846165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435FA18-ECC2-D642-BE14-E6651532E740}"/>
              </a:ext>
            </a:extLst>
          </p:cNvPr>
          <p:cNvSpPr txBox="1"/>
          <p:nvPr/>
        </p:nvSpPr>
        <p:spPr>
          <a:xfrm>
            <a:off x="2365290" y="2303819"/>
            <a:ext cx="6286000" cy="731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第一组：高万仞 </a:t>
            </a:r>
            <a:r>
              <a:rPr lang="en-US" altLang="zh-CN" sz="2400" b="1" err="1">
                <a:solidFill>
                  <a:srgbClr val="C00000"/>
                </a:solidFill>
                <a:latin typeface="Bahnschrift SemiLight" panose="020b0502040204020203" pitchFamily="34" charset="0"/>
                <a:ea typeface="黑体" panose="02010609060101010101" pitchFamily="49" charset="-122"/>
              </a:rPr>
              <a:t>rèn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孀 </a:t>
            </a:r>
            <a:r>
              <a:rPr lang="en-US" altLang="zh-CN" sz="2400" b="1" err="1">
                <a:solidFill>
                  <a:srgbClr val="C00000"/>
                </a:solidFill>
                <a:latin typeface="Bahnschrift SemiLight" panose="020b0502040204020203" pitchFamily="34" charset="0"/>
                <a:ea typeface="黑体" panose="02010609060101010101" pitchFamily="49" charset="-122"/>
              </a:rPr>
              <a:t>shu</a:t>
            </a:r>
            <a:r>
              <a:rPr lang="en-US" altLang="zh-CN" sz="2400" b="1" err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ā</a:t>
            </a:r>
            <a:r>
              <a:rPr lang="en-US" altLang="zh-CN" sz="2400" b="1" err="1">
                <a:solidFill>
                  <a:srgbClr val="C00000"/>
                </a:solidFill>
                <a:latin typeface="Bahnschrift SemiLight" panose="020b0502040204020203" pitchFamily="34" charset="0"/>
                <a:ea typeface="黑体" panose="02010609060101010101" pitchFamily="49" charset="-122"/>
              </a:rPr>
              <a:t>n</a:t>
            </a:r>
            <a:r>
              <a:rPr lang="en-US" altLang="zh-CN" sz="21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妻  无穷匮</a:t>
            </a:r>
            <a:r>
              <a:rPr lang="en-US" altLang="zh-CN" sz="2400" b="1" err="1">
                <a:solidFill>
                  <a:srgbClr val="C00000"/>
                </a:solidFill>
                <a:latin typeface="Bahnschrift SemiLight" panose="020b0502040204020203" pitchFamily="34" charset="0"/>
                <a:ea typeface="黑体" panose="02010609060101010101" pitchFamily="49" charset="-122"/>
              </a:rPr>
              <a:t>kuì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C2C9922-D833-0A48-A30A-089223785E3D}"/>
              </a:ext>
            </a:extLst>
          </p:cNvPr>
          <p:cNvSpPr txBox="1"/>
          <p:nvPr/>
        </p:nvSpPr>
        <p:spPr>
          <a:xfrm>
            <a:off x="8529368" y="2455183"/>
            <a:ext cx="1478315" cy="559512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巧借形声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F224650-ED24-2840-AEA8-7610EAC3EA79}"/>
              </a:ext>
            </a:extLst>
          </p:cNvPr>
          <p:cNvSpPr txBox="1"/>
          <p:nvPr/>
        </p:nvSpPr>
        <p:spPr>
          <a:xfrm>
            <a:off x="8529367" y="3294014"/>
            <a:ext cx="1478315" cy="559512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辨识通假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627C15A-9037-B447-8CD3-3C8580F7D6A4}"/>
              </a:ext>
            </a:extLst>
          </p:cNvPr>
          <p:cNvSpPr txBox="1"/>
          <p:nvPr/>
        </p:nvSpPr>
        <p:spPr>
          <a:xfrm>
            <a:off x="8529367" y="4132845"/>
            <a:ext cx="1478315" cy="559512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联想迁移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4B2B7C2-AB0C-BA48-A12F-D819B2291838}"/>
              </a:ext>
            </a:extLst>
          </p:cNvPr>
          <p:cNvGrpSpPr/>
          <p:nvPr/>
        </p:nvGrpSpPr>
        <p:grpSpPr>
          <a:xfrm>
            <a:off x="2934646" y="1816768"/>
            <a:ext cx="445481" cy="469613"/>
            <a:chOff x="2121873" y="1511588"/>
            <a:chExt cx="445481" cy="469613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26FF3417-A8E7-C74E-AD18-B5CDE33315F3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7B8603A-0775-E74A-A4B9-4BFE5F7E7DF0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3D64571-DA7D-494E-B232-2107CF9CA762}"/>
              </a:ext>
            </a:extLst>
          </p:cNvPr>
          <p:cNvSpPr txBox="1"/>
          <p:nvPr/>
        </p:nvSpPr>
        <p:spPr>
          <a:xfrm>
            <a:off x="3257035" y="1468762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  朗读课文 疏通字词</a:t>
            </a:r>
          </a:p>
        </p:txBody>
      </p:sp>
      <p:cxnSp>
        <p:nvCxnSpPr>
          <p:cNvPr id="21" name="直接连接符 3">
            <a:extLst>
              <a:ext uri="{FF2B5EF4-FFF2-40B4-BE49-F238E27FC236}">
                <a16:creationId xmlns:a16="http://schemas.microsoft.com/office/drawing/2014/main" xmlns="" id="{5A2D2A0B-3DF1-BF49-8A54-666EE6DDDD03}"/>
              </a:ext>
            </a:extLst>
          </p:cNvPr>
          <p:cNvCxnSpPr/>
          <p:nvPr/>
        </p:nvCxnSpPr>
        <p:spPr>
          <a:xfrm flipV="1">
            <a:off x="3497354" y="2098814"/>
            <a:ext cx="5629858" cy="1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5111544-C95C-F046-8B7A-EE2E4365D6EE}"/>
              </a:ext>
            </a:extLst>
          </p:cNvPr>
          <p:cNvSpPr txBox="1"/>
          <p:nvPr/>
        </p:nvSpPr>
        <p:spPr>
          <a:xfrm>
            <a:off x="2365290" y="3070905"/>
            <a:ext cx="6286000" cy="72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第二组：亡</a:t>
            </a:r>
            <a:r>
              <a:rPr lang="en-US" altLang="zh-CN" sz="2400" b="1" err="1">
                <a:solidFill>
                  <a:srgbClr val="C00000"/>
                </a:solidFill>
                <a:latin typeface="Bahnschrift SemiLight" panose="020b0502040204020203" pitchFamily="34" charset="0"/>
                <a:ea typeface="黑体" panose="02010609060101010101" pitchFamily="49" charset="-122"/>
              </a:rPr>
              <a:t>wú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以应  一厝</a:t>
            </a:r>
            <a:r>
              <a:rPr lang="zh-CN" altLang="en-US" sz="2400" b="1">
                <a:solidFill>
                  <a:srgbClr val="C00000"/>
                </a:solidFill>
                <a:latin typeface="Bahnschrift Light Condensed" panose="020b0502040204020203" pitchFamily="34" charset="0"/>
                <a:ea typeface="黑体" panose="02010609060101010101" pitchFamily="49" charset="-122"/>
              </a:rPr>
              <a:t> </a:t>
            </a:r>
            <a:r>
              <a:rPr lang="en-US" altLang="zh-CN" sz="2400" b="1" err="1">
                <a:solidFill>
                  <a:srgbClr val="C00000"/>
                </a:solidFill>
                <a:latin typeface="Bahnschrift SemiLight" panose="020b0502040204020203" pitchFamily="34" charset="0"/>
                <a:ea typeface="黑体" panose="02010609060101010101" pitchFamily="49" charset="-122"/>
              </a:rPr>
              <a:t>cuò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朔东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972171C-5C53-1148-AE5F-4D7B0553EF43}"/>
              </a:ext>
            </a:extLst>
          </p:cNvPr>
          <p:cNvSpPr txBox="1"/>
          <p:nvPr/>
        </p:nvSpPr>
        <p:spPr>
          <a:xfrm>
            <a:off x="2365290" y="3836645"/>
            <a:ext cx="6286000" cy="14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第三组：惩山北之塞</a:t>
            </a:r>
            <a:r>
              <a:rPr lang="zh-CN" altLang="en-US" sz="2400" b="1">
                <a:solidFill>
                  <a:srgbClr val="C00000"/>
                </a:solidFill>
                <a:latin typeface="Bahnschrift Light Condensed" panose="020b0502040204020203" pitchFamily="34" charset="0"/>
                <a:ea typeface="黑体" panose="02010609060101010101" pitchFamily="49" charset="-122"/>
              </a:rPr>
              <a:t> </a:t>
            </a:r>
            <a:r>
              <a:rPr lang="en-US" altLang="zh-CN" sz="2400" b="1" err="1">
                <a:solidFill>
                  <a:srgbClr val="C00000"/>
                </a:solidFill>
                <a:latin typeface="Bahnschrift SemiLight" panose="020b0502040204020203" pitchFamily="34" charset="0"/>
                <a:ea typeface="黑体" panose="02010609060101010101" pitchFamily="49" charset="-122"/>
              </a:rPr>
              <a:t>sè</a:t>
            </a:r>
            <a:r>
              <a:rPr lang="en-US" altLang="zh-CN" sz="2400" b="1">
                <a:solidFill>
                  <a:srgbClr val="C00000"/>
                </a:solidFill>
                <a:latin typeface="Bahnschrift Light Condensed" panose="020b0502040204020203" pitchFamily="34" charset="0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荷 </a:t>
            </a:r>
            <a:r>
              <a:rPr lang="en-US" altLang="zh-CN" sz="2400" b="1" err="1">
                <a:solidFill>
                  <a:srgbClr val="C00000"/>
                </a:solidFill>
                <a:latin typeface="Bahnschrift SemiLight" panose="020b0502040204020203" pitchFamily="34" charset="0"/>
                <a:ea typeface="黑体" panose="02010609060101010101" pitchFamily="49" charset="-122"/>
              </a:rPr>
              <a:t>hè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担者三夫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曾</a:t>
            </a:r>
            <a:r>
              <a:rPr lang="en-US" altLang="zh-CN" sz="2400" b="1" err="1">
                <a:solidFill>
                  <a:srgbClr val="C00000"/>
                </a:solidFill>
                <a:latin typeface="Bahnschrift SemiLight" panose="020b0502040204020203" pitchFamily="34" charset="0"/>
                <a:ea typeface="黑体" panose="02010609060101010101" pitchFamily="49" charset="-122"/>
              </a:rPr>
              <a:t>zēn</a:t>
            </a:r>
            <a:r>
              <a:rPr lang="en-US" altLang="zh-CN" sz="2100" b="1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不能 </a:t>
            </a:r>
          </a:p>
        </p:txBody>
      </p:sp>
    </p:spTree>
    <p:extLst>
      <p:ext uri="{BB962C8B-B14F-4D97-AF65-F5344CB8AC3E}">
        <p14:creationId xmlns:p14="http://schemas.microsoft.com/office/powerpoint/2010/main" val="2243174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xmlns="" id="{49796429-B380-BC45-AE7D-8FBDEDCE2BE6}"/>
              </a:ext>
            </a:extLst>
          </p:cNvPr>
          <p:cNvCxnSpPr/>
          <p:nvPr/>
        </p:nvCxnSpPr>
        <p:spPr>
          <a:xfrm flipV="1">
            <a:off x="3145345" y="2106990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F73AD4B-C6F4-D042-8C1E-E22BF9BC0800}"/>
              </a:ext>
            </a:extLst>
          </p:cNvPr>
          <p:cNvGrpSpPr/>
          <p:nvPr/>
        </p:nvGrpSpPr>
        <p:grpSpPr>
          <a:xfrm>
            <a:off x="2582637" y="1848392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257510E-A6F7-834D-9F1C-E63E63F6D71C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D787D06-BA68-384E-801A-E6860EB37CF4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451B854-E5F9-9A4D-81B0-E302798DD89E}"/>
              </a:ext>
            </a:extLst>
          </p:cNvPr>
          <p:cNvSpPr txBox="1"/>
          <p:nvPr/>
        </p:nvSpPr>
        <p:spPr>
          <a:xfrm>
            <a:off x="2582637" y="2435237"/>
            <a:ext cx="6796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用自己的话，简要复述“愚公移山”的故事。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F7263BF-D831-B34D-BA91-EAB047640163}"/>
              </a:ext>
            </a:extLst>
          </p:cNvPr>
          <p:cNvSpPr txBox="1"/>
          <p:nvPr/>
        </p:nvSpPr>
        <p:spPr>
          <a:xfrm>
            <a:off x="2846010" y="1476101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整体感知 梳理情节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7E4C887-D12B-2A45-A32A-1E806B52BF72}"/>
              </a:ext>
            </a:extLst>
          </p:cNvPr>
          <p:cNvSpPr txBox="1"/>
          <p:nvPr/>
        </p:nvSpPr>
        <p:spPr>
          <a:xfrm>
            <a:off x="2781935" y="3219992"/>
            <a:ext cx="6796096" cy="207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同学甲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：愚公把山移走。 </a:t>
            </a:r>
            <a:endParaRPr lang="en-US" altLang="zh-CN" sz="2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同学乙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：愚公动员全家力量把挡在家门口的大山移走。  </a:t>
            </a:r>
            <a:endParaRPr lang="en-US" altLang="zh-CN" sz="2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同学丙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：愚公不畏艰难，坚持不懈，挖山不止，最终</a:t>
            </a:r>
            <a:endParaRPr lang="en-US" altLang="zh-CN" sz="2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感动天帝而将山挪走。 </a:t>
            </a:r>
          </a:p>
        </p:txBody>
      </p:sp>
    </p:spTree>
    <p:extLst>
      <p:ext uri="{BB962C8B-B14F-4D97-AF65-F5344CB8AC3E}">
        <p14:creationId xmlns:p14="http://schemas.microsoft.com/office/powerpoint/2010/main" val="35890406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xmlns="" id="{3AF21135-E5DD-A64F-BE39-D8A0D500A274}"/>
              </a:ext>
            </a:extLst>
          </p:cNvPr>
          <p:cNvCxnSpPr/>
          <p:nvPr/>
        </p:nvCxnSpPr>
        <p:spPr>
          <a:xfrm flipV="1">
            <a:off x="3119222" y="2106990"/>
            <a:ext cx="5556739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00CDA0C-46ED-F741-A12A-BCFC914F4FE9}"/>
              </a:ext>
            </a:extLst>
          </p:cNvPr>
          <p:cNvGrpSpPr/>
          <p:nvPr/>
        </p:nvGrpSpPr>
        <p:grpSpPr>
          <a:xfrm>
            <a:off x="2556514" y="1848392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3BC4C657-76C7-E749-8B2A-6575D97CC95D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92644D11-DB76-CA4A-A70E-16DF475A3F6A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24B3DD-A942-1C40-BDD0-5B55A62B79CE}"/>
              </a:ext>
            </a:extLst>
          </p:cNvPr>
          <p:cNvSpPr txBox="1"/>
          <p:nvPr/>
        </p:nvSpPr>
        <p:spPr>
          <a:xfrm>
            <a:off x="4068721" y="2942512"/>
            <a:ext cx="5937099" cy="324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600"/>
              </a:lnSpc>
            </a:pPr>
            <a:r>
              <a:rPr lang="zh-CN" altLang="zh-CN" sz="22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太行、王屋二山之“险”</a:t>
            </a:r>
            <a:endParaRPr lang="zh-CN" altLang="zh-CN" sz="22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670696E-E54E-6F4D-A6D8-9CAC10BC3012}"/>
              </a:ext>
            </a:extLst>
          </p:cNvPr>
          <p:cNvSpPr txBox="1"/>
          <p:nvPr/>
        </p:nvSpPr>
        <p:spPr>
          <a:xfrm>
            <a:off x="2819887" y="1476101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整体感知 梳理情节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9CBD183E-996D-4941-B2FE-89B19B379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500905"/>
              </p:ext>
            </p:extLst>
          </p:nvPr>
        </p:nvGraphicFramePr>
        <p:xfrm>
          <a:off x="3159733" y="2844192"/>
          <a:ext cx="5856073" cy="2599613"/>
        </p:xfrm>
        <a:graphic>
          <a:graphicData uri="http://schemas.openxmlformats.org/drawingml/2006/table">
            <a:tbl>
              <a:tblPr firstRow="1" firstCol="1" bandRow="1"/>
              <a:tblGrid>
                <a:gridCol w="976013">
                  <a:extLst>
                    <a:ext uri="{9D8B030D-6E8A-4147-A177-3AD203B41FA5}">
                      <a16:colId xmlns:a16="http://schemas.microsoft.com/office/drawing/2014/main" xmlns="" val="2335260916"/>
                    </a:ext>
                  </a:extLst>
                </a:gridCol>
                <a:gridCol w="4880060">
                  <a:extLst>
                    <a:ext uri="{9D8B030D-6E8A-4147-A177-3AD203B41FA5}">
                      <a16:colId xmlns:a16="http://schemas.microsoft.com/office/drawing/2014/main" xmlns="" val="1117616088"/>
                    </a:ext>
                  </a:extLst>
                </a:gridCol>
              </a:tblGrid>
              <a:tr h="405140"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ct val="10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1600"/>
                        </a:lnSpc>
                      </a:pP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08670182"/>
                  </a:ext>
                </a:extLst>
              </a:tr>
              <a:tr h="902583"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16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开端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ct val="114000"/>
                        </a:lnSpc>
                      </a:pP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3323803"/>
                  </a:ext>
                </a:extLst>
              </a:tr>
              <a:tr h="403860"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ct val="10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1600"/>
                        </a:lnSpc>
                      </a:pP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77377539"/>
                  </a:ext>
                </a:extLst>
              </a:tr>
              <a:tr h="444015"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ct val="10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1600"/>
                        </a:lnSpc>
                      </a:pP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6090879"/>
                  </a:ext>
                </a:extLst>
              </a:tr>
              <a:tr h="444015"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ct val="100000"/>
                        </a:lnSpc>
                      </a:pPr>
                      <a:r>
                        <a:rPr lang="zh-CN" sz="2200" kern="100">
                          <a:effectLst/>
                          <a:latin typeface="STKaiti" panose="02010600040101010101" pitchFamily="2" charset="-122"/>
                          <a:ea typeface="STKaiti" panose="0201060004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127000" algn="l">
                        <a:lnSpc>
                          <a:spcPts val="1600"/>
                        </a:lnSpc>
                      </a:pPr>
                      <a:endParaRPr lang="zh-CN" sz="2200" kern="100">
                        <a:effectLst/>
                        <a:latin typeface="STKaiti" panose="02010600040101010101" pitchFamily="2" charset="-122"/>
                        <a:ea typeface="STKaiti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3591010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72EBFA-6F40-164A-BED9-118E15FE74D4}"/>
              </a:ext>
            </a:extLst>
          </p:cNvPr>
          <p:cNvSpPr txBox="1"/>
          <p:nvPr/>
        </p:nvSpPr>
        <p:spPr>
          <a:xfrm>
            <a:off x="3159733" y="2220070"/>
            <a:ext cx="5937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概括故事发展各个阶段的主要内容。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00D5AC6-AD63-4745-B4E4-AC5F2A481E70}"/>
              </a:ext>
            </a:extLst>
          </p:cNvPr>
          <p:cNvSpPr txBox="1"/>
          <p:nvPr/>
        </p:nvSpPr>
        <p:spPr>
          <a:xfrm>
            <a:off x="4068724" y="3297613"/>
            <a:ext cx="5937099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ct val="114000"/>
              </a:lnSpc>
            </a:pPr>
            <a:r>
              <a:rPr lang="zh-CN" altLang="zh-CN" sz="22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愚公提出移山主张，全家讨论决定</a:t>
            </a:r>
            <a:r>
              <a:rPr lang="zh-CN" altLang="en-US" sz="22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  </a:t>
            </a:r>
            <a:endParaRPr lang="en-US" altLang="zh-CN" sz="2200" b="1" kern="100">
              <a:solidFill>
                <a:srgbClr val="C00000"/>
              </a:solidFill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  <a:p>
            <a:pPr indent="127000">
              <a:lnSpc>
                <a:spcPct val="114000"/>
              </a:lnSpc>
            </a:pPr>
            <a:r>
              <a:rPr lang="zh-CN" altLang="zh-CN" sz="22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运土方案，叩石垦壤，毕力平险</a:t>
            </a:r>
            <a:endParaRPr lang="zh-CN" altLang="zh-CN" sz="22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C1EF82C-A406-BC48-8C48-B149CDFC88C2}"/>
              </a:ext>
            </a:extLst>
          </p:cNvPr>
          <p:cNvSpPr txBox="1"/>
          <p:nvPr/>
        </p:nvSpPr>
        <p:spPr>
          <a:xfrm>
            <a:off x="4068723" y="4259993"/>
            <a:ext cx="5937099" cy="324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600"/>
              </a:lnSpc>
            </a:pPr>
            <a:r>
              <a:rPr lang="zh-CN" altLang="zh-CN" sz="22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愚公与智叟论战</a:t>
            </a:r>
            <a:endParaRPr lang="zh-CN" altLang="zh-CN" sz="22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0903184-B50D-C44E-994B-7CEB12B5B7FC}"/>
              </a:ext>
            </a:extLst>
          </p:cNvPr>
          <p:cNvSpPr txBox="1"/>
          <p:nvPr/>
        </p:nvSpPr>
        <p:spPr>
          <a:xfrm>
            <a:off x="4068722" y="5106379"/>
            <a:ext cx="5937099" cy="324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600"/>
              </a:lnSpc>
            </a:pPr>
            <a:r>
              <a:rPr lang="zh-CN" altLang="zh-CN" sz="22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帝感其诚，大山得移</a:t>
            </a:r>
            <a:endParaRPr lang="zh-CN" altLang="zh-CN" sz="22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B15CF58-E502-904A-8DD3-DE13D8F170C7}"/>
              </a:ext>
            </a:extLst>
          </p:cNvPr>
          <p:cNvSpPr txBox="1"/>
          <p:nvPr/>
        </p:nvSpPr>
        <p:spPr>
          <a:xfrm>
            <a:off x="4068723" y="4685217"/>
            <a:ext cx="5937099" cy="324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>
              <a:lnSpc>
                <a:spcPts val="1600"/>
              </a:lnSpc>
            </a:pPr>
            <a:r>
              <a:rPr lang="zh-CN" altLang="zh-CN" sz="2200" b="1" kern="100">
                <a:solidFill>
                  <a:srgbClr val="C00000"/>
                </a:solidFill>
                <a:latin typeface="STKaiti" panose="02010600040101010101" pitchFamily="2" charset="-122"/>
                <a:ea typeface="STKaiti" panose="02010600040101010101" pitchFamily="2" charset="-122"/>
                <a:cs typeface="Times New Roman" panose="02020603050405020304" pitchFamily="18" charset="0"/>
              </a:rPr>
              <a:t>帝感其诚，大山得移</a:t>
            </a:r>
            <a:endParaRPr lang="zh-CN" altLang="zh-CN" sz="2200" kern="100">
              <a:latin typeface="STKaiti" panose="02010600040101010101" pitchFamily="2" charset="-122"/>
              <a:ea typeface="STKaiti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2141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xmlns="" id="{D3C5C9FF-B580-C849-A3E4-AF97417E6DE3}"/>
              </a:ext>
            </a:extLst>
          </p:cNvPr>
          <p:cNvCxnSpPr/>
          <p:nvPr/>
        </p:nvCxnSpPr>
        <p:spPr>
          <a:xfrm flipV="1">
            <a:off x="3461031" y="2562014"/>
            <a:ext cx="5556739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1A6992C-FE69-9247-B135-041EE15FAC05}"/>
              </a:ext>
            </a:extLst>
          </p:cNvPr>
          <p:cNvGrpSpPr/>
          <p:nvPr/>
        </p:nvGrpSpPr>
        <p:grpSpPr>
          <a:xfrm>
            <a:off x="2898323" y="2303416"/>
            <a:ext cx="445481" cy="469613"/>
            <a:chOff x="2121873" y="1511588"/>
            <a:chExt cx="445481" cy="46961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36308D18-7909-374A-9E0B-6C9ED6E38E8D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8203839C-DB8B-B648-B8C9-07501D479E62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09E8C62-BB1E-A846-88CF-EB7348164427}"/>
              </a:ext>
            </a:extLst>
          </p:cNvPr>
          <p:cNvSpPr txBox="1"/>
          <p:nvPr/>
        </p:nvSpPr>
        <p:spPr>
          <a:xfrm>
            <a:off x="3161696" y="1931125"/>
            <a:ext cx="6155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 分析言行 品读形象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957FF46-9A77-7543-8544-027F59F125D1}"/>
              </a:ext>
            </a:extLst>
          </p:cNvPr>
          <p:cNvSpPr txBox="1"/>
          <p:nvPr/>
        </p:nvSpPr>
        <p:spPr>
          <a:xfrm>
            <a:off x="4668868" y="3771144"/>
            <a:ext cx="5937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寻读愚公之</a:t>
            </a:r>
            <a:r>
              <a:rPr lang="zh-CN" altLang="en-US" sz="3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“愚”</a:t>
            </a:r>
            <a:endParaRPr lang="zh-CN" altLang="en-US" sz="66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3343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121</Paragraphs>
  <Slides>27</Slides>
  <Notes>27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0">
      <vt:lpstr>Arial</vt:lpstr>
      <vt:lpstr>Calibri Light</vt:lpstr>
      <vt:lpstr>Calibri</vt:lpstr>
      <vt:lpstr>黑体</vt:lpstr>
      <vt:lpstr>华文楷体</vt:lpstr>
      <vt:lpstr>微软雅黑</vt:lpstr>
      <vt:lpstr>Bahnschrift SemiLight</vt:lpstr>
      <vt:lpstr>SimHei</vt:lpstr>
      <vt:lpstr>Microsoft YaHei</vt:lpstr>
      <vt:lpstr>Times New Roman</vt:lpstr>
      <vt:lpstr>Bahnschrift Light Condensed</vt:lpstr>
      <vt:lpstr>STKaiti</vt:lpstr>
      <vt:lpstr>Office 主题</vt:lpstr>
      <vt:lpstr>愚公移山（第一课时）</vt:lpstr>
      <vt:lpstr>PowerPoint Presentation</vt:lpstr>
      <vt:lpstr>PowerPoint Presentation</vt:lpstr>
      <vt:lpstr>PowerPoint Presentation</vt:lpstr>
      <vt:lpstr>课上学习任务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2021-06-16T14:22:16.598</cp:lastPrinted>
  <dcterms:created xsi:type="dcterms:W3CDTF">2021-06-16T14:22:16Z</dcterms:created>
  <dcterms:modified xsi:type="dcterms:W3CDTF">2021-06-16T06:22:17Z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