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5"/>
  </p:notesMasterIdLst>
  <p:sldIdLst>
    <p:sldId id="256" r:id="rId3"/>
    <p:sldId id="258" r:id="rId4"/>
    <p:sldId id="259" r:id="rId5"/>
    <p:sldId id="260" r:id="rId6"/>
    <p:sldId id="262" r:id="rId7"/>
    <p:sldId id="265" r:id="rId8"/>
    <p:sldId id="266" r:id="rId9"/>
    <p:sldId id="267" r:id="rId10"/>
    <p:sldId id="269" r:id="rId11"/>
    <p:sldId id="261" r:id="rId12"/>
    <p:sldId id="281" r:id="rId13"/>
    <p:sldId id="264" r:id="rId14"/>
    <p:sldId id="273" r:id="rId15"/>
    <p:sldId id="270" r:id="rId16"/>
    <p:sldId id="271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33BF2A-1A66-4D9A-AC67-51A11FE99C6E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A094A2-E9FF-4946-A09A-2E1C8FFFD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44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A094A2-E9FF-4946-A09A-2E1C8FFFD3B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060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A094A2-E9FF-4946-A09A-2E1C8FFFD3B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690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A094A2-E9FF-4946-A09A-2E1C8FFFD3B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242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523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97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2179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2311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4044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60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1421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691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6447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4502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408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056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4074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5265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3569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111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089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988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73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049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25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027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072E9-E735-4E5B-A4F5-63670FAF12B9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3" descr="D:\desktop\6434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2190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3698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44539-9A2A-4966-9B65-F3EA9482B38D}" type="datetimeFigureOut">
              <a:rPr lang="zh-CN" altLang="en-US" smtClean="0"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20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90238" y="4360984"/>
            <a:ext cx="51347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散步</a:t>
            </a:r>
            <a:endParaRPr lang="zh-CN" altLang="en-US" sz="54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94277" y="5861538"/>
            <a:ext cx="1453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莫怀戚</a:t>
            </a:r>
            <a:endParaRPr lang="zh-CN" altLang="en-US" sz="28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15" y="731682"/>
            <a:ext cx="4008545" cy="56530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056" y="986954"/>
            <a:ext cx="4080363" cy="30573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939" y="731682"/>
            <a:ext cx="6959961" cy="38898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0209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838200" y="372277"/>
            <a:ext cx="34275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感受初春景物美</a:t>
            </a:r>
            <a:endParaRPr lang="zh-CN" altLang="en-US" sz="36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753773" y="620485"/>
            <a:ext cx="2242457" cy="5353733"/>
            <a:chOff x="9753773" y="620485"/>
            <a:chExt cx="2242457" cy="535373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1353" y="620485"/>
              <a:ext cx="1775623" cy="1730829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93401" y="2809195"/>
              <a:ext cx="1963202" cy="1305606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3773" y="4572682"/>
              <a:ext cx="2242457" cy="1401536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</p:grpSp>
      <p:sp>
        <p:nvSpPr>
          <p:cNvPr id="11" name="文本框 10"/>
          <p:cNvSpPr txBox="1"/>
          <p:nvPr/>
        </p:nvSpPr>
        <p:spPr>
          <a:xfrm>
            <a:off x="947056" y="1393371"/>
            <a:ext cx="5540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生命美：新绿，嫩芽，冬水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9229" y="1331815"/>
            <a:ext cx="587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36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</a:t>
            </a:r>
            <a:endParaRPr lang="zh-CN" altLang="en-US" sz="36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9229" y="2351314"/>
            <a:ext cx="8001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渲染了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一家人散步时的欢乐温馨的气氛，</a:t>
            </a:r>
            <a:r>
              <a:rPr lang="zh-CN" altLang="en-US" sz="3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表现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了我对生命的热爱，</a:t>
            </a:r>
            <a:r>
              <a:rPr lang="zh-CN" altLang="en-US" sz="3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衬托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了我为熬过了严冬的母亲的生命将会获得新的活力而喜悦的心情。</a:t>
            </a:r>
          </a:p>
        </p:txBody>
      </p:sp>
    </p:spTree>
    <p:extLst>
      <p:ext uri="{BB962C8B-B14F-4D97-AF65-F5344CB8AC3E}">
        <p14:creationId xmlns:p14="http://schemas.microsoft.com/office/powerpoint/2010/main" val="258486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838200" y="372277"/>
            <a:ext cx="11112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仿写</a:t>
            </a:r>
            <a:endParaRPr lang="zh-CN" altLang="en-US" sz="36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753773" y="620485"/>
            <a:ext cx="2242457" cy="5353733"/>
            <a:chOff x="9753773" y="620485"/>
            <a:chExt cx="2242457" cy="535373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1353" y="620485"/>
              <a:ext cx="1775623" cy="1730829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93401" y="2809195"/>
              <a:ext cx="1963202" cy="1305606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3773" y="4572682"/>
              <a:ext cx="2242457" cy="1401536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</p:grpSp>
      <p:sp>
        <p:nvSpPr>
          <p:cNvPr id="11" name="文本框 10"/>
          <p:cNvSpPr txBox="1"/>
          <p:nvPr/>
        </p:nvSpPr>
        <p:spPr>
          <a:xfrm>
            <a:off x="947056" y="1393371"/>
            <a:ext cx="81969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我不敢说生命是什么，我只能说生命像什么</a:t>
            </a:r>
            <a:r>
              <a:rPr lang="en-US" altLang="zh-CN" sz="32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……</a:t>
            </a:r>
          </a:p>
          <a:p>
            <a:endParaRPr lang="en-US" altLang="zh-CN" sz="3200" b="1" dirty="0" smtClean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生命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又像一棵小树，他从地底聚集起许多生力，在冰雪下欠伸，在早春润湿的泥土中，勇敢快乐地破壳出来。</a:t>
            </a:r>
            <a:endParaRPr lang="en-US" altLang="zh-CN" sz="3200" b="1" dirty="0" smtClean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640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6314" y="1342701"/>
            <a:ext cx="587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36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</a:t>
            </a:r>
            <a:endParaRPr lang="zh-CN" altLang="en-US" sz="36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1273628" y="1404257"/>
            <a:ext cx="6008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田园风光美：菜花，桑树，鱼塘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128243" y="166328"/>
            <a:ext cx="2764402" cy="6304213"/>
            <a:chOff x="9128243" y="166328"/>
            <a:chExt cx="2764402" cy="630421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9445" y="166328"/>
              <a:ext cx="2743200" cy="182270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9445" y="2438399"/>
              <a:ext cx="2623456" cy="174213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8243" y="4705091"/>
              <a:ext cx="2644658" cy="176545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</p:grpSp>
      <p:sp>
        <p:nvSpPr>
          <p:cNvPr id="9" name="文本框 8"/>
          <p:cNvSpPr txBox="1"/>
          <p:nvPr/>
        </p:nvSpPr>
        <p:spPr>
          <a:xfrm>
            <a:off x="740227" y="2354893"/>
            <a:ext cx="8001000" cy="2962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这句描写了充满诗情画意的田园风光，</a:t>
            </a:r>
            <a:r>
              <a:rPr lang="zh-CN" altLang="en-US" sz="32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点明了走小路的原因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，充分展现了母亲理解孙儿愿望的内心世界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</a:t>
            </a:r>
            <a:r>
              <a:rPr lang="zh-CN" altLang="en-US" sz="32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流露出我们对生命的</a:t>
            </a:r>
            <a:r>
              <a:rPr lang="zh-CN" altLang="en-US" sz="32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热爱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同时渲染了一种和谐美好的氛围。</a:t>
            </a:r>
          </a:p>
        </p:txBody>
      </p:sp>
    </p:spTree>
    <p:extLst>
      <p:ext uri="{BB962C8B-B14F-4D97-AF65-F5344CB8AC3E}">
        <p14:creationId xmlns:p14="http://schemas.microsoft.com/office/powerpoint/2010/main" val="54274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1242333" y="2457959"/>
            <a:ext cx="71178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1304DA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600" dirty="0">
                <a:solidFill>
                  <a:srgbClr val="1304D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我的母亲又</a:t>
            </a:r>
            <a:r>
              <a:rPr lang="zh-CN" altLang="en-US" sz="36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熬</a:t>
            </a:r>
            <a:r>
              <a:rPr lang="zh-CN" altLang="en-US" sz="3600" dirty="0">
                <a:solidFill>
                  <a:srgbClr val="1304D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过了一个严冬</a:t>
            </a:r>
            <a:r>
              <a:rPr lang="zh-CN" altLang="en-US" sz="3600" dirty="0">
                <a:solidFill>
                  <a:srgbClr val="1304DA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600" dirty="0">
                <a:solidFill>
                  <a:srgbClr val="1304D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045483" y="3364408"/>
            <a:ext cx="10243456" cy="657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）突出身体不好的母亲度过这个冬天的艰难。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1100365" y="4297159"/>
            <a:ext cx="1061289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600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）写出了“我”为母亲安然度过这个严冬而庆幸。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1045483" y="5188421"/>
            <a:ext cx="101341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600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）与前文“太迟太迟”与“总算来了”相照应。</a:t>
            </a:r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1343705" y="1295237"/>
            <a:ext cx="34575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3200" b="1" dirty="0" smtClean="0">
                <a:solidFill>
                  <a:srgbClr val="C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ea typeface="宋体" panose="02010600030101010101" pitchFamily="2" charset="-122"/>
              </a:rPr>
              <a:t>、精当</a:t>
            </a:r>
            <a:r>
              <a:rPr lang="zh-CN" altLang="en-US" sz="3200" b="1" dirty="0">
                <a:solidFill>
                  <a:srgbClr val="C00000"/>
                </a:solidFill>
                <a:ea typeface="宋体" panose="02010600030101010101" pitchFamily="2" charset="-122"/>
              </a:rPr>
              <a:t>的用词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838200" y="418144"/>
            <a:ext cx="110816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感受简单的语言美</a:t>
            </a:r>
            <a:endParaRPr lang="zh-CN" altLang="en-US" sz="36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525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utoUpdateAnimBg="0"/>
      <p:bldP spid="48133" grpId="0" autoUpdateAnimBg="0"/>
      <p:bldP spid="4813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468862"/>
            <a:ext cx="6228897" cy="633413"/>
          </a:xfrm>
        </p:spPr>
        <p:txBody>
          <a:bodyPr>
            <a:norm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、传情</a:t>
            </a:r>
            <a:r>
              <a:rPr lang="zh-CN" altLang="en-US" sz="3200" b="1" dirty="0">
                <a:solidFill>
                  <a:srgbClr val="C00000"/>
                </a:solidFill>
              </a:rPr>
              <a:t>的句子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5028" y="2506662"/>
            <a:ext cx="10221685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A</a:t>
            </a:r>
            <a:r>
              <a:rPr lang="zh-CN" altLang="en-US" dirty="0"/>
              <a:t>：“母亲本不愿出来的。她老了，身体不好，走远一点就觉得很累。我说，正因为如此，才应该多走走。母亲信服地点点头，便去拿外套。”</a:t>
            </a:r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B</a:t>
            </a:r>
            <a:r>
              <a:rPr lang="zh-CN" altLang="en-US" dirty="0"/>
              <a:t>：“她现在很听我的话，就像我小时候很听她的话一样。”</a:t>
            </a:r>
          </a:p>
        </p:txBody>
      </p:sp>
    </p:spTree>
    <p:extLst>
      <p:ext uri="{BB962C8B-B14F-4D97-AF65-F5344CB8AC3E}">
        <p14:creationId xmlns:p14="http://schemas.microsoft.com/office/powerpoint/2010/main" val="325731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6851650" cy="1143000"/>
          </a:xfrm>
        </p:spPr>
        <p:txBody>
          <a:bodyPr>
            <a:norm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、对称</a:t>
            </a:r>
            <a:r>
              <a:rPr lang="zh-CN" altLang="en-US" sz="3200" b="1" dirty="0">
                <a:solidFill>
                  <a:srgbClr val="C00000"/>
                </a:solidFill>
              </a:rPr>
              <a:t>的句式 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54314" y="1332593"/>
            <a:ext cx="8915173" cy="433228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b="1" dirty="0" smtClean="0">
                <a:solidFill>
                  <a:srgbClr val="0033CC"/>
                </a:solidFill>
              </a:rPr>
              <a:t>有</a:t>
            </a:r>
            <a:r>
              <a:rPr lang="zh-CN" altLang="en-US" b="1" dirty="0">
                <a:solidFill>
                  <a:srgbClr val="0033CC"/>
                </a:solidFill>
              </a:rPr>
              <a:t>的浓，有的淡。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 dirty="0" smtClean="0">
                <a:solidFill>
                  <a:srgbClr val="0033CC"/>
                </a:solidFill>
              </a:rPr>
              <a:t>我</a:t>
            </a:r>
            <a:r>
              <a:rPr lang="zh-CN" altLang="en-US" b="1" dirty="0">
                <a:solidFill>
                  <a:srgbClr val="0033CC"/>
                </a:solidFill>
              </a:rPr>
              <a:t>和母亲在前面，我的妻子和儿子走在后面。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 dirty="0" smtClean="0">
                <a:solidFill>
                  <a:srgbClr val="0033CC"/>
                </a:solidFill>
              </a:rPr>
              <a:t>前面</a:t>
            </a:r>
            <a:r>
              <a:rPr lang="zh-CN" altLang="en-US" b="1" dirty="0">
                <a:solidFill>
                  <a:srgbClr val="0033CC"/>
                </a:solidFill>
              </a:rPr>
              <a:t>也是妈妈和儿子，后面也是妈妈和儿子。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dirty="0" smtClean="0">
                <a:solidFill>
                  <a:srgbClr val="0033CC"/>
                </a:solidFill>
              </a:rPr>
              <a:t>母亲</a:t>
            </a:r>
            <a:r>
              <a:rPr lang="zh-CN" altLang="en-US" b="1" dirty="0">
                <a:solidFill>
                  <a:srgbClr val="0033CC"/>
                </a:solidFill>
              </a:rPr>
              <a:t>要走大路，大路平顺；儿子要走小路，小路有意思。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 dirty="0" smtClean="0">
                <a:solidFill>
                  <a:srgbClr val="0033CC"/>
                </a:solidFill>
              </a:rPr>
              <a:t>我</a:t>
            </a:r>
            <a:r>
              <a:rPr lang="zh-CN" altLang="en-US" b="1" dirty="0">
                <a:solidFill>
                  <a:srgbClr val="0033CC"/>
                </a:solidFill>
              </a:rPr>
              <a:t>的母亲老了，她早已习惯听从她强壮的儿子；我的儿子还小，他还习惯听从他高大的父亲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b="1" dirty="0">
                <a:solidFill>
                  <a:srgbClr val="0033CC"/>
                </a:solidFill>
              </a:rPr>
              <a:t>……..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1854314" y="5501596"/>
            <a:ext cx="77755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ea typeface="宋体" panose="02010600030101010101" pitchFamily="2" charset="-122"/>
              </a:rPr>
              <a:t>作用：语言精美，两两对称，整齐和谐，互相映衬，富有情趣</a:t>
            </a:r>
            <a:r>
              <a:rPr lang="zh-CN" altLang="en-US" sz="3200" dirty="0">
                <a:solidFill>
                  <a:srgbClr val="FF3300"/>
                </a:solidFill>
                <a:ea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5912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图片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997885"/>
            <a:ext cx="12192000" cy="8638949"/>
          </a:xfrm>
          <a:noFill/>
          <a:ln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6456364" y="333376"/>
            <a:ext cx="4211637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/>
            <a:r>
              <a:rPr lang="en-US" sz="3200">
                <a:solidFill>
                  <a:srgbClr val="663300"/>
                </a:solidFill>
                <a:ea typeface="宋体" panose="02010600030101010101" pitchFamily="2" charset="-122"/>
              </a:rPr>
              <a:t>“</a:t>
            </a:r>
            <a:r>
              <a:rPr lang="zh-CN" altLang="en-US" sz="3600">
                <a:solidFill>
                  <a:srgbClr val="663300"/>
                </a:solidFill>
                <a:ea typeface="宋体" panose="02010600030101010101" pitchFamily="2" charset="-122"/>
              </a:rPr>
              <a:t>好像我背上的同她背上的加起来，就是整个世界。”</a:t>
            </a:r>
            <a:r>
              <a:rPr lang="zh-CN" altLang="en-US" sz="4400">
                <a:solidFill>
                  <a:srgbClr val="FF3300"/>
                </a:solidFill>
                <a:ea typeface="隶书" panose="02010509060101010101" pitchFamily="49" charset="-122"/>
              </a:rPr>
              <a:t>怎么理解？</a:t>
            </a:r>
          </a:p>
        </p:txBody>
      </p:sp>
    </p:spTree>
    <p:extLst>
      <p:ext uri="{BB962C8B-B14F-4D97-AF65-F5344CB8AC3E}">
        <p14:creationId xmlns:p14="http://schemas.microsoft.com/office/powerpoint/2010/main" val="3271627577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92313" y="-1104900"/>
            <a:ext cx="8229600" cy="1104900"/>
          </a:xfrm>
        </p:spPr>
        <p:txBody>
          <a:bodyPr/>
          <a:lstStyle/>
          <a:p>
            <a:endParaRPr lang="zh-CN" altLang="zh-CN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81200" y="477838"/>
            <a:ext cx="8229600" cy="5649912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zh-CN" altLang="en-US" sz="5400" b="1" dirty="0">
                <a:solidFill>
                  <a:srgbClr val="800000"/>
                </a:solidFill>
                <a:latin typeface="黑体" panose="02010609060101010101" pitchFamily="49" charset="-122"/>
                <a:ea typeface="隶书" panose="02010509060101010101" pitchFamily="49" charset="-122"/>
              </a:rPr>
              <a:t>这句话表达文章主旨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1589541" y="1578429"/>
            <a:ext cx="9317945" cy="400594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）“世界”这个词是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大词小用</a:t>
            </a:r>
            <a:r>
              <a:rPr lang="zh-CN" altLang="en-US" sz="2800" dirty="0" smtClean="0"/>
              <a:t>，表面上看是我们害怕他们摔着，其实是对老人的尊敬，对小孩的爱护。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）母亲给了我生命，儿子延续了我的生命。这血脉相连的三代人紧紧连接在一起，构成了生命的整体。整个世界也是由老年人、中年人、孩子组成。一个家庭是这样，一个民族乃至一个国家也是这样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4110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792539" y="622300"/>
            <a:ext cx="4535487" cy="196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zh-CN" sz="320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>
                <a:solidFill>
                  <a:srgbClr val="A5002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珍惜生命的美好                                 ----------- (使命感) 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721100" y="2925764"/>
            <a:ext cx="3411538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>
                <a:solidFill>
                  <a:srgbClr val="99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承担责任                                      ---------（责任感）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503614" y="3716339"/>
            <a:ext cx="5329237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3600">
              <a:solidFill>
                <a:srgbClr val="99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>
                <a:solidFill>
                  <a:srgbClr val="99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理解孝敬老人、关爱孩子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>
                <a:solidFill>
                  <a:srgbClr val="99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------------（尊老爱幼 ）                                      </a:t>
            </a:r>
          </a:p>
        </p:txBody>
      </p:sp>
      <p:pic>
        <p:nvPicPr>
          <p:cNvPr id="31749" name="WordArt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333375"/>
            <a:ext cx="2090737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570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/>
      <p:bldP spid="31747" grpId="0" autoUpdateAnimBg="0"/>
      <p:bldP spid="3174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2500313" y="3484563"/>
            <a:ext cx="27432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latin typeface="Times New Roman" panose="02020603050405020304" pitchFamily="18" charset="0"/>
                <a:ea typeface="华文行楷" panose="02010800040101010101" pitchFamily="2" charset="-122"/>
              </a:rPr>
              <a:t>小  事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6970713" y="3332163"/>
            <a:ext cx="29718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0D0D0D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中   心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2711451" y="838201"/>
            <a:ext cx="3673475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dirty="0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表现手法：</a:t>
            </a:r>
            <a:r>
              <a:rPr lang="zh-CN" altLang="en-US" sz="4800" dirty="0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5400" dirty="0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</a:t>
            </a:r>
            <a:r>
              <a:rPr lang="zh-CN" altLang="en-US" sz="5400" dirty="0">
                <a:solidFill>
                  <a:srgbClr val="66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</a:t>
            </a:r>
            <a:r>
              <a:rPr lang="zh-CN" altLang="en-US" sz="5400" dirty="0">
                <a:solidFill>
                  <a:srgbClr val="660066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以小见大</a:t>
            </a:r>
          </a:p>
        </p:txBody>
      </p:sp>
      <p:sp>
        <p:nvSpPr>
          <p:cNvPr id="41989" name="AutoShape 5"/>
          <p:cNvSpPr>
            <a:spLocks noChangeArrowheads="1"/>
          </p:cNvSpPr>
          <p:nvPr/>
        </p:nvSpPr>
        <p:spPr bwMode="auto">
          <a:xfrm>
            <a:off x="4943475" y="3644900"/>
            <a:ext cx="1447800" cy="533400"/>
          </a:xfrm>
          <a:prstGeom prst="rightArrow">
            <a:avLst>
              <a:gd name="adj1" fmla="val 50000"/>
              <a:gd name="adj2" fmla="val 67857"/>
            </a:avLst>
          </a:prstGeom>
          <a:gradFill rotWithShape="0">
            <a:gsLst>
              <a:gs pos="0">
                <a:srgbClr val="576869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/>
            <a:endParaRPr lang="zh-CN" altLang="en-US" sz="4800">
              <a:ea typeface="宋体" panose="02010600030101010101" pitchFamily="2" charset="-122"/>
            </a:endParaRP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2500313" y="5327651"/>
            <a:ext cx="29718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dirty="0">
                <a:solidFill>
                  <a:srgbClr val="0D0D0D"/>
                </a:solidFill>
                <a:latin typeface="Verdana" panose="020B0604030504040204" pitchFamily="34" charset="0"/>
                <a:ea typeface="楷体_GB2312" pitchFamily="49" charset="-122"/>
              </a:rPr>
              <a:t>散  步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6818313" y="5327651"/>
            <a:ext cx="38862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0D0D0D"/>
                </a:solidFill>
                <a:latin typeface="Verdana" panose="020B0604030504040204" pitchFamily="34" charset="0"/>
                <a:ea typeface="楷体_GB2312" pitchFamily="49" charset="-122"/>
              </a:rPr>
              <a:t>尊老爱幼</a:t>
            </a:r>
          </a:p>
        </p:txBody>
      </p:sp>
      <p:sp>
        <p:nvSpPr>
          <p:cNvPr id="41992" name="AutoShape 8"/>
          <p:cNvSpPr>
            <a:spLocks noChangeArrowheads="1"/>
          </p:cNvSpPr>
          <p:nvPr/>
        </p:nvSpPr>
        <p:spPr bwMode="auto">
          <a:xfrm>
            <a:off x="4872038" y="5516563"/>
            <a:ext cx="1447800" cy="533400"/>
          </a:xfrm>
          <a:prstGeom prst="rightArrow">
            <a:avLst>
              <a:gd name="adj1" fmla="val 50000"/>
              <a:gd name="adj2" fmla="val 67857"/>
            </a:avLst>
          </a:prstGeom>
          <a:gradFill rotWithShape="0">
            <a:gsLst>
              <a:gs pos="0">
                <a:srgbClr val="576869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/>
            <a:endParaRPr lang="zh-CN" altLang="en-US" sz="4800">
              <a:solidFill>
                <a:srgbClr val="0D0D0D"/>
              </a:solidFill>
              <a:ea typeface="宋体" panose="02010600030101010101" pitchFamily="2" charset="-122"/>
            </a:endParaRPr>
          </a:p>
        </p:txBody>
      </p:sp>
      <p:sp>
        <p:nvSpPr>
          <p:cNvPr id="41993" name="AutoShape 9"/>
          <p:cNvSpPr>
            <a:spLocks noChangeArrowheads="1"/>
          </p:cNvSpPr>
          <p:nvPr/>
        </p:nvSpPr>
        <p:spPr bwMode="auto">
          <a:xfrm>
            <a:off x="3287714" y="4221163"/>
            <a:ext cx="485775" cy="1281112"/>
          </a:xfrm>
          <a:prstGeom prst="downArrow">
            <a:avLst>
              <a:gd name="adj1" fmla="val 50000"/>
              <a:gd name="adj2" fmla="val 659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/>
            <a:endParaRPr lang="zh-CN" altLang="en-US" sz="4800">
              <a:solidFill>
                <a:srgbClr val="0D0D0D"/>
              </a:solidFill>
              <a:ea typeface="宋体" panose="02010600030101010101" pitchFamily="2" charset="-122"/>
            </a:endParaRPr>
          </a:p>
        </p:txBody>
      </p:sp>
      <p:sp>
        <p:nvSpPr>
          <p:cNvPr id="41994" name="AutoShape 10"/>
          <p:cNvSpPr>
            <a:spLocks noChangeArrowheads="1"/>
          </p:cNvSpPr>
          <p:nvPr/>
        </p:nvSpPr>
        <p:spPr bwMode="auto">
          <a:xfrm>
            <a:off x="7967664" y="4149726"/>
            <a:ext cx="485775" cy="1281113"/>
          </a:xfrm>
          <a:prstGeom prst="downArrow">
            <a:avLst>
              <a:gd name="adj1" fmla="val 50000"/>
              <a:gd name="adj2" fmla="val 659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/>
            <a:endParaRPr lang="zh-CN" altLang="en-US" sz="4800">
              <a:solidFill>
                <a:srgbClr val="0D0D0D"/>
              </a:solidFill>
              <a:ea typeface="宋体" panose="02010600030101010101" pitchFamily="2" charset="-122"/>
            </a:endParaRPr>
          </a:p>
        </p:txBody>
      </p:sp>
      <p:sp>
        <p:nvSpPr>
          <p:cNvPr id="41995" name="WordArt 12"/>
          <p:cNvSpPr>
            <a:spLocks noChangeArrowheads="1" noChangeShapeType="1" noTextEdit="1"/>
          </p:cNvSpPr>
          <p:nvPr/>
        </p:nvSpPr>
        <p:spPr bwMode="auto">
          <a:xfrm flipV="1">
            <a:off x="2424113" y="-1058863"/>
            <a:ext cx="3124200" cy="1444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480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D0D0D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教你一招：</a:t>
            </a:r>
          </a:p>
        </p:txBody>
      </p:sp>
    </p:spTree>
    <p:extLst>
      <p:ext uri="{BB962C8B-B14F-4D97-AF65-F5344CB8AC3E}">
        <p14:creationId xmlns:p14="http://schemas.microsoft.com/office/powerpoint/2010/main" val="8756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  <p:bldP spid="41988" grpId="0"/>
      <p:bldP spid="41989" grpId="0" animBg="1"/>
      <p:bldP spid="41990" grpId="0"/>
      <p:bldP spid="41991" grpId="0"/>
      <p:bldP spid="41992" grpId="0" animBg="1"/>
      <p:bldP spid="41993" grpId="0" animBg="1"/>
      <p:bldP spid="4199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作者简介</a:t>
            </a:r>
            <a:endParaRPr lang="zh-CN" altLang="en-US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04570" y="1988457"/>
            <a:ext cx="9249229" cy="4188506"/>
          </a:xfrm>
        </p:spPr>
        <p:txBody>
          <a:bodyPr/>
          <a:lstStyle/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kumimoji="1" lang="zh-CN" altLang="en-US" sz="4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莫怀戚</a:t>
            </a:r>
            <a:r>
              <a:rPr kumimoji="1"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</a:t>
            </a:r>
            <a:r>
              <a:rPr kumimoji="1" lang="en-US" altLang="zh-CN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1951</a:t>
            </a:r>
            <a:r>
              <a:rPr kumimoji="1"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年出生，重庆人，</a:t>
            </a:r>
            <a:r>
              <a:rPr kumimoji="1" lang="zh-CN" altLang="en-US" sz="36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中国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kumimoji="1" lang="zh-CN" altLang="en-US" sz="36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作家协会会员</a:t>
            </a:r>
            <a:r>
              <a:rPr kumimoji="1"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。笔名：</a:t>
            </a:r>
            <a:r>
              <a:rPr kumimoji="1" lang="zh-CN" altLang="en-US" sz="3600" b="1" u="sng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周平安、章大明</a:t>
            </a:r>
            <a:r>
              <a:rPr kumimoji="1"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kumimoji="1" lang="en-US" altLang="zh-CN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1982</a:t>
            </a:r>
            <a:r>
              <a:rPr kumimoji="1"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年毕业于四川大学中文系。曾任教于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kumimoji="1"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重庆师范学院中文系</a:t>
            </a:r>
            <a:r>
              <a:rPr kumimoji="1" lang="en-US" altLang="zh-CN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r>
              <a:rPr kumimoji="1"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著有小说集</a:t>
            </a:r>
            <a:r>
              <a:rPr kumimoji="1" lang="en-US" altLang="zh-CN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kumimoji="1"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诗礼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kumimoji="1"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大家</a:t>
            </a:r>
            <a:r>
              <a:rPr kumimoji="1" lang="en-US" altLang="zh-CN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kumimoji="1"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kumimoji="1" lang="en-US" altLang="zh-CN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kumimoji="1"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大律师现实录</a:t>
            </a:r>
            <a:r>
              <a:rPr kumimoji="1" lang="en-US" altLang="zh-CN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kumimoji="1"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、长篇小说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kumimoji="1" lang="en-US" altLang="zh-CN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kumimoji="1"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经典关系</a:t>
            </a:r>
            <a:r>
              <a:rPr kumimoji="1" lang="en-US" altLang="zh-CN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kumimoji="1"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kumimoji="1" lang="en-US" altLang="zh-CN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kumimoji="1"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透支时代</a:t>
            </a:r>
            <a:r>
              <a:rPr kumimoji="1" lang="en-US" altLang="zh-CN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kumimoji="1"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825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WordArt 2" descr="情景假设"/>
          <p:cNvSpPr>
            <a:spLocks noChangeArrowheads="1" noChangeShapeType="1" noTextEdit="1"/>
          </p:cNvSpPr>
          <p:nvPr/>
        </p:nvSpPr>
        <p:spPr bwMode="auto">
          <a:xfrm>
            <a:off x="2566989" y="836613"/>
            <a:ext cx="2808287" cy="1079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  <a:contourClr>
                <a:srgbClr val="FFCC99"/>
              </a:contour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拓展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1469572" y="2318659"/>
            <a:ext cx="10047514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ea typeface="楷体_GB2312" pitchFamily="49" charset="-122"/>
              </a:rPr>
              <a:t>晚饭后，全家人在一起看电视，爷爷奶奶喜欢看戏曲节目，爸爸妈妈喜欢看时事报道，你喜欢看动画片，而遥控器在你的手里，你该怎么办？</a:t>
            </a:r>
          </a:p>
        </p:txBody>
      </p:sp>
    </p:spTree>
    <p:extLst>
      <p:ext uri="{BB962C8B-B14F-4D97-AF65-F5344CB8AC3E}">
        <p14:creationId xmlns:p14="http://schemas.microsoft.com/office/powerpoint/2010/main" val="412865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152185" y="1014761"/>
            <a:ext cx="8264990" cy="489550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4000" b="1" dirty="0">
                <a:solidFill>
                  <a:srgbClr val="660066"/>
                </a:solidFill>
              </a:rPr>
              <a:t>以</a:t>
            </a:r>
            <a:r>
              <a:rPr lang="zh-CN" altLang="zh-CN" sz="4000" b="1" dirty="0">
                <a:solidFill>
                  <a:srgbClr val="660066"/>
                </a:solidFill>
                <a:latin typeface="Comic Sans MS" panose="030F0702030302020204" pitchFamily="66" charset="0"/>
              </a:rPr>
              <a:t>“</a:t>
            </a:r>
            <a:r>
              <a:rPr lang="zh-CN" altLang="en-US" sz="4000" b="1" dirty="0">
                <a:solidFill>
                  <a:srgbClr val="660066"/>
                </a:solidFill>
                <a:latin typeface="Comic Sans MS" panose="030F0702030302020204" pitchFamily="66" charset="0"/>
              </a:rPr>
              <a:t>家”</a:t>
            </a:r>
            <a:r>
              <a:rPr lang="zh-CN" altLang="en-US" sz="4000" b="1" dirty="0">
                <a:solidFill>
                  <a:srgbClr val="660066"/>
                </a:solidFill>
              </a:rPr>
              <a:t>为话题，仿照示例写话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1800" dirty="0">
                <a:solidFill>
                  <a:srgbClr val="0D0D0D"/>
                </a:solidFill>
              </a:rPr>
              <a:t>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1800" dirty="0">
                <a:solidFill>
                  <a:srgbClr val="0D0D0D"/>
                </a:solidFill>
              </a:rPr>
              <a:t>      </a:t>
            </a:r>
            <a:endParaRPr lang="en-US" altLang="zh-CN" sz="1800" dirty="0" smtClean="0">
              <a:solidFill>
                <a:srgbClr val="0D0D0D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b="1" dirty="0" smtClean="0">
                <a:solidFill>
                  <a:srgbClr val="FF0066"/>
                </a:solidFill>
              </a:rPr>
              <a:t>示例</a:t>
            </a:r>
            <a:r>
              <a:rPr lang="en-US" altLang="zh-CN" b="1" dirty="0">
                <a:solidFill>
                  <a:srgbClr val="FF0066"/>
                </a:solidFill>
              </a:rPr>
              <a:t>1:</a:t>
            </a:r>
            <a:r>
              <a:rPr lang="zh-CN" altLang="en-US" b="1" dirty="0">
                <a:solidFill>
                  <a:srgbClr val="FF0066"/>
                </a:solidFill>
              </a:rPr>
              <a:t>　家是温暖的摇篮，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>
                <a:solidFill>
                  <a:srgbClr val="FF0066"/>
                </a:solidFill>
              </a:rPr>
              <a:t>                  </a:t>
            </a:r>
            <a:r>
              <a:rPr lang="zh-CN" altLang="en-US" b="1" dirty="0">
                <a:solidFill>
                  <a:srgbClr val="FF0066"/>
                </a:solidFill>
              </a:rPr>
              <a:t>我是熟睡的孩童。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b="1" dirty="0">
                <a:solidFill>
                  <a:srgbClr val="FF0066"/>
                </a:solidFill>
              </a:rPr>
              <a:t>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b="1" dirty="0">
                <a:solidFill>
                  <a:srgbClr val="FF0066"/>
                </a:solidFill>
              </a:rPr>
              <a:t>             家是</a:t>
            </a:r>
            <a:r>
              <a:rPr lang="en-US" altLang="zh-CN" b="1" dirty="0">
                <a:solidFill>
                  <a:srgbClr val="FF0066"/>
                </a:solidFill>
              </a:rPr>
              <a:t>_____________________ </a:t>
            </a:r>
            <a:r>
              <a:rPr lang="en-US" altLang="zh-CN" b="1" u="sng" dirty="0">
                <a:solidFill>
                  <a:srgbClr val="FF0066"/>
                </a:solidFill>
              </a:rPr>
              <a:t>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>
                <a:solidFill>
                  <a:srgbClr val="FF0066"/>
                </a:solidFill>
              </a:rPr>
              <a:t>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b="1" dirty="0">
                <a:solidFill>
                  <a:srgbClr val="FF0066"/>
                </a:solidFill>
              </a:rPr>
              <a:t>             </a:t>
            </a:r>
            <a:r>
              <a:rPr lang="zh-CN" altLang="en-US" b="1" dirty="0">
                <a:solidFill>
                  <a:srgbClr val="FF0066"/>
                </a:solidFill>
              </a:rPr>
              <a:t>我是</a:t>
            </a:r>
            <a:r>
              <a:rPr lang="en-US" altLang="zh-CN" b="1" dirty="0">
                <a:solidFill>
                  <a:srgbClr val="FF0066"/>
                </a:solidFill>
              </a:rPr>
              <a:t>_____________________</a:t>
            </a:r>
            <a:r>
              <a:rPr lang="en-US" altLang="zh-CN" b="1" u="sng" dirty="0">
                <a:solidFill>
                  <a:srgbClr val="FF0066"/>
                </a:solidFill>
              </a:rPr>
              <a:t> </a:t>
            </a:r>
            <a:r>
              <a:rPr lang="en-US" altLang="zh-CN" b="1" dirty="0">
                <a:solidFill>
                  <a:srgbClr val="FF0066"/>
                </a:solidFill>
              </a:rPr>
              <a:t>        </a:t>
            </a:r>
            <a:r>
              <a:rPr lang="en-US" altLang="zh-CN" b="1" u="sng" dirty="0">
                <a:solidFill>
                  <a:srgbClr val="FF0066"/>
                </a:solidFill>
              </a:rPr>
              <a:t>                                                                                                      </a:t>
            </a:r>
          </a:p>
          <a:p>
            <a:pPr eaLnBrk="1" hangingPunct="1">
              <a:lnSpc>
                <a:spcPct val="80000"/>
              </a:lnSpc>
            </a:pPr>
            <a:endParaRPr lang="en-US" altLang="zh-CN" sz="2400" b="1" dirty="0">
              <a:solidFill>
                <a:srgbClr val="FF00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400" b="1" dirty="0">
                <a:solidFill>
                  <a:srgbClr val="FF0066"/>
                </a:solidFill>
              </a:rPr>
              <a:t>                  </a:t>
            </a:r>
            <a:r>
              <a:rPr lang="en-US" altLang="zh-CN" sz="2400" b="1" u="sng" dirty="0">
                <a:solidFill>
                  <a:srgbClr val="FF0066"/>
                </a:solidFill>
              </a:rPr>
              <a:t>                           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400" b="1" dirty="0">
                <a:solidFill>
                  <a:srgbClr val="FF0066"/>
                </a:solidFill>
              </a:rPr>
              <a:t>     </a:t>
            </a:r>
            <a:endParaRPr lang="en-US" altLang="zh-CN" sz="1800" b="1" dirty="0">
              <a:solidFill>
                <a:srgbClr val="030218"/>
              </a:solidFill>
            </a:endParaRPr>
          </a:p>
        </p:txBody>
      </p:sp>
      <p:sp>
        <p:nvSpPr>
          <p:cNvPr id="33795" name="Text Box 4"/>
          <p:cNvSpPr txBox="1">
            <a:spLocks noChangeArrowheads="1"/>
          </p:cNvSpPr>
          <p:nvPr/>
        </p:nvSpPr>
        <p:spPr bwMode="auto">
          <a:xfrm>
            <a:off x="9389586" y="692150"/>
            <a:ext cx="738664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1pPr>
            <a:lvl2pPr marL="742950" indent="-28575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2pPr>
            <a:lvl3pPr marL="11430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3pPr>
            <a:lvl4pPr marL="16002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4pPr>
            <a:lvl5pPr marL="2057400" indent="-228600" eaLnBrk="0" hangingPunct="0"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chemeClr val="tx1"/>
                </a:solidFill>
                <a:latin typeface="Arial" panose="020B0604020202020204" pitchFamily="34" charset="0"/>
                <a:ea typeface="MingLiU-ExtB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>
                <a:solidFill>
                  <a:srgbClr val="0D0D0D"/>
                </a:solidFill>
                <a:ea typeface="华文彩云" panose="02010800040101010101" pitchFamily="2" charset="-122"/>
              </a:rPr>
              <a:t>亲　情　体　验　站</a:t>
            </a:r>
          </a:p>
        </p:txBody>
      </p:sp>
    </p:spTree>
    <p:extLst>
      <p:ext uri="{BB962C8B-B14F-4D97-AF65-F5344CB8AC3E}">
        <p14:creationId xmlns:p14="http://schemas.microsoft.com/office/powerpoint/2010/main" val="89880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37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37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 autoUpdateAnimBg="0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未标题-1 拷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5391151"/>
            <a:ext cx="2555875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2279651" y="765175"/>
            <a:ext cx="1077913" cy="1149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3755"/>
              </a:avLst>
            </a:prstTxWarp>
          </a:bodyPr>
          <a:lstStyle/>
          <a:p>
            <a:pPr algn="ctr"/>
            <a:r>
              <a:rPr lang="en-US" altLang="zh-CN" sz="360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?</a:t>
            </a:r>
            <a:endParaRPr lang="zh-CN" altLang="en-US" sz="360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34821" name="Picture 5" descr="su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3810000"/>
            <a:ext cx="28194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WordArt 6"/>
          <p:cNvSpPr>
            <a:spLocks noChangeArrowheads="1" noChangeShapeType="1" noTextEdit="1"/>
          </p:cNvSpPr>
          <p:nvPr/>
        </p:nvSpPr>
        <p:spPr bwMode="auto">
          <a:xfrm>
            <a:off x="4656139" y="836613"/>
            <a:ext cx="1728787" cy="81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作业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2351088" y="2060575"/>
            <a:ext cx="7524750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宋体" panose="02010600030101010101" pitchFamily="2" charset="-122"/>
              </a:rPr>
              <a:t>1</a:t>
            </a:r>
            <a:r>
              <a:rPr lang="zh-CN" altLang="en-US" sz="3600">
                <a:ea typeface="宋体" panose="02010600030101010101" pitchFamily="2" charset="-122"/>
              </a:rPr>
              <a:t>、完成校本作业</a:t>
            </a:r>
          </a:p>
          <a:p>
            <a:pPr>
              <a:spcBef>
                <a:spcPct val="50000"/>
              </a:spcBef>
            </a:pPr>
            <a:r>
              <a:rPr lang="en-US" altLang="zh-CN" sz="3600">
                <a:ea typeface="宋体" panose="02010600030101010101" pitchFamily="2" charset="-122"/>
              </a:rPr>
              <a:t>2</a:t>
            </a:r>
            <a:r>
              <a:rPr lang="zh-CN" altLang="en-US" sz="3600">
                <a:ea typeface="宋体" panose="02010600030101010101" pitchFamily="2" charset="-122"/>
              </a:rPr>
              <a:t>、比较阅读林文煌的</a:t>
            </a:r>
            <a:r>
              <a:rPr lang="en-US" altLang="zh-CN" sz="3600"/>
              <a:t>《</a:t>
            </a:r>
            <a:r>
              <a:rPr lang="zh-CN" altLang="en-US" sz="3600">
                <a:ea typeface="宋体" panose="02010600030101010101" pitchFamily="2" charset="-122"/>
              </a:rPr>
              <a:t>三代</a:t>
            </a:r>
            <a:r>
              <a:rPr lang="en-US" altLang="zh-CN" sz="3600"/>
              <a:t>》</a:t>
            </a:r>
            <a:r>
              <a:rPr lang="zh-CN" altLang="en-US" sz="3600">
                <a:ea typeface="宋体" panose="02010600030101010101" pitchFamily="2" charset="-122"/>
              </a:rPr>
              <a:t>，记录你的感受</a:t>
            </a:r>
            <a:r>
              <a:rPr lang="en-US" altLang="zh-CN" sz="3600">
                <a:ea typeface="宋体" panose="02010600030101010101" pitchFamily="2" charset="-122"/>
              </a:rPr>
              <a:t>,</a:t>
            </a:r>
            <a:r>
              <a:rPr lang="zh-CN" altLang="en-US" sz="3600">
                <a:ea typeface="宋体" panose="02010600030101010101" pitchFamily="2" charset="-122"/>
              </a:rPr>
              <a:t>下节课来分享。</a:t>
            </a:r>
          </a:p>
        </p:txBody>
      </p:sp>
    </p:spTree>
    <p:extLst>
      <p:ext uri="{BB962C8B-B14F-4D97-AF65-F5344CB8AC3E}">
        <p14:creationId xmlns:p14="http://schemas.microsoft.com/office/powerpoint/2010/main" val="83819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字词积累</a:t>
            </a:r>
            <a:endParaRPr lang="zh-CN" altLang="en-US" dirty="0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381125" y="1875692"/>
            <a:ext cx="1471612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zh-CN" dirty="0"/>
          </a:p>
          <a:p>
            <a:pPr eaLnBrk="1" hangingPunct="1">
              <a:spcBef>
                <a:spcPct val="50000"/>
              </a:spcBef>
            </a:pPr>
            <a:r>
              <a:rPr lang="zh-CN" altLang="en-US" sz="4400" b="1" dirty="0" smtClean="0">
                <a:ea typeface="黑体" panose="02010609060101010101" pitchFamily="49" charset="-122"/>
              </a:rPr>
              <a:t>嫩</a:t>
            </a:r>
            <a:r>
              <a:rPr lang="zh-CN" altLang="en-US" sz="4400" b="1" dirty="0" smtClean="0">
                <a:solidFill>
                  <a:srgbClr val="FF33CC"/>
                </a:solidFill>
                <a:ea typeface="黑体" panose="02010609060101010101" pitchFamily="49" charset="-122"/>
              </a:rPr>
              <a:t>芽</a:t>
            </a:r>
            <a:endParaRPr lang="en-US" altLang="zh-CN" sz="4400" b="1" dirty="0" smtClean="0">
              <a:solidFill>
                <a:srgbClr val="FF33CC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 smtClean="0">
                <a:ea typeface="黑体" panose="02010609060101010101" pitchFamily="49" charset="-122"/>
              </a:rPr>
              <a:t>拆</a:t>
            </a:r>
            <a:r>
              <a:rPr lang="zh-CN" altLang="en-US" sz="4400" b="1" dirty="0" smtClean="0">
                <a:solidFill>
                  <a:srgbClr val="FF33CC"/>
                </a:solidFill>
                <a:ea typeface="黑体" panose="02010609060101010101" pitchFamily="49" charset="-122"/>
              </a:rPr>
              <a:t>散</a:t>
            </a:r>
            <a:endParaRPr lang="en-US" altLang="zh-CN" sz="4400" b="1" dirty="0" smtClean="0">
              <a:solidFill>
                <a:srgbClr val="FF33CC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400" b="1" dirty="0">
              <a:solidFill>
                <a:srgbClr val="FF33CC"/>
              </a:solidFill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4400" b="1" dirty="0">
              <a:solidFill>
                <a:srgbClr val="FF33CC"/>
              </a:solidFill>
              <a:ea typeface="黑体" panose="02010609060101010101" pitchFamily="49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800600" y="2514600"/>
            <a:ext cx="20177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ea typeface="黑体" panose="02010609060101010101" pitchFamily="49" charset="-122"/>
              </a:rPr>
              <a:t>霎</a:t>
            </a:r>
            <a:r>
              <a:rPr lang="zh-CN" altLang="en-US" sz="4400" b="1">
                <a:solidFill>
                  <a:srgbClr val="FF33CC"/>
                </a:solidFill>
                <a:ea typeface="黑体" panose="02010609060101010101" pitchFamily="49" charset="-122"/>
              </a:rPr>
              <a:t>时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4724400" y="3505200"/>
            <a:ext cx="18002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ea typeface="黑体" panose="02010609060101010101" pitchFamily="49" charset="-122"/>
              </a:rPr>
              <a:t>熬</a:t>
            </a:r>
            <a:r>
              <a:rPr lang="zh-CN" altLang="en-US" sz="4400" b="1" dirty="0">
                <a:solidFill>
                  <a:srgbClr val="FF33CC"/>
                </a:solidFill>
                <a:ea typeface="黑体" panose="02010609060101010101" pitchFamily="49" charset="-122"/>
              </a:rPr>
              <a:t>过</a:t>
            </a: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4648200" y="4572000"/>
            <a:ext cx="25209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33CC"/>
                </a:solidFill>
                <a:ea typeface="黑体" panose="02010609060101010101" pitchFamily="49" charset="-122"/>
              </a:rPr>
              <a:t>水波</a:t>
            </a:r>
            <a:r>
              <a:rPr lang="zh-CN" altLang="en-US" sz="4400" b="1" dirty="0">
                <a:ea typeface="黑体" panose="02010609060101010101" pitchFamily="49" charset="-122"/>
              </a:rPr>
              <a:t>粼粼</a:t>
            </a: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6227763" y="2420938"/>
            <a:ext cx="18002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r>
              <a:rPr lang="en-US" altLang="zh-CN" sz="4400" b="1">
                <a:ea typeface="黑体" panose="02010609060101010101" pitchFamily="49" charset="-122"/>
              </a:rPr>
              <a:t>à</a:t>
            </a:r>
            <a:r>
              <a:rPr lang="en-US" altLang="zh-CN" sz="4400" b="1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2981325" y="3500438"/>
            <a:ext cx="132715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chāi</a:t>
            </a:r>
            <a:endParaRPr lang="en-US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6300788" y="3500438"/>
            <a:ext cx="10080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ea typeface="黑体" panose="02010609060101010101" pitchFamily="49" charset="-122"/>
              </a:rPr>
              <a:t>á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3062287" y="4530820"/>
            <a:ext cx="15128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en-US" altLang="zh-CN" sz="4400" b="1" dirty="0" err="1">
                <a:ea typeface="黑体" panose="02010609060101010101" pitchFamily="49" charset="-122"/>
              </a:rPr>
              <a:t>í</a:t>
            </a:r>
            <a:endParaRPr lang="en-US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7315200" y="4495800"/>
            <a:ext cx="11509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4400" b="1">
                <a:ea typeface="黑体" panose="02010609060101010101" pitchFamily="49" charset="-122"/>
              </a:rPr>
              <a:t>í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2981325" y="2625967"/>
            <a:ext cx="1538287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 err="1" smtClean="0"/>
              <a:t>nèn</a:t>
            </a:r>
            <a:endParaRPr lang="en-US" altLang="zh-CN" sz="4000" b="1" dirty="0" smtClean="0"/>
          </a:p>
          <a:p>
            <a:pPr eaLnBrk="1" hangingPunct="1">
              <a:spcBef>
                <a:spcPct val="50000"/>
              </a:spcBef>
            </a:pPr>
            <a:endParaRPr lang="en-US" altLang="zh-CN" sz="4000" b="1" dirty="0"/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1196120" y="4653912"/>
            <a:ext cx="17287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33CC"/>
                </a:solidFill>
                <a:ea typeface="黑体" panose="02010609060101010101" pitchFamily="49" charset="-122"/>
              </a:rPr>
              <a:t> 分</a:t>
            </a:r>
            <a:r>
              <a:rPr lang="zh-CN" altLang="en-US" sz="4400" b="1" dirty="0" smtClean="0">
                <a:ea typeface="黑体" panose="02010609060101010101" pitchFamily="49" charset="-122"/>
              </a:rPr>
              <a:t>歧</a:t>
            </a:r>
            <a:endParaRPr lang="zh-CN" altLang="en-US" sz="4400" b="1" dirty="0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73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225" y="1974296"/>
            <a:ext cx="422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散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1393932" y="1775004"/>
            <a:ext cx="316523" cy="85578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51131" y="1515087"/>
            <a:ext cx="2702449" cy="1387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散（</a:t>
            </a:r>
            <a:r>
              <a:rPr lang="en-US" altLang="zh-CN" sz="2800" b="1" dirty="0" err="1" smtClean="0">
                <a:latin typeface="+mn-ea"/>
              </a:rPr>
              <a:t>sàn</a:t>
            </a:r>
            <a:r>
              <a:rPr lang="zh-CN" altLang="en-US" sz="2800" b="1" dirty="0" smtClean="0">
                <a:latin typeface="+mn-ea"/>
              </a:rPr>
              <a:t>）步</a:t>
            </a:r>
            <a:endParaRPr lang="en-US" altLang="zh-CN" sz="2800" b="1" dirty="0" smtClean="0">
              <a:latin typeface="+mn-ea"/>
            </a:endParaRPr>
          </a:p>
          <a:p>
            <a:endParaRPr lang="en-US" altLang="zh-CN" sz="2800" b="1" dirty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散（</a:t>
            </a:r>
            <a:r>
              <a:rPr lang="en-US" altLang="zh-CN" sz="2800" dirty="0" err="1">
                <a:solidFill>
                  <a:srgbClr val="333333"/>
                </a:solidFill>
                <a:latin typeface="arial" panose="020B0604020202020204" pitchFamily="34" charset="0"/>
              </a:rPr>
              <a:t>sǎn</a:t>
            </a:r>
            <a:r>
              <a:rPr lang="zh-CN" altLang="en-US" sz="2800" b="1" dirty="0" smtClean="0">
                <a:latin typeface="+mn-ea"/>
              </a:rPr>
              <a:t>）漫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51417" y="1974296"/>
            <a:ext cx="422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铺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6514124" y="1775004"/>
            <a:ext cx="316523" cy="85578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71323" y="1515087"/>
            <a:ext cx="28113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铺（</a:t>
            </a:r>
            <a:r>
              <a:rPr lang="en-US" altLang="zh-CN" sz="2800" b="1" dirty="0" err="1">
                <a:latin typeface="+mn-ea"/>
              </a:rPr>
              <a:t>pū</a:t>
            </a:r>
            <a:r>
              <a:rPr lang="zh-CN" altLang="en-US" sz="2800" b="1" dirty="0" smtClean="0">
                <a:latin typeface="+mn-ea"/>
              </a:rPr>
              <a:t>）床</a:t>
            </a:r>
            <a:endParaRPr lang="en-US" altLang="zh-CN" sz="2800" b="1" dirty="0">
              <a:latin typeface="+mn-ea"/>
            </a:endParaRPr>
          </a:p>
          <a:p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>
                <a:latin typeface="+mn-ea"/>
              </a:rPr>
              <a:t>当铺</a:t>
            </a:r>
            <a:r>
              <a:rPr lang="zh-CN" altLang="en-US" sz="2800" b="1" dirty="0" smtClean="0">
                <a:latin typeface="+mn-ea"/>
              </a:rPr>
              <a:t>（</a:t>
            </a:r>
            <a:r>
              <a:rPr lang="en-US" altLang="zh-CN" sz="2800" dirty="0" err="1">
                <a:solidFill>
                  <a:srgbClr val="333333"/>
                </a:solidFill>
                <a:latin typeface="arial" panose="020B0604020202020204" pitchFamily="34" charset="0"/>
              </a:rPr>
              <a:t>pù</a:t>
            </a:r>
            <a:r>
              <a:rPr lang="zh-CN" altLang="en-US" sz="2800" b="1" dirty="0" smtClean="0">
                <a:latin typeface="+mn-ea"/>
              </a:rPr>
              <a:t>）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1224" y="4501091"/>
            <a:ext cx="422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累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1499440" y="3695196"/>
            <a:ext cx="350574" cy="206600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155372" y="3514433"/>
            <a:ext cx="27136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劳累（</a:t>
            </a:r>
            <a:r>
              <a:rPr lang="en-US" altLang="zh-CN" sz="2800" b="1" dirty="0" err="1">
                <a:latin typeface="+mn-ea"/>
              </a:rPr>
              <a:t>lèi</a:t>
            </a:r>
            <a:r>
              <a:rPr lang="zh-CN" altLang="en-US" sz="2800" b="1" dirty="0" smtClean="0">
                <a:latin typeface="+mn-ea"/>
              </a:rPr>
              <a:t>）</a:t>
            </a:r>
            <a:endParaRPr lang="en-US" altLang="zh-CN" sz="2800" b="1" dirty="0" smtClean="0">
              <a:latin typeface="+mn-ea"/>
            </a:endParaRPr>
          </a:p>
          <a:p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积累（</a:t>
            </a:r>
            <a:r>
              <a:rPr lang="en-US" altLang="zh-CN" sz="2800" b="1" dirty="0" err="1" smtClean="0">
                <a:latin typeface="+mn-ea"/>
              </a:rPr>
              <a:t>lěi</a:t>
            </a:r>
            <a:r>
              <a:rPr lang="zh-CN" altLang="en-US" sz="2800" b="1" dirty="0" smtClean="0">
                <a:latin typeface="+mn-ea"/>
              </a:rPr>
              <a:t>）</a:t>
            </a:r>
            <a:endParaRPr lang="en-US" altLang="zh-CN" sz="2800" b="1" dirty="0" smtClean="0">
              <a:latin typeface="+mn-ea"/>
            </a:endParaRPr>
          </a:p>
          <a:p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硕果累累（</a:t>
            </a:r>
            <a:r>
              <a:rPr lang="en-US" altLang="zh-CN" sz="2800" b="1" dirty="0" err="1" smtClean="0">
                <a:latin typeface="+mn-ea"/>
              </a:rPr>
              <a:t>léi</a:t>
            </a:r>
            <a:r>
              <a:rPr lang="zh-CN" altLang="en-US" sz="2800" b="1" dirty="0" smtClean="0">
                <a:latin typeface="+mn-ea"/>
              </a:rPr>
              <a:t>）</a:t>
            </a:r>
            <a:endParaRPr lang="en-US" altLang="zh-CN" sz="2800" b="1" dirty="0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225" y="455338"/>
            <a:ext cx="365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多音字辨析</a:t>
            </a:r>
            <a:endParaRPr lang="zh-CN" altLang="en-US" sz="40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92914" y="3695196"/>
            <a:ext cx="539149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粼粼：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各得其所：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zh-CN" altLang="en-US" sz="2800" b="1" dirty="0" smtClean="0"/>
              <a:t>不知所措：</a:t>
            </a:r>
            <a:endParaRPr lang="zh-CN" altLang="en-US" sz="28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6830647" y="3885538"/>
            <a:ext cx="52134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</a:rPr>
              <a:t>形容水明净。</a:t>
            </a:r>
            <a:endParaRPr lang="en-US" altLang="zh-CN" sz="24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</a:rPr>
              <a:t>每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一个人或事物都得到合适的安顿。</a:t>
            </a:r>
            <a:endParaRPr lang="en-US" altLang="zh-CN" sz="24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</a:rPr>
              <a:t>不知道怎么办才好，形容发窘或发急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44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 animBg="1"/>
      <p:bldP spid="7" grpId="0"/>
      <p:bldP spid="8" grpId="0"/>
      <p:bldP spid="9" grpId="0" animBg="1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889125" y="2997655"/>
            <a:ext cx="8458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C</a:t>
            </a:r>
            <a:r>
              <a:rPr kumimoji="1"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、</a:t>
            </a:r>
            <a:r>
              <a:rPr kumimoji="1"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散步的人有：</a:t>
            </a:r>
            <a:r>
              <a:rPr kumimoji="1" lang="zh-CN" altLang="en-US" sz="3600" u="sng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　　　            　　　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5575982" y="3144799"/>
            <a:ext cx="4495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我、母亲、妻子、儿子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6032500" y="1222482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田野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6032500" y="2125660"/>
            <a:ext cx="1600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初春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7249206" y="4029777"/>
            <a:ext cx="1524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分歧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712430" y="330885"/>
            <a:ext cx="43540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快速</a:t>
            </a:r>
            <a:r>
              <a:rPr lang="zh-CN" alt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朗读，整体感知</a:t>
            </a:r>
            <a:endParaRPr lang="zh-CN" altLang="en-US" sz="36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21513" name="Text Box 11"/>
          <p:cNvSpPr txBox="1">
            <a:spLocks noChangeArrowheads="1"/>
          </p:cNvSpPr>
          <p:nvPr/>
        </p:nvSpPr>
        <p:spPr bwMode="auto">
          <a:xfrm>
            <a:off x="4295775" y="5580242"/>
            <a:ext cx="53292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</a:rPr>
              <a:t>一家人在田野里温馨地散步</a:t>
            </a:r>
          </a:p>
        </p:txBody>
      </p:sp>
      <p:sp>
        <p:nvSpPr>
          <p:cNvPr id="21514" name="Rectangle 12"/>
          <p:cNvSpPr>
            <a:spLocks noChangeArrowheads="1"/>
          </p:cNvSpPr>
          <p:nvPr/>
        </p:nvSpPr>
        <p:spPr bwMode="auto">
          <a:xfrm>
            <a:off x="1897803" y="5519123"/>
            <a:ext cx="21034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Verdana" panose="020B0604030504040204" pitchFamily="34" charset="0"/>
                <a:ea typeface="幼圆" panose="02010509060101010101" pitchFamily="49" charset="-122"/>
              </a:rPr>
              <a:t>E</a:t>
            </a:r>
            <a:r>
              <a:rPr lang="zh-CN" altLang="en-US" sz="3600" b="1" dirty="0">
                <a:solidFill>
                  <a:srgbClr val="0000FF"/>
                </a:solidFill>
                <a:latin typeface="Verdana" panose="020B0604030504040204" pitchFamily="34" charset="0"/>
                <a:ea typeface="幼圆" panose="02010509060101010101" pitchFamily="49" charset="-122"/>
              </a:rPr>
              <a:t>、结局</a:t>
            </a:r>
            <a:r>
              <a:rPr lang="zh-CN" altLang="en-US" sz="1800" b="1" dirty="0">
                <a:latin typeface="Verdana" panose="020B0604030504040204" pitchFamily="34" charset="0"/>
                <a:ea typeface="幼圆" panose="02010509060101010101" pitchFamily="49" charset="-122"/>
              </a:rPr>
              <a:t>：</a:t>
            </a:r>
          </a:p>
        </p:txBody>
      </p:sp>
      <p:sp>
        <p:nvSpPr>
          <p:cNvPr id="21515" name="Text Box 13"/>
          <p:cNvSpPr txBox="1">
            <a:spLocks noChangeArrowheads="1"/>
          </p:cNvSpPr>
          <p:nvPr/>
        </p:nvSpPr>
        <p:spPr bwMode="auto">
          <a:xfrm>
            <a:off x="1889125" y="1224523"/>
            <a:ext cx="422423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A</a:t>
            </a:r>
            <a:r>
              <a:rPr kumimoji="1"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、</a:t>
            </a:r>
            <a:r>
              <a:rPr kumimoji="1"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散步的</a:t>
            </a:r>
            <a:r>
              <a:rPr kumimoji="1"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地点</a:t>
            </a:r>
            <a:r>
              <a:rPr kumimoji="1"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是</a:t>
            </a:r>
            <a:r>
              <a:rPr kumimoji="1"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：</a:t>
            </a:r>
            <a:endParaRPr kumimoji="1" lang="en-US" altLang="zh-CN" sz="3600" b="1" dirty="0" smtClean="0">
              <a:solidFill>
                <a:srgbClr val="0000FF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　　　　</a:t>
            </a:r>
          </a:p>
        </p:txBody>
      </p:sp>
      <p:sp>
        <p:nvSpPr>
          <p:cNvPr id="21516" name="Text Box 14"/>
          <p:cNvSpPr txBox="1">
            <a:spLocks noChangeArrowheads="1"/>
          </p:cNvSpPr>
          <p:nvPr/>
        </p:nvSpPr>
        <p:spPr bwMode="auto">
          <a:xfrm>
            <a:off x="838201" y="2148946"/>
            <a:ext cx="7579605" cy="922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	</a:t>
            </a:r>
            <a:r>
              <a:rPr kumimoji="1"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 B</a:t>
            </a:r>
            <a:r>
              <a:rPr kumimoji="1"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、散步的</a:t>
            </a:r>
            <a:r>
              <a:rPr kumimoji="1"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时间是：</a:t>
            </a:r>
            <a:r>
              <a:rPr kumimoji="1" lang="zh-CN" altLang="en-US" sz="3600" u="sng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　　　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dirty="0">
              <a:latin typeface="Verdana" panose="020B0604030504040204" pitchFamily="34" charset="0"/>
            </a:endParaRPr>
          </a:p>
        </p:txBody>
      </p:sp>
      <p:sp>
        <p:nvSpPr>
          <p:cNvPr id="21517" name="Text Box 15"/>
          <p:cNvSpPr txBox="1">
            <a:spLocks noChangeArrowheads="1"/>
          </p:cNvSpPr>
          <p:nvPr/>
        </p:nvSpPr>
        <p:spPr bwMode="auto">
          <a:xfrm>
            <a:off x="1889125" y="3935682"/>
            <a:ext cx="6032274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D</a:t>
            </a:r>
            <a:r>
              <a:rPr kumimoji="1"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、散步的过程中发生了：</a:t>
            </a:r>
            <a:r>
              <a:rPr kumimoji="1"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　　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（用原文中的一个词来回答）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1" dirty="0">
              <a:latin typeface="Verdana" panose="020B060403050404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28927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21509" grpId="0"/>
      <p:bldP spid="21510" grpId="0"/>
      <p:bldP spid="21511" grpId="0"/>
      <p:bldP spid="21513" grpId="0"/>
      <p:bldP spid="21514" grpId="0"/>
      <p:bldP spid="21515" grpId="0"/>
      <p:bldP spid="21516" grpId="0"/>
      <p:bldP spid="215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838200" y="372277"/>
            <a:ext cx="38908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ea"/>
                <a:ea typeface="+mj-ea"/>
              </a:rPr>
              <a:t>感受家庭的人情美</a:t>
            </a:r>
            <a:endParaRPr lang="zh-CN" altLang="en-US" sz="36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ea"/>
              <a:ea typeface="+mj-ea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5236027" y="2830285"/>
            <a:ext cx="2035629" cy="1251857"/>
          </a:xfrm>
          <a:prstGeom prst="wedgeEllipse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亲情世界</a:t>
            </a:r>
            <a:endParaRPr lang="zh-CN" altLang="en-US" sz="3600" b="1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50" y="783336"/>
            <a:ext cx="1762180" cy="24815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直接箭头连接符 7"/>
          <p:cNvCxnSpPr/>
          <p:nvPr/>
        </p:nvCxnSpPr>
        <p:spPr>
          <a:xfrm flipV="1">
            <a:off x="7168243" y="2024090"/>
            <a:ext cx="1362021" cy="806195"/>
          </a:xfrm>
          <a:prstGeom prst="straightConnector1">
            <a:avLst/>
          </a:prstGeom>
          <a:ln w="76200"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6754586" y="4342312"/>
            <a:ext cx="1866899" cy="861059"/>
          </a:xfrm>
          <a:prstGeom prst="straightConnector1">
            <a:avLst/>
          </a:prstGeom>
          <a:ln w="76200"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0972" y="4527369"/>
            <a:ext cx="2144486" cy="21444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5" name="直接箭头连接符 14"/>
          <p:cNvCxnSpPr/>
          <p:nvPr/>
        </p:nvCxnSpPr>
        <p:spPr>
          <a:xfrm flipH="1" flipV="1">
            <a:off x="2915306" y="2149274"/>
            <a:ext cx="2001661" cy="771689"/>
          </a:xfrm>
          <a:prstGeom prst="straightConnector1">
            <a:avLst/>
          </a:prstGeom>
          <a:ln w="76200"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97" y="1479803"/>
            <a:ext cx="2357295" cy="133894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cxnSp>
        <p:nvCxnSpPr>
          <p:cNvPr id="18" name="直接箭头连接符 17"/>
          <p:cNvCxnSpPr/>
          <p:nvPr/>
        </p:nvCxnSpPr>
        <p:spPr>
          <a:xfrm flipH="1">
            <a:off x="2865560" y="4322524"/>
            <a:ext cx="2370467" cy="1131625"/>
          </a:xfrm>
          <a:prstGeom prst="straightConnector1">
            <a:avLst/>
          </a:prstGeom>
          <a:ln w="76200"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17" y="4501649"/>
            <a:ext cx="1905000" cy="1905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15975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形标注 1"/>
          <p:cNvSpPr/>
          <p:nvPr/>
        </p:nvSpPr>
        <p:spPr>
          <a:xfrm>
            <a:off x="5236027" y="2830285"/>
            <a:ext cx="2035629" cy="1251857"/>
          </a:xfrm>
          <a:prstGeom prst="wedgeEllipse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</a:t>
            </a:r>
            <a:endParaRPr lang="zh-CN" altLang="en-US" sz="3600" b="1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7275961" y="2235437"/>
            <a:ext cx="1060365" cy="612101"/>
          </a:xfrm>
          <a:prstGeom prst="straightConnector1">
            <a:avLst/>
          </a:prstGeom>
          <a:ln w="76200"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>
            <a:off x="6787243" y="4082142"/>
            <a:ext cx="1322614" cy="610022"/>
          </a:xfrm>
          <a:prstGeom prst="straightConnector1">
            <a:avLst/>
          </a:prstGeom>
          <a:ln w="76200"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 flipV="1">
            <a:off x="3515874" y="2635487"/>
            <a:ext cx="1452147" cy="580643"/>
          </a:xfrm>
          <a:prstGeom prst="straightConnector1">
            <a:avLst/>
          </a:prstGeom>
          <a:ln w="76200"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>
            <a:off x="3962400" y="4082142"/>
            <a:ext cx="1477084" cy="788943"/>
          </a:xfrm>
          <a:prstGeom prst="straightConnector1">
            <a:avLst/>
          </a:prstGeom>
          <a:ln w="76200"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0069073" y="4059391"/>
            <a:ext cx="1011064" cy="75710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有意思</a:t>
            </a: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9010602" y="1257300"/>
            <a:ext cx="722592" cy="381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9052565" y="2235437"/>
            <a:ext cx="743604" cy="3478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8204620" y="4647954"/>
            <a:ext cx="866723" cy="8001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小路</a:t>
            </a:r>
            <a:endParaRPr lang="zh-CN" altLang="en-US" b="1" dirty="0"/>
          </a:p>
        </p:txBody>
      </p:sp>
      <p:sp>
        <p:nvSpPr>
          <p:cNvPr id="13" name="椭圆 12"/>
          <p:cNvSpPr/>
          <p:nvPr/>
        </p:nvSpPr>
        <p:spPr>
          <a:xfrm>
            <a:off x="9928867" y="2154718"/>
            <a:ext cx="1151270" cy="72547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身体不好</a:t>
            </a:r>
            <a:endParaRPr lang="zh-CN" altLang="en-US" b="1" dirty="0"/>
          </a:p>
        </p:txBody>
      </p:sp>
      <p:sp>
        <p:nvSpPr>
          <p:cNvPr id="15" name="椭圆 14"/>
          <p:cNvSpPr/>
          <p:nvPr/>
        </p:nvSpPr>
        <p:spPr>
          <a:xfrm>
            <a:off x="8367249" y="1569014"/>
            <a:ext cx="866723" cy="8001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大路</a:t>
            </a:r>
            <a:endParaRPr lang="zh-CN" altLang="en-US" b="1" dirty="0"/>
          </a:p>
        </p:txBody>
      </p:sp>
      <p:sp>
        <p:nvSpPr>
          <p:cNvPr id="20" name="椭圆 19"/>
          <p:cNvSpPr/>
          <p:nvPr/>
        </p:nvSpPr>
        <p:spPr>
          <a:xfrm>
            <a:off x="9740980" y="985157"/>
            <a:ext cx="870858" cy="653143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平顺</a:t>
            </a:r>
            <a:endParaRPr lang="zh-CN" altLang="en-US" b="1" dirty="0"/>
          </a:p>
        </p:txBody>
      </p:sp>
      <p:sp>
        <p:nvSpPr>
          <p:cNvPr id="22" name="椭圆 21"/>
          <p:cNvSpPr/>
          <p:nvPr/>
        </p:nvSpPr>
        <p:spPr>
          <a:xfrm>
            <a:off x="2647091" y="1741714"/>
            <a:ext cx="868783" cy="893773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听我的</a:t>
            </a:r>
            <a:endParaRPr lang="zh-CN" altLang="en-US" b="1" dirty="0"/>
          </a:p>
        </p:txBody>
      </p:sp>
      <p:sp>
        <p:nvSpPr>
          <p:cNvPr id="23" name="椭圆 22"/>
          <p:cNvSpPr/>
          <p:nvPr/>
        </p:nvSpPr>
        <p:spPr>
          <a:xfrm>
            <a:off x="3171007" y="4785836"/>
            <a:ext cx="868783" cy="109445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大路</a:t>
            </a:r>
            <a:endParaRPr lang="zh-CN" altLang="en-US" b="1" dirty="0"/>
          </a:p>
        </p:txBody>
      </p:sp>
      <p:sp>
        <p:nvSpPr>
          <p:cNvPr id="24" name="椭圆 23"/>
          <p:cNvSpPr/>
          <p:nvPr/>
        </p:nvSpPr>
        <p:spPr>
          <a:xfrm>
            <a:off x="1558633" y="4112798"/>
            <a:ext cx="828329" cy="107031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责任重大</a:t>
            </a:r>
            <a:endParaRPr lang="zh-CN" altLang="en-US" b="1" dirty="0"/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9222646" y="4652961"/>
            <a:ext cx="722592" cy="381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flipH="1" flipV="1">
            <a:off x="2339296" y="4940685"/>
            <a:ext cx="762000" cy="3157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1362390" y="5684342"/>
            <a:ext cx="1119112" cy="928687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陪伴儿子还长</a:t>
            </a:r>
            <a:endParaRPr lang="zh-CN" altLang="en-US" b="1" dirty="0"/>
          </a:p>
        </p:txBody>
      </p:sp>
      <p:cxnSp>
        <p:nvCxnSpPr>
          <p:cNvPr id="29" name="直接箭头连接符 28"/>
          <p:cNvCxnSpPr/>
          <p:nvPr/>
        </p:nvCxnSpPr>
        <p:spPr>
          <a:xfrm flipH="1">
            <a:off x="2516357" y="5840513"/>
            <a:ext cx="832383" cy="3081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641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2" grpId="0" animBg="1"/>
      <p:bldP spid="13" grpId="0" animBg="1"/>
      <p:bldP spid="15" grpId="0" animBg="1"/>
      <p:bldP spid="20" grpId="0" animBg="1"/>
      <p:bldP spid="22" grpId="0" animBg="1"/>
      <p:bldP spid="23" grpId="0" animBg="1"/>
      <p:bldP spid="24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形标注 1"/>
          <p:cNvSpPr/>
          <p:nvPr/>
        </p:nvSpPr>
        <p:spPr>
          <a:xfrm>
            <a:off x="4865913" y="2895600"/>
            <a:ext cx="2035629" cy="1251857"/>
          </a:xfrm>
          <a:prstGeom prst="wedgeEllipse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选择小路</a:t>
            </a:r>
            <a:endParaRPr lang="zh-CN" altLang="en-US" sz="3600" b="1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7032171" y="2688771"/>
            <a:ext cx="1502229" cy="432110"/>
          </a:xfrm>
          <a:prstGeom prst="straightConnector1">
            <a:avLst/>
          </a:prstGeom>
          <a:ln w="76200"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9226295" y="2403479"/>
            <a:ext cx="1730829" cy="410505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善解人意</a:t>
            </a:r>
            <a:endParaRPr lang="zh-CN" altLang="en-US" b="1" dirty="0"/>
          </a:p>
        </p:txBody>
      </p:sp>
      <p:sp>
        <p:nvSpPr>
          <p:cNvPr id="6" name="椭圆 5"/>
          <p:cNvSpPr/>
          <p:nvPr/>
        </p:nvSpPr>
        <p:spPr>
          <a:xfrm>
            <a:off x="9216716" y="3038419"/>
            <a:ext cx="1578429" cy="47140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慈爱亲切</a:t>
            </a:r>
            <a:endParaRPr lang="zh-CN" altLang="en-US" b="1" dirty="0"/>
          </a:p>
        </p:txBody>
      </p:sp>
      <p:sp>
        <p:nvSpPr>
          <p:cNvPr id="7" name="椭圆 6"/>
          <p:cNvSpPr/>
          <p:nvPr/>
        </p:nvSpPr>
        <p:spPr>
          <a:xfrm>
            <a:off x="9275935" y="4296538"/>
            <a:ext cx="1762179" cy="474779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活泼 伶俐</a:t>
            </a:r>
            <a:endParaRPr lang="zh-CN" altLang="en-US" b="1" dirty="0"/>
          </a:p>
        </p:txBody>
      </p:sp>
      <p:cxnSp>
        <p:nvCxnSpPr>
          <p:cNvPr id="9" name="直接箭头连接符 8"/>
          <p:cNvCxnSpPr/>
          <p:nvPr/>
        </p:nvCxnSpPr>
        <p:spPr>
          <a:xfrm>
            <a:off x="6836227" y="4296538"/>
            <a:ext cx="2002973" cy="195289"/>
          </a:xfrm>
          <a:prstGeom prst="straightConnector1">
            <a:avLst/>
          </a:prstGeom>
          <a:ln w="76200"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9275935" y="1607545"/>
            <a:ext cx="1631550" cy="571499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爱护小辈</a:t>
            </a:r>
            <a:endParaRPr lang="zh-CN" altLang="en-US" b="1" dirty="0"/>
          </a:p>
        </p:txBody>
      </p:sp>
      <p:sp>
        <p:nvSpPr>
          <p:cNvPr id="13" name="椭圆 12"/>
          <p:cNvSpPr/>
          <p:nvPr/>
        </p:nvSpPr>
        <p:spPr>
          <a:xfrm>
            <a:off x="441971" y="5461088"/>
            <a:ext cx="1631550" cy="571499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关爱母亲</a:t>
            </a:r>
            <a:endParaRPr lang="zh-CN" altLang="en-US" b="1" dirty="0"/>
          </a:p>
        </p:txBody>
      </p:sp>
      <p:cxnSp>
        <p:nvCxnSpPr>
          <p:cNvPr id="14" name="直接箭头连接符 13"/>
          <p:cNvCxnSpPr/>
          <p:nvPr/>
        </p:nvCxnSpPr>
        <p:spPr>
          <a:xfrm flipH="1" flipV="1">
            <a:off x="2801005" y="2435023"/>
            <a:ext cx="2115963" cy="485941"/>
          </a:xfrm>
          <a:prstGeom prst="straightConnector1">
            <a:avLst/>
          </a:prstGeom>
          <a:ln w="76200"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104141" y="2403479"/>
            <a:ext cx="1631550" cy="571499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温柔贤惠</a:t>
            </a:r>
            <a:endParaRPr lang="zh-CN" altLang="en-US" b="1" dirty="0"/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2277731" y="4161717"/>
            <a:ext cx="2370467" cy="1131625"/>
          </a:xfrm>
          <a:prstGeom prst="straightConnector1">
            <a:avLst/>
          </a:prstGeom>
          <a:ln w="76200">
            <a:prstDash val="lgDashDot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441971" y="4533927"/>
            <a:ext cx="1631550" cy="571499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孝顺善良</a:t>
            </a:r>
            <a:endParaRPr lang="zh-CN" altLang="en-US" b="1" dirty="0"/>
          </a:p>
        </p:txBody>
      </p:sp>
      <p:sp>
        <p:nvSpPr>
          <p:cNvPr id="19" name="椭圆 18"/>
          <p:cNvSpPr/>
          <p:nvPr/>
        </p:nvSpPr>
        <p:spPr>
          <a:xfrm>
            <a:off x="1321855" y="1759945"/>
            <a:ext cx="1631550" cy="571499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尊重丈夫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32494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11" grpId="0" animBg="1"/>
      <p:bldP spid="13" grpId="0" animBg="1"/>
      <p:bldP spid="16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>
                <a:solidFill>
                  <a:srgbClr val="FF3300"/>
                </a:solidFill>
                <a:ea typeface="方正舒体" panose="02010601030101010101" pitchFamily="2" charset="-122"/>
              </a:rPr>
              <a:t>从他们的选择中，你看出这是一个什么样的家庭呢？</a:t>
            </a:r>
          </a:p>
        </p:txBody>
      </p:sp>
      <p:pic>
        <p:nvPicPr>
          <p:cNvPr id="39940" name="Picture 6" descr="dd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571750"/>
            <a:ext cx="5715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63750" y="1196976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endParaRPr lang="zh-CN" altLang="en-US"/>
          </a:p>
          <a:p>
            <a:r>
              <a:rPr lang="zh-CN" altLang="en-US" sz="3600">
                <a:solidFill>
                  <a:srgbClr val="009900"/>
                </a:solidFill>
                <a:ea typeface="华文楷体" panose="02010600040101010101" pitchFamily="2" charset="-122"/>
              </a:rPr>
              <a:t>温馨和睦、理解谦让、互敬互爱</a:t>
            </a:r>
            <a:endParaRPr lang="zh-CN" altLang="en-US" sz="3600">
              <a:solidFill>
                <a:srgbClr val="009900"/>
              </a:solidFill>
            </a:endParaRPr>
          </a:p>
          <a:p>
            <a:r>
              <a:rPr lang="zh-CN" altLang="en-US" sz="3600">
                <a:solidFill>
                  <a:srgbClr val="009900"/>
                </a:solidFill>
                <a:ea typeface="华文楷体" panose="02010600040101010101" pitchFamily="2" charset="-122"/>
              </a:rPr>
              <a:t>尊老爱幼、相互扶持、和谐友爱</a:t>
            </a:r>
          </a:p>
        </p:txBody>
      </p:sp>
    </p:spTree>
    <p:extLst>
      <p:ext uri="{BB962C8B-B14F-4D97-AF65-F5344CB8AC3E}">
        <p14:creationId xmlns:p14="http://schemas.microsoft.com/office/powerpoint/2010/main" val="387754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</TotalTime>
  <Words>944</Words>
  <Application>Microsoft Office PowerPoint</Application>
  <PresentationFormat>宽屏</PresentationFormat>
  <Paragraphs>153</Paragraphs>
  <Slides>22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3" baseType="lpstr">
      <vt:lpstr>Arial Unicode MS</vt:lpstr>
      <vt:lpstr>方正舒体</vt:lpstr>
      <vt:lpstr>黑体</vt:lpstr>
      <vt:lpstr>华文彩云</vt:lpstr>
      <vt:lpstr>华文行楷</vt:lpstr>
      <vt:lpstr>华文楷体</vt:lpstr>
      <vt:lpstr>华文新魏</vt:lpstr>
      <vt:lpstr>华文中宋</vt:lpstr>
      <vt:lpstr>楷体_GB2312</vt:lpstr>
      <vt:lpstr>隶书</vt:lpstr>
      <vt:lpstr>宋体</vt:lpstr>
      <vt:lpstr>幼圆</vt:lpstr>
      <vt:lpstr>Arial</vt:lpstr>
      <vt:lpstr>Arial</vt:lpstr>
      <vt:lpstr>Calibri</vt:lpstr>
      <vt:lpstr>Calibri Light</vt:lpstr>
      <vt:lpstr>Comic Sans MS</vt:lpstr>
      <vt:lpstr>Times New Roman</vt:lpstr>
      <vt:lpstr>Verdana</vt:lpstr>
      <vt:lpstr>Office 主题</vt:lpstr>
      <vt:lpstr>自定义设计方案</vt:lpstr>
      <vt:lpstr>PowerPoint 演示文稿</vt:lpstr>
      <vt:lpstr>作者简介</vt:lpstr>
      <vt:lpstr>字词积累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从他们的选择中，你看出这是一个什么样的家庭呢？</vt:lpstr>
      <vt:lpstr>PowerPoint 演示文稿</vt:lpstr>
      <vt:lpstr>PowerPoint 演示文稿</vt:lpstr>
      <vt:lpstr>PowerPoint 演示文稿</vt:lpstr>
      <vt:lpstr>PowerPoint 演示文稿</vt:lpstr>
      <vt:lpstr>3、传情的句子</vt:lpstr>
      <vt:lpstr>4、对称的句式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93</cp:revision>
  <dcterms:created xsi:type="dcterms:W3CDTF">2016-08-28T05:28:08Z</dcterms:created>
  <dcterms:modified xsi:type="dcterms:W3CDTF">2016-09-29T23:50:47Z</dcterms:modified>
</cp:coreProperties>
</file>