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6"/>
  </p:notesMasterIdLst>
  <p:sldIdLst>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25" r:id="rId170"/>
    <p:sldId id="426" r:id="rId171"/>
    <p:sldId id="427" r:id="rId172"/>
    <p:sldId id="428" r:id="rId173"/>
    <p:sldId id="429" r:id="rId174"/>
    <p:sldId id="430" r:id="rId175"/>
    <p:sldId id="431" r:id="rId176"/>
    <p:sldId id="432" r:id="rId177"/>
    <p:sldId id="433" r:id="rId178"/>
    <p:sldId id="434" r:id="rId179"/>
    <p:sldId id="435" r:id="rId180"/>
    <p:sldId id="436" r:id="rId181"/>
    <p:sldId id="437" r:id="rId182"/>
    <p:sldId id="438" r:id="rId183"/>
    <p:sldId id="439" r:id="rId184"/>
    <p:sldId id="440" r:id="rId185"/>
    <p:sldId id="441" r:id="rId187"/>
    <p:sldId id="442" r:id="rId188"/>
    <p:sldId id="443" r:id="rId189"/>
    <p:sldId id="444" r:id="rId190"/>
    <p:sldId id="445" r:id="rId191"/>
    <p:sldId id="446" r:id="rId192"/>
    <p:sldId id="447" r:id="rId193"/>
    <p:sldId id="448" r:id="rId194"/>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7F2D0"/>
    <a:srgbClr val="F8EC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7" Type="http://schemas.openxmlformats.org/officeDocument/2006/relationships/tableStyles" Target="tableStyles.xml"/><Relationship Id="rId196" Type="http://schemas.openxmlformats.org/officeDocument/2006/relationships/viewProps" Target="viewProps.xml"/><Relationship Id="rId195" Type="http://schemas.openxmlformats.org/officeDocument/2006/relationships/presProps" Target="presProps.xml"/><Relationship Id="rId194" Type="http://schemas.openxmlformats.org/officeDocument/2006/relationships/slide" Target="slides/slide191.xml"/><Relationship Id="rId193" Type="http://schemas.openxmlformats.org/officeDocument/2006/relationships/slide" Target="slides/slide190.xml"/><Relationship Id="rId192" Type="http://schemas.openxmlformats.org/officeDocument/2006/relationships/slide" Target="slides/slide189.xml"/><Relationship Id="rId191" Type="http://schemas.openxmlformats.org/officeDocument/2006/relationships/slide" Target="slides/slide188.xml"/><Relationship Id="rId190" Type="http://schemas.openxmlformats.org/officeDocument/2006/relationships/slide" Target="slides/slide187.xml"/><Relationship Id="rId19" Type="http://schemas.openxmlformats.org/officeDocument/2006/relationships/slide" Target="slides/slide17.xml"/><Relationship Id="rId189" Type="http://schemas.openxmlformats.org/officeDocument/2006/relationships/slide" Target="slides/slide186.xml"/><Relationship Id="rId188" Type="http://schemas.openxmlformats.org/officeDocument/2006/relationships/slide" Target="slides/slide185.xml"/><Relationship Id="rId187" Type="http://schemas.openxmlformats.org/officeDocument/2006/relationships/slide" Target="slides/slide184.xml"/><Relationship Id="rId186" Type="http://schemas.openxmlformats.org/officeDocument/2006/relationships/notesMaster" Target="notesMasters/notesMaster1.xml"/><Relationship Id="rId185" Type="http://schemas.openxmlformats.org/officeDocument/2006/relationships/slide" Target="slides/slide183.xml"/><Relationship Id="rId184" Type="http://schemas.openxmlformats.org/officeDocument/2006/relationships/slide" Target="slides/slide182.xml"/><Relationship Id="rId183" Type="http://schemas.openxmlformats.org/officeDocument/2006/relationships/slide" Target="slides/slide181.xml"/><Relationship Id="rId182" Type="http://schemas.openxmlformats.org/officeDocument/2006/relationships/slide" Target="slides/slide180.xml"/><Relationship Id="rId181" Type="http://schemas.openxmlformats.org/officeDocument/2006/relationships/slide" Target="slides/slide179.xml"/><Relationship Id="rId180" Type="http://schemas.openxmlformats.org/officeDocument/2006/relationships/slide" Target="slides/slide178.xml"/><Relationship Id="rId18" Type="http://schemas.openxmlformats.org/officeDocument/2006/relationships/slide" Target="slides/slide16.xml"/><Relationship Id="rId179" Type="http://schemas.openxmlformats.org/officeDocument/2006/relationships/slide" Target="slides/slide177.xml"/><Relationship Id="rId178" Type="http://schemas.openxmlformats.org/officeDocument/2006/relationships/slide" Target="slides/slide176.xml"/><Relationship Id="rId177" Type="http://schemas.openxmlformats.org/officeDocument/2006/relationships/slide" Target="slides/slide175.xml"/><Relationship Id="rId176" Type="http://schemas.openxmlformats.org/officeDocument/2006/relationships/slide" Target="slides/slide174.xml"/><Relationship Id="rId175" Type="http://schemas.openxmlformats.org/officeDocument/2006/relationships/slide" Target="slides/slide173.xml"/><Relationship Id="rId174" Type="http://schemas.openxmlformats.org/officeDocument/2006/relationships/slide" Target="slides/slide172.xml"/><Relationship Id="rId173" Type="http://schemas.openxmlformats.org/officeDocument/2006/relationships/slide" Target="slides/slide171.xml"/><Relationship Id="rId172" Type="http://schemas.openxmlformats.org/officeDocument/2006/relationships/slide" Target="slides/slide170.xml"/><Relationship Id="rId171" Type="http://schemas.openxmlformats.org/officeDocument/2006/relationships/slide" Target="slides/slide169.xml"/><Relationship Id="rId170" Type="http://schemas.openxmlformats.org/officeDocument/2006/relationships/slide" Target="slides/slide168.xml"/><Relationship Id="rId17" Type="http://schemas.openxmlformats.org/officeDocument/2006/relationships/slide" Target="slides/slide15.xml"/><Relationship Id="rId169" Type="http://schemas.openxmlformats.org/officeDocument/2006/relationships/slide" Target="slides/slide167.xml"/><Relationship Id="rId168" Type="http://schemas.openxmlformats.org/officeDocument/2006/relationships/slide" Target="slides/slide166.xml"/><Relationship Id="rId167" Type="http://schemas.openxmlformats.org/officeDocument/2006/relationships/slide" Target="slides/slide165.xml"/><Relationship Id="rId166" Type="http://schemas.openxmlformats.org/officeDocument/2006/relationships/slide" Target="slides/slide164.xml"/><Relationship Id="rId165" Type="http://schemas.openxmlformats.org/officeDocument/2006/relationships/slide" Target="slides/slide163.xml"/><Relationship Id="rId164" Type="http://schemas.openxmlformats.org/officeDocument/2006/relationships/slide" Target="slides/slide162.xml"/><Relationship Id="rId163" Type="http://schemas.openxmlformats.org/officeDocument/2006/relationships/slide" Target="slides/slide161.xml"/><Relationship Id="rId162" Type="http://schemas.openxmlformats.org/officeDocument/2006/relationships/slide" Target="slides/slide160.xml"/><Relationship Id="rId161" Type="http://schemas.openxmlformats.org/officeDocument/2006/relationships/slide" Target="slides/slide159.xml"/><Relationship Id="rId160" Type="http://schemas.openxmlformats.org/officeDocument/2006/relationships/slide" Target="slides/slide158.xml"/><Relationship Id="rId16" Type="http://schemas.openxmlformats.org/officeDocument/2006/relationships/slide" Target="slides/slide14.xml"/><Relationship Id="rId159" Type="http://schemas.openxmlformats.org/officeDocument/2006/relationships/slide" Target="slides/slide157.xml"/><Relationship Id="rId158" Type="http://schemas.openxmlformats.org/officeDocument/2006/relationships/slide" Target="slides/slide156.xml"/><Relationship Id="rId157" Type="http://schemas.openxmlformats.org/officeDocument/2006/relationships/slide" Target="slides/slide155.xml"/><Relationship Id="rId156" Type="http://schemas.openxmlformats.org/officeDocument/2006/relationships/slide" Target="slides/slide154.xml"/><Relationship Id="rId155" Type="http://schemas.openxmlformats.org/officeDocument/2006/relationships/slide" Target="slides/slide153.xml"/><Relationship Id="rId154" Type="http://schemas.openxmlformats.org/officeDocument/2006/relationships/slide" Target="slides/slide152.xml"/><Relationship Id="rId153" Type="http://schemas.openxmlformats.org/officeDocument/2006/relationships/slide" Target="slides/slide151.xml"/><Relationship Id="rId152" Type="http://schemas.openxmlformats.org/officeDocument/2006/relationships/slide" Target="slides/slide150.xml"/><Relationship Id="rId151" Type="http://schemas.openxmlformats.org/officeDocument/2006/relationships/slide" Target="slides/slide149.xml"/><Relationship Id="rId150" Type="http://schemas.openxmlformats.org/officeDocument/2006/relationships/slide" Target="slides/slide148.xml"/><Relationship Id="rId15" Type="http://schemas.openxmlformats.org/officeDocument/2006/relationships/slide" Target="slides/slide13.xml"/><Relationship Id="rId149" Type="http://schemas.openxmlformats.org/officeDocument/2006/relationships/slide" Target="slides/slide147.xml"/><Relationship Id="rId148" Type="http://schemas.openxmlformats.org/officeDocument/2006/relationships/slide" Target="slides/slide146.xml"/><Relationship Id="rId147" Type="http://schemas.openxmlformats.org/officeDocument/2006/relationships/slide" Target="slides/slide145.xml"/><Relationship Id="rId146" Type="http://schemas.openxmlformats.org/officeDocument/2006/relationships/slide" Target="slides/slide144.xml"/><Relationship Id="rId145" Type="http://schemas.openxmlformats.org/officeDocument/2006/relationships/slide" Target="slides/slide143.xml"/><Relationship Id="rId144" Type="http://schemas.openxmlformats.org/officeDocument/2006/relationships/slide" Target="slides/slide142.xml"/><Relationship Id="rId143" Type="http://schemas.openxmlformats.org/officeDocument/2006/relationships/slide" Target="slides/slide141.xml"/><Relationship Id="rId142" Type="http://schemas.openxmlformats.org/officeDocument/2006/relationships/slide" Target="slides/slide140.xml"/><Relationship Id="rId141" Type="http://schemas.openxmlformats.org/officeDocument/2006/relationships/slide" Target="slides/slide139.xml"/><Relationship Id="rId140" Type="http://schemas.openxmlformats.org/officeDocument/2006/relationships/slide" Target="slides/slide138.xml"/><Relationship Id="rId14" Type="http://schemas.openxmlformats.org/officeDocument/2006/relationships/slide" Target="slides/slide12.xml"/><Relationship Id="rId139" Type="http://schemas.openxmlformats.org/officeDocument/2006/relationships/slide" Target="slides/slide137.xml"/><Relationship Id="rId138" Type="http://schemas.openxmlformats.org/officeDocument/2006/relationships/slide" Target="slides/slide136.xml"/><Relationship Id="rId137" Type="http://schemas.openxmlformats.org/officeDocument/2006/relationships/slide" Target="slides/slide135.xml"/><Relationship Id="rId136" Type="http://schemas.openxmlformats.org/officeDocument/2006/relationships/slide" Target="slides/slide134.xml"/><Relationship Id="rId135" Type="http://schemas.openxmlformats.org/officeDocument/2006/relationships/slide" Target="slides/slide133.xml"/><Relationship Id="rId134" Type="http://schemas.openxmlformats.org/officeDocument/2006/relationships/slide" Target="slides/slide132.xml"/><Relationship Id="rId133" Type="http://schemas.openxmlformats.org/officeDocument/2006/relationships/slide" Target="slides/slide131.xml"/><Relationship Id="rId132" Type="http://schemas.openxmlformats.org/officeDocument/2006/relationships/slide" Target="slides/slide130.xml"/><Relationship Id="rId131" Type="http://schemas.openxmlformats.org/officeDocument/2006/relationships/slide" Target="slides/slide129.xml"/><Relationship Id="rId130" Type="http://schemas.openxmlformats.org/officeDocument/2006/relationships/slide" Target="slides/slide128.xml"/><Relationship Id="rId13" Type="http://schemas.openxmlformats.org/officeDocument/2006/relationships/slide" Target="slides/slide11.xml"/><Relationship Id="rId129" Type="http://schemas.openxmlformats.org/officeDocument/2006/relationships/slide" Target="slides/slide127.xml"/><Relationship Id="rId128" Type="http://schemas.openxmlformats.org/officeDocument/2006/relationships/slide" Target="slides/slide126.xml"/><Relationship Id="rId127" Type="http://schemas.openxmlformats.org/officeDocument/2006/relationships/slide" Target="slides/slide125.xml"/><Relationship Id="rId126" Type="http://schemas.openxmlformats.org/officeDocument/2006/relationships/slide" Target="slides/slide124.xml"/><Relationship Id="rId125" Type="http://schemas.openxmlformats.org/officeDocument/2006/relationships/slide" Target="slides/slide123.xml"/><Relationship Id="rId124" Type="http://schemas.openxmlformats.org/officeDocument/2006/relationships/slide" Target="slides/slide122.xml"/><Relationship Id="rId123" Type="http://schemas.openxmlformats.org/officeDocument/2006/relationships/slide" Target="slides/slide121.xml"/><Relationship Id="rId122" Type="http://schemas.openxmlformats.org/officeDocument/2006/relationships/slide" Target="slides/slide120.xml"/><Relationship Id="rId121" Type="http://schemas.openxmlformats.org/officeDocument/2006/relationships/slide" Target="slides/slide119.xml"/><Relationship Id="rId120" Type="http://schemas.openxmlformats.org/officeDocument/2006/relationships/slide" Target="slides/slide118.xml"/><Relationship Id="rId12" Type="http://schemas.openxmlformats.org/officeDocument/2006/relationships/slide" Target="slides/slide10.xml"/><Relationship Id="rId119" Type="http://schemas.openxmlformats.org/officeDocument/2006/relationships/slide" Target="slides/slide117.xml"/><Relationship Id="rId118" Type="http://schemas.openxmlformats.org/officeDocument/2006/relationships/slide" Target="slides/slide116.xml"/><Relationship Id="rId117" Type="http://schemas.openxmlformats.org/officeDocument/2006/relationships/slide" Target="slides/slide115.xml"/><Relationship Id="rId116" Type="http://schemas.openxmlformats.org/officeDocument/2006/relationships/slide" Target="slides/slide114.xml"/><Relationship Id="rId115" Type="http://schemas.openxmlformats.org/officeDocument/2006/relationships/slide" Target="slides/slide113.xml"/><Relationship Id="rId114" Type="http://schemas.openxmlformats.org/officeDocument/2006/relationships/slide" Target="slides/slide112.xml"/><Relationship Id="rId113" Type="http://schemas.openxmlformats.org/officeDocument/2006/relationships/slide" Target="slides/slide111.xml"/><Relationship Id="rId112" Type="http://schemas.openxmlformats.org/officeDocument/2006/relationships/slide" Target="slides/slide110.xml"/><Relationship Id="rId111" Type="http://schemas.openxmlformats.org/officeDocument/2006/relationships/slide" Target="slides/slide109.xml"/><Relationship Id="rId110" Type="http://schemas.openxmlformats.org/officeDocument/2006/relationships/slide" Target="slides/slide108.xml"/><Relationship Id="rId11" Type="http://schemas.openxmlformats.org/officeDocument/2006/relationships/slide" Target="slides/slide9.xml"/><Relationship Id="rId109" Type="http://schemas.openxmlformats.org/officeDocument/2006/relationships/slide" Target="slides/slide107.xml"/><Relationship Id="rId108" Type="http://schemas.openxmlformats.org/officeDocument/2006/relationships/slide" Target="slides/slide106.xml"/><Relationship Id="rId107" Type="http://schemas.openxmlformats.org/officeDocument/2006/relationships/slide" Target="slides/slide105.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09E6B5E2-414F-4B9B-AAB9-9B87664B65D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165.xml"/><Relationship Id="rId3" Type="http://schemas.openxmlformats.org/officeDocument/2006/relationships/slide" Target="slide122.xml"/><Relationship Id="rId2" Type="http://schemas.openxmlformats.org/officeDocument/2006/relationships/slide" Target="slide39.xml"/><Relationship Id="rId1" Type="http://schemas.openxmlformats.org/officeDocument/2006/relationships/slide" Target="slide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144.xml"/><Relationship Id="rId2" Type="http://schemas.openxmlformats.org/officeDocument/2006/relationships/slide" Target="slide124.xml"/><Relationship Id="rId1" Type="http://schemas.openxmlformats.org/officeDocument/2006/relationships/image" Target="../media/image2.jpeg"/></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slide" Target="slide21.xml"/><Relationship Id="rId1" Type="http://schemas.openxmlformats.org/officeDocument/2006/relationships/slide" Target="slide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slide" Target="slide56.xml"/><Relationship Id="rId2" Type="http://schemas.openxmlformats.org/officeDocument/2006/relationships/slide" Target="slide41.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95800" y="2763991"/>
            <a:ext cx="4048323" cy="1485383"/>
            <a:chOff x="12815919" y="5875332"/>
            <a:chExt cx="10520578" cy="3860140"/>
          </a:xfrm>
        </p:grpSpPr>
        <p:sp>
          <p:nvSpPr>
            <p:cNvPr id="16" name="TextBox 15"/>
            <p:cNvSpPr txBox="1"/>
            <p:nvPr/>
          </p:nvSpPr>
          <p:spPr>
            <a:xfrm>
              <a:off x="13039029" y="5875332"/>
              <a:ext cx="9513036" cy="1250856"/>
            </a:xfrm>
            <a:prstGeom prst="rect">
              <a:avLst/>
            </a:prstGeom>
            <a:noFill/>
          </p:spPr>
          <p:txBody>
            <a:bodyPr wrap="square" rtlCol="0">
              <a:spAutoFit/>
            </a:bodyPr>
            <a:lstStyle/>
            <a:p>
              <a:r>
                <a:rPr lang="zh-CN" altLang="en-US" sz="2540" b="1" dirty="0">
                  <a:solidFill>
                    <a:srgbClr val="EF8340"/>
                  </a:solidFill>
                  <a:latin typeface="微软雅黑" panose="020B0503020204020204" charset="-122"/>
                  <a:ea typeface="微软雅黑" panose="020B0503020204020204" charset="-122"/>
                </a:rPr>
                <a:t>专题十三    </a:t>
              </a:r>
              <a:r>
                <a:rPr lang="en-US" altLang="zh-CN" sz="2540" b="1" dirty="0">
                  <a:solidFill>
                    <a:srgbClr val="EF8340"/>
                  </a:solidFill>
                  <a:latin typeface="微软雅黑" panose="020B0503020204020204" charset="-122"/>
                  <a:ea typeface="微软雅黑" panose="020B0503020204020204" charset="-122"/>
                </a:rPr>
                <a:t>PART 13 </a:t>
              </a:r>
              <a:r>
                <a:rPr lang="zh-CN" altLang="en-US" sz="2540" b="1" dirty="0">
                  <a:solidFill>
                    <a:srgbClr val="EF8340"/>
                  </a:solidFill>
                  <a:latin typeface="微软雅黑" panose="020B0503020204020204" charset="-122"/>
                  <a:ea typeface="微软雅黑" panose="020B0503020204020204" charset="-122"/>
                </a:rPr>
                <a:t>　</a:t>
              </a:r>
              <a:endParaRPr lang="zh-CN" altLang="en-US" sz="2540" b="1" dirty="0">
                <a:solidFill>
                  <a:srgbClr val="EF8340"/>
                </a:solidFill>
                <a:latin typeface="微软雅黑" panose="020B0503020204020204" charset="-122"/>
                <a:ea typeface="微软雅黑" panose="020B0503020204020204" charset="-122"/>
              </a:endParaRPr>
            </a:p>
          </p:txBody>
        </p:sp>
        <p:sp>
          <p:nvSpPr>
            <p:cNvPr id="17" name="TextBox 16"/>
            <p:cNvSpPr txBox="1"/>
            <p:nvPr/>
          </p:nvSpPr>
          <p:spPr>
            <a:xfrm>
              <a:off x="12815919" y="6789854"/>
              <a:ext cx="10520578" cy="2945618"/>
            </a:xfrm>
            <a:prstGeom prst="rect">
              <a:avLst/>
            </a:prstGeom>
            <a:noFill/>
          </p:spPr>
          <p:txBody>
            <a:bodyPr wrap="square" rtlCol="0">
              <a:spAutoFit/>
            </a:bodyPr>
            <a:lstStyle/>
            <a:p>
              <a:r>
                <a:rPr lang="zh-CN" altLang="en-US" sz="3385" b="1" dirty="0">
                  <a:latin typeface="微软雅黑" panose="020B0503020204020204" charset="-122"/>
                  <a:ea typeface="微软雅黑" panose="020B0503020204020204" charset="-122"/>
                </a:rPr>
                <a:t>实用类文本阅读</a:t>
              </a:r>
              <a:endParaRPr lang="en-US" altLang="zh-CN" sz="3385" b="1" dirty="0">
                <a:latin typeface="微软雅黑" panose="020B0503020204020204" charset="-122"/>
                <a:ea typeface="微软雅黑" panose="020B0503020204020204" charset="-122"/>
              </a:endParaRPr>
            </a:p>
            <a:p>
              <a:r>
                <a:rPr lang="en-US" altLang="zh-CN" sz="3385" b="1" dirty="0">
                  <a:latin typeface="微软雅黑" panose="020B0503020204020204" charset="-122"/>
                  <a:ea typeface="微软雅黑" panose="020B0503020204020204" charset="-122"/>
                </a:rPr>
                <a:t>——</a:t>
              </a:r>
              <a:r>
                <a:rPr lang="zh-CN" altLang="en-US" sz="3385" b="1" dirty="0">
                  <a:latin typeface="微软雅黑" panose="020B0503020204020204" charset="-122"/>
                  <a:ea typeface="微软雅黑" panose="020B0503020204020204" charset="-122"/>
                </a:rPr>
                <a:t>传记</a:t>
              </a:r>
              <a:endParaRPr lang="zh-CN" altLang="en-US" sz="3385" b="1" dirty="0">
                <a:solidFill>
                  <a:srgbClr val="404040"/>
                </a:solidFill>
                <a:latin typeface="微软雅黑" panose="020B0503020204020204" charset="-122"/>
                <a:ea typeface="微软雅黑" panose="020B0503020204020204" charset="-122"/>
              </a:endParaRPr>
            </a:p>
          </p:txBody>
        </p:sp>
      </p:grpSp>
      <p:cxnSp>
        <p:nvCxnSpPr>
          <p:cNvPr id="19" name="直接连接符 18"/>
          <p:cNvCxnSpPr/>
          <p:nvPr/>
        </p:nvCxnSpPr>
        <p:spPr>
          <a:xfrm>
            <a:off x="4984402" y="4171213"/>
            <a:ext cx="4159721" cy="61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4987692" y="4232552"/>
            <a:ext cx="2843502" cy="553085"/>
          </a:xfrm>
          <a:prstGeom prst="rect">
            <a:avLst/>
          </a:prstGeom>
          <a:noFill/>
        </p:spPr>
        <p:txBody>
          <a:bodyPr wrap="square" rtlCol="0">
            <a:spAutoFit/>
          </a:bodyPr>
          <a:lstStyle/>
          <a:p>
            <a:r>
              <a:rPr lang="zh-CN" altLang="en-US" sz="1500" dirty="0">
                <a:solidFill>
                  <a:schemeClr val="bg1">
                    <a:lumMod val="50000"/>
                  </a:schemeClr>
                </a:solidFill>
                <a:latin typeface="微软雅黑" panose="020B0503020204020204" charset="-122"/>
                <a:ea typeface="微软雅黑" panose="020B0503020204020204" charset="-122"/>
                <a:hlinkClick r:id="rId1"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1" action="ppaction://hlinksldjump"/>
              </a:rPr>
              <a:t>1</a:t>
            </a:r>
            <a:r>
              <a:rPr lang="zh-CN" altLang="en-US" sz="1500" dirty="0">
                <a:solidFill>
                  <a:schemeClr val="bg1">
                    <a:lumMod val="50000"/>
                  </a:schemeClr>
                </a:solidFill>
                <a:latin typeface="微软雅黑" panose="020B0503020204020204" charset="-122"/>
                <a:ea typeface="微软雅黑" panose="020B0503020204020204" charset="-122"/>
                <a:hlinkClick r:id="rId1"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rPr>
              <a:t>│ </a:t>
            </a:r>
            <a:r>
              <a:rPr lang="zh-CN" altLang="en-US" sz="1500" dirty="0">
                <a:solidFill>
                  <a:schemeClr val="bg1">
                    <a:lumMod val="50000"/>
                  </a:schemeClr>
                </a:solidFill>
                <a:latin typeface="微软雅黑" panose="020B0503020204020204" charset="-122"/>
                <a:ea typeface="微软雅黑" panose="020B0503020204020204" charset="-122"/>
                <a:hlinkClick r:id="rId2"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2" action="ppaction://hlinksldjump"/>
              </a:rPr>
              <a:t>2</a:t>
            </a:r>
            <a:r>
              <a:rPr lang="zh-CN" altLang="en-US" sz="1500" dirty="0">
                <a:solidFill>
                  <a:schemeClr val="bg1">
                    <a:lumMod val="50000"/>
                  </a:schemeClr>
                </a:solidFill>
                <a:latin typeface="微软雅黑" panose="020B0503020204020204" charset="-122"/>
                <a:ea typeface="微软雅黑" panose="020B0503020204020204" charset="-122"/>
                <a:hlinkClick r:id="rId2"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rPr>
              <a:t>│</a:t>
            </a:r>
            <a:r>
              <a:rPr lang="zh-CN" altLang="en-US" sz="1500" dirty="0">
                <a:solidFill>
                  <a:schemeClr val="bg1">
                    <a:lumMod val="50000"/>
                  </a:schemeClr>
                </a:solidFill>
                <a:latin typeface="微软雅黑" panose="020B0503020204020204" charset="-122"/>
                <a:ea typeface="微软雅黑" panose="020B0503020204020204" charset="-122"/>
                <a:hlinkClick r:id="rId3" action="ppaction://hlinksldjump"/>
              </a:rPr>
              <a:t>第</a:t>
            </a:r>
            <a:r>
              <a:rPr lang="en-US" altLang="zh-CN" sz="1500" dirty="0">
                <a:solidFill>
                  <a:schemeClr val="bg1">
                    <a:lumMod val="50000"/>
                  </a:schemeClr>
                </a:solidFill>
                <a:latin typeface="微软雅黑" panose="020B0503020204020204" charset="-122"/>
                <a:ea typeface="微软雅黑" panose="020B0503020204020204" charset="-122"/>
                <a:hlinkClick r:id="rId3" action="ppaction://hlinksldjump"/>
              </a:rPr>
              <a:t>3</a:t>
            </a:r>
            <a:r>
              <a:rPr lang="zh-CN" altLang="en-US" sz="1500" dirty="0">
                <a:solidFill>
                  <a:schemeClr val="bg1">
                    <a:lumMod val="50000"/>
                  </a:schemeClr>
                </a:solidFill>
                <a:latin typeface="微软雅黑" panose="020B0503020204020204" charset="-122"/>
                <a:ea typeface="微软雅黑" panose="020B0503020204020204" charset="-122"/>
                <a:hlinkClick r:id="rId3" action="ppaction://hlinksldjump"/>
              </a:rPr>
              <a:t>讲</a:t>
            </a:r>
            <a:r>
              <a:rPr lang="zh-CN" altLang="en-US" sz="1500" dirty="0">
                <a:solidFill>
                  <a:schemeClr val="bg1">
                    <a:lumMod val="50000"/>
                  </a:schemeClr>
                </a:solidFill>
                <a:latin typeface="微软雅黑" panose="020B0503020204020204" charset="-122"/>
                <a:ea typeface="微软雅黑" panose="020B0503020204020204" charset="-122"/>
              </a:rPr>
              <a:t>│</a:t>
            </a:r>
            <a:r>
              <a:rPr lang="zh-CN" altLang="en-US" sz="1500" dirty="0">
                <a:solidFill>
                  <a:srgbClr val="EF8340"/>
                </a:solidFill>
                <a:latin typeface="微软雅黑" panose="020B0503020204020204" charset="-122"/>
                <a:ea typeface="微软雅黑" panose="020B0503020204020204" charset="-122"/>
                <a:hlinkClick r:id="rId4" action="ppaction://hlinksldjump"/>
              </a:rPr>
              <a:t>微突破 </a:t>
            </a:r>
            <a:endParaRPr lang="en-US" altLang="zh-CN" sz="1500" dirty="0">
              <a:solidFill>
                <a:schemeClr val="bg1">
                  <a:lumMod val="50000"/>
                </a:schemeClr>
              </a:solidFill>
              <a:latin typeface="微软雅黑" panose="020B0503020204020204" charset="-122"/>
              <a:ea typeface="微软雅黑" panose="020B0503020204020204" charset="-122"/>
            </a:endParaRPr>
          </a:p>
          <a:p>
            <a:r>
              <a:rPr lang="en-US" altLang="zh-CN" sz="1500" dirty="0">
                <a:solidFill>
                  <a:schemeClr val="bg1">
                    <a:lumMod val="50000"/>
                  </a:schemeClr>
                </a:solidFill>
                <a:latin typeface="微软雅黑" panose="020B0503020204020204" charset="-122"/>
                <a:ea typeface="微软雅黑" panose="020B0503020204020204" charset="-122"/>
              </a:rPr>
              <a:t> </a:t>
            </a:r>
            <a:endParaRPr lang="zh-CN" altLang="en-US" sz="1500" dirty="0">
              <a:solidFill>
                <a:schemeClr val="bg1">
                  <a:lumMod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21">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par>
                                <p:cTn id="7" presetID="10" presetClass="emph" presetSubtype="0" fill="hold" nodeType="withEffect">
                                  <p:stCondLst>
                                    <p:cond delay="0"/>
                                  </p:stCondLst>
                                  <p:iterate type="lt">
                                    <p:tmPct val="0"/>
                                  </p:iterate>
                                  <p:childTnLst>
                                    <p:anim calcmode="discrete" valueType="str">
                                      <p:cBhvr override="childStyle">
                                        <p:cTn id="8" dur="2000" fill="hold"/>
                                        <p:tgtEl>
                                          <p:spTgt spid="21">
                                            <p:txEl>
                                              <p:pRg st="1" end="1"/>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9" fill="hold">
                            <p:stCondLst>
                              <p:cond delay="0"/>
                            </p:stCondLst>
                            <p:childTnLst>
                              <p:par>
                                <p:cTn id="10" presetID="16" presetClass="emph" presetSubtype="0" fill="hold" grpId="0" nodeType="afterEffect">
                                  <p:stCondLst>
                                    <p:cond delay="0"/>
                                  </p:stCondLst>
                                  <p:iterate type="lt">
                                    <p:tmPct val="4000"/>
                                  </p:iterate>
                                  <p:childTnLst>
                                    <p:set>
                                      <p:cBhvr override="childStyle">
                                        <p:cTn id="11" dur="1000" fill="hold"/>
                                        <p:tgtEl>
                                          <p:spTgt spid="21">
                                            <p:txEl>
                                              <p:pRg st="0" end="0"/>
                                            </p:txEl>
                                          </p:spTgt>
                                        </p:tgtEl>
                                        <p:attrNameLst>
                                          <p:attrName>style.color</p:attrName>
                                        </p:attrNameLst>
                                      </p:cBhvr>
                                      <p:to>
                                        <p:clrVal>
                                          <a:schemeClr val="accent2"/>
                                        </p:clrVal>
                                      </p:to>
                                    </p:set>
                                    <p:set>
                                      <p:cBhvr>
                                        <p:cTn id="12" dur="1000" fill="hold"/>
                                        <p:tgtEl>
                                          <p:spTgt spid="21">
                                            <p:txEl>
                                              <p:pRg st="0" end="0"/>
                                            </p:txEl>
                                          </p:spTgt>
                                        </p:tgtEl>
                                        <p:attrNameLst>
                                          <p:attrName>fillcolor</p:attrName>
                                        </p:attrNameLst>
                                      </p:cBhvr>
                                      <p:to>
                                        <p:clrVal>
                                          <a:schemeClr val="accent2"/>
                                        </p:clrVal>
                                      </p:to>
                                    </p:set>
                                    <p:set>
                                      <p:cBhvr>
                                        <p:cTn id="13" dur="1000" fill="hold"/>
                                        <p:tgtEl>
                                          <p:spTgt spid="21">
                                            <p:txEl>
                                              <p:pRg st="0" end="0"/>
                                            </p:txEl>
                                          </p:spTgt>
                                        </p:tgtEl>
                                        <p:attrNameLst>
                                          <p:attrName>fill.type</p:attrName>
                                        </p:attrNameLst>
                                      </p:cBhvr>
                                      <p:to>
                                        <p:strVal val="solid"/>
                                      </p:to>
                                    </p:set>
                                  </p:childTnLst>
                                </p:cTn>
                              </p:par>
                            </p:childTnLst>
                          </p:cTn>
                        </p:par>
                        <p:par>
                          <p:cTn id="14" fill="hold">
                            <p:stCondLst>
                              <p:cond delay="1639"/>
                            </p:stCondLst>
                            <p:childTnLst>
                              <p:par>
                                <p:cTn id="15" presetID="16" presetClass="emph" presetSubtype="0" fill="hold" grpId="0" nodeType="afterEffect">
                                  <p:stCondLst>
                                    <p:cond delay="0"/>
                                  </p:stCondLst>
                                  <p:iterate type="lt">
                                    <p:tmPct val="4000"/>
                                  </p:iterate>
                                  <p:childTnLst>
                                    <p:set>
                                      <p:cBhvr override="childStyle">
                                        <p:cTn id="16" dur="1000" fill="hold"/>
                                        <p:tgtEl>
                                          <p:spTgt spid="21">
                                            <p:txEl>
                                              <p:pRg st="1" end="1"/>
                                            </p:txEl>
                                          </p:spTgt>
                                        </p:tgtEl>
                                        <p:attrNameLst>
                                          <p:attrName>style.color</p:attrName>
                                        </p:attrNameLst>
                                      </p:cBhvr>
                                      <p:to>
                                        <p:clrVal>
                                          <a:schemeClr val="accent2"/>
                                        </p:clrVal>
                                      </p:to>
                                    </p:set>
                                    <p:set>
                                      <p:cBhvr>
                                        <p:cTn id="17" dur="1000" fill="hold"/>
                                        <p:tgtEl>
                                          <p:spTgt spid="21">
                                            <p:txEl>
                                              <p:pRg st="1" end="1"/>
                                            </p:txEl>
                                          </p:spTgt>
                                        </p:tgtEl>
                                        <p:attrNameLst>
                                          <p:attrName>fillcolor</p:attrName>
                                        </p:attrNameLst>
                                      </p:cBhvr>
                                      <p:to>
                                        <p:clrVal>
                                          <a:schemeClr val="accent2"/>
                                        </p:clrVal>
                                      </p:to>
                                    </p:set>
                                    <p:set>
                                      <p:cBhvr>
                                        <p:cTn id="18" dur="1000" fill="hold"/>
                                        <p:tgtEl>
                                          <p:spTgt spid="21">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240601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可取代的地位。即使与当代世界小说创作中的那些著名作品比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白鹿原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也应该说是独树一帜的。</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何西来</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关于</a:t>
            </a:r>
            <a:r>
              <a:rPr lang="en-US" altLang="zh-CN" sz="1540" dirty="0">
                <a:latin typeface="微软雅黑" panose="020B0503020204020204" charset="-122"/>
                <a:ea typeface="微软雅黑" panose="020B0503020204020204" charset="-122"/>
              </a:rPr>
              <a:t>&lt;</a:t>
            </a:r>
            <a:r>
              <a:rPr lang="zh-CN" altLang="en-US" sz="1540" dirty="0">
                <a:latin typeface="微软雅黑" panose="020B0503020204020204" charset="-122"/>
                <a:ea typeface="微软雅黑" panose="020B0503020204020204" charset="-122"/>
              </a:rPr>
              <a:t>白鹿原</a:t>
            </a:r>
            <a:r>
              <a:rPr lang="en-US" altLang="zh-CN" sz="1540" dirty="0">
                <a:latin typeface="微软雅黑" panose="020B0503020204020204" charset="-122"/>
                <a:ea typeface="微软雅黑" panose="020B0503020204020204" charset="-122"/>
              </a:rPr>
              <a:t>&gt;</a:t>
            </a:r>
            <a:r>
              <a:rPr lang="zh-CN" altLang="en-US" sz="1540" dirty="0">
                <a:latin typeface="微软雅黑" panose="020B0503020204020204" charset="-122"/>
                <a:ea typeface="微软雅黑" panose="020B0503020204020204" charset="-122"/>
              </a:rPr>
              <a:t>及其评论</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陈忠实常讲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创作到了一定阶段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不一定是拼生活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拼艺术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而是拼人格。好一个拼人格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这正是作家自身博大的人格魅力的反映。这就不难理解他最终被公认为描摹巨大民族悲剧的圣手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成为当代中国文学的大家之一。</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李满星</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陈忠实</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回首六十五载风雨人生</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944574"/>
            <a:ext cx="7506280"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969929" y="2348360"/>
          <a:ext cx="7287260" cy="3108960"/>
        </p:xfrm>
        <a:graphic>
          <a:graphicData uri="http://schemas.openxmlformats.org/drawingml/2006/table">
            <a:tbl>
              <a:tblPr>
                <a:tableStyleId>{5940675A-B579-460E-94D1-54222C63F5DA}</a:tableStyleId>
              </a:tblPr>
              <a:tblGrid>
                <a:gridCol w="393700"/>
                <a:gridCol w="6893560"/>
              </a:tblGrid>
              <a:tr h="3108960">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答题思路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endParaRPr lang="en-US" altLang="zh-CN"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endParaRPr lang="en-US"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endParaRPr lang="en-US"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endParaRPr lang="en-US"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endParaRPr lang="en-US"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endParaRPr lang="en-US"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endParaRPr lang="en-US"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endParaRPr 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394241"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pic>
        <p:nvPicPr>
          <p:cNvPr id="11" name="3a-21.jpg"/>
          <p:cNvPicPr/>
          <p:nvPr/>
        </p:nvPicPr>
        <p:blipFill>
          <a:blip r:embed="rId1" cstate="print"/>
          <a:stretch>
            <a:fillRect/>
          </a:stretch>
        </p:blipFill>
        <p:spPr>
          <a:xfrm>
            <a:off x="1524104" y="2403278"/>
            <a:ext cx="4987567" cy="2826788"/>
          </a:xfrm>
          <a:prstGeom prst="rect">
            <a:avLst/>
          </a:prstGeom>
        </p:spPr>
      </p:pic>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14777" y="3629981"/>
            <a:ext cx="7754605" cy="16009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54826" y="1967571"/>
            <a:ext cx="7614556" cy="179006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2.</a:t>
            </a:r>
            <a:r>
              <a:rPr lang="en-US" altLang="zh-CN" sz="1695" dirty="0">
                <a:solidFill>
                  <a:schemeClr val="tx1">
                    <a:lumMod val="50000"/>
                    <a:lumOff val="50000"/>
                  </a:schemeClr>
                </a:solidFill>
                <a:latin typeface="微软雅黑" panose="020B0503020204020204" charset="-122"/>
                <a:ea typeface="微软雅黑" panose="020B0503020204020204" charset="-122"/>
              </a:rPr>
              <a:t> </a:t>
            </a:r>
            <a:r>
              <a:rPr lang="en-US" altLang="zh-CN"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材料中引用黄昆的话和信的内容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有什么好处</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原文见本讲“考向二　传记类文本的文体特征”的“针对训练”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691729" y="3625233"/>
            <a:ext cx="7400701"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①表现了黄昆的精神品质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看淡自己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心系祖国。②有助于读者从多个角度了解黄昆的高尚品格。③使传记的内容更加真实可信。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本题考查传记的主要表现手法。引用传主的话或信的内容的表达效果要先从文本中找出来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然后通过分析具体内容来作答。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877312"/>
            <a:ext cx="7506280" cy="73850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题型三　  对比（类比）</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b="1" dirty="0">
              <a:solidFill>
                <a:schemeClr val="accent6">
                  <a:lumMod val="75000"/>
                </a:schemeClr>
              </a:solidFill>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692842" y="2514613"/>
          <a:ext cx="7676515" cy="2936875"/>
        </p:xfrm>
        <a:graphic>
          <a:graphicData uri="http://schemas.openxmlformats.org/drawingml/2006/table">
            <a:tbl>
              <a:tblPr>
                <a:tableStyleId>{5940675A-B579-460E-94D1-54222C63F5DA}</a:tableStyleId>
              </a:tblPr>
              <a:tblGrid>
                <a:gridCol w="498475"/>
                <a:gridCol w="7178040"/>
              </a:tblGrid>
              <a:tr h="2936875">
                <a:tc>
                  <a:txBody>
                    <a:bodyPr/>
                    <a:lstStyle/>
                    <a:p>
                      <a:pPr algn="ct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对比</a:t>
                      </a:r>
                      <a:endParaRPr lang="zh-CN" altLang="en-US" sz="1695" kern="100" dirty="0">
                        <a:solidFill>
                          <a:schemeClr val="tx1"/>
                        </a:solidFill>
                        <a:latin typeface="微软雅黑" panose="020B0503020204020204" charset="-122"/>
                        <a:ea typeface="微软雅黑" panose="020B0503020204020204" charset="-122"/>
                      </a:endParaRPr>
                    </a:p>
                    <a:p>
                      <a:pPr algn="ctr">
                        <a:lnSpc>
                          <a:spcPct val="150000"/>
                        </a:lnSpc>
                        <a:spcAft>
                          <a:spcPts val="0"/>
                        </a:spcAft>
                      </a:pP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类比</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gn="ct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的作用</a:t>
                      </a:r>
                      <a:endParaRPr lang="zh-CN" altLang="en-US" sz="1695" kern="100" dirty="0">
                        <a:solidFill>
                          <a:schemeClr val="tx1"/>
                        </a:solidFill>
                        <a:latin typeface="微软雅黑" panose="020B0503020204020204" charset="-122"/>
                        <a:ea typeface="微软雅黑" panose="020B0503020204020204" charset="-122"/>
                      </a:endParaRPr>
                    </a:p>
                  </a:txBody>
                  <a:tcPr marL="0" marR="0" marT="0" marB="0" anchor="ctr"/>
                </a:tc>
                <a:tc>
                  <a:txBody>
                    <a:bodyPr/>
                    <a:lstStyle/>
                    <a:p>
                      <a:pPr>
                        <a:lnSpc>
                          <a:spcPct val="125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内容方面</a:t>
                      </a:r>
                      <a:r>
                        <a:rPr lang="en-US" altLang="zh-CN" sz="1695" kern="100" dirty="0">
                          <a:solidFill>
                            <a:schemeClr val="tx1"/>
                          </a:solidFill>
                          <a:latin typeface="微软雅黑" panose="020B0503020204020204" charset="-122"/>
                          <a:ea typeface="微软雅黑" panose="020B0503020204020204" charset="-122"/>
                        </a:rPr>
                        <a:t>:①</a:t>
                      </a:r>
                      <a:r>
                        <a:rPr lang="zh-CN" altLang="en-US" sz="1695" kern="100" dirty="0">
                          <a:solidFill>
                            <a:schemeClr val="tx1"/>
                          </a:solidFill>
                          <a:latin typeface="微软雅黑" panose="020B0503020204020204" charset="-122"/>
                          <a:ea typeface="微软雅黑" panose="020B0503020204020204" charset="-122"/>
                        </a:rPr>
                        <a:t>从侧面表现传主。从表面上看似乎不是写传主本人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但通过写与传主相关的人、事、物</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从侧面表现传主的道德修养、特点、品性等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可以使传记具有更加真实感人的力量</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可以塑造丰满的传主形象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突出传主的精神面貌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起到增加作品历史深度和情感力度的作用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增强文章的真实性和可读性。②内容和情节的需要。不交代其他相关的人、事、物</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内容情节就不完整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就无法更好地表现传主。只有把传主放到一定的环境中</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他的行为、性格才能显现其合理性。这样可以更好地体现作者的写作意图</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丰富文章内容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加深文章内涵</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增强文章文化底蕴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等等。③由点及面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揭示除传主之外更深的主题。作者要揭示</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402" marR="25402" marT="0" marB="0" anchor="ctr"/>
                </a:tc>
              </a:tr>
            </a:tbl>
          </a:graphicData>
        </a:graphic>
      </p:graphicFrame>
      <p:sp>
        <p:nvSpPr>
          <p:cNvPr id="10" name="TextBox 11"/>
          <p:cNvSpPr txBox="1"/>
          <p:nvPr/>
        </p:nvSpPr>
        <p:spPr>
          <a:xfrm>
            <a:off x="4101013" y="2168180"/>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877312"/>
            <a:ext cx="7506280" cy="770890"/>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a:p>
            <a:pPr algn="r">
              <a:lnSpc>
                <a:spcPct val="130000"/>
              </a:lnSpc>
            </a:pPr>
            <a:r>
              <a:rPr lang="zh-CN" altLang="en-US" sz="1695" dirty="0">
                <a:solidFill>
                  <a:schemeClr val="tx1">
                    <a:lumMod val="75000"/>
                    <a:lumOff val="25000"/>
                  </a:schemeClr>
                </a:solidFill>
                <a:latin typeface="微软雅黑" panose="020B0503020204020204" charset="-122"/>
                <a:ea typeface="微软雅黑" panose="020B0503020204020204" charset="-122"/>
              </a:rPr>
              <a:t> </a:t>
            </a:r>
            <a:endParaRPr lang="zh-CN" altLang="en-US" sz="1695" dirty="0">
              <a:solidFill>
                <a:schemeClr val="accent6">
                  <a:lumMod val="75000"/>
                </a:schemeClr>
              </a:solidFill>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720551" y="2514613"/>
          <a:ext cx="7676515" cy="2272030"/>
        </p:xfrm>
        <a:graphic>
          <a:graphicData uri="http://schemas.openxmlformats.org/drawingml/2006/table">
            <a:tbl>
              <a:tblPr>
                <a:tableStyleId>{5940675A-B579-460E-94D1-54222C63F5DA}</a:tableStyleId>
              </a:tblPr>
              <a:tblGrid>
                <a:gridCol w="615315"/>
                <a:gridCol w="7061200"/>
              </a:tblGrid>
              <a:tr h="2272030">
                <a:tc>
                  <a:txBody>
                    <a:bodyPr/>
                    <a:lstStyle/>
                    <a:p>
                      <a:pPr algn="ct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对比</a:t>
                      </a:r>
                      <a:endParaRPr lang="zh-CN" altLang="en-US" sz="1695" kern="100" dirty="0">
                        <a:solidFill>
                          <a:schemeClr val="tx1"/>
                        </a:solidFill>
                        <a:latin typeface="微软雅黑" panose="020B0503020204020204" charset="-122"/>
                        <a:ea typeface="微软雅黑" panose="020B0503020204020204" charset="-122"/>
                      </a:endParaRPr>
                    </a:p>
                    <a:p>
                      <a:pPr algn="ctr">
                        <a:lnSpc>
                          <a:spcPct val="150000"/>
                        </a:lnSpc>
                        <a:spcAft>
                          <a:spcPts val="0"/>
                        </a:spcAft>
                      </a:pP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类比</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gn="ct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的作用</a:t>
                      </a:r>
                      <a:endParaRPr lang="zh-CN" altLang="en-US" sz="1695" kern="100" dirty="0">
                        <a:solidFill>
                          <a:schemeClr val="tx1"/>
                        </a:solidFill>
                        <a:latin typeface="微软雅黑" panose="020B0503020204020204" charset="-122"/>
                        <a:ea typeface="微软雅黑" panose="020B0503020204020204" charset="-122"/>
                      </a:endParaRPr>
                    </a:p>
                  </a:txBody>
                  <a:tcPr marL="0" marR="0" marT="0" marB="0" anchor="ctr"/>
                </a:tc>
                <a:tc>
                  <a:txBody>
                    <a:bodyPr/>
                    <a:lstStyle/>
                    <a:p>
                      <a:pPr>
                        <a:lnSpc>
                          <a:spcPct val="125000"/>
                        </a:lnSpc>
                        <a:spcAft>
                          <a:spcPts val="0"/>
                        </a:spcAft>
                      </a:pPr>
                      <a:r>
                        <a:rPr lang="zh-CN" altLang="en-US" sz="1695" kern="100" dirty="0">
                          <a:solidFill>
                            <a:schemeClr val="tx1"/>
                          </a:solidFill>
                          <a:latin typeface="微软雅黑" panose="020B0503020204020204" charset="-122"/>
                          <a:ea typeface="微软雅黑" panose="020B0503020204020204" charset="-122"/>
                        </a:rPr>
                        <a:t>某种社会道理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表现一个大的群体</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如整个民族的某种品质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光凭借传主一个人无法全面地展现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就必须拓展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除了写传主之外</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还要写其他的人、事、物。写传主和其他的人、事、物</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点面结合</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就可以更全面、更深刻地表现主题。</a:t>
                      </a:r>
                      <a:endParaRPr lang="zh-CN" altLang="en-US" sz="1695" kern="100" dirty="0">
                        <a:solidFill>
                          <a:schemeClr val="tx1"/>
                        </a:solidFill>
                        <a:latin typeface="微软雅黑" panose="020B0503020204020204" charset="-122"/>
                        <a:ea typeface="微软雅黑" panose="020B0503020204020204" charset="-122"/>
                      </a:endParaRPr>
                    </a:p>
                    <a:p>
                      <a:pPr>
                        <a:lnSpc>
                          <a:spcPct val="125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表达方面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增强文章的表达效果、感染力、说服力</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增强文章的文学色彩</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给人以丰富的想象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发人深省</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耐人寻味</a:t>
                      </a:r>
                      <a:endParaRPr lang="zh-CN" altLang="en-US" sz="1695" kern="100" dirty="0">
                        <a:solidFill>
                          <a:schemeClr val="tx1"/>
                        </a:solidFill>
                        <a:latin typeface="微软雅黑" panose="020B0503020204020204" charset="-122"/>
                        <a:ea typeface="微软雅黑" panose="020B0503020204020204" charset="-122"/>
                      </a:endParaRPr>
                    </a:p>
                    <a:p>
                      <a:pPr>
                        <a:lnSpc>
                          <a:spcPct val="125000"/>
                        </a:lnSpc>
                        <a:spcAft>
                          <a:spcPts val="0"/>
                        </a:spcAft>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402" marR="2540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95729" y="3595252"/>
            <a:ext cx="7546868" cy="171987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179006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3.</a:t>
            </a:r>
            <a:r>
              <a:rPr lang="en-US" altLang="zh-CN" sz="1695" dirty="0">
                <a:solidFill>
                  <a:schemeClr val="tx1">
                    <a:lumMod val="50000"/>
                    <a:lumOff val="50000"/>
                  </a:schemeClr>
                </a:solidFill>
                <a:latin typeface="微软雅黑" panose="020B0503020204020204" charset="-122"/>
                <a:ea typeface="微软雅黑" panose="020B0503020204020204" charset="-122"/>
              </a:rPr>
              <a:t> </a:t>
            </a:r>
            <a:r>
              <a:rPr lang="en-US" altLang="zh-CN"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这篇传记及相关链接材料中多次运用对比的手法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试举三例并简要分析其作用。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原文见本讲“考向二　传记类文本的文体特征”的“针对训练”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886803" y="3642717"/>
            <a:ext cx="7204264"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①“他在英国做博士后研究的一些同事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有几位当时的研究并不如他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但后来都获得了诺贝尔奖”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通过黄昆与英国的同事的对比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衬托黄昆甘愿献身于祖国的基础科学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突出传主精神高尚。②黄昆“早就在国际物理学界‘大名鼎鼎’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却一直‘怕见记者’”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对待中国科学院提名也是先反对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8528" y="2187644"/>
            <a:ext cx="7546868" cy="26663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818727" y="2334067"/>
            <a:ext cx="7355466" cy="2470150"/>
          </a:xfrm>
          <a:prstGeom prst="rect">
            <a:avLst/>
          </a:prstGeom>
        </p:spPr>
        <p:txBody>
          <a:bodyPr wrap="square">
            <a:spAutoFit/>
          </a:bodyPr>
          <a:lstStyle/>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经组织上做工作而保持中立态度。通过黄昆的成就与他对待媒体、荣誉的态度的对比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衬托黄昆生活低调、淡泊名利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突出他的品质超群。③“他自称境界不高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才能有限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可他却达到了中国科学界的顶级水平”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通过黄昆对自己的认识与达到的实际水平进行对比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衬托黄昆的谦虚谨慎、不骄不躁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突出了他的严于律己的品质。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本题考查传记的主要表现手法。三个例子要在文章中或相关链接中找到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再结合例子加以分析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指出具体作用。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902474" y="2385566"/>
            <a:ext cx="7506280" cy="1386205"/>
          </a:xfrm>
          <a:prstGeom prst="rect">
            <a:avLst/>
          </a:prstGeom>
          <a:noFill/>
        </p:spPr>
        <p:txBody>
          <a:bodyPr wrap="square" rtlCol="0">
            <a:spAutoFit/>
          </a:bodyPr>
          <a:lstStyle/>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zh-CN" altLang="en-US" sz="1540" b="1" dirty="0">
                <a:solidFill>
                  <a:schemeClr val="accent6">
                    <a:lumMod val="75000"/>
                  </a:schemeClr>
                </a:solidFill>
                <a:latin typeface="微软雅黑" panose="020B0503020204020204" charset="-122"/>
                <a:ea typeface="微软雅黑" panose="020B0503020204020204" charset="-122"/>
              </a:rPr>
              <a:t>  </a:t>
            </a:r>
            <a:endParaRPr lang="zh-CN" altLang="en-US" sz="1540" b="1" dirty="0">
              <a:solidFill>
                <a:schemeClr val="accent6">
                  <a:lumMod val="75000"/>
                </a:schemeClr>
              </a:solidFill>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人物传记以记叙传主的活动、经历、事迹为主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重在刻画传主的性格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并通过这种性格的刻画来反映生活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表达一个深刻的主题。一般有以下几种方法</a:t>
            </a:r>
            <a:r>
              <a:rPr lang="en-US" altLang="zh-CN" sz="1695" dirty="0">
                <a:latin typeface="微软雅黑" panose="020B0503020204020204" charset="-122"/>
                <a:ea typeface="微软雅黑" panose="020B0503020204020204" charset="-122"/>
              </a:rPr>
              <a:t>:</a:t>
            </a:r>
            <a:r>
              <a:rPr lang="zh-CN" altLang="en-US" sz="1540" dirty="0">
                <a:solidFill>
                  <a:schemeClr val="tx1">
                    <a:lumMod val="75000"/>
                    <a:lumOff val="25000"/>
                  </a:schemeClr>
                </a:solidFill>
                <a:latin typeface="微软雅黑" panose="020B0503020204020204" charset="-122"/>
                <a:ea typeface="微软雅黑" panose="020B0503020204020204" charset="-122"/>
              </a:rPr>
              <a:t>　　</a:t>
            </a: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endParaRPr lang="en-US" altLang="zh-CN" sz="1540" dirty="0">
              <a:solidFill>
                <a:schemeClr val="tx1">
                  <a:lumMod val="75000"/>
                  <a:lumOff val="25000"/>
                </a:schemeClr>
              </a:solidFill>
              <a:latin typeface="微软雅黑" panose="020B0503020204020204" charset="-122"/>
              <a:ea typeface="微软雅黑" panose="020B0503020204020204" charset="-122"/>
            </a:endParaRPr>
          </a:p>
        </p:txBody>
      </p:sp>
      <p:sp>
        <p:nvSpPr>
          <p:cNvPr id="8" name="TextBox 11"/>
          <p:cNvSpPr txBox="1"/>
          <p:nvPr/>
        </p:nvSpPr>
        <p:spPr>
          <a:xfrm>
            <a:off x="4044206" y="2237526"/>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4" name="文本框 3"/>
          <p:cNvSpPr txBox="1"/>
          <p:nvPr/>
        </p:nvSpPr>
        <p:spPr>
          <a:xfrm>
            <a:off x="778528" y="1988147"/>
            <a:ext cx="2934563" cy="614045"/>
          </a:xfrm>
          <a:prstGeom prst="rect">
            <a:avLst/>
          </a:prstGeom>
          <a:noFill/>
        </p:spPr>
        <p:txBody>
          <a:bodyPr wrap="square" rtlCol="0">
            <a:spAutoFit/>
          </a:bodyPr>
          <a:lstStyle/>
          <a:p>
            <a:r>
              <a:rPr lang="zh-CN" altLang="en-US" sz="1695" b="1" dirty="0">
                <a:latin typeface="微软雅黑" panose="020B0503020204020204" charset="-122"/>
                <a:ea typeface="微软雅黑" panose="020B0503020204020204" charset="-122"/>
              </a:rPr>
              <a:t>题型四　刻画传主的方法</a:t>
            </a:r>
            <a:endParaRPr lang="en-US" altLang="zh-CN" sz="1695" b="1" dirty="0">
              <a:latin typeface="微软雅黑" panose="020B0503020204020204" charset="-122"/>
              <a:ea typeface="微软雅黑" panose="020B0503020204020204" charset="-122"/>
            </a:endParaRPr>
          </a:p>
          <a:p>
            <a:endParaRPr lang="zh-CN" altLang="en-US" sz="1695"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81247" y="2209817"/>
          <a:ext cx="7709535" cy="2355850"/>
        </p:xfrm>
        <a:graphic>
          <a:graphicData uri="http://schemas.openxmlformats.org/drawingml/2006/table">
            <a:tbl>
              <a:tblPr firstRow="1" firstCol="1" bandRow="1">
                <a:tableStyleId>{5940675A-B579-460E-94D1-54222C63F5DA}</a:tableStyleId>
              </a:tblPr>
              <a:tblGrid>
                <a:gridCol w="628015"/>
                <a:gridCol w="7081520"/>
              </a:tblGrid>
              <a:tr h="3365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肖像</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描写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传主的肖像主要指传主的外貌</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包括容貌、服饰、姿态、神情等等。肖像描写可以写静态</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也可以写动态</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语言</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描写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传主的语言要充分个性化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能表现传主的出身、教养、经历和性格</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让人读后如闻其声</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如见其人。</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行动</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描写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传主的行动要符合生活的本质</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符合传主性格发展的逻辑。可以选择具体的、富有特征的行动来展现传主的性格特点和心理活动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96060" y="2514613"/>
          <a:ext cx="7701280" cy="2832735"/>
        </p:xfrm>
        <a:graphic>
          <a:graphicData uri="http://schemas.openxmlformats.org/drawingml/2006/table">
            <a:tbl>
              <a:tblPr firstRow="1" firstCol="1" bandRow="1">
                <a:tableStyleId>{5940675A-B579-460E-94D1-54222C63F5DA}</a:tableStyleId>
              </a:tblPr>
              <a:tblGrid>
                <a:gridCol w="627380"/>
                <a:gridCol w="7073900"/>
              </a:tblGrid>
              <a:tr h="36449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类型</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r>
              <a:tr h="10096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心理</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描写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传主的内心世界是很丰富的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心理描写就是要充分揭示出传主内心的喜、怒、哀、乐、爱慕、思念、苦闷、痛苦、怨恨、惊恐、嫉妒等等。常见的心理描写方式有内心独白、思忆联想、动作暗示等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2898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环境</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描写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人总是生活在一定的自然环境和社会环境中</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传主个性的形成与他所处的环境有关</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描写环境对表现传主的性格极为有用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72961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侧面</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描写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侧面描写指通过描写其他人物来衬托传主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又叫间接描写。侧面描写常常与正面描写结合运用</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8" name="TextBox 68"/>
          <p:cNvSpPr txBox="1"/>
          <p:nvPr/>
        </p:nvSpPr>
        <p:spPr>
          <a:xfrm>
            <a:off x="886803" y="1877312"/>
            <a:ext cx="7506280" cy="770890"/>
          </a:xfrm>
          <a:prstGeom prst="rect">
            <a:avLst/>
          </a:prstGeom>
          <a:noFill/>
        </p:spPr>
        <p:txBody>
          <a:bodyPr wrap="square" rtlCol="0">
            <a:spAutoFit/>
          </a:bodyPr>
          <a:lstStyle/>
          <a:p>
            <a:pPr algn="r">
              <a:lnSpc>
                <a:spcPct val="130000"/>
              </a:lnSpc>
            </a:pP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a:p>
            <a:pPr algn="r">
              <a:lnSpc>
                <a:spcPct val="130000"/>
              </a:lnSpc>
            </a:pPr>
            <a:r>
              <a:rPr lang="zh-CN" altLang="en-US" sz="1695" dirty="0">
                <a:solidFill>
                  <a:schemeClr val="tx1">
                    <a:lumMod val="75000"/>
                    <a:lumOff val="25000"/>
                  </a:schemeClr>
                </a:solidFill>
                <a:latin typeface="微软雅黑" panose="020B0503020204020204" charset="-122"/>
                <a:ea typeface="微软雅黑" panose="020B0503020204020204" charset="-122"/>
              </a:rPr>
              <a:t> </a:t>
            </a:r>
            <a:endParaRPr lang="zh-CN" altLang="en-US" sz="1695" dirty="0">
              <a:solidFill>
                <a:schemeClr val="accent6">
                  <a:lumMod val="7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944574"/>
            <a:ext cx="7506280"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en-US" altLang="zh-CN"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　　杨绛和她的父亲杨荫杭</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杨绛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原名杨季康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江苏无锡人。除了作为钱锺书夫人为人所熟知外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她本人更是一位颇有影响的作家、翻译家和著名学者。李健吾评价她“不是那种飞扬躁厉的作家”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而是有着“缄默的智慧”的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有着静默恬退的睿智和微笑达观的态度。她的父亲杨荫杭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是江苏最早从事反清革命运动的人物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曾经留学日本和美国。他表面看起来凝重有威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因而孩子们都怕他。但他却从不打骂孩子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如果有人不乖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他只会叫急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喊妻子过来把淘气的孩子提溜出去训斥。所以孩子们怕虽怕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却都喜欢和父亲亲近。钱锺书初见他时未免有点儿害怕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但接触久了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即摸出其“望之俨然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即之也温”的性子。</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64783" y="2517270"/>
            <a:ext cx="7614556" cy="2809875"/>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下列对材料有关内容的分析和概括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最恰当的两项是</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赵树理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三里湾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和柳青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创业史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是陈忠实最初的文学营养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使他萌发了文学梦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后来则成为他创作上必须突破的对象。</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小说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信任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获得全国优秀短篇小说奖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使陈忠实在文学上确立了自信心。这是他从业余作者走向专业作家的重要转折。</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陈忠实认为“面对世界</a:t>
            </a:r>
            <a:r>
              <a:rPr lang="en-US" altLang="zh-CN" sz="1695" dirty="0">
                <a:latin typeface="微软雅黑" panose="020B0503020204020204" charset="-122"/>
                <a:ea typeface="微软雅黑" panose="020B0503020204020204" charset="-122"/>
              </a:rPr>
              <a:t>,1985</a:t>
            </a:r>
            <a:r>
              <a:rPr lang="zh-CN" altLang="en-US" sz="1695" dirty="0">
                <a:latin typeface="微软雅黑" panose="020B0503020204020204" charset="-122"/>
                <a:ea typeface="微软雅黑" panose="020B0503020204020204" charset="-122"/>
              </a:rPr>
              <a:t>年的中国人大都是‘乡棒’”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这与其说是他的一种觉悟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不如说是他受刺激后的错误判断。</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pic>
        <p:nvPicPr>
          <p:cNvPr id="11" name="Picture 2"/>
          <p:cNvPicPr>
            <a:picLocks noChangeAspect="1" noChangeArrowheads="1"/>
          </p:cNvPicPr>
          <p:nvPr/>
        </p:nvPicPr>
        <p:blipFill>
          <a:blip r:embed="rId1" cstate="print"/>
          <a:srcRect/>
          <a:stretch>
            <a:fillRect/>
          </a:stretch>
        </p:blipFill>
        <p:spPr bwMode="auto">
          <a:xfrm>
            <a:off x="792671" y="2022200"/>
            <a:ext cx="1129365" cy="416205"/>
          </a:xfrm>
          <a:prstGeom prst="rect">
            <a:avLst/>
          </a:prstGeom>
          <a:solidFill>
            <a:srgbClr val="404040"/>
          </a:solidFill>
          <a:ln w="9525">
            <a:noFill/>
            <a:miter lim="800000"/>
            <a:headEnd/>
            <a:tailEnd/>
          </a:ln>
          <a:effectLst/>
        </p:spPr>
      </p:pic>
      <p:sp>
        <p:nvSpPr>
          <p:cNvPr id="12" name="矩形 11"/>
          <p:cNvSpPr/>
          <p:nvPr/>
        </p:nvSpPr>
        <p:spPr>
          <a:xfrm>
            <a:off x="798145" y="2025482"/>
            <a:ext cx="1129365" cy="706755"/>
          </a:xfrm>
          <a:prstGeom prst="rect">
            <a:avLst/>
          </a:prstGeom>
        </p:spPr>
        <p:txBody>
          <a:bodyPr wrap="squar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杨绛的父亲有时也很严肃。那年杨绛</a:t>
            </a:r>
            <a:r>
              <a:rPr lang="en-US" altLang="zh-CN" sz="1695" dirty="0">
                <a:latin typeface="微软雅黑" panose="020B0503020204020204" charset="-122"/>
                <a:ea typeface="微软雅黑" panose="020B0503020204020204" charset="-122"/>
              </a:rPr>
              <a:t>16</a:t>
            </a:r>
            <a:r>
              <a:rPr lang="zh-CN" altLang="en-US" sz="1695" dirty="0">
                <a:latin typeface="微软雅黑" panose="020B0503020204020204" charset="-122"/>
                <a:ea typeface="微软雅黑" panose="020B0503020204020204" charset="-122"/>
              </a:rPr>
              <a:t>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正在振华女中的高中部读书。一次学生会要各校学生上街宣传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杨绛也被推选去参加。但她却担心自己的个头小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街上的轻薄男子又专爱欺负女孩子。她怕自己一站上板凳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就会被人看猴儿似的拢上来看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不会有什么人正儿八经地听演讲。不过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女学生只要说“家里不赞成”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就可以豁免。于是她周末回家向父亲求救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问能不能也说“家里不赞成”。父亲却一口拒绝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你不肯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就别去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不用借爸爸来挡。”杨绛说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不行啊。少数得服从多数啊。”父亲说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该服从的就服从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你有理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也可以说。去不去在你。”他对女儿说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你知道林肯说的一句话吗</a:t>
            </a:r>
            <a:r>
              <a:rPr lang="en-US" altLang="zh-CN" sz="1695" dirty="0">
                <a:latin typeface="微软雅黑" panose="020B0503020204020204" charset="-122"/>
                <a:ea typeface="微软雅黑" panose="020B0503020204020204" charset="-122"/>
              </a:rPr>
              <a:t>?Dare you say No?</a:t>
            </a:r>
            <a:r>
              <a:rPr lang="zh-CN" altLang="en-US" sz="1695" dirty="0">
                <a:latin typeface="微软雅黑" panose="020B0503020204020204" charset="-122"/>
                <a:ea typeface="微软雅黑" panose="020B0503020204020204" charset="-122"/>
              </a:rPr>
              <a:t>敢吗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杨绛第二天到了学校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坚持说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我不赞成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我不去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为此还挨了老师狠狠的批评。父亲的做法在杨绛心里留下了深刻的印象。</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对于杨绛的学业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父亲并不多加干涉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而是放手让她按照自己的兴趣去学习。父亲的教育理论是“叩之以小者则小鸣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叩之以大者则大鸣”。只要杨绛表示对什么书感兴趣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父亲就把那部书放在她的书桌上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即使有时他得爬梯到书橱高处去拿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但假如她长期放着不读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那部书就不见了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父亲把书收走了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这就等于是父亲的谴责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无言的批评。杨绛喜欢读诗词小说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对父亲枯燥的音韵学“合口呼”“撮口呼”之类不感兴趣。父亲也不强迫女儿学他的一套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还为她买来她最喜欢的书籍。杨绛上大学分文理科的时候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老师们推荐她报理科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她回家去问父亲拿主张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我该学什么呢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父亲说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没有什么该不该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最喜欢什么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就学什么。喜欢的就是性之所近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就是自己最相宜的。”于是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杨绛不顾老师们的惋惜和劝导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选择了她喜欢的文科。父亲有一次问杨绛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阿季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三天不让你看书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你怎么样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她说</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37973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不好过。”“一星期不让你看书呢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一星期都白活了。”父亲笑了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我也这样。”杨绛因此感觉到自己似乎已升作父亲的朋友了。杨绛是个贴心的女儿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每天早饭后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她总要给父亲泡一碗酽酽的盖碗茶。父亲饭后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她也要给父亲削个水果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或是给父亲剥风干栗子、山核桃等干果。中午饭后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她非常懂事地带弟弟妹妹一哄而散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让父亲歇午。一次父亲叫住她说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其实我喜欢有人陪陪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只是别出声。”她就陪在父亲旁边看书。父女俩的感情就是这样平淡而深厚。</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1945</a:t>
            </a:r>
            <a:r>
              <a:rPr lang="zh-CN" altLang="en-US" sz="1695" dirty="0">
                <a:latin typeface="微软雅黑" panose="020B0503020204020204" charset="-122"/>
                <a:ea typeface="微软雅黑" panose="020B0503020204020204" charset="-122"/>
              </a:rPr>
              <a:t>年抗战胜利前夕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父亲突然在苏州因中风去世。</a:t>
            </a:r>
            <a:r>
              <a:rPr lang="en-US" altLang="zh-CN" sz="1695" dirty="0">
                <a:latin typeface="微软雅黑" panose="020B0503020204020204" charset="-122"/>
                <a:ea typeface="微软雅黑" panose="020B0503020204020204" charset="-122"/>
              </a:rPr>
              <a:t>1983</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杨绛在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双月刊上发表了散文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回忆我的父亲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记录了和父亲一起生活过的点点滴滴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在那平静恬淡的娓娓道来中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寄托了女儿对父亲真挚的情感和深切的怀念。</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有删改</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95729" y="3312294"/>
            <a:ext cx="7546868" cy="16961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a:t>
            </a:r>
            <a:r>
              <a:rPr lang="en-US" altLang="zh-CN" sz="1695" dirty="0">
                <a:solidFill>
                  <a:schemeClr val="tx1">
                    <a:lumMod val="50000"/>
                    <a:lumOff val="50000"/>
                  </a:schemeClr>
                </a:solidFill>
                <a:latin typeface="微软雅黑" panose="020B0503020204020204" charset="-122"/>
                <a:ea typeface="微软雅黑" panose="020B0503020204020204" charset="-122"/>
              </a:rPr>
              <a:t> </a:t>
            </a:r>
            <a:r>
              <a:rPr lang="en-US" altLang="zh-CN"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文章在表现杨绛与其父亲感情的时候用了哪些描写手法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请结合具体内容进行分析。</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813468" y="3312345"/>
            <a:ext cx="7388434"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①语言描写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如文中多处对人物对话进行了描写。②动作描写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如杨绛的父亲爬梯到书橱高处为女儿找书。③细节描写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杨绛为父亲削水果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剥干果。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首先要弄清楚在塑造人物形象的表现手法中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运用最多的就是描写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不过描写有很多种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如语言描写、动作描写、外貌描写、心理描写等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然后要根据题目要求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结合原文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具体说明。</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905021"/>
            <a:ext cx="7506280" cy="688975"/>
          </a:xfrm>
          <a:prstGeom prst="rect">
            <a:avLst/>
          </a:prstGeom>
          <a:noFill/>
        </p:spPr>
        <p:txBody>
          <a:bodyPr wrap="square" rtlCol="0">
            <a:spAutoFit/>
          </a:bodyPr>
          <a:lstStyle/>
          <a:p>
            <a:pPr>
              <a:lnSpc>
                <a:spcPct val="120000"/>
              </a:lnSpc>
            </a:pPr>
            <a:r>
              <a:rPr lang="zh-CN" altLang="en-US" sz="1695" b="1" dirty="0">
                <a:latin typeface="微软雅黑" panose="020B0503020204020204" charset="-122"/>
                <a:ea typeface="微软雅黑" panose="020B0503020204020204" charset="-122"/>
              </a:rPr>
              <a:t>题型五　  修辞手法  </a:t>
            </a:r>
            <a:endParaRPr lang="en-US" altLang="zh-CN" sz="1695" b="1" dirty="0">
              <a:latin typeface="微软雅黑" panose="020B0503020204020204" charset="-122"/>
              <a:ea typeface="微软雅黑" panose="020B0503020204020204" charset="-122"/>
            </a:endParaRPr>
          </a:p>
          <a:p>
            <a:pPr>
              <a:lnSpc>
                <a:spcPct val="120000"/>
              </a:lnSpc>
            </a:pPr>
            <a:r>
              <a:rPr lang="zh-CN" altLang="en-US" sz="1540" b="1" dirty="0">
                <a:solidFill>
                  <a:schemeClr val="tx1">
                    <a:lumMod val="75000"/>
                    <a:lumOff val="25000"/>
                  </a:schemeClr>
                </a:solidFill>
                <a:latin typeface="微软雅黑" panose="020B0503020204020204" charset="-122"/>
                <a:ea typeface="微软雅黑" panose="020B0503020204020204" charset="-122"/>
              </a:rPr>
              <a:t>                                 </a:t>
            </a:r>
            <a:r>
              <a:rPr lang="zh-CN" altLang="en-US" sz="1540" b="1" dirty="0">
                <a:solidFill>
                  <a:schemeClr val="accent6">
                    <a:lumMod val="75000"/>
                  </a:schemeClr>
                </a:solidFill>
                <a:latin typeface="微软雅黑" panose="020B0503020204020204" charset="-122"/>
                <a:ea typeface="微软雅黑" panose="020B0503020204020204" charset="-122"/>
              </a:rPr>
              <a:t>  </a:t>
            </a:r>
            <a:endParaRPr lang="zh-CN" altLang="en-US" sz="1540" b="1" dirty="0">
              <a:solidFill>
                <a:schemeClr val="tx1">
                  <a:lumMod val="75000"/>
                  <a:lumOff val="25000"/>
                </a:schemeClr>
              </a:solidFill>
              <a:latin typeface="微软雅黑" panose="020B0503020204020204" charset="-122"/>
              <a:ea typeface="微软雅黑" panose="020B0503020204020204" charset="-122"/>
            </a:endParaRPr>
          </a:p>
        </p:txBody>
      </p:sp>
      <p:sp>
        <p:nvSpPr>
          <p:cNvPr id="10" name="TextBox 11"/>
          <p:cNvSpPr txBox="1"/>
          <p:nvPr/>
        </p:nvSpPr>
        <p:spPr>
          <a:xfrm>
            <a:off x="4044206" y="2237526"/>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99245" y="2708574"/>
          <a:ext cx="7693660" cy="2720340"/>
        </p:xfrm>
        <a:graphic>
          <a:graphicData uri="http://schemas.openxmlformats.org/drawingml/2006/table">
            <a:tbl>
              <a:tblPr firstRow="1" firstCol="1" bandRow="1">
                <a:tableStyleId>{5940675A-B579-460E-94D1-54222C63F5DA}</a:tableStyleId>
              </a:tblPr>
              <a:tblGrid>
                <a:gridCol w="603250"/>
                <a:gridCol w="7090410"/>
              </a:tblGrid>
              <a:tr h="38862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表达效果</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比喻</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化平淡为生动</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化深奥为浅显</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化抽象为具体</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比拟</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描写形象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生动鲜明</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借代</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以简代繁</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以实代虚</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以奇代凡</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夸张</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烘托气氛</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增强感染力</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引发联想</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突出事物特征</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揭示本质</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给人以启示</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对偶</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整齐匀称</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节奏感强</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有音乐美</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表意凝练</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抒情酣畅</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38862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排比</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内容集中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增强气势</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叙事透辟</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条分缕析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长于抒情</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902047" y="1891284"/>
            <a:ext cx="7506280" cy="404495"/>
          </a:xfrm>
          <a:prstGeom prst="rect">
            <a:avLst/>
          </a:prstGeom>
          <a:noFill/>
        </p:spPr>
        <p:txBody>
          <a:bodyPr wrap="square" rtlCol="0">
            <a:spAutoFit/>
          </a:bodyPr>
          <a:lstStyle/>
          <a:p>
            <a:pPr algn="r">
              <a:lnSpc>
                <a:spcPct val="120000"/>
              </a:lnSpc>
            </a:pPr>
            <a:r>
              <a:rPr lang="zh-CN" altLang="en-US" sz="1695" dirty="0">
                <a:latin typeface="微软雅黑" panose="020B0503020204020204" charset="-122"/>
                <a:ea typeface="微软雅黑" panose="020B0503020204020204" charset="-122"/>
              </a:rPr>
              <a:t>（续表）</a:t>
            </a:r>
            <a:endParaRPr lang="en-US" altLang="zh-CN" sz="1695" dirty="0">
              <a:latin typeface="微软雅黑" panose="020B0503020204020204" charset="-122"/>
              <a:ea typeface="微软雅黑" panose="020B0503020204020204" charset="-122"/>
            </a:endParaRPr>
          </a:p>
        </p:txBody>
      </p:sp>
      <p:graphicFrame>
        <p:nvGraphicFramePr>
          <p:cNvPr id="10" name="表格 9"/>
          <p:cNvGraphicFramePr>
            <a:graphicFrameLocks noGrp="1"/>
          </p:cNvGraphicFramePr>
          <p:nvPr/>
        </p:nvGraphicFramePr>
        <p:xfrm>
          <a:off x="699245" y="2560471"/>
          <a:ext cx="7708900" cy="2275840"/>
        </p:xfrm>
        <a:graphic>
          <a:graphicData uri="http://schemas.openxmlformats.org/drawingml/2006/table">
            <a:tbl>
              <a:tblPr firstRow="1" firstCol="1" bandRow="1">
                <a:tableStyleId>{5940675A-B579-460E-94D1-54222C63F5DA}</a:tableStyleId>
              </a:tblPr>
              <a:tblGrid>
                <a:gridCol w="604520"/>
                <a:gridCol w="7104380"/>
              </a:tblGrid>
              <a:tr h="400685">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表达效果</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00685">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反复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节奏感、抒情感染力强</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层次分明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多次强调</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给人以深刻的印象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00685">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设问</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　提出问题</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引起注意</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引发思考</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加深理解</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反问</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用反问句的形式表示确定的意思</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以加强语气</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增强表达效果</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激发感情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加深印象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400685">
                <a:tc>
                  <a:txBody>
                    <a:bodyPr/>
                    <a:lstStyle/>
                    <a:p>
                      <a:pPr algn="ctr">
                        <a:lnSpc>
                          <a:spcPct val="150000"/>
                        </a:lnSpc>
                        <a:spcAft>
                          <a:spcPts val="0"/>
                        </a:spcAft>
                      </a:pPr>
                      <a:r>
                        <a:rPr lang="zh-CN" sz="1695" kern="100">
                          <a:solidFill>
                            <a:schemeClr val="tx1"/>
                          </a:solidFill>
                          <a:effectLst/>
                          <a:latin typeface="微软雅黑" panose="020B0503020204020204" charset="-122"/>
                          <a:ea typeface="微软雅黑" panose="020B0503020204020204" charset="-122"/>
                        </a:rPr>
                        <a:t>对比</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50000"/>
                        </a:lnSpc>
                        <a:spcAft>
                          <a:spcPts val="0"/>
                        </a:spcAft>
                      </a:pPr>
                      <a:r>
                        <a:rPr lang="zh-CN" sz="1695" kern="100" dirty="0">
                          <a:solidFill>
                            <a:schemeClr val="tx1"/>
                          </a:solidFill>
                          <a:effectLst/>
                          <a:latin typeface="微软雅黑" panose="020B0503020204020204" charset="-122"/>
                          <a:ea typeface="微软雅黑" panose="020B0503020204020204" charset="-122"/>
                        </a:rPr>
                        <a:t>　突出所描写事物的特点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突出作者的某种感情</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深化文章的主题</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944574"/>
            <a:ext cx="7506280" cy="348932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梁宗岱</a:t>
            </a:r>
            <a:r>
              <a:rPr lang="zh-CN" altLang="en-US" sz="1695" b="1" baseline="30000" dirty="0">
                <a:latin typeface="微软雅黑" panose="020B0503020204020204" charset="-122"/>
                <a:ea typeface="微软雅黑" panose="020B0503020204020204" charset="-122"/>
              </a:rPr>
              <a:t>①</a:t>
            </a:r>
            <a:r>
              <a:rPr lang="zh-CN" altLang="en-US" sz="1695" b="1" dirty="0">
                <a:latin typeface="微软雅黑" panose="020B0503020204020204" charset="-122"/>
                <a:ea typeface="微软雅黑" panose="020B0503020204020204" charset="-122"/>
              </a:rPr>
              <a:t>先生</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温源宁</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①像宗岱那样禁不住高高兴兴的人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我从来没见过。他那种高兴劲儿有时候把你吓一大跳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即使他确实知道灾祸临头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我敢说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他还是过那种无忧无虑的快活日子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他会特别重视仅有的那一丁点儿阳光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因而完全忘掉美景背后的一大堆影子和黑暗。宗岱热爱人生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热爱得要命。对于他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活着就是上了天堂。他一息尚存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便心满意足。他笑着过生活。我们许多人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因为对生活有求而不得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也只好笑一笑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宗岱呢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因为对生活无所求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所以笑得最好。</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②这种高高兴兴的性情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在他的脸上不是表现为一团笑纹的微笑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就是表现为欢快地扬眉张口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似乎急于把人生献给他的一切狼吞虎咽地吃下去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再用咂得乱响的双唇像回声一样说着全能的上帝所说的话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这很好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他那轮廓鲜明的相貌和锐利的眼睛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透露出来高超的智慧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它渴望着对心灵做深入的探险。</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③宗岱有运动员的体格。中等身材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稍有些瘦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哪一天他都可以当个马拉松健将。实际上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他是个出色的善于走路的人。他扬扬得意地说</a:t>
            </a:r>
            <a:r>
              <a:rPr lang="zh-CN" altLang="en-US" sz="1695" u="sng" dirty="0">
                <a:latin typeface="微软雅黑" panose="020B0503020204020204" charset="-122"/>
                <a:ea typeface="微软雅黑" panose="020B0503020204020204" charset="-122"/>
              </a:rPr>
              <a:t>他走路比汽车或者比飞机还快</a:t>
            </a:r>
            <a:r>
              <a:rPr lang="zh-CN" altLang="en-US" sz="1695" dirty="0">
                <a:latin typeface="微软雅黑" panose="020B0503020204020204" charset="-122"/>
                <a:ea typeface="微软雅黑" panose="020B0503020204020204" charset="-122"/>
              </a:rPr>
              <a:t>。他也爱游泳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在这方面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他认为他的勇敢大大超过了实际的限度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我不大相信。不过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我敢说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必然可以超过一点儿。此外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为了保健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他操练孙唐</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的锻炼功法等等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下了苦功夫。</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④宗岱喜好辩论。</a:t>
            </a:r>
            <a:r>
              <a:rPr lang="zh-CN" altLang="en-US" sz="1695" u="sng" dirty="0">
                <a:latin typeface="微软雅黑" panose="020B0503020204020204" charset="-122"/>
                <a:ea typeface="微软雅黑" panose="020B0503020204020204" charset="-122"/>
              </a:rPr>
              <a:t>对于他</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辩论简直是练武术</a:t>
            </a:r>
            <a:r>
              <a:rPr lang="en-US" altLang="zh-CN" sz="1695" u="sng" dirty="0">
                <a:latin typeface="微软雅黑" panose="020B0503020204020204" charset="-122"/>
                <a:ea typeface="微软雅黑" panose="020B0503020204020204" charset="-122"/>
              </a:rPr>
              <a:t>,</a:t>
            </a:r>
            <a:r>
              <a:rPr lang="zh-CN" altLang="en-US" sz="1695" u="sng" dirty="0">
                <a:latin typeface="微软雅黑" panose="020B0503020204020204" charset="-122"/>
                <a:ea typeface="微软雅黑" panose="020B0503020204020204" charset="-122"/>
              </a:rPr>
              <a:t>手、腿、头、眼、身一齐参加。</a:t>
            </a:r>
            <a:r>
              <a:rPr lang="zh-CN" altLang="en-US" sz="1695" dirty="0">
                <a:latin typeface="微软雅黑" panose="020B0503020204020204" charset="-122"/>
                <a:ea typeface="微软雅黑" panose="020B0503020204020204" charset="-122"/>
              </a:rPr>
              <a:t>若一面走路一面辩论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他这种姿势尤为显著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跟上他的脚步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和跟上他的谈话速度一样不容易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辩论得越激烈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他走得越快。他尖声喊叫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他打手势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他踢腿。若在室内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也完全照样。辩论的缘由呢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为字句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为文体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为象征主义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而最难对付的往往就是为某两位诗人的功过优劣。要是不跟宗岱谈话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你就再也猜不着一个话题的爆炸性有多大。多么简单的题目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也会把火车烧起来。因此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跟他谈话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能叫你真正筋疲力尽。说是谈话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时间长了就不是谈话了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老是打一场架才算完。</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5968" y="1953663"/>
            <a:ext cx="7614556" cy="3047365"/>
          </a:xfrm>
          <a:prstGeom prst="rect">
            <a:avLst/>
          </a:prstGeom>
          <a:noFill/>
        </p:spPr>
        <p:txBody>
          <a:bodyPr wrap="square" rtlCol="0">
            <a:spAutoFit/>
          </a:bodyPr>
          <a:lstStyle/>
          <a:p>
            <a:pPr>
              <a:lnSpc>
                <a:spcPct val="125000"/>
              </a:lnSpc>
            </a:pPr>
            <a:r>
              <a:rPr lang="zh-CN" altLang="en-US" sz="1695" dirty="0">
                <a:latin typeface="微软雅黑" panose="020B0503020204020204" charset="-122"/>
                <a:ea typeface="微软雅黑" panose="020B0503020204020204" charset="-122"/>
              </a:rPr>
              <a:t>       ⑤对文学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宗岱最有兴趣。他崇拜的是陶渊明、法雷芮、蒙坦、莎士比亚、拉辛和巴斯加。他们的著作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他读起来永远放不下。法雷芮的诗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他极喜欢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但我们若听他朗读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却往往无法注意诗句的美妙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而全被他朗读的架势吸引了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令人很容易幻想着自己正在听一个宗教狂的狂热宣传。</a:t>
            </a:r>
            <a:endParaRPr lang="zh-CN" altLang="en-US" sz="1695" dirty="0">
              <a:latin typeface="微软雅黑" panose="020B0503020204020204" charset="-122"/>
              <a:ea typeface="微软雅黑" panose="020B0503020204020204" charset="-122"/>
            </a:endParaRPr>
          </a:p>
          <a:p>
            <a:pPr>
              <a:lnSpc>
                <a:spcPct val="125000"/>
              </a:lnSpc>
            </a:pPr>
            <a:r>
              <a:rPr lang="zh-CN" altLang="en-US" sz="1695" dirty="0">
                <a:latin typeface="微软雅黑" panose="020B0503020204020204" charset="-122"/>
                <a:ea typeface="微软雅黑" panose="020B0503020204020204" charset="-122"/>
              </a:rPr>
              <a:t>       ⑥旁人看来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宗岱的翻译简直是件苦差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纸上的文字仿佛都和他有仇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他一个一个地计较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死盯着不放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不独一字字地译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连节奏和用韵都力求和原作一致。他这样难为自己几近傻气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但他译的蒙坦的随笔及莎士比亚十四行诗是公认的接近原著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只怕无人能与之媲美。</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81690" y="3429000"/>
            <a:ext cx="7619048" cy="1911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TextBox 68"/>
          <p:cNvSpPr txBox="1"/>
          <p:nvPr/>
        </p:nvSpPr>
        <p:spPr>
          <a:xfrm>
            <a:off x="760265" y="1960439"/>
            <a:ext cx="7614556" cy="145034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陈忠实善于学习前人并感知时代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不仅拼生活、拼艺术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而且拼人格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不断地提升思想境界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获得对人和生命的独特理解。</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E. </a:t>
            </a:r>
            <a:r>
              <a:rPr lang="zh-CN" altLang="en-US" sz="1695" dirty="0">
                <a:latin typeface="微软雅黑" panose="020B0503020204020204" charset="-122"/>
                <a:ea typeface="微软雅黑" panose="020B0503020204020204" charset="-122"/>
              </a:rPr>
              <a:t>从发表第一篇作品到被人称为“小柳青”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再到被人称为“当代中国文学的大家”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陈忠实的整个文学生涯可谓一帆风顺。</a:t>
            </a:r>
            <a:endParaRPr lang="zh-CN" altLang="en-US" sz="1695" dirty="0">
              <a:latin typeface="微软雅黑" panose="020B0503020204020204" charset="-122"/>
              <a:ea typeface="微软雅黑" panose="020B0503020204020204" charset="-122"/>
            </a:endParaRPr>
          </a:p>
        </p:txBody>
      </p:sp>
      <p:sp>
        <p:nvSpPr>
          <p:cNvPr id="10" name="矩形 9"/>
          <p:cNvSpPr/>
          <p:nvPr/>
        </p:nvSpPr>
        <p:spPr>
          <a:xfrm>
            <a:off x="803115" y="3512126"/>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项不给分。回答三项或三项以上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不给分。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这是他从业余作者走向专业作家的重要转折”不合理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文中说“三年之后”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陈忠实进入陕西省作家协会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才成为专业作家。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错在“错误判断”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文中并没有否定这一观点。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错在“陈忠实的整个文学生涯可谓一帆风顺”。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44773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⑦法雷芮的格言“要行动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不要信念”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是宗岱衷心信服的。但宗岱的人生哲学还不止于此。实际上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他并不相信上帝、天路历程和永生。无疑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他就是相信自己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相信人生可恋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文学可真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女人可爱。如果有人长期埋头于硬性的研究之中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忘了活着是什么滋味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他应该看看宗岱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便可有所领会。如果有人因为某种原因灰心失望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他应该看看宗岱那双眼中的火焰和那湿润的双唇的热情颤动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便可唤醒自己对世界应有的兴趣。我整个一辈子也没见过宗岱那样的人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那么朝气蓬蓬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生气勃勃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对这个荣华世界那么充满了激情。他活多少年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我一定相信多少年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相信激情、诗情和人生是美妙的东西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应该说是人回老家以前所能得到的最美妙的东西。</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选自</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一知半解及其他</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南星译</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有删改</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zh-CN" altLang="en-US" sz="1540" dirty="0">
                <a:latin typeface="微软雅黑" panose="020B0503020204020204" charset="-122"/>
                <a:ea typeface="微软雅黑" panose="020B0503020204020204" charset="-122"/>
              </a:rPr>
              <a:t>　</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梁宗岱</a:t>
            </a:r>
            <a:r>
              <a:rPr lang="en-US" altLang="zh-CN" sz="1540" dirty="0">
                <a:latin typeface="微软雅黑" panose="020B0503020204020204" charset="-122"/>
                <a:ea typeface="微软雅黑" panose="020B0503020204020204" charset="-122"/>
              </a:rPr>
              <a:t>(1903—1983):</a:t>
            </a:r>
            <a:r>
              <a:rPr lang="zh-CN" altLang="en-US" sz="1540" dirty="0">
                <a:latin typeface="微软雅黑" panose="020B0503020204020204" charset="-122"/>
                <a:ea typeface="微软雅黑" panose="020B0503020204020204" charset="-122"/>
              </a:rPr>
              <a:t>广东新会人</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诗人、翻译家。②孙唐</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德国体育家。</a:t>
            </a:r>
            <a:endParaRPr lang="zh-CN" altLang="en-US" sz="1540"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95729" y="3456708"/>
            <a:ext cx="7619048" cy="20348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a:t>
            </a:r>
            <a:r>
              <a:rPr lang="en-US" altLang="zh-CN" sz="1695" dirty="0">
                <a:solidFill>
                  <a:schemeClr val="tx1">
                    <a:lumMod val="50000"/>
                    <a:lumOff val="50000"/>
                  </a:schemeClr>
                </a:solidFill>
                <a:latin typeface="微软雅黑" panose="020B0503020204020204" charset="-122"/>
                <a:ea typeface="微软雅黑" panose="020B0503020204020204" charset="-122"/>
              </a:rPr>
              <a:t> </a:t>
            </a:r>
            <a:r>
              <a:rPr lang="en-US" altLang="zh-CN"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请分别指出文中③④段画线部分所用的修辞手法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并具体说明这些修辞手法在文中的表达效果。</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他走路比汽车或者比飞机还快。</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a:t>
            </a:r>
            <a:r>
              <a:rPr lang="zh-CN" altLang="en-US" sz="1695" dirty="0">
                <a:latin typeface="微软雅黑" panose="020B0503020204020204" charset="-122"/>
                <a:ea typeface="微软雅黑" panose="020B0503020204020204" charset="-122"/>
              </a:rPr>
              <a:t>对于他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辩论简直是练武术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手、腿、头、眼、身一齐参加。</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89612" y="3455484"/>
            <a:ext cx="7589407"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夸张。突出了他走路速度之快。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比喻。形象生动地描绘出梁宗岱在辩论时全身心投入的样子。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本题考查分析文本中的句子运用的修辞手法及其表达效果。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走路比汽车或者比飞机还快”显然是运用夸张手法。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辩论简直是练武术”是暗喻。做这类题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首先要答出使用了什么修辞手法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然后再结合具体内容分析使用这种修辞手法有什么表达效果。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130" y="865787"/>
            <a:ext cx="9111861" cy="5126426"/>
          </a:xfrm>
          <a:prstGeom prst="rect">
            <a:avLst/>
          </a:prstGeom>
        </p:spPr>
      </p:pic>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3</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816922"/>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2"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3" action="ppaction://hlinksldjump"/>
              </a:rPr>
              <a:t>考点技法精讲 </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99278"/>
            <a:ext cx="5529458" cy="683895"/>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探究</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1519"/>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65134" y="1683351"/>
            <a:ext cx="7757591" cy="37024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20661" y="1839748"/>
            <a:ext cx="7646537" cy="360997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实用类文本阅读中的“探究”与文学类文本阅读中的“探究”不同</a:t>
            </a:r>
            <a:r>
              <a:rPr lang="en-US" altLang="zh-CN" sz="1695" dirty="0">
                <a:latin typeface="微软雅黑" panose="020B0503020204020204" charset="-122"/>
                <a:ea typeface="微软雅黑" panose="020B0503020204020204" charset="-122"/>
              </a:rPr>
              <a:t>:①</a:t>
            </a:r>
            <a:r>
              <a:rPr lang="zh-CN" altLang="en-US" sz="1695" dirty="0">
                <a:latin typeface="微软雅黑" panose="020B0503020204020204" charset="-122"/>
                <a:ea typeface="微软雅黑" panose="020B0503020204020204" charset="-122"/>
              </a:rPr>
              <a:t>从不同角度和层面发掘文本反映的人生价值和时代精神</a:t>
            </a: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探讨作者的写作背景和写作意图</a:t>
            </a:r>
            <a:r>
              <a:rPr lang="en-US" altLang="zh-CN" sz="1695" dirty="0">
                <a:latin typeface="微软雅黑" panose="020B0503020204020204" charset="-122"/>
                <a:ea typeface="微软雅黑" panose="020B0503020204020204" charset="-122"/>
              </a:rPr>
              <a:t>;③</a:t>
            </a:r>
            <a:r>
              <a:rPr lang="zh-CN" altLang="en-US" sz="1695" dirty="0">
                <a:latin typeface="微软雅黑" panose="020B0503020204020204" charset="-122"/>
                <a:ea typeface="微软雅黑" panose="020B0503020204020204" charset="-122"/>
              </a:rPr>
              <a:t>探究文本中的某些问题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提出自己的见解。理解上述三点难度不大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只是其中的“探究”需要进一步明确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要突出深层意蕴、写作背景和写作意图、疑难重点。能力层级为</a:t>
            </a:r>
            <a:r>
              <a:rPr lang="en-US" altLang="zh-CN" sz="1695" dirty="0">
                <a:latin typeface="微软雅黑" panose="020B0503020204020204" charset="-122"/>
                <a:ea typeface="微软雅黑" panose="020B0503020204020204" charset="-122"/>
              </a:rPr>
              <a:t>F</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传记类文本的探究题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一直是近几年高考命题的热点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a:t>
            </a:r>
            <a:r>
              <a:rPr lang="en-US" altLang="zh-CN" sz="1695" dirty="0">
                <a:latin typeface="微软雅黑" panose="020B0503020204020204" charset="-122"/>
                <a:ea typeface="微软雅黑" panose="020B0503020204020204" charset="-122"/>
              </a:rPr>
              <a:t>2014—2016</a:t>
            </a:r>
            <a:r>
              <a:rPr lang="zh-CN" altLang="en-US" sz="1695" dirty="0">
                <a:latin typeface="微软雅黑" panose="020B0503020204020204" charset="-122"/>
                <a:ea typeface="微软雅黑" panose="020B0503020204020204" charset="-122"/>
              </a:rPr>
              <a:t>年新课标全国卷的最后一题都考了探究题。对于探究题的选材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首选的是人物传记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其次是科普文章、人物访谈、消息通讯。探究题是课改的重要体现之一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也是高考题型改革的一大突破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考生也要“与时俱进”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复习好这一考点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夺取这一考点的全面胜利</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78528" y="1988147"/>
            <a:ext cx="7614556" cy="34893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[2014·</a:t>
            </a:r>
            <a:r>
              <a:rPr lang="zh-CN" altLang="en-US" sz="1695" dirty="0">
                <a:latin typeface="微软雅黑" panose="020B0503020204020204" charset="-122"/>
                <a:ea typeface="微软雅黑" panose="020B0503020204020204" charset="-122"/>
              </a:rPr>
              <a:t>新课标全国卷</a:t>
            </a:r>
            <a:r>
              <a:rPr lang="en-US" altLang="zh-CN" sz="1695" dirty="0">
                <a:latin typeface="微软雅黑" panose="020B0503020204020204" charset="-122"/>
                <a:ea typeface="微软雅黑" panose="020B0503020204020204" charset="-122"/>
              </a:rPr>
              <a:t>Ⅱ ]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 </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爱国科学家邓叔群 </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经过清华学堂八年苦读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邓叔群于</a:t>
            </a:r>
            <a:r>
              <a:rPr lang="en-US" altLang="zh-CN" sz="1695" dirty="0">
                <a:latin typeface="微软雅黑" panose="020B0503020204020204" charset="-122"/>
                <a:ea typeface="微软雅黑" panose="020B0503020204020204" charset="-122"/>
              </a:rPr>
              <a:t>1923</a:t>
            </a:r>
            <a:r>
              <a:rPr lang="zh-CN" altLang="en-US" sz="1695" dirty="0">
                <a:latin typeface="微软雅黑" panose="020B0503020204020204" charset="-122"/>
                <a:ea typeface="微软雅黑" panose="020B0503020204020204" charset="-122"/>
              </a:rPr>
              <a:t>年经考试公费留学美国。同时去的同学大多选择学习外交、银行、军事、法律等专业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只有他不听别人劝告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为了解救贫困的中国农民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一心入读康奈尔大学的农林专业。留学期间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目睹同胞受到种族歧视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这激发了他为国争光的民族自尊心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决心在最短的时间内学到最精湛的科学知识。他不仅主科成绩都是</a:t>
            </a:r>
            <a:r>
              <a:rPr lang="en-US" altLang="zh-CN" sz="1695" dirty="0">
                <a:latin typeface="微软雅黑" panose="020B0503020204020204" charset="-122"/>
                <a:ea typeface="微软雅黑" panose="020B0503020204020204" charset="-122"/>
              </a:rPr>
              <a:t>A,</a:t>
            </a:r>
            <a:r>
              <a:rPr lang="zh-CN" altLang="en-US" sz="1695" dirty="0">
                <a:latin typeface="微软雅黑" panose="020B0503020204020204" charset="-122"/>
                <a:ea typeface="微软雅黑" panose="020B0503020204020204" charset="-122"/>
              </a:rPr>
              <a:t>而且荣获了全美最高科学荣誉学会颁发的两枚金钥匙证章。正当他博士论文接近完成时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国内岭南大学急需一位植物病理学教授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导师惠凑推荐了他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但建议他完成论文后再回去。邓叔群却认为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学到先进知识报效祖国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正是自己求学的真正目的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于是当即回国。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21304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在回国后的十年中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为搜集我国第一手真菌资料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他手提竹篮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攀山入林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一样一样地采集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逐一鉴定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定名分类。他先后研究鉴定的真菌种类达一两千种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分隶于数百个属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其中首次发现的新属</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新种</a:t>
            </a:r>
            <a:r>
              <a:rPr lang="en-US" altLang="zh-CN" sz="1695" dirty="0">
                <a:latin typeface="微软雅黑" panose="020B0503020204020204" charset="-122"/>
                <a:ea typeface="微软雅黑" panose="020B0503020204020204" charset="-122"/>
              </a:rPr>
              <a:t>121</a:t>
            </a:r>
            <a:r>
              <a:rPr lang="zh-CN" altLang="en-US" sz="1695" dirty="0">
                <a:latin typeface="微软雅黑" panose="020B0503020204020204" charset="-122"/>
                <a:ea typeface="微软雅黑" panose="020B0503020204020204" charset="-122"/>
              </a:rPr>
              <a:t>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为世界真菌资源宝库增添了新标本。在世界真菌学史上为我国的真菌科学谱写了重要的第一章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向世界宣告了中国有自己的真菌科学。在世界著名真菌分类学家考尔夫教授总结的康奈尔大学</a:t>
            </a:r>
            <a:r>
              <a:rPr lang="en-US" altLang="zh-CN" sz="1695" dirty="0">
                <a:latin typeface="微软雅黑" panose="020B0503020204020204" charset="-122"/>
                <a:ea typeface="微软雅黑" panose="020B0503020204020204" charset="-122"/>
              </a:rPr>
              <a:t>120</a:t>
            </a:r>
            <a:r>
              <a:rPr lang="zh-CN" altLang="en-US" sz="1695" dirty="0">
                <a:latin typeface="微软雅黑" panose="020B0503020204020204" charset="-122"/>
                <a:ea typeface="微软雅黑" panose="020B0503020204020204" charset="-122"/>
              </a:rPr>
              <a:t>年来做出突出贡献的</a:t>
            </a:r>
            <a:r>
              <a:rPr lang="en-US" altLang="zh-CN" sz="1695" dirty="0">
                <a:latin typeface="微软雅黑" panose="020B0503020204020204" charset="-122"/>
                <a:ea typeface="微软雅黑" panose="020B0503020204020204" charset="-122"/>
              </a:rPr>
              <a:t>41</a:t>
            </a:r>
            <a:r>
              <a:rPr lang="zh-CN" altLang="en-US" sz="1695" dirty="0">
                <a:latin typeface="微软雅黑" panose="020B0503020204020204" charset="-122"/>
                <a:ea typeface="微软雅黑" panose="020B0503020204020204" charset="-122"/>
              </a:rPr>
              <a:t>位真菌学家中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他是唯一的东方人。</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抗战开始不久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为了使自己的研究与国计民生关系更为直接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邓叔群转向了林业研究。他带领助手深入云南、西康、四川一带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勘察森林资源状况。他们冒风雨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顶烈日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忍饥寒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摸清了该地区森林资源的组成、分布、蓄积量及病虫害等情况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绘制了中国的早期林型图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并提出了合理经营、开发和管理原始森林的研究报告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为大后方建设提供了必要的参考。其中森林的材积估算、轮伐期、更新方法、造林方针等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至今仍有参考价值。</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21304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后来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邓叔群拒绝就任农林部副部长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而在甘肃省建设厅厅长张心一的支持下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举家奔赴甘肃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开始黄河上游水土保持的研究。经过几年艰苦奋斗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成功创办了洮河林场及三个分场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建立了一整套保证森林更新、营造量大于采伐量的制度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创建了以科学的方法经营和管理森林的新模式。邓叔群认为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水利和林、牧之间具有密切关系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要根治黄河水患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就必须三者并重。为保持黄河上游水土、减轻下游灾害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他提出了森林生态平衡理论。</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280987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      1948</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邓叔群当选为中央研究院院士。随后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中央研究院要求全体高级研究人员迁往台湾或去美国。他不仅自己明确表示决不离开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还动员其他同事共同抵制。他对家人说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别忘了自己是中国人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要为民族富强奋斗终生。我绝不跟腐败的国民党去台湾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也不去美国。”其实在他内心深处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对共产党抱有希望和向往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愿与民族同甘苦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共命运。后来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他早年的学生沈其益受东北解放区领导委托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特地到上海动员他去东北筹建农学院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他欣然接受邀请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并在半年时间内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带病编写出一整套林科大学的教材纲要。作为沈阳农学院创建总指挥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他辛勤工作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调度有方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快速、高效地完成了建校任务。</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46510"/>
            <a:ext cx="7614556"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       </a:t>
            </a:r>
            <a:r>
              <a:rPr lang="zh-CN" altLang="zh-CN" sz="1695" dirty="0">
                <a:latin typeface="微软雅黑" panose="020B0503020204020204" charset="-122"/>
                <a:ea typeface="微软雅黑" panose="020B0503020204020204" charset="-122"/>
              </a:rPr>
              <a:t>邓叔群生活俭朴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不图物质享受。中华人民共和国成立后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他把抗日战争前在南京购建的花园洋房捐献给国家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还三次主动提出减薪。抗美援朝时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他将自己的积蓄捐作军用。</a:t>
            </a:r>
            <a:r>
              <a:rPr lang="en-US" altLang="zh-CN" sz="1695" dirty="0">
                <a:latin typeface="微软雅黑" panose="020B0503020204020204" charset="-122"/>
                <a:ea typeface="微软雅黑" panose="020B0503020204020204" charset="-122"/>
              </a:rPr>
              <a:t>1960</a:t>
            </a:r>
            <a:r>
              <a:rPr lang="zh-CN" altLang="zh-CN"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他受林业部委托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举办森林病理学培训班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为各省培训出数十名专业技术骨干。培训结束后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他谢绝巨额酬金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只留一张结业合影做纪念。邓叔群一生的选择</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都从人民和祖国的需要出发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他以自己的实际行动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践行着科学报国的理想。</a:t>
            </a:r>
            <a:endParaRPr lang="zh-CN" altLang="zh-CN"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摘编自《中国真菌学先驱——邓叔群院士》</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gn="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a:t>
            </a:r>
            <a:r>
              <a:rPr lang="zh-CN" altLang="en-US" sz="1695" b="1" dirty="0">
                <a:solidFill>
                  <a:schemeClr val="tx1">
                    <a:lumMod val="50000"/>
                    <a:lumOff val="50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为什么说</a:t>
            </a:r>
            <a:r>
              <a:rPr lang="en-US" altLang="zh-CN" sz="1695" dirty="0">
                <a:latin typeface="微软雅黑" panose="020B0503020204020204" charset="-122"/>
                <a:ea typeface="微软雅黑" panose="020B0503020204020204" charset="-122"/>
              </a:rPr>
              <a:t>1985</a:t>
            </a:r>
            <a:r>
              <a:rPr lang="zh-CN" altLang="en-US" sz="1695" dirty="0">
                <a:latin typeface="微软雅黑" panose="020B0503020204020204" charset="-122"/>
                <a:ea typeface="微软雅黑" panose="020B0503020204020204" charset="-122"/>
              </a:rPr>
              <a:t>年是认知陈忠实的标志性年份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请结合材料简要概括。</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a:t>
            </a: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778528" y="2762299"/>
            <a:ext cx="7619048" cy="27998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2765728"/>
            <a:ext cx="7697024"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他意识到要像自己笔下的蓝袍先生一样接受时代的变化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在生活和思想上打开自己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他认识到必须写出史诗般的长篇小说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才能在文学上确立自己的位置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他认为自己是在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1985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年开始重建自我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产生对生活的独特理解和表述。</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1985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年对于陈忠实来说是一个重大转折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他的出行打扮让他认识到了自己要像自己笔下的蓝袍先生那样顺应时代的变化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从生活和思想上打开自己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产生了“剥离”的愿望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使他认识到“必须写一部史诗般的长篇小说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才能在文学上确立自己”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在后来的回忆中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他也认为“自己就是在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1985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年开始重建自我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争取实现对生活的独特发现和独立表述的”。</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3829685"/>
          </a:xfrm>
          <a:prstGeom prst="rect">
            <a:avLst/>
          </a:prstGeom>
          <a:noFill/>
        </p:spPr>
        <p:txBody>
          <a:bodyPr wrap="square" rtlCol="0">
            <a:spAutoFit/>
          </a:bodyPr>
          <a:lstStyle/>
          <a:p>
            <a:pPr>
              <a:lnSpc>
                <a:spcPct val="130000"/>
              </a:lnSpc>
            </a:pPr>
            <a:r>
              <a:rPr lang="zh-CN" altLang="zh-CN" sz="1695" b="1" dirty="0">
                <a:latin typeface="微软雅黑" panose="020B0503020204020204" charset="-122"/>
                <a:ea typeface="微软雅黑" panose="020B0503020204020204" charset="-122"/>
              </a:rPr>
              <a:t>相关链接 </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①</a:t>
            </a:r>
            <a:r>
              <a:rPr lang="zh-CN" altLang="zh-CN" sz="1695" dirty="0">
                <a:latin typeface="微软雅黑" panose="020B0503020204020204" charset="-122"/>
                <a:ea typeface="微软雅黑" panose="020B0503020204020204" charset="-122"/>
              </a:rPr>
              <a:t>邓叔群</a:t>
            </a:r>
            <a:r>
              <a:rPr lang="en-US" altLang="zh-CN" sz="1695" dirty="0">
                <a:latin typeface="微软雅黑" panose="020B0503020204020204" charset="-122"/>
                <a:ea typeface="微软雅黑" panose="020B0503020204020204" charset="-122"/>
              </a:rPr>
              <a:t>(1902</a:t>
            </a:r>
            <a:r>
              <a:rPr lang="zh-CN" altLang="zh-CN" sz="1695" dirty="0">
                <a:latin typeface="微软雅黑" panose="020B0503020204020204" charset="-122"/>
                <a:ea typeface="微软雅黑" panose="020B0503020204020204" charset="-122"/>
              </a:rPr>
              <a:t>—</a:t>
            </a:r>
            <a:r>
              <a:rPr lang="en-US" altLang="zh-CN" sz="1695" dirty="0">
                <a:latin typeface="微软雅黑" panose="020B0503020204020204" charset="-122"/>
                <a:ea typeface="微软雅黑" panose="020B0503020204020204" charset="-122"/>
              </a:rPr>
              <a:t>1970),</a:t>
            </a:r>
            <a:r>
              <a:rPr lang="zh-CN" altLang="zh-CN" sz="1695" dirty="0">
                <a:latin typeface="微软雅黑" panose="020B0503020204020204" charset="-122"/>
                <a:ea typeface="微软雅黑" panose="020B0503020204020204" charset="-122"/>
              </a:rPr>
              <a:t>中国真菌学家</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福建福州人。曾任岭南大学、金陵大学、中央大学等校教授</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中央研究院研究员。中华人民共和国成立后</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任沈阳农学院和东北农学院副院长、中科院微生物研究所副所长、中科院学部委员</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院士</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。主要著作有《中国的高等真菌》《中国的真菌》等。</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摘自《辞海》第六版</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②</a:t>
            </a:r>
            <a:r>
              <a:rPr lang="zh-CN" altLang="zh-CN" sz="1695" dirty="0">
                <a:latin typeface="微软雅黑" panose="020B0503020204020204" charset="-122"/>
                <a:ea typeface="微软雅黑" panose="020B0503020204020204" charset="-122"/>
              </a:rPr>
              <a:t>我自幼被外祖母严氏收养。她教我劳动</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晓我勤俭</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并以岳飞、戚继光、林则徐等人的事迹勉励我</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教我做人要坚贞不屈、清正廉洁、光明磊落</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这一切促使我从小就立志为中华民族的强盛奋斗终生。</a:t>
            </a:r>
            <a:r>
              <a:rPr lang="en-US" altLang="zh-CN" sz="1695"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摘自《中国科学院院士自述</a:t>
            </a:r>
            <a:r>
              <a:rPr lang="zh-CN" altLang="zh-CN" sz="1695" i="1" dirty="0">
                <a:latin typeface="微软雅黑" panose="020B0503020204020204" charset="-122"/>
                <a:ea typeface="微软雅黑" panose="020B0503020204020204" charset="-122"/>
              </a:rPr>
              <a:t>·</a:t>
            </a:r>
            <a:r>
              <a:rPr lang="zh-CN" altLang="zh-CN" sz="1695" dirty="0">
                <a:latin typeface="微软雅黑" panose="020B0503020204020204" charset="-122"/>
                <a:ea typeface="微软雅黑" panose="020B0503020204020204" charset="-122"/>
              </a:rPr>
              <a:t>邓叔群》</a:t>
            </a:r>
            <a:r>
              <a:rPr lang="en-US" altLang="zh-CN" sz="1695" dirty="0">
                <a:latin typeface="微软雅黑" panose="020B0503020204020204" charset="-122"/>
                <a:ea typeface="微软雅黑" panose="020B0503020204020204" charset="-122"/>
              </a:rPr>
              <a:t>)</a:t>
            </a:r>
            <a:endParaRPr lang="zh-CN"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zh-CN" sz="1695" dirty="0">
              <a:latin typeface="微软雅黑" panose="020B0503020204020204" charset="-122"/>
              <a:ea typeface="微软雅黑" panose="020B0503020204020204" charset="-122"/>
            </a:endParaRPr>
          </a:p>
          <a:p>
            <a:pPr algn="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6060" y="2542321"/>
            <a:ext cx="7614556" cy="2470150"/>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1.</a:t>
            </a:r>
            <a:r>
              <a:rPr lang="zh-CN" altLang="en-US" sz="1695" b="1" dirty="0">
                <a:solidFill>
                  <a:schemeClr val="tx1">
                    <a:lumMod val="50000"/>
                    <a:lumOff val="50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下列对材料有关内容的分析和概括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最恰当的两项是</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因为种族歧视使邓叔群深受伤害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激发了他的民族自尊心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他决心用最短的时间学到最精湛的科学知识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为国争光。 </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考虑到岭南大学开学在即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急需一位植物病理学教授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邓叔群听从导师的建议当即回国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全然不顾自己即将得到的博士学位。</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邓叔群采集、鉴定的中国真菌标本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填补了世界真菌研究领域的空白。他本人也因为在真菌学领域的卓越贡献而得到世界同行认可。</a:t>
            </a:r>
            <a:endParaRPr lang="zh-CN" altLang="en-US" sz="1695" dirty="0">
              <a:latin typeface="微软雅黑" panose="020B0503020204020204" charset="-122"/>
              <a:ea typeface="微软雅黑" panose="020B0503020204020204" charset="-122"/>
            </a:endParaRPr>
          </a:p>
        </p:txBody>
      </p:sp>
      <p:grpSp>
        <p:nvGrpSpPr>
          <p:cNvPr id="2" name="组合 1"/>
          <p:cNvGrpSpPr/>
          <p:nvPr/>
        </p:nvGrpSpPr>
        <p:grpSpPr>
          <a:xfrm>
            <a:off x="809063" y="2030341"/>
            <a:ext cx="1302309" cy="742839"/>
            <a:chOff x="2102553" y="3026385"/>
            <a:chExt cx="3384376" cy="1930452"/>
          </a:xfrm>
        </p:grpSpPr>
        <p:pic>
          <p:nvPicPr>
            <p:cNvPr id="11" name="Picture 2"/>
            <p:cNvPicPr>
              <a:picLocks noChangeAspect="1" noChangeArrowheads="1"/>
            </p:cNvPicPr>
            <p:nvPr/>
          </p:nvPicPr>
          <p:blipFill>
            <a:blip r:embed="rId1" cstate="print"/>
            <a:srcRect/>
            <a:stretch>
              <a:fillRect/>
            </a:stretch>
          </p:blipFill>
          <p:spPr bwMode="auto">
            <a:xfrm>
              <a:off x="2102553" y="3026385"/>
              <a:ext cx="3384376" cy="1080096"/>
            </a:xfrm>
            <a:prstGeom prst="rect">
              <a:avLst/>
            </a:prstGeom>
            <a:solidFill>
              <a:srgbClr val="404040"/>
            </a:solidFill>
            <a:ln w="9525">
              <a:noFill/>
              <a:miter lim="800000"/>
              <a:headEnd/>
              <a:tailEnd/>
            </a:ln>
            <a:effectLst/>
          </p:spPr>
        </p:pic>
        <p:sp>
          <p:nvSpPr>
            <p:cNvPr id="12" name="矩形 11"/>
            <p:cNvSpPr/>
            <p:nvPr/>
          </p:nvSpPr>
          <p:spPr>
            <a:xfrm>
              <a:off x="2246569" y="3120157"/>
              <a:ext cx="3240360" cy="1836680"/>
            </a:xfrm>
            <a:prstGeom prst="rect">
              <a:avLst/>
            </a:prstGeom>
          </p:spPr>
          <p:txBody>
            <a:bodyPr wrap="squar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35866" y="3305975"/>
            <a:ext cx="7671008" cy="20348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37248" y="3316594"/>
            <a:ext cx="767100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项不给分。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本题考查筛选并整合文中信息的能力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能力层级为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听从导师的建议当即回国”有误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原文是导师“建议他完成论文后再回去”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不是让他当即回国。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因果关系不当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原文是“为保持黄河上游水土、减轻下游灾害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他提出了森林生态平衡理论”。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原文是“目睹同胞受到种族歧视”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而不是他受到种族歧视。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68"/>
          <p:cNvSpPr txBox="1"/>
          <p:nvPr/>
        </p:nvSpPr>
        <p:spPr>
          <a:xfrm>
            <a:off x="723549" y="1888273"/>
            <a:ext cx="7614556" cy="145034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抗战时期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邓叔群与助手开展森林勘察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其研究成果不仅支持了当时的大后方建设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其中不少内容至今仍有参考价值。 </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E. </a:t>
            </a:r>
            <a:r>
              <a:rPr lang="zh-CN" altLang="en-US" sz="1695" dirty="0">
                <a:latin typeface="微软雅黑" panose="020B0503020204020204" charset="-122"/>
                <a:ea typeface="微软雅黑" panose="020B0503020204020204" charset="-122"/>
              </a:rPr>
              <a:t>邓叔群基于水利和林、牧并重的思想而提出的森林生态平衡理论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使得黄河上游的水土得以保持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并减轻了下游的水患灾害。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邓叔群不愿意去台湾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也不去美国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而欣然接受邀请去东北筹建农学院。他这样做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既有现实因素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又有思想基础。请结合材料具体分析。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748260" y="2847117"/>
            <a:ext cx="7619048" cy="26046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62537" y="3019218"/>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现实因素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国民党腐败统治的现实使他深感失望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东北解放区领导尊重人才的诚意使他深受感动。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思想基础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从小受外祖母影响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以历史上的英雄人物为榜样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不忘自己是中国人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愿为中华民族富强奋斗终生。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本题考查筛选并整合文中信息的能力。能力层级为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。审题时要抓住题干中的“现实因素”和“思想基础”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答题区域在文本第五段及“相关链接②”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在此区域内筛选出合乎题目的作答内容。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8528" y="2733728"/>
            <a:ext cx="7619048" cy="234770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在国家需要时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邓叔群是如何主动牺牲个人利益、为国分忧的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778528" y="2733728"/>
            <a:ext cx="7619048" cy="280987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①因为岭南大学的需要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中断学业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提前回国效力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把自家的花园洋房和积蓄捐献给国家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并主动提出减薪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带病编写教材纲要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为筹建沈阳农学院辛勤工作。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本题考查筛选并整合文中信息的能力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以及从不同角度和层面发掘文本所反映的人生价值和时代精神的能力。解题步骤为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先审题干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明确指向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寻找信息源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再对信息源进行筛选与整合。通过阅读文章可知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答题区域在第一段、第五段、第六段。筛选出邓叔群因岭南大学的需要而中断学业提前回国、捐款捐房减薪、带病编写教材辛勤工作等信息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并按要求分类整合。</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5130" y="2584494"/>
            <a:ext cx="7619048" cy="27488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811076" cy="770890"/>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4. </a:t>
            </a:r>
            <a:r>
              <a:rPr lang="zh-CN" altLang="en-US" sz="1695" b="1" dirty="0">
                <a:solidFill>
                  <a:schemeClr val="tx1">
                    <a:lumMod val="50000"/>
                    <a:lumOff val="50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作为一位爱国科学家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邓叔群有哪些突出表现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请结合材料谈谈你的理解。</a:t>
            </a:r>
            <a:r>
              <a:rPr lang="en-US" altLang="zh-CN" sz="1695" dirty="0">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11" name="矩形 10"/>
          <p:cNvSpPr/>
          <p:nvPr/>
        </p:nvSpPr>
        <p:spPr>
          <a:xfrm>
            <a:off x="748260" y="2625448"/>
            <a:ext cx="7619048" cy="280987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①为中国建立了自己的真菌学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在世界学术领域争得一席之地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为改变中国农业的落后面貌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选学农林专业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为国计民生需要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及时调整自己的研究方向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为中华人民共和国农林业的发展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努力培养专业人才。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本题考查从不同角度和层面发掘文本所反映的人生价值和时代精神的能力。能力层级为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F</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。本题的答题思路为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审题目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明确答题内容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锁定信息源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筛选整合信息。审题时要抓住“爱国科学家”这一信息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它既规定了传主行为的性质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也规定了答题区域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要求围绕“爱国”“科学家”筛选信息。答题区域在第一段、第二段、第三段和第六段。注意分条作答。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91440" y="2319945"/>
            <a:ext cx="761455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探究文中观点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邓叔群认为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水利和林、牧之间具有密切关系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要根治黄河水患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就必须三者并重。请结合材料谈谈你的理解。</a:t>
            </a:r>
            <a:endParaRPr lang="zh-CN" altLang="en-US" sz="1695" dirty="0">
              <a:latin typeface="微软雅黑" panose="020B0503020204020204" charset="-122"/>
              <a:ea typeface="微软雅黑" panose="020B0503020204020204" charset="-122"/>
            </a:endParaRPr>
          </a:p>
        </p:txBody>
      </p:sp>
      <p:sp>
        <p:nvSpPr>
          <p:cNvPr id="10" name="矩形 9"/>
          <p:cNvSpPr/>
          <p:nvPr/>
        </p:nvSpPr>
        <p:spPr>
          <a:xfrm>
            <a:off x="791440" y="3171247"/>
            <a:ext cx="7606136" cy="20429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54087" y="3207330"/>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①这一观点形成的背景是他已充分进行实地研究。邓叔群拒任农林部副部长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举家奔赴甘肃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研究黄河上游水土保持。②这一观点有理论支撑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他提出了森林生态平衡理论。③这一观点有林业实践支撑。他成功创办洮河林场及三个分场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建立了一整套保证森林更新、营造量大于采伐量的制度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创建了以科学的方法经营和管理森林的新模式。</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grpSp>
        <p:nvGrpSpPr>
          <p:cNvPr id="2" name="组合 1"/>
          <p:cNvGrpSpPr/>
          <p:nvPr/>
        </p:nvGrpSpPr>
        <p:grpSpPr>
          <a:xfrm>
            <a:off x="778528" y="1927721"/>
            <a:ext cx="1304142" cy="742839"/>
            <a:chOff x="5616948" y="2814861"/>
            <a:chExt cx="3389138" cy="1930452"/>
          </a:xfrm>
        </p:grpSpPr>
        <p:pic>
          <p:nvPicPr>
            <p:cNvPr id="14" name="Picture 2"/>
            <p:cNvPicPr>
              <a:picLocks noChangeAspect="1" noChangeArrowheads="1"/>
            </p:cNvPicPr>
            <p:nvPr/>
          </p:nvPicPr>
          <p:blipFill>
            <a:blip r:embed="rId1" cstate="print"/>
            <a:srcRect/>
            <a:stretch>
              <a:fillRect/>
            </a:stretch>
          </p:blipFill>
          <p:spPr bwMode="auto">
            <a:xfrm>
              <a:off x="5616948" y="2814861"/>
              <a:ext cx="3384376" cy="1080096"/>
            </a:xfrm>
            <a:prstGeom prst="rect">
              <a:avLst/>
            </a:prstGeom>
            <a:solidFill>
              <a:srgbClr val="404040"/>
            </a:solidFill>
            <a:ln w="9525">
              <a:noFill/>
              <a:miter lim="800000"/>
              <a:headEnd/>
              <a:tailEnd/>
            </a:ln>
            <a:effectLst/>
          </p:spPr>
        </p:pic>
        <p:sp>
          <p:nvSpPr>
            <p:cNvPr id="15" name="矩形 14"/>
            <p:cNvSpPr/>
            <p:nvPr/>
          </p:nvSpPr>
          <p:spPr>
            <a:xfrm>
              <a:off x="5765726" y="2908633"/>
              <a:ext cx="3240360" cy="1836680"/>
            </a:xfrm>
            <a:prstGeom prst="rect">
              <a:avLst/>
            </a:prstGeom>
          </p:spPr>
          <p:txBody>
            <a:bodyPr wrap="squar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91440" y="2237526"/>
            <a:ext cx="7606136" cy="20429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2237526"/>
            <a:ext cx="7619048"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本题考查探究文中观点的能力。“要根治黄河水患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就必须三者并重”的观点在本文中主要体现为他在林业方面的独特贡献。先找到语句所在的第四段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然后结合上下文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先述说观点形成的背景与林业实践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再介绍他的森林理论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提炼整合后分点表述即可。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探究精神品质、人物魅力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邓叔群院士在国内深受尊敬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在国际上也享有盛誉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其中必有内在原因。请结合材料具体分析。</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79379" y="3017132"/>
            <a:ext cx="7619048" cy="23777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6820" y="3160525"/>
            <a:ext cx="7619048" cy="240792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①从小就立志为中华民族的强盛奋斗终生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最终荣膺中科院学部委员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院士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。②以学到先进知识报效祖国为求学目的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放弃博士学位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回国后为中国建立了自己的真菌科学。③关心国计民生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转向林业研究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并做出突出贡献。④愿与民族同甘苦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共命运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不去台湾和美国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欣然接受邀请筹建沈阳农学院。⑤生活俭朴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不贪图物质享受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捐洋房捐款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主动提出减薪。⑥举办森林病理学培训班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培训专业人才。</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rPr>
              <a:t>	</a:t>
            </a: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91440" y="2237526"/>
            <a:ext cx="7606136" cy="204294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8528" y="2237526"/>
            <a:ext cx="7619048" cy="145034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本题考查探究精神品质、人物魅力的能力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要求考生找出邓叔群院士深受尊敬、享有盛誉的内在原因。综合性较强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联系全文和“相关链接”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先找出国内与国外对他的评价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再按时间顺序理出其重大贡献及思想轨迹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既要注意评价性语句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也要注意相关事实。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777371"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a:t>
            </a:r>
            <a:r>
              <a:rPr lang="zh-CN" altLang="en-US" sz="1695" b="1" dirty="0">
                <a:solidFill>
                  <a:schemeClr val="tx1">
                    <a:lumMod val="50000"/>
                    <a:lumOff val="50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文中认为“属于陈忠实的句子永留人间”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720990" y="2847118"/>
            <a:ext cx="7777371" cy="27204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60780" y="2847118"/>
            <a:ext cx="7777371" cy="2599690"/>
          </a:xfrm>
          <a:prstGeom prst="rect">
            <a:avLst/>
          </a:prstGeom>
        </p:spPr>
        <p:txBody>
          <a:bodyPr wrap="square">
            <a:spAutoFit/>
          </a:bodyPr>
          <a:lstStyle/>
          <a:p>
            <a:pPr>
              <a:lnSpc>
                <a:spcPct val="12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①他的小说艺术达到了当时的最高水平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他的文学作品的思想容量和审美境界在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世纪中国是无可取代的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他的作品是当代世界文学中独树一帜的文学经典。</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2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解答本题一定要结合文章结尾的“相关链接”的内容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那是对陈忠实作品的重要评价。在“相关链接①”中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有“能够反映那一时期小说艺术所达到的最高水平”“无论就其思想容量还是就其审美境界而言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都有其独特的、无可取代的地位”“即使与当代世界小说创作中的那些著名作品比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白鹿原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也应该说是独树一帜的”等内容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整合这些信息即可。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48260" y="1905021"/>
            <a:ext cx="7697024"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探究社会意义及启示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邓叔群一生的选择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都从人民和祖国的需要出发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他以自己的实际行动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践行着科学报国的理想。”这给我们什么样的启示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请结合材料具体分析。</a:t>
            </a:r>
            <a:r>
              <a:rPr lang="zh-CN" altLang="en-US" sz="1695" dirty="0">
                <a:solidFill>
                  <a:schemeClr val="tx1">
                    <a:lumMod val="75000"/>
                    <a:lumOff val="25000"/>
                  </a:schemeClr>
                </a:solidFill>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71122" y="3041078"/>
            <a:ext cx="7619048" cy="210586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798830" y="3041078"/>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①青少年应该树立远大理想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将个人前途与祖国命运结合在一起。邓叔群从小就立志为中华民族的强盛奋斗终生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最终为国争光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享誉国际。②青少年应该脚踏实地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不畏艰苦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学好科学。留学期间他不仅主科成绩都是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而且荣获了全美最高科学荣誉学会颁发的两枚金钥匙证章。③青少年应有到祖国最需要的地方去、做祖国最需要的人的志向。因为祖国需要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邓叔群毅然放弃博士学位当即回国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建立真菌学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抗战期间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为使研究与国计民生关系更为直接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转向林业研究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并做出突出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91440" y="2237526"/>
            <a:ext cx="7606136" cy="268774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91440" y="2308547"/>
            <a:ext cx="7619048" cy="2470150"/>
          </a:xfrm>
          <a:prstGeom prst="rect">
            <a:avLst/>
          </a:prstGeom>
        </p:spPr>
        <p:txBody>
          <a:bodyPr wrap="square">
            <a:spAutoFit/>
          </a:bodyPr>
          <a:lstStyle/>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贡献。④青少年应当追求为国建功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不贪图物质享受。邓叔群在中华人民共和国成立前拒任农林部副部长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举家奔赴甘肃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研究黄河上游水土保持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在中华人民共和国成立后捐房捐款拒酬金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培训人才。 </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本题考查探究社会意义及启示的能力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要求考生结合材料具体分析邓叔群“科学报国的理想”给我们的启示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综合性较强。答题时抓住两点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一是理想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二是科学。联系青少年的生活实际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结合全文和相关链接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整合阐述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注意观点性语句与文中相关事实。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773801"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探究文本问题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表达个人见解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有人认为以“唯一的东方人”为标题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更能体现邓叔群在科学上的巨大贡献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有人认为原来的标题更好。请结合材料谈谈你的看法。</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50000"/>
                  <a:lumOff val="50000"/>
                </a:schemeClr>
              </a:solidFill>
              <a:latin typeface="微软雅黑" panose="020B0503020204020204" charset="-122"/>
              <a:ea typeface="微软雅黑" panose="020B0503020204020204" charset="-122"/>
            </a:endParaRPr>
          </a:p>
        </p:txBody>
      </p:sp>
      <p:sp>
        <p:nvSpPr>
          <p:cNvPr id="8" name="矩形 7"/>
          <p:cNvSpPr/>
          <p:nvPr/>
        </p:nvSpPr>
        <p:spPr>
          <a:xfrm>
            <a:off x="751039" y="3207330"/>
            <a:ext cx="7840717" cy="18720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8747" y="3290456"/>
            <a:ext cx="7746093"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我认为原来的标题更好。②“爱国科学家邓叔群”</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简洁明了地交代了传主的身份与姓名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有助于读者快速把握文本内容。③“爱国”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指明了思想感情方面的伟大。邓叔群先生一生的选择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都从人民和祖国的需要出发。“科学家”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说明他在科学上的巨大贡献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让读者明白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他以自己的实际行动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践行着科学报国的理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791440" y="1988147"/>
            <a:ext cx="7606136" cy="321420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91440" y="2059169"/>
            <a:ext cx="7619048" cy="3149600"/>
          </a:xfrm>
          <a:prstGeom prst="rect">
            <a:avLst/>
          </a:prstGeom>
        </p:spPr>
        <p:txBody>
          <a:bodyPr wrap="square">
            <a:spAutoFit/>
          </a:bodyPr>
          <a:lstStyle/>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想。“爱国科学家”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简要而明晰地勾勒出邓叔群院士的鲜明形象。④“唯一的东方人”可以体现他在科学上的巨大贡献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却不能很好地反映出其爱国情怀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也没有介绍传主的姓名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没有原标题醒目。⑤两相比较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我认为“爱国科学家邓叔群”这个标题更好。</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本题考查探究文本问题、表达个人见解的能力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要求考生探究标题的合理性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应该结合传主的身份与文本内容进行分析。邓叔群院士在科学上做出了伟大的贡献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在爱国敬业方面也是当代青少年学习的典范。回答时要言之有理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要列出事实根据。开放性的探究题目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不强求答案统一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其他答案能够合情合理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自圆其说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亦可酌情给分。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54091" y="2437342"/>
            <a:ext cx="7619048" cy="3180080"/>
          </a:xfrm>
          <a:prstGeom prst="rect">
            <a:avLst/>
          </a:prstGeom>
          <a:noFill/>
        </p:spPr>
        <p:txBody>
          <a:bodyPr wrap="square" rtlCol="0">
            <a:spAutoFit/>
          </a:bodyPr>
          <a:lstStyle/>
          <a:p>
            <a:pPr algn="just">
              <a:lnSpc>
                <a:spcPct val="130000"/>
              </a:lnSpc>
              <a:spcAft>
                <a:spcPts val="0"/>
              </a:spcAft>
            </a:pPr>
            <a:endParaRPr lang="zh-CN" altLang="en-US" sz="1845"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“从不同角度发掘”就是要求从不同视角对文本做多侧面的考查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如正面的角度、反面的角度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当事人的角度、旁观者的角度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等等。“从不同层面发掘”就是要求对文本可达到的层次能够做出深浅度不同的认知解读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进而挖掘作品内在的精神实质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深层、浅层、实用层面、美学层面、哲学层面等等。“文本反映的人生价值”应该包括传主本身体现出来的人生价值和作传者的情感态度所反映出来的人生价值。而“文本反映的时代精神”一方面是指文本体现出来的它所产生的那个时代的精神风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另一方面也包括文本本身与现代社会的精神之间的相同之处。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TextBox 11"/>
          <p:cNvSpPr txBox="1"/>
          <p:nvPr/>
        </p:nvSpPr>
        <p:spPr>
          <a:xfrm>
            <a:off x="3992315" y="2431487"/>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9" name="文本框 8"/>
          <p:cNvSpPr txBox="1"/>
          <p:nvPr/>
        </p:nvSpPr>
        <p:spPr>
          <a:xfrm>
            <a:off x="778528" y="1998106"/>
            <a:ext cx="7229413" cy="1014730"/>
          </a:xfrm>
          <a:prstGeom prst="rect">
            <a:avLst/>
          </a:prstGeom>
          <a:noFill/>
        </p:spPr>
        <p:txBody>
          <a:bodyPr wrap="square" rtlCol="0">
            <a:spAutoFit/>
          </a:bodyPr>
          <a:lstStyle/>
          <a:p>
            <a:r>
              <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rPr>
              <a:t>考向一　从不同角度和层面发掘文本反映的人生价值和时代精神</a:t>
            </a:r>
            <a:endParaRPr lang="en-US" altLang="zh-CN" sz="2000"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endParaRPr lang="zh-CN" altLang="en-US" sz="20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1694180"/>
          </a:xfrm>
          <a:prstGeom prst="rect">
            <a:avLst/>
          </a:prstGeom>
          <a:noFill/>
        </p:spPr>
        <p:txBody>
          <a:bodyPr wrap="square" rtlCol="0">
            <a:spAutoFit/>
          </a:bodyPr>
          <a:lstStyle/>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TextBox 11"/>
          <p:cNvSpPr txBox="1"/>
          <p:nvPr/>
        </p:nvSpPr>
        <p:spPr>
          <a:xfrm>
            <a:off x="4046071" y="1979020"/>
            <a:ext cx="1106959"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54826" y="2403778"/>
          <a:ext cx="7886700" cy="3365500"/>
        </p:xfrm>
        <a:graphic>
          <a:graphicData uri="http://schemas.openxmlformats.org/drawingml/2006/table">
            <a:tbl>
              <a:tblPr firstRow="1" firstCol="1" bandRow="1">
                <a:tableStyleId>{5940675A-B579-460E-94D1-54222C63F5DA}</a:tableStyleId>
              </a:tblPr>
              <a:tblGrid>
                <a:gridCol w="394335"/>
                <a:gridCol w="7492365"/>
              </a:tblGrid>
              <a:tr h="33655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思路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发掘文本反映的人生价值和时代精神</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要立足于人物或事件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传记自然以写人记事为主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写人自然要表现人的精神</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而人的精神就贯穿于人生价值的方方面面</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同时无论是一个人的价值的实现</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还是特定的人生轨迹的规划或形成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都带有明显的时代烙印</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折射出不同时代特有的文化内涵与精神实质。因此</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解答时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需注意以下几点</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要善于选择审视角度</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善于进行层面切割</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善于进行个性化解读。</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要善于捕捉主要材料</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善于分析、提炼、概括</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善于有序地呈现结果。</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3. </a:t>
                      </a:r>
                      <a:r>
                        <a:rPr lang="zh-CN" sz="1695" kern="100" dirty="0">
                          <a:solidFill>
                            <a:schemeClr val="tx1"/>
                          </a:solidFill>
                          <a:effectLst/>
                          <a:latin typeface="微软雅黑" panose="020B0503020204020204" charset="-122"/>
                          <a:ea typeface="微软雅黑" panose="020B0503020204020204" charset="-122"/>
                        </a:rPr>
                        <a:t>要结合文本</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分析人物</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探讨有个性色彩的性格、思想、品质特点。</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4. </a:t>
                      </a:r>
                      <a:r>
                        <a:rPr lang="zh-CN" sz="1695" kern="100" dirty="0">
                          <a:solidFill>
                            <a:schemeClr val="tx1"/>
                          </a:solidFill>
                          <a:effectLst/>
                          <a:latin typeface="微软雅黑" panose="020B0503020204020204" charset="-122"/>
                          <a:ea typeface="微软雅黑" panose="020B0503020204020204" charset="-122"/>
                        </a:rPr>
                        <a:t>要联系时代</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把人物放到时代的大背景中进行分析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揭示其性格、思想及精神风貌代表的时代意义</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14960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阅读阅读下面的文字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“生命呵</a:t>
            </a: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你是一只神鸟”</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缅怀我的父亲高士其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高志其</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①“生命呵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你是一只神鸟”是父亲高士其生前写的诗中他喜爱的一句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我把全诗印在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高士其全集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的封底。父亲去世后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也有知识界与出版界的人士对他的一生做了如此富有诗意的评价。</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②父亲自幼爱好文学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是在一户书礼世家诞生的。他熟读中国启蒙读本与诸子百家经典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有深厚传统文化底蕴。</a:t>
            </a:r>
            <a:r>
              <a:rPr lang="en-US" altLang="zh-CN" sz="1695" kern="100" dirty="0">
                <a:latin typeface="微软雅黑" panose="020B0503020204020204" charset="-122"/>
                <a:ea typeface="微软雅黑" panose="020B0503020204020204" charset="-122"/>
                <a:cs typeface="Courier New" panose="02070309020205020404" pitchFamily="49" charset="0"/>
              </a:rPr>
              <a:t>1918</a:t>
            </a:r>
            <a:r>
              <a:rPr lang="zh-CN" altLang="en-US" sz="1695" kern="100" dirty="0">
                <a:latin typeface="微软雅黑" panose="020B0503020204020204" charset="-122"/>
                <a:ea typeface="微软雅黑" panose="020B0503020204020204" charset="-122"/>
                <a:cs typeface="Courier New" panose="02070309020205020404" pitchFamily="49" charset="0"/>
              </a:rPr>
              <a:t>年踏进清华校园做留美预备生后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民主与科学”的思想在他心中扎下了根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他有机会接触到西方文学与哲学。</a:t>
            </a:r>
            <a:r>
              <a:rPr lang="en-US" altLang="zh-CN" sz="1695" kern="100" dirty="0">
                <a:latin typeface="微软雅黑" panose="020B0503020204020204" charset="-122"/>
                <a:ea typeface="微软雅黑" panose="020B0503020204020204" charset="-122"/>
                <a:cs typeface="Courier New" panose="02070309020205020404" pitchFamily="49" charset="0"/>
              </a:rPr>
              <a:t>17</a:t>
            </a:r>
            <a:r>
              <a:rPr lang="zh-CN" altLang="en-US" sz="1695" kern="100" dirty="0">
                <a:latin typeface="微软雅黑" panose="020B0503020204020204" charset="-122"/>
                <a:ea typeface="微软雅黑" panose="020B0503020204020204" charset="-122"/>
                <a:cs typeface="Courier New" panose="02070309020205020404" pitchFamily="49" charset="0"/>
              </a:rPr>
              <a:t>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他的第一篇英文作品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我的生活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获得好评。后来他加入万国童子军通讯社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锻炼了英语写作能力。</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③父亲在美留学期间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流行性病毒正在祖国肆虐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成千上万的人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包括自己的亲姐姐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都被这“小魔王”夺去了生命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他便认定医学才能救国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就从威斯康星大学化学系转到芝加哥大学改攻细菌学这个冷门。他多次吞食食物毒细菌做自身感染实验。不幸的是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在一次实验中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装有病毒的瓶子破裂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他受到脑炎过滤性病毒感染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中枢运动神经遭到破坏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手脚活动发生障碍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但他的思维依然非常清晰敏捷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他顽强地学完了全部医学博士课程。</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914512" y="1915595"/>
            <a:ext cx="7642045" cy="213042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④父亲去美国攻读科学与医学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但仍深爱着文学与哲学。在耶鲁大学图书馆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他阅遍了世界名著。在取道欧洲回国途中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他考察了十七个国家的公共卫生现状和措施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以备供祖国参考。同时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他的文学情结不解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他曾在巴黎圣母院的小书摊流连忘返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终于买了一本诗集才欢喜地回到旅馆。在莱茵河畔的法兰克福市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他访问了歌德故居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在那儿买到他十分珍爱的歌德名著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浮士德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914512" y="1915595"/>
            <a:ext cx="7642045" cy="280987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⑤等到他</a:t>
            </a:r>
            <a:r>
              <a:rPr lang="en-US" altLang="zh-CN" sz="1695" kern="100" dirty="0">
                <a:latin typeface="微软雅黑" panose="020B0503020204020204" charset="-122"/>
                <a:ea typeface="微软雅黑" panose="020B0503020204020204" charset="-122"/>
                <a:cs typeface="Courier New" panose="02070309020205020404" pitchFamily="49" charset="0"/>
              </a:rPr>
              <a:t>1930</a:t>
            </a:r>
            <a:r>
              <a:rPr lang="zh-CN" altLang="en-US" sz="1695" kern="100" dirty="0">
                <a:latin typeface="微软雅黑" panose="020B0503020204020204" charset="-122"/>
                <a:ea typeface="微软雅黑" panose="020B0503020204020204" charset="-122"/>
                <a:cs typeface="Courier New" panose="02070309020205020404" pitchFamily="49" charset="0"/>
              </a:rPr>
              <a:t>年回到上海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他看到被日本侵略的祖国生病了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瘟疫横行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民不聊生</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心情沉痛无比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他着手翻译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世界卫生事业的趋势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细菌学发展史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等文介绍给国人。不久他的病情日益加重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四肢近于瘫痪。但他依然愤世嫉俗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由于不满国民党的贪官污吏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他辞去南京中央医院检验科主任的职务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失业后贫病交迫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在上海亭子间开始了科学小品创作。</a:t>
            </a:r>
            <a:r>
              <a:rPr lang="en-US" altLang="zh-CN" sz="1695" kern="100" dirty="0">
                <a:latin typeface="微软雅黑" panose="020B0503020204020204" charset="-122"/>
                <a:ea typeface="微软雅黑" panose="020B0503020204020204" charset="-122"/>
                <a:cs typeface="Courier New" panose="02070309020205020404" pitchFamily="49" charset="0"/>
              </a:rPr>
              <a:t>1935</a:t>
            </a:r>
            <a:r>
              <a:rPr lang="zh-CN" altLang="en-US" sz="1695" kern="100" dirty="0">
                <a:latin typeface="微软雅黑" panose="020B0503020204020204" charset="-122"/>
                <a:ea typeface="微软雅黑" panose="020B0503020204020204" charset="-122"/>
                <a:cs typeface="Courier New" panose="02070309020205020404" pitchFamily="49" charset="0"/>
              </a:rPr>
              <a:t>年父亲在发表第一篇科学作品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细菌的衣食住行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将原名“高仕錤”改为“高士其”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并郑重宣布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去掉人旁不做官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去掉金旁不要钱。”就在这时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他经在美国就结识的好友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读书出版社创始人李公朴引荐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正式投入了文化抗战的译著出版生活。</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777371"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a:t>
            </a:r>
            <a:r>
              <a:rPr lang="zh-CN" altLang="en-US" sz="1695" b="1" dirty="0">
                <a:solidFill>
                  <a:schemeClr val="tx1">
                    <a:lumMod val="50000"/>
                    <a:lumOff val="50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陈忠实的“剥离”和“寻找”是什么关系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有哪些表现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请结合材料详细说明。</a:t>
            </a:r>
            <a:r>
              <a:rPr lang="en-US" altLang="zh-CN" sz="1695" dirty="0">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720990" y="2847118"/>
            <a:ext cx="7777371" cy="27204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60780" y="2847118"/>
            <a:ext cx="7777371" cy="239204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“剥离”和“寻找”是辩证关系。剥离的结果带来寻找的可能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而寻找的冲动激发剥离的愿望。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①从赵树理和柳青的文学中剥离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寻找到马尔克斯、王蒙等新的文学营养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从中山装所代表的时代精神中剥离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寻找到西装所代表的面对世界的契机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从“典型性格”说中剥离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寻找到“文化心理结构”学说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从自身已有的文学成就中剥离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寻找到新的文学高度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写出了文学巨著。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⑥之后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在李公朴、陶行知、艾思奇、黄洛峰和茅盾的支持下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他不仅成为读书出版社科普创作和译作的重要作者和编辑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还成为抗战时期中国唯一拿笔奋战且影响最大的著名科普作家。作为一名优秀细菌学专家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父亲准确地预见到了细菌战的可能和反细菌战的必要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作为一名忠贞的爱国者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父亲认为先要从最基础做起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唤醒民众对病菌的防御意识。在父亲看来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从事这项工作的意义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不但能引起民众对日敌的警惕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更重要的还在于教会民众懂得如何保护自己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不受侵害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以强健之身去拯救和保卫祖国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并使它富强。从此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父亲找到了一种把自己留美学到的专业知识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奉献给浴血奋战的中国大众的最好方式。开始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他还能用抖动的手握着笔杆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艰难地书写近百篇科学小品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之后病情加重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就先打好腹稿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一个字一个字地口述出来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请人记录。一篇几百字的文章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往往需要花费几天时间才能完成。但他每天乐此不疲。</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829685"/>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⑦茅盾先生称赞我父亲妙笔生花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将这些专业知识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变成一个个生动有趣的故事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有时用“访问记”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有时用对话体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或是用幽默的叙述体。各种毒菌在他笔下都被拟人化了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贪婪、狠毒、阴险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活像一群侵略人体的小魔王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读者能以此和抗战时期的现实生活做形象的比照。茅盾说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这样“使读者不但得到了与我们民族健康有莫大关系的知识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还激发了我们的民族意识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以及疾恶如仇的正义感”。一位患重疾的瘫痪科普作家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能以自己手中的笔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在抗战中发挥这样的宣传作用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真是太难得了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也曾有人非难父亲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说他政治热情太高了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有时把研究自然现象的科学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用作抨击社会不正之风和投向民族仇敌的刀枪。而父亲对这些非议不以为意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他不像少数科学家那样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无视民族存亡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把自己关在风平浪静的实验室中做囤积居奇的商贾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他坦然地宣称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他的科学研究“投降了大众”。正因为此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父亲写的每一个字</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45757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都是为这种“投降”奋斗献身的结果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读过的三联人士及其后人说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他们被高士其的民族大义与爱国情怀深深感动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读时常常想落泪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并认为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高士其是文化抗战的耀眼明星。</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选自</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科普研究</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有删改</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相关链接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高士其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中国著名科学家、科普作家和社会活动家。福州市人。代表作品有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揭穿小人国的秘密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生命的起源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和传染病作斗争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我们的土壤妈妈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高士其科学小品甲集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高士其科普创作选集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刊行。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814764" y="2847117"/>
            <a:ext cx="7619048" cy="2704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27596" y="2852302"/>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①具有很高文学素养的科普作家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熟读中国启蒙读本与诸子百家经典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有深厚传统文化底蕴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接触西方文学与哲学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在耶鲁大学图书馆阅遍了世界名著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能写诗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妙笔生花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写科学小品。②优秀的细菌学专家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多次吞食食物毒细菌做自身感染实验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并在一次实验中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受到脑炎过滤性病毒感染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翻译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世界卫生事业的趋势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细菌学发展史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等文介绍给国人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准确地预见到了细菌战的可能和反细菌战的必要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撰写科普文章广泛介绍毒菌。③具有民族大义与爱国情怀的爱国者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他认定医学</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0" name="TextBox 68"/>
          <p:cNvSpPr txBox="1"/>
          <p:nvPr/>
        </p:nvSpPr>
        <p:spPr>
          <a:xfrm>
            <a:off x="778528" y="1972063"/>
            <a:ext cx="7642045" cy="111061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作为著名的科普作家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高士其不仅深受儿子爱戴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亦广受人们的赞誉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那么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你心目中的高士其是怎样的形象呢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请结合材料具体分析。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0"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21698" y="2076756"/>
            <a:ext cx="7619048" cy="270448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14890" y="2186629"/>
            <a:ext cx="7619048" cy="2470150"/>
          </a:xfrm>
          <a:prstGeom prst="rect">
            <a:avLst/>
          </a:prstGeom>
        </p:spPr>
        <p:txBody>
          <a:bodyPr wrap="square">
            <a:spAutoFit/>
          </a:bodyPr>
          <a:lstStyle/>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才能救国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就改攻细菌学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他愤世嫉俗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不满国民党的贪官污吏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辞去南京中央医院检验科主任的职务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是抗战时期中国唯一拿笔奋战的著名科普作家。④具有顽强意志的强者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中枢运动神经遭到破坏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手脚活动发生障碍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但他顽强地学完了全部医学博士课程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病情加重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先打好腹稿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口述出来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请人记录。</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本题考查探究人物形象的魅力的能力。一要结合儿子写传记对父亲的爱戴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二要结合人们的赞誉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三要结合材料事实的客观叙述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四要结合个人的理解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来解读出心目中的科普作家高士其的魅力形象。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59095" y="2524110"/>
            <a:ext cx="7642045" cy="2499995"/>
          </a:xfrm>
          <a:prstGeom prst="rect">
            <a:avLst/>
          </a:prstGeom>
          <a:noFill/>
        </p:spPr>
        <p:txBody>
          <a:bodyPr wrap="square" rtlCol="0">
            <a:spAutoFit/>
          </a:bodyPr>
          <a:lstStyle/>
          <a:p>
            <a:pPr algn="ctr">
              <a:lnSpc>
                <a:spcPct val="130000"/>
              </a:lnSpc>
              <a:spcAft>
                <a:spcPts val="0"/>
              </a:spcAft>
            </a:pPr>
            <a:endParaRPr lang="en-US" altLang="zh-CN" sz="1845"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“写作背景”是指作者创作某一作品时的某些主观方面和客观方面的情况。“写作意图”是指作者想通过作品达到的目的。作者的写作背景和写作意图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在不同的文本中表现不同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有的可能明显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有的可能不是那么明显。写作背景和写作意图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一般包括以下几个方面</a:t>
            </a:r>
            <a:r>
              <a:rPr lang="en-US" altLang="zh-CN" sz="1695" kern="100" dirty="0">
                <a:latin typeface="微软雅黑" panose="020B0503020204020204" charset="-122"/>
                <a:ea typeface="微软雅黑" panose="020B0503020204020204" charset="-122"/>
                <a:cs typeface="Courier New" panose="02070309020205020404" pitchFamily="49" charset="0"/>
              </a:rPr>
              <a:t>:①</a:t>
            </a:r>
            <a:r>
              <a:rPr lang="zh-CN" altLang="en-US" sz="1695" kern="100" dirty="0">
                <a:latin typeface="微软雅黑" panose="020B0503020204020204" charset="-122"/>
                <a:ea typeface="微软雅黑" panose="020B0503020204020204" charset="-122"/>
                <a:cs typeface="Courier New" panose="02070309020205020404" pitchFamily="49" charset="0"/>
              </a:rPr>
              <a:t>时代和社会背景</a:t>
            </a:r>
            <a:r>
              <a:rPr lang="en-US" altLang="zh-CN" sz="1695" kern="100" dirty="0">
                <a:latin typeface="微软雅黑" panose="020B0503020204020204" charset="-122"/>
                <a:ea typeface="微软雅黑" panose="020B0503020204020204" charset="-122"/>
                <a:cs typeface="Courier New" panose="02070309020205020404" pitchFamily="49" charset="0"/>
              </a:rPr>
              <a:t>;②</a:t>
            </a:r>
            <a:r>
              <a:rPr lang="zh-CN" altLang="en-US" sz="1695" kern="100" dirty="0">
                <a:latin typeface="微软雅黑" panose="020B0503020204020204" charset="-122"/>
                <a:ea typeface="微软雅黑" panose="020B0503020204020204" charset="-122"/>
                <a:cs typeface="Courier New" panose="02070309020205020404" pitchFamily="49" charset="0"/>
              </a:rPr>
              <a:t>作者的写作动机</a:t>
            </a:r>
            <a:r>
              <a:rPr lang="en-US" altLang="zh-CN" sz="1695" kern="100" dirty="0">
                <a:latin typeface="微软雅黑" panose="020B0503020204020204" charset="-122"/>
                <a:ea typeface="微软雅黑" panose="020B0503020204020204" charset="-122"/>
                <a:cs typeface="Courier New" panose="02070309020205020404" pitchFamily="49" charset="0"/>
              </a:rPr>
              <a:t>;③</a:t>
            </a:r>
            <a:r>
              <a:rPr lang="zh-CN" altLang="en-US" sz="1695" kern="100" dirty="0">
                <a:latin typeface="微软雅黑" panose="020B0503020204020204" charset="-122"/>
                <a:ea typeface="微软雅黑" panose="020B0503020204020204" charset="-122"/>
                <a:cs typeface="Courier New" panose="02070309020205020404" pitchFamily="49" charset="0"/>
              </a:rPr>
              <a:t>文本的表达目的</a:t>
            </a:r>
            <a:r>
              <a:rPr lang="en-US" altLang="zh-CN" sz="1695" kern="100" dirty="0">
                <a:latin typeface="微软雅黑" panose="020B0503020204020204" charset="-122"/>
                <a:ea typeface="微软雅黑" panose="020B0503020204020204" charset="-122"/>
                <a:cs typeface="Courier New" panose="02070309020205020404" pitchFamily="49" charset="0"/>
              </a:rPr>
              <a:t>;④</a:t>
            </a:r>
            <a:r>
              <a:rPr lang="zh-CN" altLang="en-US" sz="1695" kern="100" dirty="0">
                <a:latin typeface="微软雅黑" panose="020B0503020204020204" charset="-122"/>
                <a:ea typeface="微软雅黑" panose="020B0503020204020204" charset="-122"/>
                <a:cs typeface="Courier New" panose="02070309020205020404" pitchFamily="49" charset="0"/>
              </a:rPr>
              <a:t>文本的表达方式</a:t>
            </a:r>
            <a:r>
              <a:rPr lang="en-US" altLang="zh-CN" sz="1695" kern="100" dirty="0">
                <a:latin typeface="微软雅黑" panose="020B0503020204020204" charset="-122"/>
                <a:ea typeface="微软雅黑" panose="020B0503020204020204" charset="-122"/>
                <a:cs typeface="Courier New" panose="02070309020205020404" pitchFamily="49" charset="0"/>
              </a:rPr>
              <a:t>;⑤</a:t>
            </a:r>
            <a:r>
              <a:rPr lang="zh-CN" altLang="en-US" sz="1695" kern="100" dirty="0">
                <a:latin typeface="微软雅黑" panose="020B0503020204020204" charset="-122"/>
                <a:ea typeface="微软雅黑" panose="020B0503020204020204" charset="-122"/>
                <a:cs typeface="Courier New" panose="02070309020205020404" pitchFamily="49" charset="0"/>
              </a:rPr>
              <a:t>文本提示的背景资料</a:t>
            </a:r>
            <a:r>
              <a:rPr lang="en-US" altLang="zh-CN" sz="1695" kern="100" dirty="0">
                <a:latin typeface="微软雅黑" panose="020B0503020204020204" charset="-122"/>
                <a:ea typeface="微软雅黑" panose="020B0503020204020204" charset="-122"/>
                <a:cs typeface="Courier New" panose="02070309020205020404" pitchFamily="49" charset="0"/>
              </a:rPr>
              <a:t>;⑥</a:t>
            </a:r>
            <a:r>
              <a:rPr lang="zh-CN" altLang="en-US" sz="1695" kern="100" dirty="0">
                <a:latin typeface="微软雅黑" panose="020B0503020204020204" charset="-122"/>
                <a:ea typeface="微软雅黑" panose="020B0503020204020204" charset="-122"/>
                <a:cs typeface="Courier New" panose="02070309020205020404" pitchFamily="49" charset="0"/>
              </a:rPr>
              <a:t>文本的对比资料和互见资料</a:t>
            </a:r>
            <a:r>
              <a:rPr lang="en-US" altLang="zh-CN" sz="1695" kern="100" dirty="0">
                <a:latin typeface="微软雅黑" panose="020B0503020204020204" charset="-122"/>
                <a:ea typeface="微软雅黑" panose="020B0503020204020204" charset="-122"/>
                <a:cs typeface="Courier New" panose="02070309020205020404" pitchFamily="49" charset="0"/>
              </a:rPr>
              <a:t>;⑦</a:t>
            </a:r>
            <a:r>
              <a:rPr lang="zh-CN" altLang="en-US" sz="1695" kern="100" dirty="0">
                <a:latin typeface="微软雅黑" panose="020B0503020204020204" charset="-122"/>
                <a:ea typeface="微软雅黑" panose="020B0503020204020204" charset="-122"/>
                <a:cs typeface="Courier New" panose="02070309020205020404" pitchFamily="49" charset="0"/>
              </a:rPr>
              <a:t>文本的隐含意义等。</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TextBox 11"/>
          <p:cNvSpPr txBox="1"/>
          <p:nvPr/>
        </p:nvSpPr>
        <p:spPr>
          <a:xfrm>
            <a:off x="4003813" y="2376069"/>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5" name="文本框 4"/>
          <p:cNvSpPr txBox="1"/>
          <p:nvPr/>
        </p:nvSpPr>
        <p:spPr>
          <a:xfrm>
            <a:off x="859095" y="1992226"/>
            <a:ext cx="7065720" cy="706755"/>
          </a:xfrm>
          <a:prstGeom prst="rect">
            <a:avLst/>
          </a:prstGeom>
          <a:noFill/>
        </p:spPr>
        <p:txBody>
          <a:bodyPr wrap="square" rtlCol="0">
            <a:spAutoFit/>
          </a:bodyPr>
          <a:lstStyle/>
          <a:p>
            <a:pPr algn="ctr"/>
            <a:r>
              <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rPr>
              <a:t>考向二　探讨作者的写作背景和写作意图</a:t>
            </a:r>
            <a:endParaRPr lang="en-US" altLang="zh-CN" sz="2000"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gn="ctr"/>
            <a:endParaRPr lang="zh-CN" altLang="en-US" sz="20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98780"/>
          </a:xfrm>
          <a:prstGeom prst="rect">
            <a:avLst/>
          </a:prstGeom>
          <a:noFill/>
        </p:spPr>
        <p:txBody>
          <a:bodyPr wrap="square" rtlCol="0">
            <a:spAutoFit/>
          </a:bodyPr>
          <a:lstStyle/>
          <a:p>
            <a:pPr algn="just">
              <a:lnSpc>
                <a:spcPct val="130000"/>
              </a:lnSpc>
              <a:spcAft>
                <a:spcPts val="0"/>
              </a:spcAft>
            </a:pP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TextBox 11"/>
          <p:cNvSpPr txBox="1"/>
          <p:nvPr/>
        </p:nvSpPr>
        <p:spPr>
          <a:xfrm>
            <a:off x="4101013" y="1972063"/>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827716" y="2405832"/>
          <a:ext cx="7616825" cy="3028950"/>
        </p:xfrm>
        <a:graphic>
          <a:graphicData uri="http://schemas.openxmlformats.org/drawingml/2006/table">
            <a:tbl>
              <a:tblPr firstRow="1" firstCol="1" bandRow="1">
                <a:tableStyleId>{5940675A-B579-460E-94D1-54222C63F5DA}</a:tableStyleId>
              </a:tblPr>
              <a:tblGrid>
                <a:gridCol w="380365"/>
                <a:gridCol w="7236460"/>
              </a:tblGrid>
              <a:tr h="30289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思路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“探讨作者的写作背景和写作意图”的解题方法</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追本溯源</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知人论世。作品与作家的生活、思想以及时代背景有着极为密切的关系。“文章合为时而著</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歌诗合为事而作。”只有知其人、论其世</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即了解作者的生活经历、思想和写作的时代背景</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才能客观地、正确地理解和把握作品的思想内容。</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立足文本</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深层挖掘。或从文本主旨出发</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探求某一内容在文本中的意义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或从文本中主要的人物、事件、场景的特征出发</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辨明这一内容与总体特征的关系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或从文本中的其他内容与这一内容的关系着眼</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探求其内在的关联</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或从文本提及的其他因素考虑这一内容是否合理</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841008"/>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4390" y="1919015"/>
            <a:ext cx="7642045" cy="1450340"/>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“读过的三联人士及其后人说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他们被高士其的民族大义与爱国情怀深深感动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读时常常想落泪</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并认为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高士其是文化抗战的耀眼明星。”这给我们什么样的启示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请结合材料具体分析。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原文见本讲“考向一”的“针对训练”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en-US" altLang="zh-CN"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696060" y="3439734"/>
            <a:ext cx="7841564" cy="204276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81746" y="3441394"/>
            <a:ext cx="7728169"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①一名优秀的细菌学专家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以国家和民族利益为先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从最基础做起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唤醒民众对病菌的防御意识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令人敬佩。②一名身患重病的瘫痪科普作家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艰难完成近百篇科学小品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在抗战中发挥宣传作用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令人感动。③一名为广大群众服务的科学家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竟然被一些无视民族存亡的人非难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两相对比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高士其崇高得多么耀眼明亮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令人赞叹。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本题考查探究社会意义及启示的能力。理解关键句子表达的意义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主要是爱国、感动、耀眼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据此结合材料内容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谈个人所得到的启示。</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486435"/>
            <a:ext cx="7642045" cy="2745740"/>
          </a:xfrm>
          <a:prstGeom prst="rect">
            <a:avLst/>
          </a:prstGeom>
          <a:noFill/>
        </p:spPr>
        <p:txBody>
          <a:bodyPr wrap="square" rtlCol="0">
            <a:spAutoFit/>
          </a:bodyPr>
          <a:lstStyle/>
          <a:p>
            <a:pPr algn="ctr">
              <a:lnSpc>
                <a:spcPct val="130000"/>
              </a:lnSpc>
              <a:spcAft>
                <a:spcPts val="0"/>
              </a:spcAft>
            </a:pPr>
            <a:r>
              <a:rPr lang="en-US" altLang="zh-CN" sz="1540" b="1" kern="100" dirty="0">
                <a:solidFill>
                  <a:srgbClr val="EF8340"/>
                </a:solidFill>
                <a:latin typeface="微软雅黑" panose="020B0503020204020204" charset="-122"/>
                <a:ea typeface="微软雅黑" panose="020B0503020204020204" charset="-122"/>
                <a:cs typeface="Courier New" panose="02070309020205020404" pitchFamily="49" charset="0"/>
              </a:rPr>
              <a:t> </a:t>
            </a:r>
            <a:endParaRPr lang="en-US" altLang="zh-CN" sz="1540"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“文本中的某些问题”即疑点和难点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既包括主要存在于文本中能体现或实现作者写作意图、与文章主旨密切相关的、凸显文本核心价值的重点问题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也包括主要存在于文本中客观存在的读者不清楚或不容易弄清楚的难点问题。“提出自己的见解”有两层含义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一是不能止于对文本的认同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也不能因袭他人的成说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而要大胆地提出自己的见解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并力求提出的见解具有独创性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二是提出的见解虽不要求得出最终的科学结论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但要求能自圆其说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因此要进行有理有据的分析。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
        <p:nvSpPr>
          <p:cNvPr id="8" name="TextBox 11"/>
          <p:cNvSpPr txBox="1"/>
          <p:nvPr/>
        </p:nvSpPr>
        <p:spPr>
          <a:xfrm>
            <a:off x="4003813" y="2436364"/>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4" name="文本框 3"/>
          <p:cNvSpPr txBox="1"/>
          <p:nvPr/>
        </p:nvSpPr>
        <p:spPr>
          <a:xfrm>
            <a:off x="778528" y="1977344"/>
            <a:ext cx="7839004" cy="398780"/>
          </a:xfrm>
          <a:prstGeom prst="rect">
            <a:avLst/>
          </a:prstGeom>
          <a:noFill/>
        </p:spPr>
        <p:txBody>
          <a:bodyPr wrap="square" rtlCol="0">
            <a:spAutoFit/>
          </a:bodyPr>
          <a:lstStyle/>
          <a:p>
            <a:pPr algn="ctr"/>
            <a:r>
              <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rPr>
              <a:t>考向三　探究文本中的某些问题</a:t>
            </a:r>
            <a:r>
              <a:rPr lang="en-US" altLang="zh-CN" sz="2000" b="1" kern="100" dirty="0">
                <a:solidFill>
                  <a:srgbClr val="EF8340"/>
                </a:solidFill>
                <a:latin typeface="微软雅黑" panose="020B0503020204020204" charset="-122"/>
                <a:ea typeface="微软雅黑" panose="020B0503020204020204" charset="-122"/>
                <a:cs typeface="Courier New" panose="02070309020205020404" pitchFamily="49" charset="0"/>
              </a:rPr>
              <a:t>,</a:t>
            </a:r>
            <a:r>
              <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rPr>
              <a:t>提出自己的见解</a:t>
            </a:r>
            <a:endParaRPr lang="zh-CN" altLang="en-US" sz="20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11"/>
          <p:cNvSpPr txBox="1"/>
          <p:nvPr/>
        </p:nvSpPr>
        <p:spPr>
          <a:xfrm>
            <a:off x="3992315" y="2047136"/>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4" name="表格 3"/>
          <p:cNvGraphicFramePr>
            <a:graphicFrameLocks noGrp="1"/>
          </p:cNvGraphicFramePr>
          <p:nvPr/>
        </p:nvGraphicFramePr>
        <p:xfrm>
          <a:off x="602688" y="2680827"/>
          <a:ext cx="7886700" cy="2355850"/>
        </p:xfrm>
        <a:graphic>
          <a:graphicData uri="http://schemas.openxmlformats.org/drawingml/2006/table">
            <a:tbl>
              <a:tblPr firstRow="1" firstCol="1" bandRow="1">
                <a:tableStyleId>{5940675A-B579-460E-94D1-54222C63F5DA}</a:tableStyleId>
              </a:tblPr>
              <a:tblGrid>
                <a:gridCol w="395605"/>
                <a:gridCol w="7491095"/>
              </a:tblGrid>
              <a:tr h="235585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答题</a:t>
                      </a:r>
                      <a:endParaRPr lang="zh-CN" sz="1695" kern="10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思路</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考查“探究文本中的某些问题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提出自己的见解”的能力的题型多为论述题</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解答时要处理好以下几个环节</a:t>
                      </a:r>
                      <a:r>
                        <a:rPr lang="en-US" sz="1695" kern="100" dirty="0">
                          <a:solidFill>
                            <a:schemeClr val="tx1"/>
                          </a:solidFill>
                          <a:effectLst/>
                          <a:latin typeface="微软雅黑" panose="020B0503020204020204" charset="-122"/>
                          <a:ea typeface="微软雅黑" panose="020B0503020204020204" charset="-122"/>
                        </a:rPr>
                        <a:t>:</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1. </a:t>
                      </a:r>
                      <a:r>
                        <a:rPr lang="zh-CN" sz="1695" kern="100" dirty="0">
                          <a:solidFill>
                            <a:schemeClr val="tx1"/>
                          </a:solidFill>
                          <a:effectLst/>
                          <a:latin typeface="微软雅黑" panose="020B0503020204020204" charset="-122"/>
                          <a:ea typeface="微软雅黑" panose="020B0503020204020204" charset="-122"/>
                        </a:rPr>
                        <a:t>亮出探究对象。开始就必须亮出准备就哪个问题进行探究</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无论这个问题是题目规定的还是探究者自己确定的</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都要让阅卷人对探究的问题本身有大致的认识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为下一步探究做铺垫。</a:t>
                      </a:r>
                      <a:endParaRPr lang="zh-CN" sz="1695" kern="100" dirty="0">
                        <a:solidFill>
                          <a:schemeClr val="tx1"/>
                        </a:solidFill>
                        <a:effectLst/>
                        <a:latin typeface="微软雅黑" panose="020B0503020204020204" charset="-122"/>
                        <a:ea typeface="微软雅黑" panose="020B0503020204020204" charset="-122"/>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2. </a:t>
                      </a:r>
                      <a:r>
                        <a:rPr lang="zh-CN" sz="1695" kern="100" dirty="0">
                          <a:solidFill>
                            <a:schemeClr val="tx1"/>
                          </a:solidFill>
                          <a:effectLst/>
                          <a:latin typeface="微软雅黑" panose="020B0503020204020204" charset="-122"/>
                          <a:ea typeface="微软雅黑" panose="020B0503020204020204" charset="-122"/>
                        </a:rPr>
                        <a:t>表明探究意义。在亮出探究的对象之后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必须用简洁的语言表明对该问题进行探究的意义</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彰显探究的价值所在。　</a:t>
                      </a:r>
                      <a:r>
                        <a:rPr lang="en-US" sz="1695" kern="100" dirty="0">
                          <a:solidFill>
                            <a:schemeClr val="tx1"/>
                          </a:solidFill>
                          <a:effectLst/>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13471" y="2182108"/>
            <a:ext cx="7777371" cy="216127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53262" y="2182108"/>
            <a:ext cx="7777371" cy="145034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剥离”和“寻找”在文中主要体现在陈忠实具体的文学创作之路中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剥离”是为了更好地寻找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寻找”是基于剥离的想法之上的。这一做法在文中的具体表现主要在他的文学影响、思想转变、创作学说转变以及文学成就提升等方面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结合文章内容具体表述即可。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602688" y="2727046"/>
          <a:ext cx="7794625" cy="2692400"/>
        </p:xfrm>
        <a:graphic>
          <a:graphicData uri="http://schemas.openxmlformats.org/drawingml/2006/table">
            <a:tbl>
              <a:tblPr firstRow="1" firstCol="1" bandRow="1">
                <a:tableStyleId>{5940675A-B579-460E-94D1-54222C63F5DA}</a:tableStyleId>
              </a:tblPr>
              <a:tblGrid>
                <a:gridCol w="391160"/>
                <a:gridCol w="7403465"/>
              </a:tblGrid>
              <a:tr h="26924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答题</a:t>
                      </a:r>
                      <a:endParaRPr lang="zh-CN"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思路</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ctr">
                        <a:lnSpc>
                          <a:spcPct val="130000"/>
                        </a:lnSpc>
                        <a:spcAft>
                          <a:spcPts val="0"/>
                        </a:spcAft>
                      </a:pPr>
                      <a:r>
                        <a:rPr lang="en-US" sz="1695" kern="100" dirty="0">
                          <a:solidFill>
                            <a:schemeClr val="tx1"/>
                          </a:solidFill>
                          <a:effectLst/>
                          <a:latin typeface="微软雅黑" panose="020B0503020204020204" charset="-122"/>
                          <a:ea typeface="微软雅黑" panose="020B0503020204020204" charset="-122"/>
                        </a:rPr>
                        <a:t> </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3. </a:t>
                      </a:r>
                      <a:r>
                        <a:rPr lang="zh-CN" sz="1695" kern="100" dirty="0">
                          <a:solidFill>
                            <a:schemeClr val="tx1"/>
                          </a:solidFill>
                          <a:effectLst/>
                          <a:latin typeface="微软雅黑" panose="020B0503020204020204" charset="-122"/>
                          <a:ea typeface="微软雅黑" panose="020B0503020204020204" charset="-122"/>
                        </a:rPr>
                        <a:t>提出探究设想。就是在前两个环节之后</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提出自己对该问题的大致看法</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并且应该以极其简练的语言说明自己探究的路径和凭据。</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a:t>
                      </a:r>
                      <a:r>
                        <a:rPr lang="en-US" sz="1695" kern="100" dirty="0">
                          <a:solidFill>
                            <a:schemeClr val="tx1"/>
                          </a:solidFill>
                          <a:effectLst/>
                          <a:latin typeface="微软雅黑" panose="020B0503020204020204" charset="-122"/>
                          <a:ea typeface="微软雅黑" panose="020B0503020204020204" charset="-122"/>
                        </a:rPr>
                        <a:t>4. </a:t>
                      </a:r>
                      <a:r>
                        <a:rPr lang="zh-CN" sz="1695" kern="100" dirty="0">
                          <a:solidFill>
                            <a:schemeClr val="tx1"/>
                          </a:solidFill>
                          <a:effectLst/>
                          <a:latin typeface="微软雅黑" panose="020B0503020204020204" charset="-122"/>
                          <a:ea typeface="微软雅黑" panose="020B0503020204020204" charset="-122"/>
                        </a:rPr>
                        <a:t>展示探究过程。这是整个探究过程的主体部分</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在这个部分要努力地调动自己平素的知识储备</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并尽最大的可能从多个角度、多个层面与当前探究的问题建立起这样或那样的联系</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而后依照由表及里、由浅入深的顺序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有时也可采用由主到次的顺序</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分条逐层地展示对探究对象进行认识的过程</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让自己见解的正确性或合理性得到证明。最后必须要有一个简练的结语</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再一次申明自己的见解或认识</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10" name="文本框 9"/>
          <p:cNvSpPr txBox="1"/>
          <p:nvPr/>
        </p:nvSpPr>
        <p:spPr>
          <a:xfrm>
            <a:off x="7189619" y="2209817"/>
            <a:ext cx="1219183" cy="352425"/>
          </a:xfrm>
          <a:prstGeom prst="rect">
            <a:avLst/>
          </a:prstGeom>
          <a:noFill/>
        </p:spPr>
        <p:txBody>
          <a:bodyPr wrap="square" rtlCol="0">
            <a:spAutoFit/>
          </a:bodyPr>
          <a:lstStyle/>
          <a:p>
            <a:pPr algn="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5531" y="1869522"/>
            <a:ext cx="7642045" cy="111061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1.  </a:t>
            </a:r>
            <a:r>
              <a:rPr lang="zh-CN" altLang="en-US" sz="1695" kern="100" dirty="0">
                <a:latin typeface="微软雅黑" panose="020B0503020204020204" charset="-122"/>
                <a:ea typeface="微软雅黑" panose="020B0503020204020204" charset="-122"/>
                <a:cs typeface="Courier New" panose="02070309020205020404" pitchFamily="49" charset="0"/>
              </a:rPr>
              <a:t>为什么高士其能写出数量多、质量高的科普作品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请结合材料谈谈你的看法。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原文见本讲“考向一”的“针对训练”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矩形 7"/>
          <p:cNvSpPr/>
          <p:nvPr/>
        </p:nvSpPr>
        <p:spPr>
          <a:xfrm>
            <a:off x="778528" y="3151913"/>
            <a:ext cx="7619048" cy="20948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31386" y="3151913"/>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①深厚的古典文化修养和爱好文学的情结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为他创作数量多、质量高的科普作品奠定了基础。②成为优秀的细菌专家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精通科学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为创作数量多、质量高的科普作品打开了大门。③拥有强烈的爱国情怀和拯救民族危亡的责任感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为创作数量多、质量高的科普作品注入了源源不断的情感。④顽强的毅力和坚韧不拔的精神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为创作数量多、质量高的科普作品注入了不竭的动力。</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6413" y="2209817"/>
            <a:ext cx="7619048" cy="20948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29271" y="2209817"/>
            <a:ext cx="7619048"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本题考查探究文本中的问题、表达个人见解的能力。要求结合材料谈个人的看法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必须要对“为什么高士其能写出数量多、质量高的科普作品”进行分析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可从创作功底、精通科学、热爱祖国、毅力等方面入手。</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2931367"/>
            <a:ext cx="7619048" cy="23154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8528" y="3000048"/>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示例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传主高士其转攻细菌学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献身于医学给了我深刻的启示。文章说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从威斯康星大学化学系转到芝加哥大学改攻细菌学这个冷门。他多次吞食食物毒细菌做自身感染实验。不幸的是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在一次实验中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装有病毒的瓶子破裂</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他受到脑炎过滤性病毒感染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中枢运动神经遭到破坏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手脚活动发生障碍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但他的思维依然非常清晰敏捷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他顽强地学完了全部医学博士课程。”①为了学好这门科学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以自己身体</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10" name="TextBox 68"/>
          <p:cNvSpPr txBox="1"/>
          <p:nvPr/>
        </p:nvSpPr>
        <p:spPr>
          <a:xfrm>
            <a:off x="755531" y="1869522"/>
            <a:ext cx="7642045" cy="770890"/>
          </a:xfrm>
          <a:prstGeom prst="rect">
            <a:avLst/>
          </a:prstGeom>
          <a:noFill/>
        </p:spPr>
        <p:txBody>
          <a:bodyPr wrap="square" rtlCol="0">
            <a:spAutoFit/>
          </a:bodyPr>
          <a:lstStyle/>
          <a:p>
            <a:pPr algn="just">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2. </a:t>
            </a:r>
            <a:r>
              <a:rPr lang="zh-CN" altLang="en-US" sz="1695" kern="100" dirty="0">
                <a:latin typeface="微软雅黑" panose="020B0503020204020204" charset="-122"/>
                <a:ea typeface="微软雅黑" panose="020B0503020204020204" charset="-122"/>
                <a:cs typeface="Courier New" panose="02070309020205020404" pitchFamily="49" charset="0"/>
              </a:rPr>
              <a:t>这篇传记中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传主的哪一个方面给了你深刻的启示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请结合材料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谈谈你的认识。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原文见本讲“考向一”的“针对训练”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78528" y="2098982"/>
            <a:ext cx="7619048" cy="31478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8528" y="2104468"/>
            <a:ext cx="7619048" cy="3149600"/>
          </a:xfrm>
          <a:prstGeom prst="rect">
            <a:avLst/>
          </a:prstGeom>
        </p:spPr>
        <p:txBody>
          <a:bodyPr wrap="square">
            <a:spAutoFit/>
          </a:bodyPr>
          <a:lstStyle/>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来做细菌试验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这是多么大的勇气和可贵的精神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生病后仍然学完了全部医学博士课程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这是多么顽强的毅力和坚韧的品格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正因为有了这些精神品质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才有了后来他文化抗战的贡献与影响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这是值得我们后辈学习的精神财富。④中华民族之所以屹立于世界民族之林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虽历经磨难仍屹立于东方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正是因为有了像高士其这样的意志超群、品德高尚的仁人志士们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为国家和民族不懈努力、奋斗献身的精神。总之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我们年轻一辈要弘扬、光大老一辈科学家们的优良传统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为中华民族的伟大复兴添砖加瓦。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基本思路是先结合文本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指出文中具体的内容给自己的启示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再明确给了自己哪些启示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最后要分析这些启示对当今的我们有怎样的意义。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片1.jpg"/>
          <p:cNvPicPr>
            <a:picLocks noChangeAspect="1"/>
          </p:cNvPicPr>
          <p:nvPr/>
        </p:nvPicPr>
        <p:blipFill>
          <a:blip r:embed="rId1" cstate="print"/>
          <a:stretch>
            <a:fillRect/>
          </a:stretch>
        </p:blipFill>
        <p:spPr>
          <a:xfrm>
            <a:off x="16130" y="865787"/>
            <a:ext cx="9111861" cy="5126426"/>
          </a:xfrm>
          <a:prstGeom prst="rect">
            <a:avLst/>
          </a:prstGeom>
        </p:spPr>
      </p:pic>
      <p:sp>
        <p:nvSpPr>
          <p:cNvPr id="18" name="TextBox 17"/>
          <p:cNvSpPr txBox="1"/>
          <p:nvPr/>
        </p:nvSpPr>
        <p:spPr>
          <a:xfrm>
            <a:off x="2992665" y="1794186"/>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微突破　</a:t>
            </a:r>
            <a:endParaRPr lang="zh-CN" altLang="en-US" sz="2310" b="1" dirty="0">
              <a:solidFill>
                <a:srgbClr val="EF8340"/>
              </a:solidFill>
              <a:latin typeface="微软雅黑" panose="020B0503020204020204" charset="-122"/>
              <a:ea typeface="微软雅黑" panose="020B0503020204020204" charset="-122"/>
            </a:endParaRPr>
          </a:p>
        </p:txBody>
      </p:sp>
      <p:sp>
        <p:nvSpPr>
          <p:cNvPr id="4" name="TextBox 3"/>
          <p:cNvSpPr txBox="1"/>
          <p:nvPr/>
        </p:nvSpPr>
        <p:spPr>
          <a:xfrm>
            <a:off x="2964956" y="2237526"/>
            <a:ext cx="5529458" cy="1276350"/>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两步骤做对人物传记阅读选择题</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628586" y="2265234"/>
          <a:ext cx="7886700" cy="2199640"/>
        </p:xfrm>
        <a:graphic>
          <a:graphicData uri="http://schemas.openxmlformats.org/drawingml/2006/table">
            <a:tbl>
              <a:tblPr firstRow="1" firstCol="1" bandRow="1">
                <a:tableStyleId>{5940675A-B579-460E-94D1-54222C63F5DA}</a:tableStyleId>
              </a:tblPr>
              <a:tblGrid>
                <a:gridCol w="886460"/>
                <a:gridCol w="1607185"/>
                <a:gridCol w="5393055"/>
              </a:tblGrid>
              <a:tr h="33655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步骤</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第一步</a:t>
                      </a:r>
                      <a:r>
                        <a:rPr lang="en-US" sz="1695" kern="100" dirty="0">
                          <a:solidFill>
                            <a:schemeClr val="tx1"/>
                          </a:solidFill>
                          <a:effectLst/>
                          <a:latin typeface="微软雅黑" panose="020B0503020204020204" charset="-122"/>
                          <a:ea typeface="微软雅黑" panose="020B0503020204020204" charset="-122"/>
                        </a:rPr>
                        <a:t>,</a:t>
                      </a:r>
                      <a:endParaRPr lang="en-US"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阅读</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圈点勾画相关要点。这些圈点勾画的内容</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为下一步的对比</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提供了依据</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hMerge="1">
                  <a:tcPr/>
                </a:tc>
              </a:tr>
              <a:tr h="118999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第二步</a:t>
                      </a:r>
                      <a:r>
                        <a:rPr lang="en-US" sz="1695" kern="100" dirty="0">
                          <a:solidFill>
                            <a:schemeClr val="tx1"/>
                          </a:solidFill>
                          <a:effectLst/>
                          <a:latin typeface="微软雅黑" panose="020B0503020204020204" charset="-122"/>
                          <a:ea typeface="微软雅黑" panose="020B0503020204020204" charset="-122"/>
                        </a:rPr>
                        <a:t>,</a:t>
                      </a:r>
                      <a:endParaRPr lang="en-US" sz="1695"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比对</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切开选项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比对选项与原文内容有无偏差</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考生的任务是看选项内容与原文内容是否相同</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主要是人物、事件、细节等方面的异同</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762045" y="2098982"/>
          <a:ext cx="7886700" cy="2807970"/>
        </p:xfrm>
        <a:graphic>
          <a:graphicData uri="http://schemas.openxmlformats.org/drawingml/2006/table">
            <a:tbl>
              <a:tblPr firstRow="1" firstCol="1" bandRow="1">
                <a:tableStyleId>{5940675A-B579-460E-94D1-54222C63F5DA}</a:tableStyleId>
              </a:tblPr>
              <a:tblGrid>
                <a:gridCol w="886460"/>
                <a:gridCol w="1302385"/>
                <a:gridCol w="5697855"/>
              </a:tblGrid>
              <a:tr h="45212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步骤</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gridSpan="2">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释义</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hMerge="1">
                  <a:tcPr/>
                </a:tc>
              </a:tr>
              <a:tr h="2355850">
                <a:tc>
                  <a:txBody>
                    <a:bodyPr/>
                    <a:lstStyle/>
                    <a:p>
                      <a:pPr algn="ctr">
                        <a:lnSpc>
                          <a:spcPct val="130000"/>
                        </a:lnSpc>
                        <a:spcAft>
                          <a:spcPts val="0"/>
                        </a:spcAft>
                      </a:pPr>
                      <a:endParaRPr lang="en-US" altLang="zh-CN" sz="1540"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endParaRPr lang="en-US" altLang="zh-CN" sz="1540"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540" kern="100" dirty="0">
                          <a:solidFill>
                            <a:schemeClr val="tx1"/>
                          </a:solidFill>
                          <a:effectLst/>
                          <a:latin typeface="微软雅黑" panose="020B0503020204020204" charset="-122"/>
                          <a:ea typeface="微软雅黑" panose="020B0503020204020204" charset="-122"/>
                        </a:rPr>
                        <a:t>第二步</a:t>
                      </a:r>
                      <a:r>
                        <a:rPr lang="en-US" altLang="zh-CN" sz="1540" kern="100" dirty="0">
                          <a:solidFill>
                            <a:schemeClr val="tx1"/>
                          </a:solidFill>
                          <a:effectLst/>
                          <a:latin typeface="微软雅黑" panose="020B0503020204020204" charset="-122"/>
                          <a:ea typeface="微软雅黑" panose="020B0503020204020204" charset="-122"/>
                        </a:rPr>
                        <a:t>,</a:t>
                      </a:r>
                      <a:endParaRPr lang="en-US" altLang="zh-CN" sz="1540" kern="100" dirty="0">
                        <a:solidFill>
                          <a:schemeClr val="tx1"/>
                        </a:solidFill>
                        <a:effectLst/>
                        <a:latin typeface="微软雅黑" panose="020B0503020204020204" charset="-122"/>
                        <a:ea typeface="微软雅黑" panose="020B0503020204020204" charset="-122"/>
                      </a:endParaRPr>
                    </a:p>
                    <a:p>
                      <a:pPr algn="ctr">
                        <a:lnSpc>
                          <a:spcPct val="130000"/>
                        </a:lnSpc>
                        <a:spcAft>
                          <a:spcPts val="0"/>
                        </a:spcAft>
                      </a:pPr>
                      <a:r>
                        <a:rPr lang="zh-CN" altLang="zh-CN" sz="1540" kern="100" dirty="0">
                          <a:solidFill>
                            <a:schemeClr val="tx1"/>
                          </a:solidFill>
                          <a:effectLst/>
                          <a:latin typeface="微软雅黑" panose="020B0503020204020204" charset="-122"/>
                          <a:ea typeface="微软雅黑" panose="020B0503020204020204" charset="-122"/>
                        </a:rPr>
                        <a:t>比对</a:t>
                      </a:r>
                      <a:endParaRPr lang="zh-CN" altLang="zh-CN" sz="1540"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p>
                      <a:endParaRPr lang="zh-CN" altLang="en-US" sz="695" dirty="0"/>
                    </a:p>
                  </a:txBody>
                  <a:tcPr marL="35186" marR="35186" marT="17593" marB="17593"/>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比对命题人的“理解和分析”是否正确</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主要体现在命题人对事件的原因、结果、意义、影响等方面的“理解和分析”。考生要比对命题人的“理解和分析”与原文实际内容、作者意图是否一致</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它不仅要求考生对选项提到的人物、事件、细节所在的上下文有清楚的认知</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还要求考生整体把握文本内容</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判断正误。判断正误的切入点有</a:t>
                      </a:r>
                      <a:r>
                        <a:rPr lang="en-US" sz="1695" kern="100" dirty="0">
                          <a:solidFill>
                            <a:schemeClr val="tx1"/>
                          </a:solidFill>
                          <a:effectLst/>
                          <a:latin typeface="微软雅黑" panose="020B0503020204020204" charset="-122"/>
                          <a:ea typeface="微软雅黑" panose="020B0503020204020204" charset="-122"/>
                        </a:rPr>
                        <a:t>:①</a:t>
                      </a:r>
                      <a:r>
                        <a:rPr lang="zh-CN" sz="1695" kern="100" dirty="0">
                          <a:solidFill>
                            <a:schemeClr val="tx1"/>
                          </a:solidFill>
                          <a:effectLst/>
                          <a:latin typeface="微软雅黑" panose="020B0503020204020204" charset="-122"/>
                          <a:ea typeface="微软雅黑" panose="020B0503020204020204" charset="-122"/>
                        </a:rPr>
                        <a:t>意义作用的辨析</a:t>
                      </a:r>
                      <a:r>
                        <a:rPr lang="en-US" sz="1695" kern="100" dirty="0">
                          <a:solidFill>
                            <a:schemeClr val="tx1"/>
                          </a:solidFill>
                          <a:effectLst/>
                          <a:latin typeface="微软雅黑" panose="020B0503020204020204" charset="-122"/>
                          <a:ea typeface="微软雅黑" panose="020B0503020204020204" charset="-122"/>
                        </a:rPr>
                        <a:t>;②</a:t>
                      </a:r>
                      <a:r>
                        <a:rPr lang="zh-CN" sz="1695" kern="100" dirty="0">
                          <a:solidFill>
                            <a:schemeClr val="tx1"/>
                          </a:solidFill>
                          <a:effectLst/>
                          <a:latin typeface="微软雅黑" panose="020B0503020204020204" charset="-122"/>
                          <a:ea typeface="微软雅黑" panose="020B0503020204020204" charset="-122"/>
                        </a:rPr>
                        <a:t>成功条件的分析</a:t>
                      </a:r>
                      <a:r>
                        <a:rPr lang="en-US" sz="1695" kern="100" dirty="0">
                          <a:solidFill>
                            <a:schemeClr val="tx1"/>
                          </a:solidFill>
                          <a:effectLst/>
                          <a:latin typeface="微软雅黑" panose="020B0503020204020204" charset="-122"/>
                          <a:ea typeface="微软雅黑" panose="020B0503020204020204" charset="-122"/>
                        </a:rPr>
                        <a:t>;③</a:t>
                      </a:r>
                      <a:r>
                        <a:rPr lang="zh-CN" sz="1695" kern="100" dirty="0">
                          <a:solidFill>
                            <a:schemeClr val="tx1"/>
                          </a:solidFill>
                          <a:effectLst/>
                          <a:latin typeface="微软雅黑" panose="020B0503020204020204" charset="-122"/>
                          <a:ea typeface="微软雅黑" panose="020B0503020204020204" charset="-122"/>
                        </a:rPr>
                        <a:t>分析某种结果的原因</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3" name="TextBox 68"/>
          <p:cNvSpPr txBox="1"/>
          <p:nvPr/>
        </p:nvSpPr>
        <p:spPr>
          <a:xfrm>
            <a:off x="884498" y="1572517"/>
            <a:ext cx="7642045" cy="431165"/>
          </a:xfrm>
          <a:prstGeom prst="rect">
            <a:avLst/>
          </a:prstGeom>
          <a:noFill/>
        </p:spPr>
        <p:txBody>
          <a:bodyPr wrap="square" rtlCol="0">
            <a:spAutoFit/>
          </a:bodyPr>
          <a:lstStyle/>
          <a:p>
            <a:pPr algn="r">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51039" y="1627934"/>
            <a:ext cx="7642045"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典型例题</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Ⅱ]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吴文俊的数学世界</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吴文俊小学时成绩平平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也没有显示出独特的数学才华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初中时数学甚至得过零分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高中时最喜欢的是物理而非数学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但他从小就对读书有浓厚兴趣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初中时国文成绩一直不错。尽管高三时物理得了满分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但教物理的赵贻经老师却看出了他的数学潜力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力荐他入数学系。正始中学决定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吴文俊必须报考数学系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才能得到每年一百块大洋的奖学金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加之他父母又不放心独子离开上海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吴文俊就进了上海交大数学系。所谓“知之不如好之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好之不如乐之”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吴文俊向来是以兴趣为先导来读书的。因为他对物理有兴趣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甚至一度想要转系。是大三时教数学的武崇林老师帮助他摆脱了专业上的困惑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使他认识到数学的巨大魅力。</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803677" y="1960439"/>
            <a:ext cx="7642045"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1940</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吴文俊从交大毕业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先后在育英中学、培真中学担任数学教员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直到</a:t>
            </a:r>
            <a:r>
              <a:rPr lang="en-US" altLang="zh-CN" sz="1695" dirty="0">
                <a:latin typeface="微软雅黑" panose="020B0503020204020204" charset="-122"/>
                <a:ea typeface="微软雅黑" panose="020B0503020204020204" charset="-122"/>
              </a:rPr>
              <a:t>1946</a:t>
            </a:r>
            <a:r>
              <a:rPr lang="zh-CN" altLang="en-US" sz="1695" dirty="0">
                <a:latin typeface="微软雅黑" panose="020B0503020204020204" charset="-122"/>
                <a:ea typeface="微软雅黑" panose="020B0503020204020204" charset="-122"/>
              </a:rPr>
              <a:t>年见到了影响他一生的恩师陈省身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他才由一个普通的中学数学老师成为数学研究所的专业研究员。对于吴文俊的数学研究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他的学生高小山总结说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吴先生做拓扑研究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一下子就能抓住核心问题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为代数拓扑学的兴起做出了影响深远的贡献。他从事机器定理证明也是这样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极其敏锐地看出了信息时代数学的发展趋势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他的研究受到中国古代数学的启发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汲取了中国传统数学的养分。使用吴先生的方法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几乎所有数学定理的证明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都可以由计算机来完成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从而让人类把精力放到更加宏观的层面上去思考问题。”</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98470" y="2523452"/>
            <a:ext cx="7614556"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a:t>
            </a:r>
            <a:r>
              <a:rPr lang="zh-CN" altLang="en-US" sz="1695" b="1" dirty="0">
                <a:solidFill>
                  <a:schemeClr val="tx1">
                    <a:lumMod val="50000"/>
                    <a:lumOff val="50000"/>
                  </a:schemeClr>
                </a:solidFill>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筛选原因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陈忠实为什么要“从赵树理、柳青的文学中剥离出来”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请结合材料简要分析。</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a:t>
            </a:r>
            <a:endParaRPr lang="zh-CN" altLang="en-US" sz="1695" dirty="0">
              <a:latin typeface="微软雅黑" panose="020B0503020204020204" charset="-122"/>
              <a:ea typeface="微软雅黑" panose="020B0503020204020204" charset="-122"/>
            </a:endParaRPr>
          </a:p>
        </p:txBody>
      </p:sp>
      <p:pic>
        <p:nvPicPr>
          <p:cNvPr id="11" name="Picture 2"/>
          <p:cNvPicPr>
            <a:picLocks noChangeAspect="1" noChangeArrowheads="1"/>
          </p:cNvPicPr>
          <p:nvPr/>
        </p:nvPicPr>
        <p:blipFill>
          <a:blip r:embed="rId1" cstate="print"/>
          <a:srcRect/>
          <a:stretch>
            <a:fillRect/>
          </a:stretch>
        </p:blipFill>
        <p:spPr bwMode="auto">
          <a:xfrm>
            <a:off x="798470" y="1999721"/>
            <a:ext cx="1210069" cy="391549"/>
          </a:xfrm>
          <a:prstGeom prst="rect">
            <a:avLst/>
          </a:prstGeom>
          <a:solidFill>
            <a:srgbClr val="404040"/>
          </a:solidFill>
          <a:ln w="9525">
            <a:noFill/>
            <a:miter lim="800000"/>
            <a:headEnd/>
            <a:tailEnd/>
          </a:ln>
          <a:effectLst/>
        </p:spPr>
      </p:pic>
      <p:sp>
        <p:nvSpPr>
          <p:cNvPr id="12" name="矩形 11"/>
          <p:cNvSpPr/>
          <p:nvPr/>
        </p:nvSpPr>
        <p:spPr>
          <a:xfrm>
            <a:off x="835028" y="2019663"/>
            <a:ext cx="1300480" cy="39878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sp>
        <p:nvSpPr>
          <p:cNvPr id="10" name="矩形 9"/>
          <p:cNvSpPr/>
          <p:nvPr/>
        </p:nvSpPr>
        <p:spPr>
          <a:xfrm>
            <a:off x="762537" y="3674303"/>
            <a:ext cx="7619048" cy="177922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9489" y="3685980"/>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①因读赵树理、柳青作品得到滋养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出版小说集赢得“小柳青”的名声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陈忠实找到属于自己的句子。②摆脱封建残余桎梏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获得精神解放。③摆脱“乡棒”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在生活上、思想上打开自己。</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本题考查筛选原因。阅读文本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找到关键区域前四段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再紧扣关键词“得到”“摆脱”等来作答。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914512" y="1683351"/>
            <a:ext cx="7642045"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对吴文俊来说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虽然最初选择数学是被动的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但综观其一生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数学已逐渐成为他生命的一部分。从事数学研究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吴文俊特别强调数学思维。他说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要创新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就要独立思考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就不能总是跟着人家亦步亦趋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当然开始的时候参考借鉴也是必要的。牛顿就说过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他之所以获得成功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是因为他站在巨人的肩膀上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才能看得远。所以不能忽略学习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可是除了学习之外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还要能够独立思考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这是创新的必要条件。现在摆在中国面前的是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数学就要靠下一代、下下代在创新方面取得巨大成功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中华民族才可以得到复兴。”吴文俊自己的经历就是很好的例子。他在数学上的一系列成就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特别是他运用机械化思想来考察数学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发现了数学的不同侧面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并建立了新的模式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这全得益于他的独辟蹊径。</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831386" y="1433973"/>
            <a:ext cx="7642045" cy="450913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对我国的数学基础教育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吴文俊也颇有心得。我国中学生多次在国际奥数竞赛中获奖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被当作我国数学教育成功的证明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但吴文俊更赞同丘成桐的观点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奥数应该是一种建立在兴趣之上的研究性、高层次学习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中国的奥数学习过分关注海量题目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直接与考试、竞赛挂钩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对系统学习数学不利。作为基础学科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应着重引导学习的兴趣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不应当过分追求功利。”吴文俊同样清醒地认识到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竞赛获奖固然可贵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但也不能看得过重。因为它不能代表学生对数学的深度理解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也不能有效地训练数学思维。”他认为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数学教育更重要的是培养数学的思维方式。</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有人曾揶揄数学家迂腐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吴文俊不但不迂腐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而且兴趣广泛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内心充满童趣。他说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我是个想怎样就怎样的人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想玩就玩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想工作了就会安安静静地工作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从不多想。”他喜欢看电影、读历史小说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也喜欢看围棋比赛。老伴说他“贪玩”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他却说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读历史书籍、看历史影片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帮助了我的学术研究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看围棋比赛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更培养了我的全局观念和战略眼光。”</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886803" y="1683351"/>
            <a:ext cx="7642045"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吴文俊</a:t>
            </a:r>
            <a:r>
              <a:rPr lang="en-US" altLang="zh-CN" sz="1695" dirty="0">
                <a:latin typeface="微软雅黑" panose="020B0503020204020204" charset="-122"/>
                <a:ea typeface="微软雅黑" panose="020B0503020204020204" charset="-122"/>
              </a:rPr>
              <a:t>37</a:t>
            </a:r>
            <a:r>
              <a:rPr lang="zh-CN" altLang="en-US" sz="1695" dirty="0">
                <a:latin typeface="微软雅黑" panose="020B0503020204020204" charset="-122"/>
                <a:ea typeface="微软雅黑" panose="020B0503020204020204" charset="-122"/>
              </a:rPr>
              <a:t>岁时就获得了国家自然科学一等奖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四十多年后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他再次获得国家最高科技奖。如此长的学术生命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在数学界是非常罕见的。当记者提出疑问时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吴文俊反问道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我为什么不能保持这么长的学术生命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在他看来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学术生命是能够终生保持的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很多人做不到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那是他们自己的问题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应该自我反省。他特别强调研究数学要下扎实的功夫。他说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外国许多数学家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尽管有的我非常佩服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可是我并不认同他们靠所谓巧思妙想研究数学的方法。应该根据客观实际具体分析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一切以事实为主。这是我主要的想法。”</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摘编自柯琳娟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吴文俊传</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51039" y="1572517"/>
            <a:ext cx="7642045" cy="4169410"/>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相关链接</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①</a:t>
            </a:r>
            <a:r>
              <a:rPr lang="en-US" altLang="zh-CN" sz="1695" dirty="0">
                <a:latin typeface="微软雅黑" panose="020B0503020204020204" charset="-122"/>
                <a:ea typeface="微软雅黑" panose="020B0503020204020204" charset="-122"/>
              </a:rPr>
              <a:t>1974</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吴文俊转向中国数学史研究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从中得到启发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开创了具有中国传统数学特点的数学机械化之路。他提出的“吴方法”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继承和发扬了中国古代数学基于“计算”的传统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与通常基于逻辑的方法根本不同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首次实现了高效的几何定理自动证明。国际机器证明研究领域的权威人物</a:t>
            </a:r>
            <a:r>
              <a:rPr lang="en-US" altLang="zh-CN" sz="1695" dirty="0">
                <a:latin typeface="微软雅黑" panose="020B0503020204020204" charset="-122"/>
                <a:ea typeface="微软雅黑" panose="020B0503020204020204" charset="-122"/>
              </a:rPr>
              <a:t>S.</a:t>
            </a:r>
            <a:r>
              <a:rPr lang="zh-CN" altLang="en-US" sz="1695" dirty="0">
                <a:latin typeface="微软雅黑" panose="020B0503020204020204" charset="-122"/>
                <a:ea typeface="微软雅黑" panose="020B0503020204020204" charset="-122"/>
              </a:rPr>
              <a:t>穆尔说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在吴文俊之前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机械化的几何定理证明处于黑暗时期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而吴的工作给整个领域带来光明。”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黄婷、邱德胜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数学大师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华罗庚、陈省身、吴文俊</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一般说来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吴教授的工作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都是独辟蹊径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不袭前人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富有创造性的。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陈省身为吴文俊颁发杰出科学家奖时的评语</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51039" y="1544808"/>
            <a:ext cx="7642045" cy="484886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改编题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下列对材料有关内容的分析和概括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最恰当的一项是</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在上海交大读书期间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吴文俊因为对数学不感兴趣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曾一度想转到物理系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后来遇见一位高明的数学老师武崇林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他才打消了转系念头。</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吴文俊清楚地看到信息时代数学的发展趋势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受到中国古代数学的启发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提出了用计算机实现数学定理证明的方法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做出了影响深远的贡献。</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吴文俊能够清醒地认识到中国数学研究领域存在的主要问题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期待着未来的中国数学家开拓创新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取得巨大成就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从而实现中华民族的复兴。</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外国不少数学家只靠巧思妙想研究数学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尽管名气很大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吴文俊却并不认同他们的研究成果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而是坚持用自己以客观为主的方法研究数学。</a:t>
            </a:r>
            <a:endParaRPr lang="zh-CN" altLang="en-US" sz="1695" dirty="0">
              <a:latin typeface="微软雅黑" panose="020B0503020204020204" charset="-122"/>
              <a:ea typeface="微软雅黑" panose="020B0503020204020204" charset="-122"/>
            </a:endParaRPr>
          </a:p>
          <a:p>
            <a:pPr>
              <a:lnSpc>
                <a:spcPct val="130000"/>
              </a:lnSpc>
            </a:pPr>
            <a:br>
              <a:rPr lang="zh-CN" altLang="en-US" sz="1695" dirty="0">
                <a:latin typeface="微软雅黑" panose="020B0503020204020204" charset="-122"/>
                <a:ea typeface="微软雅黑" panose="020B0503020204020204" charset="-122"/>
              </a:rPr>
            </a:br>
            <a:r>
              <a:rPr lang="zh-CN" altLang="en-US"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886803" y="2043565"/>
          <a:ext cx="7647305" cy="4312920"/>
        </p:xfrm>
        <a:graphic>
          <a:graphicData uri="http://schemas.openxmlformats.org/drawingml/2006/table">
            <a:tbl>
              <a:tblPr>
                <a:tableStyleId>{5940675A-B579-460E-94D1-54222C63F5DA}</a:tableStyleId>
              </a:tblPr>
              <a:tblGrid>
                <a:gridCol w="479425"/>
                <a:gridCol w="2229485"/>
                <a:gridCol w="3499485"/>
                <a:gridCol w="1438910"/>
              </a:tblGrid>
              <a:tr h="388620">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选项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切开选项</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对应原文</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比对结果</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r>
              <a:tr h="2758440">
                <a:tc rowSpan="2">
                  <a:txBody>
                    <a:bodyPr/>
                    <a:lstStyle/>
                    <a:p>
                      <a:pPr algn="ctr">
                        <a:lnSpc>
                          <a:spcPct val="150000"/>
                        </a:lnSpc>
                        <a:spcAft>
                          <a:spcPts val="0"/>
                        </a:spcAft>
                      </a:pPr>
                      <a:r>
                        <a:rPr lang="en-US" sz="1695" kern="100">
                          <a:solidFill>
                            <a:schemeClr val="tx1"/>
                          </a:solidFill>
                          <a:latin typeface="微软雅黑" panose="020B0503020204020204" charset="-122"/>
                          <a:ea typeface="微软雅黑" panose="020B0503020204020204" charset="-122"/>
                        </a:rPr>
                        <a:t>A</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在上海交大读书期间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吴文俊因为对数学不感兴趣</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曾一度想转到物理系</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4204" marR="24204"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吴文俊就进了上海交大数学系。</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吴文俊向来是以兴趣为先导来读书的。因为他对物理有兴趣</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甚至一度想要转系</a:t>
                      </a:r>
                      <a:endParaRPr lang="zh-CN" altLang="en-US"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rowSpan="2">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“对数学不感兴趣”无中生有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文中只是说“他对物理有兴趣</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甚至一度想要转系”</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r>
              <a:tr h="1165860">
                <a:tc vMerge="1">
                  <a:tcPr/>
                </a:tc>
                <a:tc>
                  <a:txBody>
                    <a:bodyPr/>
                    <a:lstStyle/>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后来遇见一位高明的数学老师武崇林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他才打消了转系念头</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4204" marR="24204"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大三时教数学的武崇林老师帮助他摆脱了专业上的困惑</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使他认识到数学的巨大魅力</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vMerge="1">
                  <a:tcPr/>
                </a:tc>
              </a:tr>
            </a:tbl>
          </a:graphicData>
        </a:graphic>
      </p:graphicFrame>
      <p:sp>
        <p:nvSpPr>
          <p:cNvPr id="2" name="矩形 1"/>
          <p:cNvSpPr/>
          <p:nvPr/>
        </p:nvSpPr>
        <p:spPr>
          <a:xfrm>
            <a:off x="4627479" y="3235039"/>
            <a:ext cx="2466075"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3" name="矩形 2"/>
          <p:cNvSpPr/>
          <p:nvPr/>
        </p:nvSpPr>
        <p:spPr>
          <a:xfrm>
            <a:off x="3602257" y="3650670"/>
            <a:ext cx="1302309"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矩形 3"/>
          <p:cNvSpPr/>
          <p:nvPr/>
        </p:nvSpPr>
        <p:spPr>
          <a:xfrm>
            <a:off x="2438491" y="3041078"/>
            <a:ext cx="1108348"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矩形 4"/>
          <p:cNvSpPr/>
          <p:nvPr/>
        </p:nvSpPr>
        <p:spPr>
          <a:xfrm>
            <a:off x="1357851" y="3429000"/>
            <a:ext cx="471048" cy="2216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3" grpId="0" bldLvl="0" animBg="1"/>
      <p:bldP spid="4" grpId="0" bldLvl="0" animBg="1"/>
      <p:bldP spid="5" grpId="0" bldLvl="0" animBg="1"/>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886803" y="2043565"/>
          <a:ext cx="7702550" cy="3559810"/>
        </p:xfrm>
        <a:graphic>
          <a:graphicData uri="http://schemas.openxmlformats.org/drawingml/2006/table">
            <a:tbl>
              <a:tblPr>
                <a:tableStyleId>{5940675A-B579-460E-94D1-54222C63F5DA}</a:tableStyleId>
              </a:tblPr>
              <a:tblGrid>
                <a:gridCol w="498475"/>
                <a:gridCol w="2407285"/>
                <a:gridCol w="3827145"/>
                <a:gridCol w="969645"/>
              </a:tblGrid>
              <a:tr h="450850">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选项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切开选项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对应原文</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比对结果</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r>
              <a:tr h="1554480">
                <a:tc rowSpan="2">
                  <a:txBody>
                    <a:bodyPr/>
                    <a:lstStyle/>
                    <a:p>
                      <a:pPr algn="ctr">
                        <a:lnSpc>
                          <a:spcPct val="150000"/>
                        </a:lnSpc>
                        <a:spcAft>
                          <a:spcPts val="0"/>
                        </a:spcAft>
                      </a:pPr>
                      <a:r>
                        <a:rPr lang="en-US" sz="1695" kern="100" dirty="0">
                          <a:solidFill>
                            <a:schemeClr val="tx1"/>
                          </a:solidFill>
                          <a:latin typeface="微软雅黑" panose="020B0503020204020204" charset="-122"/>
                          <a:ea typeface="微软雅黑" panose="020B0503020204020204" charset="-122"/>
                        </a:rPr>
                        <a:t>B</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吴文俊清楚地看到信息时代数学的发展趋势</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受到中国古代数学的启发</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4204" marR="24204"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他从事机器定理证明也是这样</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极其敏锐地看出了信息时代数学的发展趋势</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他的研究受到中国古代数学的启发</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汲取了中国传统数学的养分</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rowSpan="2">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符合原文</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r>
              <a:tr h="1554480">
                <a:tc vMerge="1">
                  <a:tcP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提出了用计算机实现数学定理证明的方法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做出了影响深远的贡献</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4204" marR="24204"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使用吴先生的方法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几乎所有数学定理的证明</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都可以由计算机来完成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从而让人类把精力放到更加宏观的层面上去思考问题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vMerge="1">
                  <a:tcPr/>
                </a:tc>
              </a:tr>
            </a:tbl>
          </a:graphicData>
        </a:graphic>
      </p:graphicFrame>
      <p:sp>
        <p:nvSpPr>
          <p:cNvPr id="3" name="TextBox 68"/>
          <p:cNvSpPr txBox="1"/>
          <p:nvPr/>
        </p:nvSpPr>
        <p:spPr>
          <a:xfrm>
            <a:off x="884498" y="1572517"/>
            <a:ext cx="7642045" cy="431165"/>
          </a:xfrm>
          <a:prstGeom prst="rect">
            <a:avLst/>
          </a:prstGeom>
          <a:noFill/>
        </p:spPr>
        <p:txBody>
          <a:bodyPr wrap="square" rtlCol="0">
            <a:spAutoFit/>
          </a:bodyPr>
          <a:lstStyle/>
          <a:p>
            <a:pPr algn="r">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886803" y="1810754"/>
          <a:ext cx="7702550" cy="4086860"/>
        </p:xfrm>
        <a:graphic>
          <a:graphicData uri="http://schemas.openxmlformats.org/drawingml/2006/table">
            <a:tbl>
              <a:tblPr>
                <a:tableStyleId>{5940675A-B579-460E-94D1-54222C63F5DA}</a:tableStyleId>
              </a:tblPr>
              <a:tblGrid>
                <a:gridCol w="498475"/>
                <a:gridCol w="2105660"/>
                <a:gridCol w="3740785"/>
                <a:gridCol w="1357630"/>
              </a:tblGrid>
              <a:tr h="502285">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选项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切开选项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对应原文</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比对结果</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r>
              <a:tr h="1641475">
                <a:tc rowSpan="2">
                  <a:txBody>
                    <a:bodyPr/>
                    <a:lstStyle/>
                    <a:p>
                      <a:pPr algn="ctr">
                        <a:lnSpc>
                          <a:spcPct val="150000"/>
                        </a:lnSpc>
                        <a:spcAft>
                          <a:spcPts val="0"/>
                        </a:spcAft>
                      </a:pPr>
                      <a:r>
                        <a:rPr lang="en-US" sz="1695" kern="100" dirty="0">
                          <a:solidFill>
                            <a:schemeClr val="tx1"/>
                          </a:solidFill>
                          <a:latin typeface="微软雅黑" panose="020B0503020204020204" charset="-122"/>
                          <a:ea typeface="微软雅黑" panose="020B0503020204020204" charset="-122"/>
                        </a:rPr>
                        <a:t>C</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吴文俊能够清醒地认识到中国数学研究领域存在的主要问题</a:t>
                      </a:r>
                      <a:endParaRPr lang="zh-CN" altLang="en-US"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4204" marR="24204"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从事数学研究</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吴文俊特别强调数学思维。他说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要创新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就要独立思考</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就不能总是跟着人家亦步亦趋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当然开始的时候参考借鉴也是必要的。”</a:t>
                      </a:r>
                      <a:r>
                        <a:rPr lang="en-US" altLang="zh-CN" sz="1695" kern="100" dirty="0">
                          <a:solidFill>
                            <a:schemeClr val="tx1"/>
                          </a:solidFill>
                          <a:latin typeface="微软雅黑" panose="020B0503020204020204" charset="-122"/>
                          <a:ea typeface="微软雅黑" panose="020B0503020204020204" charset="-122"/>
                        </a:rPr>
                        <a:t>……</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rowSpan="2">
                  <a:txBody>
                    <a:bodyPr/>
                    <a:lstStyle/>
                    <a:p>
                      <a:pPr algn="ct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原文只是说“吴文俊特别强调数学思维”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没提到“中国数学研究领域存在的主要问题”</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r>
              <a:tr h="1943100">
                <a:tc vMerge="1">
                  <a:tcP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期待着未来的中国数学家开拓创新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取得巨大成就</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从而实现中华民族的复兴</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4204" marR="24204"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所以不能忽略学习</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可是除了学习之外</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还要能够独立思考</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这是创新的必要条件。现在摆在中国面前的是</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数学就要靠下一代、下下代在创新方面取得巨大成功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中华民族才可以得到复兴</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vMerge="1">
                  <a:tcPr/>
                </a:tc>
              </a:tr>
            </a:tbl>
          </a:graphicData>
        </a:graphic>
      </p:graphicFrame>
      <p:sp>
        <p:nvSpPr>
          <p:cNvPr id="3" name="TextBox 68"/>
          <p:cNvSpPr txBox="1"/>
          <p:nvPr/>
        </p:nvSpPr>
        <p:spPr>
          <a:xfrm>
            <a:off x="886803" y="1461682"/>
            <a:ext cx="7642045" cy="431165"/>
          </a:xfrm>
          <a:prstGeom prst="rect">
            <a:avLst/>
          </a:prstGeom>
          <a:noFill/>
        </p:spPr>
        <p:txBody>
          <a:bodyPr wrap="square" rtlCol="0">
            <a:spAutoFit/>
          </a:bodyPr>
          <a:lstStyle/>
          <a:p>
            <a:pPr algn="r">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2" name="矩形 1"/>
          <p:cNvSpPr/>
          <p:nvPr/>
        </p:nvSpPr>
        <p:spPr>
          <a:xfrm>
            <a:off x="1413269" y="2708574"/>
            <a:ext cx="1967318" cy="2216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矩形 3"/>
          <p:cNvSpPr/>
          <p:nvPr/>
        </p:nvSpPr>
        <p:spPr>
          <a:xfrm>
            <a:off x="1413269" y="3068787"/>
            <a:ext cx="1967318" cy="22167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nvSpPr>
        <p:spPr>
          <a:xfrm>
            <a:off x="3629965" y="2312813"/>
            <a:ext cx="3602132" cy="25721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矩形 6"/>
          <p:cNvSpPr/>
          <p:nvPr/>
        </p:nvSpPr>
        <p:spPr>
          <a:xfrm>
            <a:off x="3491422" y="2653156"/>
            <a:ext cx="249378"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6" grpId="0" bldLvl="0" animBg="1"/>
      <p:bldP spid="7" grpId="0" bldLvl="0" animBg="1"/>
    </p:bld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表格 7"/>
          <p:cNvGraphicFramePr>
            <a:graphicFrameLocks noGrp="1"/>
          </p:cNvGraphicFramePr>
          <p:nvPr/>
        </p:nvGraphicFramePr>
        <p:xfrm>
          <a:off x="886803" y="2043565"/>
          <a:ext cx="7702550" cy="3964305"/>
        </p:xfrm>
        <a:graphic>
          <a:graphicData uri="http://schemas.openxmlformats.org/drawingml/2006/table">
            <a:tbl>
              <a:tblPr>
                <a:tableStyleId>{5940675A-B579-460E-94D1-54222C63F5DA}</a:tableStyleId>
              </a:tblPr>
              <a:tblGrid>
                <a:gridCol w="498475"/>
                <a:gridCol w="2407285"/>
                <a:gridCol w="3383280"/>
                <a:gridCol w="1413510"/>
              </a:tblGrid>
              <a:tr h="473710">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选项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切开选项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对应原文</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比对结果</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r>
              <a:tr h="1547495">
                <a:tc rowSpan="2">
                  <a:txBody>
                    <a:bodyPr/>
                    <a:lstStyle/>
                    <a:p>
                      <a:pPr algn="ctr">
                        <a:lnSpc>
                          <a:spcPct val="150000"/>
                        </a:lnSpc>
                        <a:spcAft>
                          <a:spcPts val="0"/>
                        </a:spcAft>
                      </a:pPr>
                      <a:r>
                        <a:rPr lang="en-US" altLang="zh-CN" sz="1695" kern="100" dirty="0">
                          <a:solidFill>
                            <a:schemeClr val="tx1"/>
                          </a:solidFill>
                          <a:latin typeface="微软雅黑" panose="020B0503020204020204" charset="-122"/>
                          <a:ea typeface="微软雅黑" panose="020B0503020204020204" charset="-122"/>
                          <a:cs typeface="Times New Roman" panose="02020603050405020304"/>
                        </a:rPr>
                        <a:t>D</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外国不少数学家只靠巧思妙想研究数学</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尽管名气很大</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4204" marR="24204"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外国许多数学家</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尽管有的我非常佩服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可是我并不认同他们靠所谓巧思妙想研究数学的方法</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rowSpan="2">
                  <a:txBody>
                    <a:bodyPr/>
                    <a:lstStyle/>
                    <a:p>
                      <a:pPr algn="ct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“只靠”说法绝对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不认同的是“靠所谓巧思妙想研究数学的方法”</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而不是“研究成果”</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r>
              <a:tr h="1943100">
                <a:tc vMerge="1">
                  <a:tcP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　吴文俊却并不认同他们的研究成果</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而是坚持用自己以客观为主的方法研究数学</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4204" marR="24204"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可是我并不认同他们靠所谓巧思妙想研究数学的方法。应该根据客观实际具体分析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一切以事实为主。这是我主要的想法</a:t>
                      </a:r>
                      <a:endParaRPr lang="zh-CN" altLang="en-US"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vMerge="1">
                  <a:tcPr/>
                </a:tc>
              </a:tr>
            </a:tbl>
          </a:graphicData>
        </a:graphic>
      </p:graphicFrame>
      <p:sp>
        <p:nvSpPr>
          <p:cNvPr id="3" name="TextBox 68"/>
          <p:cNvSpPr txBox="1"/>
          <p:nvPr/>
        </p:nvSpPr>
        <p:spPr>
          <a:xfrm>
            <a:off x="884498" y="1572517"/>
            <a:ext cx="7642045" cy="431165"/>
          </a:xfrm>
          <a:prstGeom prst="rect">
            <a:avLst/>
          </a:prstGeom>
          <a:noFill/>
        </p:spPr>
        <p:txBody>
          <a:bodyPr wrap="square" rtlCol="0">
            <a:spAutoFit/>
          </a:bodyPr>
          <a:lstStyle/>
          <a:p>
            <a:pPr algn="r">
              <a:lnSpc>
                <a:spcPct val="130000"/>
              </a:lnSpc>
              <a:spcAft>
                <a:spcPts val="0"/>
              </a:spcAft>
            </a:pPr>
            <a:r>
              <a:rPr lang="en-US" altLang="zh-CN" sz="1695" b="1" dirty="0">
                <a:solidFill>
                  <a:srgbClr val="EF8340"/>
                </a:solidFill>
                <a:latin typeface="微软雅黑" panose="020B0503020204020204" charset="-122"/>
                <a:ea typeface="微软雅黑" panose="020B0503020204020204" charset="-122"/>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续表</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2" name="矩形 1"/>
          <p:cNvSpPr/>
          <p:nvPr/>
        </p:nvSpPr>
        <p:spPr>
          <a:xfrm>
            <a:off x="3131209" y="2570030"/>
            <a:ext cx="443339"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矩形 3"/>
          <p:cNvSpPr/>
          <p:nvPr/>
        </p:nvSpPr>
        <p:spPr>
          <a:xfrm>
            <a:off x="2909539" y="3955465"/>
            <a:ext cx="665009"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5" name="矩形 4"/>
          <p:cNvSpPr/>
          <p:nvPr/>
        </p:nvSpPr>
        <p:spPr>
          <a:xfrm>
            <a:off x="1385560" y="4362367"/>
            <a:ext cx="1523979"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 name="矩形 5"/>
          <p:cNvSpPr/>
          <p:nvPr/>
        </p:nvSpPr>
        <p:spPr>
          <a:xfrm>
            <a:off x="4461226" y="3803557"/>
            <a:ext cx="2549201"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7" name="矩形 6"/>
          <p:cNvSpPr/>
          <p:nvPr/>
        </p:nvSpPr>
        <p:spPr>
          <a:xfrm>
            <a:off x="3796217" y="4210458"/>
            <a:ext cx="1939609" cy="27708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ppt_x"/>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4" grpId="0" bldLvl="0" animBg="1"/>
      <p:bldP spid="5" grpId="0" bldLvl="0" animBg="1"/>
      <p:bldP spid="6" grpId="0" bldLvl="0" animBg="1"/>
      <p:bldP spid="7" grpId="0" bldLvl="0" animBg="1"/>
    </p:bld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51039" y="1564798"/>
            <a:ext cx="7642045"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阅读下面的文字，完成题目。 </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湖畔的梭罗</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汪家明</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梭罗这样的人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是人类的异端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唯其异端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才展示出奇才。就像凡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其行事风格极端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他人难能仿效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但却会被后人奉为至尊。</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在美国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梭罗</a:t>
            </a:r>
            <a:r>
              <a:rPr lang="en-US" altLang="zh-CN" sz="1695" dirty="0">
                <a:latin typeface="微软雅黑" panose="020B0503020204020204" charset="-122"/>
                <a:ea typeface="微软雅黑" panose="020B0503020204020204" charset="-122"/>
              </a:rPr>
              <a:t>(1817—1862)</a:t>
            </a:r>
            <a:r>
              <a:rPr lang="zh-CN" altLang="en-US" sz="1695" dirty="0">
                <a:latin typeface="微软雅黑" panose="020B0503020204020204" charset="-122"/>
                <a:ea typeface="微软雅黑" panose="020B0503020204020204" charset="-122"/>
              </a:rPr>
              <a:t>算是古典的作家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是美国文学的开创者之一。在哈佛大学读书期间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梭罗就得以亲近爱默生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经常参加爱默生家的文人聚会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受其超验主义观点的影响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反对权威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提倡个性的绝对自由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崇尚直觉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认为人能超越感觉和理性直接认识真理。爱默生也喜欢这个年轻人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曾致信哈佛总裁推荐梭罗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使梭罗获得奖学金。</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筛选现象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陈忠实在剥离的过程中一步步功成名就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请结合材料简要叙述他在剥离方面的主要表现。</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a:t>
            </a:r>
            <a:endParaRPr lang="en-US" altLang="zh-CN" sz="1540" dirty="0">
              <a:latin typeface="微软雅黑" panose="020B0503020204020204" charset="-122"/>
              <a:ea typeface="微软雅黑" panose="020B0503020204020204" charset="-122"/>
            </a:endParaRPr>
          </a:p>
        </p:txBody>
      </p:sp>
      <p:sp>
        <p:nvSpPr>
          <p:cNvPr id="8" name="矩形 7"/>
          <p:cNvSpPr/>
          <p:nvPr/>
        </p:nvSpPr>
        <p:spPr>
          <a:xfrm>
            <a:off x="696060" y="3286393"/>
            <a:ext cx="7980107" cy="169610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781965" y="3286393"/>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①将这个愿望写进了小说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蓝袍先生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中。②“文化心理结构”学说给了他决定性影响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他感到自己终于从信奉多年的“典型性格”说中剥离出来。③在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当代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杂志连载的长篇小说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白鹿原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成为文学经典。</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本题考查筛选现象。题干要求也就是找到“剥离”过程中有哪些主要现象能反映出陈忠实在一步步走向成功。</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831386" y="1572517"/>
            <a:ext cx="7642045" cy="416941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      1845</a:t>
            </a:r>
            <a:r>
              <a:rPr lang="zh-CN" altLang="en-US" sz="1695" dirty="0">
                <a:latin typeface="微软雅黑" panose="020B0503020204020204" charset="-122"/>
                <a:ea typeface="微软雅黑" panose="020B0503020204020204" charset="-122"/>
              </a:rPr>
              <a:t>年春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梭罗决心进行向往已久的生活实验。在征得爱默生同意后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他在离村镇不远的瓦尔登湖畔属于爱默生的林地上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着手自建木屋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并于</a:t>
            </a:r>
            <a:r>
              <a:rPr lang="en-US" altLang="zh-CN" sz="1695" dirty="0">
                <a:latin typeface="微软雅黑" panose="020B0503020204020204" charset="-122"/>
                <a:ea typeface="微软雅黑" panose="020B0503020204020204" charset="-122"/>
              </a:rPr>
              <a:t>7</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日搬进新居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独自在此居住</a:t>
            </a:r>
            <a:r>
              <a:rPr lang="en-US" altLang="zh-CN" sz="1695" dirty="0">
                <a:latin typeface="微软雅黑" panose="020B0503020204020204" charset="-122"/>
                <a:ea typeface="微软雅黑" panose="020B0503020204020204" charset="-122"/>
              </a:rPr>
              <a:t>26</a:t>
            </a:r>
            <a:r>
              <a:rPr lang="zh-CN" altLang="en-US" sz="1695" dirty="0">
                <a:latin typeface="微软雅黑" panose="020B0503020204020204" charset="-122"/>
                <a:ea typeface="微软雅黑" panose="020B0503020204020204" charset="-122"/>
              </a:rPr>
              <a:t>个月之久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基本上过着自给自足的生活。他自己垦荒种植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自己伐木劈柴烧壁炉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自己做饭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用自己生产的豆子换取必需的日用品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还给人帮工。他追求“一周里只有一天工作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而有六天自由支配”的生活。这些自由支配的时间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他用来会友交谈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用来参加文人聚会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更以绝大多数时间用来观察自然、沉思冥想、读书写作。</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在湖畔小屋居住期间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他因多年拒付不合理的人头税而被捕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虽然第二天就由姑姑代缴被释放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但对他刺激极深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几年后发表了一篇名为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对公民政府的抵抗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的文章。这篇文章被编入论文集时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改名为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论公民的不服从义务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对后世产生了不可估量的影响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比如甘地的“非暴力不合作运动”、托尔斯泰的“勿以暴力抗恶”等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其精神实质都源于这篇文章。这倒是梭罗生前难以想象的。</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803677" y="1627934"/>
            <a:ext cx="7642045"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离开湖畔小屋后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除了偶尔做一点勘测工作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他基本过着自由撰稿人的生活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旅行、读书、记笔记、写作是其主要内容。他喜欢数学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有测量的特长。他养成了一种习惯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测量有兴趣的物件的大小与距离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如树的大小、池塘与河流的深度和宽度、山的高度等。</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从</a:t>
            </a:r>
            <a:r>
              <a:rPr lang="en-US" altLang="zh-CN" sz="1695" dirty="0">
                <a:latin typeface="微软雅黑" panose="020B0503020204020204" charset="-122"/>
                <a:ea typeface="微软雅黑" panose="020B0503020204020204" charset="-122"/>
              </a:rPr>
              <a:t>1855</a:t>
            </a:r>
            <a:r>
              <a:rPr lang="zh-CN" altLang="en-US" sz="1695" dirty="0">
                <a:latin typeface="微软雅黑" panose="020B0503020204020204" charset="-122"/>
                <a:ea typeface="微软雅黑" panose="020B0503020204020204" charset="-122"/>
              </a:rPr>
              <a:t>年起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他开始感到身体不适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双腿发软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虽经积极治疗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但一直没有痊愈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a:t>
            </a:r>
            <a:r>
              <a:rPr lang="en-US" altLang="zh-CN" sz="1695" dirty="0">
                <a:latin typeface="微软雅黑" panose="020B0503020204020204" charset="-122"/>
                <a:ea typeface="微软雅黑" panose="020B0503020204020204" charset="-122"/>
              </a:rPr>
              <a:t>1862</a:t>
            </a:r>
            <a:r>
              <a:rPr lang="zh-CN" altLang="en-US" sz="1695" dirty="0">
                <a:latin typeface="微软雅黑" panose="020B0503020204020204" charset="-122"/>
                <a:ea typeface="微软雅黑" panose="020B0503020204020204" charset="-122"/>
              </a:rPr>
              <a:t>年因肺结核发作去世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年仅四十五岁。</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对他的作为和个性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朋友们有许多记录。他一生放弃了太多东西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没有学着从事任何职业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没有结过婚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独自一人居住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不去教堂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不参加选举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拒绝向政府纳税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不吃肉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不喝酒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也从来没吸过烟。在生活中他用不着抵抗什么诱惑。</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886803" y="1627934"/>
            <a:ext cx="7642045"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但在其他方面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他却细如毫发。据说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他在池塘边找到一种花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仔细观察后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断定它已经开了五天。他胸前的口袋里有一本日记簿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上面记录了树林里应当在这一天开花的所有植物的名字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他知道某一个夜晚在河面上纷飞着地蝇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鱼们抢着吞食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吃得太饱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有些鱼竟胀死了。他有种倾向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要放大“这一刹那”。即便只是一个极小的物件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他也要从中看出自然界的定律。</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梭罗生前只出版了两本书。一本是他在</a:t>
            </a:r>
            <a:r>
              <a:rPr lang="en-US" altLang="zh-CN" sz="1695" dirty="0">
                <a:latin typeface="微软雅黑" panose="020B0503020204020204" charset="-122"/>
                <a:ea typeface="微软雅黑" panose="020B0503020204020204" charset="-122"/>
              </a:rPr>
              <a:t>1849</a:t>
            </a:r>
            <a:r>
              <a:rPr lang="zh-CN" altLang="en-US" sz="1695" dirty="0">
                <a:latin typeface="微软雅黑" panose="020B0503020204020204" charset="-122"/>
                <a:ea typeface="微软雅黑" panose="020B0503020204020204" charset="-122"/>
              </a:rPr>
              <a:t>年自费出版的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康科德河和梅里麦克河上的一星期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内容是记录他和约翰在两条河上的旅行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其中穿插着大段大段对文史哲和宗教方面的议论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晦涩难懂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没有引起什么反响。另一本就是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瓦尔登湖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a:t>
            </a:r>
            <a:r>
              <a:rPr lang="en-US" altLang="zh-CN" sz="1695" dirty="0">
                <a:latin typeface="微软雅黑" panose="020B0503020204020204" charset="-122"/>
                <a:ea typeface="微软雅黑" panose="020B0503020204020204" charset="-122"/>
              </a:rPr>
              <a:t>1854</a:t>
            </a:r>
            <a:r>
              <a:rPr lang="zh-CN" altLang="en-US" sz="1695" dirty="0">
                <a:latin typeface="微软雅黑" panose="020B0503020204020204" charset="-122"/>
                <a:ea typeface="微软雅黑" panose="020B0503020204020204" charset="-122"/>
              </a:rPr>
              <a:t>年出版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一百多年来风行天下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不知出版了多少个版本。</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51039" y="1544808"/>
            <a:ext cx="7642045" cy="3489325"/>
          </a:xfrm>
          <a:prstGeom prst="rect">
            <a:avLst/>
          </a:prstGeom>
          <a:noFill/>
        </p:spPr>
        <p:txBody>
          <a:bodyPr wrap="square" rtlCol="0">
            <a:spAutoFit/>
          </a:bodyPr>
          <a:lstStyle/>
          <a:p>
            <a:pPr>
              <a:lnSpc>
                <a:spcPct val="130000"/>
              </a:lnSpc>
            </a:pPr>
            <a:r>
              <a:rPr lang="zh-CN" altLang="en-US" sz="1695" dirty="0">
                <a:latin typeface="+mj-ea"/>
                <a:ea typeface="+mj-ea"/>
              </a:rPr>
              <a:t>     “写作下面这些文字</a:t>
            </a:r>
            <a:r>
              <a:rPr lang="en-US" altLang="zh-CN" sz="1695" dirty="0">
                <a:latin typeface="+mj-ea"/>
                <a:ea typeface="+mj-ea"/>
              </a:rPr>
              <a:t>,</a:t>
            </a:r>
            <a:r>
              <a:rPr lang="zh-CN" altLang="en-US" sz="1695" dirty="0">
                <a:latin typeface="+mj-ea"/>
                <a:ea typeface="+mj-ea"/>
              </a:rPr>
              <a:t>或者说其中大部分文字时</a:t>
            </a:r>
            <a:r>
              <a:rPr lang="en-US" altLang="zh-CN" sz="1695" dirty="0">
                <a:latin typeface="+mj-ea"/>
                <a:ea typeface="+mj-ea"/>
              </a:rPr>
              <a:t>,</a:t>
            </a:r>
            <a:r>
              <a:rPr lang="zh-CN" altLang="en-US" sz="1695" dirty="0">
                <a:latin typeface="+mj-ea"/>
                <a:ea typeface="+mj-ea"/>
              </a:rPr>
              <a:t>我只身一人生活在树林里     的一所房子里</a:t>
            </a:r>
            <a:r>
              <a:rPr lang="en-US" altLang="zh-CN" sz="1695" dirty="0">
                <a:latin typeface="+mj-ea"/>
                <a:ea typeface="+mj-ea"/>
              </a:rPr>
              <a:t>,</a:t>
            </a:r>
            <a:r>
              <a:rPr lang="zh-CN" altLang="en-US" sz="1695" dirty="0">
                <a:latin typeface="+mj-ea"/>
                <a:ea typeface="+mj-ea"/>
              </a:rPr>
              <a:t>距离周围的邻居都在一英里左右。房子是我自己一手建造的</a:t>
            </a:r>
            <a:r>
              <a:rPr lang="en-US" altLang="zh-CN" sz="1695" dirty="0">
                <a:latin typeface="+mj-ea"/>
                <a:ea typeface="+mj-ea"/>
              </a:rPr>
              <a:t>,</a:t>
            </a:r>
            <a:r>
              <a:rPr lang="zh-CN" altLang="en-US" sz="1695" dirty="0">
                <a:latin typeface="+mj-ea"/>
                <a:ea typeface="+mj-ea"/>
              </a:rPr>
              <a:t>位于马萨诸塞州康科德镇的瓦尔登湖畔</a:t>
            </a:r>
            <a:r>
              <a:rPr lang="en-US" altLang="zh-CN" sz="1695" dirty="0">
                <a:latin typeface="+mj-ea"/>
                <a:ea typeface="+mj-ea"/>
              </a:rPr>
              <a:t>,</a:t>
            </a:r>
            <a:r>
              <a:rPr lang="zh-CN" altLang="en-US" sz="1695" dirty="0">
                <a:latin typeface="+mj-ea"/>
                <a:ea typeface="+mj-ea"/>
              </a:rPr>
              <a:t>我用自己的双手辛勤劳作维持我的生计。我在那里生活了两年零两个月。目前</a:t>
            </a:r>
            <a:r>
              <a:rPr lang="en-US" altLang="zh-CN" sz="1695" dirty="0">
                <a:latin typeface="+mj-ea"/>
                <a:ea typeface="+mj-ea"/>
              </a:rPr>
              <a:t>,</a:t>
            </a:r>
            <a:r>
              <a:rPr lang="zh-CN" altLang="en-US" sz="1695" dirty="0">
                <a:latin typeface="+mj-ea"/>
                <a:ea typeface="+mj-ea"/>
              </a:rPr>
              <a:t>我又是文明生活的匆匆过客了。”</a:t>
            </a:r>
            <a:endParaRPr lang="zh-CN" altLang="en-US" sz="1695" dirty="0">
              <a:latin typeface="+mj-ea"/>
              <a:ea typeface="+mj-ea"/>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瓦尔登湖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全书就是这样开始的。在书中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梭罗记录自己亲近自然、学习自然的过程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追求“简单些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再简单些”的质朴生活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希望短暂人生因思想丰盈而臻于完美。其中有许多篇幅是关于动物和植物的描写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因此有人将此书看作一本关于自然的文献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而忽略了其中关于哲学的内容。其实这不仅是一部抒情散文著作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也是一部罕见的哲学著作。</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51039" y="1544808"/>
            <a:ext cx="7642045" cy="21304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爱默生在梭罗的葬礼后离开墓地时自言自语道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美国还不知道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至少绝大多数人还不知道它失去了多么伟大的一位国民。”他的预言很对。</a:t>
            </a:r>
            <a:r>
              <a:rPr lang="en-US" altLang="zh-CN" sz="1695" dirty="0">
                <a:latin typeface="微软雅黑" panose="020B0503020204020204" charset="-122"/>
                <a:ea typeface="微软雅黑" panose="020B0503020204020204" charset="-122"/>
              </a:rPr>
              <a:t>1985</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美国遗产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评选“十本构成美国人性格的书”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瓦尔登湖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名列第一。如今梭罗早已成为美国文化的偶像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美国人认为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是梭罗最先启蒙了国人感恩大地的思想。到目前为止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瓦尔登湖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已有两百多个版本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并被译成许多国家的文字。</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选自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难忘的书与人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有删改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22165" y="1658501"/>
            <a:ext cx="7642045"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下列理解和分析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在哈佛大学读书期间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梭罗就亲近爱默生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获得了爱默生的好感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爱默生喜欢当时年轻的梭罗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曾致信哈佛总裁推荐他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使他获得奖学金。</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梭罗在瓦尔登湖畔小木屋生活时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给人帮工、自己伐木劈柴烧壁炉、自己垦荒种植、自己做饭等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其中一个目的是让后人奉他为至尊。</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梭罗离开湖畔小屋后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基本过着自由撰稿人的生活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旅行、读书、记笔记、写作是其主要内容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他对测量有兴趣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如测量河流的深度和宽度。</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梭罗说他只身一人生活在树林里的一所房子里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房子是自己一手建造的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用自己的双手辛勤劳作维持生计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这些内容他写在了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瓦尔登湖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一书中。</a:t>
            </a:r>
            <a:endParaRPr lang="zh-CN" altLang="en-US" sz="1695" dirty="0">
              <a:latin typeface="微软雅黑" panose="020B0503020204020204" charset="-122"/>
              <a:ea typeface="微软雅黑" panose="020B0503020204020204" charset="-122"/>
            </a:endParaRPr>
          </a:p>
        </p:txBody>
      </p:sp>
      <p:sp>
        <p:nvSpPr>
          <p:cNvPr id="3" name="矩形 2"/>
          <p:cNvSpPr/>
          <p:nvPr/>
        </p:nvSpPr>
        <p:spPr>
          <a:xfrm>
            <a:off x="733411" y="4814435"/>
            <a:ext cx="7786147" cy="60959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矩形 3"/>
          <p:cNvSpPr/>
          <p:nvPr/>
        </p:nvSpPr>
        <p:spPr>
          <a:xfrm>
            <a:off x="840082" y="4925270"/>
            <a:ext cx="7669534"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任意嫁接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其中一个目的是让后人奉他为至尊”不是作者的观点。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4" grpId="0"/>
    </p:bld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51039" y="1544808"/>
            <a:ext cx="7727950"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sz="1695" dirty="0" err="1">
                <a:latin typeface="微软雅黑" panose="020B0503020204020204" charset="-122"/>
                <a:ea typeface="微软雅黑" panose="020B0503020204020204" charset="-122"/>
              </a:rPr>
              <a:t>下列</a:t>
            </a:r>
            <a:r>
              <a:rPr lang="zh-CN" altLang="en-US" sz="1695" dirty="0">
                <a:latin typeface="微软雅黑" panose="020B0503020204020204" charset="-122"/>
                <a:ea typeface="微软雅黑" panose="020B0503020204020204" charset="-122"/>
              </a:rPr>
              <a:t>对材料有关内容的分析和概括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梭罗在瓦尔登湖畔小木屋生活期间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不是完全与世隔绝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他有时会友交谈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有时参加文人聚会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更多的时间是用来观察大自然、读书写作等。</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梭罗因多年拒付不合理的人头税而被捕这件事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对他姑姑来说是坏事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对他自己来说完全是好事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因为几年后他据此发表了一篇名为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对公民政府的抵抗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的文章。</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梭罗是因病去世的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a:t>
            </a:r>
            <a:r>
              <a:rPr lang="en-US" altLang="zh-CN" sz="1695" dirty="0">
                <a:latin typeface="微软雅黑" panose="020B0503020204020204" charset="-122"/>
                <a:ea typeface="微软雅黑" panose="020B0503020204020204" charset="-122"/>
              </a:rPr>
              <a:t>1855</a:t>
            </a:r>
            <a:r>
              <a:rPr lang="zh-CN" altLang="en-US" sz="1695" dirty="0">
                <a:latin typeface="微软雅黑" panose="020B0503020204020204" charset="-122"/>
                <a:ea typeface="微软雅黑" panose="020B0503020204020204" charset="-122"/>
              </a:rPr>
              <a:t>年起开始感到身体不适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双腿发软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虽经积极治疗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但一直没有痊愈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最终因肺结核发作去世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年仅四十五岁。</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梭罗的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瓦尔登湖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影响空前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到目前为止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该书已有两百多个版本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并被译成许多国家的文字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说明它不仅在美国国内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而且在全世界也属于文化瑰宝。</a:t>
            </a:r>
            <a:endParaRPr lang="zh-CN" altLang="en-US" sz="1695" dirty="0">
              <a:latin typeface="微软雅黑" panose="020B0503020204020204" charset="-122"/>
              <a:ea typeface="微软雅黑" panose="020B0503020204020204" charset="-122"/>
            </a:endParaRPr>
          </a:p>
        </p:txBody>
      </p:sp>
      <p:sp>
        <p:nvSpPr>
          <p:cNvPr id="3" name="矩形 2"/>
          <p:cNvSpPr/>
          <p:nvPr/>
        </p:nvSpPr>
        <p:spPr>
          <a:xfrm>
            <a:off x="859941" y="4633241"/>
            <a:ext cx="7619048" cy="7630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4" name="矩形 3"/>
          <p:cNvSpPr/>
          <p:nvPr/>
        </p:nvSpPr>
        <p:spPr>
          <a:xfrm>
            <a:off x="859941" y="4633241"/>
            <a:ext cx="7619048" cy="77089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过于绝对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完全是好事”说法不当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原文说“对他刺激极深”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sym typeface="+mn-ea"/>
              </a:rPr>
              <a:t>且“因为”一词系强加。</a:t>
            </a:r>
            <a:endParaRPr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4" grpId="0"/>
    </p:bld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51039" y="1433973"/>
            <a:ext cx="7642045" cy="314960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下列理解和分析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梭罗提倡个性的绝对自由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崇尚直觉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他放弃了常人追求的太多世俗需求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在生活中他用不着抵抗什么诱惑。</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梭罗自认为是文明生活的过客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追求质朴和自给自足的生活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只身一人居住在瓦尔登湖畔小木屋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进行生活实验。</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梭罗在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瓦尔登湖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中记录自己亲近自然、学习自然的过程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书中许多篇幅是关于动物和植物的描写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因此此书是一本真正的自然文献。</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梭罗的著作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论公民的不服从义务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对后世产生了不可估量的影响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影响了甘地和托尔斯泰的思想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梭罗早已成为美国文化的偶像。</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2054865"/>
            <a:ext cx="7619048" cy="148497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64783" y="2044246"/>
            <a:ext cx="7669534" cy="111061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此书是一本真正的自然文献”的说法过于武断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原文说“有人将此书看作一本关于自然的文献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而忽略了其中关于哲学的内容。其实这不仅是一部抒情散文著作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也是一部罕见的哲学著作”。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TextBox 68"/>
          <p:cNvSpPr txBox="1"/>
          <p:nvPr/>
        </p:nvSpPr>
        <p:spPr>
          <a:xfrm>
            <a:off x="751039" y="1578689"/>
            <a:ext cx="7642045"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下列对材料有关内容的分析和概括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正确的一项是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作为美国古典文学开创者之一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梭罗行事风格极端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高一样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虽然令其他人难能仿效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但却会被后人奉为至尊。</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1845</a:t>
            </a:r>
            <a:r>
              <a:rPr lang="zh-CN" altLang="en-US" sz="1695" dirty="0">
                <a:latin typeface="微软雅黑" panose="020B0503020204020204" charset="-122"/>
                <a:ea typeface="微软雅黑" panose="020B0503020204020204" charset="-122"/>
              </a:rPr>
              <a:t>年春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在爱默生的支持下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梭罗在瓦尔登湖畔着手建造自己的小木屋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生活基本自给自足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可以自由支配时间。</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梭罗在湖畔小屋隐居时多年拒付不合理的人头税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这可能源于他读书期间接受的反对权威、提倡个性的绝对自由思想。</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梭罗生前总共出版两部著作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尽管二者都涉及文史哲和宗教方面的内容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但是两本书命运不同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一部畅销一部滞销。</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solidFill>
                  <a:schemeClr val="tx1">
                    <a:lumMod val="75000"/>
                    <a:lumOff val="25000"/>
                  </a:schemeClr>
                </a:solidFill>
                <a:latin typeface="微软雅黑" panose="020B0503020204020204" charset="-122"/>
                <a:ea typeface="微软雅黑" panose="020B0503020204020204" charset="-122"/>
              </a:rPr>
              <a:t> </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筛选方式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陈忠实“寻找属于自己的句子”的具体方式有哪些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请结合材料列举三条。</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a:t>
            </a:r>
            <a:endParaRPr lang="en-US" altLang="zh-CN" sz="1540" dirty="0">
              <a:latin typeface="微软雅黑" panose="020B0503020204020204" charset="-122"/>
              <a:ea typeface="微软雅黑" panose="020B0503020204020204" charset="-122"/>
            </a:endParaRPr>
          </a:p>
        </p:txBody>
      </p:sp>
      <p:sp>
        <p:nvSpPr>
          <p:cNvPr id="8" name="矩形 7"/>
          <p:cNvSpPr/>
          <p:nvPr/>
        </p:nvSpPr>
        <p:spPr>
          <a:xfrm>
            <a:off x="696060" y="3286393"/>
            <a:ext cx="7666097" cy="21376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781965" y="3286393"/>
            <a:ext cx="761904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①从前辈作家的作品中汲取营养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萌发文学梦。如陈忠实从赵树理的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三里湾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、柳青的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创业史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中得到滋养。②走出国门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在思想上打开自己。如陈忠实随中国作家代表团出访泰国时的思想意识变化。③决定写一部史诗般的长篇小说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在文学上确立自己。如写作长篇小说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白鹿原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本题考查筛选方式。在文章中找到“寻找属于自己的句子”的相应区域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列举出三点即可。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1517100"/>
            <a:ext cx="7619048" cy="372970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521800"/>
            <a:ext cx="7669534" cy="484886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梭罗在湖畔小屋隐居时多年拒付不合理的人头税”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这一内容出现在文本第四段开头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他读书期间接受的反对权威、提倡个性的绝对自由思想”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这一内容出现在文本第二段。把这两点联系起来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考查的是考生对文章内容的理解和提出自己见解的能力。同时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试题中用的词是“可能”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这样写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表述就更加严谨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避免了不必要的争议。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美国古典文学开创者之一”有误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行事风格极端”不是被奉为至尊的原因。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生活基本自给自足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可以自由支配时间”不是在“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1845</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二者都涉及文史哲和宗教方面的内容”有误。文本第九段只写到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康科德河和梅里麦克河上的一星期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中穿插着大段对文史哲和宗教方面的议论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并没有说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瓦尔登湖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中也有这样的内容。在文本第十段中只是提到了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瓦尔登湖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不仅是一部抒情散文著作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也是一部罕见的哲学著作”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只是写到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瓦尔登湖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中有哲学的内容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可依然未写出其中有“宗教”等方面的内容。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58"/>
          <p:cNvSpPr/>
          <p:nvPr/>
        </p:nvSpPr>
        <p:spPr>
          <a:xfrm>
            <a:off x="778528" y="1517100"/>
            <a:ext cx="7619048" cy="19119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78528" y="1521800"/>
            <a:ext cx="7669534" cy="1450340"/>
          </a:xfrm>
          <a:prstGeom prst="rect">
            <a:avLst/>
          </a:prstGeom>
        </p:spPr>
        <p:txBody>
          <a:bodyPr wrap="square">
            <a:spAutoFit/>
          </a:bodyPr>
          <a:lstStyle/>
          <a:p>
            <a:pPr eaLnBrk="1" hangingPunct="1">
              <a:lnSpc>
                <a:spcPct val="130000"/>
              </a:lnSpc>
              <a:buNone/>
            </a:pPr>
            <a:r>
              <a:rPr lang="zh-CN" altLang="en-US" sz="1695" b="1" dirty="0">
                <a:latin typeface="微软雅黑" panose="020B0503020204020204" charset="-122"/>
                <a:ea typeface="微软雅黑" panose="020B0503020204020204" charset="-122"/>
                <a:cs typeface="Times New Roman" panose="02020603050405020304" pitchFamily="18" charset="0"/>
              </a:rPr>
              <a:t>跟踪训练验收</a:t>
            </a:r>
            <a:endParaRPr lang="en-US" altLang="zh-CN" sz="1695" b="1"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请完成综合提升练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十七</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十八</a:t>
            </a:r>
            <a:r>
              <a:rPr lang="en-US" altLang="zh-CN" sz="1695" dirty="0">
                <a:latin typeface="微软雅黑" panose="020B0503020204020204" charset="-122"/>
                <a:ea typeface="微软雅黑" panose="020B0503020204020204" charset="-122"/>
                <a:cs typeface="Times New Roman" panose="02020603050405020304" pitchFamily="18" charset="0"/>
              </a:rPr>
              <a:t>)</a:t>
            </a:r>
            <a:r>
              <a:rPr lang="zh-CN" altLang="en-US"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695" dirty="0">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zh-CN" altLang="en-US" sz="1695" dirty="0">
                <a:latin typeface="微软雅黑" panose="020B0503020204020204" charset="-122"/>
                <a:ea typeface="微软雅黑" panose="020B0503020204020204" charset="-122"/>
                <a:cs typeface="Times New Roman" panose="02020603050405020304" pitchFamily="18" charset="0"/>
              </a:rPr>
              <a:t> </a:t>
            </a:r>
            <a:endParaRPr lang="zh-CN" altLang="en-US" sz="1695" dirty="0">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3032657" y="2496607"/>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1</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1"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2" action="ppaction://hlinksldjump"/>
              </a:rPr>
              <a:t>考点技法精讲 </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3032657" y="2899278"/>
            <a:ext cx="5529458" cy="683895"/>
          </a:xfrm>
          <a:prstGeom prst="rect">
            <a:avLst/>
          </a:prstGeom>
          <a:noFill/>
        </p:spPr>
        <p:txBody>
          <a:bodyPr wrap="square" rtlCol="0">
            <a:spAutoFit/>
          </a:bodyPr>
          <a:lstStyle/>
          <a:p>
            <a:r>
              <a:rPr lang="zh-CN" altLang="en-US" sz="3850" b="1" dirty="0">
                <a:latin typeface="微软雅黑" panose="020B0503020204020204" charset="-122"/>
                <a:ea typeface="微软雅黑" panose="020B0503020204020204" charset="-122"/>
              </a:rPr>
              <a:t>筛选并整合文中信息</a:t>
            </a:r>
            <a:endParaRPr lang="zh-CN" altLang="en-US" sz="385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1519"/>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145034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筛选结果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白鹿原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奠定了陈忠实在中国当代文坛的地位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白鹿原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的地位和影响。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_______________________________________________________________________________</a:t>
            </a:r>
            <a:endParaRPr lang="en-US" altLang="zh-CN" sz="1540" dirty="0">
              <a:latin typeface="微软雅黑" panose="020B0503020204020204" charset="-122"/>
              <a:ea typeface="微软雅黑" panose="020B0503020204020204" charset="-122"/>
            </a:endParaRPr>
          </a:p>
        </p:txBody>
      </p:sp>
      <p:sp>
        <p:nvSpPr>
          <p:cNvPr id="8" name="矩形 7"/>
          <p:cNvSpPr/>
          <p:nvPr/>
        </p:nvSpPr>
        <p:spPr>
          <a:xfrm>
            <a:off x="696060" y="3286393"/>
            <a:ext cx="7666097" cy="213763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1" name="矩形 10"/>
          <p:cNvSpPr/>
          <p:nvPr/>
        </p:nvSpPr>
        <p:spPr>
          <a:xfrm>
            <a:off x="781965" y="3286393"/>
            <a:ext cx="761904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白鹿原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成为我们的文学经典。②能够反映上世纪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90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年代中国长篇小说艺术所达到的最高水平。③在整个</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20</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世纪中国文学的大格局里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白鹿原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的思想容量、审美境界都有其独特的、无可取代的地位。④与当代世界小说创作中的著名作品相比也独树一帜。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本题考查筛选结果。根据文章中对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白鹿原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的“地位和影响”的叙述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确定答题区域是结尾部分和“相关链接①”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然后筛选作答。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2231028"/>
            <a:ext cx="7619048" cy="2437765"/>
          </a:xfrm>
          <a:prstGeom prst="rect">
            <a:avLst/>
          </a:prstGeom>
          <a:noFill/>
        </p:spPr>
        <p:txBody>
          <a:bodyPr wrap="square" rtlCol="0">
            <a:spAutoFit/>
          </a:bodyPr>
          <a:lstStyle/>
          <a:p>
            <a:pPr algn="ctr">
              <a:lnSpc>
                <a:spcPct val="130000"/>
              </a:lnSpc>
              <a:spcAft>
                <a:spcPts val="0"/>
              </a:spcAft>
            </a:pPr>
            <a:r>
              <a:rPr lang="en-US" altLang="zh-CN" sz="1540" b="1" kern="100" dirty="0">
                <a:solidFill>
                  <a:srgbClr val="EF8340"/>
                </a:solidFill>
                <a:latin typeface="微软雅黑" panose="020B0503020204020204" charset="-122"/>
                <a:ea typeface="微软雅黑" panose="020B0503020204020204" charset="-122"/>
                <a:cs typeface="Courier New" panose="02070309020205020404" pitchFamily="49" charset="0"/>
              </a:rPr>
              <a:t> </a:t>
            </a:r>
            <a:endParaRPr lang="zh-CN" altLang="en-US" sz="1540"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540"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所谓“信息”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就高考实用类文本阅读而言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并不是一般意义上的信息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而是文章中最重要的信息。实用类文本中的这个“信息”往往表现为文中现成的词语、句子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或者是藏在语句里面的深层含意。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所谓“筛选”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即确定对象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就是针对题干的要求及其提供的信息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对照语言材料进行搜索阅读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查找题干信息与语言材料信息对应的信息源。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TextBox 11"/>
          <p:cNvSpPr txBox="1"/>
          <p:nvPr/>
        </p:nvSpPr>
        <p:spPr>
          <a:xfrm>
            <a:off x="3851635" y="2082987"/>
            <a:ext cx="1052931" cy="614045"/>
          </a:xfrm>
          <a:prstGeom prst="rect">
            <a:avLst/>
          </a:prstGeom>
          <a:solidFill>
            <a:schemeClr val="bg1">
              <a:lumMod val="85000"/>
            </a:schemeClr>
          </a:solidFill>
        </p:spPr>
        <p:txBody>
          <a:bodyPr wrap="square" rtlCol="0">
            <a:spAutoFit/>
          </a:bodyPr>
          <a:lstStyle/>
          <a:p>
            <a:r>
              <a:rPr lang="zh-CN" altLang="en-US" sz="1695" b="1" kern="100" dirty="0">
                <a:latin typeface="微软雅黑" panose="020B0503020204020204" charset="-122"/>
                <a:ea typeface="微软雅黑" panose="020B0503020204020204" charset="-122"/>
                <a:cs typeface="Courier New" panose="02070309020205020404" pitchFamily="49" charset="0"/>
              </a:rPr>
              <a:t> 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9048" cy="2809875"/>
          </a:xfrm>
          <a:prstGeom prst="rect">
            <a:avLst/>
          </a:prstGeom>
          <a:noFill/>
        </p:spPr>
        <p:txBody>
          <a:bodyPr wrap="square" rtlCol="0">
            <a:spAutoFit/>
          </a:bodyPr>
          <a:lstStyle/>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所谓“整合”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即调整组合所选信息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就是把筛选出的有用材料按要求分类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用准确的语言把加工过的信息进行描述或总结概述。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筛选整合信息时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要充分尊重文本事实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必须完全排除自身主观因素的干扰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不以个人平素所获的知识取代文本事实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更不能以个人的是非为是非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筛选整合出来的信息相对于文本本身来说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必须是“原生态”的。尊重文本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应该是我们筛选整合信息时必须信守的原则。“筛选并整合文中的信息”是深入阅读的基础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不管是欣赏还是探究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都必须以此为前提。</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blinds(horizontal)">
                                      <p:cBhvr>
                                        <p:cTn id="7"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96060" y="1951213"/>
            <a:ext cx="7642045" cy="3829685"/>
          </a:xfrm>
          <a:prstGeom prst="rect">
            <a:avLst/>
          </a:prstGeom>
          <a:noFill/>
        </p:spPr>
        <p:txBody>
          <a:bodyPr wrap="square" rtlCol="0">
            <a:spAutoFit/>
          </a:bodyPr>
          <a:lstStyle/>
          <a:p>
            <a:pPr algn="ct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答题思路</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1. </a:t>
            </a:r>
            <a:r>
              <a:rPr lang="zh-CN" altLang="en-US" sz="1695" kern="100" dirty="0">
                <a:latin typeface="微软雅黑" panose="020B0503020204020204" charset="-122"/>
                <a:ea typeface="微软雅黑" panose="020B0503020204020204" charset="-122"/>
                <a:cs typeface="Courier New" panose="02070309020205020404" pitchFamily="49" charset="0"/>
              </a:rPr>
              <a:t>读懂题干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明确题干问题。命题者要求考生归纳、整理、概括文中的信息和内容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必然会给出一定的信息提示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这样的信息提示就是考生要把握的“内容”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是考生完成本道题的基础。所以要审读题干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明确方向。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 </a:t>
            </a:r>
            <a:r>
              <a:rPr lang="zh-CN" altLang="en-US" sz="1695" kern="100" dirty="0">
                <a:latin typeface="微软雅黑" panose="020B0503020204020204" charset="-122"/>
                <a:ea typeface="微软雅黑" panose="020B0503020204020204" charset="-122"/>
                <a:cs typeface="Courier New" panose="02070309020205020404" pitchFamily="49" charset="0"/>
              </a:rPr>
              <a:t>细察语境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确定答题区间。把命题所涉及的内容放回原文中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找到相关的信息区间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还要认真探索相关信息区间的前后文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看清是否有与其并列、承接或递进等关系的语句、段落。</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3. </a:t>
            </a:r>
            <a:r>
              <a:rPr lang="zh-CN" altLang="en-US" sz="1695" kern="100" dirty="0">
                <a:latin typeface="微软雅黑" panose="020B0503020204020204" charset="-122"/>
                <a:ea typeface="微软雅黑" panose="020B0503020204020204" charset="-122"/>
                <a:cs typeface="Courier New" panose="02070309020205020404" pitchFamily="49" charset="0"/>
              </a:rPr>
              <a:t>依分分点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善用文中词句。高考阅卷按照“采点给分”的方式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所以一般情况下</a:t>
            </a: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分题的答案至少有两点</a:t>
            </a:r>
            <a:r>
              <a:rPr lang="en-US" altLang="zh-CN" sz="1695" kern="100" dirty="0">
                <a:latin typeface="微软雅黑" panose="020B0503020204020204" charset="-122"/>
                <a:ea typeface="微软雅黑" panose="020B0503020204020204" charset="-122"/>
                <a:cs typeface="Courier New" panose="02070309020205020404" pitchFamily="49" charset="0"/>
              </a:rPr>
              <a:t>,6</a:t>
            </a:r>
            <a:r>
              <a:rPr lang="zh-CN" altLang="en-US" sz="1695" kern="100" dirty="0">
                <a:latin typeface="微软雅黑" panose="020B0503020204020204" charset="-122"/>
                <a:ea typeface="微软雅黑" panose="020B0503020204020204" charset="-122"/>
                <a:cs typeface="Courier New" panose="02070309020205020404" pitchFamily="49" charset="0"/>
              </a:rPr>
              <a:t>分题的答案至少有三点。另外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组织答案时还要善</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8" name="TextBox 11"/>
          <p:cNvSpPr txBox="1"/>
          <p:nvPr/>
        </p:nvSpPr>
        <p:spPr>
          <a:xfrm>
            <a:off x="3629965" y="2043565"/>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48932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用文中的关键词句。很多考生只是机械地摘录原文中的句子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虽然摘录的句子中含有答案所需要的内容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但不是从命题人所“问”的角度回答的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致使答案不恰当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甚至答非所问。因此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一般不提倡一字不差地摘录原文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而应该紧扣题干要求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将题干要求与文中的已知信息进行重新组合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使之成为全面、凝练、流畅而且切合题干要求的答案。一般来说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答案中涉及的一些关键词语、句子就在原文中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考生应抓住这些重要的词句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进行有效的提取、重组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这样组织起来的答案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一般都和标准答案比较接近。如果抛弃文中的重要词句不用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完全用自己的话去回答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绝对是不明智的做法。当然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也要特别注意防止过度答题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即考生因怕漏掉答题要点而信奉“多答比少答好”的原则</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以致出现写出的答案需要让阅卷老师“二次筛选”的情况。</a:t>
            </a:r>
            <a:endPar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14960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4. </a:t>
            </a:r>
            <a:r>
              <a:rPr lang="zh-CN" altLang="en-US" sz="1695" kern="100" dirty="0">
                <a:latin typeface="微软雅黑" panose="020B0503020204020204" charset="-122"/>
                <a:ea typeface="微软雅黑" panose="020B0503020204020204" charset="-122"/>
                <a:cs typeface="Courier New" panose="02070309020205020404" pitchFamily="49" charset="0"/>
              </a:rPr>
              <a:t>掌握筛选并整合信息的常见方法</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(1)</a:t>
            </a:r>
            <a:r>
              <a:rPr lang="zh-CN" altLang="en-US" sz="1695" kern="100" dirty="0">
                <a:latin typeface="微软雅黑" panose="020B0503020204020204" charset="-122"/>
                <a:ea typeface="微软雅黑" panose="020B0503020204020204" charset="-122"/>
                <a:cs typeface="Courier New" panose="02070309020205020404" pitchFamily="49" charset="0"/>
              </a:rPr>
              <a:t>分层法。“分层法”是筛选整合信息题中广泛应用的一种方法。使用这种方法解题的步骤是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首先给段落划分层次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概括层意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然后分层合并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连缀语句。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(2)</a:t>
            </a:r>
            <a:r>
              <a:rPr lang="zh-CN" altLang="en-US" sz="1695" kern="100" dirty="0">
                <a:latin typeface="微软雅黑" panose="020B0503020204020204" charset="-122"/>
                <a:ea typeface="微软雅黑" panose="020B0503020204020204" charset="-122"/>
                <a:cs typeface="Courier New" panose="02070309020205020404" pitchFamily="49" charset="0"/>
              </a:rPr>
              <a:t>摘取法。需要归纳的内容往往是段落中的主要词语或句子。这些重要的词语往往嵌在主要语句中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重要的句子又常常出现在文章的首、尾或中间。归纳时把这些词语或句子摘录出来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任务也就基本完成了。</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(3)</a:t>
            </a:r>
            <a:r>
              <a:rPr lang="zh-CN" altLang="en-US" sz="1695" kern="100" dirty="0">
                <a:latin typeface="微软雅黑" panose="020B0503020204020204" charset="-122"/>
                <a:ea typeface="微软雅黑" panose="020B0503020204020204" charset="-122"/>
                <a:cs typeface="Courier New" panose="02070309020205020404" pitchFamily="49" charset="0"/>
              </a:rPr>
              <a:t>合取法。需要归纳的内容往往不止一个方面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事实上语段也常常包含不止一个意思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依据要求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所表达的意思不能遗漏。这时最好的方法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就是将包含有关的两个或两个以上的意思的语段分别摘取出来并组合在一起。</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(4)</a:t>
            </a:r>
            <a:r>
              <a:rPr lang="zh-CN" altLang="en-US" sz="1695" kern="100" dirty="0">
                <a:latin typeface="微软雅黑" panose="020B0503020204020204" charset="-122"/>
                <a:ea typeface="微软雅黑" panose="020B0503020204020204" charset="-122"/>
                <a:cs typeface="Courier New" panose="02070309020205020404" pitchFamily="49" charset="0"/>
              </a:rPr>
              <a:t>舍取法。一是需要归纳的内容本身有主次之分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而命题人只要求概括回答其要点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如果主次不分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全盘托出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便不符合命题要求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二是文段中所说的内容复杂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而命题人只要求考生回答某一方面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如果不加以辨别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把文段内容都概括进去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就是不符合要求的。无论是何种情况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都要根据题干要求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做出舍或取的决定。</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(5)</a:t>
            </a:r>
            <a:r>
              <a:rPr lang="zh-CN" altLang="en-US" sz="1695" kern="100" dirty="0">
                <a:latin typeface="微软雅黑" panose="020B0503020204020204" charset="-122"/>
                <a:ea typeface="微软雅黑" panose="020B0503020204020204" charset="-122"/>
                <a:cs typeface="Courier New" panose="02070309020205020404" pitchFamily="49" charset="0"/>
              </a:rPr>
              <a:t>复取法。这是相对于前面几种方法而言的。所谓复取法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就是指在归纳过程中要综合运用多种方法</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借助辨别、筛选、参照、分析等多种思维方式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一层一层、一级一级反复提取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不断提炼</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从而达到要求。</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提醒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解答此类题目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考生容易犯的错误是直接用文中的语句回答问题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而不对其进行整合概括。要避免这样的错误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考生在阅读时就要有耐心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同时还要善于抓住文章的行文特点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尤其是体现结构转换的关键词。此外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还要注意概括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既不能照搬原文也不可脱离文本。</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80987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科学巨人玻尔</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1927</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第五届索尔维物理学会议在布鲁塞尔召开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激烈的辩论很快就变成了一场爱因斯坦与玻尔之间的“决斗”。这场辩论在三年后的第六届索尔维会议上战火再续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玻尔获得胜利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他所代表的哥本哈根学派因此获得了大多数物理学家的认同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他们对量子力学的解释也被奉为正统解释。这次辩论就是著名的“爱因斯坦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玻尔论战”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有人称之为物理学史上的“巅峰对决”。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爱因斯坦和玻尔这两位科学巨人的背后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是现代物理学的两大基础理论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相对论和量子力学。他们的争论旷日持久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几乎所有理论物理学家都被吸引并参与进来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乐此不疲。尽管两人的科学理论和思想观点始终没能调和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但他们却结下了长达数十年的友谊。玻尔高度评价他与爱因斯坦的学术之争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认为它是自己“许多新思想产生的源泉”。爱因斯坦也称赞说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很少有谁像玻尔那样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对隐秘的事物具有如此敏锐的直觉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同时又兼有如此强有力的批判能力。他是我们时代科学领域伟大的发现者之一。”</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与爱因斯坦更个性化的独自研究不同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玻尔周围聚集着许多杰出的理论物理学家。他不但有革新的勇气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更是一位伟大的伯乐。他为量子物理学培养和组织了一支创新发展的队伍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人们称之为“哥本哈根学派”。后来的诺贝尔物理学奖获得者玻恩、海森伯、泡利以及狄拉克等都曾是其主要成员。</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哥本哈根学派活动的大本营就是哥本哈根理论物理研究所。该所是玻尔在</a:t>
            </a:r>
            <a:r>
              <a:rPr lang="en-US" altLang="zh-CN" sz="1695" kern="100" dirty="0">
                <a:latin typeface="微软雅黑" panose="020B0503020204020204" charset="-122"/>
                <a:ea typeface="微软雅黑" panose="020B0503020204020204" charset="-122"/>
                <a:cs typeface="Courier New" panose="02070309020205020404" pitchFamily="49" charset="0"/>
              </a:rPr>
              <a:t>1917</a:t>
            </a:r>
            <a:r>
              <a:rPr lang="zh-CN" altLang="en-US" sz="1695" kern="100" dirty="0">
                <a:latin typeface="微软雅黑" panose="020B0503020204020204" charset="-122"/>
                <a:ea typeface="微软雅黑" panose="020B0503020204020204" charset="-122"/>
                <a:cs typeface="Courier New" panose="02070309020205020404" pitchFamily="49" charset="0"/>
              </a:rPr>
              <a:t>年申请</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并于</a:t>
            </a:r>
            <a:r>
              <a:rPr lang="en-US" altLang="zh-CN" sz="1695" kern="100" dirty="0">
                <a:latin typeface="微软雅黑" panose="020B0503020204020204" charset="-122"/>
                <a:ea typeface="微软雅黑" panose="020B0503020204020204" charset="-122"/>
                <a:cs typeface="Courier New" panose="02070309020205020404" pitchFamily="49" charset="0"/>
              </a:rPr>
              <a:t>1921</a:t>
            </a:r>
            <a:r>
              <a:rPr lang="zh-CN" altLang="en-US" sz="1695" kern="100" dirty="0">
                <a:latin typeface="微软雅黑" panose="020B0503020204020204" charset="-122"/>
                <a:ea typeface="微软雅黑" panose="020B0503020204020204" charset="-122"/>
                <a:cs typeface="Courier New" panose="02070309020205020404" pitchFamily="49" charset="0"/>
              </a:rPr>
              <a:t>年正式成立的。他以著名科学家的身份为研究所做担保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筹集了大量资金。在任所长的</a:t>
            </a:r>
            <a:r>
              <a:rPr lang="en-US" altLang="zh-CN" sz="1695" kern="100" dirty="0">
                <a:latin typeface="微软雅黑" panose="020B0503020204020204" charset="-122"/>
                <a:ea typeface="微软雅黑" panose="020B0503020204020204" charset="-122"/>
                <a:cs typeface="Courier New" panose="02070309020205020404" pitchFamily="49" charset="0"/>
              </a:rPr>
              <a:t>40</a:t>
            </a:r>
            <a:r>
              <a:rPr lang="zh-CN" altLang="en-US" sz="1695" kern="100" dirty="0">
                <a:latin typeface="微软雅黑" panose="020B0503020204020204" charset="-122"/>
                <a:ea typeface="微软雅黑" panose="020B0503020204020204" charset="-122"/>
                <a:cs typeface="Courier New" panose="02070309020205020404" pitchFamily="49" charset="0"/>
              </a:rPr>
              <a:t>年间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他以特有的人格魅力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吸引了世界各地的青年才俊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使研究所成为当时全世界最重要、最活跃的量子力学研究中心。这里先后培养了</a:t>
            </a:r>
            <a:r>
              <a:rPr lang="en-US" altLang="zh-CN" sz="1695" kern="100" dirty="0">
                <a:latin typeface="微软雅黑" panose="020B0503020204020204" charset="-122"/>
                <a:ea typeface="微软雅黑" panose="020B0503020204020204" charset="-122"/>
                <a:cs typeface="Courier New" panose="02070309020205020404" pitchFamily="49" charset="0"/>
              </a:rPr>
              <a:t>600</a:t>
            </a:r>
            <a:r>
              <a:rPr lang="zh-CN" altLang="en-US" sz="1695" kern="100" dirty="0">
                <a:latin typeface="微软雅黑" panose="020B0503020204020204" charset="-122"/>
                <a:ea typeface="微软雅黑" panose="020B0503020204020204" charset="-122"/>
                <a:cs typeface="Courier New" panose="02070309020205020404" pitchFamily="49" charset="0"/>
              </a:rPr>
              <a:t>多名物理学家。玻尔使这个科学家群体中的每个个体的力量发挥到极致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形成了以集体讨论和自由探索为特征的研究风格。他还经常在此举办非公开的小型年会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邀请各国著名的物理学家出席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相互学习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启发交流。这里没有论资排辈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只有挑战与争鸣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形成了富有激情和活力、不断进取的学术精神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人们誉之为“哥本哈根精神”</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这种精神至今仍在科学研究领域受到推崇。量子力学每前进一步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或多或少都与这个学派科学家的合作研究有关。可以说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玻尔领导的哥本哈根学派具备了一个科学学派应有的优秀特质。</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8528" y="2002052"/>
            <a:ext cx="7619048" cy="32962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859095" y="1996145"/>
            <a:ext cx="7538481" cy="2590800"/>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对“筛选并整合文中信息”这一考点的要求是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准确解读文本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筛选整合信息。能力层级为</a:t>
            </a:r>
            <a:r>
              <a:rPr lang="en-US" altLang="zh-CN" sz="1695" dirty="0">
                <a:latin typeface="微软雅黑" panose="020B0503020204020204" charset="-122"/>
                <a:ea typeface="微软雅黑" panose="020B0503020204020204" charset="-122"/>
              </a:rPr>
              <a:t>C</a:t>
            </a:r>
            <a:endParaRPr lang="en-US" altLang="zh-CN"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“筛选并整合文中信息”是实用类文本阅读的一个必考点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无论是客观题还是主观题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对本考点都有涉及。筛选类题考查的角度呈现多维多变的特征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错误选项的干扰性、迷惑性较强。出题人往往对文中信息进行转换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改变说法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以此来考查学生对文本的理解能力。从近年的试卷来看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此类考题已呈现由简单比对到综合理解的趋势</a:t>
            </a:r>
            <a:endParaRPr lang="zh-CN" altLang="en-US" sz="1385" dirty="0">
              <a:solidFill>
                <a:schemeClr val="tx1">
                  <a:lumMod val="50000"/>
                  <a:lumOff val="50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60439"/>
            <a:ext cx="7642045" cy="4478020"/>
          </a:xfrm>
          <a:prstGeom prst="rect">
            <a:avLst/>
          </a:prstGeom>
          <a:noFill/>
        </p:spPr>
        <p:txBody>
          <a:bodyPr wrap="square" rtlCol="0">
            <a:spAutoFit/>
          </a:bodyPr>
          <a:lstStyle/>
          <a:p>
            <a:pPr algn="just">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希特勒上台后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玻尔以访问德国为名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暗地调查德国科学家的安全情况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然后设法把可能受到迫害的犹太科学家转移到安全地方。他还积极创立和参加丹麦救援组织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尽力帮助逃到哥本哈根的科学家与其他难民。</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德国纳粹控制丹麦后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玻尔起初留在国内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与抗敌组织保持密切联系。他一贯的不合作态度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令纳粹非常恼火。</a:t>
            </a:r>
            <a:r>
              <a:rPr lang="en-US" altLang="zh-CN" sz="1695" kern="100" dirty="0">
                <a:latin typeface="微软雅黑" panose="020B0503020204020204" charset="-122"/>
                <a:ea typeface="微软雅黑" panose="020B0503020204020204" charset="-122"/>
                <a:cs typeface="Courier New" panose="02070309020205020404" pitchFamily="49" charset="0"/>
              </a:rPr>
              <a:t>1943</a:t>
            </a:r>
            <a:r>
              <a:rPr lang="zh-CN" altLang="en-US" sz="1695" kern="100" dirty="0">
                <a:latin typeface="微软雅黑" panose="020B0503020204020204" charset="-122"/>
                <a:ea typeface="微软雅黑" panose="020B0503020204020204" charset="-122"/>
                <a:cs typeface="Courier New" panose="02070309020205020404" pitchFamily="49" charset="0"/>
              </a:rPr>
              <a:t>年玻尔受到纳粹分子的威胁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他冒险出逃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历尽艰险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辗转到达美国。在美期间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为抗击法西斯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他曾参加原子弹的研制工作。在研制过程中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他就考虑到这一研究成果对未来世界的影响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并曾多次接触英美首脑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建议他们及早与苏联达成控制原子武器的协议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但没有成功。</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2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二战后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玻尔积极倡导和实施国际间的科学合作。</a:t>
            </a:r>
            <a:r>
              <a:rPr lang="en-US" altLang="zh-CN" sz="1695" kern="100" dirty="0">
                <a:latin typeface="微软雅黑" panose="020B0503020204020204" charset="-122"/>
                <a:ea typeface="微软雅黑" panose="020B0503020204020204" charset="-122"/>
                <a:cs typeface="Courier New" panose="02070309020205020404" pitchFamily="49" charset="0"/>
              </a:rPr>
              <a:t>1957</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美国福特基金会将第一届“原子为了和平”奖授予玻尔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以表彰他“在全世界迫切需要的原则上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以友好的精神进行科学探索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在和平利用原子能以满足人类需要方面做出了榜样”。</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2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摘编自邹丽焱</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玻尔传</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13592" y="1972063"/>
            <a:ext cx="7783984" cy="376555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相关链接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①玻尔</a:t>
            </a:r>
            <a:r>
              <a:rPr lang="en-US" altLang="zh-CN" sz="1695" kern="100" dirty="0">
                <a:latin typeface="微软雅黑" panose="020B0503020204020204" charset="-122"/>
                <a:ea typeface="微软雅黑" panose="020B0503020204020204" charset="-122"/>
                <a:cs typeface="Courier New" panose="02070309020205020404" pitchFamily="49" charset="0"/>
              </a:rPr>
              <a:t>(1885—1962),</a:t>
            </a:r>
            <a:r>
              <a:rPr lang="zh-CN" altLang="en-US" sz="1695" kern="100" dirty="0">
                <a:latin typeface="微软雅黑" panose="020B0503020204020204" charset="-122"/>
                <a:ea typeface="微软雅黑" panose="020B0503020204020204" charset="-122"/>
                <a:cs typeface="Courier New" panose="02070309020205020404" pitchFamily="49" charset="0"/>
              </a:rPr>
              <a:t>丹麦物理学家。在普朗克量子假说和卢瑟福原子行星模型的基础上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于</a:t>
            </a:r>
            <a:r>
              <a:rPr lang="en-US" altLang="zh-CN" sz="1695" kern="100" dirty="0">
                <a:latin typeface="微软雅黑" panose="020B0503020204020204" charset="-122"/>
                <a:ea typeface="微软雅黑" panose="020B0503020204020204" charset="-122"/>
                <a:cs typeface="Courier New" panose="02070309020205020404" pitchFamily="49" charset="0"/>
              </a:rPr>
              <a:t>1913</a:t>
            </a:r>
            <a:r>
              <a:rPr lang="zh-CN" altLang="en-US" sz="1695" kern="100" dirty="0">
                <a:latin typeface="微软雅黑" panose="020B0503020204020204" charset="-122"/>
                <a:ea typeface="微软雅黑" panose="020B0503020204020204" charset="-122"/>
                <a:cs typeface="Courier New" panose="02070309020205020404" pitchFamily="49" charset="0"/>
              </a:rPr>
              <a:t>年提出氢原子结构和氢光谱的初步理论。稍后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又提出“对应原理”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对量子论和量子力学的建立起了重要作用。</a:t>
            </a:r>
            <a:r>
              <a:rPr lang="en-US" altLang="zh-CN" sz="1695" kern="100" dirty="0">
                <a:latin typeface="微软雅黑" panose="020B0503020204020204" charset="-122"/>
                <a:ea typeface="微软雅黑" panose="020B0503020204020204" charset="-122"/>
                <a:cs typeface="Courier New" panose="02070309020205020404" pitchFamily="49" charset="0"/>
              </a:rPr>
              <a:t>1927</a:t>
            </a:r>
            <a:r>
              <a:rPr lang="zh-CN" altLang="en-US" sz="1695" kern="100" dirty="0">
                <a:latin typeface="微软雅黑" panose="020B0503020204020204" charset="-122"/>
                <a:ea typeface="微软雅黑" panose="020B0503020204020204" charset="-122"/>
                <a:cs typeface="Courier New" panose="02070309020205020404" pitchFamily="49" charset="0"/>
              </a:rPr>
              <a:t>年又提出互补原理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在原子核反应理论、解释重核裂变现象等方面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也有重要贡献。获</a:t>
            </a:r>
            <a:r>
              <a:rPr lang="en-US" altLang="zh-CN" sz="1695" kern="100" dirty="0">
                <a:latin typeface="微软雅黑" panose="020B0503020204020204" charset="-122"/>
                <a:ea typeface="微软雅黑" panose="020B0503020204020204" charset="-122"/>
                <a:cs typeface="Courier New" panose="02070309020205020404" pitchFamily="49" charset="0"/>
              </a:rPr>
              <a:t>1922</a:t>
            </a:r>
            <a:r>
              <a:rPr lang="zh-CN" altLang="en-US" sz="1695" kern="100" dirty="0">
                <a:latin typeface="微软雅黑" panose="020B0503020204020204" charset="-122"/>
                <a:ea typeface="微软雅黑" panose="020B0503020204020204" charset="-122"/>
                <a:cs typeface="Courier New" panose="02070309020205020404" pitchFamily="49" charset="0"/>
              </a:rPr>
              <a:t>年诺贝尔物理学奖。</a:t>
            </a:r>
            <a:r>
              <a:rPr lang="zh-CN" altLang="en-US" sz="1540" kern="100" dirty="0">
                <a:latin typeface="微软雅黑" panose="020B0503020204020204" charset="-122"/>
                <a:ea typeface="微软雅黑" panose="020B0503020204020204" charset="-122"/>
                <a:cs typeface="Courier New" panose="02070309020205020404" pitchFamily="49" charset="0"/>
              </a:rPr>
              <a:t>	</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摘自</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辞海</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第六版</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②</a:t>
            </a:r>
            <a:r>
              <a:rPr lang="en-US" altLang="zh-CN" sz="1695" kern="100" dirty="0">
                <a:latin typeface="微软雅黑" panose="020B0503020204020204" charset="-122"/>
                <a:ea typeface="微软雅黑" panose="020B0503020204020204" charset="-122"/>
                <a:cs typeface="Courier New" panose="02070309020205020404" pitchFamily="49" charset="0"/>
              </a:rPr>
              <a:t>1918</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玻尔的老师卢瑟福邀请他赴英国工作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他在回信中说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虽然哥本哈根大学在财力、人员、能力和实验室管理上</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都达不到英国的水平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但我立志尽力帮助丹麦发展自己的物理学研究工作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我的职责是在这里尽我的全部力量。”</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摘自戈革</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玻尔集</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3829685"/>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综合筛选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下列对材料有关内容的分析和概括</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最恰当的两项是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　　</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 </a:t>
            </a:r>
            <a:r>
              <a:rPr lang="zh-CN" altLang="en-US" sz="1695" kern="100" dirty="0">
                <a:latin typeface="微软雅黑" panose="020B0503020204020204" charset="-122"/>
                <a:ea typeface="微软雅黑" panose="020B0503020204020204" charset="-122"/>
                <a:cs typeface="Courier New" panose="02070309020205020404" pitchFamily="49" charset="0"/>
              </a:rPr>
              <a:t>爱因斯坦与玻尔在争鸣中惺惺相惜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爱因斯坦高度评价玻尔的贡献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玻尔也感念爱因斯坦的支持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他们之间建立了长久的友谊。</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B. </a:t>
            </a:r>
            <a:r>
              <a:rPr lang="zh-CN" altLang="en-US" sz="1695" kern="100" dirty="0">
                <a:latin typeface="微软雅黑" panose="020B0503020204020204" charset="-122"/>
                <a:ea typeface="微软雅黑" panose="020B0503020204020204" charset="-122"/>
                <a:cs typeface="Courier New" panose="02070309020205020404" pitchFamily="49" charset="0"/>
              </a:rPr>
              <a:t>玻尔以自己创办的研究所为平台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通过邀请各国科学家前来交流学习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使团队的成员能有机会博采众长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不断发展量子力学理论。</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C. </a:t>
            </a:r>
            <a:r>
              <a:rPr lang="zh-CN" altLang="en-US" sz="1695" kern="100" dirty="0">
                <a:latin typeface="微软雅黑" panose="020B0503020204020204" charset="-122"/>
                <a:ea typeface="微软雅黑" panose="020B0503020204020204" charset="-122"/>
                <a:cs typeface="Courier New" panose="02070309020205020404" pitchFamily="49" charset="0"/>
              </a:rPr>
              <a:t>玻尔敏锐察觉到纳粹将要对犹太人实施迫害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及时转移了大批犹太科学家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后来还亲自参加了丹麦的抗敌组织</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反对纳粹暴行。</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D. </a:t>
            </a:r>
            <a:r>
              <a:rPr lang="zh-CN" altLang="en-US" sz="1695" kern="100" dirty="0">
                <a:latin typeface="微软雅黑" panose="020B0503020204020204" charset="-122"/>
                <a:ea typeface="微软雅黑" panose="020B0503020204020204" charset="-122"/>
                <a:cs typeface="Courier New" panose="02070309020205020404" pitchFamily="49" charset="0"/>
              </a:rPr>
              <a:t>玻尔不但有科学家的直觉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也不乏政治家的远见。他预感到核武器的危害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试图尽力说服各大国首脑达成禁止使用核武器的协议。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E. </a:t>
            </a:r>
            <a:r>
              <a:rPr lang="zh-CN" altLang="en-US" sz="1695" kern="100" dirty="0">
                <a:latin typeface="微软雅黑" panose="020B0503020204020204" charset="-122"/>
                <a:ea typeface="微软雅黑" panose="020B0503020204020204" charset="-122"/>
                <a:cs typeface="Courier New" panose="02070309020205020404" pitchFamily="49" charset="0"/>
              </a:rPr>
              <a:t>玻尔致力于维护世界和平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为科学技术的国际间合作及和平利用原子能做出了卓越贡献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并获得了“原子为了和平”奖。</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2" name="矩形 11"/>
          <p:cNvSpPr/>
          <p:nvPr/>
        </p:nvSpPr>
        <p:spPr>
          <a:xfrm>
            <a:off x="778528" y="2126691"/>
            <a:ext cx="7619048" cy="31201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78528" y="2242232"/>
            <a:ext cx="7619048"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本题考查的是筛选并整合文中的信息等方面的综合能力。</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玻尔也感念爱因斯坦的支持”不恰当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文中说“玻尔高度评价他与爱因斯坦的学术之争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认为它是自己‘许多新思想产生的源泉’”。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后来还亲自参加了丹麦的抗敌组织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反对纳粹暴行”错误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文中说“他还积极创立和参加丹麦救援组织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尽力帮助逃到哥本哈根的科学家与其他难民”。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试图尽力说服各大国首脑达成禁止使用核武器的协议”错误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文中说“建议他们及早与苏联达成控制原子武器的协议”。</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10309" y="1907867"/>
            <a:ext cx="7697024" cy="77089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2.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筛选原因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为什么爱因斯坦和玻尔的论战被称为物理学史上的“巅峰对决”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请结合材料简述原因。</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矩形 11"/>
          <p:cNvSpPr/>
          <p:nvPr/>
        </p:nvSpPr>
        <p:spPr>
          <a:xfrm>
            <a:off x="723549" y="2704949"/>
            <a:ext cx="7674026" cy="277449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28038" y="2657636"/>
            <a:ext cx="7619048" cy="280987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①从成员上看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论战双方都是当时物理学界的代表人物</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从内容上看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辩论涉及现代物理学的两大基础理论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相对论和量子力学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从影响上看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辩论带动了整个理论物理界的学术争鸣。</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本题考查的是筛选并整合文中信息的能力。“巅峰对决”是指最高级别之间的较量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这主要从对决双方的身份地位、争论内容以及影响力等角度分析。爱因斯坦和玻尔都堪称当时物理学界的巨人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他们的辩论是现代物理学的两大基础理论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相对论和量子力学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之间的较量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几乎所有理论物理学家都被他们的辩论吸引并参与进来。</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145034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3.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筛选原因</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文中说“他不但有革新的勇气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更是一位伟大的伯乐”</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请结合材料简述作者这样评价玻尔的原因。</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矩形 11"/>
          <p:cNvSpPr/>
          <p:nvPr/>
        </p:nvSpPr>
        <p:spPr>
          <a:xfrm>
            <a:off x="723549" y="3211989"/>
            <a:ext cx="7674026" cy="203481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51039" y="3188577"/>
            <a:ext cx="7619048" cy="247015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①对隐秘的事物具有敏锐的直觉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兼有强有力的批判能力。②敢于挑战权威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提出“对应原理”、互补原理等理论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在量子论等领域做出自己的独特贡献。③创立“哥本哈根学派”</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为量子物理学培养和组织了一支创新发展的队伍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许多成员成就非凡。</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本题考查筛选原因的能力。审题时要抓住三个关键词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革新、伯乐、材料。阅读文本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可知答题区间为前四段和“相关链接①”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确定答案组织书写即可。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145034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4.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筛选现象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科学巨人玻尔是一个热爱祖国、热爱和平的伟大科学家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请结合材料简要叙述他在这些方面的主要表现。</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矩形 11"/>
          <p:cNvSpPr/>
          <p:nvPr/>
        </p:nvSpPr>
        <p:spPr>
          <a:xfrm>
            <a:off x="723549" y="3211989"/>
            <a:ext cx="7674026" cy="223974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54977" y="3302907"/>
            <a:ext cx="761904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①拒绝老师赴英国工作的邀请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坚持献身祖国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为丹麦贡献全部力量。②以各种方式抗击法西斯。③参加原子弹的研制工作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建议英美首脑及早与苏联达成控制原子武器的协议。④二战后积极倡导和实施国际间的科学合作。⑤在和平利用原子能以满足人类需要方面做出了榜样。</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本题考查筛选表现的能力。明确答题要求“热爱祖国、热爱和平”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锁定答题区间“相关链接②”和正文后三段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找出关键词句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分点表述即可。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145034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5.</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筛选方式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玻尔积极保护科学家、抗击法西斯的具体方式有哪些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请结合材料简要列举三条。</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_______________________________________________________________________________</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矩形 11"/>
          <p:cNvSpPr/>
          <p:nvPr/>
        </p:nvSpPr>
        <p:spPr>
          <a:xfrm>
            <a:off x="723549" y="3207330"/>
            <a:ext cx="7674026" cy="203947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81965" y="3286393"/>
            <a:ext cx="7619048" cy="179006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①设法转移在德国可能受到迫害的犹太科学家。②积极创立和参加丹麦救援组织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尽力帮助逃到哥本哈根的科学家。③在丹麦与抗敌组织保持密切联系。④在美国参加原子弹的研制工作。</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本题考查筛选方式的能力。明确答题范围“保护科学家、抗击法西斯”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锁定答题区间第五段和第六段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找出关键词句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列举三条即可。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77089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6. </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筛选结果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爱因斯坦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玻尔论战”被称为物理学史上的“巅峰对决”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请结合材料开头两段简要分析其产生的影响。</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矩形 11"/>
          <p:cNvSpPr/>
          <p:nvPr/>
        </p:nvSpPr>
        <p:spPr>
          <a:xfrm>
            <a:off x="723549" y="3124204"/>
            <a:ext cx="7674026" cy="21226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0" name="矩形 9"/>
          <p:cNvSpPr/>
          <p:nvPr/>
        </p:nvSpPr>
        <p:spPr>
          <a:xfrm>
            <a:off x="778528" y="3168096"/>
            <a:ext cx="7619048" cy="2130425"/>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①玻尔获胜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哥本哈根学派获得大多数物理学家的认同。②玻尔等人对量子力学的解释被奉为正统解释。③带动学术争鸣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几乎所有理论物理学家都被吸引并参与进来。④爱因斯坦与玻尔结下了长达数十年的友谊。</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本题考查筛选影响的能力。题干明确要求是筛选“巅峰对决”产生的影响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且已经指明答题区间为“材料开头两段”。可以从其对量子力学的影响、对物理学界的影响、对争论双方的影响等方面进行思考。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865787"/>
            <a:ext cx="9111861" cy="5126426"/>
          </a:xfrm>
          <a:prstGeom prst="rect">
            <a:avLst/>
          </a:prstGeom>
        </p:spPr>
      </p:pic>
      <p:sp>
        <p:nvSpPr>
          <p:cNvPr id="18" name="TextBox 17"/>
          <p:cNvSpPr txBox="1"/>
          <p:nvPr/>
        </p:nvSpPr>
        <p:spPr>
          <a:xfrm>
            <a:off x="3020374" y="1821895"/>
            <a:ext cx="5113828" cy="446405"/>
          </a:xfrm>
          <a:prstGeom prst="rect">
            <a:avLst/>
          </a:prstGeom>
          <a:noFill/>
        </p:spPr>
        <p:txBody>
          <a:bodyPr wrap="square" rtlCol="0">
            <a:spAutoFit/>
          </a:bodyPr>
          <a:lstStyle/>
          <a:p>
            <a:r>
              <a:rPr lang="zh-CN" altLang="en-US" sz="2310" b="1" dirty="0">
                <a:solidFill>
                  <a:srgbClr val="EF8340"/>
                </a:solidFill>
                <a:latin typeface="微软雅黑" panose="020B0503020204020204" charset="-122"/>
                <a:ea typeface="微软雅黑" panose="020B0503020204020204" charset="-122"/>
              </a:rPr>
              <a:t>第</a:t>
            </a:r>
            <a:r>
              <a:rPr lang="en-US" altLang="zh-CN" sz="2310" b="1" dirty="0">
                <a:solidFill>
                  <a:srgbClr val="EF8340"/>
                </a:solidFill>
                <a:latin typeface="微软雅黑" panose="020B0503020204020204" charset="-122"/>
                <a:ea typeface="微软雅黑" panose="020B0503020204020204" charset="-122"/>
              </a:rPr>
              <a:t>2</a:t>
            </a:r>
            <a:r>
              <a:rPr lang="zh-CN" altLang="en-US" sz="2310" b="1" dirty="0">
                <a:solidFill>
                  <a:srgbClr val="EF8340"/>
                </a:solidFill>
                <a:latin typeface="微软雅黑" panose="020B0503020204020204" charset="-122"/>
                <a:ea typeface="微软雅黑" panose="020B0503020204020204" charset="-122"/>
              </a:rPr>
              <a:t>讲　</a:t>
            </a:r>
            <a:endParaRPr lang="zh-CN" altLang="en-US" sz="2310" b="1" dirty="0">
              <a:solidFill>
                <a:srgbClr val="EF8340"/>
              </a:solidFill>
              <a:latin typeface="微软雅黑" panose="020B0503020204020204" charset="-122"/>
              <a:ea typeface="微软雅黑" panose="020B0503020204020204" charset="-122"/>
            </a:endParaRPr>
          </a:p>
        </p:txBody>
      </p:sp>
      <p:sp>
        <p:nvSpPr>
          <p:cNvPr id="3" name="TextBox 2"/>
          <p:cNvSpPr txBox="1"/>
          <p:nvPr/>
        </p:nvSpPr>
        <p:spPr>
          <a:xfrm>
            <a:off x="3075791" y="3799827"/>
            <a:ext cx="3903491" cy="321945"/>
          </a:xfrm>
          <a:prstGeom prst="rect">
            <a:avLst/>
          </a:prstGeom>
          <a:noFill/>
        </p:spPr>
        <p:txBody>
          <a:bodyPr wrap="square" rtlCol="0">
            <a:spAutoFit/>
          </a:bodyPr>
          <a:lstStyle/>
          <a:p>
            <a:pPr algn="ctr"/>
            <a:r>
              <a:rPr lang="zh-CN" altLang="en-US" sz="1500" dirty="0">
                <a:latin typeface="微软雅黑" panose="020B0503020204020204" charset="-122"/>
                <a:ea typeface="微软雅黑" panose="020B0503020204020204" charset="-122"/>
                <a:hlinkClick r:id="rId2" action="ppaction://hlinksldjump"/>
              </a:rPr>
              <a:t>子母题型变式</a:t>
            </a:r>
            <a:r>
              <a:rPr lang="zh-CN" altLang="en-US" sz="1500" dirty="0">
                <a:latin typeface="微软雅黑" panose="020B0503020204020204" charset="-122"/>
                <a:ea typeface="微软雅黑" panose="020B0503020204020204" charset="-122"/>
              </a:rPr>
              <a:t>│</a:t>
            </a:r>
            <a:r>
              <a:rPr lang="zh-CN" altLang="en-US" sz="1500" dirty="0">
                <a:latin typeface="微软雅黑" panose="020B0503020204020204" charset="-122"/>
                <a:ea typeface="微软雅黑" panose="020B0503020204020204" charset="-122"/>
                <a:hlinkClick r:id="rId3" action="ppaction://hlinksldjump"/>
              </a:rPr>
              <a:t>考点技法精讲 </a:t>
            </a:r>
            <a:endParaRPr lang="zh-CN" altLang="en-US" sz="1500" dirty="0">
              <a:latin typeface="微软雅黑" panose="020B0503020204020204" charset="-122"/>
              <a:ea typeface="微软雅黑" panose="020B0503020204020204" charset="-122"/>
            </a:endParaRPr>
          </a:p>
        </p:txBody>
      </p:sp>
      <p:sp>
        <p:nvSpPr>
          <p:cNvPr id="4" name="TextBox 3"/>
          <p:cNvSpPr txBox="1"/>
          <p:nvPr/>
        </p:nvSpPr>
        <p:spPr>
          <a:xfrm>
            <a:off x="2909539" y="2237526"/>
            <a:ext cx="5529458" cy="1250315"/>
          </a:xfrm>
          <a:prstGeom prst="rect">
            <a:avLst/>
          </a:prstGeom>
          <a:noFill/>
        </p:spPr>
        <p:txBody>
          <a:bodyPr wrap="square" rtlCol="0">
            <a:spAutoFit/>
          </a:bodyPr>
          <a:lstStyle/>
          <a:p>
            <a:r>
              <a:rPr lang="zh-CN" altLang="en-US" sz="3770" b="1" dirty="0">
                <a:latin typeface="微软雅黑" panose="020B0503020204020204" charset="-122"/>
                <a:ea typeface="微软雅黑" panose="020B0503020204020204" charset="-122"/>
              </a:rPr>
              <a:t>分析概括传主</a:t>
            </a:r>
            <a:r>
              <a:rPr lang="en-US" altLang="zh-CN" sz="3770" b="1" dirty="0">
                <a:latin typeface="微软雅黑" panose="020B0503020204020204" charset="-122"/>
                <a:ea typeface="微软雅黑" panose="020B0503020204020204" charset="-122"/>
              </a:rPr>
              <a:t>,</a:t>
            </a:r>
            <a:r>
              <a:rPr lang="zh-CN" altLang="en-US" sz="3770" b="1" dirty="0">
                <a:latin typeface="微软雅黑" panose="020B0503020204020204" charset="-122"/>
                <a:ea typeface="微软雅黑" panose="020B0503020204020204" charset="-122"/>
              </a:rPr>
              <a:t>分析</a:t>
            </a:r>
            <a:endParaRPr lang="en-US" altLang="zh-CN" sz="3770" b="1" dirty="0">
              <a:latin typeface="微软雅黑" panose="020B0503020204020204" charset="-122"/>
              <a:ea typeface="微软雅黑" panose="020B0503020204020204" charset="-122"/>
            </a:endParaRPr>
          </a:p>
          <a:p>
            <a:r>
              <a:rPr lang="zh-CN" altLang="en-US" sz="3770" b="1" dirty="0">
                <a:latin typeface="微软雅黑" panose="020B0503020204020204" charset="-122"/>
                <a:ea typeface="微软雅黑" panose="020B0503020204020204" charset="-122"/>
              </a:rPr>
              <a:t>文本特征和主要表现手法</a:t>
            </a:r>
            <a:endParaRPr lang="zh-CN" altLang="en-US" sz="3770" b="1"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mph" presetSubtype="0" fill="hold" nodeType="withEffect">
                                  <p:stCondLst>
                                    <p:cond delay="0"/>
                                  </p:stCondLst>
                                  <p:iterate type="lt">
                                    <p:tmPct val="0"/>
                                  </p:iterate>
                                  <p:childTnLst>
                                    <p:anim calcmode="discrete" valueType="str">
                                      <p:cBhvr override="childStyle">
                                        <p:cTn id="6" dur="2000" fill="hold"/>
                                        <p:tgtEl>
                                          <p:spTgt spid="3">
                                            <p:txEl>
                                              <p:pRg st="0" end="0"/>
                                            </p:txEl>
                                          </p:spTgt>
                                        </p:tgtEl>
                                        <p:attrNameLst>
                                          <p:attrName>style.fontWeight</p:attrName>
                                        </p:attrNameLst>
                                      </p:cBhvr>
                                      <p:tavLst>
                                        <p:tav tm="0">
                                          <p:val>
                                            <p:strVal val="normal"/>
                                          </p:val>
                                        </p:tav>
                                        <p:tav tm="50000">
                                          <p:val>
                                            <p:strVal val="bold"/>
                                          </p:val>
                                        </p:tav>
                                        <p:tav tm="60000">
                                          <p:val>
                                            <p:strVal val="normal"/>
                                          </p:val>
                                        </p:tav>
                                        <p:tav tm="100000">
                                          <p:val>
                                            <p:strVal val="normal"/>
                                          </p:val>
                                        </p:tav>
                                      </p:tavLst>
                                    </p:anim>
                                  </p:childTnLst>
                                </p:cTn>
                              </p:par>
                            </p:childTnLst>
                          </p:cTn>
                        </p:par>
                        <p:par>
                          <p:cTn id="7" fill="hold">
                            <p:stCondLst>
                              <p:cond delay="0"/>
                            </p:stCondLst>
                            <p:childTnLst>
                              <p:par>
                                <p:cTn id="8" presetID="16" presetClass="emph" presetSubtype="0" fill="hold" grpId="0" nodeType="afterEffect">
                                  <p:stCondLst>
                                    <p:cond delay="0"/>
                                  </p:stCondLst>
                                  <p:iterate type="lt">
                                    <p:tmPct val="4000"/>
                                  </p:iterate>
                                  <p:childTnLst>
                                    <p:set>
                                      <p:cBhvr override="childStyle">
                                        <p:cTn id="9" dur="1000" fill="hold"/>
                                        <p:tgtEl>
                                          <p:spTgt spid="3">
                                            <p:txEl>
                                              <p:pRg st="0" end="0"/>
                                            </p:txEl>
                                          </p:spTgt>
                                        </p:tgtEl>
                                        <p:attrNameLst>
                                          <p:attrName>style.color</p:attrName>
                                        </p:attrNameLst>
                                      </p:cBhvr>
                                      <p:to>
                                        <p:clrVal>
                                          <a:schemeClr val="accent2"/>
                                        </p:clrVal>
                                      </p:to>
                                    </p:set>
                                    <p:set>
                                      <p:cBhvr>
                                        <p:cTn id="10" dur="1000" fill="hold"/>
                                        <p:tgtEl>
                                          <p:spTgt spid="3">
                                            <p:txEl>
                                              <p:pRg st="0" end="0"/>
                                            </p:txEl>
                                          </p:spTgt>
                                        </p:tgtEl>
                                        <p:attrNameLst>
                                          <p:attrName>fillcolor</p:attrName>
                                        </p:attrNameLst>
                                      </p:cBhvr>
                                      <p:to>
                                        <p:clrVal>
                                          <a:schemeClr val="accent2"/>
                                        </p:clrVal>
                                      </p:to>
                                    </p:set>
                                    <p:set>
                                      <p:cBhvr>
                                        <p:cTn id="11" dur="1000" fill="hold"/>
                                        <p:tgtEl>
                                          <p:spTgt spid="3">
                                            <p:txEl>
                                              <p:pRg st="0" end="0"/>
                                            </p:txEl>
                                          </p:spTgt>
                                        </p:tgtEl>
                                        <p:attrNameLst>
                                          <p:attrName>fill.type</p:attrName>
                                        </p:attrNameLst>
                                      </p:cBhvr>
                                      <p:to>
                                        <p:strVal val="solid"/>
                                      </p:to>
                                    </p:set>
                                  </p:childTnLst>
                                </p:cTn>
                              </p:par>
                            </p:childTnLst>
                          </p:cTn>
                        </p:par>
                        <p:par>
                          <p:cTn id="12" fill="hold">
                            <p:stCondLst>
                              <p:cond delay="1519"/>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allAtOnce"/>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Ⅰ]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寻找属于自己的句子</a:t>
            </a:r>
            <a:endParaRPr lang="zh-CN" altLang="en-US"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1942</a:t>
            </a:r>
            <a:r>
              <a:rPr lang="zh-CN" altLang="en-US" sz="1695" dirty="0">
                <a:latin typeface="微软雅黑" panose="020B0503020204020204" charset="-122"/>
                <a:ea typeface="微软雅黑" panose="020B0503020204020204" charset="-122"/>
              </a:rPr>
              <a:t>年夏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陈忠实出生在陕西农村。上中学时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陈忠实读赵树理的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三里湾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和柳青的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创业史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得到滋养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萌发了文学梦。也许是好事多磨</a:t>
            </a:r>
            <a:r>
              <a:rPr lang="en-US" altLang="zh-CN" sz="1695" dirty="0">
                <a:latin typeface="微软雅黑" panose="020B0503020204020204" charset="-122"/>
                <a:ea typeface="微软雅黑" panose="020B0503020204020204" charset="-122"/>
              </a:rPr>
              <a:t>,1962</a:t>
            </a:r>
            <a:r>
              <a:rPr lang="zh-CN" altLang="en-US" sz="1695" dirty="0">
                <a:latin typeface="微软雅黑" panose="020B0503020204020204" charset="-122"/>
                <a:ea typeface="微软雅黑" panose="020B0503020204020204" charset="-122"/>
              </a:rPr>
              <a:t>年高中毕业后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他未能如愿上大学读中文系。这个</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岁的青年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常常一个人坐在家乡的灞河边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想着文学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想着寻找属于自己的句子。</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8528" y="2002052"/>
            <a:ext cx="7619048" cy="32962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8" name="TextBox 7"/>
          <p:cNvSpPr txBox="1"/>
          <p:nvPr/>
        </p:nvSpPr>
        <p:spPr>
          <a:xfrm>
            <a:off x="751039" y="1996145"/>
            <a:ext cx="7646537" cy="2251075"/>
          </a:xfrm>
          <a:prstGeom prst="rect">
            <a:avLst/>
          </a:prstGeom>
          <a:noFill/>
        </p:spPr>
        <p:txBody>
          <a:bodyPr wrap="square" rtlCol="0">
            <a:spAutoFit/>
          </a:bodyPr>
          <a:lstStyle/>
          <a:p>
            <a:pPr>
              <a:lnSpc>
                <a:spcPct val="130000"/>
              </a:lnSpc>
            </a:pPr>
            <a:r>
              <a:rPr lang="zh-CN" altLang="en-US" sz="2000" b="1" dirty="0">
                <a:solidFill>
                  <a:srgbClr val="EF8340"/>
                </a:solidFill>
                <a:latin typeface="微软雅黑" panose="020B0503020204020204" charset="-122"/>
                <a:ea typeface="微软雅黑" panose="020B0503020204020204" charset="-122"/>
              </a:rPr>
              <a:t>考纲解读    </a:t>
            </a:r>
            <a:r>
              <a:rPr lang="zh-CN" altLang="en-US" sz="2000"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考试说明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在“实用类文本阅读”中涉及“分析语言特色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把握文章结构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概括中心意思”“分析文本的文体特征和主要表现手法”“评价文本产生的社会价值和影响”等考点</a:t>
            </a:r>
            <a:endParaRPr lang="zh-CN" altLang="en-US" sz="1695" dirty="0">
              <a:latin typeface="微软雅黑" panose="020B0503020204020204" charset="-122"/>
              <a:ea typeface="微软雅黑" panose="020B0503020204020204" charset="-122"/>
            </a:endParaRPr>
          </a:p>
          <a:p>
            <a:pPr>
              <a:lnSpc>
                <a:spcPct val="130000"/>
              </a:lnSpc>
            </a:pPr>
            <a:r>
              <a:rPr lang="zh-CN" altLang="en-US" sz="2000" b="1" dirty="0">
                <a:solidFill>
                  <a:srgbClr val="EF8340"/>
                </a:solidFill>
                <a:latin typeface="微软雅黑" panose="020B0503020204020204" charset="-122"/>
                <a:ea typeface="微软雅黑" panose="020B0503020204020204" charset="-122"/>
              </a:rPr>
              <a:t>考情透析     </a:t>
            </a:r>
            <a:r>
              <a:rPr lang="zh-CN" altLang="en-US" sz="1695" dirty="0">
                <a:latin typeface="微软雅黑" panose="020B0503020204020204" charset="-122"/>
                <a:ea typeface="微软雅黑" panose="020B0503020204020204" charset="-122"/>
              </a:rPr>
              <a:t>传记是以写人为主的一种文体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因此围绕传主来命题是必然的。近几年高考题有在这方面命题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主要有三大题型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分析概括传主形象特点、分析概括传主精神品质、分析概括传主成就贡献</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78528" y="1988147"/>
            <a:ext cx="761455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标*的为本考点题</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全国卷</a:t>
            </a:r>
            <a:r>
              <a:rPr lang="en-US" altLang="zh-CN" sz="1695" dirty="0">
                <a:latin typeface="微软雅黑" panose="020B0503020204020204" charset="-122"/>
                <a:ea typeface="微软雅黑" panose="020B0503020204020204" charset="-122"/>
              </a:rPr>
              <a:t>Ⅲ] </a:t>
            </a: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一代通儒顾炎武</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顾炎武从科举制度桎梏中挣脱出来后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便一改旧习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自誓“能文不为文人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能讲不为讲师”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力倡“君子之为学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以明道也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以救世也”。为了一抒山河壮怀、广交天下贤哲</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也为了摆脱纠缠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躲避豪绅叶方恒的陷害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他以游为隐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将家事稍作安排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便只身出游。最初往来于山东、北京、江苏、浙江之间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自康熙元年起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其游踪扩至河北、河南、山西、陕西。以友人所赠二马二骡载书自随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南北往返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风尘仆仆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行万里路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读万卷书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把自己的后半生献给了著述事业。顾炎武每到一处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必考察当地风土人情、山川地理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如与平日所闻不符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便打开书卷验证。旅途中则在鞍上默</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TextBox 68"/>
          <p:cNvSpPr txBox="1"/>
          <p:nvPr/>
        </p:nvSpPr>
        <p:spPr>
          <a:xfrm>
            <a:off x="778528" y="1988147"/>
            <a:ext cx="7614556"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诵诸经注疏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偶有遗忘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就翻书温习。据他在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书＜为顾宁人征天下书籍启后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自己曾临泰山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谒十三陵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登恒山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抵太原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往来曲折二三万里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所览书又得万余卷”。他把所搜集到的地理文献资料一分为二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将有关水利、贡赋、经济、军事部分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编为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天下郡国利病书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有关地理沿革、建制、山川、名胜部分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则编为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肇域志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日知录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是顾炎武的一部读书札记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最能代表他的严谨笃实与学术创新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也反映了他一贯不愿“速于成书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躁于求名”的治学品格。全书共三十二卷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以“明学术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正人心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拨乱世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以兴太平之事”为宗旨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体现了他的学术、政治思想。康熙九年初刻八卷本刊行后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他又不断增改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至康熙十五年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已得手稿二十余卷。顾炎武在</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382968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该书的题记中说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他从小读书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每有所得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辄记之。其有不合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时复改定”。一旦发现前人著述中已有类似论说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一律删去。积三十余年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编成此书。取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论语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子夏之言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命名为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日知录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供后人研讨。</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顾炎武把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论语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中的“博学于文”“行己有耻”作为自己的治学宗旨和处世之道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虚怀若谷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严于律己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注重友情。在他看来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为学不日进则日退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独学无友则孤陋难成。交友是益学进道的重要途径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古人学有所得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未尝不求同志之人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寻友交友构成他为学生涯的重要组成部分。在为学交友过程中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他始终推友之长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虚己待人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以友为师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其高尚品格足为后世楷模。他晚年所撰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广师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从学术视野、学术贡献、博闻强记、文风雅正、治学态度等方面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对同时代的十位“同学之士”加以称许。其弟子潘耒在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日知录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序中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盛赞其师足迹半天下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所至交其天下贤豪长者。天下无贤不肖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皆知先生为通儒。</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34575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顾炎武一生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始终关注“国家治乱之源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生民根本之计”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早年奔走国事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中年谋求匡复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即使暮年独居北方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依旧念念不忘“东土饥荒”“江南水旱”。直到逝世前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病魔缠身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他仍然以“救民水火”为己任。他主张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天生豪杰必有所任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拯斯人于涂炭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为万世开太平”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正是自己的责任。顾炎武对国家民族前途命运的关注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有其特定的原因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今天看来固然有一定的局限性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但是对于一个旧时代的思想家和学者来说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却是难能可贵的。面对明清交替的现实</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顾炎武从历史反思中得出结论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保天下者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匹夫之贱与有责焉。”后世学者将他的这一思想归纳为“天下兴亡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匹夫有责”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成为我们中华民族爱国主义传统的一个重要组成部分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是颇有道理的。</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摘编自陈祖武</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顾炎武评传</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31178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相关链接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①顾炎武</a:t>
            </a:r>
            <a:r>
              <a:rPr lang="en-US" altLang="zh-CN" sz="1695" dirty="0">
                <a:latin typeface="微软雅黑" panose="020B0503020204020204" charset="-122"/>
                <a:ea typeface="微软雅黑" panose="020B0503020204020204" charset="-122"/>
              </a:rPr>
              <a:t>(1613—1682),</a:t>
            </a:r>
            <a:r>
              <a:rPr lang="zh-CN" altLang="en-US" sz="1695" dirty="0">
                <a:latin typeface="微软雅黑" panose="020B0503020204020204" charset="-122"/>
                <a:ea typeface="微软雅黑" panose="020B0503020204020204" charset="-122"/>
              </a:rPr>
              <a:t>明清之际思想家、学者。初名绛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字宁人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学者称亭林先生。江苏昆山人。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遍游华北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所至访问风俗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搜集材料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学问广博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于国家典制、郡邑掌故、天文仪象、河漕、兵农以及经史百家、音韵训诂之学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都有研究。晚年治经侧重考证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开清代朴学风气。反对空谈“心、理、性、命”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提倡“经世致用”的实际学问。著作有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日知录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天下郡国利病书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肇域志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音学五书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顾亭林诗文集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摘自</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辞海</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第六版</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②我生平最敬慕亭林先生为人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深信他不但是经师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而且是人师。</a:t>
            </a:r>
            <a:endParaRPr lang="en-US" altLang="zh-CN"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梁启超</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中国近三百年学术史</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91440" y="2319945"/>
            <a:ext cx="7614556" cy="348932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 </a:t>
            </a:r>
            <a:r>
              <a:rPr lang="zh-CN" altLang="en-US" sz="1695" dirty="0">
                <a:latin typeface="微软雅黑" panose="020B0503020204020204" charset="-122"/>
                <a:ea typeface="微软雅黑" panose="020B0503020204020204" charset="-122"/>
              </a:rPr>
              <a:t>下列对材料有关内容的分析和概括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最恰当的两项是</a:t>
            </a:r>
            <a:r>
              <a:rPr lang="en-US" altLang="zh-CN" sz="1695" dirty="0">
                <a:latin typeface="微软雅黑" panose="020B0503020204020204" charset="-122"/>
                <a:ea typeface="微软雅黑" panose="020B0503020204020204" charset="-122"/>
              </a:rPr>
              <a:t>(5</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 </a:t>
            </a:r>
            <a:r>
              <a:rPr lang="zh-CN" altLang="en-US" sz="1695" dirty="0">
                <a:latin typeface="微软雅黑" panose="020B0503020204020204" charset="-122"/>
                <a:ea typeface="微软雅黑" panose="020B0503020204020204" charset="-122"/>
              </a:rPr>
              <a:t>顾炎武之所以不顾家庭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离家出游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固然有躲避豪绅陷害、以游为隐的因素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但更重要的还是为了实现他一抒山河壮怀、广交天下贤哲的理想。</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B. </a:t>
            </a:r>
            <a:r>
              <a:rPr lang="zh-CN" altLang="en-US" sz="1695" dirty="0">
                <a:latin typeface="微软雅黑" panose="020B0503020204020204" charset="-122"/>
                <a:ea typeface="微软雅黑" panose="020B0503020204020204" charset="-122"/>
              </a:rPr>
              <a:t>顾炎武以二马二骡载书自随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沿途考察人文地理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验证文献记载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搜集著述材料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把行万里路与读万卷书结合在一起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大大开阔了他的学术视野。</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C. </a:t>
            </a:r>
            <a:r>
              <a:rPr lang="zh-CN" altLang="en-US" sz="1695" dirty="0">
                <a:latin typeface="微软雅黑" panose="020B0503020204020204" charset="-122"/>
                <a:ea typeface="微软雅黑" panose="020B0503020204020204" charset="-122"/>
              </a:rPr>
              <a:t>顾炎武南北往返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在二三万里的旅途中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览书万余卷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日知录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天下郡国利病书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肇域志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音学五书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终成一代大家。</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D. </a:t>
            </a:r>
            <a:r>
              <a:rPr lang="zh-CN" altLang="en-US" sz="1695" dirty="0">
                <a:latin typeface="微软雅黑" panose="020B0503020204020204" charset="-122"/>
                <a:ea typeface="微软雅黑" panose="020B0503020204020204" charset="-122"/>
              </a:rPr>
              <a:t>顾炎武足迹半天下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广交贤豪长者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广师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中对十位“同学之士”推崇备至。他的弟子潘耒称赞他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天下无贤不肖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无不知道顾炎武为通儒。</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pic>
        <p:nvPicPr>
          <p:cNvPr id="11" name="Picture 2"/>
          <p:cNvPicPr>
            <a:picLocks noChangeAspect="1" noChangeArrowheads="1"/>
          </p:cNvPicPr>
          <p:nvPr/>
        </p:nvPicPr>
        <p:blipFill>
          <a:blip r:embed="rId1" cstate="print"/>
          <a:srcRect/>
          <a:stretch>
            <a:fillRect/>
          </a:stretch>
        </p:blipFill>
        <p:spPr bwMode="auto">
          <a:xfrm>
            <a:off x="792671" y="1908648"/>
            <a:ext cx="1119355" cy="373086"/>
          </a:xfrm>
          <a:prstGeom prst="rect">
            <a:avLst/>
          </a:prstGeom>
          <a:solidFill>
            <a:srgbClr val="404040"/>
          </a:solidFill>
          <a:ln w="9525">
            <a:noFill/>
            <a:miter lim="800000"/>
            <a:headEnd/>
            <a:tailEnd/>
          </a:ln>
          <a:effectLst/>
        </p:spPr>
      </p:pic>
      <p:sp>
        <p:nvSpPr>
          <p:cNvPr id="12" name="矩形 11"/>
          <p:cNvSpPr/>
          <p:nvPr/>
        </p:nvSpPr>
        <p:spPr>
          <a:xfrm>
            <a:off x="791440" y="1923464"/>
            <a:ext cx="1231421" cy="706755"/>
          </a:xfrm>
          <a:prstGeom prst="rect">
            <a:avLst/>
          </a:prstGeom>
        </p:spPr>
        <p:txBody>
          <a:bodyPr wrap="square">
            <a:spAutoFit/>
          </a:bodyPr>
          <a:lstStyle/>
          <a:p>
            <a:r>
              <a:rPr lang="zh-CN" altLang="en-US" sz="2000" b="1" spc="200" dirty="0">
                <a:solidFill>
                  <a:schemeClr val="bg1"/>
                </a:solidFill>
                <a:latin typeface="微软雅黑" panose="020B0503020204020204" charset="-122"/>
                <a:ea typeface="微软雅黑" panose="020B0503020204020204" charset="-122"/>
              </a:rPr>
              <a:t>原味母题</a:t>
            </a:r>
            <a:endParaRPr lang="zh-CN" altLang="en-US" sz="2000" b="1" spc="200" dirty="0">
              <a:solidFill>
                <a:schemeClr val="bg1"/>
              </a:solidFill>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 name="组合 72"/>
          <p:cNvGrpSpPr/>
          <p:nvPr/>
        </p:nvGrpSpPr>
        <p:grpSpPr>
          <a:xfrm>
            <a:off x="613592" y="1517099"/>
            <a:ext cx="7783984" cy="398780"/>
            <a:chOff x="1594572" y="1803366"/>
            <a:chExt cx="20228628" cy="1036330"/>
          </a:xfrm>
        </p:grpSpPr>
        <p:grpSp>
          <p:nvGrpSpPr>
            <p:cNvPr id="74"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9" name="矩形 58"/>
          <p:cNvSpPr/>
          <p:nvPr/>
        </p:nvSpPr>
        <p:spPr>
          <a:xfrm>
            <a:off x="795644" y="2751772"/>
            <a:ext cx="7619048" cy="27276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60" name="矩形 59"/>
          <p:cNvSpPr/>
          <p:nvPr/>
        </p:nvSpPr>
        <p:spPr>
          <a:xfrm>
            <a:off x="788571" y="2751772"/>
            <a:ext cx="7619048" cy="2913380"/>
          </a:xfrm>
          <a:prstGeom prst="rect">
            <a:avLst/>
          </a:prstGeom>
        </p:spPr>
        <p:txBody>
          <a:bodyPr wrap="square">
            <a:spAutoFit/>
          </a:bodyPr>
          <a:lstStyle/>
          <a:p>
            <a:pPr eaLnBrk="1" hangingPunct="1">
              <a:lnSpc>
                <a:spcPct val="12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B</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3</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D</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1</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项不给分。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2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本题考查筛选并整合文中的信息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能力层级为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不顾家庭”的说法偏颇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文章说他“将家事稍作安排”。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览书万余卷”不合文意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原文是“所览书又得万余卷”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可见览书远远不止万余卷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写成“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天下郡国利病书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肇域志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不合文意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原文是“编为”。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E</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始终以豪杰自视”曲解文意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原文只是说“他主张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天生豪杰必有所任”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没有完全实现他‘救民水火’‘兴太平之事’的雄心壮志”系无中生有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强加他“没有完全实现”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原文只是评说他“一生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始终关注‘国家治乱之源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生民根本之计’”“‘拯斯人于涂炭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为万世开太平’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正是自己的责任”。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
        <p:nvSpPr>
          <p:cNvPr id="9" name="TextBox 68"/>
          <p:cNvSpPr txBox="1"/>
          <p:nvPr/>
        </p:nvSpPr>
        <p:spPr>
          <a:xfrm>
            <a:off x="788571" y="1874931"/>
            <a:ext cx="7614556" cy="77089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E. </a:t>
            </a:r>
            <a:r>
              <a:rPr lang="zh-CN" altLang="en-US" sz="1695" dirty="0">
                <a:latin typeface="微软雅黑" panose="020B0503020204020204" charset="-122"/>
                <a:ea typeface="微软雅黑" panose="020B0503020204020204" charset="-122"/>
              </a:rPr>
              <a:t>顾炎武一生奔走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始终以豪杰自视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虽没有完全实现他“救民水火”“兴太平之事”的雄心壮志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但唯其如此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才成就了他的著述事业。</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ppt_x"/>
                                          </p:val>
                                        </p:tav>
                                        <p:tav tm="100000">
                                          <p:val>
                                            <p:strVal val="#ppt_x"/>
                                          </p:val>
                                        </p:tav>
                                      </p:tavLst>
                                    </p:anim>
                                    <p:anim calcmode="lin" valueType="num">
                                      <p:cBhvr additive="base">
                                        <p:cTn id="8"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770890"/>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从日知录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的成书过程来看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顾炎武治学有什么特点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请结合材料简要概括。</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692842" y="2762299"/>
            <a:ext cx="7704734" cy="25786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692842" y="2874826"/>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①坚持独立思考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注重学术创新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从不蹈袭前人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积少成多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不断增改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务本求真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严谨笃实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勤勉治学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持论公允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留待后人检验。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每答出一点给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本题考查筛选文中的信息、概括文章内容要点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能力层级为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。先找到答题的关键区域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再逐条进行概括。概括时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要注意选用原文中的关键词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如“严谨笃实”“学术创新”“不愿‘速于成书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躁于求名’”“不断增改”“类似论说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一律删去”等。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90027" y="3017132"/>
            <a:ext cx="7619048" cy="237770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770890"/>
          </a:xfrm>
          <a:prstGeom prst="rect">
            <a:avLst/>
          </a:prstGeom>
          <a:noFill/>
        </p:spPr>
        <p:txBody>
          <a:bodyPr wrap="square" rtlCol="0">
            <a:spAutoFit/>
          </a:bodyPr>
          <a:lstStyle/>
          <a:p>
            <a:pPr>
              <a:lnSpc>
                <a:spcPct val="130000"/>
              </a:lnSpc>
            </a:pPr>
            <a:r>
              <a:rPr lang="zh-CN" altLang="en-US" sz="1695" b="1" dirty="0">
                <a:solidFill>
                  <a:srgbClr val="EF8340"/>
                </a:solidFill>
                <a:latin typeface="微软雅黑" panose="020B0503020204020204" charset="-122"/>
                <a:ea typeface="微软雅黑" panose="020B0503020204020204" charset="-122"/>
              </a:rPr>
              <a:t>*</a:t>
            </a: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梁启超生平最敬慕顾炎武的为人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认为他不但是经学大师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而且是世人楷模。这是为什么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请结合材料简要分析。</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825565" y="3096496"/>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①推重“博学于文”“行己有耻”的古训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谦虚谨慎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严于律己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经世致用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学问广博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开一代学术风气</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善于推人之长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以友为师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虚怀若谷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博采众长。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每答出一点给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本题考查筛选并整合文中的信息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能力层级为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C</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。可从“为人”“做学问”等方面所表现出来的品格进行思考。具体又由“为学”“治学”“交友”等要点组成。</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三年之后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陈忠实的散文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夜过流沙沟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a:t>
            </a:r>
            <a:r>
              <a:rPr lang="en-US" altLang="zh-CN" sz="1695" dirty="0">
                <a:latin typeface="微软雅黑" panose="020B0503020204020204" charset="-122"/>
                <a:ea typeface="微软雅黑" panose="020B0503020204020204" charset="-122"/>
              </a:rPr>
              <a:t>1965</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日的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西安晚报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文艺副刊上发表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他的文学生涯由此正式开始。但直到</a:t>
            </a:r>
            <a:r>
              <a:rPr lang="en-US" altLang="zh-CN" sz="1695" dirty="0">
                <a:latin typeface="微软雅黑" panose="020B0503020204020204" charset="-122"/>
                <a:ea typeface="微软雅黑" panose="020B0503020204020204" charset="-122"/>
              </a:rPr>
              <a:t>1979</a:t>
            </a:r>
            <a:r>
              <a:rPr lang="zh-CN" altLang="en-US" sz="1695" dirty="0">
                <a:latin typeface="微软雅黑" panose="020B0503020204020204" charset="-122"/>
                <a:ea typeface="微软雅黑" panose="020B0503020204020204" charset="-122"/>
              </a:rPr>
              <a:t>年小说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信任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获得全国优秀短篇小说奖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他才确立了文学上的自信。他感觉自己不再是一个文学爱好者和业余作者了。是年</a:t>
            </a:r>
            <a:r>
              <a:rPr lang="en-US" altLang="zh-CN" sz="1695" dirty="0">
                <a:latin typeface="微软雅黑" panose="020B0503020204020204" charset="-122"/>
                <a:ea typeface="微软雅黑" panose="020B0503020204020204" charset="-122"/>
              </a:rPr>
              <a:t>9</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25</a:t>
            </a:r>
            <a:r>
              <a:rPr lang="zh-CN" altLang="en-US" sz="1695" dirty="0">
                <a:latin typeface="微软雅黑" panose="020B0503020204020204" charset="-122"/>
                <a:ea typeface="微软雅黑" panose="020B0503020204020204" charset="-122"/>
              </a:rPr>
              <a:t>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他加入中国作家协会。又一个三年之后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陈忠实</a:t>
            </a:r>
            <a:r>
              <a:rPr lang="en-US" altLang="zh-CN" sz="1695" dirty="0">
                <a:latin typeface="微软雅黑" panose="020B0503020204020204" charset="-122"/>
                <a:ea typeface="微软雅黑" panose="020B0503020204020204" charset="-122"/>
              </a:rPr>
              <a:t>40</a:t>
            </a:r>
            <a:r>
              <a:rPr lang="zh-CN" altLang="en-US" sz="1695" dirty="0">
                <a:latin typeface="微软雅黑" panose="020B0503020204020204" charset="-122"/>
                <a:ea typeface="微软雅黑" panose="020B0503020204020204" charset="-122"/>
              </a:rPr>
              <a:t>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他的第一个短篇小说集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乡村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出版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赢得“小柳青”的名声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工作单位也换成陕西省作家协会。他终于是一名专业作家了。</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8528" y="2703725"/>
            <a:ext cx="7619048" cy="285838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4.   </a:t>
            </a:r>
            <a:r>
              <a:rPr lang="zh-CN" altLang="en-US" sz="1695" dirty="0">
                <a:latin typeface="微软雅黑" panose="020B0503020204020204" charset="-122"/>
                <a:ea typeface="微软雅黑" panose="020B0503020204020204" charset="-122"/>
              </a:rPr>
              <a:t>后人将顾炎武“保天下者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匹夫之贱与有责焉”归纳为“天下兴亡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匹夫有责”。请结合材料及相关知识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谈谈你对这一观点的看法。</a:t>
            </a:r>
            <a:r>
              <a:rPr lang="en-US" altLang="zh-CN" sz="1695" dirty="0">
                <a:latin typeface="微软雅黑" panose="020B0503020204020204" charset="-122"/>
                <a:ea typeface="微软雅黑" panose="020B0503020204020204" charset="-122"/>
              </a:rPr>
              <a:t>(8</a:t>
            </a:r>
            <a:r>
              <a:rPr lang="zh-CN" altLang="en-US" sz="1695" dirty="0">
                <a:latin typeface="微软雅黑" panose="020B0503020204020204" charset="-122"/>
                <a:ea typeface="微软雅黑" panose="020B0503020204020204" charset="-122"/>
              </a:rPr>
              <a:t>分</a:t>
            </a:r>
            <a:r>
              <a:rPr lang="en-US" altLang="zh-CN"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90027" y="2776792"/>
            <a:ext cx="7619048" cy="280987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①顾炎武具有强烈的家国情怀和忧国忧民意识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在顾炎武看来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普通人的命运与国家民族的命运是紧密联系在一起的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天下兴亡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匹夫有责”是对我国爱国主义传统的自然引申与合理发展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这一观点具有积极意义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教育后人要有勇于担当、爱国奉献的精神。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每答出一点给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2</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分。意思答对即可。如有其他答案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可根据观点明确、理由充分、论述合理的程度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酌情给分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本题考查探究文本中的某些问题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提出自己的见解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能力层级为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F</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。首先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必须解释这一观点的内涵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要结合文本解读顾炎武提出这一观点的精神实质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指明这一观点的现实意义。</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92671" y="2392376"/>
            <a:ext cx="7614556"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5. </a:t>
            </a:r>
            <a:r>
              <a:rPr lang="zh-CN" altLang="en-US" sz="1695" b="1" dirty="0">
                <a:solidFill>
                  <a:schemeClr val="tx1">
                    <a:lumMod val="50000"/>
                    <a:lumOff val="50000"/>
                  </a:schemeClr>
                </a:solidFill>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分析概括传主形象特点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梁启超深信顾炎武“不但是经师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而且是人师”。请结合材料简要概括顾炎武是“人师”的主要表现。</a:t>
            </a:r>
            <a:endParaRPr lang="zh-CN" altLang="en-US" sz="1695" dirty="0">
              <a:latin typeface="微软雅黑" panose="020B0503020204020204" charset="-122"/>
              <a:ea typeface="微软雅黑" panose="020B0503020204020204" charset="-122"/>
            </a:endParaRPr>
          </a:p>
        </p:txBody>
      </p:sp>
      <p:pic>
        <p:nvPicPr>
          <p:cNvPr id="11" name="Picture 2"/>
          <p:cNvPicPr>
            <a:picLocks noChangeAspect="1" noChangeArrowheads="1"/>
          </p:cNvPicPr>
          <p:nvPr/>
        </p:nvPicPr>
        <p:blipFill>
          <a:blip r:embed="rId1" cstate="print"/>
          <a:srcRect/>
          <a:stretch>
            <a:fillRect/>
          </a:stretch>
        </p:blipFill>
        <p:spPr bwMode="auto">
          <a:xfrm>
            <a:off x="792671" y="1908648"/>
            <a:ext cx="1203376" cy="436858"/>
          </a:xfrm>
          <a:prstGeom prst="rect">
            <a:avLst/>
          </a:prstGeom>
          <a:solidFill>
            <a:srgbClr val="404040"/>
          </a:solidFill>
          <a:ln w="9525">
            <a:noFill/>
            <a:miter lim="800000"/>
            <a:headEnd/>
            <a:tailEnd/>
          </a:ln>
          <a:effectLst/>
        </p:spPr>
      </p:pic>
      <p:sp>
        <p:nvSpPr>
          <p:cNvPr id="12" name="矩形 11"/>
          <p:cNvSpPr/>
          <p:nvPr/>
        </p:nvSpPr>
        <p:spPr>
          <a:xfrm>
            <a:off x="859095" y="1942570"/>
            <a:ext cx="1300480" cy="398780"/>
          </a:xfrm>
          <a:prstGeom prst="rect">
            <a:avLst/>
          </a:prstGeom>
        </p:spPr>
        <p:txBody>
          <a:bodyPr wrap="none">
            <a:spAutoFit/>
          </a:bodyPr>
          <a:lstStyle/>
          <a:p>
            <a:r>
              <a:rPr lang="zh-CN" altLang="en-US" sz="2000" b="1" spc="200" dirty="0">
                <a:solidFill>
                  <a:schemeClr val="bg1"/>
                </a:solidFill>
                <a:latin typeface="微软雅黑" panose="020B0503020204020204" charset="-122"/>
                <a:ea typeface="微软雅黑" panose="020B0503020204020204" charset="-122"/>
              </a:rPr>
              <a:t>对点子题</a:t>
            </a:r>
            <a:endParaRPr lang="zh-CN" altLang="en-US" sz="2000" b="1" spc="200" dirty="0">
              <a:solidFill>
                <a:schemeClr val="bg1"/>
              </a:solidFill>
              <a:latin typeface="微软雅黑" panose="020B0503020204020204" charset="-122"/>
              <a:ea typeface="微软雅黑" panose="020B0503020204020204" charset="-122"/>
            </a:endParaRPr>
          </a:p>
        </p:txBody>
      </p:sp>
      <p:sp>
        <p:nvSpPr>
          <p:cNvPr id="10" name="矩形 9"/>
          <p:cNvSpPr/>
          <p:nvPr/>
        </p:nvSpPr>
        <p:spPr>
          <a:xfrm>
            <a:off x="800307" y="3459287"/>
            <a:ext cx="7619048" cy="198493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800307" y="3631499"/>
            <a:ext cx="7619048" cy="172847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对自己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虚怀若谷</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严于律己。②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对朋友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推友之长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虚己待人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以友为师。③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对天下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以天下、国家、生民为己任。</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本题考查分析概括传主形象特点。找到关键区域</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最后两段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对相关材料加以筛选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再概括为“对自己”“对朋友”“对天下”三个方面的内容。</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endParaRPr lang="zh-CN" altLang="en-US" sz="1385" dirty="0">
              <a:solidFill>
                <a:schemeClr val="accent2"/>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6.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分析概括传主精神品质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顾炎武治学有“一贯不愿‘速于成书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躁于求名’”的高尚品格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日知录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简要概括。</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62537" y="3047265"/>
            <a:ext cx="7619048" cy="231744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762537" y="3047265"/>
            <a:ext cx="7619048" cy="213042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①刊行面世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反复增改。康熙九年至康熙十五年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已得手稿二十余卷。②日积月累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要求严格。“每有所得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辄记之。其有不合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时复改定”。一旦发现前人著述中已有类似论说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一律删去。③耗时间长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不为名誉。积三十余年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编成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日知录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而且以“明学术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正人心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拨乱世</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以兴太平之事”为宗旨。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本题考查分析概括传主精神品质。找到关键段落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第二段</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结合句子分析出几个方面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再加以概括表现这一“高尚品格”的几个方面。</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9"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8528" y="2733728"/>
            <a:ext cx="7619048" cy="28153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7.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分析概括传主成就贡献</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标题称赞顾炎武为“一代通儒”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顾炎武一生的成就与贡献主要有哪些</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请结合文本材料分析概括。</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90027" y="2862924"/>
            <a:ext cx="7619048" cy="2774950"/>
          </a:xfrm>
          <a:prstGeom prst="rect">
            <a:avLst/>
          </a:prstGeom>
        </p:spPr>
        <p:txBody>
          <a:bodyPr wrap="square">
            <a:spAutoFit/>
          </a:bodyPr>
          <a:lstStyle/>
          <a:p>
            <a:pPr eaLnBrk="1" hangingPunct="1">
              <a:lnSpc>
                <a:spcPct val="114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①著作颇丰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学术贡献大。著作有</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天下郡国利病书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肇域志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日知录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广师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音学五书</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顾亭林诗文集</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等。②人品高尚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为后世楷模。顾炎武对同时代的学友加以称许</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其弟子潘耒盛赞他交天下贤豪长者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天下无贤不肖都知他为通儒。③爱国精神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思想影响深远。顾炎武的“保天下者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匹夫之贱与有责焉”被后世学者归纳为“天下兴亡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匹夫有责”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成为中华民族爱国主义传统的一个重要组成部分。</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14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本题考查分析概括传主成就贡献。将所有材料进行分析会发现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第一、二段和“相关链接①”为学术成就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第三段和“相关链接②”属为人处世成就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第四段为思想成就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找到主要成就后加以概括即可。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8528" y="2733727"/>
            <a:ext cx="7619048" cy="274571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770890"/>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8.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文体特征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本文作为传记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在写作上有什么特点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请简要回答。</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826447" y="2952846"/>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 ①偏重传主在著述事业方面的贡献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一方面介绍他治学品格、治学宗旨和处世之道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另一方面则介绍了他对国家民族前途命运的关注。②写生平与著述事业二者交融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呈现学术背后的爱国主义情怀。③语言质朴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少用修辞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多引用他的浅显言论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使之增强说服力和文章的真实性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同时语言又不乏生动形象性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很好地把握住了写作传记的真实性、文学性的分寸。</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此类题要求考生从文本出发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从文中找出传记类文章的特点并进行思考。可以从叙述内容、语言特点等方面作答。</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778528" y="2733727"/>
            <a:ext cx="7619048" cy="26071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51039" y="1972063"/>
            <a:ext cx="7697024"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9. </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表现手法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本文第二段的直接引用有什么作用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请简要概述。</a:t>
            </a:r>
            <a:endParaRPr lang="zh-CN" altLang="en-US"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57561" y="2869982"/>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第二段共有三处直接引用</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第一处是阐述顾炎武的治学品格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第二处是阐述</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日知录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的学术、政治思想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第三处是说他写书“不断增改”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这些引用一方面赞扬顾炎武治学严谨、学术创作具有崇高的品格和精神</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另一方面也增强了传记作品材料的丰富性和传主事迹的真实性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并且经过简洁剪裁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为读者了解传主提供了更直接、便利的渠道。</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文中引用的文字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不仅要从引用的内容本身考虑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还要从引用的目的考虑</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还要考虑读者的感受。</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62537" y="1960439"/>
            <a:ext cx="7619048" cy="1494155"/>
          </a:xfrm>
          <a:prstGeom prst="rect">
            <a:avLst/>
          </a:prstGeom>
          <a:noFill/>
        </p:spPr>
        <p:txBody>
          <a:bodyPr wrap="square" rtlCol="0">
            <a:spAutoFit/>
          </a:bodyPr>
          <a:lstStyle/>
          <a:p>
            <a:pPr algn="ctr">
              <a:lnSpc>
                <a:spcPct val="130000"/>
              </a:lnSpc>
              <a:spcAft>
                <a:spcPts val="0"/>
              </a:spcAft>
            </a:pPr>
            <a:r>
              <a:rPr lang="zh-CN" altLang="en-US" sz="2000" b="1" kern="100" dirty="0">
                <a:solidFill>
                  <a:srgbClr val="EF8340"/>
                </a:solidFill>
                <a:latin typeface="微软雅黑" panose="020B0503020204020204" charset="-122"/>
                <a:ea typeface="微软雅黑" panose="020B0503020204020204" charset="-122"/>
                <a:cs typeface="Courier New" panose="02070309020205020404" pitchFamily="49" charset="0"/>
              </a:rPr>
              <a:t>考向一　分析概括传主</a:t>
            </a:r>
            <a:endParaRPr lang="en-US" altLang="zh-CN" sz="2000" b="1" kern="100" dirty="0">
              <a:solidFill>
                <a:srgbClr val="EF8340"/>
              </a:solidFill>
              <a:latin typeface="微软雅黑" panose="020B0503020204020204" charset="-122"/>
              <a:ea typeface="微软雅黑" panose="020B0503020204020204" charset="-122"/>
              <a:cs typeface="Courier New" panose="02070309020205020404" pitchFamily="49" charset="0"/>
            </a:endParaRPr>
          </a:p>
          <a:p>
            <a:pP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题型一　分析概括传主形象特点</a:t>
            </a:r>
            <a:endParaRPr lang="en-US" altLang="zh-CN"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en-US" altLang="zh-CN"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rPr>
              <a:t> </a:t>
            </a:r>
            <a:endParaRPr lang="zh-CN" altLang="en-US" sz="1540" b="1" kern="100" dirty="0">
              <a:solidFill>
                <a:schemeClr val="accent6">
                  <a:lumMod val="75000"/>
                </a:schemeClr>
              </a:solidFill>
              <a:latin typeface="微软雅黑" panose="020B0503020204020204" charset="-122"/>
              <a:ea typeface="微软雅黑" panose="020B0503020204020204" charset="-122"/>
              <a:cs typeface="Courier New" panose="02070309020205020404" pitchFamily="49" charset="0"/>
            </a:endParaRPr>
          </a:p>
          <a:p>
            <a:pPr>
              <a:lnSpc>
                <a:spcPct val="150000"/>
              </a:lnSpc>
            </a:pPr>
            <a:r>
              <a:rPr lang="zh-CN" altLang="zh-CN" sz="1540" dirty="0"/>
              <a:t>　　</a:t>
            </a:r>
            <a:endParaRPr lang="en-US" altLang="zh-CN" sz="1540" dirty="0"/>
          </a:p>
        </p:txBody>
      </p:sp>
      <p:sp>
        <p:nvSpPr>
          <p:cNvPr id="8" name="TextBox 11"/>
          <p:cNvSpPr txBox="1"/>
          <p:nvPr/>
        </p:nvSpPr>
        <p:spPr>
          <a:xfrm>
            <a:off x="3657674" y="2871580"/>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68"/>
          <p:cNvSpPr txBox="1"/>
          <p:nvPr/>
        </p:nvSpPr>
        <p:spPr>
          <a:xfrm>
            <a:off x="526590" y="3517943"/>
            <a:ext cx="7619048" cy="1268095"/>
          </a:xfrm>
          <a:prstGeom prst="rect">
            <a:avLst/>
          </a:prstGeom>
          <a:noFill/>
        </p:spPr>
        <p:txBody>
          <a:bodyPr wrap="square" rtlCol="0">
            <a:spAutoFit/>
          </a:bodyPr>
          <a:lstStyle/>
          <a:p>
            <a:pPr>
              <a:lnSpc>
                <a:spcPct val="15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分析概括传主形象特点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是传记类文本的一个重要考点。因为传记本身就是以写人为主的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其目的就是刻画人物、表现人物。分析概括传主形象特点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应建立在对传主事迹概括的基础上。</a:t>
            </a:r>
            <a:endParaRPr lang="zh-CN"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1110615"/>
          </a:xfrm>
          <a:prstGeom prst="rect">
            <a:avLst/>
          </a:prstGeom>
          <a:noFill/>
        </p:spPr>
        <p:txBody>
          <a:bodyPr wrap="square" rtlCol="0">
            <a:spAutoFit/>
          </a:bodyPr>
          <a:lstStyle/>
          <a:p>
            <a:pPr algn="ctr">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 </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审题指导</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graphicFrame>
        <p:nvGraphicFramePr>
          <p:cNvPr id="8" name="表格 7"/>
          <p:cNvGraphicFramePr>
            <a:graphicFrameLocks noGrp="1"/>
          </p:cNvGraphicFramePr>
          <p:nvPr/>
        </p:nvGraphicFramePr>
        <p:xfrm>
          <a:off x="969929" y="2791700"/>
          <a:ext cx="7009765" cy="2583180"/>
        </p:xfrm>
        <a:graphic>
          <a:graphicData uri="http://schemas.openxmlformats.org/drawingml/2006/table">
            <a:tbl>
              <a:tblPr>
                <a:tableStyleId>{5940675A-B579-460E-94D1-54222C63F5DA}</a:tableStyleId>
              </a:tblPr>
              <a:tblGrid>
                <a:gridCol w="942340"/>
                <a:gridCol w="6067425"/>
              </a:tblGrid>
              <a:tr h="1354455">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设问方式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通过文章可以看出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具有怎样的性格特点</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通过</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事件</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反映出传主怎样的性格</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从文中看出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是一位怎样的人</a:t>
                      </a:r>
                      <a:endParaRPr lang="zh-CN" altLang="en-US" sz="1695" kern="100" dirty="0">
                        <a:solidFill>
                          <a:schemeClr val="tx1"/>
                        </a:solidFill>
                        <a:latin typeface="微软雅黑" panose="020B0503020204020204" charset="-122"/>
                        <a:ea typeface="微软雅黑" panose="020B0503020204020204" charset="-122"/>
                      </a:endParaRPr>
                    </a:p>
                  </a:txBody>
                  <a:tcPr marL="25402" marR="25402" marT="0" marB="0" anchor="ctr"/>
                </a:tc>
              </a:tr>
              <a:tr h="451485">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辨别标志</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题干中有“人”“性格”“形象”“特点”等字样</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402" marR="25402" marT="0" marB="0" anchor="ctr"/>
                </a:tc>
              </a:tr>
              <a:tr h="777240">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审题要点</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注意区别是概括“人格魅力”还是“传主形象”或者是“性格特点”</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402" marR="25402" marT="0" marB="0" anchor="ctr"/>
                </a:tc>
              </a:tr>
            </a:tbl>
          </a:graphicData>
        </a:graphic>
      </p:graphicFrame>
      <p:sp>
        <p:nvSpPr>
          <p:cNvPr id="332801"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0" name="TextBox 11"/>
          <p:cNvSpPr txBox="1"/>
          <p:nvPr/>
        </p:nvSpPr>
        <p:spPr>
          <a:xfrm>
            <a:off x="4003813" y="1972063"/>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651607" y="1911549"/>
            <a:ext cx="7642045" cy="770890"/>
          </a:xfrm>
          <a:prstGeom prst="rect">
            <a:avLst/>
          </a:prstGeom>
          <a:noFill/>
        </p:spPr>
        <p:txBody>
          <a:bodyPr wrap="square" rtlCol="0">
            <a:spAutoFit/>
          </a:bodyPr>
          <a:lstStyle/>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答题规范</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332801"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10" name="表格 9"/>
          <p:cNvGraphicFramePr>
            <a:graphicFrameLocks noGrp="1"/>
          </p:cNvGraphicFramePr>
          <p:nvPr/>
        </p:nvGraphicFramePr>
        <p:xfrm>
          <a:off x="775992" y="2335935"/>
          <a:ext cx="7785735" cy="3028950"/>
        </p:xfrm>
        <a:graphic>
          <a:graphicData uri="http://schemas.openxmlformats.org/drawingml/2006/table">
            <a:tbl>
              <a:tblPr>
                <a:tableStyleId>{5940675A-B579-460E-94D1-54222C63F5DA}</a:tableStyleId>
              </a:tblPr>
              <a:tblGrid>
                <a:gridCol w="540385"/>
                <a:gridCol w="7245350"/>
              </a:tblGrid>
              <a:tr h="302895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答题思路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看事件。看作者所写的事件在传主的生活中起了什么作用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表现了人物怎样的形象特点。</a:t>
                      </a:r>
                      <a:endParaRPr lang="zh-CN" altLang="en-US" sz="1695" kern="100" dirty="0">
                        <a:solidFill>
                          <a:schemeClr val="tx1"/>
                        </a:solidFill>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看议论。作者在写作时</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往往会对传主的好坏、功过等进行评价</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特别是评传中的议论。</a:t>
                      </a:r>
                      <a:endParaRPr lang="zh-CN" altLang="en-US" sz="1695" kern="100" dirty="0">
                        <a:solidFill>
                          <a:schemeClr val="tx1"/>
                        </a:solidFill>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看引用。传记中引用的他人对传主的分析评价</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是直接概括传主形象的第一手材料</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有些关键词句可直接摘引使用。</a:t>
                      </a:r>
                      <a:endParaRPr lang="zh-CN" altLang="en-US" sz="1695" kern="100" dirty="0">
                        <a:solidFill>
                          <a:schemeClr val="tx1"/>
                        </a:solidFill>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看细节。细节</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特别是典型细节往往最传神</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最能打动人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给人以深刻印象。对这些细节加以仔细思考</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可以概括传主形象。</a:t>
                      </a:r>
                      <a:endParaRPr lang="zh-CN" altLang="en-US" sz="1695" kern="100" dirty="0">
                        <a:solidFill>
                          <a:schemeClr val="tx1"/>
                        </a:solidFill>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402" marR="2540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332801"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10" name="表格 9"/>
          <p:cNvGraphicFramePr>
            <a:graphicFrameLocks noGrp="1"/>
          </p:cNvGraphicFramePr>
          <p:nvPr/>
        </p:nvGraphicFramePr>
        <p:xfrm>
          <a:off x="707136" y="2098982"/>
          <a:ext cx="7840980" cy="3938270"/>
        </p:xfrm>
        <a:graphic>
          <a:graphicData uri="http://schemas.openxmlformats.org/drawingml/2006/table">
            <a:tbl>
              <a:tblPr>
                <a:tableStyleId>{5940675A-B579-460E-94D1-54222C63F5DA}</a:tableStyleId>
              </a:tblPr>
              <a:tblGrid>
                <a:gridCol w="539750"/>
                <a:gridCol w="7301230"/>
              </a:tblGrid>
              <a:tr h="1918970">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答题思路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5. </a:t>
                      </a:r>
                      <a:r>
                        <a:rPr lang="zh-CN" altLang="en-US" sz="1695" kern="100" dirty="0">
                          <a:solidFill>
                            <a:schemeClr val="tx1"/>
                          </a:solidFill>
                          <a:latin typeface="微软雅黑" panose="020B0503020204020204" charset="-122"/>
                          <a:ea typeface="微软雅黑" panose="020B0503020204020204" charset="-122"/>
                        </a:rPr>
                        <a:t>看关系。首先</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要关注时代、社会、家庭背景下的传主</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其次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要理解关系网中的传主。通过传主与他人的关系去把握传主性格。</a:t>
                      </a:r>
                      <a:endParaRPr lang="zh-CN" altLang="en-US" sz="1695" kern="100" dirty="0">
                        <a:solidFill>
                          <a:schemeClr val="tx1"/>
                        </a:solidFill>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6. </a:t>
                      </a:r>
                      <a:r>
                        <a:rPr lang="zh-CN" altLang="en-US" sz="1695" kern="100" dirty="0">
                          <a:solidFill>
                            <a:schemeClr val="tx1"/>
                          </a:solidFill>
                          <a:latin typeface="微软雅黑" panose="020B0503020204020204" charset="-122"/>
                          <a:ea typeface="微软雅黑" panose="020B0503020204020204" charset="-122"/>
                        </a:rPr>
                        <a:t>看链接。近年来全国卷考查的传记往往在文末附有“相关链接”</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这些“相关链接”并非可有可无</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而是正文的必要补充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更是解题时不能忽视的文字</a:t>
                      </a:r>
                      <a:r>
                        <a:rPr lang="zh-CN" alt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 </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402" marR="25402" marT="0" marB="0" anchor="ctr"/>
                </a:tc>
              </a:tr>
              <a:tr h="2019300">
                <a:tc>
                  <a:txBody>
                    <a:bodyPr/>
                    <a:lstStyle/>
                    <a:p>
                      <a:pPr algn="ctr">
                        <a:lnSpc>
                          <a:spcPct val="130000"/>
                        </a:lnSpc>
                        <a:spcAft>
                          <a:spcPts val="0"/>
                        </a:spcAft>
                      </a:pPr>
                      <a:r>
                        <a:rPr lang="zh-CN" sz="1695" kern="100">
                          <a:solidFill>
                            <a:schemeClr val="tx1"/>
                          </a:solidFill>
                          <a:latin typeface="微软雅黑" panose="020B0503020204020204" charset="-122"/>
                          <a:ea typeface="微软雅黑" panose="020B0503020204020204" charset="-122"/>
                        </a:rPr>
                        <a:t>答题步骤</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通读。概括传主形象特点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首先要通读全文</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把握全文的内容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找出对传主的有关描写和介绍。</a:t>
                      </a:r>
                      <a:endParaRPr lang="zh-CN" altLang="en-US" sz="1695" kern="100" dirty="0">
                        <a:solidFill>
                          <a:schemeClr val="tx1"/>
                        </a:solidFill>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筛选。从传主的语言、事迹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作者的介绍、评价</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他人的衬托、映照中筛选相关信息。</a:t>
                      </a:r>
                      <a:endParaRPr lang="zh-CN" altLang="en-US" sz="1695" kern="100" dirty="0">
                        <a:solidFill>
                          <a:schemeClr val="tx1"/>
                        </a:solidFill>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整合。在忠于原文内容的基础上</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注意从不同的角度进行概括</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要善于分点表述</a:t>
                      </a:r>
                      <a:endParaRPr lang="zh-CN" altLang="en-US" sz="1695" kern="100" dirty="0">
                        <a:solidFill>
                          <a:schemeClr val="tx1"/>
                        </a:solidFill>
                        <a:latin typeface="微软雅黑" panose="020B0503020204020204" charset="-122"/>
                        <a:ea typeface="微软雅黑" panose="020B0503020204020204" charset="-122"/>
                      </a:endParaRPr>
                    </a:p>
                  </a:txBody>
                  <a:tcPr marL="25402" marR="25402" marT="0" marB="0" anchor="ctr"/>
                </a:tc>
              </a:tr>
            </a:tbl>
          </a:graphicData>
        </a:graphic>
      </p:graphicFrame>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随着年岁的增长和时代的变化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陈忠实越来越觉得要从赵树理、柳青的文学中剥离出来。他将这个愿望写进了小说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蓝袍先生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中。小说写于</a:t>
            </a:r>
            <a:r>
              <a:rPr lang="en-US" altLang="zh-CN" sz="1695" dirty="0">
                <a:latin typeface="微软雅黑" panose="020B0503020204020204" charset="-122"/>
                <a:ea typeface="微软雅黑" panose="020B0503020204020204" charset="-122"/>
              </a:rPr>
              <a:t>1985</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一个认知作者的标志性年份。这年的最后</a:t>
            </a:r>
            <a:r>
              <a:rPr lang="en-US" altLang="zh-CN" sz="1695" dirty="0">
                <a:latin typeface="微软雅黑" panose="020B0503020204020204" charset="-122"/>
                <a:ea typeface="微软雅黑" panose="020B0503020204020204" charset="-122"/>
              </a:rPr>
              <a:t>10</a:t>
            </a:r>
            <a:r>
              <a:rPr lang="zh-CN" altLang="en-US" sz="1695" dirty="0">
                <a:latin typeface="微软雅黑" panose="020B0503020204020204" charset="-122"/>
                <a:ea typeface="微软雅黑" panose="020B0503020204020204" charset="-122"/>
              </a:rPr>
              <a:t>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他随中国作家代表团出访泰国。第一次走出国门的陈忠实特意置办了一套质地不错的西装。当他第一次穿上西装打上领带站在穿衣镜前的时候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脑海里浮现出刚完成的小说的主人公蓝袍先生。蓝袍先生多年以来一直穿着蓝色长袍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受到同学讥笑以后才脱下蓝袍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换上“列宁装”。陈忠实认为那是摆脱封建残余桎梏、获得精神解放的象征。脱下穿了几十年的中山装、换上西装的那一刻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他切实意识到自己就是蓝袍先生。</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right)">
                                      <p:cBhvr>
                                        <p:cTn id="7" dur="500"/>
                                        <p:tgtEl>
                                          <p:spTgt spid="57"/>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 calcmode="lin" valueType="num">
                                      <p:cBhvr additive="base">
                                        <p:cTn id="11" dur="500" fill="hold"/>
                                        <p:tgtEl>
                                          <p:spTgt spid="69"/>
                                        </p:tgtEl>
                                        <p:attrNameLst>
                                          <p:attrName>ppt_x</p:attrName>
                                        </p:attrNameLst>
                                      </p:cBhvr>
                                      <p:tavLst>
                                        <p:tav tm="0">
                                          <p:val>
                                            <p:strVal val="#ppt_x"/>
                                          </p:val>
                                        </p:tav>
                                        <p:tav tm="100000">
                                          <p:val>
                                            <p:strVal val="#ppt_x"/>
                                          </p:val>
                                        </p:tav>
                                      </p:tavLst>
                                    </p:anim>
                                    <p:anim calcmode="lin" valueType="num">
                                      <p:cBhvr additive="base">
                                        <p:cTn id="12"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829685"/>
          </a:xfrm>
          <a:prstGeom prst="rect">
            <a:avLst/>
          </a:prstGeom>
          <a:noFill/>
        </p:spPr>
        <p:txBody>
          <a:bodyPr wrap="square" rtlCol="0">
            <a:spAutoFit/>
          </a:bodyPr>
          <a:lstStyle/>
          <a:p>
            <a:pPr algn="just">
              <a:lnSpc>
                <a:spcPct val="130000"/>
              </a:lnSpc>
              <a:spcAft>
                <a:spcPts val="0"/>
              </a:spcAft>
            </a:pPr>
            <a:r>
              <a:rPr lang="en-US" altLang="zh-CN" sz="1695" b="1" kern="100" dirty="0">
                <a:latin typeface="微软雅黑" panose="020B0503020204020204" charset="-122"/>
                <a:ea typeface="微软雅黑" panose="020B0503020204020204" charset="-122"/>
                <a:cs typeface="Courier New" panose="02070309020205020404" pitchFamily="49" charset="0"/>
              </a:rPr>
              <a:t>【</a:t>
            </a:r>
            <a:r>
              <a:rPr lang="zh-CN" altLang="en-US" sz="1695" b="1" kern="100" dirty="0">
                <a:latin typeface="微软雅黑" panose="020B0503020204020204" charset="-122"/>
                <a:ea typeface="微软雅黑" panose="020B0503020204020204" charset="-122"/>
                <a:cs typeface="Courier New" panose="02070309020205020404" pitchFamily="49" charset="0"/>
              </a:rPr>
              <a:t>针对训练</a:t>
            </a:r>
            <a:r>
              <a:rPr lang="en-US" altLang="zh-CN" sz="1695" b="1" kern="100" dirty="0">
                <a:latin typeface="微软雅黑" panose="020B0503020204020204" charset="-122"/>
                <a:ea typeface="微软雅黑" panose="020B0503020204020204" charset="-122"/>
                <a:cs typeface="Courier New" panose="02070309020205020404" pitchFamily="49" charset="0"/>
              </a:rPr>
              <a:t>】</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阅读下面的文字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完成题目。</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ctr">
              <a:lnSpc>
                <a:spcPct val="130000"/>
              </a:lnSpc>
              <a:spcAft>
                <a:spcPts val="0"/>
              </a:spcAft>
            </a:pPr>
            <a:r>
              <a:rPr lang="zh-CN" altLang="en-US" sz="1695" b="1" kern="100" dirty="0">
                <a:latin typeface="微软雅黑" panose="020B0503020204020204" charset="-122"/>
                <a:ea typeface="微软雅黑" panose="020B0503020204020204" charset="-122"/>
                <a:cs typeface="Courier New" panose="02070309020205020404" pitchFamily="49" charset="0"/>
              </a:rPr>
              <a:t>将军赋采薇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戴安澜任第</a:t>
            </a:r>
            <a:r>
              <a:rPr lang="en-US" altLang="zh-CN" sz="1695" kern="100" dirty="0">
                <a:latin typeface="微软雅黑" panose="020B0503020204020204" charset="-122"/>
                <a:ea typeface="微软雅黑" panose="020B0503020204020204" charset="-122"/>
                <a:cs typeface="Courier New" panose="02070309020205020404" pitchFamily="49" charset="0"/>
              </a:rPr>
              <a:t>73</a:t>
            </a:r>
            <a:r>
              <a:rPr lang="zh-CN" altLang="en-US" sz="1695" kern="100" dirty="0">
                <a:latin typeface="微软雅黑" panose="020B0503020204020204" charset="-122"/>
                <a:ea typeface="微软雅黑" panose="020B0503020204020204" charset="-122"/>
                <a:cs typeface="Courier New" panose="02070309020205020404" pitchFamily="49" charset="0"/>
              </a:rPr>
              <a:t>旅旅长后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回顾多年对日作战的经验教训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认定要取得胜利必须依靠部属努力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而部属的旺盛士气来自他们的爱国热情。他特意抄录岳飞的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满江红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和文天祥的</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过零丁洋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印发给各级官兵背诵吟唱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激发大家精忠报国的爱国热忱。</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为了抗战大业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戴安澜摒弃党派成见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团结爱国人士。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自由报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记者宗祺仁前来采访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与他彻夜讨论时局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探讨国共合作抗日的未来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两人很快成为莫逆之交。这时有人提醒戴安澜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说宗是共产党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须多加提防。他坦然答道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现在是国共合作</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14960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抗战</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何防之有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宗是否共产党我不知道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我只知道他是新闻记者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写过许多真实感人的报道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有卓越的见解。我们正缺少这样的爱国志士。”几天后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他还把自己的军事著作交给宗祺仁修改并题词。</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太平洋战争爆发后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中国决定派远征军赴缅甸对日作战。当命令到达时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已升任第 </a:t>
            </a:r>
            <a:r>
              <a:rPr lang="en-US" altLang="zh-CN" sz="1695" kern="100" dirty="0">
                <a:latin typeface="微软雅黑" panose="020B0503020204020204" charset="-122"/>
                <a:ea typeface="微软雅黑" panose="020B0503020204020204" charset="-122"/>
                <a:cs typeface="Courier New" panose="02070309020205020404" pitchFamily="49" charset="0"/>
              </a:rPr>
              <a:t>200</a:t>
            </a:r>
            <a:r>
              <a:rPr lang="zh-CN" altLang="en-US" sz="1695" kern="100" dirty="0">
                <a:latin typeface="微软雅黑" panose="020B0503020204020204" charset="-122"/>
                <a:ea typeface="微软雅黑" panose="020B0503020204020204" charset="-122"/>
                <a:cs typeface="Courier New" panose="02070309020205020404" pitchFamily="49" charset="0"/>
              </a:rPr>
              <a:t>师师长的戴安澜高唱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满江红</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并向官兵宣讲诸葛亮远征的事迹</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以“鞠躬尽瘁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死而后已”的精神激励官兵。赴缅途中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他激情满怀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远征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二首以明志。其一云</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万里旌旗耀眼开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王师出境岛夷摧。扬鞭遥指花如许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诸葛前身今又来。”其二云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策马奔车走八荒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远征功业迈秦皇。澄清宇宙安黎庶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先挽长弓射夕阳。”</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入缅不久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日军主力迫近东瓜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军长杜聿明决定集中主力击溃日军。戴安澜立下誓言</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此次远征</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系唐明以来扬国威之盛举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虽战至一兵一卒</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也必死守东瓜。”这时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英军突然撤走</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我方援军未至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形势危急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戴安澜决心以身报国。他宣布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本师长立遗嘱在先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如果师长战死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以副师长代之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副师长战死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参谋长代之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以此类推</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各级皆然。”他给夫人王荷馨写了绝命家书</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余此次奉命固守东瓜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因上面大计未定</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与后方联络过远</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敌人行动又快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现在孤军奋斗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决以全部牺牲报国家养育。为国家战死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事极光荣。所念者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你们母子今后生活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当更痛苦。望你珍重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并爱护诸儿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侍奉老母。 老父在皖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可不必呈闻。”面对日军发动步兵、炮兵和空军联合进攻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狂轰滥炸</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施放毒气</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戴安澜率部同仇敌忾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顽强战斗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抗击四倍于己的日军长达十余日。中印缅战区美军司令兼中国战区统帅部参谋长史迪威表示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近代立功异域</a:t>
            </a:r>
            <a:r>
              <a:rPr lang="en-US" altLang="zh-CN"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382968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扬中华声威者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以戴将军为第一人。”日本人战后回忆时也承认</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该部队自始至终战斗意志旺盛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虽是敌军</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但令人佩服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自司令官饭田中将以下各将官无不赞叹其勇气。”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东瓜保卫战虽然给予日军沉重打击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但因盟军失利</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缅北战局急转直下</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腹背受敌的远征军被迫突围。这时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英国要求远征军申请难民身份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以便英国军队收容。戴安澜发誓</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我戴某人宁愿与日寇战死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绝不苟且偷生。”于是率部进入缅北野人山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向祖国方向艰难跋涉。就在部队到达离祖国最近的一条公路时</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突遭日军伏击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他立即命令分散突围。激战中</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戴安澜胸腹中弹。时值缅甸雨季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大雨滂沱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部队既要突破日军堵击</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还需忍饥挨饿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穿越荒山密林。</a:t>
            </a:r>
            <a:r>
              <a:rPr lang="en-US" altLang="zh-CN" sz="1695" kern="100" dirty="0">
                <a:latin typeface="微软雅黑" panose="020B0503020204020204" charset="-122"/>
                <a:ea typeface="微软雅黑" panose="020B0503020204020204" charset="-122"/>
                <a:cs typeface="Courier New" panose="02070309020205020404" pitchFamily="49" charset="0"/>
              </a:rPr>
              <a:t>1942</a:t>
            </a:r>
            <a:r>
              <a:rPr lang="zh-CN" altLang="en-US" sz="1695" kern="100" dirty="0">
                <a:latin typeface="微软雅黑" panose="020B0503020204020204" charset="-122"/>
                <a:ea typeface="微软雅黑" panose="020B0503020204020204" charset="-122"/>
                <a:cs typeface="Courier New" panose="02070309020205020404" pitchFamily="49" charset="0"/>
              </a:rPr>
              <a:t>年</a:t>
            </a:r>
            <a:r>
              <a:rPr lang="en-US" altLang="zh-CN" sz="1695" kern="100" dirty="0">
                <a:latin typeface="微软雅黑" panose="020B0503020204020204" charset="-122"/>
                <a:ea typeface="微软雅黑" panose="020B0503020204020204" charset="-122"/>
                <a:cs typeface="Courier New" panose="02070309020205020404" pitchFamily="49" charset="0"/>
              </a:rPr>
              <a:t>5</a:t>
            </a:r>
            <a:r>
              <a:rPr lang="zh-CN" altLang="en-US" sz="1695" kern="100" dirty="0">
                <a:latin typeface="微软雅黑" panose="020B0503020204020204" charset="-122"/>
                <a:ea typeface="微软雅黑" panose="020B0503020204020204" charset="-122"/>
                <a:cs typeface="Courier New" panose="02070309020205020404" pitchFamily="49" charset="0"/>
              </a:rPr>
              <a:t>月</a:t>
            </a:r>
            <a:r>
              <a:rPr lang="en-US" altLang="zh-CN" sz="1695" kern="100" dirty="0">
                <a:latin typeface="微软雅黑" panose="020B0503020204020204" charset="-122"/>
                <a:ea typeface="微软雅黑" panose="020B0503020204020204" charset="-122"/>
                <a:cs typeface="Courier New" panose="02070309020205020404" pitchFamily="49" charset="0"/>
              </a:rPr>
              <a:t>26</a:t>
            </a:r>
            <a:r>
              <a:rPr lang="zh-CN" altLang="en-US" sz="1695" kern="100" dirty="0">
                <a:latin typeface="微软雅黑" panose="020B0503020204020204" charset="-122"/>
                <a:ea typeface="微软雅黑" panose="020B0503020204020204" charset="-122"/>
                <a:cs typeface="Courier New" panose="02070309020205020404" pitchFamily="49" charset="0"/>
              </a:rPr>
              <a:t>日</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他们行至缅北茅邦村</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戴安澜伤势恶化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以身殉国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年仅</a:t>
            </a:r>
            <a:r>
              <a:rPr lang="en-US" altLang="zh-CN" sz="1695" kern="100" dirty="0">
                <a:latin typeface="微软雅黑" panose="020B0503020204020204" charset="-122"/>
                <a:ea typeface="微软雅黑" panose="020B0503020204020204" charset="-122"/>
                <a:cs typeface="Courier New" panose="02070309020205020404" pitchFamily="49" charset="0"/>
              </a:rPr>
              <a:t>38</a:t>
            </a:r>
            <a:r>
              <a:rPr lang="zh-CN" altLang="en-US" sz="1695" kern="100" dirty="0">
                <a:latin typeface="微软雅黑" panose="020B0503020204020204" charset="-122"/>
                <a:ea typeface="微软雅黑" panose="020B0503020204020204" charset="-122"/>
                <a:cs typeface="Courier New" panose="02070309020205020404" pitchFamily="49" charset="0"/>
              </a:rPr>
              <a:t>岁。弥留之际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参谋长问他下一步的行动</a:t>
            </a:r>
            <a:r>
              <a:rPr lang="en-US" altLang="zh-CN" sz="1695" kern="100" dirty="0">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 </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809875"/>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路线</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这时他已不能说话</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手指地图</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示意部队从莫洛过瑞丽江向北回国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又让人扶着他面向祖国注视许久</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安然而逝。 </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       戴安澜牺牲后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遗体由官兵抬回国内。渡过瑞丽江后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乃将遗体火化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骨灰装入小木箱</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以马驮载。这一情景感动了沿途民众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一位老华侨痛心地说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寿材这么小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怎能配得上将军的英名与地位</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随即捐出自备的楠木寿材。腾冲县长率全县父老乡亲</a:t>
            </a:r>
            <a:r>
              <a:rPr lang="en-US" altLang="zh-CN" sz="1695" kern="100" dirty="0">
                <a:latin typeface="微软雅黑" panose="020B0503020204020204" charset="-122"/>
                <a:ea typeface="微软雅黑" panose="020B0503020204020204" charset="-122"/>
                <a:cs typeface="Courier New" panose="02070309020205020404" pitchFamily="49" charset="0"/>
              </a:rPr>
              <a:t>20</a:t>
            </a:r>
            <a:r>
              <a:rPr lang="zh-CN" altLang="en-US" sz="1695" kern="100" dirty="0">
                <a:latin typeface="微软雅黑" panose="020B0503020204020204" charset="-122"/>
                <a:ea typeface="微软雅黑" panose="020B0503020204020204" charset="-122"/>
                <a:cs typeface="Courier New" panose="02070309020205020404" pitchFamily="49" charset="0"/>
              </a:rPr>
              <a:t>万人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沿街跪迎将军灵车。随后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国民政府追赠戴安澜为陆军中将</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美国总统罗斯福追授戴安澜懋绩勋章。国民政府在广西全州举行安葬仪式</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中共领袖毛</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09804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泽东派人送来挽诗</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外侮需人御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将军赋采薇。师称机械化</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勇夺虎罴威。浴血东瓜守</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驱倭棠吉归。沙场竟殒命</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壮志也无违。”周恩来、朱德等也敬献挽词、挽联。中华人民共和国成立后</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中央人民政府追认戴安澜为革命烈士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并以毛泽东主席的名义向遗属颁发“革命牺牲军人家属光荣纪念证”。</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r">
              <a:lnSpc>
                <a:spcPct val="130000"/>
              </a:lnSpc>
              <a:spcAft>
                <a:spcPts val="0"/>
              </a:spcAft>
            </a:pP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摘编自茅海建主编</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国民党抗战殉国将领</a:t>
            </a:r>
            <a:r>
              <a:rPr lang="en-US" altLang="zh-CN" sz="1540" kern="100" dirty="0">
                <a:latin typeface="微软雅黑" panose="020B0503020204020204" charset="-122"/>
                <a:ea typeface="微软雅黑" panose="020B0503020204020204" charset="-122"/>
                <a:cs typeface="Courier New" panose="02070309020205020404" pitchFamily="49" charset="0"/>
              </a:rPr>
              <a:t>》</a:t>
            </a:r>
            <a:r>
              <a:rPr lang="zh-CN" altLang="en-US" sz="1540" kern="100" dirty="0">
                <a:latin typeface="微软雅黑" panose="020B0503020204020204" charset="-122"/>
                <a:ea typeface="微软雅黑" panose="020B0503020204020204" charset="-122"/>
                <a:cs typeface="Courier New" panose="02070309020205020404" pitchFamily="49" charset="0"/>
              </a:rPr>
              <a:t>等</a:t>
            </a:r>
            <a:r>
              <a:rPr lang="en-US" altLang="zh-CN" sz="1540" kern="100" dirty="0">
                <a:latin typeface="微软雅黑" panose="020B0503020204020204" charset="-122"/>
                <a:ea typeface="微软雅黑" panose="020B0503020204020204" charset="-122"/>
                <a:cs typeface="Courier New" panose="02070309020205020404" pitchFamily="49" charset="0"/>
              </a:rPr>
              <a:t>)</a:t>
            </a:r>
            <a:endParaRPr lang="en-US" altLang="zh-CN" sz="1540"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72063"/>
            <a:ext cx="7642045" cy="2470150"/>
          </a:xfrm>
          <a:prstGeom prst="rect">
            <a:avLst/>
          </a:prstGeom>
          <a:noFill/>
        </p:spPr>
        <p:txBody>
          <a:bodyPr wrap="square" rtlCol="0">
            <a:spAutoFit/>
          </a:bodyPr>
          <a:lstStyle/>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相关链接</a:t>
            </a:r>
            <a:endParaRPr lang="zh-CN" altLang="en-US"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①人我之际要看得平</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平则不忮</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功名之际要看得淡</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淡则不求</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生死之际要看得破</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破则不惧。人能不忮不求不惧</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则无往而非乐境</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而生气盎然矣。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戴安澜赠部属各官长题词</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a:p>
            <a:pPr algn="just">
              <a:lnSpc>
                <a:spcPct val="130000"/>
              </a:lnSpc>
              <a:spcAft>
                <a:spcPts val="0"/>
              </a:spcAft>
            </a:pPr>
            <a:r>
              <a:rPr lang="zh-CN" altLang="en-US" sz="1695" kern="100" dirty="0">
                <a:latin typeface="微软雅黑" panose="020B0503020204020204" charset="-122"/>
                <a:ea typeface="微软雅黑" panose="020B0503020204020204" charset="-122"/>
                <a:cs typeface="Courier New" panose="02070309020205020404" pitchFamily="49" charset="0"/>
              </a:rPr>
              <a:t>②军人一般以彪悍为荣</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但是戴安澜与众不同</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他多才多艺</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熟读文史</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精通琴棋书画。如果不是因为战乱和外敌入侵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他很有可能成为一位儒雅名士</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但国家危难却把他的命运引上另外一条路。</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戴复东等</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我们的父亲戴安澜</a:t>
            </a:r>
            <a:r>
              <a:rPr lang="en-US" altLang="zh-CN" sz="1695" kern="100" dirty="0">
                <a:latin typeface="微软雅黑" panose="020B0503020204020204" charset="-122"/>
                <a:ea typeface="微软雅黑" panose="020B0503020204020204" charset="-122"/>
                <a:cs typeface="Courier New" panose="02070309020205020404" pitchFamily="49" charset="0"/>
              </a:rPr>
              <a:t>》)</a:t>
            </a:r>
            <a:endParaRPr lang="en-US" altLang="zh-CN" sz="1695"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1972063"/>
            <a:ext cx="7697024" cy="770890"/>
          </a:xfrm>
          <a:prstGeom prst="rect">
            <a:avLst/>
          </a:prstGeom>
          <a:noFill/>
        </p:spPr>
        <p:txBody>
          <a:bodyPr wrap="square" rtlCol="0">
            <a:spAutoFit/>
          </a:bodyPr>
          <a:lstStyle/>
          <a:p>
            <a:pPr algn="just">
              <a:lnSpc>
                <a:spcPct val="130000"/>
              </a:lnSpc>
              <a:spcAft>
                <a:spcPts val="0"/>
              </a:spcAft>
            </a:pPr>
            <a:r>
              <a:rPr lang="en-US" altLang="zh-CN" sz="1695" b="1" kern="100" dirty="0">
                <a:solidFill>
                  <a:srgbClr val="EF8340"/>
                </a:solidFill>
                <a:latin typeface="微软雅黑" panose="020B0503020204020204" charset="-122"/>
                <a:ea typeface="微软雅黑" panose="020B0503020204020204" charset="-122"/>
                <a:cs typeface="Courier New" panose="02070309020205020404" pitchFamily="49" charset="0"/>
              </a:rPr>
              <a:t>1. </a:t>
            </a:r>
            <a:r>
              <a:rPr lang="zh-CN" altLang="en-US" sz="1695" kern="100" dirty="0">
                <a:solidFill>
                  <a:schemeClr val="tx1">
                    <a:lumMod val="75000"/>
                    <a:lumOff val="25000"/>
                  </a:schemeClr>
                </a:solidFill>
                <a:latin typeface="微软雅黑" panose="020B0503020204020204" charset="-122"/>
                <a:ea typeface="微软雅黑" panose="020B0503020204020204" charset="-122"/>
                <a:cs typeface="Courier New" panose="02070309020205020404" pitchFamily="49" charset="0"/>
              </a:rPr>
              <a:t> </a:t>
            </a:r>
            <a:r>
              <a:rPr lang="zh-CN" altLang="en-US" sz="1695" kern="100" dirty="0">
                <a:latin typeface="微软雅黑" panose="020B0503020204020204" charset="-122"/>
                <a:ea typeface="微软雅黑" panose="020B0503020204020204" charset="-122"/>
                <a:cs typeface="Courier New" panose="02070309020205020404" pitchFamily="49" charset="0"/>
              </a:rPr>
              <a:t>戴复东等认为“如果不是因为战乱和外敌入侵</a:t>
            </a:r>
            <a:r>
              <a:rPr lang="en-US" altLang="zh-CN" sz="1695" kern="100" dirty="0">
                <a:latin typeface="微软雅黑" panose="020B0503020204020204" charset="-122"/>
                <a:ea typeface="微软雅黑" panose="020B0503020204020204" charset="-122"/>
                <a:cs typeface="Courier New" panose="02070309020205020404" pitchFamily="49" charset="0"/>
              </a:rPr>
              <a:t>,</a:t>
            </a:r>
            <a:r>
              <a:rPr lang="zh-CN" altLang="en-US" sz="1695" kern="100" dirty="0">
                <a:latin typeface="微软雅黑" panose="020B0503020204020204" charset="-122"/>
                <a:ea typeface="微软雅黑" panose="020B0503020204020204" charset="-122"/>
                <a:cs typeface="Courier New" panose="02070309020205020404" pitchFamily="49" charset="0"/>
              </a:rPr>
              <a:t>他很有可能成为一位儒雅名士”。请结合材料简要分析戴安澜将军为“一代儒将”的表现。</a:t>
            </a:r>
            <a:endParaRPr lang="zh-CN" altLang="en-US" sz="1695" kern="100" dirty="0">
              <a:latin typeface="微软雅黑" panose="020B0503020204020204" charset="-122"/>
              <a:ea typeface="微软雅黑" panose="020B0503020204020204" charset="-122"/>
              <a:cs typeface="Courier New" panose="02070309020205020404" pitchFamily="49" charset="0"/>
            </a:endParaRPr>
          </a:p>
        </p:txBody>
      </p:sp>
      <p:sp>
        <p:nvSpPr>
          <p:cNvPr id="12" name="矩形 11"/>
          <p:cNvSpPr/>
          <p:nvPr/>
        </p:nvSpPr>
        <p:spPr>
          <a:xfrm>
            <a:off x="778528" y="2862490"/>
            <a:ext cx="7619048" cy="26814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13" name="矩形 12"/>
          <p:cNvSpPr/>
          <p:nvPr/>
        </p:nvSpPr>
        <p:spPr>
          <a:xfrm>
            <a:off x="775968" y="2874826"/>
            <a:ext cx="7619048" cy="2599690"/>
          </a:xfrm>
          <a:prstGeom prst="rect">
            <a:avLst/>
          </a:prstGeom>
        </p:spPr>
        <p:txBody>
          <a:bodyPr wrap="square">
            <a:spAutoFit/>
          </a:bodyPr>
          <a:lstStyle/>
          <a:p>
            <a:pPr eaLnBrk="1" hangingPunct="1">
              <a:lnSpc>
                <a:spcPct val="12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①戴安澜多才多艺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熟读文史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精通琴棋书画。②赴缅途中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他激情满怀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远征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二首以明志。③危难之际写绝命家书“决以全部牺牲报国家养育”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于深厚的文学修养中见其赤子之心。④受命远征时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高唱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满江红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宣讲诸葛亮远征的事迹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激励官兵“鞠躬尽瘁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死而后已”。⑤任旅长时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特意抄录</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满江红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过零丁洋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印发给各级官兵背诵吟唱</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激发大家精忠报国的爱国热忱。</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2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本题考查对传主形象特点的理解。要求考生简要分析戴安澜将军为“一代儒将”的表现。“儒”体现在文学修养上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将”体现在精忠报国上。首先要关注“相关链接②”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再梳理文本</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找出传主的相关表现概括即可。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p:cTn id="7" dur="500" fill="hold"/>
                                        <p:tgtEl>
                                          <p:spTgt spid="69"/>
                                        </p:tgtEl>
                                        <p:attrNameLst>
                                          <p:attrName>ppt_w</p:attrName>
                                        </p:attrNameLst>
                                      </p:cBhvr>
                                      <p:tavLst>
                                        <p:tav tm="0">
                                          <p:val>
                                            <p:fltVal val="0"/>
                                          </p:val>
                                        </p:tav>
                                        <p:tav tm="100000">
                                          <p:val>
                                            <p:strVal val="#ppt_w"/>
                                          </p:val>
                                        </p:tav>
                                      </p:tavLst>
                                    </p:anim>
                                    <p:anim calcmode="lin" valueType="num">
                                      <p:cBhvr>
                                        <p:cTn id="8" dur="500" fill="hold"/>
                                        <p:tgtEl>
                                          <p:spTgt spid="69"/>
                                        </p:tgtEl>
                                        <p:attrNameLst>
                                          <p:attrName>ppt_h</p:attrName>
                                        </p:attrNameLst>
                                      </p:cBhvr>
                                      <p:tavLst>
                                        <p:tav tm="0">
                                          <p:val>
                                            <p:fltVal val="0"/>
                                          </p:val>
                                        </p:tav>
                                        <p:tav tm="100000">
                                          <p:val>
                                            <p:strVal val="#ppt_h"/>
                                          </p:val>
                                        </p:tav>
                                      </p:tavLst>
                                    </p:anim>
                                    <p:animEffect transition="in" filter="fade">
                                      <p:cBhvr>
                                        <p:cTn id="9" dur="500"/>
                                        <p:tgtEl>
                                          <p:spTgt spid="6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1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22440" y="2663211"/>
            <a:ext cx="7532087" cy="1418590"/>
          </a:xfrm>
          <a:prstGeom prst="rect">
            <a:avLst/>
          </a:prstGeom>
          <a:noFill/>
        </p:spPr>
        <p:txBody>
          <a:bodyPr wrap="square" rtlCol="0">
            <a:spAutoFit/>
          </a:bodyPr>
          <a:lstStyle/>
          <a:p>
            <a:pPr>
              <a:lnSpc>
                <a:spcPct val="130000"/>
              </a:lnSpc>
            </a:pPr>
            <a:endParaRPr lang="en-US" altLang="zh-CN" sz="1540" b="1" dirty="0">
              <a:solidFill>
                <a:srgbClr val="EF8340"/>
              </a:solidFill>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分析概括传主精神品质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是传记的一个常考点。因为传记本身就是以写人为主的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其目的就是刻画人物、表现人物的精神品质。分析概括传主精神品质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应结合传主事迹、言行等多个方面来看。</a:t>
            </a:r>
            <a:endParaRPr lang="zh-CN" altLang="en-US" sz="1695" dirty="0">
              <a:latin typeface="微软雅黑" panose="020B0503020204020204" charset="-122"/>
              <a:ea typeface="微软雅黑" panose="020B0503020204020204" charset="-122"/>
            </a:endParaRPr>
          </a:p>
        </p:txBody>
      </p:sp>
      <p:sp>
        <p:nvSpPr>
          <p:cNvPr id="8" name="TextBox 11"/>
          <p:cNvSpPr txBox="1"/>
          <p:nvPr/>
        </p:nvSpPr>
        <p:spPr>
          <a:xfrm>
            <a:off x="3657674" y="2514613"/>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9" name="TextBox 53"/>
          <p:cNvSpPr txBox="1"/>
          <p:nvPr/>
        </p:nvSpPr>
        <p:spPr>
          <a:xfrm>
            <a:off x="837172" y="2030707"/>
            <a:ext cx="7532087" cy="1386205"/>
          </a:xfrm>
          <a:prstGeom prst="rect">
            <a:avLst/>
          </a:prstGeom>
          <a:noFill/>
        </p:spPr>
        <p:txBody>
          <a:bodyPr wrap="square" rtlCol="0">
            <a:spAutoFit/>
          </a:bodyPr>
          <a:lstStyle/>
          <a:p>
            <a:pPr>
              <a:lnSpc>
                <a:spcPct val="130000"/>
              </a:lnSpc>
            </a:pPr>
            <a:r>
              <a:rPr lang="zh-CN" altLang="en-US" sz="1695" b="1" dirty="0">
                <a:latin typeface="微软雅黑" panose="020B0503020204020204" charset="-122"/>
                <a:ea typeface="微软雅黑" panose="020B0503020204020204" charset="-122"/>
              </a:rPr>
              <a:t>题型二　分析概括传主精神品质、成就、个性成因</a:t>
            </a:r>
            <a:endParaRPr lang="en-US" altLang="zh-CN" sz="1695" b="1" dirty="0">
              <a:latin typeface="微软雅黑" panose="020B0503020204020204" charset="-122"/>
              <a:ea typeface="微软雅黑" panose="020B0503020204020204" charset="-122"/>
            </a:endParaRPr>
          </a:p>
          <a:p>
            <a:pPr>
              <a:lnSpc>
                <a:spcPct val="130000"/>
              </a:lnSpc>
            </a:pPr>
            <a:endParaRPr lang="en-US" altLang="zh-CN" sz="1540" b="1" dirty="0">
              <a:solidFill>
                <a:srgbClr val="EF8340"/>
              </a:solidFill>
              <a:latin typeface="微软雅黑" panose="020B0503020204020204" charset="-122"/>
              <a:ea typeface="微软雅黑" panose="020B0503020204020204" charset="-122"/>
            </a:endParaRPr>
          </a:p>
          <a:p>
            <a:pPr>
              <a:lnSpc>
                <a:spcPct val="130000"/>
              </a:lnSpc>
            </a:pPr>
            <a:endParaRPr lang="en-US" altLang="zh-CN" sz="1540" b="1" dirty="0">
              <a:solidFill>
                <a:srgbClr val="EF8340"/>
              </a:solidFill>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532087" cy="1078865"/>
          </a:xfrm>
          <a:prstGeom prst="rect">
            <a:avLst/>
          </a:prstGeom>
          <a:noFill/>
        </p:spPr>
        <p:txBody>
          <a:bodyPr wrap="square" rtlCol="0">
            <a:spAutoFit/>
          </a:bodyPr>
          <a:lstStyle/>
          <a:p>
            <a:pPr algn="ctr">
              <a:lnSpc>
                <a:spcPct val="130000"/>
              </a:lnSpc>
            </a:pPr>
            <a:r>
              <a:rPr lang="en-US" altLang="zh-CN" sz="1695" b="1" dirty="0">
                <a:latin typeface="微软雅黑" panose="020B0503020204020204" charset="-122"/>
                <a:ea typeface="微软雅黑" panose="020B0503020204020204" charset="-122"/>
              </a:rPr>
              <a:t> </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540" dirty="0">
                <a:solidFill>
                  <a:schemeClr val="tx1">
                    <a:lumMod val="75000"/>
                    <a:lumOff val="25000"/>
                  </a:schemeClr>
                </a:solidFill>
                <a:latin typeface="微软雅黑" panose="020B0503020204020204" charset="-122"/>
                <a:ea typeface="微软雅黑" panose="020B0503020204020204" charset="-122"/>
              </a:rPr>
              <a:t> </a:t>
            </a:r>
            <a:endParaRPr lang="zh-CN" altLang="en-US" sz="1540" dirty="0">
              <a:solidFill>
                <a:schemeClr val="tx1">
                  <a:lumMod val="50000"/>
                  <a:lumOff val="50000"/>
                </a:schemeClr>
              </a:solidFill>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31386" y="2763991"/>
          <a:ext cx="7592060" cy="2921000"/>
        </p:xfrm>
        <a:graphic>
          <a:graphicData uri="http://schemas.openxmlformats.org/drawingml/2006/table">
            <a:tbl>
              <a:tblPr>
                <a:tableStyleId>{5940675A-B579-460E-94D1-54222C63F5DA}</a:tableStyleId>
              </a:tblPr>
              <a:tblGrid>
                <a:gridCol w="526415"/>
                <a:gridCol w="7065645"/>
              </a:tblGrid>
              <a:tr h="1286510">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设问方式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从全文看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为什么会坚持</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是什么原因让传主走上了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之路</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结合全文</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分析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成为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的原因</a:t>
                      </a:r>
                      <a:endParaRPr lang="zh-CN" altLang="en-US" sz="1695" kern="100" dirty="0">
                        <a:solidFill>
                          <a:schemeClr val="tx1"/>
                        </a:solidFill>
                        <a:latin typeface="微软雅黑" panose="020B0503020204020204" charset="-122"/>
                        <a:ea typeface="微软雅黑" panose="020B0503020204020204" charset="-122"/>
                      </a:endParaRPr>
                    </a:p>
                  </a:txBody>
                  <a:tcPr marL="25402" marR="25402" marT="0" marB="0" anchor="ctr"/>
                </a:tc>
              </a:tr>
              <a:tr h="857250">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辨别标志</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题干中有“原因”“为什么”等字样</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题干中往往提到传主某一方面突出的特性或某一特殊事件</a:t>
                      </a:r>
                      <a:endParaRPr lang="zh-CN" altLang="en-US" sz="1695" kern="100" dirty="0">
                        <a:solidFill>
                          <a:schemeClr val="tx1"/>
                        </a:solidFill>
                        <a:latin typeface="微软雅黑" panose="020B0503020204020204" charset="-122"/>
                        <a:ea typeface="微软雅黑" panose="020B0503020204020204" charset="-122"/>
                      </a:endParaRPr>
                    </a:p>
                  </a:txBody>
                  <a:tcPr marL="25402" marR="25402" marT="0" marB="0" anchor="ctr"/>
                </a:tc>
              </a:tr>
              <a:tr h="777240">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审题要点</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分清类别</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看清是“概括”还是“分析”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是“取得成就的原因”还是“个性形成的原因”</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402" marR="25402" marT="0" marB="0" anchor="ctr"/>
                </a:tc>
              </a:tr>
            </a:tbl>
          </a:graphicData>
        </a:graphic>
      </p:graphicFrame>
      <p:sp>
        <p:nvSpPr>
          <p:cNvPr id="9" name="TextBox 11"/>
          <p:cNvSpPr txBox="1"/>
          <p:nvPr/>
        </p:nvSpPr>
        <p:spPr>
          <a:xfrm>
            <a:off x="3685383" y="2016803"/>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382968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       1985</a:t>
            </a:r>
            <a:r>
              <a:rPr lang="zh-CN" altLang="en-US" sz="1695" dirty="0">
                <a:latin typeface="微软雅黑" panose="020B0503020204020204" charset="-122"/>
                <a:ea typeface="微软雅黑" panose="020B0503020204020204" charset="-122"/>
              </a:rPr>
              <a:t>年的泰国之行让陈忠实深受刺激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他联想起家乡人自嘲的称呼。相比那些见多识广的城市人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他们把自己称作“乡棒”。游逛在曼谷的超市大楼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看着五颜六色、各式各样的服装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作家觉得眼花缭乱。那一刻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他觉得不仅自己是“乡棒”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教他观察服装的北京作家郑万隆也是“乡棒”。面对世界</a:t>
            </a:r>
            <a:r>
              <a:rPr lang="en-US" altLang="zh-CN" sz="1695" dirty="0">
                <a:latin typeface="微软雅黑" panose="020B0503020204020204" charset="-122"/>
                <a:ea typeface="微软雅黑" panose="020B0503020204020204" charset="-122"/>
              </a:rPr>
              <a:t>,1985</a:t>
            </a:r>
            <a:r>
              <a:rPr lang="zh-CN" altLang="en-US" sz="1695" dirty="0">
                <a:latin typeface="微软雅黑" panose="020B0503020204020204" charset="-122"/>
                <a:ea typeface="微软雅黑" panose="020B0503020204020204" charset="-122"/>
              </a:rPr>
              <a:t>年的中国人大都是“乡棒”。他痛感自己需要从什么地方剥离出来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将自己彻底打开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不仅要在生活上打开自己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更重要的是要在思想上打开自己。</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在剥离的愿望中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陈忠实认识到必须写一部史诗般的长篇小说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才能在文学上确立自己。这时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各种新近阅读过的长篇小说萦绕心头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作家备感困惑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又备受启发。马尔克斯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百年孤独</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的结构像网一样迷幻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王蒙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活动变人形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的结构自然随</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620726" y="2117761"/>
            <a:ext cx="7532087" cy="77089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723549" y="2771633"/>
          <a:ext cx="7618730" cy="1554480"/>
        </p:xfrm>
        <a:graphic>
          <a:graphicData uri="http://schemas.openxmlformats.org/drawingml/2006/table">
            <a:tbl>
              <a:tblPr>
                <a:tableStyleId>{5940675A-B579-460E-94D1-54222C63F5DA}</a:tableStyleId>
              </a:tblPr>
              <a:tblGrid>
                <a:gridCol w="650240"/>
                <a:gridCol w="434975"/>
                <a:gridCol w="6533515"/>
              </a:tblGrid>
              <a:tr h="1554480">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答题</a:t>
                      </a:r>
                      <a:endParaRPr lang="en-US" altLang="zh-CN" sz="1695" kern="100" dirty="0">
                        <a:solidFill>
                          <a:schemeClr val="tx1"/>
                        </a:solidFill>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两</a:t>
                      </a:r>
                      <a:endParaRPr lang="en-US" altLang="zh-CN" sz="1695" kern="100" dirty="0">
                        <a:solidFill>
                          <a:schemeClr val="tx1"/>
                        </a:solidFill>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角</a:t>
                      </a:r>
                      <a:endParaRPr lang="en-US" altLang="zh-CN" sz="1695" kern="100" dirty="0">
                        <a:solidFill>
                          <a:schemeClr val="tx1"/>
                        </a:solidFill>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度</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分析概括传主做出贡献、取得成就的原因或者其个性品质形成的原因</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需要从主观和客观两个角度入手作答</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主观原因多从个人的性格、天赋、努力程度等角度考虑</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客观原因多从个人成长环境、社会背景与时代需要和别人的影响帮助等角度考虑</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402" marR="25402" marT="0" marB="0" anchor="ctr"/>
                </a:tc>
              </a:tr>
            </a:tbl>
          </a:graphicData>
        </a:graphic>
      </p:graphicFrame>
      <p:sp>
        <p:nvSpPr>
          <p:cNvPr id="384001"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654826" y="1942349"/>
            <a:ext cx="7532087" cy="77089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775968" y="2292943"/>
          <a:ext cx="7758430" cy="3028950"/>
        </p:xfrm>
        <a:graphic>
          <a:graphicData uri="http://schemas.openxmlformats.org/drawingml/2006/table">
            <a:tbl>
              <a:tblPr>
                <a:tableStyleId>{5940675A-B579-460E-94D1-54222C63F5DA}</a:tableStyleId>
              </a:tblPr>
              <a:tblGrid>
                <a:gridCol w="554355"/>
                <a:gridCol w="360045"/>
                <a:gridCol w="6844030"/>
              </a:tblGrid>
              <a:tr h="3028950">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答题思路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三联系</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联系人物生活的时代背景和社会环境。了解这些重要事实可以使我们对人物成长的各种因素做出符合实际的分析</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以便更立体地了解人物。</a:t>
                      </a:r>
                      <a:endParaRPr lang="zh-CN" altLang="en-US" sz="1695" kern="100" dirty="0">
                        <a:solidFill>
                          <a:schemeClr val="tx1"/>
                        </a:solidFill>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联系人物的成长经历进而感悟人物的心路历程。深刻地认识人物的成长经历并感悟其心路历程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注重分析人物的先天禀赋和后天环境、志向和命运、奋斗和机遇、挫折和成功、事业和爱情等诸多因素对其人生的重要意义。</a:t>
                      </a:r>
                      <a:endParaRPr lang="zh-CN" altLang="en-US" sz="1695" kern="100" dirty="0">
                        <a:solidFill>
                          <a:schemeClr val="tx1"/>
                        </a:solidFill>
                        <a:latin typeface="微软雅黑" panose="020B0503020204020204" charset="-122"/>
                        <a:ea typeface="微软雅黑" panose="020B0503020204020204" charset="-122"/>
                      </a:endParaRPr>
                    </a:p>
                    <a:p>
                      <a:pPr>
                        <a:lnSpc>
                          <a:spcPct val="13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联系传主与他人的关系。传主的人际交往是影响他、也是组成他人生经历的重要方面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通过传主与他人的关系把握其个性品质及成因</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是答题的一种思路</a:t>
                      </a:r>
                      <a:endParaRPr lang="zh-CN" altLang="en-US" sz="1695" kern="100" dirty="0">
                        <a:solidFill>
                          <a:schemeClr val="tx1"/>
                        </a:solidFill>
                        <a:latin typeface="微软雅黑" panose="020B0503020204020204" charset="-122"/>
                        <a:ea typeface="微软雅黑" panose="020B0503020204020204" charset="-122"/>
                      </a:endParaRPr>
                    </a:p>
                  </a:txBody>
                  <a:tcPr marL="25402" marR="25402" marT="0" marB="0" anchor="ctr"/>
                </a:tc>
              </a:tr>
            </a:tbl>
          </a:graphicData>
        </a:graphic>
      </p:graphicFrame>
      <p:sp>
        <p:nvSpPr>
          <p:cNvPr id="384001"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46693"/>
            <a:ext cx="7532087" cy="111061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en-US" altLang="zh-CN" sz="1695" b="1" dirty="0">
                <a:solidFill>
                  <a:srgbClr val="EF8340"/>
                </a:solidFill>
                <a:latin typeface="微软雅黑" panose="020B0503020204020204" charset="-122"/>
                <a:ea typeface="微软雅黑" panose="020B0503020204020204" charset="-122"/>
              </a:rPr>
              <a:t>2.   </a:t>
            </a:r>
            <a:r>
              <a:rPr lang="zh-CN" altLang="en-US" sz="1695" dirty="0">
                <a:latin typeface="微软雅黑" panose="020B0503020204020204" charset="-122"/>
                <a:ea typeface="微软雅黑" panose="020B0503020204020204" charset="-122"/>
              </a:rPr>
              <a:t>戴安澜将军认为“生死之际要看得破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破则不惧”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请结合材料谈谈你对“不惧”的理解。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原文见本讲“考向一　题型一”的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将军赋采薇</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8" name="矩形 7"/>
          <p:cNvSpPr/>
          <p:nvPr/>
        </p:nvSpPr>
        <p:spPr>
          <a:xfrm>
            <a:off x="811051" y="3001030"/>
            <a:ext cx="7586524" cy="24735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11051" y="3051185"/>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①为抗战大业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戴安澜摒弃党派成见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团结爱国人士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不惧“宗是共产党”。②远征缅甸抗日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鞠躬尽瘁</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死而后已”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不惧远征难。③死守东瓜</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决心以身报国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不惧身死扬国威。④被迫突围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拒绝英军收容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不惧战死不偷生。⑤弥留之际面向祖国安然而逝</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不惧献身赤子情。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本题考查对传主精神品质的理解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要求考生结合材料谈谈对戴安澜将军“不惧”的理解。答题时首先要找到语句出处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关注“相关链接①”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再细读全文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寻找相关内容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提炼后整理归类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分条阐述即可。</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20551" y="1972063"/>
            <a:ext cx="7703020" cy="111061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3.   </a:t>
            </a:r>
            <a:r>
              <a:rPr lang="zh-CN" altLang="en-US" sz="1695" dirty="0">
                <a:latin typeface="微软雅黑" panose="020B0503020204020204" charset="-122"/>
                <a:ea typeface="微软雅黑" panose="020B0503020204020204" charset="-122"/>
              </a:rPr>
              <a:t>作为著名的抗日爱国将领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戴安澜不仅深受国人爱戴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甚至连敌人也十分佩服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其中必有内在原因。请结合材料具体分析。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原文见本讲“考向一　题型一”的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将军赋采薇</a:t>
            </a:r>
            <a:r>
              <a:rPr lang="en-US" altLang="zh-CN" sz="1695" dirty="0">
                <a:latin typeface="微软雅黑" panose="020B0503020204020204" charset="-122"/>
                <a:ea typeface="微软雅黑" panose="020B0503020204020204" charset="-122"/>
              </a:rPr>
              <a:t>》)</a:t>
            </a:r>
            <a:endParaRPr lang="en-US" altLang="zh-CN" sz="1695" dirty="0">
              <a:solidFill>
                <a:schemeClr val="tx1">
                  <a:lumMod val="75000"/>
                  <a:lumOff val="25000"/>
                </a:schemeClr>
              </a:solidFill>
              <a:latin typeface="微软雅黑" panose="020B0503020204020204" charset="-122"/>
              <a:ea typeface="微软雅黑" panose="020B0503020204020204" charset="-122"/>
            </a:endParaRPr>
          </a:p>
        </p:txBody>
      </p:sp>
      <p:sp>
        <p:nvSpPr>
          <p:cNvPr id="8" name="矩形 7"/>
          <p:cNvSpPr/>
          <p:nvPr/>
        </p:nvSpPr>
        <p:spPr>
          <a:xfrm>
            <a:off x="763394" y="3345874"/>
            <a:ext cx="7649316" cy="207850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04524" y="3407589"/>
            <a:ext cx="7619048" cy="1790065"/>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①超越党派利益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献身正义事业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血酬壮志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精忠报国</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;②</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为人平和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不求功名</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临危不惧</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胸怀坦荡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;③</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关爱家人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情真意切</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侠骨柔肠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勇于担当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;④</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身为军人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熟读文史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精通琴棋书画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兼具文韬武略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;⑤</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英勇善战</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指挥若定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治军有方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视死如归。</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意思对即可</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endPar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8" name="矩形 7"/>
          <p:cNvSpPr/>
          <p:nvPr/>
        </p:nvSpPr>
        <p:spPr>
          <a:xfrm>
            <a:off x="781253" y="2126692"/>
            <a:ext cx="7649316" cy="26924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25996" y="2206456"/>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注意此题考查的角度是“成因”中的“内因”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应从戴安澜将军的言行事迹入手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探究分析其“主观思想”。他与宗祺仁的交往</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表现了他的政治远见和一心为国的品格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他抄写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满江红</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过零丁洋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等诗歌激励将士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熟读文史</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精通琴棋书画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他为国献身</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不屈不挠</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体现了他的文武韬略</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与家人的书信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表现了他的凛然大义和侠骨柔情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在缅北作战中</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他英勇顽强</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指挥若定</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视死如归。正是这些可贵的品格赢得了国人的爱戴</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也赢得了敌人的尊敬。解答此类题目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要结合具体事例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挖掘人物品格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体会传主精神。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872397"/>
            <a:ext cx="7532087" cy="3797300"/>
          </a:xfrm>
          <a:prstGeom prst="rect">
            <a:avLst/>
          </a:prstGeom>
          <a:noFill/>
        </p:spPr>
        <p:txBody>
          <a:bodyPr wrap="square" rtlCol="0">
            <a:spAutoFit/>
          </a:bodyPr>
          <a:lstStyle/>
          <a:p>
            <a:pPr>
              <a:lnSpc>
                <a:spcPct val="130000"/>
              </a:lnSpc>
            </a:pPr>
            <a:r>
              <a:rPr lang="zh-CN" altLang="en-US" sz="1540" dirty="0">
                <a:solidFill>
                  <a:schemeClr val="tx1">
                    <a:lumMod val="75000"/>
                    <a:lumOff val="25000"/>
                  </a:schemeClr>
                </a:solidFill>
                <a:latin typeface="微软雅黑" panose="020B0503020204020204" charset="-122"/>
                <a:ea typeface="微软雅黑" panose="020B0503020204020204" charset="-122"/>
              </a:rPr>
              <a:t>      </a:t>
            </a:r>
            <a:endParaRPr lang="en-US" altLang="zh-CN" sz="1540" dirty="0">
              <a:solidFill>
                <a:schemeClr val="tx1">
                  <a:lumMod val="75000"/>
                  <a:lumOff val="25000"/>
                </a:schemeClr>
              </a:solidFill>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传记是遵循真实性原则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用形象化的方法记述人物的生活经历、精神风貌及其历史背景的一种叙事性文体。传记的文体特点是真实性和文学性。其中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真实性是传记的第一特征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写作时不允许任意虚构。但传记不同于一般的枯燥的历史记录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它具有文学性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它通过作者的选择、剪辑、组接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倾注了作者爱憎的情感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它需要用艺术的手法加以表现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以达到传神的目的。分析传记的文体特征这一题型在高考题中的命题样式一般为考查文章结构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句段作用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和选材组材技巧。而句段作用题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在具体解题时可以等同于“小说的情节作用”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因为传记可以看作“真实的小说”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因此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这里不再赘述。 </a:t>
            </a:r>
            <a:endParaRPr lang="zh-CN" altLang="en-US" sz="1695" dirty="0">
              <a:latin typeface="微软雅黑" panose="020B0503020204020204" charset="-122"/>
              <a:ea typeface="微软雅黑" panose="020B0503020204020204" charset="-122"/>
            </a:endParaRPr>
          </a:p>
        </p:txBody>
      </p:sp>
      <p:sp>
        <p:nvSpPr>
          <p:cNvPr id="8" name="TextBox 11"/>
          <p:cNvSpPr txBox="1"/>
          <p:nvPr/>
        </p:nvSpPr>
        <p:spPr>
          <a:xfrm>
            <a:off x="3629965" y="2486904"/>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4" name="文本框 3"/>
          <p:cNvSpPr txBox="1"/>
          <p:nvPr/>
        </p:nvSpPr>
        <p:spPr>
          <a:xfrm>
            <a:off x="833507" y="1988482"/>
            <a:ext cx="5133651" cy="706755"/>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考向二　传记类文本的文体特征</a:t>
            </a:r>
            <a:endParaRPr lang="en-US" altLang="zh-CN" sz="2000" b="1" dirty="0">
              <a:solidFill>
                <a:schemeClr val="accent6">
                  <a:lumMod val="75000"/>
                </a:schemeClr>
              </a:solidFill>
              <a:latin typeface="微软雅黑" panose="020B0503020204020204" charset="-122"/>
              <a:ea typeface="微软雅黑" panose="020B0503020204020204" charset="-122"/>
            </a:endParaRPr>
          </a:p>
          <a:p>
            <a:endParaRPr lang="zh-CN" altLang="en-US" sz="20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52425"/>
            <a:chOff x="1594572" y="1803366"/>
            <a:chExt cx="20228628" cy="915864"/>
          </a:xfrm>
        </p:grpSpPr>
        <p:grpSp>
          <p:nvGrpSpPr>
            <p:cNvPr id="3" name="组合 73"/>
            <p:cNvGrpSpPr/>
            <p:nvPr/>
          </p:nvGrpSpPr>
          <p:grpSpPr>
            <a:xfrm>
              <a:off x="1594572" y="1803366"/>
              <a:ext cx="5500726" cy="915864"/>
              <a:chOff x="7309612" y="2089118"/>
              <a:chExt cx="5500726" cy="915864"/>
            </a:xfrm>
          </p:grpSpPr>
          <p:sp>
            <p:nvSpPr>
              <p:cNvPr id="76" name="TextBox 75"/>
              <p:cNvSpPr txBox="1"/>
              <p:nvPr/>
            </p:nvSpPr>
            <p:spPr>
              <a:xfrm>
                <a:off x="7595364" y="2089118"/>
                <a:ext cx="5214974" cy="915864"/>
              </a:xfrm>
              <a:prstGeom prst="rect">
                <a:avLst/>
              </a:prstGeom>
              <a:noFill/>
            </p:spPr>
            <p:txBody>
              <a:bodyPr wrap="square" rtlCol="0">
                <a:spAutoFit/>
              </a:bodyPr>
              <a:lstStyle/>
              <a:p>
                <a:r>
                  <a:rPr lang="zh-CN" altLang="en-US" sz="1695" b="1" dirty="0">
                    <a:solidFill>
                      <a:srgbClr val="EF8340"/>
                    </a:solidFill>
                    <a:latin typeface="微软雅黑" panose="020B0503020204020204" charset="-122"/>
                    <a:ea typeface="微软雅黑" panose="020B0503020204020204" charset="-122"/>
                  </a:rPr>
                  <a:t>考点技法精讲</a:t>
                </a:r>
                <a:endParaRPr lang="zh-CN" altLang="en-US" sz="1695"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5"/>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5968" y="1932730"/>
            <a:ext cx="7532087"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72949" y="2821808"/>
          <a:ext cx="6816090" cy="2620645"/>
        </p:xfrm>
        <a:graphic>
          <a:graphicData uri="http://schemas.openxmlformats.org/drawingml/2006/table">
            <a:tbl>
              <a:tblPr>
                <a:tableStyleId>{5940675A-B579-460E-94D1-54222C63F5DA}</a:tableStyleId>
              </a:tblPr>
              <a:tblGrid>
                <a:gridCol w="748030"/>
                <a:gridCol w="6068060"/>
              </a:tblGrid>
              <a:tr h="1843405">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设问</a:t>
                      </a:r>
                      <a:endParaRPr lang="en-US" altLang="zh-CN" sz="1695" kern="100" dirty="0">
                        <a:solidFill>
                          <a:schemeClr val="tx1"/>
                        </a:solidFill>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作为带有学术性质的自传</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本文有什么特点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请简要回答。</a:t>
                      </a:r>
                      <a:endParaRPr lang="zh-CN" altLang="en-US"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请简析本文在选材方面的特色。</a:t>
                      </a:r>
                      <a:endParaRPr lang="zh-CN" altLang="en-US"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本传记选取事件多</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时间跨度大</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文本是怎样组织起来的</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4. </a:t>
                      </a:r>
                      <a:r>
                        <a:rPr lang="zh-CN" altLang="en-US" sz="1695" kern="100" dirty="0">
                          <a:solidFill>
                            <a:schemeClr val="tx1"/>
                          </a:solidFill>
                          <a:latin typeface="微软雅黑" panose="020B0503020204020204" charset="-122"/>
                          <a:ea typeface="微软雅黑" panose="020B0503020204020204" charset="-122"/>
                        </a:rPr>
                        <a:t>本文材料的顺序是如何安排的</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r h="777240">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辨别</a:t>
                      </a:r>
                      <a:endParaRPr lang="en-US" altLang="zh-CN" sz="1695" kern="100" dirty="0">
                        <a:solidFill>
                          <a:schemeClr val="tx1"/>
                        </a:solidFill>
                        <a:latin typeface="微软雅黑" panose="020B0503020204020204" charset="-122"/>
                        <a:ea typeface="微软雅黑" panose="020B0503020204020204" charset="-122"/>
                      </a:endParaRPr>
                    </a:p>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标志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题干中有“特点”“特色”“特征”等字样</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题干中有“组织”“安排”“顺序”等字样</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11"/>
          <p:cNvSpPr txBox="1"/>
          <p:nvPr/>
        </p:nvSpPr>
        <p:spPr>
          <a:xfrm>
            <a:off x="3685383" y="2196875"/>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类题指津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5968" y="1932730"/>
            <a:ext cx="7532087"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914512" y="2320652"/>
          <a:ext cx="7287260" cy="3583940"/>
        </p:xfrm>
        <a:graphic>
          <a:graphicData uri="http://schemas.openxmlformats.org/drawingml/2006/table">
            <a:tbl>
              <a:tblPr>
                <a:tableStyleId>{5940675A-B579-460E-94D1-54222C63F5DA}</a:tableStyleId>
              </a:tblPr>
              <a:tblGrid>
                <a:gridCol w="276860"/>
                <a:gridCol w="970280"/>
                <a:gridCol w="6040120"/>
              </a:tblGrid>
              <a:tr h="739140">
                <a:tc rowSpan="4">
                  <a:txBody>
                    <a:bodyPr/>
                    <a:lstStyle/>
                    <a:p>
                      <a:pPr algn="ctr">
                        <a:lnSpc>
                          <a:spcPct val="110000"/>
                        </a:lnSpc>
                        <a:spcAft>
                          <a:spcPts val="0"/>
                        </a:spcAft>
                      </a:pPr>
                      <a:r>
                        <a:rPr lang="zh-CN" sz="1695" kern="100" dirty="0">
                          <a:solidFill>
                            <a:schemeClr val="tx1"/>
                          </a:solidFill>
                          <a:latin typeface="微软雅黑" panose="020B0503020204020204" charset="-122"/>
                          <a:ea typeface="微软雅黑" panose="020B0503020204020204" charset="-122"/>
                        </a:rPr>
                        <a:t>答题思路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10000"/>
                        </a:lnSpc>
                        <a:spcAft>
                          <a:spcPts val="0"/>
                        </a:spcAft>
                      </a:pPr>
                      <a:r>
                        <a:rPr lang="zh-CN" sz="1695" kern="100" dirty="0">
                          <a:solidFill>
                            <a:schemeClr val="tx1"/>
                          </a:solidFill>
                          <a:latin typeface="微软雅黑" panose="020B0503020204020204" charset="-122"/>
                          <a:ea typeface="微软雅黑" panose="020B0503020204020204" charset="-122"/>
                        </a:rPr>
                        <a:t>从类别</a:t>
                      </a:r>
                      <a:endParaRPr lang="zh-CN" sz="1695" kern="100" dirty="0">
                        <a:solidFill>
                          <a:schemeClr val="tx1"/>
                        </a:solidFill>
                        <a:latin typeface="微软雅黑" panose="020B0503020204020204" charset="-122"/>
                        <a:ea typeface="微软雅黑" panose="020B0503020204020204" charset="-122"/>
                      </a:endParaRPr>
                    </a:p>
                    <a:p>
                      <a:pPr algn="ctr">
                        <a:lnSpc>
                          <a:spcPct val="110000"/>
                        </a:lnSpc>
                        <a:spcAft>
                          <a:spcPts val="0"/>
                        </a:spcAft>
                      </a:pPr>
                      <a:r>
                        <a:rPr lang="zh-CN" sz="1695" kern="100" dirty="0">
                          <a:solidFill>
                            <a:schemeClr val="tx1"/>
                          </a:solidFill>
                          <a:latin typeface="微软雅黑" panose="020B0503020204020204" charset="-122"/>
                          <a:ea typeface="微软雅黑" panose="020B0503020204020204" charset="-122"/>
                        </a:rPr>
                        <a:t>入手</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1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明确传记类别</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判断是自传还是他传</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是叙传还是评传</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然后根据不同类别的特点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结合具体文本加以辨别分析</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r h="1137920">
                <a:tc vMerge="1">
                  <a:tcPr/>
                </a:tc>
                <a:tc>
                  <a:txBody>
                    <a:bodyPr/>
                    <a:lstStyle/>
                    <a:p>
                      <a:pPr algn="ctr">
                        <a:lnSpc>
                          <a:spcPct val="110000"/>
                        </a:lnSpc>
                        <a:spcAft>
                          <a:spcPts val="0"/>
                        </a:spcAft>
                      </a:pPr>
                      <a:r>
                        <a:rPr lang="zh-CN" sz="1695" kern="100">
                          <a:solidFill>
                            <a:schemeClr val="tx1"/>
                          </a:solidFill>
                          <a:latin typeface="微软雅黑" panose="020B0503020204020204" charset="-122"/>
                          <a:ea typeface="微软雅黑" panose="020B0503020204020204" charset="-122"/>
                        </a:rPr>
                        <a:t>从行文</a:t>
                      </a:r>
                      <a:endParaRPr lang="zh-CN" sz="1695" kern="100">
                        <a:solidFill>
                          <a:schemeClr val="tx1"/>
                        </a:solidFill>
                        <a:latin typeface="微软雅黑" panose="020B0503020204020204" charset="-122"/>
                        <a:ea typeface="微软雅黑" panose="020B0503020204020204" charset="-122"/>
                      </a:endParaRPr>
                    </a:p>
                    <a:p>
                      <a:pPr algn="ctr">
                        <a:lnSpc>
                          <a:spcPct val="110000"/>
                        </a:lnSpc>
                        <a:spcAft>
                          <a:spcPts val="0"/>
                        </a:spcAft>
                      </a:pPr>
                      <a:r>
                        <a:rPr lang="zh-CN" sz="1695" kern="100">
                          <a:solidFill>
                            <a:schemeClr val="tx1"/>
                          </a:solidFill>
                          <a:latin typeface="微软雅黑" panose="020B0503020204020204" charset="-122"/>
                          <a:ea typeface="微软雅黑" panose="020B0503020204020204" charset="-122"/>
                        </a:rPr>
                        <a:t>语言特</a:t>
                      </a:r>
                      <a:endParaRPr lang="zh-CN" sz="1695" kern="100">
                        <a:solidFill>
                          <a:schemeClr val="tx1"/>
                        </a:solidFill>
                        <a:latin typeface="微软雅黑" panose="020B0503020204020204" charset="-122"/>
                        <a:ea typeface="微软雅黑" panose="020B0503020204020204" charset="-122"/>
                      </a:endParaRPr>
                    </a:p>
                    <a:p>
                      <a:pPr algn="ctr">
                        <a:lnSpc>
                          <a:spcPct val="110000"/>
                        </a:lnSpc>
                        <a:spcAft>
                          <a:spcPts val="0"/>
                        </a:spcAft>
                      </a:pPr>
                      <a:r>
                        <a:rPr lang="zh-CN" sz="1695" kern="100">
                          <a:solidFill>
                            <a:schemeClr val="tx1"/>
                          </a:solidFill>
                          <a:latin typeface="微软雅黑" panose="020B0503020204020204" charset="-122"/>
                          <a:ea typeface="微软雅黑" panose="020B0503020204020204" charset="-122"/>
                        </a:rPr>
                        <a:t>点入手</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1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看行文是自然流畅还是波折起伏。依据传记的不同类别分析人物语言、叙述语言有什么特点。如自传用第一人称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以记叙为主</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兼有描写、抒情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语言或幽默或自然</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评传用第三人称</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语言或朴素自然或文采斐然</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r h="853440">
                <a:tc vMerge="1">
                  <a:tcPr marL="0" marR="0" marT="0" marB="0" anchor="ctr"/>
                </a:tc>
                <a:tc>
                  <a:txBody>
                    <a:bodyPr/>
                    <a:lstStyle/>
                    <a:p>
                      <a:pPr algn="ctr">
                        <a:lnSpc>
                          <a:spcPct val="110000"/>
                        </a:lnSpc>
                        <a:spcAft>
                          <a:spcPts val="0"/>
                        </a:spcAft>
                      </a:pPr>
                      <a:r>
                        <a:rPr lang="zh-CN" sz="1695" kern="100">
                          <a:solidFill>
                            <a:schemeClr val="tx1"/>
                          </a:solidFill>
                          <a:latin typeface="微软雅黑" panose="020B0503020204020204" charset="-122"/>
                          <a:ea typeface="微软雅黑" panose="020B0503020204020204" charset="-122"/>
                        </a:rPr>
                        <a:t>从选材组</a:t>
                      </a:r>
                      <a:endParaRPr lang="zh-CN" sz="1695" kern="100">
                        <a:solidFill>
                          <a:schemeClr val="tx1"/>
                        </a:solidFill>
                        <a:latin typeface="微软雅黑" panose="020B0503020204020204" charset="-122"/>
                        <a:ea typeface="微软雅黑" panose="020B0503020204020204" charset="-122"/>
                      </a:endParaRPr>
                    </a:p>
                    <a:p>
                      <a:pPr algn="ctr">
                        <a:lnSpc>
                          <a:spcPct val="110000"/>
                        </a:lnSpc>
                        <a:spcAft>
                          <a:spcPts val="0"/>
                        </a:spcAft>
                      </a:pPr>
                      <a:r>
                        <a:rPr lang="zh-CN" sz="1695" kern="100">
                          <a:solidFill>
                            <a:schemeClr val="tx1"/>
                          </a:solidFill>
                          <a:latin typeface="微软雅黑" panose="020B0503020204020204" charset="-122"/>
                          <a:ea typeface="微软雅黑" panose="020B0503020204020204" charset="-122"/>
                        </a:rPr>
                        <a:t>材入手</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1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分析为了表现传主的特点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作者选择了哪些典型材料</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这些材料对表现传主、表达主题起着什么作用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材料的顺序、详略是怎样安排的</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r h="853440">
                <a:tc vMerge="1">
                  <a:tcPr/>
                </a:tc>
                <a:tc>
                  <a:txBody>
                    <a:bodyPr/>
                    <a:lstStyle/>
                    <a:p>
                      <a:pPr algn="ctr">
                        <a:lnSpc>
                          <a:spcPct val="110000"/>
                        </a:lnSpc>
                        <a:spcAft>
                          <a:spcPts val="0"/>
                        </a:spcAft>
                      </a:pPr>
                      <a:r>
                        <a:rPr lang="zh-CN" sz="1695" kern="100">
                          <a:solidFill>
                            <a:schemeClr val="tx1"/>
                          </a:solidFill>
                          <a:latin typeface="微软雅黑" panose="020B0503020204020204" charset="-122"/>
                          <a:ea typeface="微软雅黑" panose="020B0503020204020204" charset="-122"/>
                        </a:rPr>
                        <a:t>从情感抒</a:t>
                      </a:r>
                      <a:endParaRPr lang="zh-CN" sz="1695" kern="100">
                        <a:solidFill>
                          <a:schemeClr val="tx1"/>
                        </a:solidFill>
                        <a:latin typeface="微软雅黑" panose="020B0503020204020204" charset="-122"/>
                        <a:ea typeface="微软雅黑" panose="020B0503020204020204" charset="-122"/>
                      </a:endParaRPr>
                    </a:p>
                    <a:p>
                      <a:pPr algn="ctr">
                        <a:lnSpc>
                          <a:spcPct val="110000"/>
                        </a:lnSpc>
                        <a:spcAft>
                          <a:spcPts val="0"/>
                        </a:spcAft>
                      </a:pPr>
                      <a:r>
                        <a:rPr lang="zh-CN" sz="1695" kern="100">
                          <a:solidFill>
                            <a:schemeClr val="tx1"/>
                          </a:solidFill>
                          <a:latin typeface="微软雅黑" panose="020B0503020204020204" charset="-122"/>
                          <a:ea typeface="微软雅黑" panose="020B0503020204020204" charset="-122"/>
                        </a:rPr>
                        <a:t>发入手</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1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体会作者在字里行间流露出来的对传主或传主成就的感情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或含蓄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或直接</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或奔放</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或细腻等。分析品味景中情、事中情、理中情等</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389121"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280987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 </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一代宗师黄昆</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a:t>
            </a:r>
            <a:r>
              <a:rPr lang="en-US" altLang="zh-CN" sz="1695" dirty="0">
                <a:latin typeface="微软雅黑" panose="020B0503020204020204" charset="-122"/>
                <a:ea typeface="微软雅黑" panose="020B0503020204020204" charset="-122"/>
              </a:rPr>
              <a:t>1981</a:t>
            </a:r>
            <a:r>
              <a:rPr lang="zh-CN" altLang="en-US" sz="1695" dirty="0">
                <a:latin typeface="微软雅黑" panose="020B0503020204020204" charset="-122"/>
                <a:ea typeface="微软雅黑" panose="020B0503020204020204" charset="-122"/>
              </a:rPr>
              <a:t>年到中科院半导体研究所工作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一直到</a:t>
            </a:r>
            <a:r>
              <a:rPr lang="en-US" altLang="zh-CN" sz="1695" dirty="0">
                <a:latin typeface="微软雅黑" panose="020B0503020204020204" charset="-122"/>
                <a:ea typeface="微软雅黑" panose="020B0503020204020204" charset="-122"/>
              </a:rPr>
              <a:t>2000</a:t>
            </a:r>
            <a:r>
              <a:rPr lang="zh-CN" altLang="en-US" sz="1695" dirty="0">
                <a:latin typeface="微软雅黑" panose="020B0503020204020204" charset="-122"/>
                <a:ea typeface="微软雅黑" panose="020B0503020204020204" charset="-122"/>
              </a:rPr>
              <a:t>年离开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中间差不多有</a:t>
            </a:r>
            <a:r>
              <a:rPr lang="en-US" altLang="zh-CN" sz="1695" dirty="0">
                <a:latin typeface="微软雅黑" panose="020B0503020204020204" charset="-122"/>
                <a:ea typeface="微软雅黑" panose="020B0503020204020204" charset="-122"/>
              </a:rPr>
              <a:t>15</a:t>
            </a:r>
            <a:r>
              <a:rPr lang="zh-CN" altLang="en-US" sz="1695" dirty="0">
                <a:latin typeface="微软雅黑" panose="020B0503020204020204" charset="-122"/>
                <a:ea typeface="微软雅黑" panose="020B0503020204020204" charset="-122"/>
              </a:rPr>
              <a:t>年是与黄昆在同一个办公室工作的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几乎天天见面。可以说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我有幸是这个世界上受黄先生的教导最多的一个学生。</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黄昆评价自己的研究有两个高峰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其中做出最主要学术贡献的第一个高峰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是在英国留学的</a:t>
            </a:r>
            <a:r>
              <a:rPr lang="en-US" altLang="zh-CN" sz="1695" dirty="0">
                <a:latin typeface="微软雅黑" panose="020B0503020204020204" charset="-122"/>
                <a:ea typeface="微软雅黑" panose="020B0503020204020204" charset="-122"/>
              </a:rPr>
              <a:t>6</a:t>
            </a:r>
            <a:r>
              <a:rPr lang="zh-CN" altLang="en-US" sz="1695" dirty="0">
                <a:latin typeface="微软雅黑" panose="020B0503020204020204" charset="-122"/>
                <a:ea typeface="微软雅黑" panose="020B0503020204020204" charset="-122"/>
              </a:rPr>
              <a:t>年中完成的。</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532087" cy="314960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      1945</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10</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黄昆在英国布里斯托大学师从著名的理论物理学家、后来荣获诺贝尔奖的莫特</a:t>
            </a:r>
            <a:r>
              <a:rPr lang="en-US" altLang="zh-CN" sz="1695" dirty="0">
                <a:latin typeface="微软雅黑" panose="020B0503020204020204" charset="-122"/>
                <a:ea typeface="微软雅黑" panose="020B0503020204020204" charset="-122"/>
              </a:rPr>
              <a:t>(</a:t>
            </a:r>
            <a:r>
              <a:rPr lang="en-US" altLang="zh-CN" sz="1695" dirty="0" err="1">
                <a:latin typeface="微软雅黑" panose="020B0503020204020204" charset="-122"/>
                <a:ea typeface="微软雅黑" panose="020B0503020204020204" charset="-122"/>
              </a:rPr>
              <a:t>N.F.Mott</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教授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把自己的研究方向选定为固体物理学。几个月后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初出茅庐的黄昆就完成了题为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稀固溶体的</a:t>
            </a:r>
            <a:r>
              <a:rPr lang="en-US" altLang="zh-CN" sz="1695" dirty="0">
                <a:latin typeface="微软雅黑" panose="020B0503020204020204" charset="-122"/>
                <a:ea typeface="微软雅黑" panose="020B0503020204020204" charset="-122"/>
              </a:rPr>
              <a:t>X</a:t>
            </a:r>
            <a:r>
              <a:rPr lang="zh-CN" altLang="en-US" sz="1695" dirty="0">
                <a:latin typeface="微软雅黑" panose="020B0503020204020204" charset="-122"/>
                <a:ea typeface="微软雅黑" panose="020B0503020204020204" charset="-122"/>
              </a:rPr>
              <a:t>光漫散射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论文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大胆提出了关于杂质和缺陷引起的</a:t>
            </a:r>
            <a:r>
              <a:rPr lang="en-US" altLang="zh-CN" sz="1695" dirty="0">
                <a:latin typeface="微软雅黑" panose="020B0503020204020204" charset="-122"/>
                <a:ea typeface="微软雅黑" panose="020B0503020204020204" charset="-122"/>
              </a:rPr>
              <a:t>X</a:t>
            </a:r>
            <a:r>
              <a:rPr lang="zh-CN" altLang="en-US" sz="1695" dirty="0">
                <a:latin typeface="微软雅黑" panose="020B0503020204020204" charset="-122"/>
                <a:ea typeface="微软雅黑" panose="020B0503020204020204" charset="-122"/>
              </a:rPr>
              <a:t>光漫散射理论模型。</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年后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德国科学家在实验室中证实了黄昆的理论预言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国际学术界随即称之为“黄散射”。</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在完成博士论文后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黄昆受到爱丁堡大学玻恩</a:t>
            </a:r>
            <a:r>
              <a:rPr lang="en-US" altLang="zh-CN" sz="1695" dirty="0">
                <a:latin typeface="微软雅黑" panose="020B0503020204020204" charset="-122"/>
                <a:ea typeface="微软雅黑" panose="020B0503020204020204" charset="-122"/>
              </a:rPr>
              <a:t>(</a:t>
            </a:r>
            <a:r>
              <a:rPr lang="en-US" altLang="zh-CN" sz="1695" dirty="0" err="1">
                <a:latin typeface="微软雅黑" panose="020B0503020204020204" charset="-122"/>
                <a:ea typeface="微软雅黑" panose="020B0503020204020204" charset="-122"/>
              </a:rPr>
              <a:t>M.Born</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教授的赏识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被邀合著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晶格动力学理论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一书。这本专著至今仍是固体物理学领域的权威著作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a:t>
            </a:r>
            <a:r>
              <a:rPr lang="en-US" altLang="zh-CN" sz="1695" dirty="0">
                <a:latin typeface="微软雅黑" panose="020B0503020204020204" charset="-122"/>
                <a:ea typeface="微软雅黑" panose="020B0503020204020204" charset="-122"/>
              </a:rPr>
              <a:t>1975</a:t>
            </a:r>
            <a:r>
              <a:rPr lang="zh-CN" altLang="en-US" sz="1695" dirty="0">
                <a:latin typeface="微软雅黑" panose="020B0503020204020204" charset="-122"/>
                <a:ea typeface="微软雅黑" panose="020B0503020204020204" charset="-122"/>
              </a:rPr>
              <a:t>年至</a:t>
            </a:r>
            <a:r>
              <a:rPr lang="en-US" altLang="zh-CN" sz="1695" dirty="0">
                <a:latin typeface="微软雅黑" panose="020B0503020204020204" charset="-122"/>
                <a:ea typeface="微软雅黑" panose="020B0503020204020204" charset="-122"/>
              </a:rPr>
              <a:t>2001</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3</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该书的英文版被引用</a:t>
            </a:r>
            <a:r>
              <a:rPr lang="en-US" altLang="zh-CN" sz="1695" dirty="0">
                <a:latin typeface="微软雅黑" panose="020B0503020204020204" charset="-122"/>
                <a:ea typeface="微软雅黑" panose="020B0503020204020204" charset="-122"/>
              </a:rPr>
              <a:t>5254</a:t>
            </a:r>
            <a:r>
              <a:rPr lang="zh-CN" altLang="en-US" sz="1695" dirty="0">
                <a:latin typeface="微软雅黑" panose="020B0503020204020204" charset="-122"/>
                <a:ea typeface="微软雅黑" panose="020B0503020204020204" charset="-122"/>
              </a:rPr>
              <a:t>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俄文版被引用</a:t>
            </a:r>
            <a:r>
              <a:rPr lang="en-US" altLang="zh-CN" sz="1695" dirty="0">
                <a:latin typeface="微软雅黑" panose="020B0503020204020204" charset="-122"/>
                <a:ea typeface="微软雅黑" panose="020B0503020204020204" charset="-122"/>
              </a:rPr>
              <a:t>376</a:t>
            </a:r>
            <a:r>
              <a:rPr lang="zh-CN" altLang="en-US" sz="1695" dirty="0">
                <a:latin typeface="微软雅黑" panose="020B0503020204020204" charset="-122"/>
                <a:ea typeface="微软雅黑" panose="020B0503020204020204" charset="-122"/>
              </a:rPr>
              <a:t>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平均每年</a:t>
            </a:r>
            <a:r>
              <a:rPr lang="en-US" altLang="zh-CN" sz="1695" dirty="0">
                <a:latin typeface="微软雅黑" panose="020B0503020204020204" charset="-122"/>
                <a:ea typeface="微软雅黑" panose="020B0503020204020204" charset="-122"/>
              </a:rPr>
              <a:t>200</a:t>
            </a:r>
            <a:r>
              <a:rPr lang="zh-CN" altLang="en-US" sz="1695" dirty="0">
                <a:latin typeface="微软雅黑" panose="020B0503020204020204" charset="-122"/>
                <a:ea typeface="微软雅黑" panose="020B0503020204020204" charset="-122"/>
              </a:rPr>
              <a:t>多次。</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416941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却俨然大手笔</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张炜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古船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的结构完全不同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有一种精心设计的刻意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而结构背后似乎还有更深的东西。陈忠实最终发现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不是作家先别出心裁弄出一个新颖骇俗的结构来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而是先要有对人物的深刻体验。寻找到能够充分描写人物独特的生活和生命体验的恰当途径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结构方式自然就出现了。恰巧此时兴起的“文化心理结构”学说给了他决定性的影响。他相信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人的心理结构主要是由理念支撑的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而结构一旦形成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就会决定一个人的思想、道德和行为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决定一个人性格的内核。如果心理结构受到社会冲击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人就将遭遇深层的痛苦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乃至毁灭。陈忠实感到自己终于从信奉多年的“典型性格”说中剥离出来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仿佛悟得天机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茅塞顿开。多年以后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作家回忆往事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认为自己就是在</a:t>
            </a:r>
            <a:r>
              <a:rPr lang="en-US" altLang="zh-CN" sz="1695" dirty="0">
                <a:latin typeface="微软雅黑" panose="020B0503020204020204" charset="-122"/>
                <a:ea typeface="微软雅黑" panose="020B0503020204020204" charset="-122"/>
              </a:rPr>
              <a:t>1985</a:t>
            </a:r>
            <a:r>
              <a:rPr lang="zh-CN" altLang="en-US" sz="1695" dirty="0">
                <a:latin typeface="微软雅黑" panose="020B0503020204020204" charset="-122"/>
                <a:ea typeface="微软雅黑" panose="020B0503020204020204" charset="-122"/>
              </a:rPr>
              <a:t>年开始重建自我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争取实现对生活的独特发现和独立表述的。</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532087" cy="34893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除了撰写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晶格动力学理论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这段时间黄昆还连续完成了两项开拓性的学术贡献。一项是提出著名的“黄方程”和“声子极化激元”概念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另一项是与后来成为他妻子的里斯</a:t>
            </a:r>
            <a:r>
              <a:rPr lang="en-US" altLang="zh-CN" sz="1695" dirty="0">
                <a:latin typeface="微软雅黑" panose="020B0503020204020204" charset="-122"/>
                <a:ea typeface="微软雅黑" panose="020B0503020204020204" charset="-122"/>
              </a:rPr>
              <a:t>(</a:t>
            </a:r>
            <a:r>
              <a:rPr lang="en-US" altLang="zh-CN" sz="1695" dirty="0" err="1">
                <a:latin typeface="微软雅黑" panose="020B0503020204020204" charset="-122"/>
                <a:ea typeface="微软雅黑" panose="020B0503020204020204" charset="-122"/>
              </a:rPr>
              <a:t>A.Rhys</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中文名李爱扶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共同提出的“黄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里斯理论”。他与妻子在</a:t>
            </a:r>
            <a:r>
              <a:rPr lang="en-US" altLang="zh-CN" sz="1695" dirty="0">
                <a:latin typeface="微软雅黑" panose="020B0503020204020204" charset="-122"/>
                <a:ea typeface="微软雅黑" panose="020B0503020204020204" charset="-122"/>
              </a:rPr>
              <a:t>1950</a:t>
            </a:r>
            <a:r>
              <a:rPr lang="zh-CN" altLang="en-US" sz="1695" dirty="0">
                <a:latin typeface="微软雅黑" panose="020B0503020204020204" charset="-122"/>
                <a:ea typeface="微软雅黑" panose="020B0503020204020204" charset="-122"/>
              </a:rPr>
              <a:t>年合写的这篇论文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至今仍是在这个领域工作的科学家们必引的经典文献。我前不久检索发现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从</a:t>
            </a:r>
            <a:r>
              <a:rPr lang="en-US" altLang="zh-CN" sz="1695" dirty="0">
                <a:latin typeface="微软雅黑" panose="020B0503020204020204" charset="-122"/>
                <a:ea typeface="微软雅黑" panose="020B0503020204020204" charset="-122"/>
              </a:rPr>
              <a:t>1975</a:t>
            </a:r>
            <a:r>
              <a:rPr lang="zh-CN" altLang="en-US" sz="1695" dirty="0">
                <a:latin typeface="微软雅黑" panose="020B0503020204020204" charset="-122"/>
                <a:ea typeface="微软雅黑" panose="020B0503020204020204" charset="-122"/>
              </a:rPr>
              <a:t>年以来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这篇文章被他人在</a:t>
            </a:r>
            <a:r>
              <a:rPr lang="en-US" altLang="zh-CN" sz="1695" dirty="0">
                <a:latin typeface="微软雅黑" panose="020B0503020204020204" charset="-122"/>
                <a:ea typeface="微软雅黑" panose="020B0503020204020204" charset="-122"/>
              </a:rPr>
              <a:t>SCI</a:t>
            </a:r>
            <a:r>
              <a:rPr lang="zh-CN" altLang="en-US" sz="1695" dirty="0">
                <a:latin typeface="微软雅黑" panose="020B0503020204020204" charset="-122"/>
                <a:ea typeface="微软雅黑" panose="020B0503020204020204" charset="-122"/>
              </a:rPr>
              <a:t>刊物上引用</a:t>
            </a:r>
            <a:r>
              <a:rPr lang="en-US" altLang="zh-CN" sz="1695" dirty="0">
                <a:latin typeface="微软雅黑" panose="020B0503020204020204" charset="-122"/>
                <a:ea typeface="微软雅黑" panose="020B0503020204020204" charset="-122"/>
              </a:rPr>
              <a:t>734</a:t>
            </a:r>
            <a:r>
              <a:rPr lang="zh-CN" altLang="en-US" sz="1695" dirty="0">
                <a:latin typeface="微软雅黑" panose="020B0503020204020204" charset="-122"/>
                <a:ea typeface="微软雅黑" panose="020B0503020204020204" charset="-122"/>
              </a:rPr>
              <a:t>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其中</a:t>
            </a:r>
            <a:r>
              <a:rPr lang="en-US" altLang="zh-CN" sz="1695" dirty="0">
                <a:latin typeface="微软雅黑" panose="020B0503020204020204" charset="-122"/>
                <a:ea typeface="微软雅黑" panose="020B0503020204020204" charset="-122"/>
              </a:rPr>
              <a:t>1994</a:t>
            </a:r>
            <a:r>
              <a:rPr lang="zh-CN" altLang="en-US" sz="1695" dirty="0">
                <a:latin typeface="微软雅黑" panose="020B0503020204020204" charset="-122"/>
                <a:ea typeface="微软雅黑" panose="020B0503020204020204" charset="-122"/>
              </a:rPr>
              <a:t>年以后被引用</a:t>
            </a:r>
            <a:r>
              <a:rPr lang="en-US" altLang="zh-CN" sz="1695" dirty="0">
                <a:latin typeface="微软雅黑" panose="020B0503020204020204" charset="-122"/>
                <a:ea typeface="微软雅黑" panose="020B0503020204020204" charset="-122"/>
              </a:rPr>
              <a:t>240</a:t>
            </a:r>
            <a:r>
              <a:rPr lang="zh-CN" altLang="en-US" sz="1695" dirty="0">
                <a:latin typeface="微软雅黑" panose="020B0503020204020204" charset="-122"/>
                <a:ea typeface="微软雅黑" panose="020B0503020204020204" charset="-122"/>
              </a:rPr>
              <a:t>次</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平均每年</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多次。</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1951</a:t>
            </a:r>
            <a:r>
              <a:rPr lang="zh-CN" altLang="en-US" sz="1695" dirty="0">
                <a:latin typeface="微软雅黑" panose="020B0503020204020204" charset="-122"/>
                <a:ea typeface="微软雅黑" panose="020B0503020204020204" charset="-122"/>
              </a:rPr>
              <a:t>年年底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黄昆回国到北京大学物理系任教授</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没有继续他的基础研究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而是一心扑在教学上。从那时起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在近</a:t>
            </a:r>
            <a:r>
              <a:rPr lang="en-US" altLang="zh-CN" sz="1695" dirty="0">
                <a:latin typeface="微软雅黑" panose="020B0503020204020204" charset="-122"/>
                <a:ea typeface="微软雅黑" panose="020B0503020204020204" charset="-122"/>
              </a:rPr>
              <a:t>30</a:t>
            </a:r>
            <a:r>
              <a:rPr lang="zh-CN" altLang="en-US" sz="1695" dirty="0">
                <a:latin typeface="微软雅黑" panose="020B0503020204020204" charset="-122"/>
                <a:ea typeface="微软雅黑" panose="020B0503020204020204" charset="-122"/>
              </a:rPr>
              <a:t>年的时间中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黄昆只发表了一篇原创性的论文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他把它献给了导师玻恩。</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532087" cy="4169410"/>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      1977</a:t>
            </a:r>
            <a:r>
              <a:rPr lang="zh-CN" altLang="en-US" sz="1695" dirty="0">
                <a:latin typeface="微软雅黑" panose="020B0503020204020204" charset="-122"/>
                <a:ea typeface="微软雅黑" panose="020B0503020204020204" charset="-122"/>
              </a:rPr>
              <a:t>年秋天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是黄昆命运的又一个转折点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他在中科院半导体研究所重新开始了科研工作。三年后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他迎来了学术生涯的第二个高峰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进一步完善了“黄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里斯理论”。</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黄先生和我在</a:t>
            </a:r>
            <a:r>
              <a:rPr lang="en-US" altLang="zh-CN" sz="1695" dirty="0">
                <a:latin typeface="微软雅黑" panose="020B0503020204020204" charset="-122"/>
                <a:ea typeface="微软雅黑" panose="020B0503020204020204" charset="-122"/>
              </a:rPr>
              <a:t>1984</a:t>
            </a:r>
            <a:r>
              <a:rPr lang="zh-CN" altLang="en-US" sz="1695" dirty="0">
                <a:latin typeface="微软雅黑" panose="020B0503020204020204" charset="-122"/>
                <a:ea typeface="微软雅黑" panose="020B0503020204020204" charset="-122"/>
              </a:rPr>
              <a:t>年以后都开始研究半导体量子阱超晶格物理。为了建立超晶格光学振动的理论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我们整整讨论了两年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不断地争论。</a:t>
            </a:r>
            <a:r>
              <a:rPr lang="en-US" altLang="zh-CN" sz="1695" dirty="0">
                <a:latin typeface="微软雅黑" panose="020B0503020204020204" charset="-122"/>
                <a:ea typeface="微软雅黑" panose="020B0503020204020204" charset="-122"/>
              </a:rPr>
              <a:t>1988</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我们发表了后来被国际物理学界称为“黄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朱模型”的理论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国外的多本研究生教材详细介绍了这个理论。</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应该说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黄昆选择在他科学研究的黄金时间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当时</a:t>
            </a:r>
            <a:r>
              <a:rPr lang="en-US" altLang="zh-CN" sz="1695" dirty="0">
                <a:latin typeface="微软雅黑" panose="020B0503020204020204" charset="-122"/>
                <a:ea typeface="微软雅黑" panose="020B0503020204020204" charset="-122"/>
              </a:rPr>
              <a:t>30</a:t>
            </a:r>
            <a:r>
              <a:rPr lang="zh-CN" altLang="en-US" sz="1695" dirty="0">
                <a:latin typeface="微软雅黑" panose="020B0503020204020204" charset="-122"/>
                <a:ea typeface="微软雅黑" panose="020B0503020204020204" charset="-122"/>
              </a:rPr>
              <a:t>岁出头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对他后来在学术上更上一个台阶影响很大。他在英国做博士后研究的一些同事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有几位当时的研究并不如他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但后来都获得了诺贝尔奖。我曾经问过他对这件事情的看法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532087"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觉得自己选择回来这条路没有走错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他说回国后全力以赴从事教学工作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在北京大学建立了我国自己的普通物理、固体物理和半导体物理三门课程的教学体系</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培养了大批的人才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这个远远比个人取得学术上的成就更有意义。</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我后来发现他在</a:t>
            </a:r>
            <a:r>
              <a:rPr lang="en-US" altLang="zh-CN" sz="1695" dirty="0">
                <a:latin typeface="微软雅黑" panose="020B0503020204020204" charset="-122"/>
                <a:ea typeface="微软雅黑" panose="020B0503020204020204" charset="-122"/>
              </a:rPr>
              <a:t>1947</a:t>
            </a:r>
            <a:r>
              <a:rPr lang="zh-CN" altLang="en-US" sz="1695" dirty="0">
                <a:latin typeface="微软雅黑" panose="020B0503020204020204" charset="-122"/>
                <a:ea typeface="微软雅黑" panose="020B0503020204020204" charset="-122"/>
              </a:rPr>
              <a:t>年留英期间写给杨振宁的一封书信里就流露出这个思想。在信中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他提到了导师莫特对他产生的影响</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像他这样的少数几个人就支住了整个英国的科学研究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假如你要坚定地走科学研究这条路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还有什么比建立一个中国物理研究中心更让人兴奋呢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它的重要性应该比一个诺贝尔奖还高。”</a:t>
            </a:r>
            <a:endParaRPr lang="zh-CN" altLang="en-US" sz="1695"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532087" cy="27781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在生活上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黄昆是一个极其低调的人。他虽然早就在国际物理学界“大名鼎鼎”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却一直“怕见记者”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他的夫人李爱扶则学会了“黄昆是黄昆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我是我</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他的问题请不要来问我”这一招来对付媒体。</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2001</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国家授予黄昆最高科学技术奖。我记得在中国科学院提名黄昆的时候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他就写信反对。后来经组织上做工作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他采取不反对也不支持的态度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甚至连组织材料和答辩都一概不参加。他觉得这个奖励太大了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承受不起。</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原载</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南方周末</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第</a:t>
            </a:r>
            <a:r>
              <a:rPr lang="en-US" altLang="zh-CN" sz="1540" dirty="0">
                <a:latin typeface="微软雅黑" panose="020B0503020204020204" charset="-122"/>
                <a:ea typeface="微软雅黑" panose="020B0503020204020204" charset="-122"/>
              </a:rPr>
              <a:t>1118</a:t>
            </a:r>
            <a:r>
              <a:rPr lang="zh-CN" altLang="en-US" sz="1540" dirty="0">
                <a:latin typeface="微软雅黑" panose="020B0503020204020204" charset="-122"/>
                <a:ea typeface="微软雅黑" panose="020B0503020204020204" charset="-122"/>
              </a:rPr>
              <a:t>期</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清华大学物理系主任朱邦芬院士口述</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有删节</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811236" y="1972063"/>
            <a:ext cx="7586340" cy="314960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相关链接</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①他自称境界不高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才能有限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可他却达到了中国科学界的顶级水平。他的理论哺育了世界上几代人的成长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他的著作被学者们当作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圣经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一样摆在书桌上。他相信一种平和自足的人生。黄昆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中国著名物理学家、中国科学院院士、瑞典皇家科学院外籍院士、第三世界科学院院士。他提出的“黄方程”“黄散射”及与玻恩合著的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晶格动力学理论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是该科学领域的权威理论和著作。</a:t>
            </a:r>
            <a:r>
              <a:rPr lang="en-US" altLang="zh-CN" sz="1695" dirty="0">
                <a:latin typeface="微软雅黑" panose="020B0503020204020204" charset="-122"/>
                <a:ea typeface="微软雅黑" panose="020B0503020204020204" charset="-122"/>
              </a:rPr>
              <a:t>(2002</a:t>
            </a:r>
            <a:r>
              <a:rPr lang="zh-CN" altLang="en-US" sz="1695" dirty="0">
                <a:latin typeface="微软雅黑" panose="020B0503020204020204" charset="-122"/>
                <a:ea typeface="微软雅黑" panose="020B0503020204020204" charset="-122"/>
              </a:rPr>
              <a:t>年度“感动中国”人物事迹</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gn="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811236" y="1972063"/>
            <a:ext cx="7586340" cy="213042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渡重洋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迎朝晖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心系祖国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傲视功名富贵如草芥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攀高峰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历磨难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志兴华夏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欣闻徒子徒孙尽栋梁。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北大物理系师生送给黄昆院士的对联</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③1947</a:t>
            </a:r>
            <a:r>
              <a:rPr lang="zh-CN" altLang="en-US" sz="1695" dirty="0">
                <a:latin typeface="微软雅黑" panose="020B0503020204020204" charset="-122"/>
                <a:ea typeface="微软雅黑" panose="020B0503020204020204" charset="-122"/>
              </a:rPr>
              <a:t>年</a:t>
            </a:r>
            <a:r>
              <a:rPr lang="en-US" altLang="zh-CN" sz="1695" dirty="0">
                <a:latin typeface="微软雅黑" panose="020B0503020204020204" charset="-122"/>
                <a:ea typeface="微软雅黑" panose="020B0503020204020204" charset="-122"/>
              </a:rPr>
              <a:t>4</a:t>
            </a:r>
            <a:r>
              <a:rPr lang="zh-CN" altLang="en-US" sz="1695" dirty="0">
                <a:latin typeface="微软雅黑" panose="020B0503020204020204" charset="-122"/>
                <a:ea typeface="微软雅黑" panose="020B0503020204020204" charset="-122"/>
              </a:rPr>
              <a:t>月</a:t>
            </a:r>
            <a:r>
              <a:rPr lang="en-US" altLang="zh-CN" sz="1695" dirty="0">
                <a:latin typeface="微软雅黑" panose="020B0503020204020204" charset="-122"/>
                <a:ea typeface="微软雅黑" panose="020B0503020204020204" charset="-122"/>
              </a:rPr>
              <a:t>1</a:t>
            </a:r>
            <a:r>
              <a:rPr lang="zh-CN" altLang="en-US" sz="1695" dirty="0">
                <a:latin typeface="微软雅黑" panose="020B0503020204020204" charset="-122"/>
                <a:ea typeface="微软雅黑" panose="020B0503020204020204" charset="-122"/>
              </a:rPr>
              <a:t>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黄昆在给杨振宁的信中写道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当我有时告诉人我一两年后回国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他们常有疑讶的表现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我们衷心还是觉得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中国有我们和没我们</a:t>
            </a:r>
            <a:r>
              <a:rPr lang="en-US" altLang="zh-CN" sz="1695" dirty="0">
                <a:latin typeface="微软雅黑" panose="020B0503020204020204" charset="-122"/>
                <a:ea typeface="微软雅黑" panose="020B0503020204020204" charset="-122"/>
              </a:rPr>
              <a:t>,makes a difference(</a:t>
            </a:r>
            <a:r>
              <a:rPr lang="zh-CN" altLang="en-US" sz="1695" dirty="0">
                <a:latin typeface="微软雅黑" panose="020B0503020204020204" charset="-122"/>
                <a:ea typeface="微软雅黑" panose="020B0503020204020204" charset="-122"/>
              </a:rPr>
              <a:t>有些区别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a:t>
            </a:r>
            <a:endParaRPr lang="zh-CN" altLang="en-US" sz="1695" dirty="0">
              <a:latin typeface="微软雅黑" panose="020B0503020204020204" charset="-122"/>
              <a:ea typeface="微软雅黑" panose="020B0503020204020204" charset="-122"/>
            </a:endParaRPr>
          </a:p>
          <a:p>
            <a:pPr algn="r">
              <a:lnSpc>
                <a:spcPct val="130000"/>
              </a:lnSpc>
            </a:pP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2"/>
          <p:cNvGrpSpPr/>
          <p:nvPr/>
        </p:nvGrpSpPr>
        <p:grpSpPr>
          <a:xfrm>
            <a:off x="613592" y="1517099"/>
            <a:ext cx="7783984" cy="398780"/>
            <a:chOff x="1594572" y="1803366"/>
            <a:chExt cx="20228628" cy="1036330"/>
          </a:xfrm>
        </p:grpSpPr>
        <p:grpSp>
          <p:nvGrpSpPr>
            <p:cNvPr id="3" name="组合 73"/>
            <p:cNvGrpSpPr/>
            <p:nvPr/>
          </p:nvGrpSpPr>
          <p:grpSpPr>
            <a:xfrm>
              <a:off x="1594572" y="1803366"/>
              <a:ext cx="5500726" cy="1036330"/>
              <a:chOff x="7309612" y="2089118"/>
              <a:chExt cx="5500726" cy="1036330"/>
            </a:xfrm>
          </p:grpSpPr>
          <p:sp>
            <p:nvSpPr>
              <p:cNvPr id="76" name="TextBox 75"/>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77" name="椭圆 76"/>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75" name="直接连接符 74"/>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4" name="TextBox 53"/>
          <p:cNvSpPr txBox="1"/>
          <p:nvPr/>
        </p:nvSpPr>
        <p:spPr>
          <a:xfrm>
            <a:off x="778528" y="1972063"/>
            <a:ext cx="7619048" cy="43116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朱邦芬作为黄昆的学生和同事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由他口述的这篇传记有什么特点</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778528" y="2486904"/>
            <a:ext cx="7649316" cy="269241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sp>
        <p:nvSpPr>
          <p:cNvPr id="9" name="矩形 8"/>
          <p:cNvSpPr/>
          <p:nvPr/>
        </p:nvSpPr>
        <p:spPr>
          <a:xfrm>
            <a:off x="823271" y="2566668"/>
            <a:ext cx="7619048" cy="2470150"/>
          </a:xfrm>
          <a:prstGeom prst="rect">
            <a:avLst/>
          </a:prstGeom>
        </p:spPr>
        <p:txBody>
          <a:bodyPr wrap="square">
            <a:spAutoFit/>
          </a:bodyPr>
          <a:lstStyle/>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①</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评价更具中肯性。同为科学家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对研究的领域十分了解</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评价客观、中肯。②更具权威性。同为物理学家</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对黄昆在学术上的贡献</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他的总结和评价比他人更具权威性。③更具深刻性。由于作者受黄昆教导时间长</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对黄昆治学理念和思想的认识更深刻。④更具真实性。作者熟悉黄昆的生活</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讲述的事件更翔实可信</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塑造人物形象更真实。</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eaLnBrk="1" hangingPunct="1">
              <a:lnSpc>
                <a:spcPct val="130000"/>
              </a:lnSpc>
              <a:buNone/>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本题考查文体特征。通过第三者转述的传记有其突出的特点</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要从介绍内容的真实性、权威性等方面思考。</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9"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18921" y="1949703"/>
            <a:ext cx="7506280" cy="3393440"/>
          </a:xfrm>
          <a:prstGeom prst="rect">
            <a:avLst/>
          </a:prstGeom>
          <a:noFill/>
        </p:spPr>
        <p:txBody>
          <a:bodyPr wrap="square" rtlCol="0">
            <a:spAutoFit/>
          </a:bodyPr>
          <a:lstStyle/>
          <a:p>
            <a:pPr algn="ctr">
              <a:lnSpc>
                <a:spcPct val="130000"/>
              </a:lnSpc>
            </a:pPr>
            <a:endParaRPr lang="en-US" altLang="zh-CN" sz="1540" b="1" dirty="0">
              <a:solidFill>
                <a:schemeClr val="accent6">
                  <a:lumMod val="75000"/>
                </a:schemeClr>
              </a:solidFill>
              <a:latin typeface="微软雅黑" panose="020B0503020204020204" charset="-122"/>
              <a:ea typeface="微软雅黑" panose="020B0503020204020204" charset="-122"/>
            </a:endParaRPr>
          </a:p>
          <a:p>
            <a:pPr algn="ctr">
              <a:lnSpc>
                <a:spcPct val="130000"/>
              </a:lnSpc>
            </a:pPr>
            <a:endParaRPr lang="en-US" altLang="zh-CN" sz="1540" b="1" dirty="0">
              <a:solidFill>
                <a:schemeClr val="accent6">
                  <a:lumMod val="75000"/>
                </a:schemeClr>
              </a:solidFill>
              <a:latin typeface="微软雅黑" panose="020B0503020204020204" charset="-122"/>
              <a:ea typeface="微软雅黑" panose="020B0503020204020204" charset="-122"/>
            </a:endParaRPr>
          </a:p>
          <a:p>
            <a:pPr algn="ctr">
              <a:lnSpc>
                <a:spcPct val="130000"/>
              </a:lnSpc>
            </a:pPr>
            <a:endParaRPr lang="en-US" altLang="zh-CN" sz="1540" b="1" dirty="0">
              <a:solidFill>
                <a:schemeClr val="accent6">
                  <a:lumMod val="75000"/>
                </a:schemeClr>
              </a:solidFill>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传记是记载人物生平或事迹的一类记叙文体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它的表达技巧比较接近于小说。如修辞手法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表达技巧中的叙述人称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第一人称的自传、第三人称的他传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、叙述方式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顺叙、倒叙、插叙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、抒情方式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直接抒情、间接抒情</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、人物描写手法</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肖像、语言、动作、心理等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表现手法中的渲染、抑扬、对比等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结构章法中的铺垫、过渡、呼应、引出下文、总结上文、深化主旨等都同小说类似。由于传记的文体特征</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需要格外注意其他人物对传主的映衬、细节描写、引用等方面。</a:t>
            </a:r>
            <a:endParaRPr lang="en-US" altLang="zh-CN" sz="1695" dirty="0">
              <a:latin typeface="微软雅黑" panose="020B0503020204020204" charset="-122"/>
              <a:ea typeface="微软雅黑" panose="020B0503020204020204" charset="-122"/>
            </a:endParaRPr>
          </a:p>
        </p:txBody>
      </p:sp>
      <p:sp>
        <p:nvSpPr>
          <p:cNvPr id="8" name="TextBox 11"/>
          <p:cNvSpPr txBox="1"/>
          <p:nvPr/>
        </p:nvSpPr>
        <p:spPr>
          <a:xfrm>
            <a:off x="3823926" y="2513157"/>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4" name="文本框 3"/>
          <p:cNvSpPr txBox="1"/>
          <p:nvPr/>
        </p:nvSpPr>
        <p:spPr>
          <a:xfrm>
            <a:off x="2972812" y="2060247"/>
            <a:ext cx="2976880" cy="706755"/>
          </a:xfrm>
          <a:prstGeom prst="rect">
            <a:avLst/>
          </a:prstGeom>
          <a:noFill/>
        </p:spPr>
        <p:txBody>
          <a:bodyPr wrap="none" rtlCol="0">
            <a:spAutoFit/>
          </a:bodyPr>
          <a:lstStyle/>
          <a:p>
            <a:r>
              <a:rPr lang="zh-CN" altLang="en-US" sz="2000" b="1" dirty="0">
                <a:solidFill>
                  <a:schemeClr val="accent6">
                    <a:lumMod val="75000"/>
                  </a:schemeClr>
                </a:solidFill>
                <a:latin typeface="微软雅黑" panose="020B0503020204020204" charset="-122"/>
                <a:ea typeface="微软雅黑" panose="020B0503020204020204" charset="-122"/>
              </a:rPr>
              <a:t>考向三　传记的表现手法</a:t>
            </a:r>
            <a:endParaRPr lang="zh-CN" altLang="en-US" sz="2000" b="1" dirty="0">
              <a:solidFill>
                <a:schemeClr val="accent6">
                  <a:lumMod val="75000"/>
                </a:schemeClr>
              </a:solidFill>
              <a:latin typeface="微软雅黑" panose="020B0503020204020204" charset="-122"/>
              <a:ea typeface="微软雅黑" panose="020B0503020204020204" charset="-122"/>
            </a:endParaRPr>
          </a:p>
          <a:p>
            <a:endParaRPr lang="zh-CN" altLang="en-US" sz="20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34912" y="2258025"/>
            <a:ext cx="7506280" cy="111061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解答表现手法类题目时一般分为三个步骤</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指明所用技巧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结合文句分析是如何运用的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点明表达效果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。具体如下</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b="1" dirty="0">
                <a:latin typeface="微软雅黑" panose="020B0503020204020204" charset="-122"/>
                <a:ea typeface="微软雅黑" panose="020B0503020204020204" charset="-122"/>
              </a:rPr>
              <a:t>题型一　细节描写</a:t>
            </a:r>
            <a:endParaRPr lang="en-US" altLang="zh-CN" sz="1695" b="1" dirty="0">
              <a:latin typeface="微软雅黑" panose="020B0503020204020204" charset="-122"/>
              <a:ea typeface="微软雅黑" panose="020B0503020204020204" charset="-122"/>
            </a:endParaRPr>
          </a:p>
        </p:txBody>
      </p:sp>
      <p:graphicFrame>
        <p:nvGraphicFramePr>
          <p:cNvPr id="8" name="表格 7"/>
          <p:cNvGraphicFramePr>
            <a:graphicFrameLocks noGrp="1"/>
          </p:cNvGraphicFramePr>
          <p:nvPr/>
        </p:nvGraphicFramePr>
        <p:xfrm>
          <a:off x="859841" y="3288466"/>
          <a:ext cx="7480935" cy="2481580"/>
        </p:xfrm>
        <a:graphic>
          <a:graphicData uri="http://schemas.openxmlformats.org/drawingml/2006/table">
            <a:tbl>
              <a:tblPr>
                <a:tableStyleId>{5940675A-B579-460E-94D1-54222C63F5DA}</a:tableStyleId>
              </a:tblPr>
              <a:tblGrid>
                <a:gridCol w="497840"/>
                <a:gridCol w="6983095"/>
              </a:tblGrid>
              <a:tr h="1550035">
                <a:tc>
                  <a:txBody>
                    <a:bodyPr/>
                    <a:lstStyle/>
                    <a:p>
                      <a:pPr algn="ctr">
                        <a:lnSpc>
                          <a:spcPct val="120000"/>
                        </a:lnSpc>
                        <a:spcAft>
                          <a:spcPts val="0"/>
                        </a:spcAft>
                      </a:pPr>
                      <a:r>
                        <a:rPr lang="zh-CN" sz="1695" kern="100" dirty="0">
                          <a:solidFill>
                            <a:schemeClr val="tx1"/>
                          </a:solidFill>
                          <a:latin typeface="微软雅黑" panose="020B0503020204020204" charset="-122"/>
                          <a:ea typeface="微软雅黑" panose="020B0503020204020204" charset="-122"/>
                        </a:rPr>
                        <a:t>设问方式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2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本文细节描写十分精彩</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请举例加以评析。</a:t>
                      </a:r>
                      <a:endParaRPr lang="zh-CN" altLang="en-US" sz="1695" kern="100" dirty="0">
                        <a:solidFill>
                          <a:schemeClr val="tx1"/>
                        </a:solidFill>
                        <a:latin typeface="微软雅黑" panose="020B0503020204020204" charset="-122"/>
                        <a:ea typeface="微软雅黑" panose="020B0503020204020204" charset="-122"/>
                      </a:endParaRPr>
                    </a:p>
                    <a:p>
                      <a:pPr>
                        <a:lnSpc>
                          <a:spcPct val="12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传记中细节描写十分细腻</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这样写有什么作用</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nSpc>
                          <a:spcPct val="12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传记一般写传主生活中的重要事情或大事件</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而这篇传记为什么写了传主生活中的许多小事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这样写的目的是什么</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请简要分析</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r h="931545">
                <a:tc>
                  <a:txBody>
                    <a:bodyPr/>
                    <a:lstStyle/>
                    <a:p>
                      <a:pPr algn="ctr">
                        <a:lnSpc>
                          <a:spcPct val="120000"/>
                        </a:lnSpc>
                        <a:spcAft>
                          <a:spcPts val="0"/>
                        </a:spcAft>
                      </a:pPr>
                      <a:r>
                        <a:rPr lang="zh-CN" sz="1695" kern="100">
                          <a:solidFill>
                            <a:schemeClr val="tx1"/>
                          </a:solidFill>
                          <a:latin typeface="微软雅黑" panose="020B0503020204020204" charset="-122"/>
                          <a:ea typeface="微软雅黑" panose="020B0503020204020204" charset="-122"/>
                        </a:rPr>
                        <a:t>审题要点</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2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抓住题干中的“细节”“小事”“作用”“效果”等词语</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准确定位题型。</a:t>
                      </a:r>
                      <a:endParaRPr lang="zh-CN" altLang="en-US" sz="1695" kern="100" dirty="0">
                        <a:solidFill>
                          <a:schemeClr val="tx1"/>
                        </a:solidFill>
                        <a:latin typeface="微软雅黑" panose="020B0503020204020204" charset="-122"/>
                        <a:ea typeface="微软雅黑" panose="020B0503020204020204" charset="-122"/>
                      </a:endParaRPr>
                    </a:p>
                    <a:p>
                      <a:pPr>
                        <a:lnSpc>
                          <a:spcPct val="12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结合具体描写</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分析是写人细节还是场面描写的细节</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并联想其作用</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9" name="TextBox 11"/>
          <p:cNvSpPr txBox="1"/>
          <p:nvPr/>
        </p:nvSpPr>
        <p:spPr>
          <a:xfrm>
            <a:off x="3629965" y="1961944"/>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审答指津</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944574"/>
            <a:ext cx="7506280" cy="431165"/>
          </a:xfrm>
          <a:prstGeom prst="rect">
            <a:avLst/>
          </a:prstGeom>
          <a:noFill/>
        </p:spPr>
        <p:txBody>
          <a:bodyPr wrap="square" rtlCol="0">
            <a:spAutoFit/>
          </a:bodyPr>
          <a:lstStyle/>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答题规范</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graphicFrame>
        <p:nvGraphicFramePr>
          <p:cNvPr id="9" name="表格 8"/>
          <p:cNvGraphicFramePr>
            <a:graphicFrameLocks noGrp="1"/>
          </p:cNvGraphicFramePr>
          <p:nvPr/>
        </p:nvGraphicFramePr>
        <p:xfrm>
          <a:off x="942221" y="2348360"/>
          <a:ext cx="7287260" cy="3415665"/>
        </p:xfrm>
        <a:graphic>
          <a:graphicData uri="http://schemas.openxmlformats.org/drawingml/2006/table">
            <a:tbl>
              <a:tblPr>
                <a:tableStyleId>{5940675A-B579-460E-94D1-54222C63F5DA}</a:tableStyleId>
              </a:tblPr>
              <a:tblGrid>
                <a:gridCol w="393700"/>
                <a:gridCol w="6893560"/>
              </a:tblGrid>
              <a:tr h="3415665">
                <a:tc>
                  <a:txBody>
                    <a:bodyPr/>
                    <a:lstStyle/>
                    <a:p>
                      <a:pPr algn="ctr">
                        <a:lnSpc>
                          <a:spcPct val="120000"/>
                        </a:lnSpc>
                        <a:spcAft>
                          <a:spcPts val="0"/>
                        </a:spcAft>
                      </a:pPr>
                      <a:r>
                        <a:rPr lang="zh-CN" sz="1695" kern="100" dirty="0">
                          <a:solidFill>
                            <a:schemeClr val="tx1"/>
                          </a:solidFill>
                          <a:latin typeface="微软雅黑" panose="020B0503020204020204" charset="-122"/>
                          <a:ea typeface="微软雅黑" panose="020B0503020204020204" charset="-122"/>
                        </a:rPr>
                        <a:t>答题思路</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2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从对人物形象刻画的角度</a:t>
                      </a:r>
                      <a:r>
                        <a:rPr lang="en-US" altLang="zh-CN" sz="1695" kern="100" dirty="0">
                          <a:solidFill>
                            <a:schemeClr val="tx1"/>
                          </a:solidFill>
                          <a:latin typeface="微软雅黑" panose="020B0503020204020204" charset="-122"/>
                          <a:ea typeface="微软雅黑" panose="020B0503020204020204" charset="-122"/>
                        </a:rPr>
                        <a:t>:①</a:t>
                      </a:r>
                      <a:r>
                        <a:rPr lang="zh-CN" altLang="en-US" sz="1695" kern="100" dirty="0">
                          <a:solidFill>
                            <a:schemeClr val="tx1"/>
                          </a:solidFill>
                          <a:latin typeface="微软雅黑" panose="020B0503020204020204" charset="-122"/>
                          <a:ea typeface="微软雅黑" panose="020B0503020204020204" charset="-122"/>
                        </a:rPr>
                        <a:t>让传主形象更全面完整</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更立体化。传主形象是由多个侧面组成的</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只表现其伟大的一面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而不展现其普通的一面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人物就不能立体化。②让传主形象真实可信。要把人物写好</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就要写其普通的一面</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因为读者大多是普通的民众</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愿意接受伟人身上普通的一面。这样的人物会让读者觉得真实亲切</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易于接受。③符合读者心理需要。对于大人物诸如政治家、艺术家等</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读者已经从媒体中了解了一些他们在本行业内的成就、事迹。对于传记作品</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读者更渴望了解一些花絮</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因此</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一些细节正能解决这一问题。</a:t>
                      </a:r>
                      <a:endParaRPr lang="zh-CN" altLang="en-US" sz="1695" kern="100" dirty="0">
                        <a:solidFill>
                          <a:schemeClr val="tx1"/>
                        </a:solidFill>
                        <a:latin typeface="微软雅黑" panose="020B0503020204020204" charset="-122"/>
                        <a:ea typeface="微软雅黑" panose="020B0503020204020204" charset="-122"/>
                      </a:endParaRPr>
                    </a:p>
                    <a:p>
                      <a:pPr>
                        <a:lnSpc>
                          <a:spcPct val="12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从体现传记文本特色的角度</a:t>
                      </a:r>
                      <a:r>
                        <a:rPr lang="en-US" altLang="zh-CN" sz="1695" kern="100" dirty="0">
                          <a:solidFill>
                            <a:schemeClr val="tx1"/>
                          </a:solidFill>
                          <a:latin typeface="微软雅黑" panose="020B0503020204020204" charset="-122"/>
                          <a:ea typeface="微软雅黑" panose="020B0503020204020204" charset="-122"/>
                        </a:rPr>
                        <a:t>:①</a:t>
                      </a:r>
                      <a:r>
                        <a:rPr lang="zh-CN" altLang="en-US" sz="1695" kern="100" dirty="0">
                          <a:solidFill>
                            <a:schemeClr val="tx1"/>
                          </a:solidFill>
                          <a:latin typeface="微软雅黑" panose="020B0503020204020204" charset="-122"/>
                          <a:ea typeface="微软雅黑" panose="020B0503020204020204" charset="-122"/>
                        </a:rPr>
                        <a:t>典型的细节描写可以体现传记史实性、真实性的特点。②典型的细节描写可以增强传记的表现力。③典型的细节描写可以使传记内容更加丰富</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主题更加突出</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bl>
          </a:graphicData>
        </a:graphic>
      </p:graphicFrame>
      <p:sp>
        <p:nvSpPr>
          <p:cNvPr id="394241"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 name="组合 56"/>
          <p:cNvGrpSpPr/>
          <p:nvPr/>
        </p:nvGrpSpPr>
        <p:grpSpPr>
          <a:xfrm>
            <a:off x="613592" y="1517099"/>
            <a:ext cx="7783984" cy="398780"/>
            <a:chOff x="1594572" y="1803366"/>
            <a:chExt cx="20228628" cy="1036330"/>
          </a:xfrm>
        </p:grpSpPr>
        <p:grpSp>
          <p:nvGrpSpPr>
            <p:cNvPr id="58"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子母题型变式</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88147"/>
            <a:ext cx="7614556" cy="413702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陈忠实后来寻找到了什么是人所共知的</a:t>
            </a:r>
            <a:r>
              <a:rPr lang="en-US" altLang="zh-CN" sz="1695" dirty="0">
                <a:latin typeface="微软雅黑" panose="020B0503020204020204" charset="-122"/>
                <a:ea typeface="微软雅黑" panose="020B0503020204020204" charset="-122"/>
              </a:rPr>
              <a:t>,1992</a:t>
            </a:r>
            <a:r>
              <a:rPr lang="zh-CN" altLang="en-US" sz="1695" dirty="0">
                <a:latin typeface="微软雅黑" panose="020B0503020204020204" charset="-122"/>
                <a:ea typeface="微软雅黑" panose="020B0503020204020204" charset="-122"/>
              </a:rPr>
              <a:t>年开始在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当代</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杂志连载的长篇小说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白鹿原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已经成为我们的文学经典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他在中国当代文坛的位置也随之奠定。此后</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功成名就的作家继续在文学的园地里辛勤耕耘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寻找属于自己的句子。</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2016</a:t>
            </a:r>
            <a:r>
              <a:rPr lang="zh-CN" altLang="en-US" sz="1695" dirty="0">
                <a:latin typeface="微软雅黑" panose="020B0503020204020204" charset="-122"/>
                <a:ea typeface="微软雅黑" panose="020B0503020204020204" charset="-122"/>
              </a:rPr>
              <a:t>年春天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陈忠实走了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属于陈忠实的句子永留人间。</a:t>
            </a:r>
            <a:endParaRPr lang="zh-CN" altLang="en-US" sz="1695" dirty="0">
              <a:latin typeface="微软雅黑" panose="020B0503020204020204" charset="-122"/>
              <a:ea typeface="微软雅黑" panose="020B0503020204020204" charset="-122"/>
            </a:endParaRPr>
          </a:p>
          <a:p>
            <a:pPr algn="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摘编自陈忠实</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寻找属于自己的句子</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、李清霞</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陈忠实年表</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等</a:t>
            </a:r>
            <a:r>
              <a:rPr lang="en-US" altLang="zh-CN" sz="1540" dirty="0">
                <a:latin typeface="微软雅黑" panose="020B0503020204020204" charset="-122"/>
                <a:ea typeface="微软雅黑" panose="020B0503020204020204" charset="-122"/>
              </a:rPr>
              <a:t>)</a:t>
            </a:r>
            <a:endParaRPr lang="en-US" altLang="zh-CN" sz="1540" dirty="0">
              <a:latin typeface="微软雅黑" panose="020B0503020204020204" charset="-122"/>
              <a:ea typeface="微软雅黑" panose="020B0503020204020204" charset="-122"/>
            </a:endParaRPr>
          </a:p>
          <a:p>
            <a:pPr>
              <a:lnSpc>
                <a:spcPct val="130000"/>
              </a:lnSpc>
            </a:pPr>
            <a:r>
              <a:rPr lang="zh-CN" altLang="en-US" sz="1695" b="1" dirty="0">
                <a:latin typeface="微软雅黑" panose="020B0503020204020204" charset="-122"/>
                <a:ea typeface="微软雅黑" panose="020B0503020204020204" charset="-122"/>
              </a:rPr>
              <a:t>相关链接</a:t>
            </a:r>
            <a:endParaRPr lang="zh-CN" altLang="en-US"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①陈忠实的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白鹿原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是上世纪</a:t>
            </a:r>
            <a:r>
              <a:rPr lang="en-US" altLang="zh-CN" sz="1695" dirty="0">
                <a:latin typeface="微软雅黑" panose="020B0503020204020204" charset="-122"/>
                <a:ea typeface="微软雅黑" panose="020B0503020204020204" charset="-122"/>
              </a:rPr>
              <a:t>90</a:t>
            </a:r>
            <a:r>
              <a:rPr lang="zh-CN" altLang="en-US" sz="1695" dirty="0">
                <a:latin typeface="微软雅黑" panose="020B0503020204020204" charset="-122"/>
                <a:ea typeface="微软雅黑" panose="020B0503020204020204" charset="-122"/>
              </a:rPr>
              <a:t>年代中国长篇小说创作的重要收获之一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能够反映那一时期小说艺术所达到的最高水平。把这部作品放在整个</a:t>
            </a:r>
            <a:r>
              <a:rPr lang="en-US" altLang="zh-CN" sz="1695" dirty="0">
                <a:latin typeface="微软雅黑" panose="020B0503020204020204" charset="-122"/>
                <a:ea typeface="微软雅黑" panose="020B0503020204020204" charset="-122"/>
              </a:rPr>
              <a:t>20</a:t>
            </a:r>
            <a:r>
              <a:rPr lang="zh-CN" altLang="en-US" sz="1695" dirty="0">
                <a:latin typeface="微软雅黑" panose="020B0503020204020204" charset="-122"/>
                <a:ea typeface="微软雅黑" panose="020B0503020204020204" charset="-122"/>
              </a:rPr>
              <a:t>世纪中国文学的大格局里考量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无论就其思想容量还是就其审美境界而言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都有其独特的、无</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 </a:t>
            </a:r>
            <a:endParaRPr lang="en-US" altLang="zh-CN"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9" name="表格 8"/>
          <p:cNvGraphicFramePr>
            <a:graphicFrameLocks noGrp="1"/>
          </p:cNvGraphicFramePr>
          <p:nvPr/>
        </p:nvGraphicFramePr>
        <p:xfrm>
          <a:off x="942221" y="2348360"/>
          <a:ext cx="7453630" cy="1815465"/>
        </p:xfrm>
        <a:graphic>
          <a:graphicData uri="http://schemas.openxmlformats.org/drawingml/2006/table">
            <a:tbl>
              <a:tblPr>
                <a:tableStyleId>{5940675A-B579-460E-94D1-54222C63F5DA}</a:tableStyleId>
              </a:tblPr>
              <a:tblGrid>
                <a:gridCol w="402590"/>
                <a:gridCol w="561340"/>
                <a:gridCol w="6489700"/>
              </a:tblGrid>
              <a:tr h="805815">
                <a:tc rowSpan="2">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答题模板</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写人</a:t>
                      </a:r>
                      <a:endParaRPr lang="zh-CN" sz="1695" kern="100" dirty="0">
                        <a:solidFill>
                          <a:schemeClr val="tx1"/>
                        </a:solidFill>
                        <a:latin typeface="微软雅黑" panose="020B0503020204020204" charset="-122"/>
                        <a:ea typeface="微软雅黑" panose="020B0503020204020204" charset="-122"/>
                      </a:endParaRPr>
                    </a:p>
                    <a:p>
                      <a:pPr algn="ctr">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细节</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　通</a:t>
                      </a:r>
                      <a:r>
                        <a:rPr lang="zh-CN" altLang="en-US" sz="1695" kern="100" dirty="0">
                          <a:solidFill>
                            <a:schemeClr val="tx1"/>
                          </a:solidFill>
                          <a:latin typeface="微软雅黑" panose="020B0503020204020204" charset="-122"/>
                          <a:ea typeface="微软雅黑" panose="020B0503020204020204" charset="-122"/>
                        </a:rPr>
                        <a:t>过描写</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细节</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地刻画出一个</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形象</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突出了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主题思想</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给读者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感受</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r h="1009650">
                <a:tc vMerge="1">
                  <a:tcPr/>
                </a:tc>
                <a:tc>
                  <a:txBody>
                    <a:bodyPr/>
                    <a:lstStyle/>
                    <a:p>
                      <a:pPr algn="ctr">
                        <a:lnSpc>
                          <a:spcPct val="130000"/>
                        </a:lnSpc>
                        <a:spcAft>
                          <a:spcPts val="0"/>
                        </a:spcAft>
                      </a:pPr>
                      <a:r>
                        <a:rPr lang="zh-CN" sz="1695" kern="100">
                          <a:solidFill>
                            <a:schemeClr val="tx1"/>
                          </a:solidFill>
                          <a:latin typeface="微软雅黑" panose="020B0503020204020204" charset="-122"/>
                          <a:ea typeface="微软雅黑" panose="020B0503020204020204" charset="-122"/>
                        </a:rPr>
                        <a:t>场面</a:t>
                      </a:r>
                      <a:endParaRPr lang="zh-CN" sz="1695" kern="100">
                        <a:solidFill>
                          <a:schemeClr val="tx1"/>
                        </a:solidFill>
                        <a:latin typeface="微软雅黑" panose="020B0503020204020204" charset="-122"/>
                        <a:ea typeface="微软雅黑" panose="020B0503020204020204" charset="-122"/>
                      </a:endParaRPr>
                    </a:p>
                    <a:p>
                      <a:pPr algn="ctr">
                        <a:lnSpc>
                          <a:spcPct val="130000"/>
                        </a:lnSpc>
                        <a:spcAft>
                          <a:spcPts val="0"/>
                        </a:spcAft>
                      </a:pPr>
                      <a:r>
                        <a:rPr lang="zh-CN" sz="1695" kern="100">
                          <a:solidFill>
                            <a:schemeClr val="tx1"/>
                          </a:solidFill>
                          <a:latin typeface="微软雅黑" panose="020B0503020204020204" charset="-122"/>
                          <a:ea typeface="微软雅黑" panose="020B0503020204020204" charset="-122"/>
                        </a:rPr>
                        <a:t>细节</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3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通过对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的描写</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传神地写出了在场人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的心情</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烘托了一种</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的现场气氛</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使读者仿佛置身于现场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产生身临其境之感</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真实性和感染力都很强</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从而真实地反映了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表达了</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的情感倾向</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394241"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4" name="文本框 3"/>
          <p:cNvSpPr txBox="1"/>
          <p:nvPr/>
        </p:nvSpPr>
        <p:spPr>
          <a:xfrm>
            <a:off x="6857828" y="1956152"/>
            <a:ext cx="1551688" cy="352425"/>
          </a:xfrm>
          <a:prstGeom prst="rect">
            <a:avLst/>
          </a:prstGeom>
          <a:noFill/>
        </p:spPr>
        <p:txBody>
          <a:bodyPr wrap="square" rtlCol="0">
            <a:spAutoFit/>
          </a:bodyPr>
          <a:lstStyle/>
          <a:p>
            <a:pPr algn="r"/>
            <a:r>
              <a:rPr lang="zh-CN" altLang="en-US" sz="1695" dirty="0">
                <a:latin typeface="微软雅黑" panose="020B0503020204020204" charset="-122"/>
                <a:ea typeface="微软雅黑" panose="020B0503020204020204" charset="-122"/>
              </a:rPr>
              <a:t>（续表）</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944574"/>
            <a:ext cx="7506280" cy="3829685"/>
          </a:xfrm>
          <a:prstGeom prst="rect">
            <a:avLst/>
          </a:prstGeom>
          <a:noFill/>
        </p:spPr>
        <p:txBody>
          <a:bodyPr wrap="square" rtlCol="0">
            <a:spAutoFit/>
          </a:bodyPr>
          <a:lstStyle/>
          <a:p>
            <a:pPr>
              <a:lnSpc>
                <a:spcPct val="130000"/>
              </a:lnSpc>
            </a:pPr>
            <a:r>
              <a:rPr lang="en-US" altLang="zh-CN" sz="1695" b="1" dirty="0">
                <a:latin typeface="微软雅黑" panose="020B0503020204020204" charset="-122"/>
                <a:ea typeface="微软雅黑" panose="020B0503020204020204" charset="-122"/>
              </a:rPr>
              <a:t>【</a:t>
            </a:r>
            <a:r>
              <a:rPr lang="zh-CN" altLang="en-US" sz="1695" b="1" dirty="0">
                <a:latin typeface="微软雅黑" panose="020B0503020204020204" charset="-122"/>
                <a:ea typeface="微软雅黑" panose="020B0503020204020204" charset="-122"/>
              </a:rPr>
              <a:t>针对训练</a:t>
            </a:r>
            <a:r>
              <a:rPr lang="en-US" altLang="zh-CN" sz="1695" b="1" dirty="0">
                <a:latin typeface="微软雅黑" panose="020B0503020204020204" charset="-122"/>
                <a:ea typeface="微软雅黑" panose="020B0503020204020204" charset="-122"/>
              </a:rPr>
              <a:t>】</a:t>
            </a:r>
            <a:endParaRPr lang="en-US" altLang="zh-CN" sz="1695" b="1"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阅读下面的文字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完成题目。</a:t>
            </a:r>
            <a:endParaRPr lang="zh-CN" altLang="en-US" sz="1695" dirty="0">
              <a:latin typeface="微软雅黑" panose="020B0503020204020204" charset="-122"/>
              <a:ea typeface="微软雅黑" panose="020B0503020204020204" charset="-122"/>
            </a:endParaRPr>
          </a:p>
          <a:p>
            <a:pPr algn="ctr">
              <a:lnSpc>
                <a:spcPct val="130000"/>
              </a:lnSpc>
            </a:pPr>
            <a:r>
              <a:rPr lang="zh-CN" altLang="en-US" sz="1695" b="1" dirty="0">
                <a:latin typeface="微软雅黑" panose="020B0503020204020204" charset="-122"/>
                <a:ea typeface="微软雅黑" panose="020B0503020204020204" charset="-122"/>
              </a:rPr>
              <a:t>才子赵树理</a:t>
            </a:r>
            <a:endParaRPr lang="zh-CN" altLang="en-US" sz="1695" b="1" dirty="0">
              <a:latin typeface="微软雅黑" panose="020B0503020204020204" charset="-122"/>
              <a:ea typeface="微软雅黑" panose="020B0503020204020204" charset="-122"/>
            </a:endParaRPr>
          </a:p>
          <a:p>
            <a:pPr algn="ctr">
              <a:lnSpc>
                <a:spcPct val="130000"/>
              </a:lnSpc>
            </a:pPr>
            <a:r>
              <a:rPr lang="zh-CN" altLang="en-US" sz="1695" dirty="0">
                <a:latin typeface="微软雅黑" panose="020B0503020204020204" charset="-122"/>
                <a:ea typeface="微软雅黑" panose="020B0503020204020204" charset="-122"/>
              </a:rPr>
              <a:t>汪曾祺</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赵树理是个高个子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长脸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眉眼也细长。看人看事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常常微笑。</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他是个农村才子。有时赶集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他一个人能唱一台戏。口念锣鼓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拉过门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走身段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夹白带做还误不了唱。他是长治人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唱的当然是上党梆子。严文井说赵树理五音不全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其实赵树理的音准是好的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恐怕倒是严文井有点儿五音不全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听不准。他爱“起霸”</a:t>
            </a:r>
            <a:r>
              <a:rPr lang="zh-CN" altLang="en-US" sz="1695" baseline="30000" dirty="0">
                <a:latin typeface="微软雅黑" panose="020B0503020204020204" charset="-122"/>
                <a:ea typeface="微软雅黑" panose="020B0503020204020204" charset="-122"/>
              </a:rPr>
              <a:t>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也是揸</a:t>
            </a:r>
            <a:r>
              <a:rPr lang="zh-CN" altLang="en-US" sz="1695" baseline="30000" dirty="0">
                <a:latin typeface="微软雅黑" panose="020B0503020204020204" charset="-122"/>
                <a:ea typeface="微软雅黑" panose="020B0503020204020204" charset="-122"/>
              </a:rPr>
              <a:t>②</a:t>
            </a:r>
            <a:r>
              <a:rPr lang="zh-CN" altLang="en-US" sz="1695" dirty="0">
                <a:latin typeface="微软雅黑" panose="020B0503020204020204" charset="-122"/>
                <a:ea typeface="微软雅黑" panose="020B0503020204020204" charset="-122"/>
              </a:rPr>
              <a:t>手舞脚</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看过北京的武生起霸</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再看赵树理的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觉得有点儿像螳螂。他能弹三弦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但不常弹。他会刻图章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我没有见过。他的字写得很好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是我见过的作家里字最好的。字是欧字底子</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结体稍长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字如其人。</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28098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他的稿子非常干净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极少涂改。他写稿大概不起草。我曾见过他的底稿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只是一些人物名姓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东一个西一个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姓名之间牵出一些细线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这便是原稿了</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考虑成熟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一气呵成。赵树理衣着不讲究</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但对写稿有洁癖。他痛恨人把他文章中的“你”字改成“妳”字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有一个时期有些人爱写“妳”字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这是一种时髦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当面说话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第二人称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为什么要分性别</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妳’也不读‘你’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他在一篇稿子的页边批了一行字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排版、校对同志请注意</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文内所有‘你’字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一律不准改为‘妳’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否则要负法律责任。”</a:t>
            </a:r>
            <a:endParaRPr lang="zh-CN" altLang="en-US"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赵树理是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说说唱唱</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副主编</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实际上是执行主编。他是负责发稿的。有时没有好稿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稿发不出</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他就从编辑部抱一堆被审掉的稿子回屋里去看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就丢在一边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弄得一地都是废稿。有时忽然发现一篇好稿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就欣喜若狂。他说这种编辑方法是“绝处逢生”。陈登科的</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活人塘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就是这样被发现的。有次实在没有好稿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康濯就说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你自己来一篇吧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赵树理关上门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写出了一篇名著</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登记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a:p>
            <a:pPr>
              <a:lnSpc>
                <a:spcPct val="130000"/>
              </a:lnSpc>
            </a:pPr>
            <a:r>
              <a:rPr lang="zh-CN" altLang="en-US" sz="1695" dirty="0">
                <a:latin typeface="微软雅黑" panose="020B0503020204020204" charset="-122"/>
                <a:ea typeface="微软雅黑" panose="020B0503020204020204" charset="-122"/>
              </a:rPr>
              <a:t>      </a:t>
            </a:r>
            <a:r>
              <a:rPr lang="en-US" altLang="zh-CN" sz="1695" dirty="0">
                <a:latin typeface="微软雅黑" panose="020B0503020204020204" charset="-122"/>
                <a:ea typeface="微软雅黑" panose="020B0503020204020204" charset="-122"/>
              </a:rPr>
              <a:t> </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2470150"/>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赵树理吃食很随便</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随便看到路边的一个小饭摊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坐下来就吃。后来是胡乔木同志跟他说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你这么乱吃</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不安全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也不卫生。”他才有点儿选择。他爱喝酒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每天晚上要到霞公府间壁一条胡同的馄饨摊上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来二三两酒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一碟猪头肉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吃两个芝麻烧饼</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喝一碗馄饨。他和老舍感情很好。每年老舍要在家里请市文联的干部两次客</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一次是菊花开的时候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赏菊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一次是腊月二十三</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老舍的生日。赵树理必到</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喝酒</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划拳。老赵划拳与众不同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两只手出拳</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左右开弓</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一会儿用左手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一会儿用右手。老舍摸不清老赵的拳路</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常常败北。</a:t>
            </a: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78528" y="1944574"/>
            <a:ext cx="7614556" cy="4105275"/>
          </a:xfrm>
          <a:prstGeom prst="rect">
            <a:avLst/>
          </a:prstGeom>
          <a:noFill/>
        </p:spPr>
        <p:txBody>
          <a:bodyPr wrap="square" rtlCol="0">
            <a:spAutoFit/>
          </a:bodyPr>
          <a:lstStyle/>
          <a:p>
            <a:pPr>
              <a:lnSpc>
                <a:spcPct val="130000"/>
              </a:lnSpc>
            </a:pPr>
            <a:r>
              <a:rPr lang="zh-CN" altLang="en-US" sz="1695" dirty="0">
                <a:latin typeface="微软雅黑" panose="020B0503020204020204" charset="-122"/>
                <a:ea typeface="微软雅黑" panose="020B0503020204020204" charset="-122"/>
              </a:rPr>
              <a:t>       赵树理很有幽默感。赵树理的幽默和老舍的幽默不同。老舍的幽默是市民式的幽默</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赵树理的幽默是农民式的幽默。他爱给他的小说里的人起外号</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翻得高、糊涂涂</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他写的散文中有一个国民党小军官爱训话</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训话中爱用“所以”</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而把“所以”连读成为“水”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于是农民听起来很奇怪</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他干吗老说“水”呀</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他写的“催租吏”为了“显派”</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戴了一副红玻璃的眼镜</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眼镜度数不对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深一脚浅一脚地在农村的土路上走。他抨击时事</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也往往以幽默的语言出之。有一个时期</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很多作品对农村情况多粉饰夸张</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他回乡住了一阵</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回来做报告</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说农村的情况不像许多作品描写得那样好</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农民还很苦</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城乡差别还很大</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我这块表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在农村可以买五头毛驴</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这是块“五驴表”</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他因此受到批评。</a:t>
            </a:r>
            <a:endParaRPr lang="zh-CN" altLang="en-US" sz="1695" dirty="0">
              <a:latin typeface="微软雅黑" panose="020B0503020204020204" charset="-122"/>
              <a:ea typeface="微软雅黑" panose="020B0503020204020204" charset="-122"/>
            </a:endParaRPr>
          </a:p>
          <a:p>
            <a:pPr>
              <a:lnSpc>
                <a:spcPct val="130000"/>
              </a:lnSpc>
            </a:pP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注</a:t>
            </a:r>
            <a:r>
              <a:rPr lang="en-US" altLang="zh-CN" sz="1540" dirty="0">
                <a:latin typeface="微软雅黑" panose="020B0503020204020204" charset="-122"/>
                <a:ea typeface="微软雅黑" panose="020B0503020204020204" charset="-122"/>
              </a:rPr>
              <a:t>]  ①</a:t>
            </a:r>
            <a:r>
              <a:rPr lang="zh-CN" altLang="en-US" sz="1540" dirty="0">
                <a:latin typeface="微软雅黑" panose="020B0503020204020204" charset="-122"/>
                <a:ea typeface="微软雅黑" panose="020B0503020204020204" charset="-122"/>
              </a:rPr>
              <a:t>起霸</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戏曲表演程式之一</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即武将上阵前所做的整盔、束甲等一套舞蹈动作。②揸</a:t>
            </a:r>
            <a:r>
              <a:rPr lang="en-US" altLang="zh-CN" sz="1540" dirty="0">
                <a:latin typeface="微软雅黑" panose="020B0503020204020204" charset="-122"/>
                <a:ea typeface="微软雅黑" panose="020B0503020204020204" charset="-122"/>
              </a:rPr>
              <a:t>:</a:t>
            </a:r>
            <a:r>
              <a:rPr lang="zh-CN" altLang="en-US" sz="1540" dirty="0">
                <a:latin typeface="微软雅黑" panose="020B0503020204020204" charset="-122"/>
                <a:ea typeface="微软雅黑" panose="020B0503020204020204" charset="-122"/>
              </a:rPr>
              <a:t>把手指伸张开。</a:t>
            </a:r>
            <a:endParaRPr lang="zh-CN" altLang="en-US" sz="1540" dirty="0">
              <a:latin typeface="微软雅黑" panose="020B0503020204020204" charset="-122"/>
              <a:ea typeface="微软雅黑" panose="020B0503020204020204" charset="-122"/>
            </a:endParaRPr>
          </a:p>
          <a:p>
            <a:pPr>
              <a:lnSpc>
                <a:spcPct val="130000"/>
              </a:lnSpc>
            </a:pPr>
            <a:endParaRPr lang="zh-CN" altLang="en-US" sz="1695" dirty="0">
              <a:latin typeface="微软雅黑" panose="020B0503020204020204" charset="-122"/>
              <a:ea typeface="微软雅黑" panose="020B0503020204020204"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696060" y="2670478"/>
            <a:ext cx="7626776" cy="271225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723549" y="2043565"/>
            <a:ext cx="7669534" cy="431165"/>
          </a:xfrm>
          <a:prstGeom prst="rect">
            <a:avLst/>
          </a:prstGeom>
          <a:noFill/>
        </p:spPr>
        <p:txBody>
          <a:bodyPr wrap="square" rtlCol="0">
            <a:spAutoFit/>
          </a:bodyPr>
          <a:lstStyle/>
          <a:p>
            <a:pPr>
              <a:lnSpc>
                <a:spcPct val="130000"/>
              </a:lnSpc>
            </a:pPr>
            <a:r>
              <a:rPr lang="en-US" altLang="zh-CN" sz="1695" b="1" dirty="0">
                <a:solidFill>
                  <a:srgbClr val="EF8340"/>
                </a:solidFill>
                <a:latin typeface="微软雅黑" panose="020B0503020204020204" charset="-122"/>
                <a:ea typeface="微软雅黑" panose="020B0503020204020204" charset="-122"/>
              </a:rPr>
              <a:t>1.</a:t>
            </a:r>
            <a:r>
              <a:rPr lang="en-US" altLang="zh-CN" sz="1695" dirty="0">
                <a:solidFill>
                  <a:schemeClr val="tx1">
                    <a:lumMod val="50000"/>
                    <a:lumOff val="50000"/>
                  </a:schemeClr>
                </a:solidFill>
                <a:latin typeface="微软雅黑" panose="020B0503020204020204" charset="-122"/>
                <a:ea typeface="微软雅黑" panose="020B0503020204020204" charset="-122"/>
              </a:rPr>
              <a:t> </a:t>
            </a:r>
            <a:r>
              <a:rPr lang="en-US" altLang="zh-CN" sz="1695" dirty="0">
                <a:solidFill>
                  <a:schemeClr val="tx1">
                    <a:lumMod val="75000"/>
                    <a:lumOff val="2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本文细节描写十分精彩</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请举两例加以评析。</a:t>
            </a:r>
            <a:endParaRPr lang="zh-CN" altLang="en-US" sz="1695" dirty="0">
              <a:latin typeface="微软雅黑" panose="020B0503020204020204" charset="-122"/>
              <a:ea typeface="微软雅黑" panose="020B0503020204020204" charset="-122"/>
            </a:endParaRPr>
          </a:p>
        </p:txBody>
      </p:sp>
      <p:sp>
        <p:nvSpPr>
          <p:cNvPr id="8" name="矩形 7"/>
          <p:cNvSpPr/>
          <p:nvPr/>
        </p:nvSpPr>
        <p:spPr>
          <a:xfrm>
            <a:off x="801201" y="2648746"/>
            <a:ext cx="7317575" cy="3149600"/>
          </a:xfrm>
          <a:prstGeom prst="rect">
            <a:avLst/>
          </a:prstGeom>
        </p:spPr>
        <p:txBody>
          <a:bodyPr wrap="square">
            <a:spAutoFit/>
          </a:bodyPr>
          <a:lstStyle/>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答案</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①“他在一篇稿子的页边批了一行字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排版、校对同志请注意</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文内所有“你”字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一律不准改为“妳”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否则要负法律责任。’”赵树理在一个寻常字眼儿的使用上</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不盲目从俗</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并郑重其事地在文稿中批字强调</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凸显出赵树理较真、坚持己见的性格。②“老赵划拳与众不同</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两只手出拳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左右开弓</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一会儿用左手</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一会儿用右手。”赵树理不循常规</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以出其不意的方式划拳</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别具一格</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异趣横生。这个细节表现了赵树理的真性情</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以及他和老舍之间的深厚感情。</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a:p>
            <a:pPr>
              <a:lnSpc>
                <a:spcPct val="130000"/>
              </a:lnSpc>
            </a:pP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解析</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  </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从文章中找出有关赵树理的两处细节描写</a:t>
            </a:r>
            <a:r>
              <a:rPr lang="en-US" altLang="zh-CN" sz="1695" dirty="0">
                <a:solidFill>
                  <a:srgbClr val="A50021"/>
                </a:solidFill>
                <a:latin typeface="微软雅黑" panose="020B0503020204020204" charset="-122"/>
                <a:ea typeface="微软雅黑" panose="020B0503020204020204" charset="-122"/>
                <a:cs typeface="Times New Roman" panose="02020603050405020304" pitchFamily="18" charset="0"/>
              </a:rPr>
              <a:t>,</a:t>
            </a:r>
            <a:r>
              <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rPr>
              <a:t>再分析这两处细节描写在表现人物性格方面的作用。</a:t>
            </a:r>
            <a:endParaRPr lang="zh-CN" altLang="en-US" sz="1695" dirty="0">
              <a:solidFill>
                <a:srgbClr val="A5002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8"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34912" y="2292943"/>
            <a:ext cx="7506280" cy="1386205"/>
          </a:xfrm>
          <a:prstGeom prst="rect">
            <a:avLst/>
          </a:prstGeom>
          <a:noFill/>
        </p:spPr>
        <p:txBody>
          <a:bodyPr wrap="square" rtlCol="0">
            <a:spAutoFit/>
          </a:bodyPr>
          <a:lstStyle/>
          <a:p>
            <a:pPr algn="ctr">
              <a:lnSpc>
                <a:spcPct val="130000"/>
              </a:lnSpc>
            </a:pPr>
            <a:endParaRPr lang="en-US" altLang="zh-CN" sz="1540" b="1" dirty="0">
              <a:solidFill>
                <a:schemeClr val="accent6">
                  <a:lumMod val="75000"/>
                </a:schemeClr>
              </a:solidFill>
              <a:latin typeface="微软雅黑" panose="020B0503020204020204" charset="-122"/>
              <a:ea typeface="微软雅黑" panose="020B0503020204020204" charset="-122"/>
            </a:endParaRPr>
          </a:p>
          <a:p>
            <a:pPr>
              <a:lnSpc>
                <a:spcPct val="130000"/>
              </a:lnSpc>
            </a:pPr>
            <a:endParaRPr lang="en-US" altLang="zh-CN" sz="1540" b="1" dirty="0">
              <a:solidFill>
                <a:schemeClr val="accent6">
                  <a:lumMod val="75000"/>
                </a:schemeClr>
              </a:solidFill>
              <a:latin typeface="微软雅黑" panose="020B0503020204020204" charset="-122"/>
              <a:ea typeface="微软雅黑" panose="020B0503020204020204" charset="-122"/>
            </a:endParaRPr>
          </a:p>
          <a:p>
            <a:pPr>
              <a:lnSpc>
                <a:spcPct val="130000"/>
              </a:lnSpc>
            </a:pPr>
            <a:r>
              <a:rPr lang="zh-CN" altLang="en-US" sz="1540" b="1" dirty="0">
                <a:solidFill>
                  <a:schemeClr val="accent6">
                    <a:lumMod val="75000"/>
                  </a:schemeClr>
                </a:solidFill>
                <a:latin typeface="微软雅黑" panose="020B0503020204020204" charset="-122"/>
                <a:ea typeface="微软雅黑" panose="020B0503020204020204" charset="-122"/>
              </a:rPr>
              <a:t>　　</a:t>
            </a:r>
            <a:r>
              <a:rPr lang="zh-CN" altLang="en-US" sz="1695" dirty="0">
                <a:latin typeface="微软雅黑" panose="020B0503020204020204" charset="-122"/>
                <a:ea typeface="微软雅黑" panose="020B0503020204020204" charset="-122"/>
              </a:rPr>
              <a:t>直接引用大量原始材料</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可以更好地突出人物的特点</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揭示人物的精神面貌</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对人物做出客观公正的评价。在传记中</a:t>
            </a: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引用主要包括以下几个方面</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10" name="TextBox 11"/>
          <p:cNvSpPr txBox="1"/>
          <p:nvPr/>
        </p:nvSpPr>
        <p:spPr>
          <a:xfrm>
            <a:off x="3823926" y="2292943"/>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知识储备</a:t>
            </a:r>
            <a:endParaRPr lang="zh-CN" altLang="en-US" sz="1695" b="1" kern="100" dirty="0">
              <a:latin typeface="微软雅黑" panose="020B0503020204020204" charset="-122"/>
              <a:ea typeface="微软雅黑" panose="020B0503020204020204" charset="-122"/>
              <a:cs typeface="Courier New" panose="02070309020205020404" pitchFamily="49" charset="0"/>
            </a:endParaRPr>
          </a:p>
        </p:txBody>
      </p:sp>
      <p:sp>
        <p:nvSpPr>
          <p:cNvPr id="4" name="文本框 3"/>
          <p:cNvSpPr txBox="1"/>
          <p:nvPr/>
        </p:nvSpPr>
        <p:spPr>
          <a:xfrm>
            <a:off x="833507" y="2019324"/>
            <a:ext cx="1841788" cy="368300"/>
          </a:xfrm>
          <a:prstGeom prst="rect">
            <a:avLst/>
          </a:prstGeom>
          <a:noFill/>
        </p:spPr>
        <p:txBody>
          <a:bodyPr wrap="square" rtlCol="0">
            <a:spAutoFit/>
          </a:bodyPr>
          <a:lstStyle/>
          <a:p>
            <a:r>
              <a:rPr lang="zh-CN" altLang="en-US" sz="1695" b="1" dirty="0">
                <a:latin typeface="微软雅黑" panose="020B0503020204020204" charset="-122"/>
                <a:ea typeface="微软雅黑" panose="020B0503020204020204" charset="-122"/>
              </a:rPr>
              <a:t>题型二　引用</a:t>
            </a:r>
            <a:endParaRPr lang="zh-CN" altLang="en-US" sz="1695" b="1" dirty="0">
              <a:latin typeface="微软雅黑" panose="020B0503020204020204" charset="-122"/>
              <a:ea typeface="微软雅黑" panose="020B0503020204020204" charset="-122"/>
            </a:endParaRPr>
          </a:p>
          <a:p>
            <a:endParaRPr lang="zh-CN" altLang="en-US" sz="100" dirty="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ppt_x"/>
                                          </p:val>
                                        </p:tav>
                                        <p:tav tm="100000">
                                          <p:val>
                                            <p:strVal val="#ppt_x"/>
                                          </p:val>
                                        </p:tav>
                                      </p:tavLst>
                                    </p:anim>
                                    <p:anim calcmode="lin" valueType="num">
                                      <p:cBhvr additive="base">
                                        <p:cTn id="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aphicFrame>
        <p:nvGraphicFramePr>
          <p:cNvPr id="4" name="表格 3"/>
          <p:cNvGraphicFramePr>
            <a:graphicFrameLocks noGrp="1"/>
          </p:cNvGraphicFramePr>
          <p:nvPr/>
        </p:nvGraphicFramePr>
        <p:xfrm>
          <a:off x="764986" y="2144266"/>
          <a:ext cx="7886700" cy="3745230"/>
        </p:xfrm>
        <a:graphic>
          <a:graphicData uri="http://schemas.openxmlformats.org/drawingml/2006/table">
            <a:tbl>
              <a:tblPr firstRow="1" firstCol="1" bandRow="1">
                <a:tableStyleId>{5940675A-B579-460E-94D1-54222C63F5DA}</a:tableStyleId>
              </a:tblPr>
              <a:tblGrid>
                <a:gridCol w="2199640"/>
                <a:gridCol w="5687060"/>
              </a:tblGrid>
              <a:tr h="52641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类型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作用</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直接引用大量原始材料</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可以增加作品的真实性</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更好地突出人物的特点</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揭示人物的精神面貌</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对人物做出客观公正的评价</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引用诗词</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可以从侧面烘托和丰富传主的思想精神</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使传记显现出一种古朴文雅的风格</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526415">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引用故事</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可以增强文章的趣味性</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使文章更具有可读性</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引用传主在书信、日记中的表白以及传主的话</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　可以印证作者的观点</a:t>
                      </a:r>
                      <a:r>
                        <a:rPr lang="en-US" sz="1695" kern="100">
                          <a:solidFill>
                            <a:schemeClr val="tx1"/>
                          </a:solidFill>
                          <a:effectLst/>
                          <a:latin typeface="微软雅黑" panose="020B0503020204020204" charset="-122"/>
                          <a:ea typeface="微软雅黑" panose="020B0503020204020204" charset="-122"/>
                        </a:rPr>
                        <a:t>,</a:t>
                      </a:r>
                      <a:r>
                        <a:rPr lang="zh-CN" sz="1695" kern="100">
                          <a:solidFill>
                            <a:schemeClr val="tx1"/>
                          </a:solidFill>
                          <a:effectLst/>
                          <a:latin typeface="微软雅黑" panose="020B0503020204020204" charset="-122"/>
                          <a:ea typeface="微软雅黑" panose="020B0503020204020204" charset="-122"/>
                        </a:rPr>
                        <a:t>也可以使传记具有更为真实感人的力量</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r h="673100">
                <a:tc>
                  <a:txBody>
                    <a:bodyPr/>
                    <a:lstStyle/>
                    <a:p>
                      <a:pPr algn="ctr">
                        <a:lnSpc>
                          <a:spcPct val="130000"/>
                        </a:lnSpc>
                        <a:spcAft>
                          <a:spcPts val="0"/>
                        </a:spcAft>
                      </a:pPr>
                      <a:r>
                        <a:rPr lang="zh-CN" sz="1695" kern="100">
                          <a:solidFill>
                            <a:schemeClr val="tx1"/>
                          </a:solidFill>
                          <a:effectLst/>
                          <a:latin typeface="微软雅黑" panose="020B0503020204020204" charset="-122"/>
                          <a:ea typeface="微软雅黑" panose="020B0503020204020204" charset="-122"/>
                        </a:rPr>
                        <a:t>引用他人的话</a:t>
                      </a:r>
                      <a:endParaRPr lang="zh-CN" sz="1695" kern="10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0" marR="0" marT="0" marB="0" anchor="ctr"/>
                </a:tc>
                <a:tc>
                  <a:txBody>
                    <a:bodyPr/>
                    <a:lstStyle/>
                    <a:p>
                      <a:pPr algn="just">
                        <a:lnSpc>
                          <a:spcPct val="130000"/>
                        </a:lnSpc>
                        <a:spcAft>
                          <a:spcPts val="0"/>
                        </a:spcAft>
                      </a:pPr>
                      <a:r>
                        <a:rPr lang="zh-CN" sz="1695" kern="100" dirty="0">
                          <a:solidFill>
                            <a:schemeClr val="tx1"/>
                          </a:solidFill>
                          <a:effectLst/>
                          <a:latin typeface="微软雅黑" panose="020B0503020204020204" charset="-122"/>
                          <a:ea typeface="微软雅黑" panose="020B0503020204020204" charset="-122"/>
                        </a:rPr>
                        <a:t>　使文章对人物的评述更加全面客观、真实可信</a:t>
                      </a:r>
                      <a:r>
                        <a:rPr lang="en-US" sz="1695" kern="100" dirty="0">
                          <a:solidFill>
                            <a:schemeClr val="tx1"/>
                          </a:solidFill>
                          <a:effectLst/>
                          <a:latin typeface="微软雅黑" panose="020B0503020204020204" charset="-122"/>
                          <a:ea typeface="微软雅黑" panose="020B0503020204020204" charset="-122"/>
                        </a:rPr>
                        <a:t>,</a:t>
                      </a:r>
                      <a:r>
                        <a:rPr lang="zh-CN" sz="1695" kern="100" dirty="0">
                          <a:solidFill>
                            <a:schemeClr val="tx1"/>
                          </a:solidFill>
                          <a:effectLst/>
                          <a:latin typeface="微软雅黑" panose="020B0503020204020204" charset="-122"/>
                          <a:ea typeface="微软雅黑" panose="020B0503020204020204" charset="-122"/>
                        </a:rPr>
                        <a:t>也能从侧面烘托传主的形象</a:t>
                      </a:r>
                      <a:endParaRPr lang="zh-CN" sz="1695" kern="100" dirty="0">
                        <a:solidFill>
                          <a:schemeClr val="tx1"/>
                        </a:solidFill>
                        <a:effectLst/>
                        <a:latin typeface="微软雅黑" panose="020B0503020204020204" charset="-122"/>
                        <a:ea typeface="微软雅黑" panose="020B0503020204020204" charset="-122"/>
                        <a:cs typeface="Times New Roman" panose="02020603050405020304" pitchFamily="18" charset="0"/>
                      </a:endParaRPr>
                    </a:p>
                  </a:txBody>
                  <a:tcPr marL="25656" marR="25656" marT="0" marB="0" anchor="ctr"/>
                </a:tc>
              </a:tr>
            </a:tbl>
          </a:graphicData>
        </a:graphic>
      </p:graphicFrame>
      <p:sp>
        <p:nvSpPr>
          <p:cNvPr id="5" name="Rectangle 1"/>
          <p:cNvSpPr>
            <a:spLocks noChangeArrowheads="1"/>
          </p:cNvSpPr>
          <p:nvPr/>
        </p:nvSpPr>
        <p:spPr bwMode="auto">
          <a:xfrm>
            <a:off x="628586" y="3742657"/>
            <a:ext cx="196850" cy="49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35186" tIns="17593" rIns="35186" bIns="17593" numCol="1" anchor="ctr" anchorCtr="0" compatLnSpc="1">
            <a:spAutoFit/>
          </a:bodyPr>
          <a:lstStyle/>
          <a:p>
            <a:endParaRPr lang="zh-CN" altLang="en-US" sz="100"/>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6"/>
          <p:cNvGrpSpPr/>
          <p:nvPr/>
        </p:nvGrpSpPr>
        <p:grpSpPr>
          <a:xfrm>
            <a:off x="613592" y="1517099"/>
            <a:ext cx="7783984" cy="398780"/>
            <a:chOff x="1594572" y="1803366"/>
            <a:chExt cx="20228628" cy="1036330"/>
          </a:xfrm>
        </p:grpSpPr>
        <p:grpSp>
          <p:nvGrpSpPr>
            <p:cNvPr id="3" name="组合 57"/>
            <p:cNvGrpSpPr/>
            <p:nvPr/>
          </p:nvGrpSpPr>
          <p:grpSpPr>
            <a:xfrm>
              <a:off x="1594572" y="1803366"/>
              <a:ext cx="5500726" cy="1036330"/>
              <a:chOff x="7309612" y="2089118"/>
              <a:chExt cx="5500726" cy="1036330"/>
            </a:xfrm>
          </p:grpSpPr>
          <p:sp>
            <p:nvSpPr>
              <p:cNvPr id="60" name="TextBox 59"/>
              <p:cNvSpPr txBox="1"/>
              <p:nvPr/>
            </p:nvSpPr>
            <p:spPr>
              <a:xfrm>
                <a:off x="7595364" y="2089118"/>
                <a:ext cx="5214974" cy="1036330"/>
              </a:xfrm>
              <a:prstGeom prst="rect">
                <a:avLst/>
              </a:prstGeom>
              <a:noFill/>
            </p:spPr>
            <p:txBody>
              <a:bodyPr wrap="square" rtlCol="0">
                <a:spAutoFit/>
              </a:bodyPr>
              <a:lstStyle/>
              <a:p>
                <a:r>
                  <a:rPr lang="zh-CN" altLang="en-US" sz="2000" b="1" dirty="0">
                    <a:solidFill>
                      <a:srgbClr val="EF8340"/>
                    </a:solidFill>
                    <a:latin typeface="微软雅黑" panose="020B0503020204020204" charset="-122"/>
                    <a:ea typeface="微软雅黑" panose="020B0503020204020204" charset="-122"/>
                  </a:rPr>
                  <a:t>考点技法精讲</a:t>
                </a:r>
                <a:endParaRPr lang="zh-CN" altLang="en-US" sz="2000" b="1" dirty="0">
                  <a:solidFill>
                    <a:srgbClr val="339B61"/>
                  </a:solidFill>
                  <a:latin typeface="微软雅黑" panose="020B0503020204020204" charset="-122"/>
                  <a:ea typeface="微软雅黑" panose="020B0503020204020204" charset="-122"/>
                </a:endParaRPr>
              </a:p>
            </p:txBody>
          </p:sp>
          <p:sp>
            <p:nvSpPr>
              <p:cNvPr id="61" name="椭圆 60"/>
              <p:cNvSpPr/>
              <p:nvPr/>
            </p:nvSpPr>
            <p:spPr>
              <a:xfrm>
                <a:off x="7309612" y="2374870"/>
                <a:ext cx="214314" cy="214314"/>
              </a:xfrm>
              <a:prstGeom prst="ellipse">
                <a:avLst/>
              </a:prstGeom>
              <a:solidFill>
                <a:srgbClr val="404040"/>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p>
            </p:txBody>
          </p:sp>
        </p:grpSp>
        <p:cxnSp>
          <p:nvCxnSpPr>
            <p:cNvPr id="59" name="直接连接符 58"/>
            <p:cNvCxnSpPr/>
            <p:nvPr/>
          </p:nvCxnSpPr>
          <p:spPr>
            <a:xfrm>
              <a:off x="2023200" y="2699099"/>
              <a:ext cx="198000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886803" y="1944574"/>
            <a:ext cx="7506280" cy="738505"/>
          </a:xfrm>
          <a:prstGeom prst="rect">
            <a:avLst/>
          </a:prstGeom>
          <a:noFill/>
        </p:spPr>
        <p:txBody>
          <a:bodyPr wrap="square" rtlCol="0">
            <a:spAutoFit/>
          </a:bodyPr>
          <a:lstStyle/>
          <a:p>
            <a:pPr algn="ctr">
              <a:lnSpc>
                <a:spcPct val="130000"/>
              </a:lnSpc>
            </a:pPr>
            <a:r>
              <a:rPr lang="en-US" altLang="zh-CN" sz="1540" b="1" dirty="0">
                <a:solidFill>
                  <a:schemeClr val="accent6">
                    <a:lumMod val="75000"/>
                  </a:schemeClr>
                </a:solidFill>
                <a:latin typeface="微软雅黑" panose="020B0503020204020204" charset="-122"/>
                <a:ea typeface="微软雅黑" panose="020B0503020204020204" charset="-122"/>
              </a:rPr>
              <a:t> </a:t>
            </a:r>
            <a:endParaRPr lang="zh-CN" altLang="en-US" sz="1540" b="1" dirty="0">
              <a:solidFill>
                <a:schemeClr val="accent6">
                  <a:lumMod val="75000"/>
                </a:schemeClr>
              </a:solidFill>
              <a:latin typeface="微软雅黑" panose="020B0503020204020204" charset="-122"/>
              <a:ea typeface="微软雅黑" panose="020B0503020204020204" charset="-122"/>
            </a:endParaRPr>
          </a:p>
          <a:p>
            <a:pPr>
              <a:lnSpc>
                <a:spcPct val="130000"/>
              </a:lnSpc>
            </a:pPr>
            <a:r>
              <a:rPr lang="en-US" altLang="zh-CN" sz="1695" dirty="0">
                <a:latin typeface="微软雅黑" panose="020B0503020204020204" charset="-122"/>
                <a:ea typeface="微软雅黑" panose="020B0503020204020204" charset="-122"/>
              </a:rPr>
              <a:t>【</a:t>
            </a:r>
            <a:r>
              <a:rPr lang="zh-CN" altLang="en-US" sz="1695" dirty="0">
                <a:latin typeface="微软雅黑" panose="020B0503020204020204" charset="-122"/>
                <a:ea typeface="微软雅黑" panose="020B0503020204020204" charset="-122"/>
              </a:rPr>
              <a:t>审题指导</a:t>
            </a:r>
            <a:r>
              <a:rPr lang="en-US" altLang="zh-CN" sz="1695" dirty="0">
                <a:latin typeface="微软雅黑" panose="020B0503020204020204" charset="-122"/>
                <a:ea typeface="微软雅黑" panose="020B0503020204020204" charset="-122"/>
              </a:rPr>
              <a:t>】</a:t>
            </a:r>
            <a:endParaRPr lang="en-US" altLang="zh-CN" sz="1695" dirty="0">
              <a:latin typeface="微软雅黑" panose="020B0503020204020204" charset="-122"/>
              <a:ea typeface="微软雅黑" panose="020B0503020204020204" charset="-122"/>
            </a:endParaRPr>
          </a:p>
        </p:txBody>
      </p:sp>
      <p:sp>
        <p:nvSpPr>
          <p:cNvPr id="394241"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aphicFrame>
        <p:nvGraphicFramePr>
          <p:cNvPr id="10" name="表格 9"/>
          <p:cNvGraphicFramePr>
            <a:graphicFrameLocks noGrp="1"/>
          </p:cNvGraphicFramePr>
          <p:nvPr/>
        </p:nvGraphicFramePr>
        <p:xfrm>
          <a:off x="1080764" y="2819408"/>
          <a:ext cx="7176135" cy="1943100"/>
        </p:xfrm>
        <a:graphic>
          <a:graphicData uri="http://schemas.openxmlformats.org/drawingml/2006/table">
            <a:tbl>
              <a:tblPr>
                <a:tableStyleId>{5940675A-B579-460E-94D1-54222C63F5DA}</a:tableStyleId>
              </a:tblPr>
              <a:tblGrid>
                <a:gridCol w="997585"/>
                <a:gridCol w="6178550"/>
              </a:tblGrid>
              <a:tr h="1165860">
                <a:tc>
                  <a:txBody>
                    <a:bodyPr/>
                    <a:lstStyle/>
                    <a:p>
                      <a:pPr algn="ct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设问方式</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1. </a:t>
                      </a:r>
                      <a:r>
                        <a:rPr lang="zh-CN" altLang="en-US" sz="1695" kern="100" dirty="0">
                          <a:solidFill>
                            <a:schemeClr val="tx1"/>
                          </a:solidFill>
                          <a:latin typeface="微软雅黑" panose="020B0503020204020204" charset="-122"/>
                          <a:ea typeface="微软雅黑" panose="020B0503020204020204" charset="-122"/>
                        </a:rPr>
                        <a:t>文章引用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的话来评论传主</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有什么作用</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2. </a:t>
                      </a:r>
                      <a:r>
                        <a:rPr lang="zh-CN" altLang="en-US" sz="1695" kern="100" dirty="0">
                          <a:solidFill>
                            <a:schemeClr val="tx1"/>
                          </a:solidFill>
                          <a:latin typeface="微软雅黑" panose="020B0503020204020204" charset="-122"/>
                          <a:ea typeface="微软雅黑" panose="020B0503020204020204" charset="-122"/>
                        </a:rPr>
                        <a:t>文中大量引用传主的话和书信、日记内容</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有什么作用</a:t>
                      </a:r>
                      <a:r>
                        <a:rPr lang="en-US" altLang="zh-CN" sz="1695" kern="100" dirty="0">
                          <a:solidFill>
                            <a:schemeClr val="tx1"/>
                          </a:solidFill>
                          <a:latin typeface="微软雅黑" panose="020B0503020204020204" charset="-122"/>
                          <a:ea typeface="微软雅黑" panose="020B0503020204020204" charset="-122"/>
                        </a:rPr>
                        <a:t>?</a:t>
                      </a:r>
                      <a:endParaRPr lang="en-US" altLang="zh-CN" sz="1695" kern="100" dirty="0">
                        <a:solidFill>
                          <a:schemeClr val="tx1"/>
                        </a:solidFill>
                        <a:latin typeface="微软雅黑" panose="020B0503020204020204" charset="-122"/>
                        <a:ea typeface="微软雅黑" panose="020B0503020204020204" charset="-122"/>
                      </a:endParaRPr>
                    </a:p>
                    <a:p>
                      <a:pPr>
                        <a:lnSpc>
                          <a:spcPct val="150000"/>
                        </a:lnSpc>
                        <a:spcAft>
                          <a:spcPts val="0"/>
                        </a:spcAft>
                      </a:pPr>
                      <a:r>
                        <a:rPr lang="zh-CN" altLang="en-US" sz="1695" kern="100" dirty="0">
                          <a:solidFill>
                            <a:schemeClr val="tx1"/>
                          </a:solidFill>
                          <a:latin typeface="微软雅黑" panose="020B0503020204020204" charset="-122"/>
                          <a:ea typeface="微软雅黑" panose="020B0503020204020204" charset="-122"/>
                        </a:rPr>
                        <a:t>　</a:t>
                      </a:r>
                      <a:r>
                        <a:rPr lang="en-US" altLang="zh-CN" sz="1695" kern="100" dirty="0">
                          <a:solidFill>
                            <a:schemeClr val="tx1"/>
                          </a:solidFill>
                          <a:latin typeface="微软雅黑" panose="020B0503020204020204" charset="-122"/>
                          <a:ea typeface="微软雅黑" panose="020B0503020204020204" charset="-122"/>
                        </a:rPr>
                        <a:t>3. </a:t>
                      </a:r>
                      <a:r>
                        <a:rPr lang="zh-CN" altLang="en-US" sz="1695" kern="100" dirty="0">
                          <a:solidFill>
                            <a:schemeClr val="tx1"/>
                          </a:solidFill>
                          <a:latin typeface="微软雅黑" panose="020B0503020204020204" charset="-122"/>
                          <a:ea typeface="微软雅黑" panose="020B0503020204020204" charset="-122"/>
                        </a:rPr>
                        <a:t>文中引用了不少诗词名句</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这些引用有怎样的表达效果</a:t>
                      </a:r>
                      <a:endParaRPr lang="zh-CN" altLang="en-US" sz="1695" kern="100" dirty="0">
                        <a:solidFill>
                          <a:schemeClr val="tx1"/>
                        </a:solidFill>
                        <a:latin typeface="微软雅黑" panose="020B0503020204020204" charset="-122"/>
                        <a:ea typeface="微软雅黑" panose="020B0503020204020204" charset="-122"/>
                      </a:endParaRPr>
                    </a:p>
                  </a:txBody>
                  <a:tcPr marL="25656" marR="25656" marT="0" marB="0" anchor="ctr"/>
                </a:tc>
              </a:tr>
              <a:tr h="388620">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辨别标志</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题干中一般有“引用”“效果”“作用”“分析”等字样</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r h="388620">
                <a:tc>
                  <a:txBody>
                    <a:bodyPr/>
                    <a:lstStyle/>
                    <a:p>
                      <a:pPr algn="ctr">
                        <a:lnSpc>
                          <a:spcPct val="150000"/>
                        </a:lnSpc>
                        <a:spcAft>
                          <a:spcPts val="0"/>
                        </a:spcAft>
                      </a:pPr>
                      <a:r>
                        <a:rPr lang="zh-CN" sz="1695" kern="100">
                          <a:solidFill>
                            <a:schemeClr val="tx1"/>
                          </a:solidFill>
                          <a:latin typeface="微软雅黑" panose="020B0503020204020204" charset="-122"/>
                          <a:ea typeface="微软雅黑" panose="020B0503020204020204" charset="-122"/>
                        </a:rPr>
                        <a:t>审题要点</a:t>
                      </a:r>
                      <a:endParaRPr lang="zh-CN" sz="1695" kern="100">
                        <a:solidFill>
                          <a:schemeClr val="tx1"/>
                        </a:solidFill>
                        <a:latin typeface="微软雅黑" panose="020B0503020204020204" charset="-122"/>
                        <a:ea typeface="微软雅黑" panose="020B0503020204020204" charset="-122"/>
                        <a:cs typeface="Times New Roman" panose="02020603050405020304"/>
                      </a:endParaRPr>
                    </a:p>
                  </a:txBody>
                  <a:tcPr marL="0" marR="0" marT="0" marB="0" anchor="ctr"/>
                </a:tc>
                <a:tc>
                  <a:txBody>
                    <a:bodyPr/>
                    <a:lstStyle/>
                    <a:p>
                      <a:pPr>
                        <a:lnSpc>
                          <a:spcPct val="150000"/>
                        </a:lnSpc>
                        <a:spcAft>
                          <a:spcPts val="0"/>
                        </a:spcAft>
                      </a:pPr>
                      <a:r>
                        <a:rPr lang="zh-CN" sz="1695" kern="100" dirty="0">
                          <a:solidFill>
                            <a:schemeClr val="tx1"/>
                          </a:solidFill>
                          <a:latin typeface="微软雅黑" panose="020B0503020204020204" charset="-122"/>
                          <a:ea typeface="微软雅黑" panose="020B0503020204020204" charset="-122"/>
                        </a:rPr>
                        <a:t>　</a:t>
                      </a:r>
                      <a:r>
                        <a:rPr lang="zh-CN" altLang="en-US" sz="1695" kern="100" dirty="0">
                          <a:solidFill>
                            <a:schemeClr val="tx1"/>
                          </a:solidFill>
                          <a:latin typeface="微软雅黑" panose="020B0503020204020204" charset="-122"/>
                          <a:ea typeface="微软雅黑" panose="020B0503020204020204" charset="-122"/>
                        </a:rPr>
                        <a:t>区分引用的类型</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看清是何种引用</a:t>
                      </a:r>
                      <a:r>
                        <a:rPr lang="en-US" altLang="zh-CN" sz="1695" kern="100" dirty="0">
                          <a:solidFill>
                            <a:schemeClr val="tx1"/>
                          </a:solidFill>
                          <a:latin typeface="微软雅黑" panose="020B0503020204020204" charset="-122"/>
                          <a:ea typeface="微软雅黑" panose="020B0503020204020204" charset="-122"/>
                        </a:rPr>
                        <a:t>,</a:t>
                      </a:r>
                      <a:r>
                        <a:rPr lang="zh-CN" altLang="en-US" sz="1695" kern="100" dirty="0">
                          <a:solidFill>
                            <a:schemeClr val="tx1"/>
                          </a:solidFill>
                          <a:latin typeface="微软雅黑" panose="020B0503020204020204" charset="-122"/>
                          <a:ea typeface="微软雅黑" panose="020B0503020204020204" charset="-122"/>
                        </a:rPr>
                        <a:t>用在何处</a:t>
                      </a:r>
                      <a:endParaRPr lang="zh-CN" sz="1695" kern="100" dirty="0">
                        <a:solidFill>
                          <a:schemeClr val="tx1"/>
                        </a:solidFill>
                        <a:latin typeface="微软雅黑" panose="020B0503020204020204" charset="-122"/>
                        <a:ea typeface="微软雅黑" panose="020B0503020204020204" charset="-122"/>
                        <a:cs typeface="Times New Roman" panose="02020603050405020304"/>
                      </a:endParaRPr>
                    </a:p>
                  </a:txBody>
                  <a:tcPr marL="25656" marR="25656" marT="0" marB="0" anchor="ctr"/>
                </a:tc>
              </a:tr>
            </a:tbl>
          </a:graphicData>
        </a:graphic>
      </p:graphicFrame>
      <p:sp>
        <p:nvSpPr>
          <p:cNvPr id="429057" name="Rectangle 1"/>
          <p:cNvSpPr>
            <a:spLocks noChangeArrowheads="1"/>
          </p:cNvSpPr>
          <p:nvPr/>
        </p:nvSpPr>
        <p:spPr bwMode="auto">
          <a:xfrm>
            <a:off x="0" y="882950"/>
            <a:ext cx="196850" cy="141605"/>
          </a:xfrm>
          <a:prstGeom prst="rect">
            <a:avLst/>
          </a:prstGeom>
          <a:noFill/>
          <a:ln w="9525">
            <a:noFill/>
            <a:miter lim="800000"/>
          </a:ln>
          <a:effectLst/>
        </p:spPr>
        <p:txBody>
          <a:bodyPr vert="horz" wrap="none" lIns="35186" tIns="17593" rIns="35186" bIns="17593"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695"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sp>
        <p:nvSpPr>
          <p:cNvPr id="11" name="TextBox 11"/>
          <p:cNvSpPr txBox="1"/>
          <p:nvPr/>
        </p:nvSpPr>
        <p:spPr>
          <a:xfrm>
            <a:off x="3823926" y="1959181"/>
            <a:ext cx="1191474" cy="352425"/>
          </a:xfrm>
          <a:prstGeom prst="rect">
            <a:avLst/>
          </a:prstGeom>
          <a:solidFill>
            <a:schemeClr val="bg1">
              <a:lumMod val="85000"/>
            </a:schemeClr>
          </a:solidFill>
        </p:spPr>
        <p:txBody>
          <a:bodyPr wrap="square" rtlCol="0">
            <a:spAutoFit/>
          </a:bodyPr>
          <a:lstStyle/>
          <a:p>
            <a:pPr algn="ctr"/>
            <a:r>
              <a:rPr lang="zh-CN" altLang="en-US" sz="1695" b="1" kern="100" dirty="0">
                <a:latin typeface="微软雅黑" panose="020B0503020204020204" charset="-122"/>
                <a:ea typeface="微软雅黑" panose="020B0503020204020204" charset="-122"/>
                <a:cs typeface="Courier New" panose="02070309020205020404" pitchFamily="49" charset="0"/>
              </a:rPr>
              <a:t>答题指津</a:t>
            </a:r>
            <a:endParaRPr lang="en-US" altLang="zh-CN" sz="1695" b="1" kern="100" dirty="0">
              <a:latin typeface="微软雅黑" panose="020B0503020204020204" charset="-122"/>
              <a:ea typeface="微软雅黑" panose="020B0503020204020204" charset="-122"/>
              <a:cs typeface="Courier New" panose="02070309020205020404" pitchFamily="49" charset="0"/>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48707</Words>
  <Application>WPS 演示</Application>
  <PresentationFormat/>
  <Paragraphs>1641</Paragraphs>
  <Slides>191</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191</vt:i4>
      </vt:variant>
    </vt:vector>
  </HeadingPairs>
  <TitlesOfParts>
    <vt:vector size="201" baseType="lpstr">
      <vt:lpstr>Arial</vt:lpstr>
      <vt:lpstr>宋体</vt:lpstr>
      <vt:lpstr>Wingdings</vt:lpstr>
      <vt:lpstr>微软雅黑</vt:lpstr>
      <vt:lpstr>Arial Unicode MS</vt:lpstr>
      <vt:lpstr>Calibri</vt:lpstr>
      <vt:lpstr>Times New Roman</vt:lpstr>
      <vt:lpstr>Courier New</vt:lpstr>
      <vt:lpstr>Times New Roman</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5</cp:revision>
  <dcterms:created xsi:type="dcterms:W3CDTF">2020-05-13T07:08:00Z</dcterms:created>
  <dcterms:modified xsi:type="dcterms:W3CDTF">2020-05-21T07:55:54Z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