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gif" ContentType="image/gif"/>
  <Default Extension="wmf" ContentType="image/x-w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65"/>
    <p:restoredTop sz="94660"/>
  </p:normalViewPr>
  <p:slideViewPr>
    <p:cSldViewPr showGuides="1">
      <p:cViewPr varScale="1">
        <p:scale>
          <a:sx n="71" d="100"/>
          <a:sy n="71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4690" name="页眉占位符 1146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14691" name="日期占位符 1146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114691"/>
          <p:cNvSpPr>
            <a:spLocks noRo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14692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4694" name="页脚占位符 1146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14695" name="灯片编号占位符 1146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6</a:t>
            </a:fld>
            <a:endParaRPr lang="zh-CN" altLang="en-US" sz="1200"/>
          </a:p>
        </p:txBody>
      </p:sp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6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0245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17</a:t>
            </a:fld>
            <a:endParaRPr lang="zh-CN" altLang="en-US" sz="1200"/>
          </a:p>
        </p:txBody>
      </p:sp>
      <p:sp>
        <p:nvSpPr>
          <p:cNvPr id="3072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indent="0"/>
            <a:endParaRPr lang="zh-CN" altLang="zh-CN"/>
          </a:p>
        </p:txBody>
      </p:sp>
      <p:sp>
        <p:nvSpPr>
          <p:cNvPr id="30724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20</a:t>
            </a:fld>
            <a:endParaRPr lang="zh-CN" altLang="en-US" sz="1200"/>
          </a:p>
        </p:txBody>
      </p:sp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348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20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34821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21</a:t>
            </a:fld>
            <a:endParaRPr lang="zh-CN" altLang="en-US" sz="1200"/>
          </a:p>
        </p:txBody>
      </p:sp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21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36869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22</a:t>
            </a:fld>
            <a:endParaRPr lang="zh-CN" altLang="en-US" sz="1200"/>
          </a:p>
        </p:txBody>
      </p:sp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389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22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38917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23</a:t>
            </a:fld>
            <a:endParaRPr lang="zh-CN" altLang="en-US" sz="1200"/>
          </a:p>
        </p:txBody>
      </p:sp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23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0965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23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7</a:t>
            </a:fld>
            <a:endParaRPr lang="zh-CN" altLang="en-US" sz="1200"/>
          </a:p>
        </p:txBody>
      </p:sp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1229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7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2293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8</a:t>
            </a:fld>
            <a:endParaRPr lang="zh-CN" altLang="en-US" sz="1200"/>
          </a:p>
        </p:txBody>
      </p:sp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143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8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4341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174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10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3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11</a:t>
            </a:fld>
            <a:endParaRPr lang="zh-CN" altLang="en-US" sz="1200"/>
          </a:p>
        </p:txBody>
      </p:sp>
      <p:sp>
        <p:nvSpPr>
          <p:cNvPr id="1945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indent="0"/>
            <a:endParaRPr lang="zh-CN" altLang="zh-CN"/>
          </a:p>
        </p:txBody>
      </p:sp>
      <p:sp>
        <p:nvSpPr>
          <p:cNvPr id="19460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13</a:t>
            </a:fld>
            <a:endParaRPr lang="zh-CN" altLang="en-US" sz="1200"/>
          </a:p>
        </p:txBody>
      </p:sp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13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22533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14</a:t>
            </a:fld>
            <a:endParaRPr lang="zh-CN" altLang="en-US" sz="1200"/>
          </a:p>
        </p:txBody>
      </p:sp>
      <p:sp>
        <p:nvSpPr>
          <p:cNvPr id="2457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indent="0"/>
            <a:endParaRPr lang="zh-CN" altLang="zh-CN"/>
          </a:p>
        </p:txBody>
      </p:sp>
      <p:sp>
        <p:nvSpPr>
          <p:cNvPr id="24580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15</a:t>
            </a:fld>
            <a:endParaRPr lang="zh-CN" altLang="en-US" sz="1200"/>
          </a:p>
        </p:txBody>
      </p:sp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266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15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26629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16</a:t>
            </a:fld>
            <a:endParaRPr lang="zh-CN" altLang="en-US" sz="1200"/>
          </a:p>
        </p:txBody>
      </p:sp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indent="0">
              <a:spcBef>
                <a:spcPct val="0"/>
              </a:spcBef>
            </a:pPr>
            <a:endParaRPr lang="zh-CN" altLang="zh-CN"/>
          </a:p>
        </p:txBody>
      </p:sp>
      <p:sp>
        <p:nvSpPr>
          <p:cNvPr id="286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16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28677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56326"/>
          <p:cNvSpPr txBox="1"/>
          <p:nvPr/>
        </p:nvSpPr>
        <p:spPr>
          <a:xfrm>
            <a:off x="0" y="6604000"/>
            <a:ext cx="2533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10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Copyright 2004-2015 </a:t>
            </a:r>
            <a:r>
              <a:rPr lang="zh-CN" altLang="en-US" sz="10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  <a:endParaRPr lang="zh-CN" altLang="en-US" sz="10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716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7168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684" name="日期占位符 7168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1685" name="页脚占位符 716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1686" name="灯片编号占位符 716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gi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wmf" /><Relationship Id="rId4" Type="http://schemas.openxmlformats.org/officeDocument/2006/relationships/image" Target="../media/image3.gi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gi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wmf" /><Relationship Id="rId4" Type="http://schemas.openxmlformats.org/officeDocument/2006/relationships/image" Target="../media/image7.jpeg" /><Relationship Id="rId5" Type="http://schemas.openxmlformats.org/officeDocument/2006/relationships/image" Target="../media/image3.gi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gi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gi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gi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gi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gi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gi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gif" /><Relationship Id="rId4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gi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3.gi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gi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gi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gi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gi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Picture 4" descr="相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813"/>
            <a:ext cx="9144000" cy="6119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10"/>
          <p:cNvSpPr/>
          <p:nvPr/>
        </p:nvSpPr>
        <p:spPr>
          <a:xfrm>
            <a:off x="1692275" y="1484313"/>
            <a:ext cx="5234940" cy="29533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孟子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三章</a:t>
            </a:r>
            <a:b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得道多助，失道寡助</a:t>
            </a:r>
            <a:b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 Box 2"/>
          <p:cNvSpPr txBox="1"/>
          <p:nvPr/>
        </p:nvSpPr>
        <p:spPr>
          <a:xfrm>
            <a:off x="231775" y="20002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Text Box 3"/>
          <p:cNvSpPr txBox="1"/>
          <p:nvPr/>
        </p:nvSpPr>
        <p:spPr>
          <a:xfrm>
            <a:off x="0" y="1700213"/>
            <a:ext cx="90678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三里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u="sng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城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 ，七里之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郭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， 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环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攻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不胜。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夫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环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攻      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之，必有得天时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者矣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， 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然而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不胜者，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天时不如地利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也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 。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2339975" y="27860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14"/>
          <p:cNvSpPr txBox="1"/>
          <p:nvPr/>
        </p:nvSpPr>
        <p:spPr>
          <a:xfrm>
            <a:off x="1979613" y="1058863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24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09" name="Rectangle 33"/>
          <p:cNvSpPr/>
          <p:nvPr/>
        </p:nvSpPr>
        <p:spPr>
          <a:xfrm>
            <a:off x="0" y="4149725"/>
            <a:ext cx="9144000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比如一座）方圆三里的小城，只有方圆七里的外城，四面包围起来攻打它，却不能取胜。采用四面包围的方式攻城，一定是得到有利于作战的天气、时令了，可是不能取胜，这是因为有利于作战的天气、时令比不上有利于作战的地理形势呀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文意疏通：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7464" name="矩形 147463"/>
          <p:cNvSpPr/>
          <p:nvPr/>
        </p:nvSpPr>
        <p:spPr>
          <a:xfrm>
            <a:off x="323850" y="3068638"/>
            <a:ext cx="30241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者：指“得天时”这种情况。矣：语气助词，表肯定。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5" name="矩形 147464"/>
          <p:cNvSpPr/>
          <p:nvPr/>
        </p:nvSpPr>
        <p:spPr>
          <a:xfrm>
            <a:off x="684213" y="2205038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6" name="矩形 147465"/>
          <p:cNvSpPr/>
          <p:nvPr/>
        </p:nvSpPr>
        <p:spPr>
          <a:xfrm>
            <a:off x="1187450" y="22050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内城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7" name="矩形 147466"/>
          <p:cNvSpPr/>
          <p:nvPr/>
        </p:nvSpPr>
        <p:spPr>
          <a:xfrm>
            <a:off x="2916238" y="22050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外城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8" name="矩形 147467"/>
          <p:cNvSpPr/>
          <p:nvPr/>
        </p:nvSpPr>
        <p:spPr>
          <a:xfrm>
            <a:off x="3924300" y="2205038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围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9" name="矩形 147468"/>
          <p:cNvSpPr/>
          <p:nvPr/>
        </p:nvSpPr>
        <p:spPr>
          <a:xfrm>
            <a:off x="4356100" y="2205038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表顺承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0" name="矩形 147469"/>
          <p:cNvSpPr/>
          <p:nvPr/>
        </p:nvSpPr>
        <p:spPr>
          <a:xfrm>
            <a:off x="5292725" y="22050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小城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1" name="矩形 147470"/>
          <p:cNvSpPr/>
          <p:nvPr/>
        </p:nvSpPr>
        <p:spPr>
          <a:xfrm>
            <a:off x="5148263" y="1196975"/>
            <a:ext cx="17160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转折，但是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2" name="矩形 147471"/>
          <p:cNvSpPr/>
          <p:nvPr/>
        </p:nvSpPr>
        <p:spPr>
          <a:xfrm>
            <a:off x="7019925" y="1190625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句首发语词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3" name="矩形 147472"/>
          <p:cNvSpPr/>
          <p:nvPr/>
        </p:nvSpPr>
        <p:spPr>
          <a:xfrm>
            <a:off x="7596188" y="2205038"/>
            <a:ext cx="11033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表顺承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4" name="矩形 147473"/>
          <p:cNvSpPr/>
          <p:nvPr/>
        </p:nvSpPr>
        <p:spPr>
          <a:xfrm>
            <a:off x="3563938" y="3068638"/>
            <a:ext cx="16557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然而：虽然这样，但是。</a:t>
            </a:r>
            <a:endParaRPr lang="zh-CN" altLang="en-US" sz="20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5" name="矩形 147474"/>
          <p:cNvSpPr/>
          <p:nvPr/>
        </p:nvSpPr>
        <p:spPr>
          <a:xfrm>
            <a:off x="5940425" y="3141663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76" name="矩形 147475"/>
          <p:cNvSpPr/>
          <p:nvPr/>
        </p:nvSpPr>
        <p:spPr>
          <a:xfrm>
            <a:off x="8040688" y="3068638"/>
            <a:ext cx="11033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表判断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7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7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7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9" grpId="0"/>
      <p:bldP spid="147464" grpId="0"/>
      <p:bldP spid="147465" grpId="0"/>
      <p:bldP spid="147466" grpId="0"/>
      <p:bldP spid="147467" grpId="0"/>
      <p:bldP spid="147468" grpId="0"/>
      <p:bldP spid="147469" grpId="0"/>
      <p:bldP spid="147470" grpId="0"/>
      <p:bldP spid="147471" grpId="0"/>
      <p:bldP spid="147472" grpId="0"/>
      <p:bldP spid="147473" grpId="0"/>
      <p:bldP spid="147474" grpId="0"/>
      <p:bldP spid="147475" grpId="0"/>
      <p:bldP spid="1474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71" name="Text Box 3"/>
          <p:cNvSpPr txBox="1"/>
          <p:nvPr/>
        </p:nvSpPr>
        <p:spPr>
          <a:xfrm>
            <a:off x="1331913" y="2276475"/>
            <a:ext cx="1152525" cy="617538"/>
          </a:xfrm>
          <a:prstGeom prst="rect">
            <a:avLst/>
          </a:prstGeom>
          <a:solidFill>
            <a:srgbClr val="FF6600"/>
          </a:solidFill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天时</a:t>
            </a:r>
            <a:endParaRPr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9507" name="组合 149506"/>
          <p:cNvGrpSpPr/>
          <p:nvPr/>
        </p:nvGrpSpPr>
        <p:grpSpPr>
          <a:xfrm>
            <a:off x="1547813" y="2565400"/>
            <a:ext cx="4730750" cy="2286000"/>
            <a:chOff x="975" y="1616"/>
            <a:chExt cx="2980" cy="1440"/>
          </a:xfrm>
        </p:grpSpPr>
        <p:pic>
          <p:nvPicPr>
            <p:cNvPr id="18435" name="Picture 2" descr="BD06455_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54" y="1979"/>
              <a:ext cx="643" cy="6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6" name="AutoShape 4"/>
            <p:cNvSpPr/>
            <p:nvPr/>
          </p:nvSpPr>
          <p:spPr>
            <a:xfrm>
              <a:off x="1474" y="2024"/>
              <a:ext cx="624" cy="624"/>
            </a:xfrm>
            <a:prstGeom prst="curvedRightArrow">
              <a:avLst>
                <a:gd name="adj1" fmla="val 20000"/>
                <a:gd name="adj2" fmla="val 40000"/>
                <a:gd name="adj3" fmla="val 3332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7" name="AutoShape 5"/>
            <p:cNvSpPr/>
            <p:nvPr/>
          </p:nvSpPr>
          <p:spPr>
            <a:xfrm>
              <a:off x="2835" y="2024"/>
              <a:ext cx="528" cy="624"/>
            </a:xfrm>
            <a:prstGeom prst="curvedLeftArrow">
              <a:avLst>
                <a:gd name="adj1" fmla="val 23636"/>
                <a:gd name="adj2" fmla="val 47272"/>
                <a:gd name="adj3" fmla="val 3332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Text Box 6"/>
            <p:cNvSpPr txBox="1"/>
            <p:nvPr/>
          </p:nvSpPr>
          <p:spPr>
            <a:xfrm>
              <a:off x="2245" y="1616"/>
              <a:ext cx="49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而</a:t>
              </a:r>
              <a:endPara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18439" name="Text Box 7"/>
            <p:cNvSpPr txBox="1"/>
            <p:nvPr/>
          </p:nvSpPr>
          <p:spPr>
            <a:xfrm>
              <a:off x="975" y="2205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i="1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环</a:t>
              </a:r>
              <a:endParaRPr lang="zh-CN" altLang="en-US" sz="3200" b="1" i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18440" name="Text Box 8"/>
            <p:cNvSpPr txBox="1"/>
            <p:nvPr/>
          </p:nvSpPr>
          <p:spPr>
            <a:xfrm>
              <a:off x="3379" y="2115"/>
              <a:ext cx="57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攻</a:t>
              </a:r>
              <a:endPara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18441" name="Text Box 9"/>
            <p:cNvSpPr txBox="1"/>
            <p:nvPr/>
          </p:nvSpPr>
          <p:spPr>
            <a:xfrm>
              <a:off x="2245" y="2614"/>
              <a:ext cx="52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之</a:t>
              </a:r>
              <a:endPara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sp>
        <p:nvSpPr>
          <p:cNvPr id="109578" name="Text Box 10"/>
          <p:cNvSpPr txBox="1"/>
          <p:nvPr/>
        </p:nvSpPr>
        <p:spPr>
          <a:xfrm>
            <a:off x="6372225" y="2349500"/>
            <a:ext cx="1143000" cy="617538"/>
          </a:xfrm>
          <a:prstGeom prst="rect">
            <a:avLst/>
          </a:prstGeom>
          <a:solidFill>
            <a:srgbClr val="FF6600"/>
          </a:solidFill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地利</a:t>
            </a:r>
            <a:endParaRPr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9516" name="Line 11"/>
          <p:cNvSpPr/>
          <p:nvPr/>
        </p:nvSpPr>
        <p:spPr>
          <a:xfrm flipH="1" flipV="1">
            <a:off x="1835150" y="3068638"/>
            <a:ext cx="0" cy="431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9580" name="Line 12"/>
          <p:cNvSpPr/>
          <p:nvPr/>
        </p:nvSpPr>
        <p:spPr>
          <a:xfrm flipH="1">
            <a:off x="900113" y="4149725"/>
            <a:ext cx="1223962" cy="54133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9581" name="Line 13"/>
          <p:cNvSpPr/>
          <p:nvPr/>
        </p:nvSpPr>
        <p:spPr>
          <a:xfrm>
            <a:off x="2916238" y="2636838"/>
            <a:ext cx="31242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9582" name="Text Box 14"/>
          <p:cNvSpPr txBox="1"/>
          <p:nvPr/>
        </p:nvSpPr>
        <p:spPr>
          <a:xfrm>
            <a:off x="3779838" y="2060575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9520" name="WordArt 15"/>
          <p:cNvSpPr>
            <a:spLocks noTextEdit="1"/>
          </p:cNvSpPr>
          <p:nvPr/>
        </p:nvSpPr>
        <p:spPr>
          <a:xfrm>
            <a:off x="971550" y="4797425"/>
            <a:ext cx="942975" cy="533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不胜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9521" name="WordArt 16"/>
          <p:cNvSpPr>
            <a:spLocks noTextEdit="1"/>
          </p:cNvSpPr>
          <p:nvPr/>
        </p:nvSpPr>
        <p:spPr>
          <a:xfrm>
            <a:off x="6732588" y="4652963"/>
            <a:ext cx="56197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400" b="1" i="1">
                <a:ln w="63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CC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胜</a:t>
            </a:r>
            <a:endParaRPr lang="zh-CN" altLang="en-US" sz="4400" b="1" i="1">
              <a:ln w="63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CC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85" name="Line 17"/>
          <p:cNvSpPr/>
          <p:nvPr/>
        </p:nvSpPr>
        <p:spPr>
          <a:xfrm flipH="1" flipV="1">
            <a:off x="7019925" y="3068638"/>
            <a:ext cx="0" cy="15843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9586" name="Line 18"/>
          <p:cNvSpPr/>
          <p:nvPr/>
        </p:nvSpPr>
        <p:spPr>
          <a:xfrm flipH="1">
            <a:off x="3924300" y="5157788"/>
            <a:ext cx="0" cy="3921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9587" name="Text Box 19"/>
          <p:cNvSpPr txBox="1"/>
          <p:nvPr/>
        </p:nvSpPr>
        <p:spPr>
          <a:xfrm>
            <a:off x="971550" y="5445125"/>
            <a:ext cx="69103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举例证明论点一：天时不如地利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9525" name="Text Box 20"/>
          <p:cNvSpPr txBox="1"/>
          <p:nvPr/>
        </p:nvSpPr>
        <p:spPr>
          <a:xfrm>
            <a:off x="8027988" y="1700213"/>
            <a:ext cx="742950" cy="15843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攻城：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9589" name="Text Box 21"/>
          <p:cNvSpPr txBox="1"/>
          <p:nvPr/>
        </p:nvSpPr>
        <p:spPr>
          <a:xfrm>
            <a:off x="5651500" y="4797425"/>
            <a:ext cx="8382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守方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4" name="Rectangle 22"/>
          <p:cNvSpPr/>
          <p:nvPr/>
        </p:nvSpPr>
        <p:spPr>
          <a:xfrm>
            <a:off x="2895600" y="4572000"/>
            <a:ext cx="533400" cy="228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91" name="Line 23"/>
          <p:cNvSpPr/>
          <p:nvPr/>
        </p:nvSpPr>
        <p:spPr>
          <a:xfrm>
            <a:off x="2124075" y="5013325"/>
            <a:ext cx="1447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9592" name="Line 24"/>
          <p:cNvSpPr/>
          <p:nvPr/>
        </p:nvSpPr>
        <p:spPr>
          <a:xfrm flipH="1">
            <a:off x="4284663" y="5013325"/>
            <a:ext cx="1143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9593" name="Text Box 25"/>
          <p:cNvSpPr txBox="1">
            <a:spLocks noChangeArrowheads="1"/>
          </p:cNvSpPr>
          <p:nvPr/>
        </p:nvSpPr>
        <p:spPr bwMode="auto">
          <a:xfrm>
            <a:off x="684213" y="5876925"/>
            <a:ext cx="75247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从进攻一方的失利论证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天时不如地利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”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r>
              <a:rPr kumimoji="0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</a:t>
            </a:r>
            <a:endParaRPr kumimoji="0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18458" name="矩形 149530"/>
          <p:cNvSpPr/>
          <p:nvPr/>
        </p:nvSpPr>
        <p:spPr>
          <a:xfrm>
            <a:off x="0" y="1196975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第二段是从什么角度来论述的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怎样论述？作者用了什么论证方法来证明论点？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476250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4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整体感知：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4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109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1" dur="500"/>
                                        <p:tgtEl>
                                          <p:spTgt spid="10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8" grpId="0"/>
      <p:bldP spid="109582" grpId="0"/>
      <p:bldP spid="109587" grpId="0"/>
      <p:bldP spid="149525" grpId="0"/>
      <p:bldP spid="109589" grpId="0"/>
      <p:bldP spid="1095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矩形 151553"/>
          <p:cNvSpPr/>
          <p:nvPr/>
        </p:nvSpPr>
        <p:spPr>
          <a:xfrm>
            <a:off x="2339975" y="1916113"/>
            <a:ext cx="4608513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60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Text Box 2"/>
          <p:cNvSpPr txBox="1"/>
          <p:nvPr/>
        </p:nvSpPr>
        <p:spPr>
          <a:xfrm>
            <a:off x="950913" y="13636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Text Box 3"/>
          <p:cNvSpPr txBox="1"/>
          <p:nvPr/>
        </p:nvSpPr>
        <p:spPr>
          <a:xfrm>
            <a:off x="0" y="1268413"/>
            <a:ext cx="8964613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城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非不高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池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非不深也，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兵革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非不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坚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也，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米粟非不多也，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去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，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地利不如人和也。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Text Box 13"/>
          <p:cNvSpPr txBox="1"/>
          <p:nvPr/>
        </p:nvSpPr>
        <p:spPr>
          <a:xfrm>
            <a:off x="592138" y="52514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4233" name="Rectangle 25"/>
          <p:cNvSpPr/>
          <p:nvPr/>
        </p:nvSpPr>
        <p:spPr>
          <a:xfrm>
            <a:off x="0" y="3789363"/>
            <a:ext cx="9144000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城墙并不是不高啊，护城河并不是不深呀，武器装备也不是不精良，粮食供给也并不是不充足啊，（但是，守城一方还是）弃城而逃，这是因为作战的地理形势（再好），也比不上人心向背、内部团结啊。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文意疏通：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2583" name="矩形 152582"/>
          <p:cNvSpPr/>
          <p:nvPr/>
        </p:nvSpPr>
        <p:spPr>
          <a:xfrm>
            <a:off x="0" y="17732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城墙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4" name="矩形 152583"/>
          <p:cNvSpPr/>
          <p:nvPr/>
        </p:nvSpPr>
        <p:spPr>
          <a:xfrm>
            <a:off x="1187450" y="1773238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zh-CN" altLang="en-US" sz="32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表判断</a:t>
            </a:r>
            <a:endParaRPr lang="zh-CN" altLang="en-US" sz="3200" b="1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2585" name="矩形 152584"/>
          <p:cNvSpPr/>
          <p:nvPr/>
        </p:nvSpPr>
        <p:spPr>
          <a:xfrm>
            <a:off x="2627313" y="17732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护城河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6" name="矩形 152585"/>
          <p:cNvSpPr/>
          <p:nvPr/>
        </p:nvSpPr>
        <p:spPr>
          <a:xfrm>
            <a:off x="4356100" y="1700213"/>
            <a:ext cx="26638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泛指武器装备。兵，兵器。革，甲胄。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7" name="矩形 152586"/>
          <p:cNvSpPr/>
          <p:nvPr/>
        </p:nvSpPr>
        <p:spPr>
          <a:xfrm>
            <a:off x="6588125" y="17732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坚固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8" name="矩形 152587"/>
          <p:cNvSpPr/>
          <p:nvPr/>
        </p:nvSpPr>
        <p:spPr>
          <a:xfrm>
            <a:off x="7596188" y="17732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锐利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89" name="矩形 152588"/>
          <p:cNvSpPr/>
          <p:nvPr/>
        </p:nvSpPr>
        <p:spPr>
          <a:xfrm>
            <a:off x="2555875" y="2708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放弃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90" name="矩形 152589"/>
          <p:cNvSpPr/>
          <p:nvPr/>
        </p:nvSpPr>
        <p:spPr>
          <a:xfrm>
            <a:off x="3492500" y="27082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离开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91" name="矩形 152590"/>
          <p:cNvSpPr/>
          <p:nvPr/>
        </p:nvSpPr>
        <p:spPr>
          <a:xfrm>
            <a:off x="3635375" y="3141663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代城郭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2592" name="矩形 152591"/>
          <p:cNvSpPr/>
          <p:nvPr/>
        </p:nvSpPr>
        <p:spPr>
          <a:xfrm>
            <a:off x="5148263" y="270827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9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33" grpId="0"/>
      <p:bldP spid="152583" grpId="0"/>
      <p:bldP spid="152584" grpId="0"/>
      <p:bldP spid="152585" grpId="0"/>
      <p:bldP spid="152586" grpId="0"/>
      <p:bldP spid="152587" grpId="0"/>
      <p:bldP spid="152588" grpId="0"/>
      <p:bldP spid="152589" grpId="0"/>
      <p:bldP spid="152590" grpId="0"/>
      <p:bldP spid="152591" grpId="0"/>
      <p:bldP spid="1525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4626" name="Text Box 2"/>
          <p:cNvSpPr txBox="1"/>
          <p:nvPr/>
        </p:nvSpPr>
        <p:spPr>
          <a:xfrm>
            <a:off x="0" y="1916113"/>
            <a:ext cx="733425" cy="1219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守城：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3554" name="Picture 3" descr="j03320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8" y="2781300"/>
            <a:ext cx="1296987" cy="116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0" name="Text Box 4"/>
          <p:cNvSpPr txBox="1"/>
          <p:nvPr/>
        </p:nvSpPr>
        <p:spPr>
          <a:xfrm>
            <a:off x="3203575" y="2852738"/>
            <a:ext cx="5334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城高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01" name="Text Box 5"/>
          <p:cNvSpPr txBox="1"/>
          <p:nvPr/>
        </p:nvSpPr>
        <p:spPr>
          <a:xfrm>
            <a:off x="4284663" y="40767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池深</a:t>
            </a:r>
            <a:endParaRPr lang="zh-CN" altLang="en-US" sz="240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02" name="Text Box 6"/>
          <p:cNvSpPr txBox="1"/>
          <p:nvPr/>
        </p:nvSpPr>
        <p:spPr>
          <a:xfrm>
            <a:off x="5580063" y="2492375"/>
            <a:ext cx="45720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兵革利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03" name="Text Box 7"/>
          <p:cNvSpPr txBox="1"/>
          <p:nvPr/>
        </p:nvSpPr>
        <p:spPr>
          <a:xfrm>
            <a:off x="4140200" y="1989138"/>
            <a:ext cx="10668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粮多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04" name="Text Box 8"/>
          <p:cNvSpPr txBox="1"/>
          <p:nvPr/>
        </p:nvSpPr>
        <p:spPr>
          <a:xfrm>
            <a:off x="1116013" y="198913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守方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06" name="Text Box 10"/>
          <p:cNvSpPr txBox="1"/>
          <p:nvPr/>
        </p:nvSpPr>
        <p:spPr>
          <a:xfrm>
            <a:off x="684213" y="5157788"/>
            <a:ext cx="1143000" cy="576262"/>
          </a:xfrm>
          <a:prstGeom prst="rect">
            <a:avLst/>
          </a:prstGeom>
          <a:solidFill>
            <a:srgbClr val="FF6600"/>
          </a:solidFill>
          <a:ln w="571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地利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07" name="Text Box 11"/>
          <p:cNvSpPr txBox="1"/>
          <p:nvPr/>
        </p:nvSpPr>
        <p:spPr>
          <a:xfrm>
            <a:off x="7451725" y="21336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攻方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54635" name="Line 13"/>
          <p:cNvSpPr/>
          <p:nvPr/>
        </p:nvSpPr>
        <p:spPr>
          <a:xfrm flipH="1">
            <a:off x="2339975" y="4005263"/>
            <a:ext cx="720725" cy="7207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6510" name="Line 14"/>
          <p:cNvSpPr/>
          <p:nvPr/>
        </p:nvSpPr>
        <p:spPr>
          <a:xfrm flipH="1">
            <a:off x="1692275" y="2492375"/>
            <a:ext cx="0" cy="13684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6511" name="Text Box 15"/>
          <p:cNvSpPr txBox="1"/>
          <p:nvPr/>
        </p:nvSpPr>
        <p:spPr>
          <a:xfrm>
            <a:off x="684213" y="4437063"/>
            <a:ext cx="1676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委而去之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Text Box 16"/>
          <p:cNvSpPr txBox="1"/>
          <p:nvPr/>
        </p:nvSpPr>
        <p:spPr>
          <a:xfrm>
            <a:off x="2819400" y="6096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39" name="WordArt 17" descr="白色大理石"/>
          <p:cNvSpPr>
            <a:spLocks noTextEdit="1"/>
          </p:cNvSpPr>
          <p:nvPr/>
        </p:nvSpPr>
        <p:spPr>
          <a:xfrm>
            <a:off x="1476375" y="3789363"/>
            <a:ext cx="457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>
                <a:blipFill rotWithShape="0">
                  <a:blip r:embed="rId4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败</a:t>
            </a:r>
            <a:endParaRPr lang="zh-CN" altLang="en-US" sz="3600">
              <a:blipFill rotWithShape="0">
                <a:blip r:embed="rId4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514" name="Line 18"/>
          <p:cNvSpPr/>
          <p:nvPr/>
        </p:nvSpPr>
        <p:spPr>
          <a:xfrm flipH="1">
            <a:off x="8101013" y="2852738"/>
            <a:ext cx="0" cy="21717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4641" name="WordArt 19"/>
          <p:cNvSpPr>
            <a:spLocks noTextEdit="1"/>
          </p:cNvSpPr>
          <p:nvPr/>
        </p:nvSpPr>
        <p:spPr>
          <a:xfrm>
            <a:off x="7885113" y="5013325"/>
            <a:ext cx="6477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胜</a:t>
            </a:r>
            <a:endParaRPr lang="zh-CN" altLang="en-US" sz="36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516" name="Text Box 20"/>
          <p:cNvSpPr txBox="1"/>
          <p:nvPr/>
        </p:nvSpPr>
        <p:spPr>
          <a:xfrm>
            <a:off x="5940425" y="5157788"/>
            <a:ext cx="990600" cy="576262"/>
          </a:xfrm>
          <a:prstGeom prst="rect">
            <a:avLst/>
          </a:prstGeom>
          <a:solidFill>
            <a:srgbClr val="FF6600"/>
          </a:solidFill>
          <a:ln w="571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人和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17" name="Line 21"/>
          <p:cNvSpPr/>
          <p:nvPr/>
        </p:nvSpPr>
        <p:spPr>
          <a:xfrm flipH="1">
            <a:off x="7019925" y="5445125"/>
            <a:ext cx="8651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4644" name="Line 22"/>
          <p:cNvSpPr/>
          <p:nvPr/>
        </p:nvSpPr>
        <p:spPr>
          <a:xfrm flipV="1">
            <a:off x="2195513" y="5499100"/>
            <a:ext cx="3730625" cy="17463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06520" name="Text Box 24"/>
          <p:cNvSpPr txBox="1"/>
          <p:nvPr/>
        </p:nvSpPr>
        <p:spPr>
          <a:xfrm>
            <a:off x="1908175" y="5661025"/>
            <a:ext cx="55451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举例证明论点二：地利不如人和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06521" name="Line 25"/>
          <p:cNvSpPr/>
          <p:nvPr/>
        </p:nvSpPr>
        <p:spPr>
          <a:xfrm>
            <a:off x="2268538" y="2276475"/>
            <a:ext cx="914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cxnSp>
        <p:nvCxnSpPr>
          <p:cNvPr id="106522" name="AutoShape 26"/>
          <p:cNvCxnSpPr/>
          <p:nvPr/>
        </p:nvCxnSpPr>
        <p:spPr>
          <a:xfrm flipV="1">
            <a:off x="5364163" y="3860800"/>
            <a:ext cx="533400" cy="457200"/>
          </a:xfrm>
          <a:prstGeom prst="bentConnector3">
            <a:avLst>
              <a:gd name="adj1" fmla="val 99995"/>
            </a:avLst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54648" name="AutoShape 27"/>
          <p:cNvCxnSpPr/>
          <p:nvPr/>
        </p:nvCxnSpPr>
        <p:spPr>
          <a:xfrm rot="-5400000" flipH="1">
            <a:off x="3603625" y="3678238"/>
            <a:ext cx="501650" cy="723900"/>
          </a:xfrm>
          <a:prstGeom prst="bentConnector2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54649" name="AutoShape 28"/>
          <p:cNvCxnSpPr/>
          <p:nvPr/>
        </p:nvCxnSpPr>
        <p:spPr>
          <a:xfrm rot="-10800000" flipV="1">
            <a:off x="3492500" y="2205038"/>
            <a:ext cx="593725" cy="576262"/>
          </a:xfrm>
          <a:prstGeom prst="bentConnector2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54650" name="AutoShape 29"/>
          <p:cNvCxnSpPr/>
          <p:nvPr/>
        </p:nvCxnSpPr>
        <p:spPr>
          <a:xfrm rot="5400000" flipH="1">
            <a:off x="5440363" y="2128838"/>
            <a:ext cx="381000" cy="533400"/>
          </a:xfrm>
          <a:prstGeom prst="bentConnector2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1331913" y="6021388"/>
            <a:ext cx="67341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从防御一方的失利论证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“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地利不如人和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”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579" name="矩形 154651"/>
          <p:cNvSpPr/>
          <p:nvPr/>
        </p:nvSpPr>
        <p:spPr>
          <a:xfrm>
            <a:off x="0" y="981075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第三段分别是从什么角度来论述的？怎样论述？作者用了什么论证方法来证明论点？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0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3333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5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整体感知：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5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82" name="Text Box 14"/>
          <p:cNvSpPr txBox="1"/>
          <p:nvPr/>
        </p:nvSpPr>
        <p:spPr>
          <a:xfrm>
            <a:off x="3348038" y="4868863"/>
            <a:ext cx="12239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0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5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54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154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06500" grpId="0"/>
      <p:bldP spid="106501" grpId="0"/>
      <p:bldP spid="106502" grpId="0"/>
      <p:bldP spid="106503" grpId="0"/>
      <p:bldP spid="106504" grpId="0"/>
      <p:bldP spid="106506" grpId="0"/>
      <p:bldP spid="106507" grpId="0"/>
      <p:bldP spid="106511" grpId="0"/>
      <p:bldP spid="106516" grpId="0"/>
      <p:bldP spid="106520" grpId="0"/>
      <p:bldP spid="106526" grpId="0"/>
      <p:bldP spid="1095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Text Box 2"/>
          <p:cNvSpPr txBox="1"/>
          <p:nvPr/>
        </p:nvSpPr>
        <p:spPr>
          <a:xfrm>
            <a:off x="0" y="1268413"/>
            <a:ext cx="9201150" cy="2528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故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曰，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域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民不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封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疆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界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固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国不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山溪之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威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天下不以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兵革之利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得道者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多助，失道者寡助。寡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助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至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，   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亲戚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畔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94" name="Rectangle 38"/>
          <p:cNvSpPr/>
          <p:nvPr/>
        </p:nvSpPr>
        <p:spPr>
          <a:xfrm>
            <a:off x="0" y="4365625"/>
            <a:ext cx="9145588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所以说，管理百姓不能只靠划定的疆域的界限，巩固国防不能靠山川的险要，征服天下不能靠武力的强大。能施行“仁政”的君主，帮助支持他的人就多，不施行“仁政”的君主，支持帮助他的人就少。帮助他的人少到了极点，内外亲属也会背叛他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6" name="矩形 156675"/>
          <p:cNvSpPr/>
          <p:nvPr/>
        </p:nvSpPr>
        <p:spPr>
          <a:xfrm>
            <a:off x="0" y="17002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因此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7" name="矩形 156676"/>
          <p:cNvSpPr/>
          <p:nvPr/>
        </p:nvSpPr>
        <p:spPr>
          <a:xfrm>
            <a:off x="1042988" y="17002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限制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8" name="矩形 156677"/>
          <p:cNvSpPr/>
          <p:nvPr/>
        </p:nvSpPr>
        <p:spPr>
          <a:xfrm>
            <a:off x="6011863" y="8366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凭借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9" name="矩形 156678"/>
          <p:cNvSpPr/>
          <p:nvPr/>
        </p:nvSpPr>
        <p:spPr>
          <a:xfrm>
            <a:off x="2916238" y="17732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划分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0" name="矩形 156679"/>
          <p:cNvSpPr/>
          <p:nvPr/>
        </p:nvSpPr>
        <p:spPr>
          <a:xfrm>
            <a:off x="3779838" y="1700213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1" name="矩形 156680"/>
          <p:cNvSpPr/>
          <p:nvPr/>
        </p:nvSpPr>
        <p:spPr>
          <a:xfrm>
            <a:off x="4211638" y="17002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界限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2" name="矩形 156681"/>
          <p:cNvSpPr/>
          <p:nvPr/>
        </p:nvSpPr>
        <p:spPr>
          <a:xfrm>
            <a:off x="5003800" y="1700213"/>
            <a:ext cx="16113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巩固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3" name="矩形 156682"/>
          <p:cNvSpPr/>
          <p:nvPr/>
        </p:nvSpPr>
        <p:spPr>
          <a:xfrm>
            <a:off x="2411413" y="177323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凭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4" name="矩形 156683"/>
          <p:cNvSpPr/>
          <p:nvPr/>
        </p:nvSpPr>
        <p:spPr>
          <a:xfrm>
            <a:off x="7524750" y="17002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险要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5" name="矩形 156684"/>
          <p:cNvSpPr/>
          <p:nvPr/>
        </p:nvSpPr>
        <p:spPr>
          <a:xfrm>
            <a:off x="8245475" y="90805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震慑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6" name="矩形 156685"/>
          <p:cNvSpPr/>
          <p:nvPr/>
        </p:nvSpPr>
        <p:spPr>
          <a:xfrm>
            <a:off x="1547813" y="2781300"/>
            <a:ext cx="197008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武力的强大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7" name="矩形 156686"/>
          <p:cNvSpPr/>
          <p:nvPr/>
        </p:nvSpPr>
        <p:spPr>
          <a:xfrm>
            <a:off x="3635375" y="2781300"/>
            <a:ext cx="29527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施行仁政的君主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8" name="矩形 156687"/>
          <p:cNvSpPr/>
          <p:nvPr/>
        </p:nvSpPr>
        <p:spPr>
          <a:xfrm>
            <a:off x="395288" y="3716338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89" name="矩形 156688"/>
          <p:cNvSpPr/>
          <p:nvPr/>
        </p:nvSpPr>
        <p:spPr>
          <a:xfrm>
            <a:off x="900113" y="37163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极点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90" name="矩形 156689"/>
          <p:cNvSpPr/>
          <p:nvPr/>
        </p:nvSpPr>
        <p:spPr>
          <a:xfrm>
            <a:off x="1835150" y="37163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内外亲属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91" name="矩形 156690"/>
          <p:cNvSpPr/>
          <p:nvPr/>
        </p:nvSpPr>
        <p:spPr>
          <a:xfrm>
            <a:off x="5567363" y="3789363"/>
            <a:ext cx="35766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之：代词，代“失道者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92" name="矩形 156691"/>
          <p:cNvSpPr/>
          <p:nvPr/>
        </p:nvSpPr>
        <p:spPr>
          <a:xfrm>
            <a:off x="3419475" y="3789363"/>
            <a:ext cx="20669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通“叛” 背叛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0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文意疏通：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6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6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6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6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94" grpId="0"/>
      <p:bldP spid="156676" grpId="0"/>
      <p:bldP spid="156677" grpId="0"/>
      <p:bldP spid="156678" grpId="0"/>
      <p:bldP spid="156679" grpId="0"/>
      <p:bldP spid="156680" grpId="0"/>
      <p:bldP spid="156681" grpId="0"/>
      <p:bldP spid="156682" grpId="0"/>
      <p:bldP spid="156683" grpId="0"/>
      <p:bldP spid="156684" grpId="0"/>
      <p:bldP spid="156685" grpId="0"/>
      <p:bldP spid="156686" grpId="0"/>
      <p:bldP spid="156689" grpId="0"/>
      <p:bldP spid="156690" grpId="0"/>
      <p:bldP spid="156691" grpId="0"/>
      <p:bldP spid="1566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Text Box 2"/>
          <p:cNvSpPr txBox="1"/>
          <p:nvPr/>
        </p:nvSpPr>
        <p:spPr>
          <a:xfrm>
            <a:off x="0" y="1196975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多助之至，天下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顺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之。 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天下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所顺 ，攻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亲戚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所畔，故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君子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不战，战必胜矣。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321" name="Rectangle 17"/>
          <p:cNvSpPr/>
          <p:nvPr/>
        </p:nvSpPr>
        <p:spPr>
          <a:xfrm>
            <a:off x="0" y="4005263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帮助他的人多到了极点，天下的人都会归顺他。凭着天下人都归顺他的条件，去攻打那连父母兄弟都反对的寡助之君，所以，（能行“仁政”的）君主不战则已，战就一定胜利。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4" name="矩形 158723"/>
          <p:cNvSpPr/>
          <p:nvPr/>
        </p:nvSpPr>
        <p:spPr>
          <a:xfrm>
            <a:off x="4932363" y="177323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凭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5" name="矩形 158724"/>
          <p:cNvSpPr/>
          <p:nvPr/>
        </p:nvSpPr>
        <p:spPr>
          <a:xfrm>
            <a:off x="5724525" y="1773238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连接主谓间，取消句子独立性，无义。</a:t>
            </a:r>
            <a:endParaRPr lang="zh-CN" altLang="en-US" sz="2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6" name="矩形 158725"/>
          <p:cNvSpPr/>
          <p:nvPr/>
        </p:nvSpPr>
        <p:spPr>
          <a:xfrm>
            <a:off x="2627313" y="2924175"/>
            <a:ext cx="16573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施行仁政的君主。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7" name="矩形 158726"/>
          <p:cNvSpPr/>
          <p:nvPr/>
        </p:nvSpPr>
        <p:spPr>
          <a:xfrm>
            <a:off x="4211638" y="29972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或者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文意疏通：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729" name="矩形 158728"/>
          <p:cNvSpPr/>
          <p:nvPr/>
        </p:nvSpPr>
        <p:spPr>
          <a:xfrm>
            <a:off x="2484438" y="1773238"/>
            <a:ext cx="19700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归顺，服从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30" name="矩形 158729"/>
          <p:cNvSpPr/>
          <p:nvPr/>
        </p:nvSpPr>
        <p:spPr>
          <a:xfrm>
            <a:off x="0" y="2924175"/>
            <a:ext cx="25923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连接主谓间，取消句子独立性，无义。</a:t>
            </a:r>
            <a:endParaRPr lang="zh-CN" altLang="en-US" sz="2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1" grpId="0"/>
      <p:bldP spid="158724" grpId="0"/>
      <p:bldP spid="158725" grpId="0"/>
      <p:bldP spid="158726" grpId="0"/>
      <p:bldP spid="158727" grpId="0"/>
      <p:bldP spid="158729" grpId="0"/>
      <p:bldP spid="1587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8" name="Text Box 2"/>
          <p:cNvSpPr txBox="1"/>
          <p:nvPr/>
        </p:nvSpPr>
        <p:spPr>
          <a:xfrm>
            <a:off x="0" y="2708275"/>
            <a:ext cx="990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战争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19" name="Text Box 3"/>
          <p:cNvSpPr txBox="1"/>
          <p:nvPr/>
        </p:nvSpPr>
        <p:spPr>
          <a:xfrm>
            <a:off x="2987675" y="2133600"/>
            <a:ext cx="28622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域民（不以</a:t>
            </a:r>
            <a:r>
              <a:rPr lang="en-US" altLang="zh-CN" sz="3200" b="1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…</a:t>
            </a: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  <a:endParaRPr lang="zh-CN" altLang="en-US" sz="3200" b="1">
              <a:solidFill>
                <a:srgbClr val="008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20" name="Text Box 4"/>
          <p:cNvSpPr txBox="1"/>
          <p:nvPr/>
        </p:nvSpPr>
        <p:spPr>
          <a:xfrm>
            <a:off x="2916238" y="299720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固国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（不以</a:t>
            </a:r>
            <a:r>
              <a:rPr lang="en-US" altLang="zh-CN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2916238" y="3860800"/>
            <a:ext cx="31511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威天下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（不以</a:t>
            </a:r>
            <a:r>
              <a:rPr lang="en-US" altLang="zh-CN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32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2" name="Line 6"/>
          <p:cNvSpPr/>
          <p:nvPr/>
        </p:nvSpPr>
        <p:spPr>
          <a:xfrm>
            <a:off x="539750" y="3284538"/>
            <a:ext cx="1087438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1623" name="Text Box 7"/>
          <p:cNvSpPr txBox="1"/>
          <p:nvPr/>
        </p:nvSpPr>
        <p:spPr>
          <a:xfrm>
            <a:off x="1547813" y="2781300"/>
            <a:ext cx="762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治国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24" name="Line 8"/>
          <p:cNvSpPr/>
          <p:nvPr/>
        </p:nvSpPr>
        <p:spPr>
          <a:xfrm>
            <a:off x="6516688" y="3429000"/>
            <a:ext cx="1600200" cy="0"/>
          </a:xfrm>
          <a:prstGeom prst="line">
            <a:avLst/>
          </a:prstGeom>
          <a:ln w="57150" cap="flat" cmpd="thickThin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1625" name="Text Box 9"/>
          <p:cNvSpPr txBox="1"/>
          <p:nvPr/>
        </p:nvSpPr>
        <p:spPr>
          <a:xfrm>
            <a:off x="6372225" y="2924175"/>
            <a:ext cx="175260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9933"/>
                </a:solidFill>
                <a:latin typeface="Times New Roman" panose="02020603050405020304" pitchFamily="18" charset="0"/>
                <a:ea typeface="隶书" pitchFamily="49" charset="-122"/>
              </a:rPr>
              <a:t>得道多助</a:t>
            </a:r>
            <a:endParaRPr lang="zh-CN" altLang="en-US" sz="2400" b="1">
              <a:solidFill>
                <a:srgbClr val="339933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9933"/>
                </a:solidFill>
                <a:latin typeface="Times New Roman" panose="02020603050405020304" pitchFamily="18" charset="0"/>
                <a:ea typeface="隶书" pitchFamily="49" charset="-122"/>
              </a:rPr>
              <a:t>失道寡助</a:t>
            </a:r>
            <a:endParaRPr lang="zh-CN" altLang="en-US" sz="2400" b="1">
              <a:solidFill>
                <a:srgbClr val="3399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26" name="Text Box 10"/>
          <p:cNvSpPr txBox="1"/>
          <p:nvPr/>
        </p:nvSpPr>
        <p:spPr>
          <a:xfrm>
            <a:off x="8243888" y="2349500"/>
            <a:ext cx="733425" cy="2895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施行“仁政”</a:t>
            </a: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27" name="Text Box 11"/>
          <p:cNvSpPr txBox="1"/>
          <p:nvPr/>
        </p:nvSpPr>
        <p:spPr>
          <a:xfrm>
            <a:off x="3059113" y="5157788"/>
            <a:ext cx="22320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9966"/>
                </a:solidFill>
                <a:latin typeface="Times New Roman" panose="02020603050405020304" pitchFamily="18" charset="0"/>
                <a:ea typeface="隶书" pitchFamily="49" charset="-122"/>
              </a:rPr>
              <a:t>（</a:t>
            </a: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  <a:ea typeface="隶书" pitchFamily="49" charset="-122"/>
              </a:rPr>
              <a:t>反面论证</a:t>
            </a:r>
            <a:r>
              <a:rPr lang="zh-CN" altLang="en-US" sz="2400" b="1">
                <a:solidFill>
                  <a:srgbClr val="FF9966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  <a:endParaRPr lang="zh-CN" altLang="en-US" sz="2400" b="1">
              <a:solidFill>
                <a:srgbClr val="FF99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28" name="Text Box 12"/>
          <p:cNvSpPr txBox="1"/>
          <p:nvPr/>
        </p:nvSpPr>
        <p:spPr>
          <a:xfrm>
            <a:off x="6084888" y="5157788"/>
            <a:ext cx="22209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  <a:ea typeface="隶书" pitchFamily="49" charset="-122"/>
              </a:rPr>
              <a:t>（对比论证</a:t>
            </a:r>
            <a:r>
              <a:rPr lang="zh-CN" altLang="en-US" sz="2400" b="1">
                <a:solidFill>
                  <a:srgbClr val="FF9966"/>
                </a:solidFill>
                <a:latin typeface="Times New Roman" panose="02020603050405020304" pitchFamily="18" charset="0"/>
                <a:ea typeface="隶书" pitchFamily="49" charset="-122"/>
              </a:rPr>
              <a:t>）</a:t>
            </a:r>
            <a:endParaRPr lang="zh-CN" altLang="en-US" sz="2400" b="1">
              <a:solidFill>
                <a:srgbClr val="FF9966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29" name="Text Box 13"/>
          <p:cNvSpPr txBox="1"/>
          <p:nvPr/>
        </p:nvSpPr>
        <p:spPr>
          <a:xfrm>
            <a:off x="2124075" y="5157788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  <a:ea typeface="隶书" pitchFamily="49" charset="-122"/>
              </a:rPr>
              <a:t>排比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30" name="Line 14"/>
          <p:cNvSpPr/>
          <p:nvPr/>
        </p:nvSpPr>
        <p:spPr>
          <a:xfrm flipH="1">
            <a:off x="3995738" y="4508500"/>
            <a:ext cx="0" cy="6096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1631" name="Line 15"/>
          <p:cNvSpPr/>
          <p:nvPr/>
        </p:nvSpPr>
        <p:spPr>
          <a:xfrm flipH="1">
            <a:off x="7092950" y="4149725"/>
            <a:ext cx="0" cy="942975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1632" name="Line 16"/>
          <p:cNvSpPr/>
          <p:nvPr/>
        </p:nvSpPr>
        <p:spPr>
          <a:xfrm flipV="1">
            <a:off x="2195513" y="2349500"/>
            <a:ext cx="86360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1633" name="Line 17"/>
          <p:cNvSpPr/>
          <p:nvPr/>
        </p:nvSpPr>
        <p:spPr>
          <a:xfrm>
            <a:off x="2339975" y="3213100"/>
            <a:ext cx="431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1634" name="Line 18"/>
          <p:cNvSpPr/>
          <p:nvPr/>
        </p:nvSpPr>
        <p:spPr>
          <a:xfrm>
            <a:off x="2268538" y="3716338"/>
            <a:ext cx="647700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1635" name="AutoShape 19"/>
          <p:cNvSpPr/>
          <p:nvPr/>
        </p:nvSpPr>
        <p:spPr>
          <a:xfrm>
            <a:off x="6084888" y="2205038"/>
            <a:ext cx="381000" cy="2087562"/>
          </a:xfrm>
          <a:prstGeom prst="rightBrace">
            <a:avLst>
              <a:gd name="adj1" fmla="val 4560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6" name="Text Box 20"/>
          <p:cNvSpPr txBox="1"/>
          <p:nvPr/>
        </p:nvSpPr>
        <p:spPr>
          <a:xfrm>
            <a:off x="684213" y="2852738"/>
            <a:ext cx="1066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  <a:ea typeface="隶书" pitchFamily="49" charset="-122"/>
              </a:rPr>
              <a:t>类比论证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37" name="Text Box 21"/>
          <p:cNvSpPr txBox="1"/>
          <p:nvPr/>
        </p:nvSpPr>
        <p:spPr>
          <a:xfrm>
            <a:off x="3419475" y="5445125"/>
            <a:ext cx="27765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道理论证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1638" name="Text Box 22"/>
          <p:cNvSpPr txBox="1">
            <a:spLocks noChangeArrowheads="1"/>
          </p:cNvSpPr>
          <p:nvPr/>
        </p:nvSpPr>
        <p:spPr bwMode="auto">
          <a:xfrm>
            <a:off x="827088" y="5876925"/>
            <a:ext cx="73437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深入论证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得道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”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即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得人和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”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则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战必胜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  <a:cs typeface="+mn-cs"/>
              </a:rPr>
              <a:t>”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r>
              <a:rPr kumimoji="0" lang="zh-CN" altLang="en-US" sz="4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</a:t>
            </a:r>
            <a:endParaRPr kumimoji="0" lang="zh-CN" altLang="en-US" sz="44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29718" name="矩形 160790"/>
          <p:cNvSpPr/>
          <p:nvPr/>
        </p:nvSpPr>
        <p:spPr>
          <a:xfrm>
            <a:off x="0" y="1196975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第四段分别是从什么角度来论述的？怎样论述？作者用了什么论证方法来证明论点？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9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整体感知：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1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111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/>
      <p:bldP spid="111620" grpId="0"/>
      <p:bldP spid="111621" grpId="0"/>
      <p:bldP spid="111623" grpId="0"/>
      <p:bldP spid="111625" grpId="0"/>
      <p:bldP spid="111626" grpId="0"/>
      <p:bldP spid="111627" grpId="0"/>
      <p:bldP spid="111628" grpId="0"/>
      <p:bldP spid="111629" grpId="0"/>
      <p:bldP spid="111635" grpId="0"/>
      <p:bldP spid="111636" grpId="0"/>
      <p:bldP spid="111637" grpId="0"/>
      <p:bldP spid="1116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Text Box 2"/>
          <p:cNvSpPr txBox="1"/>
          <p:nvPr/>
        </p:nvSpPr>
        <p:spPr>
          <a:xfrm>
            <a:off x="1050925" y="1316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endParaRPr lang="zh-CN" altLang="zh-CN" sz="240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Rectangle 4"/>
          <p:cNvSpPr/>
          <p:nvPr/>
        </p:nvSpPr>
        <p:spPr>
          <a:xfrm>
            <a:off x="533400" y="2590800"/>
            <a:ext cx="8458200" cy="2895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476250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课堂小结：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2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8" name="矩形 162820"/>
          <p:cNvSpPr/>
          <p:nvPr/>
        </p:nvSpPr>
        <p:spPr>
          <a:xfrm>
            <a:off x="0" y="1341438"/>
            <a:ext cx="9144000" cy="4965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这篇短文一开始就提出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“天时不如地利，地利不如人和”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这一中心论点。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 然后用概括性很强的两个战例加以证明，突出“人和”是克敌制胜的首要条件。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 接着作者将论点的范围由战争推及到治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国，从而全面体现了孟子的政治主张，使文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章更具有普遍意义。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这篇短文，作者的真正目的不是谈论战争，而是借战争论述实行“仁政”的重要性，阐明人和在治国中的重要性。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9" name="Text Box 3"/>
          <p:cNvSpPr txBox="1"/>
          <p:nvPr/>
        </p:nvSpPr>
        <p:spPr>
          <a:xfrm>
            <a:off x="133350" y="1341438"/>
            <a:ext cx="90106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、大量使用结构整齐的骈句，以排比的修辞写来使文章一气呵成，气势雄浑。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3" name="Text Box 4"/>
          <p:cNvSpPr txBox="1"/>
          <p:nvPr/>
        </p:nvSpPr>
        <p:spPr>
          <a:xfrm>
            <a:off x="0" y="2565400"/>
            <a:ext cx="6858000" cy="15621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 ： 城非不高也，池非不深也，兵革非不坚利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     也，米粟非不多也；  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（双重否定式排比）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域民不以封疆之界，固国不以山溪之险， 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     威天下不以兵革之利。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（层进式排比）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4" name="Text Box 5"/>
          <p:cNvSpPr txBox="1"/>
          <p:nvPr/>
        </p:nvSpPr>
        <p:spPr>
          <a:xfrm>
            <a:off x="179388" y="4149725"/>
            <a:ext cx="612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、对比、对偶等修辞巧妙配合。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45" name="Text Box 6"/>
          <p:cNvSpPr txBox="1"/>
          <p:nvPr/>
        </p:nvSpPr>
        <p:spPr>
          <a:xfrm>
            <a:off x="179388" y="4724400"/>
            <a:ext cx="7304087" cy="822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: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得道者多助，失道者寡助。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   寡助之至，亲戚畔之；多助之至，天下顺之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1863" name="Text Box 7"/>
          <p:cNvSpPr txBox="1"/>
          <p:nvPr/>
        </p:nvSpPr>
        <p:spPr>
          <a:xfrm>
            <a:off x="0" y="5516563"/>
            <a:ext cx="92170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、笔带锋芒，语言犀利、手法多样、论证严密。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写作特色：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2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  <p:bldP spid="163843" grpId="0"/>
      <p:bldP spid="163844" grpId="0"/>
      <p:bldP spid="163845" grpId="0"/>
      <p:bldP spid="1218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矩形 136193"/>
          <p:cNvSpPr/>
          <p:nvPr/>
        </p:nvSpPr>
        <p:spPr>
          <a:xfrm>
            <a:off x="2339975" y="1916113"/>
            <a:ext cx="4608513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60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4866" name="Text Box 2"/>
          <p:cNvSpPr txBox="1"/>
          <p:nvPr/>
        </p:nvSpPr>
        <p:spPr>
          <a:xfrm>
            <a:off x="1042988" y="10525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论点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67" name="Text Box 3"/>
          <p:cNvSpPr txBox="1"/>
          <p:nvPr/>
        </p:nvSpPr>
        <p:spPr>
          <a:xfrm>
            <a:off x="2339975" y="981075"/>
            <a:ext cx="5487988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天时不如地利，地利不如人和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3492500" y="1557338"/>
            <a:ext cx="54435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进攻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小城环而攻之不胜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天时不如地利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3552825" y="2708275"/>
            <a:ext cx="55911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防御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城高兵利粮足不守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地利不如人和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8" name="AutoShape 6"/>
          <p:cNvSpPr/>
          <p:nvPr/>
        </p:nvSpPr>
        <p:spPr>
          <a:xfrm>
            <a:off x="3203575" y="1844675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800" b="1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1979613" y="1844675"/>
            <a:ext cx="161290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战例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（论据）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0" name="Text Box 8"/>
          <p:cNvSpPr txBox="1"/>
          <p:nvPr/>
        </p:nvSpPr>
        <p:spPr>
          <a:xfrm>
            <a:off x="2051050" y="4076700"/>
            <a:ext cx="161290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道理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（类推）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1" name="Text Box 9"/>
          <p:cNvSpPr txBox="1"/>
          <p:nvPr/>
        </p:nvSpPr>
        <p:spPr>
          <a:xfrm>
            <a:off x="3779838" y="35734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域民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2" name="Text Box 10"/>
          <p:cNvSpPr txBox="1"/>
          <p:nvPr/>
        </p:nvSpPr>
        <p:spPr>
          <a:xfrm>
            <a:off x="3779838" y="414972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固国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3" name="Text Box 11"/>
          <p:cNvSpPr txBox="1"/>
          <p:nvPr/>
        </p:nvSpPr>
        <p:spPr>
          <a:xfrm>
            <a:off x="3794125" y="4745038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威天下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4" name="Text Box 12"/>
          <p:cNvSpPr txBox="1"/>
          <p:nvPr/>
        </p:nvSpPr>
        <p:spPr>
          <a:xfrm>
            <a:off x="5651500" y="4221163"/>
            <a:ext cx="3140075" cy="5286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治国需要“人和”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7" name="Text Box 13"/>
          <p:cNvSpPr txBox="1"/>
          <p:nvPr/>
        </p:nvSpPr>
        <p:spPr>
          <a:xfrm>
            <a:off x="971550" y="34290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论证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8" name="Text Box 14"/>
          <p:cNvSpPr txBox="1"/>
          <p:nvPr/>
        </p:nvSpPr>
        <p:spPr>
          <a:xfrm>
            <a:off x="1042988" y="5157788"/>
            <a:ext cx="12557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结论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7" name="Text Box 15"/>
          <p:cNvSpPr txBox="1"/>
          <p:nvPr/>
        </p:nvSpPr>
        <p:spPr>
          <a:xfrm>
            <a:off x="2362200" y="5257800"/>
            <a:ext cx="395605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得道多助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天下顺之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失道寡助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天下畔之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8" name="AutoShape 16"/>
          <p:cNvSpPr/>
          <p:nvPr/>
        </p:nvSpPr>
        <p:spPr>
          <a:xfrm>
            <a:off x="3429000" y="3860800"/>
            <a:ext cx="206375" cy="1244600"/>
          </a:xfrm>
          <a:prstGeom prst="leftBrace">
            <a:avLst>
              <a:gd name="adj1" fmla="val 502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800" b="1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164881" name="AutoShape 17"/>
          <p:cNvSpPr/>
          <p:nvPr/>
        </p:nvSpPr>
        <p:spPr>
          <a:xfrm>
            <a:off x="1908175" y="2205038"/>
            <a:ext cx="287338" cy="2405062"/>
          </a:xfrm>
          <a:prstGeom prst="leftBrace">
            <a:avLst>
              <a:gd name="adj1" fmla="val 6967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800" b="1"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38930" name="AutoShape 18"/>
          <p:cNvSpPr/>
          <p:nvPr/>
        </p:nvSpPr>
        <p:spPr>
          <a:xfrm>
            <a:off x="5219700" y="3789363"/>
            <a:ext cx="190500" cy="1295400"/>
          </a:xfrm>
          <a:prstGeom prst="rightBrace">
            <a:avLst>
              <a:gd name="adj1" fmla="val 5660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31" name="Text Box 19"/>
          <p:cNvSpPr txBox="1"/>
          <p:nvPr/>
        </p:nvSpPr>
        <p:spPr>
          <a:xfrm>
            <a:off x="323850" y="1052513"/>
            <a:ext cx="500063" cy="5213350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分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32" name="Text Box 20"/>
          <p:cNvSpPr txBox="1"/>
          <p:nvPr/>
        </p:nvSpPr>
        <p:spPr>
          <a:xfrm>
            <a:off x="5508625" y="2205038"/>
            <a:ext cx="3281363" cy="5286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战争需要“人和”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33" name="Text Box 21"/>
          <p:cNvSpPr txBox="1"/>
          <p:nvPr/>
        </p:nvSpPr>
        <p:spPr>
          <a:xfrm>
            <a:off x="6332538" y="5334000"/>
            <a:ext cx="2811462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对比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:“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人和”实质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34" name="Text Box 22"/>
          <p:cNvSpPr txBox="1"/>
          <p:nvPr/>
        </p:nvSpPr>
        <p:spPr>
          <a:xfrm>
            <a:off x="3203575" y="6338888"/>
            <a:ext cx="3398838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君子有不战，战必胜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4" name="Text Box 23"/>
          <p:cNvSpPr txBox="1"/>
          <p:nvPr/>
        </p:nvSpPr>
        <p:spPr>
          <a:xfrm>
            <a:off x="1887538" y="5883275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zh-CN" sz="4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2051050" y="5876925"/>
            <a:ext cx="935038" cy="647700"/>
            <a:chOff x="1429" y="3657"/>
            <a:chExt cx="589" cy="408"/>
          </a:xfrm>
        </p:grpSpPr>
        <p:sp>
          <p:nvSpPr>
            <p:cNvPr id="38937" name="Line 25"/>
            <p:cNvSpPr>
              <a:spLocks noChangeShapeType="1"/>
            </p:cNvSpPr>
            <p:nvPr/>
          </p:nvSpPr>
          <p:spPr bwMode="auto">
            <a:xfrm flipH="1">
              <a:off x="1429" y="3657"/>
              <a:ext cx="0" cy="4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>
              <a:outerShdw dist="35921" dir="2700000" algn="ctr" rotWithShape="0">
                <a:srgbClr val="FFFF99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938" name="Line 26"/>
            <p:cNvSpPr>
              <a:spLocks noChangeShapeType="1"/>
            </p:cNvSpPr>
            <p:nvPr/>
          </p:nvSpPr>
          <p:spPr bwMode="auto">
            <a:xfrm>
              <a:off x="1429" y="4065"/>
              <a:ext cx="58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ffectLst>
              <a:outerShdw dist="35921" dir="2700000" algn="ctr" rotWithShape="0">
                <a:srgbClr val="FFFF99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3818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3333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板书设计：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/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  <p:bldP spid="38924" grpId="0"/>
      <p:bldP spid="164877" grpId="0"/>
      <p:bldP spid="164878" grpId="0"/>
      <p:bldP spid="38927" grpId="0"/>
      <p:bldP spid="38928" grpId="0"/>
      <p:bldP spid="164881" grpId="0"/>
      <p:bldP spid="38930" grpId="0"/>
      <p:bldP spid="38931" grpId="0"/>
      <p:bldP spid="38933" grpId="0"/>
      <p:bldP spid="389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39750" y="2060575"/>
            <a:ext cx="6337300" cy="4321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郭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古义：外城 七里之郭　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今义：姓氏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池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古义：护城河 池非不深也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今义：池塘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古义：离开 委而去之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今义：到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2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文言积累：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文本框 166915"/>
          <p:cNvSpPr txBox="1"/>
          <p:nvPr/>
        </p:nvSpPr>
        <p:spPr>
          <a:xfrm>
            <a:off x="179388" y="1412875"/>
            <a:ext cx="38877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、古今异义：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8962" name="Rectangle 2"/>
          <p:cNvSpPr>
            <a:spLocks noGrp="1"/>
          </p:cNvSpPr>
          <p:nvPr>
            <p:ph type="body" idx="4294967295"/>
          </p:nvPr>
        </p:nvSpPr>
        <p:spPr>
          <a:xfrm>
            <a:off x="0" y="333375"/>
            <a:ext cx="9144000" cy="59436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91440" tIns="45720" rIns="91440" bIns="45720" anchor="t"/>
          <a:lstStyle/>
          <a:p>
            <a:pPr fontAlgn="base">
              <a:lnSpc>
                <a:spcPct val="80000"/>
              </a:lnSpc>
              <a:buNone/>
            </a:pPr>
            <a:b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endParaRPr lang="en-US" altLang="zh-CN" b="1" strike="noStrike" noProof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981075"/>
            <a:ext cx="8353425" cy="5464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亲戚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古义：内亲外戚 亲戚畔之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今义：跟自己家庭有婚姻关系的家庭或它的成员。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委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古义：放弃 委而去之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今义：委任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域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古义：界限，限制 域民不以封疆之界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今义：地域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是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古义：这 是天时不如地利也　　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今义：判断动词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1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260350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文言积累：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42988" y="2060575"/>
            <a:ext cx="7705725" cy="4194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环：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名词作状语 ，围着。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域：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名词用作动词 ，限制。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固：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形容词的使动用法，使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巩固。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威：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形容词用作动词，震慑、征服 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549275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文言积累：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9" name="文本框 171011"/>
          <p:cNvSpPr txBox="1"/>
          <p:nvPr/>
        </p:nvSpPr>
        <p:spPr>
          <a:xfrm>
            <a:off x="179388" y="1557338"/>
            <a:ext cx="38877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、词类活用：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994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531600" y="113284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627313" y="1341438"/>
            <a:ext cx="6119813" cy="4789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孟子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（约前</a:t>
            </a:r>
            <a:r>
              <a:rPr lang="en-US" altLang="zh-CN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372-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前</a:t>
            </a:r>
            <a:r>
              <a:rPr lang="en-US" altLang="zh-CN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289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），名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轲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，字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子舆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，战国中期邹国（今山东邹县东南人），离孔子的故乡曲阜不远。是著名的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思想家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政治家、教育家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，孔子学说的继承者，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儒家的重要代表人物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。 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    孟子继承和发展了孔子的德治思想，发展为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仁政学说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，成为其政治思想的核心。（仁政、王道）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+mn-cs"/>
              </a:rPr>
              <a:t>    孟子把伦理和政治紧密结合起来，强调道德修养是搞好政治的根本。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146" name="Picture 4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268413"/>
            <a:ext cx="2401887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476250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作者简介：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4" descr="孟子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7338"/>
            <a:ext cx="2808288" cy="468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3132138" y="1268413"/>
            <a:ext cx="6011863" cy="4965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《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孟子</a:t>
            </a:r>
            <a:r>
              <a:rPr lang="en-US" alt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是孟子及其门人所作，是</a:t>
            </a:r>
            <a:r>
              <a:rPr lang="zh-CN" altLang="en-US" sz="32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儒家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经典之一。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与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论语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大学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中庸</a:t>
            </a:r>
            <a:r>
              <a:rPr lang="en-US" altLang="zh-CN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  </a:t>
            </a:r>
            <a:r>
              <a:rPr lang="zh-CN" altLang="en-US" sz="32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合称四书。</a:t>
            </a:r>
            <a:endParaRPr lang="zh-CN" altLang="en-US" sz="3200" b="1" noProof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200" b="1" noProof="1">
              <a:latin typeface="宋体" panose="02010600030101010101" pitchFamily="2" charset="-122"/>
            </a:endParaRPr>
          </a:p>
          <a:p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en-US" alt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孟子</a:t>
            </a:r>
            <a:r>
              <a:rPr lang="en-US" alt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是以</a:t>
            </a:r>
            <a:r>
              <a:rPr lang="zh-CN" altLang="en-US" sz="3200" b="1" u="sng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记言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为主的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语录体散文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，其中有许多长篇大论，气势磅礴，议论尖锐、机智而雄辩，对后世的散文写作产生了深刻的影响。</a:t>
            </a:r>
            <a:r>
              <a:rPr lang="en-US" altLang="zh-CN" sz="32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endParaRPr lang="en-US" altLang="zh-CN" sz="3200" b="1" noProof="1">
              <a:latin typeface="Arial" panose="020b0604020202020204" pitchFamily="34" charset="0"/>
            </a:endParaRPr>
          </a:p>
        </p:txBody>
      </p:sp>
      <p:sp>
        <p:nvSpPr>
          <p:cNvPr id="7171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404813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作品简介：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Text Box 2"/>
          <p:cNvSpPr txBox="1"/>
          <p:nvPr/>
        </p:nvSpPr>
        <p:spPr>
          <a:xfrm>
            <a:off x="684213" y="3141663"/>
            <a:ext cx="791845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得道多助，失道寡助</a:t>
            </a:r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Text Box 3"/>
          <p:cNvSpPr txBox="1"/>
          <p:nvPr/>
        </p:nvSpPr>
        <p:spPr>
          <a:xfrm>
            <a:off x="2124075" y="1557338"/>
            <a:ext cx="472440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5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孟子</a:t>
            </a:r>
            <a:r>
              <a:rPr lang="en-US" altLang="zh-CN" sz="5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5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三章</a:t>
            </a:r>
            <a:endParaRPr lang="zh-CN" altLang="en-US" sz="5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矩形 4"/>
          <p:cNvSpPr/>
          <p:nvPr/>
        </p:nvSpPr>
        <p:spPr>
          <a:xfrm>
            <a:off x="0" y="1989138"/>
            <a:ext cx="9144000" cy="3441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战国时期，诸侯各国之间的吞并战争日益激烈，为了求得生存，乃至建立霸业，各国君主不约而同地崇尚武力而不体恤百姓。面对这种现实，孟子提出了他的治国理想。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908050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背景简介：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Text Box 2"/>
          <p:cNvSpPr txBox="1"/>
          <p:nvPr/>
        </p:nvSpPr>
        <p:spPr>
          <a:xfrm>
            <a:off x="250825" y="1773238"/>
            <a:ext cx="8715375" cy="4791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天时不如地利，地利不如人和。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三里之城，七里之郭，环而攻之而不胜。</a:t>
            </a:r>
            <a:r>
              <a:rPr lang="zh-CN" altLang="en-US" sz="2800" u="sng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环而攻之，必有得天时者矣；然而不胜者，是天时不如地利也。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城非不高也，池非不深也，兵革非不坚利也，米</a:t>
            </a:r>
            <a:r>
              <a:rPr lang="zh-CN" altLang="en-US" sz="2800" u="sng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粟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非不多也；委而去之，是地利不如人和也。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故曰，域民不以封疆之界，固国不以山溪之险，威天下不以兵革之利。得道者多助，失道者</a:t>
            </a:r>
            <a:r>
              <a:rPr lang="zh-CN" altLang="en-US" sz="2800" u="sng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助。寡助之至，亲</a:t>
            </a:r>
            <a:r>
              <a:rPr lang="zh-CN" altLang="en-US" sz="2800" u="sng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戚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畔之；多助之至，天下顺之。以天下之所顺，攻亲戚之所</a:t>
            </a:r>
            <a:r>
              <a:rPr lang="zh-CN" altLang="en-US" sz="2800" u="sng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畔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，故君子有不战，战必胜矣。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2700338" y="1196975"/>
            <a:ext cx="419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得道多助   失道寡助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476250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听读课文：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142341"/>
          <p:cNvSpPr txBox="1"/>
          <p:nvPr/>
        </p:nvSpPr>
        <p:spPr>
          <a:xfrm>
            <a:off x="2843213" y="476250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注意句子朗读节奏和语气。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Rectangle 3"/>
          <p:cNvSpPr/>
          <p:nvPr/>
        </p:nvSpPr>
        <p:spPr>
          <a:xfrm>
            <a:off x="971550" y="2997200"/>
            <a:ext cx="69151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天时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不如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地利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，地利不如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人和</a:t>
            </a:r>
            <a:r>
              <a:rPr lang="zh-CN" altLang="en-US" sz="36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4387" name="Text Box 4"/>
          <p:cNvSpPr txBox="1"/>
          <p:nvPr/>
        </p:nvSpPr>
        <p:spPr>
          <a:xfrm>
            <a:off x="0" y="3716338"/>
            <a:ext cx="2305050" cy="588962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有利的天气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388" name="Text Box 5"/>
          <p:cNvSpPr txBox="1"/>
          <p:nvPr/>
        </p:nvSpPr>
        <p:spPr>
          <a:xfrm>
            <a:off x="2555875" y="3644900"/>
            <a:ext cx="2663825" cy="5889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地理形势有利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389" name="Rectangle 6"/>
          <p:cNvSpPr/>
          <p:nvPr/>
        </p:nvSpPr>
        <p:spPr>
          <a:xfrm>
            <a:off x="5292725" y="3716338"/>
            <a:ext cx="3851275" cy="588962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人心所向 上下团结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1547813" y="1700213"/>
            <a:ext cx="54006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2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多助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失道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寡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助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4391" name="Text Box 8"/>
          <p:cNvSpPr txBox="1"/>
          <p:nvPr/>
        </p:nvSpPr>
        <p:spPr>
          <a:xfrm>
            <a:off x="1835150" y="2276475"/>
            <a:ext cx="1143000" cy="5889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施行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392" name="Text Box 9"/>
          <p:cNvSpPr txBox="1"/>
          <p:nvPr/>
        </p:nvSpPr>
        <p:spPr>
          <a:xfrm>
            <a:off x="2916238" y="2276475"/>
            <a:ext cx="1152525" cy="5889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仁政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393" name="Text Box 10"/>
          <p:cNvSpPr txBox="1"/>
          <p:nvPr/>
        </p:nvSpPr>
        <p:spPr>
          <a:xfrm>
            <a:off x="5003800" y="2276475"/>
            <a:ext cx="647700" cy="5889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9" name="Rectangle 11"/>
          <p:cNvSpPr/>
          <p:nvPr/>
        </p:nvSpPr>
        <p:spPr>
          <a:xfrm>
            <a:off x="0" y="4652963"/>
            <a:ext cx="914400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有利于作战的天气、时令，比不上有利于作战的地理形势；有利于作战的地理形势，比不上作战中的人心所向、内部团结。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620713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3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文意疏通：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3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9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/>
      <p:bldP spid="144388" grpId="0"/>
      <p:bldP spid="144389" grpId="0"/>
      <p:bldP spid="144391" grpId="0"/>
      <p:bldP spid="144392" grpId="0"/>
      <p:bldP spid="144393" grpId="0"/>
      <p:bldP spid="225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3"/>
          <p:cNvSpPr>
            <a:spLocks noGrp="1"/>
          </p:cNvSpPr>
          <p:nvPr>
            <p:ph type="body" idx="4294967295"/>
          </p:nvPr>
        </p:nvSpPr>
        <p:spPr>
          <a:xfrm>
            <a:off x="0" y="1989138"/>
            <a:ext cx="9144000" cy="3733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en-US" altLang="zh-CN" b="1"/>
              <a:t>1</a:t>
            </a:r>
            <a:r>
              <a:rPr lang="zh-CN" altLang="en-US" b="1"/>
              <a:t>、本文提出了什么观点？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2</a:t>
            </a:r>
            <a:r>
              <a:rPr lang="zh-CN" altLang="en-US" b="1"/>
              <a:t>、由观点看，决定战争胜负的要素有哪些？</a:t>
            </a:r>
            <a:endParaRPr lang="zh-CN" altLang="en-US" b="1"/>
          </a:p>
          <a:p>
            <a:pPr>
              <a:lnSpc>
                <a:spcPct val="90000"/>
              </a:lnSpc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3</a:t>
            </a:r>
            <a:r>
              <a:rPr lang="zh-CN" altLang="en-US" b="1"/>
              <a:t>、其中最重要的要素是什么？</a:t>
            </a:r>
            <a:endParaRPr lang="zh-CN" altLang="en-US" b="1"/>
          </a:p>
          <a:p>
            <a:pPr>
              <a:lnSpc>
                <a:spcPct val="90000"/>
              </a:lnSpc>
            </a:pPr>
            <a:endParaRPr lang="zh-CN" altLang="en-US" b="1" i="1"/>
          </a:p>
          <a:p>
            <a:pPr>
              <a:lnSpc>
                <a:spcPct val="90000"/>
              </a:lnSpc>
            </a:pPr>
            <a:endParaRPr lang="zh-CN" altLang="en-US"/>
          </a:p>
          <a:p>
            <a:pPr>
              <a:lnSpc>
                <a:spcPct val="90000"/>
              </a:lnSpc>
            </a:pPr>
            <a:endParaRPr lang="zh-CN" altLang="en-US" sz="5400"/>
          </a:p>
        </p:txBody>
      </p:sp>
      <p:sp>
        <p:nvSpPr>
          <p:cNvPr id="102405" name="Rectangle 5"/>
          <p:cNvSpPr/>
          <p:nvPr/>
        </p:nvSpPr>
        <p:spPr>
          <a:xfrm>
            <a:off x="468313" y="2565400"/>
            <a:ext cx="58959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天时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不如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地利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，地利不如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人和</a:t>
            </a:r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6" name="Rectangle 6"/>
          <p:cNvSpPr/>
          <p:nvPr/>
        </p:nvSpPr>
        <p:spPr>
          <a:xfrm>
            <a:off x="468313" y="3644900"/>
            <a:ext cx="38560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天时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地利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人和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7" name="Rectangle 7"/>
          <p:cNvSpPr/>
          <p:nvPr/>
        </p:nvSpPr>
        <p:spPr>
          <a:xfrm>
            <a:off x="1619250" y="4868863"/>
            <a:ext cx="14398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人和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WordArt 4" descr="x1pltPAzCd8Ja3zHxdaEmDXin3tHklhmfqRrxDNCdF7HuCfqRYQbAxuhhlYdSJ1OfhLP4ZE3du-aq5x03jYkKGGpU2QkpsuskITEKhN1BTwxYp82L3eK2WNvjpsJRD-auOlaDaiu66L1zlkp-GS9JenvQ"/>
          <p:cNvSpPr>
            <a:spLocks noTextEdit="1"/>
          </p:cNvSpPr>
          <p:nvPr/>
        </p:nvSpPr>
        <p:spPr>
          <a:xfrm>
            <a:off x="0" y="836613"/>
            <a:ext cx="25923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1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整体感知：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1">
                <a:blip r:embed="rId2"/>
                <a:stretch>
                  <a:fillRect/>
                </a:stretch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/>
      <p:bldP spid="10240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模板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225</Paragraphs>
  <Slides>23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宋体</vt:lpstr>
      <vt:lpstr>Cambria</vt:lpstr>
      <vt:lpstr>Calibri</vt:lpstr>
      <vt:lpstr>楷体</vt:lpstr>
      <vt:lpstr>楷体_GB2312</vt:lpstr>
      <vt:lpstr>黑体</vt:lpstr>
      <vt:lpstr>Times New Roman</vt:lpstr>
      <vt:lpstr>隶书</vt:lpstr>
      <vt:lpstr>华文隶书</vt:lpstr>
      <vt:lpstr>模板2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2021-01-08T21:09:24.752</cp:lastPrinted>
  <dcterms:created xsi:type="dcterms:W3CDTF">2021-01-08T21:09:24Z</dcterms:created>
  <dcterms:modified xsi:type="dcterms:W3CDTF">2021-01-08T13:09:26Z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