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63" r:id="rId4"/>
    <p:sldId id="386" r:id="rId5"/>
    <p:sldId id="389" r:id="rId6"/>
    <p:sldId id="391" r:id="rId7"/>
    <p:sldId id="392" r:id="rId8"/>
    <p:sldId id="393" r:id="rId9"/>
    <p:sldId id="407" r:id="rId10"/>
    <p:sldId id="397" r:id="rId11"/>
    <p:sldId id="409" r:id="rId12"/>
    <p:sldId id="398" r:id="rId13"/>
    <p:sldId id="410" r:id="rId14"/>
    <p:sldId id="399" r:id="rId15"/>
    <p:sldId id="411" r:id="rId16"/>
    <p:sldId id="400" r:id="rId17"/>
    <p:sldId id="401" r:id="rId18"/>
    <p:sldId id="412" r:id="rId19"/>
    <p:sldId id="437" r:id="rId20"/>
    <p:sldId id="402" r:id="rId21"/>
    <p:sldId id="403" r:id="rId22"/>
    <p:sldId id="413" r:id="rId23"/>
    <p:sldId id="340" r:id="rId24"/>
    <p:sldId id="341" r:id="rId25"/>
    <p:sldId id="342" r:id="rId26"/>
    <p:sldId id="343" r:id="rId27"/>
    <p:sldId id="344" r:id="rId28"/>
    <p:sldId id="405" r:id="rId29"/>
    <p:sldId id="339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457" r:id="rId39"/>
    <p:sldId id="459" r:id="rId40"/>
    <p:sldId id="458" r:id="rId41"/>
    <p:sldId id="460" r:id="rId42"/>
    <p:sldId id="362" r:id="rId43"/>
  </p:sldIdLst>
  <p:sldSz cx="12192000" cy="6858000"/>
  <p:notesSz cx="7103745" cy="10234295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王笛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>
        <p:scale>
          <a:sx n="98" d="100"/>
          <a:sy n="98" d="100"/>
        </p:scale>
        <p:origin x="-21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19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11971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11972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66243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66244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98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49859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49860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19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51907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51908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53955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53956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56003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56004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58051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58052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0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60099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60100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2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62147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62148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4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/>
            </a:solidFill>
            <a:miter/>
          </a:ln>
        </p:spPr>
      </p:sp>
      <p:sp>
        <p:nvSpPr>
          <p:cNvPr id="264195" name="备注占位符 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9075" tIns="49538" rIns="99075" bIns="49538" anchor="t" anchorCtr="0"/>
          <a:lstStyle/>
          <a:p>
            <a:pPr lvl="0"/>
            <a:endParaRPr lang="zh-CN" altLang="en-US"/>
          </a:p>
        </p:txBody>
      </p:sp>
      <p:sp>
        <p:nvSpPr>
          <p:cNvPr id="264196" name="灯片编号占位符 3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2.png" /><Relationship Id="rId16" Type="http://schemas.openxmlformats.org/officeDocument/2006/relationships/image" Target="../media/image1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/>
            </a:fld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3000">
    <p:random/>
  </p:transition>
  <p:timing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1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Relationship Id="rId3" Type="http://schemas.openxmlformats.org/officeDocument/2006/relationships/image" Target="../media/image1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9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0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81848" y="2230438"/>
            <a:ext cx="63881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648BAE"/>
                </a:solidFill>
                <a:latin typeface="字魂27号-布丁体"/>
              </a:rPr>
              <a:t>《峨日朵雪峰之侧》</a:t>
            </a:r>
            <a:r>
              <a:rPr lang="en-US" altLang="en-US" sz="6000">
                <a:solidFill>
                  <a:srgbClr val="648BAE"/>
                </a:solidFill>
                <a:latin typeface="字魂27号-布丁体"/>
                <a:ea typeface="字魂27号-布丁体"/>
              </a:rPr>
              <a:t>《</a:t>
            </a:r>
            <a:r>
              <a:rPr lang="zh-CN" altLang="en-US" sz="6000">
                <a:solidFill>
                  <a:srgbClr val="648BAE"/>
                </a:solidFill>
                <a:latin typeface="字魂27号-布丁体"/>
                <a:ea typeface="字魂27号-布丁体"/>
              </a:rPr>
              <a:t>致云雀</a:t>
            </a:r>
            <a:r>
              <a:rPr lang="en-US" altLang="en-US" sz="6000">
                <a:solidFill>
                  <a:srgbClr val="648BAE"/>
                </a:solidFill>
                <a:latin typeface="字魂27号-布丁体"/>
                <a:ea typeface="字魂27号-布丁体"/>
              </a:rPr>
              <a:t>》</a:t>
            </a:r>
            <a:endParaRPr lang="zh-CN" altLang="en-US" sz="6000">
              <a:solidFill>
                <a:srgbClr val="648BAE"/>
              </a:solidFill>
              <a:latin typeface="字魂27号-布丁体"/>
              <a:ea typeface="字魂27号-布丁体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09600" y="161226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609600" y="161226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609600" y="161226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0149" y="1430243"/>
            <a:ext cx="6915151" cy="230832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石砾不时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滑坡，</a:t>
            </a:r>
            <a:endParaRPr lang="zh-CN" altLang="en-US" sz="3200" ker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引动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棕色深渊自上而下的一派嚣鸣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像军旅远去的喊杀声。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32518"/>
          <a:stretch>
            <a:fillRect/>
          </a:stretch>
        </p:blipFill>
        <p:spPr>
          <a:xfrm>
            <a:off x="8453437" y="1237562"/>
            <a:ext cx="3309937" cy="2940789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05"/>
            <a:ext cx="3094355" cy="643255"/>
          </a:xfrm>
        </p:spPr>
        <p:txBody>
          <a:bodyPr>
            <a:normAutofit fontScale="90000"/>
          </a:bodyPr>
          <a:lstStyle/>
          <a:p>
            <a:pPr algn="l"/>
            <a:br>
              <a:rPr lang="zh-CN" altLang="en-US" sz="3110" b="1">
                <a:solidFill>
                  <a:srgbClr val="C00000"/>
                </a:solidFill>
                <a:sym typeface="+mn-ea"/>
              </a:rPr>
            </a:br>
            <a:r>
              <a:rPr lang="zh-CN" altLang="en-US" sz="3110" b="1">
                <a:solidFill>
                  <a:srgbClr val="C00000"/>
                </a:solidFill>
                <a:sym typeface="+mn-ea"/>
              </a:rPr>
              <a:t>文本赏析</a:t>
            </a:r>
            <a:br>
              <a:rPr lang="zh-CN" altLang="en-US" sz="3110" b="1">
                <a:solidFill>
                  <a:srgbClr val="C00000"/>
                </a:solidFill>
              </a:rPr>
            </a:br>
            <a:endParaRPr lang="zh-CN" altLang="en-US" sz="3110"/>
          </a:p>
        </p:txBody>
      </p:sp>
      <p:sp>
        <p:nvSpPr>
          <p:cNvPr id="3" name="文本框 2"/>
          <p:cNvSpPr txBox="1"/>
          <p:nvPr/>
        </p:nvSpPr>
        <p:spPr>
          <a:xfrm>
            <a:off x="352425" y="1575435"/>
            <a:ext cx="10353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8820" y="1497330"/>
            <a:ext cx="9498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0085" y="1453515"/>
            <a:ext cx="95878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</a:t>
            </a:r>
            <a:r>
              <a:rPr lang="zh-CN" altLang="en-US" sz="2800"/>
              <a:t>上一句，诗人用了一个长句描写太阳彷徨后向山海跃出，展示落日的张力与动势。在辉煌的视觉形象之上，又叠加宏大的听觉形象，滑坡的石砾引动深渊嚣鸣，如军旅远去的杀声，这一音响的叠加使落日更显壮观。</a:t>
            </a:r>
            <a:endParaRPr lang="zh-CN" altLang="en-US" sz="2800"/>
          </a:p>
          <a:p>
            <a:r>
              <a:rPr lang="en-US" altLang="zh-CN" sz="2800"/>
              <a:t>      </a:t>
            </a:r>
            <a:r>
              <a:rPr lang="zh-CN" altLang="en-US" sz="2800"/>
              <a:t>滑坡和落日都是下坠的，和登山者的行动正好相反，这样的视听结合，不仅体现出审美意义上的“崇高”，而且营造出一种紧张感。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471" y="1558527"/>
            <a:ext cx="6177329" cy="230832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的指关节</a:t>
            </a:r>
            <a:r>
              <a:rPr lang="zh-CN" altLang="zh-CN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铆钉</a:t>
            </a:r>
            <a:r>
              <a:rPr lang="zh-CN" altLang="zh-CN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一般</a:t>
            </a:r>
            <a:endParaRPr lang="en-US" altLang="zh-CN" sz="3200" kern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楔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入巨石罅隙</a:t>
            </a: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3200" kern="0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血滴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从撕裂的</a:t>
            </a:r>
            <a:r>
              <a:rPr lang="zh-CN" altLang="en-US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千层掌</a:t>
            </a: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鞋底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渗出</a:t>
            </a: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98" y="1411193"/>
            <a:ext cx="3901440" cy="2602992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855" y="563245"/>
            <a:ext cx="1896745" cy="888365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</a:rPr>
              <a:t>文本赏析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00" y="1451610"/>
            <a:ext cx="95980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l"/>
            </a:pPr>
            <a:r>
              <a:rPr lang="zh-CN" altLang="en-US" sz="2800"/>
              <a:t>这是</a:t>
            </a: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在坚守自己的</a:t>
            </a:r>
            <a:r>
              <a:rPr lang="en-US" altLang="zh-CN" sz="2800"/>
              <a:t>“</a:t>
            </a:r>
            <a:r>
              <a:rPr lang="zh-CN" altLang="en-US" sz="2800"/>
              <a:t>高度</a:t>
            </a:r>
            <a:r>
              <a:rPr lang="en-US" altLang="zh-CN" sz="2800"/>
              <a:t>”</a:t>
            </a:r>
            <a:r>
              <a:rPr lang="zh-CN" altLang="en-US" sz="2800"/>
              <a:t>时做出的努力，哪怕</a:t>
            </a:r>
            <a:r>
              <a:rPr lang="en-US" altLang="zh-CN" sz="2800"/>
              <a:t>“</a:t>
            </a:r>
            <a:r>
              <a:rPr lang="zh-CN" altLang="en-US" sz="2800"/>
              <a:t>血滴</a:t>
            </a:r>
            <a:r>
              <a:rPr lang="en-US" altLang="zh-CN" sz="2800"/>
              <a:t>”</a:t>
            </a:r>
            <a:r>
              <a:rPr lang="zh-CN" altLang="en-US" sz="2800"/>
              <a:t>渗出，鞋底</a:t>
            </a:r>
            <a:r>
              <a:rPr lang="en-US" altLang="zh-CN" sz="2800"/>
              <a:t>“</a:t>
            </a:r>
            <a:r>
              <a:rPr lang="zh-CN" altLang="en-US" sz="2800"/>
              <a:t>撕裂</a:t>
            </a:r>
            <a:r>
              <a:rPr lang="en-US" altLang="zh-CN" sz="2800"/>
              <a:t>”</a:t>
            </a:r>
            <a:r>
              <a:rPr lang="zh-CN" altLang="en-US" sz="2800"/>
              <a:t>，我也要坚守这来之不易的</a:t>
            </a:r>
            <a:r>
              <a:rPr lang="en-US" altLang="zh-CN" sz="2800"/>
              <a:t>“</a:t>
            </a:r>
            <a:r>
              <a:rPr lang="zh-CN" altLang="en-US" sz="2800"/>
              <a:t>高度</a:t>
            </a:r>
            <a:r>
              <a:rPr lang="en-US" altLang="zh-CN" sz="2800"/>
              <a:t>”</a:t>
            </a:r>
            <a:r>
              <a:rPr lang="zh-CN" altLang="en-US" sz="2800"/>
              <a:t>。</a:t>
            </a:r>
            <a:endParaRPr lang="zh-CN" altLang="en-US" sz="2800"/>
          </a:p>
          <a:p>
            <a:pPr marL="457200" indent="-457200">
              <a:buFont typeface="Wingdings" panose="05000000000000000000" charset="0"/>
              <a:buChar char="l"/>
            </a:pPr>
            <a:r>
              <a:rPr lang="zh-CN" altLang="en-US" sz="2800"/>
              <a:t>极具有视觉冲击力的画面，令人感受到攀登者的艰辛与奋斗不息的精神。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1062" y="1824845"/>
            <a:ext cx="7748588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呵，真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渴望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有一只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雄鹰或雪豹与我为伍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506" y="3141753"/>
            <a:ext cx="4675825" cy="2763804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7796" y="1016305"/>
            <a:ext cx="6012107" cy="304698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锈蚀的岩壁</a:t>
            </a:r>
            <a:r>
              <a:rPr lang="en-US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;</a:t>
            </a:r>
            <a:endParaRPr lang="en-US" altLang="zh-CN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但有一只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小得可怜的蜘蛛</a:t>
            </a:r>
            <a:endParaRPr lang="zh-CN" altLang="en-US" sz="3200" ker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与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我一同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默享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着这大自然赐予的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快慰。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04"/>
          <a:stretch>
            <a:fillRect/>
          </a:stretch>
        </p:blipFill>
        <p:spPr>
          <a:xfrm>
            <a:off x="8088923" y="1219200"/>
            <a:ext cx="3605193" cy="4677507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>
                <a:solidFill>
                  <a:srgbClr val="C00000"/>
                </a:solidFill>
              </a:rPr>
              <a:t>文本赏析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615" y="1231265"/>
            <a:ext cx="1061974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/>
              <a:t>雄鹰、雪豹：威猛而强大，是草原上勇者和强者。</a:t>
            </a:r>
            <a:endParaRPr lang="zh-CN" altLang="en-US" sz="2400"/>
          </a:p>
          <a:p>
            <a:r>
              <a:rPr lang="zh-CN" altLang="en-US" sz="2400"/>
              <a:t>诗人用雄鹰、雪豹鼓舞自己，即使自己他征服的不是最高峰，也足以表明内心的奋斗精神。</a:t>
            </a:r>
            <a:endParaRPr lang="zh-CN" altLang="en-US" sz="2400"/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rgbClr val="FF0000"/>
                </a:solidFill>
              </a:rPr>
              <a:t>思考</a:t>
            </a:r>
            <a:r>
              <a:rPr lang="en-US" altLang="zh-CN" sz="2400" b="1">
                <a:solidFill>
                  <a:srgbClr val="FF0000"/>
                </a:solidFill>
              </a:rPr>
              <a:t>·诗人</a:t>
            </a:r>
            <a:r>
              <a:rPr lang="zh-CN" altLang="en-US" sz="2400" b="1">
                <a:solidFill>
                  <a:srgbClr val="FF0000"/>
                </a:solidFill>
              </a:rPr>
              <a:t>虽然渴望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雄鹰和雪豹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的出现，却</a:t>
            </a:r>
            <a:r>
              <a:rPr lang="en-US" altLang="zh-CN" sz="2400" b="1">
                <a:solidFill>
                  <a:srgbClr val="FF0000"/>
                </a:solidFill>
              </a:rPr>
              <a:t>不去细致地描写“雄鹰或雪豹”这样大的意象，却写“蜘蛛”，有何意图？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/>
              <a:t>       这是诗人精心雕琢的一个“特写镜头”，对生命的热爱、对生命力的赞颂，全由这只小小的蜘蛛得到表露。</a:t>
            </a:r>
            <a:r>
              <a:rPr lang="zh-CN" altLang="en-US" sz="2400"/>
              <a:t>小的可怜的蜘蛛，与太阳、山海、巨石、雄鹰、雪豹等，不管形体、力量、风格，都相差巨大，但是就是小小的它也登上了山顶，所以说真正的强大不在于外在形象，而在于精神、意志和心灵。</a:t>
            </a:r>
            <a:endParaRPr lang="zh-CN" altLang="en-US" sz="2400"/>
          </a:p>
          <a:p>
            <a:r>
              <a:rPr lang="en-US" altLang="zh-CN" sz="2400"/>
              <a:t>      </a:t>
            </a:r>
            <a:r>
              <a:rPr lang="zh-CN" altLang="en-US" sz="2400"/>
              <a:t>因此，诗人几乎在刹那间改变了自己，了无痕迹地与小蜘蛛取得了认同和默契，一同默享大自然赐予的快慰。</a:t>
            </a:r>
            <a:endParaRPr lang="zh-CN" altLang="en-US" sz="2400"/>
          </a:p>
        </p:txBody>
      </p:sp>
    </p:spTree>
  </p:cSld>
  <p:clrMapOvr>
    <a:masterClrMapping/>
  </p:clrMapOvr>
  <p:transition spd="slow" advTm="3000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>
                <a:solidFill>
                  <a:srgbClr val="C00000"/>
                </a:solidFill>
              </a:rPr>
              <a:t>文本赏析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840" y="1486535"/>
            <a:ext cx="96208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思考</a:t>
            </a:r>
            <a:r>
              <a:rPr lang="en-US" altLang="zh-CN" sz="2800" b="1">
                <a:solidFill>
                  <a:srgbClr val="FF0000"/>
                </a:solidFill>
              </a:rPr>
              <a:t>·</a:t>
            </a:r>
            <a:r>
              <a:rPr lang="zh-CN" altLang="en-US" sz="2800" b="1">
                <a:solidFill>
                  <a:srgbClr val="FF0000"/>
                </a:solidFill>
              </a:rPr>
              <a:t>结合本诗的写作背景</a:t>
            </a:r>
            <a:r>
              <a:rPr lang="zh-CN" altLang="en-US" sz="2800" b="1" smtClean="0">
                <a:solidFill>
                  <a:srgbClr val="FF0000"/>
                </a:solidFill>
              </a:rPr>
              <a:t>，应该怎样理解结尾</a:t>
            </a:r>
            <a:r>
              <a:rPr lang="en-US" altLang="zh-CN" sz="2800" b="1" smtClean="0">
                <a:solidFill>
                  <a:srgbClr val="FF0000"/>
                </a:solidFill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</a:rPr>
              <a:t>快慰</a:t>
            </a:r>
            <a:r>
              <a:rPr lang="en-US" altLang="zh-CN" sz="2800" b="1" smtClean="0">
                <a:solidFill>
                  <a:srgbClr val="FF0000"/>
                </a:solidFill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</a:rPr>
              <a:t>的含义？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r>
              <a:rPr lang="en-US" altLang="zh-CN" sz="2800" smtClean="0"/>
              <a:t>       “</a:t>
            </a:r>
            <a:r>
              <a:rPr lang="zh-CN" altLang="en-US" sz="2800" smtClean="0"/>
              <a:t>快慰</a:t>
            </a:r>
            <a:r>
              <a:rPr lang="en-US" altLang="zh-CN" sz="2800" smtClean="0"/>
              <a:t>”</a:t>
            </a:r>
            <a:r>
              <a:rPr lang="zh-CN" altLang="en-US" sz="2800" smtClean="0"/>
              <a:t>指痛快而感到安慰，欣慰。这是诗人居于一定心理</a:t>
            </a:r>
            <a:r>
              <a:rPr lang="en-US" altLang="zh-CN" sz="2800" smtClean="0"/>
              <a:t>“</a:t>
            </a:r>
            <a:r>
              <a:rPr lang="zh-CN" altLang="en-US" sz="2800" smtClean="0"/>
              <a:t>高度</a:t>
            </a:r>
            <a:r>
              <a:rPr lang="en-US" altLang="zh-CN" sz="2800" smtClean="0"/>
              <a:t>”</a:t>
            </a:r>
            <a:r>
              <a:rPr lang="zh-CN" altLang="en-US" sz="2800" smtClean="0"/>
              <a:t>后与自己的和解。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293" y="1608441"/>
            <a:ext cx="10539046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主要运用了雪峰、太阳、山海、石砾、登山、蜘蛛等意象，构成了鲜明对比，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强大（雪峰、太阳、山海）和弱小（蜘蛛），光明（太阳）和幽暗（深渊），热闹和沉寂，高拔和低矮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……，诗人将其情感放至更宏阔的视域关照下，不论渺小与巨大，都同出于大自然的孕育，拥有同等的存在价值，要热爱生命、歌颂生命，同时，告诉我们征服的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高度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并不靠浮华和喧嚣，靠的是内心的坚韧不拔，靠的是冷静和理智。</a:t>
            </a:r>
            <a:endParaRPr lang="zh-CN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endParaRPr lang="zh-CN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650" y="892860"/>
            <a:ext cx="3139953" cy="8299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诗中的对比手法</a:t>
            </a:r>
            <a:endParaRPr lang="zh-CN" altLang="en-US" sz="3200" b="1" ker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71444" y="3126576"/>
            <a:ext cx="10748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石砾</a:t>
            </a:r>
            <a:endParaRPr lang="zh-CN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8568" y="2862048"/>
            <a:ext cx="1043354" cy="26776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坚守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冷静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真实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理智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61308" y="2237604"/>
            <a:ext cx="103327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山海</a:t>
            </a:r>
            <a:endParaRPr lang="zh-CN" altLang="zh-CN" sz="3200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6423" y="2261297"/>
            <a:ext cx="108988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</a:t>
            </a:r>
            <a:endParaRPr lang="zh-CN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61308" y="3198121"/>
            <a:ext cx="103327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深渊</a:t>
            </a:r>
            <a:endParaRPr lang="zh-CN" altLang="zh-CN" sz="3200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1444" y="3969372"/>
            <a:ext cx="10748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雄鹰</a:t>
            </a:r>
            <a:endParaRPr lang="zh-CN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1444" y="4798224"/>
            <a:ext cx="10748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雪豹</a:t>
            </a:r>
            <a:endParaRPr lang="zh-CN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4167" y="4310386"/>
            <a:ext cx="103327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蜘蛛</a:t>
            </a:r>
            <a:endParaRPr lang="zh-CN" altLang="zh-CN" sz="3200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67389" y="5617497"/>
            <a:ext cx="14679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喊杀声</a:t>
            </a:r>
            <a:endParaRPr lang="zh-CN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1001" y="5617496"/>
            <a:ext cx="103327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默享</a:t>
            </a:r>
            <a:endParaRPr lang="zh-CN" altLang="zh-CN" sz="3200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5095" y="2591042"/>
            <a:ext cx="688823" cy="35394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度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265365" y="2676795"/>
            <a:ext cx="2741552" cy="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265365" y="3663625"/>
            <a:ext cx="2741552" cy="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265365" y="4750103"/>
            <a:ext cx="2741552" cy="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319034" y="6044719"/>
            <a:ext cx="2741552" cy="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892824" y="2595394"/>
            <a:ext cx="688823" cy="35394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峨日朵雪峰之侧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1186" y="2937138"/>
            <a:ext cx="1622636" cy="25766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狂热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虚浮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伟岸高大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喧嚣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421269" y="2676795"/>
            <a:ext cx="435128" cy="3367924"/>
          </a:xfrm>
          <a:prstGeom prst="leftBrac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 flipH="1">
            <a:off x="8010611" y="2632046"/>
            <a:ext cx="495672" cy="3367924"/>
          </a:xfrm>
          <a:prstGeom prst="leftBrac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81120" y="1308735"/>
            <a:ext cx="3429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对比手法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332435" y="845628"/>
            <a:ext cx="877829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en-US" altLang="zh-CN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9925" y="20299"/>
            <a:ext cx="3305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昌耀简介</a:t>
            </a:r>
            <a:endParaRPr lang="zh-CN" altLang="en-US" sz="40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2303" y="728185"/>
            <a:ext cx="7798438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昌耀（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1936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日－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日），原名王昌耀，湖南省桃源县人，诗人</a:t>
            </a: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1950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月参加中国人民解放军，任宣传队员。同年，响应祖国号召，赴朝鲜参加抗美援朝。期间，推出处女作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人桥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，从此与诗歌艺术结下不解之缘。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1953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年，在朝鲜战场上负伤后转入河北省荣军学校读书。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1954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年开始发表诗作</a:t>
            </a: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诗集有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昌耀抒情诗集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1986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命运之书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1994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一个挑战的旅行者步行在上帝的沙盘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1996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昌耀的诗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1998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）等。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月，身患骨癌的昌耀在西宁跳楼自杀。</a:t>
            </a:r>
            <a:endParaRPr lang="en-US" altLang="zh-CN" sz="2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昌耀的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以张扬生命在深重困境中的亢奋见长，感悟和激情融于凝重、壮美的意象之中，将饱经沧桑的情怀、古老开阔的西部人文背景、博大的生命意识，构成协调的整体。诗人后期的诗作趋向反思静悟，语言略趋平和，有很强的知性</a:t>
            </a: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张力。</a:t>
            </a:r>
            <a:endParaRPr lang="zh-CN" altLang="en-US" sz="2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2979383" y="1076791"/>
            <a:ext cx="1213355" cy="400939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文化身份</a:t>
            </a:r>
            <a:endParaRPr lang="zh-CN" altLang="en-US" b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3028947" y="3047760"/>
            <a:ext cx="1213355" cy="400939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生平事迹</a:t>
            </a:r>
            <a:endParaRPr lang="zh-CN" altLang="en-US" b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028948" y="5419668"/>
            <a:ext cx="1213355" cy="400939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诗歌特色</a:t>
            </a:r>
            <a:endParaRPr lang="zh-CN" altLang="en-US" b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流程图: 终止 7"/>
          <p:cNvSpPr/>
          <p:nvPr/>
        </p:nvSpPr>
        <p:spPr>
          <a:xfrm>
            <a:off x="628543" y="4789608"/>
            <a:ext cx="1866885" cy="599411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昌 耀</a:t>
            </a:r>
            <a:endParaRPr lang="zh-CN" altLang="en-US" sz="3200" b="1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25" y="1873440"/>
            <a:ext cx="2497520" cy="2749577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>
                <a:solidFill>
                  <a:srgbClr val="C00000"/>
                </a:solidFill>
              </a:rPr>
              <a:t>主题归纳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25" y="1641475"/>
            <a:ext cx="100971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  </a:t>
            </a:r>
            <a:r>
              <a:rPr lang="zh-CN" altLang="en-US" sz="2800"/>
              <a:t>这首诗是登山勇士的自我写照，描绘了峨日朵雪峰之侧的太阳、山海和蜘蛛等众多意象，营造出一种凝重壮美的氛围，抒写了登山勇士在登途中的体验与感怀，表达了诗人对心灵的攀登与坚守的探索。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3474" name="图片 2"/>
          <p:cNvPicPr>
            <a:picLocks noChangeAspect="1"/>
          </p:cNvPicPr>
          <p:nvPr/>
        </p:nvPicPr>
        <p:blipFill>
          <a:blip r:embed="rId2"/>
          <a:srcRect b="13594"/>
          <a:stretch>
            <a:fillRect/>
          </a:stretch>
        </p:blipFill>
        <p:spPr>
          <a:xfrm>
            <a:off x="0" y="642938"/>
            <a:ext cx="5734050" cy="595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5" name="矩形 2054"/>
          <p:cNvSpPr>
            <a:spLocks noTextEdit="1"/>
          </p:cNvSpPr>
          <p:nvPr/>
        </p:nvSpPr>
        <p:spPr>
          <a:xfrm>
            <a:off x="6721475" y="1625600"/>
            <a:ext cx="4205288" cy="1601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致云雀</a:t>
            </a:r>
            <a:endParaRPr lang="zh-CN" altLang="en-US" sz="28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3476" name="文本框 2055"/>
          <p:cNvSpPr txBox="1"/>
          <p:nvPr/>
        </p:nvSpPr>
        <p:spPr>
          <a:xfrm>
            <a:off x="6907213" y="4430713"/>
            <a:ext cx="48387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Arial" panose="020b0604020202020204" pitchFamily="34" charset="0"/>
              </a:rPr>
              <a:t>雪莱（英）</a:t>
            </a:r>
            <a:endParaRPr lang="zh-CN" altLang="en-US" sz="5400" b="1">
              <a:latin typeface="Arial" panose="020b0604020202020204" pitchFamily="34" charset="0"/>
            </a:endParaRPr>
          </a:p>
        </p:txBody>
      </p:sp>
      <p:pic>
        <p:nvPicPr>
          <p:cNvPr id="3" name="2.4致云雀（课文朗读音频）-高中语文人教统编版必修上册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24795" y="457835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330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396875" y="1082675"/>
            <a:ext cx="11425238" cy="1228725"/>
          </a:xfrm>
          <a:noFill/>
          <a:ln>
            <a:noFill/>
          </a:ln>
        </p:spPr>
        <p:txBody>
          <a:bodyPr wrap="square" lIns="91440" tIns="45720" rIns="91440" bIns="45720" anchor="ctr" anchorCtr="0"/>
          <a:lstStyle/>
          <a:p>
            <a:pPr algn="l"/>
            <a:r>
              <a:rPr lang="zh-CN" altLang="en-US" sz="3200" b="1">
                <a:latin typeface="宋体" panose="02010600030101010101" pitchFamily="2" charset="-122"/>
              </a:rPr>
              <a:t>    雪莱（</a:t>
            </a:r>
            <a:r>
              <a:rPr lang="en-US" altLang="zh-CN" sz="3200" b="1">
                <a:latin typeface="宋体" panose="02010600030101010101" pitchFamily="2" charset="-122"/>
              </a:rPr>
              <a:t>1792—1822</a:t>
            </a:r>
            <a:r>
              <a:rPr lang="zh-CN" altLang="en-US" sz="3200" b="1">
                <a:latin typeface="宋体" panose="02010600030101010101" pitchFamily="2" charset="-122"/>
              </a:rPr>
              <a:t>），</a:t>
            </a:r>
            <a:r>
              <a:rPr lang="en-US" altLang="zh-CN" sz="3200" b="1">
                <a:latin typeface="宋体" panose="02010600030101010101" pitchFamily="2" charset="-122"/>
              </a:rPr>
              <a:t>19</a:t>
            </a:r>
            <a:r>
              <a:rPr lang="zh-CN" altLang="en-US" sz="3200" b="1">
                <a:latin typeface="宋体" panose="02010600030101010101" pitchFamily="2" charset="-122"/>
              </a:rPr>
              <a:t>世纪英国著名浪漫主义诗人诗人一生创作了大量优秀的抒情诗及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5087938" y="2828925"/>
            <a:ext cx="6848475" cy="20716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政治诗， 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致云雀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西风颂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自由颂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解放了的普罗米修斯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暴政的假面游行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等诗都一直为人们传唱不衰。 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23450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8" y="2732088"/>
            <a:ext cx="4724400" cy="354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23" name="文本占位符 30722"/>
          <p:cNvSpPr>
            <a:spLocks noGrp="1"/>
          </p:cNvSpPr>
          <p:nvPr>
            <p:ph idx="1"/>
          </p:nvPr>
        </p:nvSpPr>
        <p:spPr>
          <a:xfrm>
            <a:off x="5813425" y="919163"/>
            <a:ext cx="6184900" cy="4764087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    雪莱出生在一个古老而保守的贵族家庭。少年时在皇家的伊顿公学就读。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1810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年入牛津大学学习，开始追求民主自由。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1811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年，诗人因为写作哲学论文推理上帝的不存在，宣传无神论，被学校开除；也因此得罪父亲，离家独居。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235524" name="图片 2"/>
          <p:cNvPicPr>
            <a:picLocks noChangeAspect="1"/>
          </p:cNvPicPr>
          <p:nvPr/>
        </p:nvPicPr>
        <p:blipFill>
          <a:blip r:embed="rId2"/>
          <a:srcRect b="13594"/>
          <a:stretch>
            <a:fillRect/>
          </a:stretch>
        </p:blipFill>
        <p:spPr>
          <a:xfrm>
            <a:off x="0" y="642938"/>
            <a:ext cx="5734050" cy="595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6547" name="文本占位符 58370"/>
          <p:cNvSpPr>
            <a:spLocks noGrp="1"/>
          </p:cNvSpPr>
          <p:nvPr>
            <p:ph idx="1"/>
          </p:nvPr>
        </p:nvSpPr>
        <p:spPr>
          <a:xfrm>
            <a:off x="0" y="774700"/>
            <a:ext cx="11760200" cy="6192838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r>
              <a:rPr lang="en-US" altLang="zh-CN" sz="4000" b="1">
                <a:solidFill>
                  <a:srgbClr val="FFFF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</a:rPr>
              <a:t>1812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</a:rPr>
              <a:t>年，诗人又偕同新婚的妻子赴爱尔兰参加那儿人们反抗英国统治的斗争，遭到英国统治阶级的忌恨。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</a:rPr>
              <a:t>1814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</a:rPr>
              <a:t>年，诗人与妻子离婚，与玛丽小姐结合。英国当局趁机对诗人大加诽谤中伤，诗人愤然离开祖国，旅居意大利。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71" name="文本占位符 59394"/>
          <p:cNvSpPr>
            <a:spLocks noGrp="1"/>
          </p:cNvSpPr>
          <p:nvPr>
            <p:ph idx="1"/>
          </p:nvPr>
        </p:nvSpPr>
        <p:spPr>
          <a:xfrm>
            <a:off x="450850" y="4789488"/>
            <a:ext cx="11452225" cy="1690687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r>
              <a:rPr lang="en-US" altLang="zh-CN" sz="4000">
                <a:latin typeface="华文行楷" pitchFamily="2" charset="-122"/>
                <a:ea typeface="华文行楷" pitchFamily="2" charset="-122"/>
              </a:rPr>
              <a:t>       1822</a:t>
            </a:r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4000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4000">
                <a:latin typeface="华文行楷" pitchFamily="2" charset="-122"/>
                <a:ea typeface="华文行楷" pitchFamily="2" charset="-122"/>
              </a:rPr>
              <a:t>8</a:t>
            </a:r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日，诗人出海航行遭遇暴风雨，溺水而亡。</a:t>
            </a:r>
            <a:endParaRPr lang="zh-CN" altLang="en-US" sz="40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9398" name="图片 59397" descr="20458916-1_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463" y="904875"/>
            <a:ext cx="325755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757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915988"/>
            <a:ext cx="3257550" cy="3408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0948" name="图片 2109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" y="672465"/>
            <a:ext cx="3486150" cy="2977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13630" y="1562100"/>
            <a:ext cx="58807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云雀：中等体型（18厘米）而具灰褐色杂斑的百灵。顶冠及耸起的羽冠具细纹，尾分叉，羽缘白色，后翼缘的白色于飞行时可见。它飞到一定高度时，稍稍浮翔，又疾飞而上，直入云霄，故得此名。</a:t>
            </a:r>
            <a:endParaRPr lang="zh-CN" altLang="en-US" sz="2800"/>
          </a:p>
        </p:txBody>
      </p:sp>
      <p:pic>
        <p:nvPicPr>
          <p:cNvPr id="7" name="图片 6" descr="云雀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05" y="3760470"/>
            <a:ext cx="3486150" cy="27552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0946" name="矩形 210945"/>
          <p:cNvSpPr/>
          <p:nvPr/>
        </p:nvSpPr>
        <p:spPr>
          <a:xfrm>
            <a:off x="923925" y="98425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问题：第一节中云雀如何出现的？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0947" name="矩形 210946"/>
          <p:cNvSpPr/>
          <p:nvPr/>
        </p:nvSpPr>
        <p:spPr>
          <a:xfrm>
            <a:off x="661670" y="1947545"/>
            <a:ext cx="10868025" cy="2566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一节，云雀来自于天堂或附近，倾泻而出的声音穿透天际而来。云雀的声音作为一种听觉“图形”开始从天堂的背景中渐渐浮现出来，云雀的歌唱声虽然无形无边界，却因为具有丰盛的乐音、激情和神秘色彩而极具吸引力，符合“图形”的特征，然而此时，其图形地位尚不明显。（云雀的歌唱声）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  <p:bldP spid="2109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834" name="矩形 248833"/>
          <p:cNvSpPr/>
          <p:nvPr/>
        </p:nvSpPr>
        <p:spPr>
          <a:xfrm>
            <a:off x="923925" y="98425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问题：第二节中云雀有何特点？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48835" name="矩形 248834"/>
          <p:cNvSpPr/>
          <p:nvPr/>
        </p:nvSpPr>
        <p:spPr>
          <a:xfrm>
            <a:off x="609600" y="1588612"/>
            <a:ext cx="11141075" cy="50412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明确：第二节，云雀从大地一跃而起，向上高飞，像一团火云一样，在蓝天不停地边飞行边歌唱。（云雀的形象）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读者的解读过程呈现空间画面感，大地和深蓝色的天空作为背景，云雀这个体型略似麻雀的小鸟，快速从背景中向上移动。云雀本身背部是花褐色和浅黄色，颜色并不鲜明，诗人将其描述成火云，那红色的、热烈的色彩与深蓝色天际形成了强烈的反差，突出其“图形”的焦点位置。读者眼中的云雀已然不是自然界中的云雀，而是诗人所创造出的虚拟的艺术形象。云雀娇小的体积、运动的状态、背景上方的位置、鲜艳的色彩，完全符合认知格式塔中对“图形”的描述。至此，读者的注意力已被云雀的“形”牢牢抓住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/>
      <p:bldP spid="2488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0882" name="矩形 250881"/>
          <p:cNvSpPr/>
          <p:nvPr/>
        </p:nvSpPr>
        <p:spPr>
          <a:xfrm>
            <a:off x="180340" y="481965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问题：第三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六节中云雀形象有何有何变化？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0883" name="矩形 250882"/>
          <p:cNvSpPr/>
          <p:nvPr/>
        </p:nvSpPr>
        <p:spPr>
          <a:xfrm>
            <a:off x="644525" y="1064737"/>
            <a:ext cx="11141075" cy="55714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明确：第三节，背景缩小为夕阳西下时所放出的“金色电闪的光明”和同样“明亮的云间”，云雀的“图形”地位仅仅依靠“浮游而又飞行”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的运动轨迹来凸显，在这个画面中，“背景”以绚丽的色彩愈发引人注目，而云雀的前景化地位有所下降。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第四节，背景转化为“淡紫色的黄昏”，云雀的“翱翔”逐渐与之“融合”，随着云雀越飞越高，渐渐消失在背景之中。此时，读者循着诗人描绘的路线，视野中已经渐渐观察不到云雀。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第五节，“背景”再一次转变为“清澈的晨曦”，在清澈星辰银色光辉下，云雀的“明光”缩小到若隐若现，只能依稀辨别。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第六节，云雀的物理形态已经完全退出画面，只留下歌声作为“图形”与整个大地与天空构成的“背景”鸣唱，产生了一种天人合一的境界。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/>
      <p:bldP spid="2508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11666" y="1453022"/>
            <a:ext cx="10999334" cy="433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1957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年，昌耀因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诗作《林中试笛》被打成右派，此后仅得以一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赎罪者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身份辗转于青海西部荒原从事农垦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年昌耀已陷入冷寂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和沉闷了</a:t>
            </a: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，由此，他得以以理智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和清醒</a:t>
            </a: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，观照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揣度个体生命及周围的世界：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这便是他的短诗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峨日朵雪峰之侧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产生的外在机缘和直接意图</a:t>
            </a: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昌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耀的所有诗作都有强烈的主观色彩，其根本和落脚点最终都在诗歌主体本身。就这首短诗而言，他一方面在观照和揣度外在的年段，另一方面，他又以此为通道走入了自己的内里世界，观照和揣度自己的心理时空。</a:t>
            </a:r>
            <a:endParaRPr lang="zh-CN" altLang="zh-CN" sz="24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 advTm="3000">
    <p:rand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2930" name="矩形 252929"/>
          <p:cNvSpPr/>
          <p:nvPr/>
        </p:nvSpPr>
        <p:spPr>
          <a:xfrm>
            <a:off x="923925" y="98425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问题：概括七节至结尾诗的内涵？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2931" name="矩形 252930"/>
          <p:cNvSpPr/>
          <p:nvPr/>
        </p:nvSpPr>
        <p:spPr>
          <a:xfrm>
            <a:off x="561975" y="1897698"/>
            <a:ext cx="6242050" cy="3061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明确：从第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节到结尾，诗人又构建出一个“真与美”的虚拟空间，从形美、音美升华到精神美，并展开了现实空间与虚拟空间的对比，诗人借此展开了自己对一些重大命题，如“快乐、死亡的冥思”。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52932" name="图片 2529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075" y="667385"/>
            <a:ext cx="5175250" cy="259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0" grpId="0"/>
      <p:bldP spid="2529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4978" name="矩形 254977"/>
          <p:cNvSpPr/>
          <p:nvPr/>
        </p:nvSpPr>
        <p:spPr>
          <a:xfrm>
            <a:off x="923925" y="98425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问题：概括七节到十一节诗歌意象的特征？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4979" name="矩形 254978"/>
          <p:cNvSpPr/>
          <p:nvPr/>
        </p:nvSpPr>
        <p:spPr>
          <a:xfrm>
            <a:off x="665163" y="2106613"/>
            <a:ext cx="7146925" cy="3525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，雪莱运用了一连串隐喻和拟人来歌颂云雀，分别将其比作云间雨滴、诗人、名门少女、金色萤火虫、玫瑰花，同时塑造出相应的输入空间，读者在解读时产生关于上述意象的联想。而读者基于对“甜蜜”、“香气”、“光”的体验，足以感知到云雀的如梦般清灵的美好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54980" name="图片 2549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2281238"/>
            <a:ext cx="4132263" cy="250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/>
      <p:bldP spid="25497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7026" name="矩形 257025"/>
          <p:cNvSpPr/>
          <p:nvPr/>
        </p:nvSpPr>
        <p:spPr>
          <a:xfrm>
            <a:off x="125095" y="484505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节诗歌艺术手法？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7027" name="矩形 257026"/>
          <p:cNvSpPr/>
          <p:nvPr/>
        </p:nvSpPr>
        <p:spPr>
          <a:xfrm>
            <a:off x="125095" y="1067594"/>
            <a:ext cx="11141075" cy="50412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节，诗人将云雀的歌唱与自然界和人类活动中的优美音乐进行对比，反衬云雀歌声的无与伦比。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春日落下的雨声，对爱情与美酒的赞颂，凯旋的歌声，婚礼的音乐，一切皆不足以与云雀相比拟。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自然界与人类活动所构成的现实空间有着种种缺陷：花草不知感激，玫瑰花的香味过于浓郁，对爱情与美酒的称颂不够神圣，缺少希望，婚礼的合唱空洞夸张。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反之，云雀形成的虚拟空间弥补了上述意象的一切缺点，因而超越了世间所有的音乐</a:t>
            </a:r>
            <a:r>
              <a:rPr lang="en-US" altLang="zh-CN" sz="280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——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神圣、甜美而充满希望。自然界与人世间的音乐隐喻现实空间，而云雀的歌唱隐喻虚拟空间。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/>
      <p:bldP spid="2570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074" name="矩形 259073"/>
          <p:cNvSpPr/>
          <p:nvPr/>
        </p:nvSpPr>
        <p:spPr>
          <a:xfrm>
            <a:off x="0" y="751205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节诗歌的内容及深刻蕴含？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9075" name="矩形 259074"/>
          <p:cNvSpPr/>
          <p:nvPr/>
        </p:nvSpPr>
        <p:spPr>
          <a:xfrm>
            <a:off x="85090" y="1361282"/>
            <a:ext cx="11141075" cy="4335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明确：从第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节到第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节，诗人开始以层层递进的询问来深思云雀之歌如此美妙的原因。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第一问：是什么自然山川、是什么爱构成了快乐的源泉，可见诗人认为自然与爱是最美好的存在，虚拟空间与现实空间产生了交叉点。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第二问：是否因为对痛苦无感，苦闷的阴影不曾靠近。在虚拟空间中，没有痛苦、悲伤，没有遗憾和毁灭，现实空间中一切苦都是不存在的。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在两问的基础上，诗人推测无论清醒沉睡，云雀对死亡定然有更深沉而真实的参悟。现实空间里人们对死亡通常充满了恐惧，而虚拟空间中，死亡是真实的，生老病死是人生的过程，死亡又是一种永恒，有了这样深刻的体悟，才会拥有晶莹清澈的灵魂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/>
      <p:bldP spid="2590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1122" name="矩形 261121"/>
          <p:cNvSpPr/>
          <p:nvPr/>
        </p:nvSpPr>
        <p:spPr>
          <a:xfrm>
            <a:off x="80645" y="69596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节和第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节诗歌的现实意义是如何体现的？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123" name="矩形 261122"/>
          <p:cNvSpPr/>
          <p:nvPr/>
        </p:nvSpPr>
        <p:spPr>
          <a:xfrm>
            <a:off x="80645" y="1394778"/>
            <a:ext cx="11141075" cy="3556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节和第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节，诗人详细描述了现实空间中存在的种种痛苦：人们总是瞻前顾后，顾虑重重，有贪婪的欲望；有憎恨、骄傲和恐惧；有泪水与哭泣。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然而诗人并没有否定现实空间，消极地逃避到虚拟空间去，他认为正是由于这些痛苦的存在，才能体会到云雀快乐的欣喜。可见，诗人认为痛苦与快乐是辩证存在的，没有痛苦，也就没有快乐，而诗人的人生态度是积极乐观的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3170" name="矩形 263169"/>
          <p:cNvSpPr/>
          <p:nvPr/>
        </p:nvSpPr>
        <p:spPr>
          <a:xfrm>
            <a:off x="258445" y="65151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问题：概括第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节和第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节诗歌的隐喻意义？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171" name="矩形 263170"/>
          <p:cNvSpPr/>
          <p:nvPr/>
        </p:nvSpPr>
        <p:spPr>
          <a:xfrm>
            <a:off x="328930" y="2076133"/>
            <a:ext cx="6549390" cy="3061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明确：最后两节回应第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节对于“云雀是诗人”的隐喻，诗人希望自己以思想的明光唱出云雀般欢欣、饱含希望、超凡脱俗的歌曲，以换取整个世界的倾听，隐喻诗人希望通过诗歌起到教化世人、美化世界的愿望。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172" name="图片 2631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875" y="2457450"/>
            <a:ext cx="4349750" cy="2868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0" grpId="0"/>
      <p:bldP spid="2631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01445" y="2720975"/>
            <a:ext cx="459740" cy="2152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致云雀</a:t>
            </a:r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2044700" y="1075690"/>
            <a:ext cx="809625" cy="39617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71800" y="1075690"/>
            <a:ext cx="3938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总体评价：欢乐的精灵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776220" y="225552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展开描绘</a:t>
            </a:r>
            <a:endParaRPr lang="zh-CN" altLang="en-US" sz="2400"/>
          </a:p>
        </p:txBody>
      </p:sp>
      <p:sp>
        <p:nvSpPr>
          <p:cNvPr id="8" name="左大括号 7"/>
          <p:cNvSpPr/>
          <p:nvPr/>
        </p:nvSpPr>
        <p:spPr>
          <a:xfrm>
            <a:off x="4347210" y="1885950"/>
            <a:ext cx="377825" cy="15309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46955" y="1669415"/>
            <a:ext cx="38163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外在形态</a:t>
            </a:r>
            <a:r>
              <a:rPr lang="en-US" altLang="zh-CN" sz="2400"/>
              <a:t>——</a:t>
            </a:r>
            <a:r>
              <a:rPr lang="zh-CN" altLang="en-US" sz="2400"/>
              <a:t>欢乐明朗</a:t>
            </a:r>
            <a:endParaRPr lang="zh-CN" altLang="en-US" sz="24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优美歌声</a:t>
            </a:r>
            <a:r>
              <a:rPr lang="en-US" altLang="zh-CN" sz="2400"/>
              <a:t>——</a:t>
            </a:r>
            <a:r>
              <a:rPr lang="zh-CN" altLang="en-US" sz="2400"/>
              <a:t>欢乐强音</a:t>
            </a:r>
            <a:endParaRPr lang="zh-CN" altLang="en-US" sz="24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云雀本质</a:t>
            </a:r>
            <a:r>
              <a:rPr lang="en-US" altLang="zh-CN" sz="2400"/>
              <a:t>——</a:t>
            </a:r>
            <a:r>
              <a:rPr lang="zh-CN" altLang="en-US" sz="2400"/>
              <a:t>高贵自由</a:t>
            </a:r>
            <a:endParaRPr lang="zh-CN" altLang="en-US" sz="24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诗人观点</a:t>
            </a:r>
            <a:r>
              <a:rPr lang="en-US" altLang="zh-CN" sz="2400"/>
              <a:t>——</a:t>
            </a:r>
            <a:r>
              <a:rPr lang="zh-CN" altLang="en-US" sz="2400"/>
              <a:t>爱与生死</a:t>
            </a:r>
            <a:endParaRPr lang="zh-CN" altLang="en-US" sz="24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400"/>
              <a:t>人鸟对比</a:t>
            </a:r>
            <a:r>
              <a:rPr lang="en-US" altLang="zh-CN" sz="2400"/>
              <a:t>——</a:t>
            </a:r>
            <a:r>
              <a:rPr lang="zh-CN" altLang="en-US" sz="2400"/>
              <a:t>鄙弃污浊</a:t>
            </a:r>
            <a:endParaRPr lang="zh-CN" altLang="en-US" sz="2400"/>
          </a:p>
        </p:txBody>
      </p:sp>
      <p:sp>
        <p:nvSpPr>
          <p:cNvPr id="10" name="右大括号 9"/>
          <p:cNvSpPr/>
          <p:nvPr/>
        </p:nvSpPr>
        <p:spPr>
          <a:xfrm>
            <a:off x="8237220" y="1697355"/>
            <a:ext cx="721360" cy="17195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86875" y="1536065"/>
            <a:ext cx="551815" cy="29171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/>
              <a:t>云雀是理想化的诗人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3037840" y="4937760"/>
            <a:ext cx="6878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800"/>
              <a:t>表达愿望</a:t>
            </a:r>
            <a:r>
              <a:rPr lang="en-US" altLang="zh-CN" sz="2800"/>
              <a:t>——</a:t>
            </a:r>
            <a:r>
              <a:rPr lang="zh-CN" altLang="en-US" sz="2800"/>
              <a:t>渴望传递云雀的快乐与爱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4370" y="887095"/>
            <a:ext cx="2085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主题归纳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270" y="1519555"/>
            <a:ext cx="99872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zh-CN" altLang="en-US"/>
              <a:t>《</a:t>
            </a:r>
            <a:r>
              <a:rPr lang="zh-CN" altLang="en-US" sz="2800"/>
              <a:t>致云雀》这首诗运用浪漫主义手法，热情赞美云雀美妙的歌声，抒发对欢乐、光明、自由和理想的深情向往，反映了诗人向往美好未来的心情，也表达了诗人对自由的渴望。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96570" y="831850"/>
            <a:ext cx="2597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鉴赏文本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135" y="2019300"/>
            <a:ext cx="100533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思考</a:t>
            </a:r>
            <a:r>
              <a:rPr lang="en-US" altLang="zh-CN" sz="2800" b="1">
                <a:solidFill>
                  <a:srgbClr val="C00000"/>
                </a:solidFill>
              </a:rPr>
              <a:t>·</a:t>
            </a:r>
            <a:r>
              <a:rPr lang="zh-CN" altLang="en-US" sz="2800" b="1">
                <a:solidFill>
                  <a:srgbClr val="C00000"/>
                </a:solidFill>
              </a:rPr>
              <a:t>诗中以第二人称</a:t>
            </a:r>
            <a:r>
              <a:rPr lang="en-US" altLang="zh-CN" sz="2800" b="1">
                <a:solidFill>
                  <a:srgbClr val="C00000"/>
                </a:solidFill>
              </a:rPr>
              <a:t>“</a:t>
            </a:r>
            <a:r>
              <a:rPr lang="zh-CN" altLang="en-US" sz="2800" b="1">
                <a:solidFill>
                  <a:srgbClr val="C00000"/>
                </a:solidFill>
              </a:rPr>
              <a:t>你</a:t>
            </a:r>
            <a:r>
              <a:rPr lang="en-US" altLang="zh-CN" sz="2800" b="1">
                <a:solidFill>
                  <a:srgbClr val="C00000"/>
                </a:solidFill>
              </a:rPr>
              <a:t>”</a:t>
            </a:r>
            <a:r>
              <a:rPr lang="zh-CN" altLang="en-US" sz="2800" b="1">
                <a:solidFill>
                  <a:srgbClr val="C00000"/>
                </a:solidFill>
              </a:rPr>
              <a:t>来代指云雀，有什么好处？</a:t>
            </a:r>
            <a:endParaRPr lang="zh-CN" altLang="en-US" sz="2800" b="1">
              <a:solidFill>
                <a:srgbClr val="C00000"/>
              </a:solidFill>
            </a:endParaRPr>
          </a:p>
          <a:p>
            <a:endParaRPr lang="zh-CN" altLang="en-US" sz="2800"/>
          </a:p>
          <a:p>
            <a:pPr>
              <a:buFont typeface="+mj-ea"/>
            </a:pPr>
            <a:r>
              <a:rPr lang="zh-CN" altLang="en-US" sz="2800"/>
              <a:t>答：</a:t>
            </a:r>
            <a:r>
              <a:rPr lang="zh-CN" altLang="en-US" sz="2800">
                <a:latin typeface="Calibri" panose="020f0502020204030204" pitchFamily="34" charset="0"/>
              </a:rPr>
              <a:t>①运用拟人的写法，将云雀人格化，</a:t>
            </a:r>
            <a:r>
              <a:rPr lang="en-US" altLang="zh-CN" sz="2800">
                <a:latin typeface="Calibri" panose="020f0502020204030204" pitchFamily="34" charset="0"/>
              </a:rPr>
              <a:t>“</a:t>
            </a:r>
            <a:r>
              <a:rPr lang="zh-CN" altLang="en-US" sz="2800">
                <a:latin typeface="Calibri" panose="020f0502020204030204" pitchFamily="34" charset="0"/>
              </a:rPr>
              <a:t>明朗、欢悦</a:t>
            </a:r>
            <a:r>
              <a:rPr lang="en-US" altLang="zh-CN" sz="2800">
                <a:latin typeface="Calibri" panose="020f0502020204030204" pitchFamily="34" charset="0"/>
              </a:rPr>
              <a:t>”“</a:t>
            </a:r>
            <a:r>
              <a:rPr lang="zh-CN" altLang="en-US" sz="2800">
                <a:latin typeface="Calibri" panose="020f0502020204030204" pitchFamily="34" charset="0"/>
              </a:rPr>
              <a:t>甜蜜美妙</a:t>
            </a:r>
            <a:r>
              <a:rPr lang="en-US" altLang="zh-CN" sz="2800">
                <a:latin typeface="Calibri" panose="020f0502020204030204" pitchFamily="34" charset="0"/>
              </a:rPr>
              <a:t>”</a:t>
            </a:r>
            <a:r>
              <a:rPr lang="zh-CN" altLang="en-US" sz="2800">
                <a:latin typeface="Calibri" panose="020f0502020204030204" pitchFamily="34" charset="0"/>
              </a:rPr>
              <a:t>等词语生动地表现了云雀的美、力量以及诗人对它的爱。</a:t>
            </a:r>
            <a:endParaRPr lang="zh-CN" altLang="en-US" sz="2800">
              <a:latin typeface="Calibri" panose="020f0502020204030204" pitchFamily="34" charset="0"/>
            </a:endParaRPr>
          </a:p>
          <a:p>
            <a:pPr>
              <a:buFont typeface="+mj-ea"/>
            </a:pPr>
            <a:r>
              <a:rPr lang="en-US" altLang="zh-CN" sz="2800">
                <a:latin typeface="Calibri" panose="020f0502020204030204" pitchFamily="34" charset="0"/>
              </a:rPr>
              <a:t>         ②</a:t>
            </a:r>
            <a:r>
              <a:rPr lang="zh-CN" altLang="en-US" sz="2800">
                <a:latin typeface="Calibri" panose="020f0502020204030204" pitchFamily="34" charset="0"/>
              </a:rPr>
              <a:t>用第二人称表明诗人视云雀为朋友、知音，更能直接地倾诉诗人内心的苦闷与追求。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8770" y="610235"/>
            <a:ext cx="2597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鉴赏文本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670" y="1132205"/>
            <a:ext cx="10607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思考</a:t>
            </a:r>
            <a:r>
              <a:rPr lang="en-US" altLang="zh-CN" sz="2400" b="1">
                <a:solidFill>
                  <a:srgbClr val="C00000"/>
                </a:solidFill>
              </a:rPr>
              <a:t>·</a:t>
            </a:r>
            <a:r>
              <a:rPr lang="zh-CN" altLang="en-US" sz="2400" b="1">
                <a:solidFill>
                  <a:srgbClr val="C00000"/>
                </a:solidFill>
              </a:rPr>
              <a:t>诗中的云雀是怎样的形象？有什么象征意义？诗人为什么要创作云雀这一形象？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665" y="1962150"/>
            <a:ext cx="112306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答：①</a:t>
            </a:r>
            <a:r>
              <a:rPr lang="zh-CN" altLang="en-US" sz="2400"/>
              <a:t>诗中云雀的形象,</a:t>
            </a:r>
            <a:r>
              <a:rPr lang="zh-CN" altLang="en-US" sz="2400" b="1">
                <a:solidFill>
                  <a:srgbClr val="C00000"/>
                </a:solidFill>
              </a:rPr>
              <a:t>并不是纯然是自然界中的云雀</a:t>
            </a:r>
            <a:r>
              <a:rPr lang="zh-CN" altLang="en-US" sz="2400"/>
              <a:t>，而是</a:t>
            </a:r>
            <a:r>
              <a:rPr lang="zh-CN" altLang="en-US" sz="2400" b="1">
                <a:solidFill>
                  <a:srgbClr val="C00000"/>
                </a:solidFill>
              </a:rPr>
              <a:t>诗人理想中的自我形象或诗人理想的形象化身</a:t>
            </a:r>
            <a:r>
              <a:rPr lang="zh-CN" altLang="en-US" sz="2400"/>
              <a:t>。</a:t>
            </a:r>
            <a:endParaRPr lang="zh-CN" altLang="en-US" sz="2400"/>
          </a:p>
          <a:p>
            <a:r>
              <a:rPr lang="zh-CN" altLang="en-US" sz="2400"/>
              <a:t>诗人和云雀在许多方面都很相似:</a:t>
            </a:r>
            <a:r>
              <a:rPr lang="zh-CN" altLang="en-US" sz="2400" b="1">
                <a:solidFill>
                  <a:srgbClr val="C00000"/>
                </a:solidFill>
              </a:rPr>
              <a:t>追求光明,追求崇高，向往理想的世界。</a:t>
            </a:r>
            <a:r>
              <a:rPr lang="zh-CN" altLang="en-US" sz="2400"/>
              <a:t>不同的只是诗人痛苦地感到了理想与现实的巨大差距,仍以不断飞升的</a:t>
            </a:r>
            <a:r>
              <a:rPr lang="zh-CN" altLang="en-US" sz="2400" b="1">
                <a:solidFill>
                  <a:srgbClr val="C00000"/>
                </a:solidFill>
              </a:rPr>
              <a:t>积极情调去超越感伤</a:t>
            </a:r>
            <a:r>
              <a:rPr lang="zh-CN" altLang="en-US" sz="2400"/>
              <a:t>。</a:t>
            </a:r>
            <a:endParaRPr lang="zh-CN" altLang="en-US" sz="2400"/>
          </a:p>
          <a:p>
            <a:r>
              <a:rPr lang="zh-CN" altLang="en-US" sz="2400">
                <a:latin typeface="Calibri" panose="020f0502020204030204" pitchFamily="34" charset="0"/>
              </a:rPr>
              <a:t>②</a:t>
            </a:r>
            <a:r>
              <a:rPr lang="zh-CN" altLang="en-US" sz="2400"/>
              <a:t>第一,云雀象征着</a:t>
            </a:r>
            <a:r>
              <a:rPr lang="zh-CN" altLang="en-US" sz="2400" b="1">
                <a:solidFill>
                  <a:srgbClr val="C00000"/>
                </a:solidFill>
              </a:rPr>
              <a:t>欢乐、光明、美丽</a:t>
            </a:r>
            <a:r>
              <a:rPr lang="zh-CN" altLang="en-US" sz="2400"/>
              <a:t>。云雀自然清新的鸣叫能给世界带来欢乐与美好的憧憬,它播撒歌声体现了诗人不求名利,只为唤起人间的爱与同情的情操。第二,云雀象征着</a:t>
            </a:r>
            <a:r>
              <a:rPr lang="zh-CN" altLang="en-US" sz="2400" b="1">
                <a:solidFill>
                  <a:srgbClr val="C00000"/>
                </a:solidFill>
              </a:rPr>
              <a:t>像云雀一样直面困难,渴望光明、正义、美好的人</a:t>
            </a:r>
            <a:r>
              <a:rPr lang="zh-CN" altLang="en-US" sz="2400"/>
              <a:t>。云雀摆脱地面束缚,振翅高飞,体现着诗人</a:t>
            </a:r>
            <a:r>
              <a:rPr lang="zh-CN" altLang="en-US" sz="2400" b="1">
                <a:solidFill>
                  <a:srgbClr val="C00000"/>
                </a:solidFill>
              </a:rPr>
              <a:t>执着奋进、追求自由的态度</a:t>
            </a:r>
            <a:r>
              <a:rPr lang="zh-CN" altLang="en-US" sz="2400"/>
              <a:t>。</a:t>
            </a:r>
            <a:endParaRPr lang="zh-CN" altLang="en-US" sz="2400"/>
          </a:p>
          <a:p>
            <a:r>
              <a:rPr lang="zh-CN" altLang="en-US" sz="2400">
                <a:latin typeface="Calibri" panose="020f0502020204030204" pitchFamily="34" charset="0"/>
              </a:rPr>
              <a:t>③</a:t>
            </a:r>
            <a:r>
              <a:rPr lang="zh-CN" altLang="en-US" sz="2400"/>
              <a:t>雪莱之所以创作出云雀这一具有</a:t>
            </a:r>
            <a:r>
              <a:rPr lang="zh-CN" altLang="en-US" sz="2400" b="1">
                <a:solidFill>
                  <a:srgbClr val="C00000"/>
                </a:solidFill>
              </a:rPr>
              <a:t>旺盛生命力、欢快而又充满不屈的战斗精神的诗歌意象</a:t>
            </a:r>
            <a:r>
              <a:rPr lang="zh-CN" altLang="en-US" sz="2400"/>
              <a:t>,其目的不仅是教导人们要</a:t>
            </a:r>
            <a:r>
              <a:rPr lang="zh-CN" altLang="en-US" sz="2400" b="1">
                <a:solidFill>
                  <a:srgbClr val="C00000"/>
                </a:solidFill>
              </a:rPr>
              <a:t>保持乐观的精神</a:t>
            </a:r>
            <a:r>
              <a:rPr lang="zh-CN" altLang="en-US" sz="2400"/>
              <a:t>去战胜痛苦与悲哀,更是呼唤更多的读者像云雀一样，冲破</a:t>
            </a:r>
            <a:r>
              <a:rPr lang="zh-CN" altLang="en-US" sz="2400" b="1">
                <a:solidFill>
                  <a:srgbClr val="C00000"/>
                </a:solidFill>
              </a:rPr>
              <a:t>旧世界与旧思想的藩篱</a:t>
            </a:r>
            <a:r>
              <a:rPr lang="zh-CN" altLang="en-US" sz="2400"/>
              <a:t>，最终达到</a:t>
            </a:r>
            <a:r>
              <a:rPr lang="zh-CN" altLang="en-US" sz="2400" b="1">
                <a:solidFill>
                  <a:srgbClr val="C00000"/>
                </a:solidFill>
              </a:rPr>
              <a:t>个人的全面自由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</p:cSld>
  <p:clrMapOvr>
    <a:masterClrMapping/>
  </p:clrMapOvr>
  <p:transition spd="slow" advTm="3000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词语正音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2672" y="453229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彷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徨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4759" y="24294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嚣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鸣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4759" y="4516933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石</a:t>
            </a:r>
            <a:r>
              <a:rPr lang="en-US" altLang="zh-CN" sz="320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砾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46682" y="242940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罅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隙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8934" y="24294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锈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蚀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4759" y="1933575"/>
            <a:ext cx="220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Xiāo míng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5114169" y="1933575"/>
            <a:ext cx="220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Xiù    </a:t>
            </a:r>
            <a:r>
              <a:rPr lang="en-US" altLang="zh-CN" sz="2800" err="1"/>
              <a:t>shí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8146682" y="1933575"/>
            <a:ext cx="220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Xi</a:t>
            </a:r>
            <a:r>
              <a:rPr lang="en-US" altLang="zh-CN" sz="2800" err="1" smtClean="0">
                <a:latin typeface="Calibri" panose="020f0502020204030204" pitchFamily="34" charset="0"/>
                <a:cs typeface="Calibri" panose="020f0502020204030204" pitchFamily="34" charset="0"/>
              </a:rPr>
              <a:t>à</a:t>
            </a:r>
            <a:r>
              <a:rPr lang="en-US" altLang="zh-CN" sz="2800" smtClean="0"/>
              <a:t>   x</a:t>
            </a:r>
            <a:r>
              <a:rPr lang="en-US" altLang="zh-CN" sz="2800" err="1" smtClean="0">
                <a:latin typeface="Calibri" panose="020f0502020204030204" pitchFamily="34" charset="0"/>
                <a:cs typeface="Calibri" panose="020f0502020204030204" pitchFamily="34" charset="0"/>
              </a:rPr>
              <a:t>ī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2875199" y="4202211"/>
            <a:ext cx="502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l</a:t>
            </a:r>
            <a:r>
              <a:rPr lang="en-US" altLang="zh-CN" sz="2800" err="1" smtClean="0">
                <a:latin typeface="Calibri" panose="020f0502020204030204" pitchFamily="34" charset="0"/>
                <a:cs typeface="Calibri" panose="020f0502020204030204" pitchFamily="34" charset="0"/>
              </a:rPr>
              <a:t>ì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5048934" y="4016990"/>
            <a:ext cx="220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P</a:t>
            </a:r>
            <a:r>
              <a:rPr lang="en-US" altLang="zh-CN" sz="2800" err="1" smtClean="0"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altLang="zh-CN" sz="2800" err="1" smtClean="0"/>
              <a:t>ng  hu</a:t>
            </a:r>
            <a:r>
              <a:rPr lang="en-US" altLang="zh-CN" sz="2800" err="1"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altLang="zh-CN" sz="2800" err="1" smtClean="0"/>
              <a:t>ng</a:t>
            </a:r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8146682" y="4516933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楔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入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46682" y="3940601"/>
            <a:ext cx="220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Xi</a:t>
            </a:r>
            <a:r>
              <a:rPr lang="en-US" altLang="zh-CN" sz="2800" err="1" smtClean="0">
                <a:latin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altLang="zh-CN" sz="2800" smtClean="0"/>
              <a:t>  rù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5218" name="矩形 265217"/>
          <p:cNvSpPr/>
          <p:nvPr/>
        </p:nvSpPr>
        <p:spPr>
          <a:xfrm>
            <a:off x="446405" y="806450"/>
            <a:ext cx="10199688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总结全诗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5219" name="矩形 265218"/>
          <p:cNvSpPr/>
          <p:nvPr/>
        </p:nvSpPr>
        <p:spPr>
          <a:xfrm>
            <a:off x="446405" y="1348740"/>
            <a:ext cx="11130280" cy="4546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雪莱在诗中再三表示自己比不上云雀，不知怎能接近它的欢乐。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其实，诗人和云雀在许多方面都很相似：都追求光明，蔑视地面，都向往理想的世界。所不同的只是诗人痛苦地感到了理想与现实间的巨大差距，而这个差距对云雀是不存在的。云雀的快乐没有受到痛苦和消沉的污染，它想天上的星星一样。但是对于雪莱来说，振翅高飞的同时还有许多约束。但是，雪莱虽感到理想遥远的痛苦，仍以不断飞升的积极情调去超越感伤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致云雀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中，雪莱表达了他对自由的赞美和对幸福生活的强烈追求，以及他为伟大理想牺牲的决心。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522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28500" y="10287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8" grpId="0"/>
      <p:bldP spid="265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解读诗歌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010" y="2668576"/>
            <a:ext cx="66211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“峨日朵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 是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现在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的青海省海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北藏族自治州祁连县的峨堡镇，而“峨日朵”则应该是当地老百姓“峨堡”的发语词。那么，“峨日朵雪峰”便是峨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堡镇境内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的祁连山脉中一座或者几座小雪峰了。想来，它们原本没有自己独立的名字，它们只是一个如画的诗作之远景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而已。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0610" y="2486024"/>
            <a:ext cx="4707616" cy="31337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4412" y="171398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峨日朵雪峰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3000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6270" y="1044625"/>
            <a:ext cx="7219950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这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是我此刻</a:t>
            </a:r>
            <a:r>
              <a:rPr lang="zh-CN" altLang="zh-CN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仅能征服的高度</a:t>
            </a:r>
            <a:r>
              <a:rPr lang="zh-CN" altLang="zh-CN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了”</a:t>
            </a:r>
            <a:r>
              <a:rPr lang="zh-CN" altLang="zh-CN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7325" y="2745889"/>
            <a:ext cx="8362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1"/>
          <a:stretch>
            <a:fillRect/>
          </a:stretch>
        </p:blipFill>
        <p:spPr>
          <a:xfrm>
            <a:off x="3331649" y="2521089"/>
            <a:ext cx="4614106" cy="25050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715" y="918845"/>
            <a:ext cx="2085340" cy="422910"/>
          </a:xfrm>
        </p:spPr>
        <p:txBody>
          <a:bodyPr>
            <a:normAutofit fontScale="90000"/>
          </a:bodyPr>
          <a:lstStyle/>
          <a:p>
            <a:r>
              <a:rPr lang="zh-CN" altLang="en-US" sz="3110" b="1">
                <a:solidFill>
                  <a:srgbClr val="FF0000"/>
                </a:solidFill>
              </a:rPr>
              <a:t>文本赏析</a:t>
            </a:r>
            <a:endParaRPr lang="zh-CN" altLang="en-US" sz="311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290" y="1686560"/>
            <a:ext cx="991044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的形象：给读者营造了一个并未登上山顶的不高大的登山者形象</a:t>
            </a:r>
            <a:endParaRPr lang="zh-CN" altLang="en-US" sz="28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800"/>
              <a:t>“</a:t>
            </a:r>
            <a:r>
              <a:rPr lang="zh-CN" altLang="en-US" sz="2800"/>
              <a:t>这</a:t>
            </a:r>
            <a:r>
              <a:rPr lang="en-US" altLang="zh-CN" sz="2800"/>
              <a:t>”</a:t>
            </a:r>
            <a:r>
              <a:rPr lang="zh-CN" altLang="en-US" sz="2800"/>
              <a:t>巧妙点题，交代了</a:t>
            </a: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所在的位置</a:t>
            </a:r>
            <a:endParaRPr lang="zh-CN" altLang="en-US" sz="28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800"/>
              <a:t>“</a:t>
            </a:r>
            <a:r>
              <a:rPr lang="zh-CN" altLang="en-US" sz="2800"/>
              <a:t>仅能征服</a:t>
            </a:r>
            <a:r>
              <a:rPr lang="en-US" altLang="zh-CN" sz="2800"/>
              <a:t>”</a:t>
            </a:r>
            <a:r>
              <a:rPr lang="zh-CN" altLang="en-US" sz="2800"/>
              <a:t>暗示这高度是</a:t>
            </a: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尽了自己全部努力达到的，也暗示</a:t>
            </a: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并未放弃征服新高度</a:t>
            </a:r>
            <a:endParaRPr lang="zh-CN" altLang="en-US" sz="28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800"/>
              <a:t>诗题由来：由于并未登顶，所以接下来描写的视角是从山壁一侧看过去</a:t>
            </a:r>
            <a:endParaRPr lang="zh-CN" altLang="en-US" sz="2800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解读意象</a:t>
            </a:r>
            <a:endParaRPr lang="zh-CN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8225" y="1438937"/>
            <a:ext cx="5943600" cy="37846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小心</a:t>
            </a:r>
            <a:r>
              <a:rPr lang="zh-CN" altLang="en-US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地</a:t>
            </a: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探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出前额，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惊异于薄壁那边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朝向峨日朵之雪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彷徨许久的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太阳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正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决然跃入</a:t>
            </a: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一片引力无穷的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山海</a:t>
            </a:r>
            <a:r>
              <a:rPr lang="zh-CN" altLang="en-US" sz="3200" kern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ker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905"/>
          <a:stretch>
            <a:fillRect/>
          </a:stretch>
        </p:blipFill>
        <p:spPr>
          <a:xfrm>
            <a:off x="7253668" y="1438937"/>
            <a:ext cx="4738307" cy="3005401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95935"/>
            <a:ext cx="2350135" cy="610870"/>
          </a:xfrm>
        </p:spPr>
        <p:txBody>
          <a:bodyPr/>
          <a:lstStyle/>
          <a:p>
            <a:pPr algn="l"/>
            <a:r>
              <a:rPr lang="zh-CN" altLang="en-US" sz="2800" b="1">
                <a:solidFill>
                  <a:srgbClr val="C00000"/>
                </a:solidFill>
              </a:rPr>
              <a:t>文本赏析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6010" y="1442085"/>
            <a:ext cx="100317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l"/>
            </a:pPr>
            <a:r>
              <a:rPr lang="en-US" altLang="zh-CN" sz="2800"/>
              <a:t>“</a:t>
            </a:r>
            <a:r>
              <a:rPr lang="zh-CN" altLang="en-US" sz="2800"/>
              <a:t>我小心地探出前额</a:t>
            </a:r>
            <a:r>
              <a:rPr lang="en-US" altLang="zh-CN" sz="2800"/>
              <a:t>”</a:t>
            </a:r>
            <a:r>
              <a:rPr lang="zh-CN" altLang="en-US" sz="2800"/>
              <a:t>，看到了什么？</a:t>
            </a:r>
            <a:endParaRPr lang="zh-CN" altLang="en-US" sz="2800"/>
          </a:p>
          <a:p>
            <a:r>
              <a:rPr lang="zh-CN" altLang="en-US" sz="2800"/>
              <a:t>看：看到了一副</a:t>
            </a:r>
            <a:r>
              <a:rPr lang="en-US" altLang="zh-CN" sz="2800"/>
              <a:t>“</a:t>
            </a:r>
            <a:r>
              <a:rPr lang="zh-CN" altLang="en-US" sz="2800"/>
              <a:t>太阳跃入山海</a:t>
            </a:r>
            <a:r>
              <a:rPr lang="en-US" altLang="zh-CN" sz="2800"/>
              <a:t>”</a:t>
            </a:r>
            <a:r>
              <a:rPr lang="zh-CN" altLang="en-US" sz="2800"/>
              <a:t>的雪峰落日场景。</a:t>
            </a:r>
            <a:endParaRPr lang="zh-CN" altLang="en-US" sz="2800"/>
          </a:p>
          <a:p>
            <a:endParaRPr lang="zh-CN" altLang="en-US" sz="2800"/>
          </a:p>
          <a:p>
            <a:pPr marL="457200" indent="-457200">
              <a:buFont typeface="Wingdings" panose="05000000000000000000" charset="0"/>
              <a:buChar char="l"/>
            </a:pPr>
            <a:r>
              <a:rPr lang="zh-CN" altLang="en-US" sz="2800"/>
              <a:t>景象描绘：使用了“薄壁”“峨日朵之雪”“太阳”“山海”等意象，描绘了一幅壮丽的雪峰落日景象。</a:t>
            </a:r>
            <a:endParaRPr lang="zh-CN" altLang="en-US" sz="2800"/>
          </a:p>
          <a:p>
            <a:pPr marL="457200" indent="-457200">
              <a:buFont typeface="Wingdings" panose="05000000000000000000" charset="0"/>
              <a:buChar char="l"/>
            </a:pPr>
            <a:r>
              <a:rPr lang="zh-CN" altLang="en-US" sz="2800"/>
              <a:t>彷徨许久</a:t>
            </a:r>
            <a:r>
              <a:rPr lang="en-US" altLang="zh-CN" sz="2800"/>
              <a:t>               </a:t>
            </a:r>
            <a:r>
              <a:rPr lang="zh-CN" altLang="en-US" sz="2800"/>
              <a:t>决然跃入</a:t>
            </a:r>
            <a:r>
              <a:rPr lang="en-US" altLang="zh-CN" sz="2800"/>
              <a:t> </a:t>
            </a:r>
            <a:endParaRPr lang="en-US" altLang="zh-CN" sz="2800"/>
          </a:p>
          <a:p>
            <a:r>
              <a:rPr lang="en-US" altLang="zh-CN" sz="2800"/>
              <a:t>     (</a:t>
            </a:r>
            <a:r>
              <a:rPr lang="zh-CN" altLang="en-US" sz="2800"/>
              <a:t>内心与现实的对比）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5" name="左右箭头 4"/>
          <p:cNvSpPr/>
          <p:nvPr/>
        </p:nvSpPr>
        <p:spPr>
          <a:xfrm>
            <a:off x="3270250" y="3788410"/>
            <a:ext cx="610870" cy="1778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DhmYzQ5YTY3MzUyMDdjZGM2OGVhNDY0NTZjZTgwNWEifQ=="/>
  <p:tag name="ISPRING_PRESENTATION_TITLE" val="毕业活动策划"/>
  <p:tag name="KSO_WM_DOC_GUID" val="{42bd8650-b790-4050-be52-eb8cba04ccd4}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170</Paragraphs>
  <Slides>40</Slides>
  <Notes>10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3">
      <vt:lpstr>Arial</vt:lpstr>
      <vt:lpstr>Calibri</vt:lpstr>
      <vt:lpstr>Calibri Light</vt:lpstr>
      <vt:lpstr>字魂27号-布丁体</vt:lpstr>
      <vt:lpstr>宋体</vt:lpstr>
      <vt:lpstr>黑体</vt:lpstr>
      <vt:lpstr>隶书</vt:lpstr>
      <vt:lpstr>楷体_GB2312</vt:lpstr>
      <vt:lpstr>楷体</vt:lpstr>
      <vt:lpstr>Times New Roman</vt:lpstr>
      <vt:lpstr>Wingdings</vt:lpstr>
      <vt:lpstr>华文行楷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文本赏析</vt:lpstr>
      <vt:lpstr>PowerPoint Presentation</vt:lpstr>
      <vt:lpstr>文本赏析</vt:lpstr>
      <vt:lpstr>PowerPoint Presentation</vt:lpstr>
      <vt:lpstr>文本赏析</vt:lpstr>
      <vt:lpstr>PowerPoint Presentation</vt:lpstr>
      <vt:lpstr>文本赏析</vt:lpstr>
      <vt:lpstr>PowerPoint Presentation</vt:lpstr>
      <vt:lpstr>PowerPoint Presentation</vt:lpstr>
      <vt:lpstr>文本赏析</vt:lpstr>
      <vt:lpstr>文本赏析</vt:lpstr>
      <vt:lpstr>PowerPoint Presentation</vt:lpstr>
      <vt:lpstr>PowerPoint Presentation</vt:lpstr>
      <vt:lpstr>主题归纳</vt:lpstr>
      <vt:lpstr>PowerPoint Presentation</vt:lpstr>
      <vt:lpstr>    雪莱（1792—1822），19世纪英国著名浪漫主义诗人诗人一生创作了大量优秀的抒情诗及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2022-07-18T20:28:59.682</cp:lastPrinted>
  <dcterms:created xsi:type="dcterms:W3CDTF">2022-07-18T20:28:59Z</dcterms:created>
  <dcterms:modified xsi:type="dcterms:W3CDTF">2022-07-18T12:29:00Z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