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60" r:id="rId1"/>
  </p:sldMasterIdLst>
  <p:sldIdLst>
    <p:sldId id="327" r:id="rId2"/>
    <p:sldId id="257" r:id="rId3"/>
    <p:sldId id="323" r:id="rId4"/>
    <p:sldId id="311" r:id="rId5"/>
    <p:sldId id="312" r:id="rId6"/>
    <p:sldId id="313" r:id="rId7"/>
    <p:sldId id="314" r:id="rId8"/>
    <p:sldId id="335" r:id="rId9"/>
    <p:sldId id="336" r:id="rId10"/>
    <p:sldId id="357" r:id="rId11"/>
    <p:sldId id="358" r:id="rId12"/>
    <p:sldId id="359" r:id="rId13"/>
    <p:sldId id="360" r:id="rId14"/>
    <p:sldId id="361" r:id="rId15"/>
    <p:sldId id="362" r:id="rId16"/>
    <p:sldId id="329" r:id="rId17"/>
    <p:sldId id="263" r:id="rId18"/>
    <p:sldId id="264" r:id="rId19"/>
    <p:sldId id="325" r:id="rId20"/>
    <p:sldId id="350" r:id="rId21"/>
    <p:sldId id="352" r:id="rId22"/>
    <p:sldId id="353" r:id="rId23"/>
    <p:sldId id="355" r:id="rId24"/>
    <p:sldId id="356" r:id="rId25"/>
    <p:sldId id="300" r:id="rId26"/>
    <p:sldId id="301" r:id="rId27"/>
    <p:sldId id="302" r:id="rId28"/>
    <p:sldId id="303" r:id="rId29"/>
    <p:sldId id="304" r:id="rId30"/>
    <p:sldId id="305" r:id="rId31"/>
    <p:sldId id="306" r:id="rId32"/>
    <p:sldId id="307" r:id="rId33"/>
    <p:sldId id="308" r:id="rId34"/>
    <p:sldId id="309" r:id="rId35"/>
    <p:sldId id="310" r:id="rId36"/>
    <p:sldId id="324" r:id="rId37"/>
    <p:sldId id="318" r:id="rId38"/>
    <p:sldId id="276" r:id="rId39"/>
    <p:sldId id="277" r:id="rId40"/>
    <p:sldId id="278" r:id="rId41"/>
    <p:sldId id="348" r:id="rId42"/>
    <p:sldId id="349" r:id="rId43"/>
    <p:sldId id="328" r:id="rId44"/>
    <p:sldId id="334" r:id="rId45"/>
    <p:sldId id="281" r:id="rId46"/>
    <p:sldId id="338" r:id="rId47"/>
    <p:sldId id="283" r:id="rId48"/>
    <p:sldId id="339" r:id="rId49"/>
    <p:sldId id="340" r:id="rId50"/>
    <p:sldId id="286" r:id="rId51"/>
    <p:sldId id="288" r:id="rId52"/>
    <p:sldId id="289" r:id="rId53"/>
    <p:sldId id="342" r:id="rId54"/>
    <p:sldId id="291" r:id="rId55"/>
    <p:sldId id="292" r:id="rId56"/>
    <p:sldId id="343" r:id="rId57"/>
    <p:sldId id="344" r:id="rId58"/>
    <p:sldId id="295" r:id="rId59"/>
    <p:sldId id="296" r:id="rId60"/>
    <p:sldId id="345" r:id="rId61"/>
    <p:sldId id="347" r:id="rId62"/>
    <p:sldId id="319" r:id="rId63"/>
    <p:sldId id="330" r:id="rId64"/>
    <p:sldId id="331" r:id="rId65"/>
    <p:sldId id="332" r:id="rId66"/>
    <p:sldId id="333" r:id="rId67"/>
    <p:sldId id="363" r:id="rId68"/>
    <p:sldId id="320" r:id="rId69"/>
    <p:sldId id="321" r:id="rId70"/>
    <p:sldId id="322" r:id="rId71"/>
    <p:sldId id="299" r:id="rId72"/>
  </p:sldIdLst>
  <p:sldSz cx="10909300" cy="6858000"/>
  <p:notesSz cx="6858000" cy="9144000"/>
  <p:custDataLst>
    <p:tags r:id="rId7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fill>
          <a:solidFill>
            <a:schemeClr val="accent6">
              <a:tint val="40000"/>
            </a:schemeClr>
          </a:solidFill>
        </a:fill>
      </a:tcStyle>
    </a:band1H>
    <a:band1V>
      <a:tcStyle>
        <a:fill>
          <a:solidFill>
            <a:schemeClr val="accent6">
              <a:tint val="40000"/>
            </a:schemeClr>
          </a:solidFill>
        </a:fill>
      </a:tcStyle>
    </a:band1V>
    <a:lastCol>
      <a:tcTxStyle b="on">
        <a:fontRef idx="minor">
          <a:prstClr val="black"/>
        </a:fontRef>
        <a:schemeClr val="lt1"/>
      </a:tcTxStyle>
      <a:tcStyle>
        <a:fill>
          <a:solidFill>
            <a:schemeClr val="accent6"/>
          </a:solidFill>
        </a:fill>
      </a:tcStyle>
    </a:lastCol>
    <a:firstCol>
      <a:tcTxStyle b="on">
        <a:fontRef idx="minor">
          <a:prstClr val="black"/>
        </a:fontRef>
        <a:schemeClr val="lt1"/>
      </a:tcTxStyle>
      <a:tcStyle>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588" autoAdjust="0"/>
    <p:restoredTop sz="70501" autoAdjust="0"/>
  </p:normalViewPr>
  <p:slideViewPr>
    <p:cSldViewPr>
      <p:cViewPr>
        <p:scale>
          <a:sx n="61" d="100"/>
          <a:sy n="61" d="100"/>
        </p:scale>
        <p:origin x="-726" y="-288"/>
      </p:cViewPr>
      <p:guideLst>
        <p:guide orient="horz" pos="2160"/>
        <p:guide pos="3436"/>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slide" Target="slides/slide44.xml" /><Relationship Id="rId46" Type="http://schemas.openxmlformats.org/officeDocument/2006/relationships/slide" Target="slides/slide45.xml" /><Relationship Id="rId47" Type="http://schemas.openxmlformats.org/officeDocument/2006/relationships/slide" Target="slides/slide46.xml" /><Relationship Id="rId48" Type="http://schemas.openxmlformats.org/officeDocument/2006/relationships/slide" Target="slides/slide47.xml" /><Relationship Id="rId49" Type="http://schemas.openxmlformats.org/officeDocument/2006/relationships/slide" Target="slides/slide48.xml" /><Relationship Id="rId5" Type="http://schemas.openxmlformats.org/officeDocument/2006/relationships/slide" Target="slides/slide4.xml" /><Relationship Id="rId50" Type="http://schemas.openxmlformats.org/officeDocument/2006/relationships/slide" Target="slides/slide49.xml" /><Relationship Id="rId51" Type="http://schemas.openxmlformats.org/officeDocument/2006/relationships/slide" Target="slides/slide50.xml" /><Relationship Id="rId52" Type="http://schemas.openxmlformats.org/officeDocument/2006/relationships/slide" Target="slides/slide51.xml" /><Relationship Id="rId53" Type="http://schemas.openxmlformats.org/officeDocument/2006/relationships/slide" Target="slides/slide52.xml" /><Relationship Id="rId54" Type="http://schemas.openxmlformats.org/officeDocument/2006/relationships/slide" Target="slides/slide53.xml" /><Relationship Id="rId55" Type="http://schemas.openxmlformats.org/officeDocument/2006/relationships/slide" Target="slides/slide54.xml" /><Relationship Id="rId56" Type="http://schemas.openxmlformats.org/officeDocument/2006/relationships/slide" Target="slides/slide55.xml" /><Relationship Id="rId57" Type="http://schemas.openxmlformats.org/officeDocument/2006/relationships/slide" Target="slides/slide56.xml" /><Relationship Id="rId58" Type="http://schemas.openxmlformats.org/officeDocument/2006/relationships/slide" Target="slides/slide57.xml" /><Relationship Id="rId59" Type="http://schemas.openxmlformats.org/officeDocument/2006/relationships/slide" Target="slides/slide58.xml" /><Relationship Id="rId6" Type="http://schemas.openxmlformats.org/officeDocument/2006/relationships/slide" Target="slides/slide5.xml" /><Relationship Id="rId60" Type="http://schemas.openxmlformats.org/officeDocument/2006/relationships/slide" Target="slides/slide59.xml" /><Relationship Id="rId61" Type="http://schemas.openxmlformats.org/officeDocument/2006/relationships/slide" Target="slides/slide60.xml" /><Relationship Id="rId62" Type="http://schemas.openxmlformats.org/officeDocument/2006/relationships/slide" Target="slides/slide61.xml" /><Relationship Id="rId63" Type="http://schemas.openxmlformats.org/officeDocument/2006/relationships/slide" Target="slides/slide62.xml" /><Relationship Id="rId64" Type="http://schemas.openxmlformats.org/officeDocument/2006/relationships/slide" Target="slides/slide63.xml" /><Relationship Id="rId65" Type="http://schemas.openxmlformats.org/officeDocument/2006/relationships/slide" Target="slides/slide64.xml" /><Relationship Id="rId66" Type="http://schemas.openxmlformats.org/officeDocument/2006/relationships/slide" Target="slides/slide65.xml" /><Relationship Id="rId67" Type="http://schemas.openxmlformats.org/officeDocument/2006/relationships/slide" Target="slides/slide66.xml" /><Relationship Id="rId68" Type="http://schemas.openxmlformats.org/officeDocument/2006/relationships/slide" Target="slides/slide67.xml" /><Relationship Id="rId69" Type="http://schemas.openxmlformats.org/officeDocument/2006/relationships/slide" Target="slides/slide68.xml" /><Relationship Id="rId7" Type="http://schemas.openxmlformats.org/officeDocument/2006/relationships/slide" Target="slides/slide6.xml" /><Relationship Id="rId70" Type="http://schemas.openxmlformats.org/officeDocument/2006/relationships/slide" Target="slides/slide69.xml" /><Relationship Id="rId71" Type="http://schemas.openxmlformats.org/officeDocument/2006/relationships/slide" Target="slides/slide70.xml" /><Relationship Id="rId72" Type="http://schemas.openxmlformats.org/officeDocument/2006/relationships/slide" Target="slides/slide71.xml" /><Relationship Id="rId73" Type="http://schemas.openxmlformats.org/officeDocument/2006/relationships/tags" Target="tags/tag1.xml" /><Relationship Id="rId74" Type="http://schemas.openxmlformats.org/officeDocument/2006/relationships/presProps" Target="presProps.xml" /><Relationship Id="rId75" Type="http://schemas.openxmlformats.org/officeDocument/2006/relationships/viewProps" Target="viewProps.xml" /><Relationship Id="rId76" Type="http://schemas.openxmlformats.org/officeDocument/2006/relationships/theme" Target="theme/theme1.xml" /><Relationship Id="rId77" Type="http://schemas.openxmlformats.org/officeDocument/2006/relationships/tableStyles" Target="tableStyles.xml" /><Relationship Id="rId8" Type="http://schemas.openxmlformats.org/officeDocument/2006/relationships/slide" Target="slides/slide7.xml" /><Relationship Id="rId9" Type="http://schemas.openxmlformats.org/officeDocument/2006/relationships/slide" Target="slides/slide8.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8.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22.emf"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818198" y="2130426"/>
            <a:ext cx="9272905"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636395" y="3886200"/>
            <a:ext cx="763651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7909242" y="274639"/>
            <a:ext cx="245459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45465" y="274639"/>
            <a:ext cx="7181956"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61760" y="4406901"/>
            <a:ext cx="927290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61760" y="2906713"/>
            <a:ext cx="9272905"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45465" y="1600201"/>
            <a:ext cx="481827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545561" y="1600201"/>
            <a:ext cx="481827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2020/8/14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45465" y="1535113"/>
            <a:ext cx="482016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545465" y="2174875"/>
            <a:ext cx="482016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541774" y="1535113"/>
            <a:ext cx="48220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541774" y="2174875"/>
            <a:ext cx="48220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2020/8/14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2020/8/14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2020/8/14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545465" y="273050"/>
            <a:ext cx="3589085"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265233" y="273051"/>
            <a:ext cx="609860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45465" y="1435101"/>
            <a:ext cx="358908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138299" y="4800600"/>
            <a:ext cx="654558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138299" y="612775"/>
            <a:ext cx="654558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138299" y="5367338"/>
            <a:ext cx="654558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545465" y="274638"/>
            <a:ext cx="981837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45465" y="1600201"/>
            <a:ext cx="981837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545465" y="6356351"/>
            <a:ext cx="254550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2020/8/14</a:t>
            </a:fld>
            <a:endParaRPr lang="zh-CN" altLang="en-US"/>
          </a:p>
        </p:txBody>
      </p:sp>
      <p:sp>
        <p:nvSpPr>
          <p:cNvPr id="5" name="页脚占位符 4"/>
          <p:cNvSpPr>
            <a:spLocks noGrp="1"/>
          </p:cNvSpPr>
          <p:nvPr>
            <p:ph type="ftr" sz="quarter" idx="3"/>
          </p:nvPr>
        </p:nvSpPr>
        <p:spPr>
          <a:xfrm>
            <a:off x="3727344" y="6356351"/>
            <a:ext cx="3454612"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7818332" y="6356351"/>
            <a:ext cx="254550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hyperlink" Target="https://baike.so.com/doc/2109250-2231671.html" TargetMode="External" /><Relationship Id="rId11" Type="http://schemas.openxmlformats.org/officeDocument/2006/relationships/hyperlink" Target="https://baike.so.com/doc/5548902-10401474.html" TargetMode="External" /><Relationship Id="rId2" Type="http://schemas.openxmlformats.org/officeDocument/2006/relationships/hyperlink" Target="https://baike.so.com/doc/5366600-5602323.html" TargetMode="External" /><Relationship Id="rId3" Type="http://schemas.openxmlformats.org/officeDocument/2006/relationships/hyperlink" Target="https://baike.so.com/doc/6120615-6333763.html" TargetMode="External" /><Relationship Id="rId4" Type="http://schemas.openxmlformats.org/officeDocument/2006/relationships/hyperlink" Target="https://baike.so.com/doc/5640523-5853154.html" TargetMode="External" /><Relationship Id="rId5" Type="http://schemas.openxmlformats.org/officeDocument/2006/relationships/hyperlink" Target="https://baike.so.com/doc/4344706-4549778.html" TargetMode="External" /><Relationship Id="rId6" Type="http://schemas.openxmlformats.org/officeDocument/2006/relationships/hyperlink" Target="https://baike.so.com/doc/5243558-5476608.html" TargetMode="External" /><Relationship Id="rId7" Type="http://schemas.openxmlformats.org/officeDocument/2006/relationships/hyperlink" Target="https://baike.so.com/doc/5943633-6156567.html" TargetMode="External" /><Relationship Id="rId8" Type="http://schemas.openxmlformats.org/officeDocument/2006/relationships/hyperlink" Target="https://baike.so.com/doc/1828372-1933625.html" TargetMode="External" /><Relationship Id="rId9" Type="http://schemas.openxmlformats.org/officeDocument/2006/relationships/hyperlink" Target="https://baike.so.com/doc/5381011-5617311.html" TargetMode="Ex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 Id="rId3" Type="http://schemas.openxmlformats.org/officeDocument/2006/relationships/hyperlink" Target="https://baike.so.com/doc/3770246-3960533.html" TargetMode="External" /><Relationship Id="rId4" Type="http://schemas.openxmlformats.org/officeDocument/2006/relationships/hyperlink" Target="https://baike.so.com/doc/1510988-1597543.html" TargetMode="External" /><Relationship Id="rId5" Type="http://schemas.openxmlformats.org/officeDocument/2006/relationships/hyperlink" Target="https://baike.so.com/doc/5903168-6116069.html" TargetMode="External" /><Relationship Id="rId6" Type="http://schemas.openxmlformats.org/officeDocument/2006/relationships/hyperlink" Target="https://baike.so.com/doc/5399585-5637114.html" TargetMode="External" /><Relationship Id="rId7" Type="http://schemas.openxmlformats.org/officeDocument/2006/relationships/hyperlink" Target="https://baike.so.com/doc/5696661-5909366.html" TargetMode="External" /><Relationship Id="rId8" Type="http://schemas.openxmlformats.org/officeDocument/2006/relationships/hyperlink" Target="https://baike.so.com/doc/5392843-5629763.html" TargetMode="Ex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hyperlink" Target="https://baike.so.com/doc/1681183-1777758.html" TargetMode="External" /><Relationship Id="rId3" Type="http://schemas.openxmlformats.org/officeDocument/2006/relationships/hyperlink" Target="https://baike.so.com/doc/6482489-6696194.html" TargetMode="External" /><Relationship Id="rId4" Type="http://schemas.openxmlformats.org/officeDocument/2006/relationships/hyperlink" Target="https://baike.so.com/doc/6206461-6419728.html" TargetMode="External" /><Relationship Id="rId5" Type="http://schemas.openxmlformats.org/officeDocument/2006/relationships/hyperlink" Target="https://baike.so.com/doc/104835-110643.html" TargetMode="External" /><Relationship Id="rId6" Type="http://schemas.openxmlformats.org/officeDocument/2006/relationships/hyperlink" Target="https://baike.so.com/doc/6182811-6396059.html" TargetMode="External" /><Relationship Id="rId7" Type="http://schemas.openxmlformats.org/officeDocument/2006/relationships/hyperlink" Target="https://baike.so.com/doc/5881614-6094491.html" TargetMode="Ex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hyperlink" Target="https://baike.so.com/doc/4581631-4793029.html" TargetMode="External" /><Relationship Id="rId3" Type="http://schemas.openxmlformats.org/officeDocument/2006/relationships/hyperlink" Target="https://baike.so.com/doc/147244-155602.html" TargetMode="External" /><Relationship Id="rId4" Type="http://schemas.openxmlformats.org/officeDocument/2006/relationships/hyperlink" Target="https://baike.so.com/doc/5417078-5655223.html" TargetMode="External" /><Relationship Id="rId5" Type="http://schemas.openxmlformats.org/officeDocument/2006/relationships/hyperlink" Target="https://baike.so.com/doc/5337377-5572816.html" TargetMode="External" /><Relationship Id="rId6" Type="http://schemas.openxmlformats.org/officeDocument/2006/relationships/image" Target="../media/image11.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hyperlink" Target="https://baike.so.com/doc/5963301-6176250.html" TargetMode="External" /><Relationship Id="rId3" Type="http://schemas.openxmlformats.org/officeDocument/2006/relationships/hyperlink" Target="https://baike.so.com/doc/3399427-3578254.html" TargetMode="External" /><Relationship Id="rId4" Type="http://schemas.openxmlformats.org/officeDocument/2006/relationships/image" Target="../media/image13.jpeg" /><Relationship Id="rId5" Type="http://schemas.openxmlformats.org/officeDocument/2006/relationships/image" Target="../media/image14.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hyperlink" Target="https://baike.so.com/doc/2383110-2519797.html" TargetMode="Ex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hyperlink" Target="https://baike.so.com/doc/6759897-6974530.html" TargetMode="Ex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hyperlink" Target="https://baike.so.com/doc/2628927-2775881.html" TargetMode="External" /><Relationship Id="rId3" Type="http://schemas.openxmlformats.org/officeDocument/2006/relationships/hyperlink" Target="https://baike.so.com/doc/9792903-10139656.html" TargetMode="Externa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jpeg" /><Relationship Id="rId3" Type="http://schemas.openxmlformats.org/officeDocument/2006/relationships/hyperlink" Target="https://baike.so.com/doc/9911392-10258651.html" TargetMode="External" /><Relationship Id="rId4" Type="http://schemas.openxmlformats.org/officeDocument/2006/relationships/hyperlink" Target="https://baike.so.com/doc/23828337-24384771.html" TargetMode="External" /><Relationship Id="rId5" Type="http://schemas.openxmlformats.org/officeDocument/2006/relationships/hyperlink" Target="https://baike.so.com/doc/5682147-5894824.html" TargetMode="External" /><Relationship Id="rId6" Type="http://schemas.openxmlformats.org/officeDocument/2006/relationships/hyperlink" Target="https://baike.so.com/doc/1960777-2074987.html" TargetMode="External" /><Relationship Id="rId7" Type="http://schemas.openxmlformats.org/officeDocument/2006/relationships/hyperlink" Target="https://baike.so.com/doc/2226277-2355649.html" TargetMode="Ex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9.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jpeg" /><Relationship Id="rId3" Type="http://schemas.openxmlformats.org/officeDocument/2006/relationships/package" Target="../embeddings/Microsoft_Office_Word___1.docx" TargetMode="Internal" /><Relationship Id="rId4" Type="http://schemas.openxmlformats.org/officeDocument/2006/relationships/image" Target="../media/image18.emf" /><Relationship Id="rId5" Type="http://schemas.openxmlformats.org/officeDocument/2006/relationships/vmlDrawing" Target="../drawings/vmlDrawing1.v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jpe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jpeg" /><Relationship Id="rId3" Type="http://schemas.openxmlformats.org/officeDocument/2006/relationships/package" Target="../embeddings/Microsoft_Office_Word___2.docx" TargetMode="Internal" /><Relationship Id="rId4" Type="http://schemas.openxmlformats.org/officeDocument/2006/relationships/image" Target="../media/image22.emf" /><Relationship Id="rId5" Type="http://schemas.openxmlformats.org/officeDocument/2006/relationships/vmlDrawing" Target="../drawings/vmlDrawing2.v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3.jpe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4.jpe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5.jpe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6.jpe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7.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8.jpe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9.jpe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9.jpeg"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0.jpeg"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7.jpeg"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1.jpeg"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2.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7.jpeg"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9.jpeg"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jpeg"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3.jpeg"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4.jpeg"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jpeg"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5.jpeg"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6.png" /><Relationship Id="rId3" Type="http://schemas.openxmlformats.org/officeDocument/2006/relationships/image" Target="../media/image37.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solidFill>
                  <a:srgbClr val="00B0F0"/>
                </a:solidFill>
                <a:latin typeface="华文中宋" pitchFamily="2" charset="-122"/>
                <a:ea typeface="华文中宋" pitchFamily="2" charset="-122"/>
              </a:rPr>
              <a:t>第一单元  诗歌小说阅读</a:t>
            </a:r>
            <a:endParaRPr lang="zh-CN" altLang="en-US" b="1">
              <a:solidFill>
                <a:srgbClr val="00B0F0"/>
              </a:solidFill>
              <a:latin typeface="华文中宋" panose="02010600040101010101" pitchFamily="2" charset="-122"/>
              <a:ea typeface="华文中宋" panose="02010600040101010101" pitchFamily="2" charset="-122"/>
            </a:endParaRPr>
          </a:p>
        </p:txBody>
      </p:sp>
      <p:pic>
        <p:nvPicPr>
          <p:cNvPr id="16" name="内容占位符 15" descr="staff_1024.jpg"/>
          <p:cNvPicPr>
            <a:picLocks noGrp="1" noChangeAspect="1"/>
          </p:cNvPicPr>
          <p:nvPr>
            <p:ph idx="1"/>
          </p:nvPr>
        </p:nvPicPr>
        <p:blipFill>
          <a:blip r:embed="rId2"/>
          <a:stretch>
            <a:fillRect/>
          </a:stretch>
        </p:blipFill>
        <p:spPr>
          <a:xfrm>
            <a:off x="7312038" y="1571612"/>
            <a:ext cx="2643206" cy="4525963"/>
          </a:xfrm>
        </p:spPr>
      </p:pic>
      <p:sp>
        <p:nvSpPr>
          <p:cNvPr id="9218" name="AutoShape 2" descr="https://p0.ssl.img.360kuai.com/t01d8c09e47f10a59c7.webp"/>
          <p:cNvSpPr>
            <a:spLocks noChangeAspect="1" noChangeArrowheads="1"/>
          </p:cNvSpPr>
          <p:nvPr/>
        </p:nvSpPr>
        <p:spPr bwMode="auto">
          <a:xfrm>
            <a:off x="185610" y="-144463"/>
            <a:ext cx="363643"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9220" name="AutoShape 4" descr="https://p0.ssl.img.360kuai.com/t01d8c09e47f10a59c7.webp"/>
          <p:cNvSpPr>
            <a:spLocks noChangeAspect="1" noChangeArrowheads="1"/>
          </p:cNvSpPr>
          <p:nvPr/>
        </p:nvSpPr>
        <p:spPr bwMode="auto">
          <a:xfrm>
            <a:off x="185610" y="-144463"/>
            <a:ext cx="363643"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9222" name="AutoShape 6" descr="https://p0.ssl.img.360kuai.com/t01d8c09e47f10a59c7.webp"/>
          <p:cNvSpPr>
            <a:spLocks noChangeAspect="1" noChangeArrowheads="1"/>
          </p:cNvSpPr>
          <p:nvPr/>
        </p:nvSpPr>
        <p:spPr bwMode="auto">
          <a:xfrm>
            <a:off x="185610" y="-144463"/>
            <a:ext cx="363643"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9224" name="AutoShape 8" descr="https://p0.ssl.img.360kuai.com/t01d8c09e47f10a59c7.webp"/>
          <p:cNvSpPr>
            <a:spLocks noChangeAspect="1" noChangeArrowheads="1"/>
          </p:cNvSpPr>
          <p:nvPr/>
        </p:nvSpPr>
        <p:spPr bwMode="auto">
          <a:xfrm>
            <a:off x="185610" y="-144463"/>
            <a:ext cx="363643"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8" name="TextBox 7"/>
          <p:cNvSpPr txBox="1"/>
          <p:nvPr/>
        </p:nvSpPr>
        <p:spPr>
          <a:xfrm>
            <a:off x="1025494" y="1348800"/>
            <a:ext cx="9144064" cy="5509200"/>
          </a:xfrm>
          <a:prstGeom prst="rect">
            <a:avLst/>
          </a:prstGeom>
          <a:noFill/>
        </p:spPr>
        <p:txBody>
          <a:bodyPr wrap="square" rtlCol="0">
            <a:spAutoFit/>
          </a:bodyPr>
          <a:lstStyle/>
          <a:p>
            <a:r>
              <a:rPr lang="zh-CN" altLang="en-US" sz="3200" smtClean="0">
                <a:latin typeface="华文中宋" pitchFamily="2" charset="-122"/>
                <a:ea typeface="华文中宋" pitchFamily="2" charset="-122"/>
              </a:rPr>
              <a:t>单元目录：</a:t>
            </a:r>
            <a:endParaRPr lang="en-US" altLang="zh-CN" sz="3200" smtClean="0">
              <a:latin typeface="华文中宋" panose="02010600040101010101" pitchFamily="2" charset="-122"/>
              <a:ea typeface="华文中宋" panose="02010600040101010101" pitchFamily="2" charset="-122"/>
            </a:endParaRPr>
          </a:p>
          <a:p>
            <a:r>
              <a:rPr lang="en-US" altLang="zh-CN" sz="3200" smtClean="0">
                <a:latin typeface="华文中宋" pitchFamily="2" charset="-122"/>
                <a:ea typeface="华文中宋" pitchFamily="2" charset="-122"/>
              </a:rPr>
              <a:t>         1</a:t>
            </a:r>
            <a:r>
              <a:rPr lang="zh-CN" altLang="en-US" sz="3200" smtClean="0">
                <a:latin typeface="华文中宋" pitchFamily="2" charset="-122"/>
                <a:ea typeface="华文中宋" pitchFamily="2" charset="-122"/>
              </a:rPr>
              <a:t>、沁园春</a:t>
            </a:r>
            <a:r>
              <a:rPr lang="en-US" altLang="zh-CN" sz="3200" smtClean="0">
                <a:latin typeface="华文中宋" pitchFamily="2" charset="-122"/>
                <a:ea typeface="华文中宋" pitchFamily="2" charset="-122"/>
              </a:rPr>
              <a:t>·</a:t>
            </a:r>
            <a:r>
              <a:rPr lang="zh-CN" altLang="en-US" sz="3200" smtClean="0">
                <a:latin typeface="华文中宋" pitchFamily="2" charset="-122"/>
                <a:ea typeface="华文中宋" pitchFamily="2" charset="-122"/>
              </a:rPr>
              <a:t>长沙</a:t>
            </a:r>
            <a:r>
              <a:rPr lang="en-US" altLang="zh-CN" sz="3200" smtClean="0">
                <a:latin typeface="华文中宋" pitchFamily="2" charset="-122"/>
                <a:ea typeface="华文中宋" pitchFamily="2" charset="-122"/>
              </a:rPr>
              <a:t>/</a:t>
            </a:r>
            <a:r>
              <a:rPr lang="zh-CN" altLang="en-US" sz="3200" smtClean="0">
                <a:latin typeface="华文中宋" pitchFamily="2" charset="-122"/>
                <a:ea typeface="华文中宋" pitchFamily="2" charset="-122"/>
              </a:rPr>
              <a:t>毛泽东</a:t>
            </a:r>
            <a:endParaRPr lang="en-US" altLang="zh-CN" sz="3200" smtClean="0">
              <a:latin typeface="华文中宋" pitchFamily="2" charset="-122"/>
              <a:ea typeface="华文中宋" pitchFamily="2" charset="-122"/>
            </a:endParaRPr>
          </a:p>
          <a:p>
            <a:r>
              <a:rPr lang="en-US" altLang="zh-CN" sz="3200" smtClean="0">
                <a:latin typeface="华文中宋" pitchFamily="2" charset="-122"/>
                <a:ea typeface="华文中宋" pitchFamily="2" charset="-122"/>
              </a:rPr>
              <a:t>         2</a:t>
            </a:r>
            <a:r>
              <a:rPr lang="zh-CN" altLang="en-US" sz="3200" smtClean="0">
                <a:latin typeface="华文中宋" pitchFamily="2" charset="-122"/>
                <a:ea typeface="华文中宋" pitchFamily="2" charset="-122"/>
              </a:rPr>
              <a:t>、天狗</a:t>
            </a:r>
            <a:r>
              <a:rPr lang="en-US" altLang="zh-CN" sz="3200" smtClean="0">
                <a:latin typeface="华文中宋" pitchFamily="2" charset="-122"/>
                <a:ea typeface="华文中宋" pitchFamily="2" charset="-122"/>
              </a:rPr>
              <a:t>/</a:t>
            </a:r>
            <a:r>
              <a:rPr lang="zh-CN" altLang="en-US" sz="3200" smtClean="0">
                <a:latin typeface="华文中宋" pitchFamily="2" charset="-122"/>
                <a:ea typeface="华文中宋" pitchFamily="2" charset="-122"/>
              </a:rPr>
              <a:t>郭沫若</a:t>
            </a:r>
            <a:endParaRPr lang="en-US" altLang="zh-CN" sz="3200" smtClean="0">
              <a:latin typeface="华文中宋" pitchFamily="2" charset="-122"/>
              <a:ea typeface="华文中宋" pitchFamily="2" charset="-122"/>
            </a:endParaRPr>
          </a:p>
          <a:p>
            <a:r>
              <a:rPr lang="en-US" altLang="zh-CN" sz="3200" smtClean="0">
                <a:latin typeface="华文中宋" pitchFamily="2" charset="-122"/>
                <a:ea typeface="华文中宋" pitchFamily="2" charset="-122"/>
              </a:rPr>
              <a:t>              </a:t>
            </a:r>
            <a:r>
              <a:rPr lang="zh-CN" altLang="en-US" sz="3200" smtClean="0">
                <a:latin typeface="华文中宋" pitchFamily="2" charset="-122"/>
                <a:ea typeface="华文中宋" pitchFamily="2" charset="-122"/>
              </a:rPr>
              <a:t>红烛</a:t>
            </a:r>
            <a:r>
              <a:rPr lang="en-US" altLang="zh-CN" sz="3200" smtClean="0">
                <a:latin typeface="华文中宋" pitchFamily="2" charset="-122"/>
                <a:ea typeface="华文中宋" pitchFamily="2" charset="-122"/>
              </a:rPr>
              <a:t>/</a:t>
            </a:r>
            <a:r>
              <a:rPr lang="zh-CN" altLang="en-US" sz="3200" smtClean="0">
                <a:latin typeface="华文中宋" pitchFamily="2" charset="-122"/>
                <a:ea typeface="华文中宋" pitchFamily="2" charset="-122"/>
              </a:rPr>
              <a:t>闻一多</a:t>
            </a:r>
            <a:endParaRPr lang="en-US" altLang="zh-CN" sz="3200" smtClean="0">
              <a:latin typeface="华文中宋" pitchFamily="2" charset="-122"/>
              <a:ea typeface="华文中宋" pitchFamily="2" charset="-122"/>
            </a:endParaRPr>
          </a:p>
          <a:p>
            <a:r>
              <a:rPr lang="en-US" altLang="zh-CN" sz="3200" smtClean="0">
                <a:latin typeface="华文中宋" pitchFamily="2" charset="-122"/>
                <a:ea typeface="华文中宋" pitchFamily="2" charset="-122"/>
              </a:rPr>
              <a:t>              *</a:t>
            </a:r>
            <a:r>
              <a:rPr lang="zh-CN" altLang="en-US" sz="3200" smtClean="0">
                <a:latin typeface="华文中宋" pitchFamily="2" charset="-122"/>
                <a:ea typeface="华文中宋" pitchFamily="2" charset="-122"/>
              </a:rPr>
              <a:t>峨日朵雪峰之侧</a:t>
            </a:r>
            <a:r>
              <a:rPr lang="en-US" altLang="zh-CN" sz="3200" smtClean="0">
                <a:latin typeface="华文中宋" pitchFamily="2" charset="-122"/>
                <a:ea typeface="华文中宋" pitchFamily="2" charset="-122"/>
              </a:rPr>
              <a:t>/</a:t>
            </a:r>
            <a:r>
              <a:rPr lang="zh-CN" altLang="en-US" sz="3200" smtClean="0">
                <a:latin typeface="华文中宋" pitchFamily="2" charset="-122"/>
                <a:ea typeface="华文中宋" pitchFamily="2" charset="-122"/>
              </a:rPr>
              <a:t>昌耀</a:t>
            </a:r>
            <a:endParaRPr lang="en-US" altLang="zh-CN" sz="3200" smtClean="0">
              <a:latin typeface="华文中宋" pitchFamily="2" charset="-122"/>
              <a:ea typeface="华文中宋" pitchFamily="2" charset="-122"/>
            </a:endParaRPr>
          </a:p>
          <a:p>
            <a:r>
              <a:rPr lang="en-US" altLang="zh-CN" sz="3200" smtClean="0">
                <a:latin typeface="华文中宋" pitchFamily="2" charset="-122"/>
                <a:ea typeface="华文中宋" pitchFamily="2" charset="-122"/>
              </a:rPr>
              <a:t>              *</a:t>
            </a:r>
            <a:r>
              <a:rPr lang="zh-CN" altLang="en-US" sz="3200" smtClean="0">
                <a:latin typeface="华文中宋" pitchFamily="2" charset="-122"/>
                <a:ea typeface="华文中宋" pitchFamily="2" charset="-122"/>
              </a:rPr>
              <a:t>致云雀</a:t>
            </a:r>
            <a:r>
              <a:rPr lang="en-US" altLang="zh-CN" sz="3200" smtClean="0">
                <a:latin typeface="华文中宋" pitchFamily="2" charset="-122"/>
                <a:ea typeface="华文中宋" pitchFamily="2" charset="-122"/>
              </a:rPr>
              <a:t>/</a:t>
            </a:r>
            <a:r>
              <a:rPr lang="zh-CN" altLang="en-US" sz="3200" smtClean="0">
                <a:latin typeface="华文中宋" pitchFamily="2" charset="-122"/>
                <a:ea typeface="华文中宋" pitchFamily="2" charset="-122"/>
              </a:rPr>
              <a:t>雪莱</a:t>
            </a:r>
            <a:endParaRPr lang="en-US" altLang="zh-CN" sz="3200" smtClean="0">
              <a:latin typeface="华文中宋" pitchFamily="2" charset="-122"/>
              <a:ea typeface="华文中宋" pitchFamily="2" charset="-122"/>
            </a:endParaRPr>
          </a:p>
          <a:p>
            <a:r>
              <a:rPr lang="en-US" altLang="zh-CN" sz="3200" smtClean="0">
                <a:latin typeface="华文中宋" pitchFamily="2" charset="-122"/>
                <a:ea typeface="华文中宋" pitchFamily="2" charset="-122"/>
              </a:rPr>
              <a:t>         3</a:t>
            </a:r>
            <a:r>
              <a:rPr lang="zh-CN" altLang="en-US" sz="3200" smtClean="0">
                <a:latin typeface="华文中宋" pitchFamily="2" charset="-122"/>
                <a:ea typeface="华文中宋" pitchFamily="2" charset="-122"/>
              </a:rPr>
              <a:t>、百合花</a:t>
            </a:r>
            <a:r>
              <a:rPr lang="en-US" altLang="zh-CN" sz="3200" smtClean="0">
                <a:latin typeface="华文中宋" pitchFamily="2" charset="-122"/>
                <a:ea typeface="华文中宋" pitchFamily="2" charset="-122"/>
              </a:rPr>
              <a:t>/</a:t>
            </a:r>
            <a:r>
              <a:rPr lang="zh-CN" altLang="en-US" sz="3200" smtClean="0">
                <a:latin typeface="华文中宋" pitchFamily="2" charset="-122"/>
                <a:ea typeface="华文中宋" pitchFamily="2" charset="-122"/>
              </a:rPr>
              <a:t>茹志鹃</a:t>
            </a:r>
            <a:endParaRPr lang="en-US" altLang="zh-CN" sz="3200" smtClean="0">
              <a:latin typeface="华文中宋" pitchFamily="2" charset="-122"/>
              <a:ea typeface="华文中宋" pitchFamily="2" charset="-122"/>
            </a:endParaRPr>
          </a:p>
          <a:p>
            <a:r>
              <a:rPr lang="en-US" altLang="zh-CN" sz="3200" smtClean="0">
                <a:latin typeface="华文中宋" pitchFamily="2" charset="-122"/>
                <a:ea typeface="华文中宋" pitchFamily="2" charset="-122"/>
              </a:rPr>
              <a:t>              *</a:t>
            </a:r>
            <a:r>
              <a:rPr lang="zh-CN" altLang="en-US" sz="3200" smtClean="0">
                <a:latin typeface="华文中宋" pitchFamily="2" charset="-122"/>
                <a:ea typeface="华文中宋" pitchFamily="2" charset="-122"/>
              </a:rPr>
              <a:t>哦香雪</a:t>
            </a:r>
            <a:r>
              <a:rPr lang="en-US" altLang="zh-CN" sz="3200" smtClean="0">
                <a:latin typeface="华文中宋" pitchFamily="2" charset="-122"/>
                <a:ea typeface="华文中宋" pitchFamily="2" charset="-122"/>
              </a:rPr>
              <a:t>/</a:t>
            </a:r>
            <a:r>
              <a:rPr lang="zh-CN" altLang="en-US" sz="3200" smtClean="0">
                <a:latin typeface="华文中宋" pitchFamily="2" charset="-122"/>
                <a:ea typeface="华文中宋" pitchFamily="2" charset="-122"/>
              </a:rPr>
              <a:t>铁凝</a:t>
            </a:r>
            <a:endParaRPr lang="en-US" altLang="zh-CN" sz="3200" smtClean="0">
              <a:latin typeface="华文中宋" pitchFamily="2" charset="-122"/>
              <a:ea typeface="华文中宋" pitchFamily="2" charset="-122"/>
            </a:endParaRPr>
          </a:p>
          <a:p>
            <a:endParaRPr lang="en-US" altLang="zh-CN" sz="3200" smtClean="0">
              <a:latin typeface="华文中宋" pitchFamily="2" charset="-122"/>
              <a:ea typeface="华文中宋" pitchFamily="2" charset="-122"/>
            </a:endParaRPr>
          </a:p>
          <a:p>
            <a:r>
              <a:rPr lang="en-US" altLang="zh-CN" sz="3200" smtClean="0">
                <a:latin typeface="华文中宋" pitchFamily="2" charset="-122"/>
                <a:ea typeface="华文中宋" pitchFamily="2" charset="-122"/>
              </a:rPr>
              <a:t>               </a:t>
            </a:r>
          </a:p>
          <a:p>
            <a:r>
              <a:rPr lang="en-US" altLang="zh-CN" sz="3200" smtClean="0">
                <a:latin typeface="华文中宋" pitchFamily="2" charset="-122"/>
                <a:ea typeface="华文中宋" pitchFamily="2" charset="-122"/>
              </a:rPr>
              <a:t>              </a:t>
            </a:r>
            <a:endParaRPr lang="zh-CN" altLang="en-US" sz="3200">
              <a:latin typeface="华文中宋" panose="02010600040101010101" pitchFamily="2" charset="-122"/>
              <a:ea typeface="华文中宋" panose="02010600040101010101" pitchFamily="2" charset="-122"/>
            </a:endParaRPr>
          </a:p>
        </p:txBody>
      </p:sp>
      <p:sp>
        <p:nvSpPr>
          <p:cNvPr id="12" name="七边形 11"/>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a:t>
            </a:r>
            <a:endParaRPr lang="zh-CN" altLang="en-US"/>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8" descr="t01d8c09e47f10a59c7.webp.jpg"/>
          <p:cNvPicPr>
            <a:picLocks noChangeAspect="1"/>
          </p:cNvPicPr>
          <p:nvPr/>
        </p:nvPicPr>
        <p:blipFill>
          <a:blip r:embed="rId2"/>
          <a:stretch>
            <a:fillRect/>
          </a:stretch>
        </p:blipFill>
        <p:spPr>
          <a:xfrm>
            <a:off x="596866" y="5357826"/>
            <a:ext cx="9215502" cy="1285884"/>
          </a:xfrm>
          <a:prstGeom prst="rect">
            <a:avLst/>
          </a:prstGeom>
        </p:spPr>
      </p:pic>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b="1"/>
          </a:p>
        </p:txBody>
      </p:sp>
      <p:sp>
        <p:nvSpPr>
          <p:cNvPr id="6" name="内容占位符 5"/>
          <p:cNvSpPr>
            <a:spLocks noGrp="1"/>
          </p:cNvSpPr>
          <p:nvPr>
            <p:ph idx="1"/>
          </p:nvPr>
        </p:nvSpPr>
        <p:spPr>
          <a:xfrm>
            <a:off x="525428" y="1071546"/>
            <a:ext cx="9481217" cy="4625991"/>
          </a:xfrm>
        </p:spPr>
        <p:txBody>
          <a:bodyPr/>
          <a:lstStyle/>
          <a:p>
            <a:endParaRPr lang="en-US" altLang="zh-CN" smtClean="0"/>
          </a:p>
          <a:p>
            <a:endParaRPr lang="en-US" altLang="zh-CN" smtClean="0"/>
          </a:p>
          <a:p>
            <a:endParaRPr lang="en-US" altLang="zh-CN" smtClean="0"/>
          </a:p>
          <a:p>
            <a:r>
              <a:rPr lang="zh-CN" altLang="en-US" b="1" smtClean="0">
                <a:latin typeface="华文中宋" pitchFamily="2" charset="-122"/>
                <a:ea typeface="华文中宋" pitchFamily="2" charset="-122"/>
              </a:rPr>
              <a:t>诗歌的表达技巧</a:t>
            </a:r>
            <a:endParaRPr lang="zh-CN" altLang="en-US" b="1">
              <a:latin typeface="华文中宋" pitchFamily="2" charset="-122"/>
              <a:ea typeface="华文中宋" pitchFamily="2" charset="-122"/>
            </a:endParaRPr>
          </a:p>
        </p:txBody>
      </p:sp>
      <p:sp>
        <p:nvSpPr>
          <p:cNvPr id="7" name="左大括号 6"/>
          <p:cNvSpPr/>
          <p:nvPr/>
        </p:nvSpPr>
        <p:spPr>
          <a:xfrm>
            <a:off x="3740138" y="1285860"/>
            <a:ext cx="571504" cy="378621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TextBox 7"/>
          <p:cNvSpPr txBox="1"/>
          <p:nvPr/>
        </p:nvSpPr>
        <p:spPr>
          <a:xfrm>
            <a:off x="4383080" y="1000108"/>
            <a:ext cx="5143536"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表达方式：抒情、描写</a:t>
            </a:r>
            <a:endParaRPr lang="zh-CN" altLang="en-US" sz="3200" b="1">
              <a:solidFill>
                <a:srgbClr val="FF0000"/>
              </a:solidFill>
            </a:endParaRPr>
          </a:p>
        </p:txBody>
      </p:sp>
      <p:sp>
        <p:nvSpPr>
          <p:cNvPr id="9" name="TextBox 8"/>
          <p:cNvSpPr txBox="1"/>
          <p:nvPr/>
        </p:nvSpPr>
        <p:spPr>
          <a:xfrm>
            <a:off x="4454518" y="2143116"/>
            <a:ext cx="3143272"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表现手法（狭义）</a:t>
            </a:r>
            <a:endParaRPr lang="zh-CN" altLang="en-US" sz="3200" b="1">
              <a:solidFill>
                <a:srgbClr val="FF0000"/>
              </a:solidFill>
            </a:endParaRPr>
          </a:p>
        </p:txBody>
      </p:sp>
      <p:sp>
        <p:nvSpPr>
          <p:cNvPr id="10" name="TextBox 9"/>
          <p:cNvSpPr txBox="1"/>
          <p:nvPr/>
        </p:nvSpPr>
        <p:spPr>
          <a:xfrm>
            <a:off x="4454518" y="3143248"/>
            <a:ext cx="3143272"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修辞手法</a:t>
            </a:r>
            <a:endParaRPr lang="zh-CN" altLang="en-US" sz="3200" b="1">
              <a:solidFill>
                <a:srgbClr val="FF0000"/>
              </a:solidFill>
            </a:endParaRPr>
          </a:p>
        </p:txBody>
      </p:sp>
      <p:sp>
        <p:nvSpPr>
          <p:cNvPr id="11" name="TextBox 10"/>
          <p:cNvSpPr txBox="1"/>
          <p:nvPr/>
        </p:nvSpPr>
        <p:spPr>
          <a:xfrm>
            <a:off x="4454518" y="4572008"/>
            <a:ext cx="3143272"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构思技巧</a:t>
            </a:r>
            <a:endParaRPr lang="zh-CN" altLang="en-US" sz="3200" b="1">
              <a:solidFill>
                <a:srgbClr val="FF0000"/>
              </a:solidFill>
            </a:endParaRPr>
          </a:p>
        </p:txBody>
      </p:sp>
      <p:sp>
        <p:nvSpPr>
          <p:cNvPr id="12" name="七边形 11"/>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10</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8" descr="t01d8c09e47f10a59c7.webp.jpg"/>
          <p:cNvPicPr>
            <a:picLocks noChangeAspect="1"/>
          </p:cNvPicPr>
          <p:nvPr/>
        </p:nvPicPr>
        <p:blipFill>
          <a:blip r:embed="rId2"/>
          <a:stretch>
            <a:fillRect/>
          </a:stretch>
        </p:blipFill>
        <p:spPr>
          <a:xfrm>
            <a:off x="596866" y="5357826"/>
            <a:ext cx="9215502" cy="1285884"/>
          </a:xfrm>
          <a:prstGeom prst="rect">
            <a:avLst/>
          </a:prstGeom>
        </p:spPr>
      </p:pic>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b="1"/>
          </a:p>
        </p:txBody>
      </p:sp>
      <p:sp>
        <p:nvSpPr>
          <p:cNvPr id="6" name="内容占位符 5"/>
          <p:cNvSpPr>
            <a:spLocks noGrp="1"/>
          </p:cNvSpPr>
          <p:nvPr>
            <p:ph idx="1"/>
          </p:nvPr>
        </p:nvSpPr>
        <p:spPr>
          <a:xfrm>
            <a:off x="525428" y="1071546"/>
            <a:ext cx="9481217" cy="4625991"/>
          </a:xfrm>
        </p:spPr>
        <p:txBody>
          <a:bodyPr/>
          <a:lstStyle/>
          <a:p>
            <a:endParaRPr lang="en-US" altLang="zh-CN" smtClean="0"/>
          </a:p>
          <a:p>
            <a:endParaRPr lang="en-US" altLang="zh-CN" smtClean="0"/>
          </a:p>
          <a:p>
            <a:endParaRPr lang="en-US" altLang="zh-CN" smtClean="0"/>
          </a:p>
          <a:p>
            <a:r>
              <a:rPr lang="zh-CN" altLang="en-US" b="1" smtClean="0">
                <a:latin typeface="华文中宋" pitchFamily="2" charset="-122"/>
                <a:ea typeface="华文中宋" pitchFamily="2" charset="-122"/>
              </a:rPr>
              <a:t>抒情</a:t>
            </a:r>
            <a:endParaRPr lang="zh-CN" altLang="en-US" b="1">
              <a:latin typeface="华文中宋" pitchFamily="2" charset="-122"/>
              <a:ea typeface="华文中宋" pitchFamily="2" charset="-122"/>
            </a:endParaRPr>
          </a:p>
        </p:txBody>
      </p:sp>
      <p:sp>
        <p:nvSpPr>
          <p:cNvPr id="7" name="左大括号 6"/>
          <p:cNvSpPr/>
          <p:nvPr/>
        </p:nvSpPr>
        <p:spPr>
          <a:xfrm>
            <a:off x="1882750" y="1643050"/>
            <a:ext cx="571504" cy="271464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TextBox 7"/>
          <p:cNvSpPr txBox="1"/>
          <p:nvPr/>
        </p:nvSpPr>
        <p:spPr>
          <a:xfrm>
            <a:off x="2525692" y="1357298"/>
            <a:ext cx="2428892" cy="107721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直接抒情（直抒胸臆）</a:t>
            </a:r>
            <a:endParaRPr lang="zh-CN" altLang="en-US" sz="3200" b="1">
              <a:solidFill>
                <a:srgbClr val="FF0000"/>
              </a:solidFill>
            </a:endParaRPr>
          </a:p>
        </p:txBody>
      </p:sp>
      <p:sp>
        <p:nvSpPr>
          <p:cNvPr id="9" name="TextBox 8"/>
          <p:cNvSpPr txBox="1"/>
          <p:nvPr/>
        </p:nvSpPr>
        <p:spPr>
          <a:xfrm>
            <a:off x="2454254" y="3857628"/>
            <a:ext cx="1928826"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间接抒情</a:t>
            </a:r>
            <a:endParaRPr lang="zh-CN" altLang="en-US" sz="3200" b="1">
              <a:solidFill>
                <a:srgbClr val="FF0000"/>
              </a:solidFill>
            </a:endParaRPr>
          </a:p>
        </p:txBody>
      </p:sp>
      <p:sp>
        <p:nvSpPr>
          <p:cNvPr id="10" name="TextBox 9"/>
          <p:cNvSpPr txBox="1"/>
          <p:nvPr/>
        </p:nvSpPr>
        <p:spPr>
          <a:xfrm>
            <a:off x="5168898" y="3214686"/>
            <a:ext cx="3143272"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借物抒怀</a:t>
            </a:r>
            <a:endParaRPr lang="zh-CN" altLang="en-US" sz="3200" b="1">
              <a:solidFill>
                <a:srgbClr val="FF0000"/>
              </a:solidFill>
            </a:endParaRPr>
          </a:p>
        </p:txBody>
      </p:sp>
      <p:sp>
        <p:nvSpPr>
          <p:cNvPr id="11" name="TextBox 10"/>
          <p:cNvSpPr txBox="1"/>
          <p:nvPr/>
        </p:nvSpPr>
        <p:spPr>
          <a:xfrm>
            <a:off x="5168898" y="4572008"/>
            <a:ext cx="3143272"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托物言志</a:t>
            </a:r>
            <a:endParaRPr lang="zh-CN" altLang="en-US" sz="3200" b="1">
              <a:solidFill>
                <a:srgbClr val="FF0000"/>
              </a:solidFill>
            </a:endParaRPr>
          </a:p>
        </p:txBody>
      </p:sp>
      <p:sp>
        <p:nvSpPr>
          <p:cNvPr id="12" name="左大括号 11"/>
          <p:cNvSpPr/>
          <p:nvPr/>
        </p:nvSpPr>
        <p:spPr>
          <a:xfrm>
            <a:off x="4311642" y="3357562"/>
            <a:ext cx="500066" cy="150019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七边形 12"/>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11</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8" descr="t01d8c09e47f10a59c7.webp.jpg"/>
          <p:cNvPicPr>
            <a:picLocks noChangeAspect="1"/>
          </p:cNvPicPr>
          <p:nvPr/>
        </p:nvPicPr>
        <p:blipFill>
          <a:blip r:embed="rId2"/>
          <a:stretch>
            <a:fillRect/>
          </a:stretch>
        </p:blipFill>
        <p:spPr>
          <a:xfrm>
            <a:off x="596866" y="5357826"/>
            <a:ext cx="5072098" cy="1285884"/>
          </a:xfrm>
          <a:prstGeom prst="rect">
            <a:avLst/>
          </a:prstGeom>
        </p:spPr>
      </p:pic>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b="1"/>
          </a:p>
        </p:txBody>
      </p:sp>
      <p:sp>
        <p:nvSpPr>
          <p:cNvPr id="6" name="内容占位符 5"/>
          <p:cNvSpPr>
            <a:spLocks noGrp="1"/>
          </p:cNvSpPr>
          <p:nvPr>
            <p:ph idx="1"/>
          </p:nvPr>
        </p:nvSpPr>
        <p:spPr>
          <a:xfrm>
            <a:off x="525428" y="1071546"/>
            <a:ext cx="9481217" cy="4625991"/>
          </a:xfrm>
        </p:spPr>
        <p:txBody>
          <a:bodyPr/>
          <a:lstStyle/>
          <a:p>
            <a:endParaRPr lang="en-US" altLang="zh-CN" smtClean="0"/>
          </a:p>
          <a:p>
            <a:endParaRPr lang="en-US" altLang="zh-CN" smtClean="0"/>
          </a:p>
          <a:p>
            <a:endParaRPr lang="en-US" altLang="zh-CN" smtClean="0"/>
          </a:p>
          <a:p>
            <a:r>
              <a:rPr lang="zh-CN" altLang="en-US" b="1" smtClean="0">
                <a:latin typeface="华文中宋" pitchFamily="2" charset="-122"/>
                <a:ea typeface="华文中宋" pitchFamily="2" charset="-122"/>
              </a:rPr>
              <a:t>描写</a:t>
            </a:r>
            <a:endParaRPr lang="zh-CN" altLang="en-US" b="1">
              <a:latin typeface="华文中宋" pitchFamily="2" charset="-122"/>
              <a:ea typeface="华文中宋" pitchFamily="2" charset="-122"/>
            </a:endParaRPr>
          </a:p>
        </p:txBody>
      </p:sp>
      <p:sp>
        <p:nvSpPr>
          <p:cNvPr id="7" name="左大括号 6"/>
          <p:cNvSpPr/>
          <p:nvPr/>
        </p:nvSpPr>
        <p:spPr>
          <a:xfrm>
            <a:off x="1882750" y="1643050"/>
            <a:ext cx="571504" cy="271464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TextBox 7"/>
          <p:cNvSpPr txBox="1"/>
          <p:nvPr/>
        </p:nvSpPr>
        <p:spPr>
          <a:xfrm>
            <a:off x="2525692" y="1357298"/>
            <a:ext cx="2428892" cy="107721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正面描写、侧面描写</a:t>
            </a:r>
            <a:endParaRPr lang="zh-CN" altLang="en-US" sz="3200" b="1">
              <a:solidFill>
                <a:srgbClr val="FF0000"/>
              </a:solidFill>
            </a:endParaRPr>
          </a:p>
        </p:txBody>
      </p:sp>
      <p:sp>
        <p:nvSpPr>
          <p:cNvPr id="9" name="TextBox 8"/>
          <p:cNvSpPr txBox="1"/>
          <p:nvPr/>
        </p:nvSpPr>
        <p:spPr>
          <a:xfrm>
            <a:off x="2454254" y="3286124"/>
            <a:ext cx="1928826" cy="156966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人物、景物描写手法</a:t>
            </a:r>
            <a:endParaRPr lang="zh-CN" altLang="en-US" sz="3200" b="1">
              <a:solidFill>
                <a:srgbClr val="FF0000"/>
              </a:solidFill>
            </a:endParaRPr>
          </a:p>
        </p:txBody>
      </p:sp>
      <p:sp>
        <p:nvSpPr>
          <p:cNvPr id="13" name="左大括号 12"/>
          <p:cNvSpPr/>
          <p:nvPr/>
        </p:nvSpPr>
        <p:spPr>
          <a:xfrm>
            <a:off x="4454518" y="1643050"/>
            <a:ext cx="642942" cy="321471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TextBox 13"/>
          <p:cNvSpPr txBox="1"/>
          <p:nvPr/>
        </p:nvSpPr>
        <p:spPr>
          <a:xfrm>
            <a:off x="5383212" y="1142984"/>
            <a:ext cx="5883278" cy="52322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t>顺序：远近、高低、时空变化</a:t>
            </a:r>
            <a:endParaRPr lang="zh-CN" altLang="en-US" sz="2800" b="1"/>
          </a:p>
        </p:txBody>
      </p:sp>
      <p:sp>
        <p:nvSpPr>
          <p:cNvPr id="15" name="TextBox 14"/>
          <p:cNvSpPr txBox="1"/>
          <p:nvPr/>
        </p:nvSpPr>
        <p:spPr>
          <a:xfrm>
            <a:off x="5454650" y="1785926"/>
            <a:ext cx="5143536" cy="52322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t>色彩：明暗对比、绘形绘色</a:t>
            </a:r>
            <a:endParaRPr lang="zh-CN" altLang="en-US" sz="2800" b="1"/>
          </a:p>
        </p:txBody>
      </p:sp>
      <p:sp>
        <p:nvSpPr>
          <p:cNvPr id="16" name="TextBox 15"/>
          <p:cNvSpPr txBox="1"/>
          <p:nvPr/>
        </p:nvSpPr>
        <p:spPr>
          <a:xfrm>
            <a:off x="5454650" y="2285992"/>
            <a:ext cx="4572032" cy="95410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t>动静（试听）结合、虚实结合、点面结合、正侧结合</a:t>
            </a:r>
            <a:endParaRPr lang="zh-CN" altLang="en-US" sz="2800" b="1"/>
          </a:p>
        </p:txBody>
      </p:sp>
      <p:sp>
        <p:nvSpPr>
          <p:cNvPr id="17" name="TextBox 16"/>
          <p:cNvSpPr txBox="1"/>
          <p:nvPr/>
        </p:nvSpPr>
        <p:spPr>
          <a:xfrm>
            <a:off x="5383212" y="3214686"/>
            <a:ext cx="1928826"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t>衬托渲染</a:t>
            </a:r>
            <a:endParaRPr lang="zh-CN" altLang="en-US" sz="3200" b="1"/>
          </a:p>
        </p:txBody>
      </p:sp>
      <p:sp>
        <p:nvSpPr>
          <p:cNvPr id="18" name="TextBox 17"/>
          <p:cNvSpPr txBox="1"/>
          <p:nvPr/>
        </p:nvSpPr>
        <p:spPr>
          <a:xfrm>
            <a:off x="5383212" y="3857628"/>
            <a:ext cx="4286280"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t>白描、工笔（细节）</a:t>
            </a:r>
            <a:endParaRPr lang="zh-CN" altLang="en-US" sz="3200" b="1"/>
          </a:p>
        </p:txBody>
      </p:sp>
      <p:sp>
        <p:nvSpPr>
          <p:cNvPr id="19" name="TextBox 18"/>
          <p:cNvSpPr txBox="1"/>
          <p:nvPr/>
        </p:nvSpPr>
        <p:spPr>
          <a:xfrm>
            <a:off x="5454650" y="4500570"/>
            <a:ext cx="4929222" cy="107721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t>感官角度：视觉、听觉、触觉、味觉、嗅觉</a:t>
            </a:r>
            <a:endParaRPr lang="zh-CN" altLang="en-US" sz="3200" b="1"/>
          </a:p>
        </p:txBody>
      </p:sp>
      <p:sp>
        <p:nvSpPr>
          <p:cNvPr id="20" name="七边形 19"/>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12</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linds(horizontal)">
                                      <p:cBhvr>
                                        <p:cTn id="37" dur="500"/>
                                        <p:tgtEl>
                                          <p:spTgt spid="18"/>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linds(horizontal)">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4" grpId="0"/>
      <p:bldP spid="15" grpId="0"/>
      <p:bldP spid="16" grpId="0"/>
      <p:bldP spid="17" grpId="0"/>
      <p:bldP spid="18" grpId="0"/>
      <p:bldP spid="19"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8" descr="t01d8c09e47f10a59c7.webp.jpg"/>
          <p:cNvPicPr>
            <a:picLocks noChangeAspect="1"/>
          </p:cNvPicPr>
          <p:nvPr/>
        </p:nvPicPr>
        <p:blipFill>
          <a:blip r:embed="rId2"/>
          <a:stretch>
            <a:fillRect/>
          </a:stretch>
        </p:blipFill>
        <p:spPr>
          <a:xfrm>
            <a:off x="596866" y="5357826"/>
            <a:ext cx="9215502" cy="1285884"/>
          </a:xfrm>
          <a:prstGeom prst="rect">
            <a:avLst/>
          </a:prstGeom>
        </p:spPr>
      </p:pic>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b="1"/>
          </a:p>
        </p:txBody>
      </p:sp>
      <p:sp>
        <p:nvSpPr>
          <p:cNvPr id="6" name="内容占位符 5"/>
          <p:cNvSpPr>
            <a:spLocks noGrp="1"/>
          </p:cNvSpPr>
          <p:nvPr>
            <p:ph idx="1"/>
          </p:nvPr>
        </p:nvSpPr>
        <p:spPr>
          <a:xfrm>
            <a:off x="525428" y="1071546"/>
            <a:ext cx="9481217" cy="4625991"/>
          </a:xfrm>
        </p:spPr>
        <p:txBody>
          <a:bodyPr/>
          <a:lstStyle/>
          <a:p>
            <a:endParaRPr lang="en-US" altLang="zh-CN" smtClean="0"/>
          </a:p>
          <a:p>
            <a:endParaRPr lang="en-US" altLang="zh-CN" smtClean="0"/>
          </a:p>
          <a:p>
            <a:endParaRPr lang="en-US" altLang="zh-CN" smtClean="0"/>
          </a:p>
          <a:p>
            <a:r>
              <a:rPr lang="zh-CN" altLang="en-US" b="1" smtClean="0">
                <a:latin typeface="华文中宋" pitchFamily="2" charset="-122"/>
                <a:ea typeface="华文中宋" pitchFamily="2" charset="-122"/>
              </a:rPr>
              <a:t>表现手法</a:t>
            </a:r>
            <a:endParaRPr lang="zh-CN" altLang="en-US" b="1">
              <a:latin typeface="华文中宋" pitchFamily="2" charset="-122"/>
              <a:ea typeface="华文中宋" pitchFamily="2" charset="-122"/>
            </a:endParaRPr>
          </a:p>
        </p:txBody>
      </p:sp>
      <p:sp>
        <p:nvSpPr>
          <p:cNvPr id="7" name="左大括号 6"/>
          <p:cNvSpPr/>
          <p:nvPr/>
        </p:nvSpPr>
        <p:spPr>
          <a:xfrm>
            <a:off x="2597130" y="1142984"/>
            <a:ext cx="785818" cy="414340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TextBox 7"/>
          <p:cNvSpPr txBox="1"/>
          <p:nvPr/>
        </p:nvSpPr>
        <p:spPr>
          <a:xfrm>
            <a:off x="3597262" y="1000108"/>
            <a:ext cx="2428892"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象征</a:t>
            </a:r>
            <a:endParaRPr lang="zh-CN" altLang="en-US" sz="3200" b="1">
              <a:solidFill>
                <a:srgbClr val="FF0000"/>
              </a:solidFill>
            </a:endParaRPr>
          </a:p>
        </p:txBody>
      </p:sp>
      <p:sp>
        <p:nvSpPr>
          <p:cNvPr id="9" name="TextBox 8"/>
          <p:cNvSpPr txBox="1"/>
          <p:nvPr/>
        </p:nvSpPr>
        <p:spPr>
          <a:xfrm>
            <a:off x="3525824" y="1785926"/>
            <a:ext cx="2714644"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联想、想象</a:t>
            </a:r>
            <a:endParaRPr lang="zh-CN" altLang="en-US" sz="3200" b="1">
              <a:solidFill>
                <a:srgbClr val="FF0000"/>
              </a:solidFill>
            </a:endParaRPr>
          </a:p>
        </p:txBody>
      </p:sp>
      <p:sp>
        <p:nvSpPr>
          <p:cNvPr id="10" name="TextBox 9"/>
          <p:cNvSpPr txBox="1"/>
          <p:nvPr/>
        </p:nvSpPr>
        <p:spPr>
          <a:xfrm>
            <a:off x="3525824" y="2428868"/>
            <a:ext cx="6072230"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对写法（对面落笔、一笔两面）</a:t>
            </a:r>
            <a:endParaRPr lang="zh-CN" altLang="en-US" sz="3200" b="1">
              <a:solidFill>
                <a:srgbClr val="FF0000"/>
              </a:solidFill>
            </a:endParaRPr>
          </a:p>
        </p:txBody>
      </p:sp>
      <p:sp>
        <p:nvSpPr>
          <p:cNvPr id="11" name="TextBox 10"/>
          <p:cNvSpPr txBox="1"/>
          <p:nvPr/>
        </p:nvSpPr>
        <p:spPr>
          <a:xfrm>
            <a:off x="3525824" y="4071942"/>
            <a:ext cx="3143272"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比兴</a:t>
            </a:r>
            <a:endParaRPr lang="zh-CN" altLang="en-US" sz="3200" b="1">
              <a:solidFill>
                <a:srgbClr val="FF0000"/>
              </a:solidFill>
            </a:endParaRPr>
          </a:p>
        </p:txBody>
      </p:sp>
      <p:sp>
        <p:nvSpPr>
          <p:cNvPr id="13" name="TextBox 12"/>
          <p:cNvSpPr txBox="1"/>
          <p:nvPr/>
        </p:nvSpPr>
        <p:spPr>
          <a:xfrm>
            <a:off x="3597262" y="3214686"/>
            <a:ext cx="6072230"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衬托、烘托、渲染、对比</a:t>
            </a:r>
            <a:endParaRPr lang="zh-CN" altLang="en-US" sz="3200" b="1">
              <a:solidFill>
                <a:srgbClr val="FF0000"/>
              </a:solidFill>
            </a:endParaRPr>
          </a:p>
        </p:txBody>
      </p:sp>
      <p:sp>
        <p:nvSpPr>
          <p:cNvPr id="14" name="TextBox 13"/>
          <p:cNvSpPr txBox="1"/>
          <p:nvPr/>
        </p:nvSpPr>
        <p:spPr>
          <a:xfrm>
            <a:off x="3454386" y="4786322"/>
            <a:ext cx="3143272"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用典</a:t>
            </a:r>
            <a:endParaRPr lang="zh-CN" altLang="en-US" sz="3200" b="1">
              <a:solidFill>
                <a:srgbClr val="FF0000"/>
              </a:solidFill>
            </a:endParaRPr>
          </a:p>
        </p:txBody>
      </p:sp>
      <p:sp>
        <p:nvSpPr>
          <p:cNvPr id="15" name="七边形 14"/>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13</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3" grpId="0"/>
      <p:bldP spid="1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8" descr="t01d8c09e47f10a59c7.webp.jpg"/>
          <p:cNvPicPr>
            <a:picLocks noChangeAspect="1"/>
          </p:cNvPicPr>
          <p:nvPr/>
        </p:nvPicPr>
        <p:blipFill>
          <a:blip r:embed="rId2"/>
          <a:stretch>
            <a:fillRect/>
          </a:stretch>
        </p:blipFill>
        <p:spPr>
          <a:xfrm>
            <a:off x="596866" y="5357826"/>
            <a:ext cx="9215502" cy="1285884"/>
          </a:xfrm>
          <a:prstGeom prst="rect">
            <a:avLst/>
          </a:prstGeom>
        </p:spPr>
      </p:pic>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b="1"/>
          </a:p>
        </p:txBody>
      </p:sp>
      <p:sp>
        <p:nvSpPr>
          <p:cNvPr id="6" name="内容占位符 5"/>
          <p:cNvSpPr>
            <a:spLocks noGrp="1"/>
          </p:cNvSpPr>
          <p:nvPr>
            <p:ph idx="1"/>
          </p:nvPr>
        </p:nvSpPr>
        <p:spPr>
          <a:xfrm>
            <a:off x="525428" y="1071546"/>
            <a:ext cx="9481217" cy="4625991"/>
          </a:xfrm>
        </p:spPr>
        <p:txBody>
          <a:bodyPr/>
          <a:lstStyle/>
          <a:p>
            <a:endParaRPr lang="en-US" altLang="zh-CN" smtClean="0"/>
          </a:p>
          <a:p>
            <a:endParaRPr lang="en-US" altLang="zh-CN" smtClean="0"/>
          </a:p>
          <a:p>
            <a:endParaRPr lang="en-US" altLang="zh-CN" smtClean="0"/>
          </a:p>
          <a:p>
            <a:r>
              <a:rPr lang="zh-CN" altLang="en-US" b="1" smtClean="0">
                <a:latin typeface="华文中宋" pitchFamily="2" charset="-122"/>
                <a:ea typeface="华文中宋" pitchFamily="2" charset="-122"/>
              </a:rPr>
              <a:t>修辞手法</a:t>
            </a:r>
            <a:endParaRPr lang="zh-CN" altLang="en-US" b="1">
              <a:latin typeface="华文中宋" pitchFamily="2" charset="-122"/>
              <a:ea typeface="华文中宋" pitchFamily="2" charset="-122"/>
            </a:endParaRPr>
          </a:p>
        </p:txBody>
      </p:sp>
      <p:sp>
        <p:nvSpPr>
          <p:cNvPr id="7" name="左大括号 6"/>
          <p:cNvSpPr/>
          <p:nvPr/>
        </p:nvSpPr>
        <p:spPr>
          <a:xfrm>
            <a:off x="2597130" y="1142984"/>
            <a:ext cx="785818" cy="414340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TextBox 7"/>
          <p:cNvSpPr txBox="1"/>
          <p:nvPr/>
        </p:nvSpPr>
        <p:spPr>
          <a:xfrm>
            <a:off x="3525824" y="1000108"/>
            <a:ext cx="6286544"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比喻、比拟</a:t>
            </a:r>
            <a:endParaRPr lang="zh-CN" altLang="en-US" sz="3200" b="1">
              <a:solidFill>
                <a:srgbClr val="FF0000"/>
              </a:solidFill>
            </a:endParaRPr>
          </a:p>
        </p:txBody>
      </p:sp>
      <p:sp>
        <p:nvSpPr>
          <p:cNvPr id="9" name="TextBox 8"/>
          <p:cNvSpPr txBox="1"/>
          <p:nvPr/>
        </p:nvSpPr>
        <p:spPr>
          <a:xfrm>
            <a:off x="3525824" y="1785926"/>
            <a:ext cx="4857784"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反问、设问</a:t>
            </a:r>
            <a:endParaRPr lang="zh-CN" altLang="en-US" sz="3200" b="1">
              <a:solidFill>
                <a:srgbClr val="FF0000"/>
              </a:solidFill>
            </a:endParaRPr>
          </a:p>
        </p:txBody>
      </p:sp>
      <p:sp>
        <p:nvSpPr>
          <p:cNvPr id="10" name="TextBox 9"/>
          <p:cNvSpPr txBox="1"/>
          <p:nvPr/>
        </p:nvSpPr>
        <p:spPr>
          <a:xfrm>
            <a:off x="3525824" y="2428868"/>
            <a:ext cx="6858048"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反复、对偶、顶真、排比、叠词（字）</a:t>
            </a:r>
            <a:endParaRPr lang="zh-CN" altLang="en-US" sz="3200" b="1">
              <a:solidFill>
                <a:srgbClr val="FF0000"/>
              </a:solidFill>
            </a:endParaRPr>
          </a:p>
        </p:txBody>
      </p:sp>
      <p:sp>
        <p:nvSpPr>
          <p:cNvPr id="11" name="TextBox 10"/>
          <p:cNvSpPr txBox="1"/>
          <p:nvPr/>
        </p:nvSpPr>
        <p:spPr>
          <a:xfrm>
            <a:off x="3525824" y="4071942"/>
            <a:ext cx="3143272"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夸张</a:t>
            </a:r>
            <a:endParaRPr lang="zh-CN" altLang="en-US" sz="3200" b="1">
              <a:solidFill>
                <a:srgbClr val="FF0000"/>
              </a:solidFill>
            </a:endParaRPr>
          </a:p>
        </p:txBody>
      </p:sp>
      <p:sp>
        <p:nvSpPr>
          <p:cNvPr id="13" name="TextBox 12"/>
          <p:cNvSpPr txBox="1"/>
          <p:nvPr/>
        </p:nvSpPr>
        <p:spPr>
          <a:xfrm>
            <a:off x="3597262" y="3214686"/>
            <a:ext cx="6072230"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借代</a:t>
            </a:r>
            <a:endParaRPr lang="zh-CN" altLang="en-US" sz="3200" b="1">
              <a:solidFill>
                <a:srgbClr val="FF0000"/>
              </a:solidFill>
            </a:endParaRPr>
          </a:p>
        </p:txBody>
      </p:sp>
      <p:sp>
        <p:nvSpPr>
          <p:cNvPr id="14" name="TextBox 13"/>
          <p:cNvSpPr txBox="1"/>
          <p:nvPr/>
        </p:nvSpPr>
        <p:spPr>
          <a:xfrm>
            <a:off x="3597262" y="4857760"/>
            <a:ext cx="6072230"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双关（谐音）、反语、通感</a:t>
            </a:r>
            <a:endParaRPr lang="zh-CN" altLang="en-US" sz="3200" b="1">
              <a:solidFill>
                <a:srgbClr val="FF0000"/>
              </a:solidFill>
            </a:endParaRPr>
          </a:p>
        </p:txBody>
      </p:sp>
      <p:sp>
        <p:nvSpPr>
          <p:cNvPr id="12" name="七边形 11"/>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14</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3" grpId="0"/>
      <p:bldP spid="14"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8" descr="t01d8c09e47f10a59c7.webp.jpg"/>
          <p:cNvPicPr>
            <a:picLocks noChangeAspect="1"/>
          </p:cNvPicPr>
          <p:nvPr/>
        </p:nvPicPr>
        <p:blipFill>
          <a:blip r:embed="rId2"/>
          <a:stretch>
            <a:fillRect/>
          </a:stretch>
        </p:blipFill>
        <p:spPr>
          <a:xfrm>
            <a:off x="596866" y="5357826"/>
            <a:ext cx="9215502" cy="1285884"/>
          </a:xfrm>
          <a:prstGeom prst="rect">
            <a:avLst/>
          </a:prstGeom>
        </p:spPr>
      </p:pic>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b="1"/>
          </a:p>
        </p:txBody>
      </p:sp>
      <p:sp>
        <p:nvSpPr>
          <p:cNvPr id="6" name="内容占位符 5"/>
          <p:cNvSpPr>
            <a:spLocks noGrp="1"/>
          </p:cNvSpPr>
          <p:nvPr>
            <p:ph idx="1"/>
          </p:nvPr>
        </p:nvSpPr>
        <p:spPr>
          <a:xfrm>
            <a:off x="525428" y="1071546"/>
            <a:ext cx="9481217" cy="4625991"/>
          </a:xfrm>
        </p:spPr>
        <p:txBody>
          <a:bodyPr/>
          <a:lstStyle/>
          <a:p>
            <a:endParaRPr lang="en-US" altLang="zh-CN" smtClean="0"/>
          </a:p>
          <a:p>
            <a:endParaRPr lang="en-US" altLang="zh-CN" smtClean="0"/>
          </a:p>
          <a:p>
            <a:endParaRPr lang="en-US" altLang="zh-CN" smtClean="0"/>
          </a:p>
          <a:p>
            <a:r>
              <a:rPr lang="zh-CN" altLang="en-US" b="1" smtClean="0">
                <a:latin typeface="华文中宋" pitchFamily="2" charset="-122"/>
                <a:ea typeface="华文中宋" pitchFamily="2" charset="-122"/>
              </a:rPr>
              <a:t>构思技巧</a:t>
            </a:r>
            <a:endParaRPr lang="zh-CN" altLang="en-US" b="1">
              <a:latin typeface="华文中宋" pitchFamily="2" charset="-122"/>
              <a:ea typeface="华文中宋" pitchFamily="2" charset="-122"/>
            </a:endParaRPr>
          </a:p>
        </p:txBody>
      </p:sp>
      <p:sp>
        <p:nvSpPr>
          <p:cNvPr id="7" name="左大括号 6"/>
          <p:cNvSpPr/>
          <p:nvPr/>
        </p:nvSpPr>
        <p:spPr>
          <a:xfrm>
            <a:off x="2597130" y="1142984"/>
            <a:ext cx="785818" cy="414340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TextBox 7"/>
          <p:cNvSpPr txBox="1"/>
          <p:nvPr/>
        </p:nvSpPr>
        <p:spPr>
          <a:xfrm>
            <a:off x="3525824" y="1000108"/>
            <a:ext cx="6286544"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先写景后抒情</a:t>
            </a:r>
            <a:endParaRPr lang="zh-CN" altLang="en-US" sz="3200" b="1">
              <a:solidFill>
                <a:srgbClr val="FF0000"/>
              </a:solidFill>
            </a:endParaRPr>
          </a:p>
        </p:txBody>
      </p:sp>
      <p:sp>
        <p:nvSpPr>
          <p:cNvPr id="9" name="TextBox 8"/>
          <p:cNvSpPr txBox="1"/>
          <p:nvPr/>
        </p:nvSpPr>
        <p:spPr>
          <a:xfrm>
            <a:off x="3525824" y="1785926"/>
            <a:ext cx="4857784"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先记事后抒怀</a:t>
            </a:r>
            <a:endParaRPr lang="zh-CN" altLang="en-US" sz="3200" b="1">
              <a:solidFill>
                <a:srgbClr val="FF0000"/>
              </a:solidFill>
            </a:endParaRPr>
          </a:p>
        </p:txBody>
      </p:sp>
      <p:sp>
        <p:nvSpPr>
          <p:cNvPr id="10" name="TextBox 9"/>
          <p:cNvSpPr txBox="1"/>
          <p:nvPr/>
        </p:nvSpPr>
        <p:spPr>
          <a:xfrm>
            <a:off x="3525824" y="2428868"/>
            <a:ext cx="6858048"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先抑后扬</a:t>
            </a:r>
            <a:endParaRPr lang="zh-CN" altLang="en-US" sz="3200" b="1">
              <a:solidFill>
                <a:srgbClr val="FF0000"/>
              </a:solidFill>
            </a:endParaRPr>
          </a:p>
        </p:txBody>
      </p:sp>
      <p:sp>
        <p:nvSpPr>
          <p:cNvPr id="11" name="TextBox 10"/>
          <p:cNvSpPr txBox="1"/>
          <p:nvPr/>
        </p:nvSpPr>
        <p:spPr>
          <a:xfrm>
            <a:off x="3454386" y="4071942"/>
            <a:ext cx="6286544"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开门见山、伏笔铺垫、曲笔入题</a:t>
            </a:r>
            <a:endParaRPr lang="zh-CN" altLang="en-US" sz="3200" b="1">
              <a:solidFill>
                <a:srgbClr val="FF0000"/>
              </a:solidFill>
            </a:endParaRPr>
          </a:p>
        </p:txBody>
      </p:sp>
      <p:sp>
        <p:nvSpPr>
          <p:cNvPr id="13" name="TextBox 12"/>
          <p:cNvSpPr txBox="1"/>
          <p:nvPr/>
        </p:nvSpPr>
        <p:spPr>
          <a:xfrm>
            <a:off x="3525824" y="3143248"/>
            <a:ext cx="6072230"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卒章显志、以景结情</a:t>
            </a:r>
            <a:endParaRPr lang="zh-CN" altLang="en-US" sz="3200" b="1">
              <a:solidFill>
                <a:srgbClr val="FF0000"/>
              </a:solidFill>
            </a:endParaRPr>
          </a:p>
        </p:txBody>
      </p:sp>
      <p:sp>
        <p:nvSpPr>
          <p:cNvPr id="14" name="TextBox 13"/>
          <p:cNvSpPr txBox="1"/>
          <p:nvPr/>
        </p:nvSpPr>
        <p:spPr>
          <a:xfrm>
            <a:off x="3454386" y="4857760"/>
            <a:ext cx="6072230"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solidFill>
                  <a:srgbClr val="FF0000"/>
                </a:solidFill>
              </a:rPr>
              <a:t>以小见大</a:t>
            </a:r>
            <a:endParaRPr lang="zh-CN" altLang="en-US" sz="3200" b="1">
              <a:solidFill>
                <a:srgbClr val="FF0000"/>
              </a:solidFill>
            </a:endParaRPr>
          </a:p>
        </p:txBody>
      </p:sp>
      <p:sp>
        <p:nvSpPr>
          <p:cNvPr id="12" name="七边形 11"/>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15</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3" grpId="0"/>
      <p:bldP spid="14"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endParaRPr lang="zh-CN" altLang="en-US"/>
          </a:p>
        </p:txBody>
      </p:sp>
      <p:sp>
        <p:nvSpPr>
          <p:cNvPr id="3" name="内容占位符 2"/>
          <p:cNvSpPr>
            <a:spLocks noGrp="1"/>
          </p:cNvSpPr>
          <p:nvPr>
            <p:ph idx="1"/>
          </p:nvPr>
        </p:nvSpPr>
        <p:spPr/>
        <p:txBody>
          <a:bodyPr>
            <a:normAutofit/>
          </a:bodyPr>
          <a:lstStyle/>
          <a:p>
            <a:r>
              <a:rPr lang="zh-CN" altLang="en-US" b="1" smtClean="0"/>
              <a:t>现代诗歌的</a:t>
            </a:r>
            <a:r>
              <a:rPr lang="zh-CN" altLang="en-US" b="1" smtClean="0">
                <a:solidFill>
                  <a:srgbClr val="FF0000"/>
                </a:solidFill>
              </a:rPr>
              <a:t>特点</a:t>
            </a:r>
            <a:r>
              <a:rPr lang="zh-CN" altLang="en-US" b="1" smtClean="0"/>
              <a:t>：</a:t>
            </a:r>
            <a:endParaRPr lang="en-US" altLang="zh-CN" b="1" smtClean="0"/>
          </a:p>
          <a:p>
            <a:r>
              <a:rPr lang="zh-CN" altLang="en-US" b="1" smtClean="0"/>
              <a:t>有</a:t>
            </a:r>
            <a:r>
              <a:rPr lang="zh-CN" altLang="en-US" b="1" smtClean="0">
                <a:solidFill>
                  <a:srgbClr val="FF0000"/>
                </a:solidFill>
              </a:rPr>
              <a:t>高度的概括性</a:t>
            </a:r>
            <a:r>
              <a:rPr lang="zh-CN" altLang="en-US" b="1" smtClean="0"/>
              <a:t>、</a:t>
            </a:r>
            <a:r>
              <a:rPr lang="zh-CN" altLang="en-US" b="1" smtClean="0">
                <a:solidFill>
                  <a:srgbClr val="FF0000"/>
                </a:solidFill>
              </a:rPr>
              <a:t>鲜明的形象性</a:t>
            </a:r>
            <a:r>
              <a:rPr lang="zh-CN" altLang="en-US" b="1" smtClean="0"/>
              <a:t>、</a:t>
            </a:r>
            <a:r>
              <a:rPr lang="zh-CN" altLang="en-US" b="1" smtClean="0">
                <a:solidFill>
                  <a:srgbClr val="FF0000"/>
                </a:solidFill>
              </a:rPr>
              <a:t>浓烈的抒情性</a:t>
            </a:r>
            <a:r>
              <a:rPr lang="zh-CN" altLang="en-US" b="1" smtClean="0"/>
              <a:t>以及</a:t>
            </a:r>
            <a:r>
              <a:rPr lang="zh-CN" altLang="en-US" b="1" smtClean="0">
                <a:solidFill>
                  <a:srgbClr val="FF0000"/>
                </a:solidFill>
              </a:rPr>
              <a:t>和谐的音乐性</a:t>
            </a:r>
            <a:r>
              <a:rPr lang="zh-CN" altLang="en-US" b="1" smtClean="0"/>
              <a:t>。</a:t>
            </a:r>
            <a:endParaRPr lang="en-US" altLang="zh-CN" b="1" smtClean="0"/>
          </a:p>
          <a:p>
            <a:r>
              <a:rPr lang="zh-CN" altLang="en-US" b="1" smtClean="0"/>
              <a:t>表达方式上</a:t>
            </a:r>
            <a:r>
              <a:rPr lang="en-US" altLang="zh-CN" b="1" smtClean="0"/>
              <a:t>——</a:t>
            </a:r>
            <a:r>
              <a:rPr lang="zh-CN" altLang="en-US" b="1" smtClean="0"/>
              <a:t>抒情诗、叙事诗、哲理诗。</a:t>
            </a:r>
            <a:endParaRPr lang="en-US" altLang="zh-CN" b="1" smtClean="0"/>
          </a:p>
          <a:p>
            <a:r>
              <a:rPr lang="zh-CN" altLang="en-US" b="1" smtClean="0"/>
              <a:t>现代诗歌的鉴赏主要包括</a:t>
            </a:r>
            <a:r>
              <a:rPr lang="en-US" altLang="zh-CN" b="1" smtClean="0"/>
              <a:t>——</a:t>
            </a:r>
            <a:r>
              <a:rPr lang="zh-CN" altLang="en-US" b="1" smtClean="0">
                <a:solidFill>
                  <a:srgbClr val="FF0000"/>
                </a:solidFill>
              </a:rPr>
              <a:t>语言</a:t>
            </a:r>
            <a:r>
              <a:rPr lang="zh-CN" altLang="en-US" b="1" smtClean="0"/>
              <a:t>、</a:t>
            </a:r>
            <a:r>
              <a:rPr lang="zh-CN" altLang="en-US" b="1" smtClean="0">
                <a:solidFill>
                  <a:srgbClr val="FF0000"/>
                </a:solidFill>
              </a:rPr>
              <a:t>形象</a:t>
            </a:r>
            <a:r>
              <a:rPr lang="zh-CN" altLang="en-US" b="1" smtClean="0"/>
              <a:t>、</a:t>
            </a:r>
            <a:r>
              <a:rPr lang="zh-CN" altLang="en-US" b="1" smtClean="0">
                <a:solidFill>
                  <a:srgbClr val="FF0000"/>
                </a:solidFill>
              </a:rPr>
              <a:t>情感</a:t>
            </a:r>
            <a:r>
              <a:rPr lang="zh-CN" altLang="en-US" b="1" smtClean="0"/>
              <a:t>、</a:t>
            </a:r>
            <a:r>
              <a:rPr lang="zh-CN" altLang="en-US" b="1" smtClean="0">
                <a:solidFill>
                  <a:srgbClr val="FF0000"/>
                </a:solidFill>
              </a:rPr>
              <a:t>艺术特色</a:t>
            </a:r>
            <a:endParaRPr lang="zh-CN" altLang="en-US"/>
          </a:p>
        </p:txBody>
      </p:sp>
      <p:pic>
        <p:nvPicPr>
          <p:cNvPr id="4" name="图片 3" descr="2018081309283182146.jpg"/>
          <p:cNvPicPr>
            <a:picLocks noChangeAspect="1"/>
          </p:cNvPicPr>
          <p:nvPr/>
        </p:nvPicPr>
        <p:blipFill>
          <a:blip r:embed="rId2"/>
          <a:stretch>
            <a:fillRect/>
          </a:stretch>
        </p:blipFill>
        <p:spPr>
          <a:xfrm>
            <a:off x="3811576" y="4500570"/>
            <a:ext cx="5643602" cy="2071678"/>
          </a:xfrm>
          <a:prstGeom prst="rect">
            <a:avLst/>
          </a:prstGeom>
        </p:spPr>
      </p:pic>
      <p:sp>
        <p:nvSpPr>
          <p:cNvPr id="5" name="七边形 4"/>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16</a:t>
            </a:r>
            <a:endParaRPr lang="zh-CN" altLang="en-US"/>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96866" y="857232"/>
            <a:ext cx="9818370" cy="1143000"/>
          </a:xfrm>
        </p:spPr>
        <p:txBody>
          <a:bodyPr>
            <a:normAutofit/>
          </a:bodyPr>
          <a:lstStyle/>
          <a:p>
            <a:r>
              <a:rPr lang="zh-CN" altLang="en-US" sz="4000" b="1" smtClean="0">
                <a:latin typeface="华文中宋" pitchFamily="2" charset="-122"/>
                <a:ea typeface="华文中宋" pitchFamily="2" charset="-122"/>
              </a:rPr>
              <a:t>第一节    现代诗歌</a:t>
            </a:r>
            <a:endParaRPr lang="zh-CN" altLang="en-US" sz="4000" b="1">
              <a:latin typeface="华文中宋" panose="02010600040101010101" pitchFamily="2" charset="-122"/>
              <a:ea typeface="华文中宋" panose="02010600040101010101" pitchFamily="2" charset="-122"/>
            </a:endParaRPr>
          </a:p>
        </p:txBody>
      </p:sp>
      <p:sp>
        <p:nvSpPr>
          <p:cNvPr id="3" name="内容占位符 2"/>
          <p:cNvSpPr>
            <a:spLocks noGrp="1"/>
          </p:cNvSpPr>
          <p:nvPr>
            <p:ph idx="1"/>
          </p:nvPr>
        </p:nvSpPr>
        <p:spPr>
          <a:xfrm>
            <a:off x="525428" y="2357430"/>
            <a:ext cx="9838407" cy="3768734"/>
          </a:xfrm>
        </p:spPr>
        <p:txBody>
          <a:bodyPr/>
          <a:lstStyle/>
          <a:p>
            <a:r>
              <a:rPr lang="zh-CN" altLang="en-US" b="1" smtClean="0">
                <a:latin typeface="Adobe 楷体 Std R" pitchFamily="18" charset="-122"/>
                <a:ea typeface="Adobe 楷体 Std R" pitchFamily="18" charset="-122"/>
              </a:rPr>
              <a:t>任务一：</a:t>
            </a:r>
            <a:endParaRPr lang="en-US" altLang="zh-CN" b="1" smtClean="0">
              <a:latin typeface="Adobe 楷体 Std R" pitchFamily="18" charset="-122"/>
              <a:ea typeface="Adobe 楷体 Std R" pitchFamily="18" charset="-122"/>
            </a:endParaRPr>
          </a:p>
          <a:p>
            <a:r>
              <a:rPr lang="zh-CN" altLang="en-US" b="1" smtClean="0">
                <a:latin typeface="Adobe 楷体 Std R" pitchFamily="18" charset="-122"/>
                <a:ea typeface="Adobe 楷体 Std R" pitchFamily="18" charset="-122"/>
              </a:rPr>
              <a:t>阅读四首现代诗歌</a:t>
            </a:r>
            <a:r>
              <a:rPr lang="en-US" altLang="zh-CN" b="1" smtClean="0">
                <a:latin typeface="Adobe 楷体 Std R" pitchFamily="18" charset="-122"/>
                <a:ea typeface="Adobe 楷体 Std R" pitchFamily="18" charset="-122"/>
              </a:rPr>
              <a:t>,</a:t>
            </a:r>
            <a:r>
              <a:rPr lang="zh-CN" altLang="en-US" b="1" smtClean="0">
                <a:latin typeface="Adobe 楷体 Std R" pitchFamily="18" charset="-122"/>
                <a:ea typeface="Adobe 楷体 Std R" pitchFamily="18" charset="-122"/>
              </a:rPr>
              <a:t>把握内涵，完成表格：</a:t>
            </a:r>
          </a:p>
          <a:p>
            <a:endParaRPr lang="zh-CN" altLang="en-US"/>
          </a:p>
        </p:txBody>
      </p:sp>
      <p:pic>
        <p:nvPicPr>
          <p:cNvPr id="6" name="图片 5" descr="jpg.jpg"/>
          <p:cNvPicPr>
            <a:picLocks noChangeAspect="1"/>
          </p:cNvPicPr>
          <p:nvPr/>
        </p:nvPicPr>
        <p:blipFill>
          <a:blip r:embed="rId2"/>
          <a:stretch>
            <a:fillRect/>
          </a:stretch>
        </p:blipFill>
        <p:spPr>
          <a:xfrm>
            <a:off x="5526088" y="4286256"/>
            <a:ext cx="4525536" cy="1862142"/>
          </a:xfrm>
          <a:prstGeom prst="rect">
            <a:avLst/>
          </a:prstGeom>
        </p:spPr>
      </p:pic>
      <p:sp>
        <p:nvSpPr>
          <p:cNvPr id="9" name="七边形 8"/>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17</a:t>
            </a:r>
            <a:endParaRPr lang="zh-CN" altLang="en-US"/>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45465" y="274638"/>
            <a:ext cx="9818370" cy="654032"/>
          </a:xfrm>
        </p:spPr>
        <p:txBody>
          <a:bodyPr>
            <a:normAutofit fontScale="90000"/>
          </a:bodyPr>
          <a:lstStyle/>
          <a:p>
            <a:r>
              <a:rPr lang="zh-CN" altLang="en-US" b="1" smtClean="0">
                <a:solidFill>
                  <a:srgbClr val="C00000"/>
                </a:solidFill>
                <a:latin typeface="华文中宋" pitchFamily="2" charset="-122"/>
                <a:ea typeface="华文中宋" pitchFamily="2" charset="-122"/>
              </a:rPr>
              <a:t>填表，领悟诗歌内涵</a:t>
            </a:r>
            <a:r>
              <a:rPr lang="en-US" altLang="zh-CN" b="1" smtClean="0">
                <a:solidFill>
                  <a:srgbClr val="C00000"/>
                </a:solidFill>
                <a:latin typeface="华文中宋" pitchFamily="2" charset="-122"/>
                <a:ea typeface="华文中宋" pitchFamily="2" charset="-122"/>
              </a:rPr>
              <a:t>(</a:t>
            </a:r>
            <a:r>
              <a:rPr lang="zh-CN" altLang="en-US" b="1" smtClean="0">
                <a:solidFill>
                  <a:srgbClr val="C00000"/>
                </a:solidFill>
                <a:latin typeface="华文中宋" pitchFamily="2" charset="-122"/>
                <a:ea typeface="华文中宋" pitchFamily="2" charset="-122"/>
              </a:rPr>
              <a:t>上）</a:t>
            </a:r>
            <a:endParaRPr lang="zh-CN" altLang="en-US" b="1">
              <a:solidFill>
                <a:srgbClr val="C00000"/>
              </a:solidFill>
              <a:latin typeface="华文中宋" panose="02010600040101010101" pitchFamily="2" charset="-122"/>
              <a:ea typeface="华文中宋" panose="02010600040101010101" pitchFamily="2" charset="-122"/>
            </a:endParaRPr>
          </a:p>
        </p:txBody>
      </p:sp>
      <p:graphicFrame>
        <p:nvGraphicFramePr>
          <p:cNvPr id="6" name="内容占位符 5"/>
          <p:cNvGraphicFramePr>
            <a:graphicFrameLocks noGrp="1"/>
          </p:cNvGraphicFramePr>
          <p:nvPr>
            <p:ph idx="1"/>
          </p:nvPr>
        </p:nvGraphicFramePr>
        <p:xfrm>
          <a:off x="255652" y="1142983"/>
          <a:ext cx="10108184" cy="5500726"/>
        </p:xfrm>
        <a:graphic>
          <a:graphicData uri="http://schemas.openxmlformats.org/drawingml/2006/table">
            <a:tbl>
              <a:tblPr firstRow="1" bandRow="1">
                <a:tableStyleId>{5C22544A-7EE6-4342-B048-85BDC9FD1C3A}</a:tableStyleId>
              </a:tblPr>
              <a:tblGrid>
                <a:gridCol w="930064"/>
                <a:gridCol w="2340108"/>
                <a:gridCol w="1714512"/>
                <a:gridCol w="1663217"/>
                <a:gridCol w="3460283"/>
              </a:tblGrid>
              <a:tr h="616435">
                <a:tc>
                  <a:txBody>
                    <a:bodyPr vert="horz" wrap="square"/>
                    <a:lstStyle/>
                    <a:p>
                      <a:endParaRPr lang="zh-CN" altLang="en-US" sz="2000" b="1"/>
                    </a:p>
                  </a:txBody>
                  <a:tcPr marL="109093" marR="109093"/>
                </a:tc>
                <a:tc>
                  <a:txBody>
                    <a:bodyPr vert="horz" wrap="square"/>
                    <a:lstStyle/>
                    <a:p>
                      <a:r>
                        <a:rPr lang="zh-CN" altLang="en-US" sz="2000" b="1" smtClean="0"/>
                        <a:t>诗眼</a:t>
                      </a:r>
                      <a:endParaRPr lang="zh-CN" altLang="en-US" sz="2000" b="1"/>
                    </a:p>
                  </a:txBody>
                  <a:tcPr marL="109093" marR="109093"/>
                </a:tc>
                <a:tc>
                  <a:txBody>
                    <a:bodyPr vert="horz" wrap="square"/>
                    <a:lstStyle/>
                    <a:p>
                      <a:r>
                        <a:rPr lang="zh-CN" altLang="en-US" sz="2000" b="1" smtClean="0"/>
                        <a:t>意象</a:t>
                      </a:r>
                      <a:endParaRPr lang="zh-CN" altLang="en-US" sz="2000" b="1"/>
                    </a:p>
                  </a:txBody>
                  <a:tcPr marL="109093" marR="109093"/>
                </a:tc>
                <a:tc>
                  <a:txBody>
                    <a:bodyPr vert="horz" wrap="square"/>
                    <a:lstStyle/>
                    <a:p>
                      <a:r>
                        <a:rPr lang="zh-CN" altLang="en-US" sz="2000" b="1" smtClean="0"/>
                        <a:t>艺术特色</a:t>
                      </a:r>
                      <a:endParaRPr lang="zh-CN" altLang="en-US" sz="2000" b="1"/>
                    </a:p>
                  </a:txBody>
                  <a:tcPr marL="109093" marR="109093"/>
                </a:tc>
                <a:tc>
                  <a:txBody>
                    <a:bodyPr vert="horz" wrap="square"/>
                    <a:lstStyle/>
                    <a:p>
                      <a:r>
                        <a:rPr lang="zh-CN" altLang="en-US" sz="2000" b="1" smtClean="0"/>
                        <a:t>主旨（含知人论世）</a:t>
                      </a:r>
                      <a:endParaRPr lang="zh-CN" altLang="en-US" sz="2000" b="1"/>
                    </a:p>
                  </a:txBody>
                  <a:tcPr marL="109093" marR="109093"/>
                </a:tc>
              </a:tr>
              <a:tr h="2870683">
                <a:tc>
                  <a:txBody>
                    <a:bodyPr vert="horz" wrap="square"/>
                    <a:lstStyle/>
                    <a:p>
                      <a:r>
                        <a:rPr lang="zh-CN" altLang="en-US" sz="2000" b="1" smtClean="0"/>
                        <a:t>沁园春</a:t>
                      </a:r>
                      <a:r>
                        <a:rPr lang="en-US" altLang="zh-CN" sz="2000" b="1" smtClean="0"/>
                        <a:t>·</a:t>
                      </a:r>
                      <a:r>
                        <a:rPr lang="zh-CN" altLang="en-US" sz="2000" b="1" smtClean="0"/>
                        <a:t>长沙</a:t>
                      </a:r>
                      <a:endParaRPr lang="zh-CN" altLang="en-US" sz="2000" b="1"/>
                    </a:p>
                  </a:txBody>
                  <a:tcPr marL="109093" marR="109093"/>
                </a:tc>
                <a:tc>
                  <a:txBody>
                    <a:bodyPr vert="horz" wrap="square"/>
                    <a:lstStyle/>
                    <a:p>
                      <a:endParaRPr lang="zh-CN" altLang="en-US" sz="2000" b="1"/>
                    </a:p>
                  </a:txBody>
                  <a:tcPr marL="109093" marR="109093"/>
                </a:tc>
                <a:tc>
                  <a:txBody>
                    <a:bodyPr vert="horz" wrap="square"/>
                    <a:lstStyle/>
                    <a:p>
                      <a:endParaRPr lang="en-US" altLang="zh-CN" sz="2400" b="1" smtClean="0">
                        <a:latin typeface="华文中宋" pitchFamily="2" charset="-122"/>
                        <a:ea typeface="华文中宋" pitchFamily="2" charset="-122"/>
                      </a:endParaRPr>
                    </a:p>
                  </a:txBody>
                  <a:tcPr marL="109093" marR="109093"/>
                </a:tc>
                <a:tc>
                  <a:txBody>
                    <a:bodyPr vert="horz" wrap="square"/>
                    <a:lstStyle/>
                    <a:p>
                      <a:endParaRPr lang="zh-CN" altLang="en-US" sz="2800" b="1">
                        <a:latin typeface="华文中宋" panose="02010600040101010101" pitchFamily="2" charset="-122"/>
                        <a:ea typeface="华文中宋" panose="02010600040101010101" pitchFamily="2" charset="-122"/>
                      </a:endParaRPr>
                    </a:p>
                  </a:txBody>
                  <a:tcPr marL="109093" marR="109093"/>
                </a:tc>
                <a:tc>
                  <a:txBody>
                    <a:bodyPr vert="horz" wrap="square"/>
                    <a:lstStyle/>
                    <a:p>
                      <a:endParaRPr lang="zh-CN" altLang="en-US" sz="2000" b="1"/>
                    </a:p>
                  </a:txBody>
                  <a:tcPr marL="109093" marR="109093"/>
                </a:tc>
              </a:tr>
              <a:tr h="2013608">
                <a:tc>
                  <a:txBody>
                    <a:bodyPr vert="horz" wrap="square"/>
                    <a:lstStyle/>
                    <a:p>
                      <a:r>
                        <a:rPr lang="zh-CN" altLang="en-US" sz="2000" b="1" smtClean="0"/>
                        <a:t>天狗</a:t>
                      </a:r>
                      <a:endParaRPr lang="zh-CN" altLang="en-US" sz="2000" b="1"/>
                    </a:p>
                  </a:txBody>
                  <a:tcPr marL="109093" marR="109093"/>
                </a:tc>
                <a:tc>
                  <a:txBody>
                    <a:bodyPr vert="horz" wrap="square"/>
                    <a:lstStyle/>
                    <a:p>
                      <a:endParaRPr lang="zh-CN" altLang="en-US" sz="2000" b="1"/>
                    </a:p>
                  </a:txBody>
                  <a:tcPr marL="109093" marR="109093"/>
                </a:tc>
                <a:tc>
                  <a:txBody>
                    <a:bodyPr vert="horz" wrap="square"/>
                    <a:lstStyle/>
                    <a:p>
                      <a:pPr marL="0" marR="0" indent="0" algn="l" defTabSz="914400" rtl="0" eaLnBrk="1" fontAlgn="auto" latinLnBrk="0" hangingPunct="1">
                        <a:lnSpc>
                          <a:spcPct val="100000"/>
                        </a:lnSpc>
                        <a:spcBef>
                          <a:spcPct val="0"/>
                        </a:spcBef>
                        <a:spcAft>
                          <a:spcPct val="0"/>
                        </a:spcAft>
                        <a:buClrTx/>
                        <a:buSzTx/>
                        <a:buFontTx/>
                        <a:buNone/>
                        <a:defRPr/>
                      </a:pPr>
                      <a:endParaRPr lang="zh-CN" altLang="en-US" sz="2000" b="1" smtClean="0"/>
                    </a:p>
                    <a:p>
                      <a:endParaRPr lang="zh-CN" altLang="en-US" sz="2000" b="1"/>
                    </a:p>
                  </a:txBody>
                  <a:tcPr marL="109093" marR="109093"/>
                </a:tc>
                <a:tc>
                  <a:txBody>
                    <a:bodyPr vert="horz" wrap="square"/>
                    <a:lstStyle/>
                    <a:p>
                      <a:endParaRPr lang="zh-CN" altLang="en-US" sz="2000" b="1"/>
                    </a:p>
                  </a:txBody>
                  <a:tcPr marL="109093" marR="109093"/>
                </a:tc>
                <a:tc>
                  <a:txBody>
                    <a:bodyPr vert="horz" wrap="square"/>
                    <a:lstStyle/>
                    <a:p>
                      <a:endParaRPr lang="zh-CN" altLang="en-US" sz="2000" b="1"/>
                    </a:p>
                  </a:txBody>
                  <a:tcPr marL="109093" marR="109093"/>
                </a:tc>
              </a:tr>
            </a:tbl>
          </a:graphicData>
        </a:graphic>
      </p:graphicFrame>
      <p:sp>
        <p:nvSpPr>
          <p:cNvPr id="7" name="TextBox 6"/>
          <p:cNvSpPr txBox="1"/>
          <p:nvPr/>
        </p:nvSpPr>
        <p:spPr>
          <a:xfrm>
            <a:off x="3811576" y="5214950"/>
            <a:ext cx="937525" cy="46166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400" b="1" smtClean="0">
                <a:latin typeface="华文中宋" pitchFamily="2" charset="-122"/>
                <a:ea typeface="华文中宋" pitchFamily="2" charset="-122"/>
              </a:rPr>
              <a:t>天狗</a:t>
            </a:r>
            <a:endParaRPr lang="zh-CN" altLang="en-US" sz="2400" b="1">
              <a:latin typeface="华文中宋" pitchFamily="2" charset="-122"/>
              <a:ea typeface="华文中宋" pitchFamily="2" charset="-122"/>
            </a:endParaRPr>
          </a:p>
        </p:txBody>
      </p:sp>
      <p:sp>
        <p:nvSpPr>
          <p:cNvPr id="8" name="TextBox 7"/>
          <p:cNvSpPr txBox="1"/>
          <p:nvPr/>
        </p:nvSpPr>
        <p:spPr>
          <a:xfrm>
            <a:off x="5026022" y="4929198"/>
            <a:ext cx="1714512" cy="138499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t>比喻、排比、想象、直抒胸臆</a:t>
            </a:r>
            <a:endParaRPr lang="zh-CN" altLang="en-US" sz="2800" b="1"/>
          </a:p>
        </p:txBody>
      </p:sp>
      <p:sp>
        <p:nvSpPr>
          <p:cNvPr id="9" name="TextBox 8"/>
          <p:cNvSpPr txBox="1"/>
          <p:nvPr/>
        </p:nvSpPr>
        <p:spPr>
          <a:xfrm>
            <a:off x="7312038" y="4929198"/>
            <a:ext cx="2386426" cy="138499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t>表现五四时代毁灭并创造一切的精神力量</a:t>
            </a:r>
            <a:endParaRPr lang="zh-CN" altLang="en-US" sz="2800" b="1"/>
          </a:p>
        </p:txBody>
      </p:sp>
      <p:sp>
        <p:nvSpPr>
          <p:cNvPr id="10" name="TextBox 9"/>
          <p:cNvSpPr txBox="1"/>
          <p:nvPr/>
        </p:nvSpPr>
        <p:spPr>
          <a:xfrm>
            <a:off x="1311246" y="4714884"/>
            <a:ext cx="2071702" cy="156966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400" b="1" smtClean="0">
                <a:latin typeface="华文中宋" pitchFamily="2" charset="-122"/>
                <a:ea typeface="华文中宋" pitchFamily="2" charset="-122"/>
              </a:rPr>
              <a:t>“把全宇宙来吞了” ，“我创造</a:t>
            </a:r>
            <a:r>
              <a:rPr lang="en-US" altLang="zh-CN" sz="2400" b="1" smtClean="0">
                <a:latin typeface="华文中宋" pitchFamily="2" charset="-122"/>
                <a:ea typeface="华文中宋" pitchFamily="2" charset="-122"/>
              </a:rPr>
              <a:t>……</a:t>
            </a:r>
            <a:r>
              <a:rPr lang="zh-CN" altLang="en-US" sz="2400" b="1" smtClean="0">
                <a:latin typeface="华文中宋" pitchFamily="2" charset="-122"/>
                <a:ea typeface="华文中宋" pitchFamily="2" charset="-122"/>
              </a:rPr>
              <a:t>我驰骋</a:t>
            </a:r>
            <a:r>
              <a:rPr lang="en-US" altLang="zh-CN" sz="2400" b="1" smtClean="0">
                <a:latin typeface="华文中宋" pitchFamily="2" charset="-122"/>
                <a:ea typeface="华文中宋" pitchFamily="2" charset="-122"/>
              </a:rPr>
              <a:t>……</a:t>
            </a:r>
            <a:r>
              <a:rPr lang="zh-CN" altLang="en-US" sz="2400" b="1" smtClean="0">
                <a:latin typeface="华文中宋" pitchFamily="2" charset="-122"/>
                <a:ea typeface="华文中宋" pitchFamily="2" charset="-122"/>
              </a:rPr>
              <a:t>”</a:t>
            </a:r>
            <a:endParaRPr lang="zh-CN" altLang="en-US" sz="2400" b="1">
              <a:latin typeface="华文中宋" pitchFamily="2" charset="-122"/>
              <a:ea typeface="华文中宋" pitchFamily="2" charset="-122"/>
            </a:endParaRPr>
          </a:p>
        </p:txBody>
      </p:sp>
      <p:sp>
        <p:nvSpPr>
          <p:cNvPr id="15" name="TextBox 14"/>
          <p:cNvSpPr txBox="1"/>
          <p:nvPr/>
        </p:nvSpPr>
        <p:spPr>
          <a:xfrm>
            <a:off x="1239808" y="2357430"/>
            <a:ext cx="2000264" cy="138499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latin typeface="华文中宋" pitchFamily="2" charset="-122"/>
                <a:ea typeface="华文中宋" pitchFamily="2" charset="-122"/>
              </a:rPr>
              <a:t>“怅寥廓，问苍茫大地，谁主沉浮？”</a:t>
            </a:r>
            <a:endParaRPr lang="zh-CN" altLang="en-US" sz="2800" b="1">
              <a:latin typeface="华文中宋" pitchFamily="2" charset="-122"/>
              <a:ea typeface="华文中宋" pitchFamily="2" charset="-122"/>
            </a:endParaRPr>
          </a:p>
        </p:txBody>
      </p:sp>
      <p:sp>
        <p:nvSpPr>
          <p:cNvPr id="16" name="TextBox 15"/>
          <p:cNvSpPr txBox="1"/>
          <p:nvPr/>
        </p:nvSpPr>
        <p:spPr>
          <a:xfrm>
            <a:off x="7312038" y="2143116"/>
            <a:ext cx="2386426" cy="224676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t>表现词人忧国忧民、以天下为己任的博大胸怀和凌云壮志</a:t>
            </a:r>
            <a:endParaRPr lang="zh-CN" altLang="en-US" sz="2800" b="1"/>
          </a:p>
        </p:txBody>
      </p:sp>
      <p:sp>
        <p:nvSpPr>
          <p:cNvPr id="17" name="TextBox 16"/>
          <p:cNvSpPr txBox="1"/>
          <p:nvPr/>
        </p:nvSpPr>
        <p:spPr>
          <a:xfrm>
            <a:off x="3454386" y="1928802"/>
            <a:ext cx="1643074" cy="193899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400" b="1" smtClean="0">
                <a:latin typeface="华文中宋" pitchFamily="2" charset="-122"/>
                <a:ea typeface="华文中宋" pitchFamily="2" charset="-122"/>
              </a:rPr>
              <a:t>“万山”“层林”“百舸”“鹰”“鱼”</a:t>
            </a:r>
            <a:r>
              <a:rPr lang="en-US" altLang="zh-CN" sz="2400" b="1" smtClean="0">
                <a:latin typeface="华文中宋" pitchFamily="2" charset="-122"/>
                <a:ea typeface="华文中宋" pitchFamily="2" charset="-122"/>
              </a:rPr>
              <a:t>”</a:t>
            </a:r>
            <a:endParaRPr lang="zh-CN" altLang="en-US" sz="2400" b="1">
              <a:latin typeface="华文中宋" pitchFamily="2" charset="-122"/>
              <a:ea typeface="华文中宋" pitchFamily="2" charset="-122"/>
            </a:endParaRPr>
          </a:p>
        </p:txBody>
      </p:sp>
      <p:sp>
        <p:nvSpPr>
          <p:cNvPr id="18" name="TextBox 17"/>
          <p:cNvSpPr txBox="1"/>
          <p:nvPr/>
        </p:nvSpPr>
        <p:spPr>
          <a:xfrm>
            <a:off x="5383212" y="2214554"/>
            <a:ext cx="1500198" cy="156966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400" b="1" smtClean="0">
                <a:latin typeface="华文中宋" pitchFamily="2" charset="-122"/>
                <a:ea typeface="华文中宋" pitchFamily="2" charset="-122"/>
              </a:rPr>
              <a:t>多视角结合写景、景中寓情、情中显志</a:t>
            </a:r>
            <a:endParaRPr lang="zh-CN" altLang="en-US" sz="2400" b="1">
              <a:latin typeface="华文中宋" pitchFamily="2" charset="-122"/>
              <a:ea typeface="华文中宋" pitchFamily="2" charset="-122"/>
            </a:endParaRPr>
          </a:p>
        </p:txBody>
      </p:sp>
      <p:sp>
        <p:nvSpPr>
          <p:cNvPr id="12" name="七边形 11"/>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18</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linds(horizontal)">
                                      <p:cBhvr>
                                        <p:cTn id="37" dur="500"/>
                                        <p:tgtEl>
                                          <p:spTgt spid="8"/>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5" grpId="0"/>
      <p:bldP spid="16" grpId="0"/>
      <p:bldP spid="17" grpId="0"/>
      <p:bldP spid="1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45465" y="274638"/>
            <a:ext cx="9818370" cy="654032"/>
          </a:xfrm>
        </p:spPr>
        <p:txBody>
          <a:bodyPr>
            <a:normAutofit fontScale="90000"/>
          </a:bodyPr>
          <a:lstStyle/>
          <a:p>
            <a:r>
              <a:rPr lang="zh-CN" altLang="en-US" b="1" smtClean="0">
                <a:solidFill>
                  <a:srgbClr val="C00000"/>
                </a:solidFill>
                <a:latin typeface="华文中宋" pitchFamily="2" charset="-122"/>
                <a:ea typeface="华文中宋" pitchFamily="2" charset="-122"/>
              </a:rPr>
              <a:t>填表，领悟诗歌内涵（下）</a:t>
            </a:r>
            <a:endParaRPr lang="zh-CN" altLang="en-US" b="1">
              <a:solidFill>
                <a:srgbClr val="C00000"/>
              </a:solidFill>
              <a:latin typeface="华文中宋" pitchFamily="2" charset="-122"/>
              <a:ea typeface="华文中宋" pitchFamily="2" charset="-122"/>
            </a:endParaRPr>
          </a:p>
        </p:txBody>
      </p:sp>
      <p:graphicFrame>
        <p:nvGraphicFramePr>
          <p:cNvPr id="6" name="内容占位符 5"/>
          <p:cNvGraphicFramePr>
            <a:graphicFrameLocks noGrp="1"/>
          </p:cNvGraphicFramePr>
          <p:nvPr>
            <p:ph idx="1"/>
          </p:nvPr>
        </p:nvGraphicFramePr>
        <p:xfrm>
          <a:off x="255652" y="1142982"/>
          <a:ext cx="10413972" cy="5609831"/>
        </p:xfrm>
        <a:graphic>
          <a:graphicData uri="http://schemas.openxmlformats.org/drawingml/2006/table">
            <a:tbl>
              <a:tblPr firstRow="1" bandRow="1">
                <a:tableStyleId>{5C22544A-7EE6-4342-B048-85BDC9FD1C3A}</a:tableStyleId>
              </a:tblPr>
              <a:tblGrid>
                <a:gridCol w="958200"/>
                <a:gridCol w="2410900"/>
                <a:gridCol w="1401270"/>
                <a:gridCol w="1643074"/>
                <a:gridCol w="4000528"/>
              </a:tblGrid>
              <a:tr h="896449">
                <a:tc>
                  <a:txBody>
                    <a:bodyPr vert="horz" wrap="square"/>
                    <a:lstStyle/>
                    <a:p>
                      <a:endParaRPr lang="zh-CN" altLang="en-US" sz="2800" b="1">
                        <a:latin typeface="华文中宋" pitchFamily="2" charset="-122"/>
                        <a:ea typeface="华文中宋" pitchFamily="2" charset="-122"/>
                      </a:endParaRPr>
                    </a:p>
                  </a:txBody>
                  <a:tcPr marL="109093" marR="109093"/>
                </a:tc>
                <a:tc>
                  <a:txBody>
                    <a:bodyPr vert="horz" wrap="square"/>
                    <a:lstStyle/>
                    <a:p>
                      <a:r>
                        <a:rPr lang="zh-CN" altLang="en-US" sz="2800" b="1" smtClean="0">
                          <a:latin typeface="华文中宋" pitchFamily="2" charset="-122"/>
                          <a:ea typeface="华文中宋" pitchFamily="2" charset="-122"/>
                        </a:rPr>
                        <a:t>诗眼</a:t>
                      </a:r>
                      <a:endParaRPr lang="zh-CN" altLang="en-US" sz="2800" b="1">
                        <a:latin typeface="华文中宋" pitchFamily="2" charset="-122"/>
                        <a:ea typeface="华文中宋" pitchFamily="2" charset="-122"/>
                      </a:endParaRPr>
                    </a:p>
                  </a:txBody>
                  <a:tcPr marL="109093" marR="109093"/>
                </a:tc>
                <a:tc>
                  <a:txBody>
                    <a:bodyPr vert="horz" wrap="square"/>
                    <a:lstStyle/>
                    <a:p>
                      <a:r>
                        <a:rPr lang="zh-CN" altLang="en-US" sz="2800" b="1" smtClean="0">
                          <a:latin typeface="华文中宋" pitchFamily="2" charset="-122"/>
                          <a:ea typeface="华文中宋" pitchFamily="2" charset="-122"/>
                        </a:rPr>
                        <a:t>意象</a:t>
                      </a:r>
                      <a:endParaRPr lang="zh-CN" altLang="en-US" sz="2800" b="1">
                        <a:latin typeface="华文中宋" pitchFamily="2" charset="-122"/>
                        <a:ea typeface="华文中宋" pitchFamily="2" charset="-122"/>
                      </a:endParaRPr>
                    </a:p>
                  </a:txBody>
                  <a:tcPr marL="109093" marR="109093"/>
                </a:tc>
                <a:tc>
                  <a:txBody>
                    <a:bodyPr vert="horz" wrap="square"/>
                    <a:lstStyle/>
                    <a:p>
                      <a:r>
                        <a:rPr lang="zh-CN" altLang="en-US" sz="2800" b="1" smtClean="0">
                          <a:latin typeface="华文中宋" pitchFamily="2" charset="-122"/>
                          <a:ea typeface="华文中宋" pitchFamily="2" charset="-122"/>
                        </a:rPr>
                        <a:t>艺术特色</a:t>
                      </a:r>
                      <a:endParaRPr lang="zh-CN" altLang="en-US" sz="2800" b="1">
                        <a:latin typeface="华文中宋" pitchFamily="2" charset="-122"/>
                        <a:ea typeface="华文中宋" pitchFamily="2" charset="-122"/>
                      </a:endParaRPr>
                    </a:p>
                  </a:txBody>
                  <a:tcPr marL="109093" marR="109093"/>
                </a:tc>
                <a:tc>
                  <a:txBody>
                    <a:bodyPr vert="horz" wrap="square"/>
                    <a:lstStyle/>
                    <a:p>
                      <a:r>
                        <a:rPr lang="zh-CN" altLang="en-US" sz="2800" b="1" smtClean="0">
                          <a:latin typeface="华文中宋" pitchFamily="2" charset="-122"/>
                          <a:ea typeface="华文中宋" pitchFamily="2" charset="-122"/>
                        </a:rPr>
                        <a:t>主旨（含知人论世）</a:t>
                      </a:r>
                      <a:endParaRPr lang="zh-CN" altLang="en-US" sz="2800" b="1">
                        <a:latin typeface="华文中宋" pitchFamily="2" charset="-122"/>
                        <a:ea typeface="华文中宋" pitchFamily="2" charset="-122"/>
                      </a:endParaRPr>
                    </a:p>
                  </a:txBody>
                  <a:tcPr marL="109093" marR="109093"/>
                </a:tc>
              </a:tr>
              <a:tr h="1579451">
                <a:tc>
                  <a:txBody>
                    <a:bodyPr vert="horz" wrap="square"/>
                    <a:lstStyle/>
                    <a:p>
                      <a:r>
                        <a:rPr lang="zh-CN" altLang="en-US" sz="2800" b="1" smtClean="0"/>
                        <a:t>红烛</a:t>
                      </a:r>
                      <a:endParaRPr lang="zh-CN" altLang="en-US" sz="2800" b="1"/>
                    </a:p>
                  </a:txBody>
                  <a:tcPr marL="109093" marR="109093"/>
                </a:tc>
                <a:tc>
                  <a:txBody>
                    <a:bodyPr vert="horz" wrap="square"/>
                    <a:lstStyle/>
                    <a:p>
                      <a:endParaRPr lang="zh-CN" altLang="en-US" sz="2800" b="1"/>
                    </a:p>
                  </a:txBody>
                  <a:tcPr marL="109093" marR="109093"/>
                </a:tc>
                <a:tc>
                  <a:txBody>
                    <a:bodyPr vert="horz" wrap="square"/>
                    <a:lstStyle/>
                    <a:p>
                      <a:endParaRPr lang="zh-CN" altLang="en-US" sz="1800" b="1">
                        <a:latin typeface="华文中宋" panose="02010600040101010101" pitchFamily="2" charset="-122"/>
                        <a:ea typeface="华文中宋" panose="02010600040101010101" pitchFamily="2" charset="-122"/>
                      </a:endParaRPr>
                    </a:p>
                  </a:txBody>
                  <a:tcPr marL="109093" marR="109093"/>
                </a:tc>
                <a:tc>
                  <a:txBody>
                    <a:bodyPr vert="horz" wrap="square"/>
                    <a:lstStyle/>
                    <a:p>
                      <a:endParaRPr lang="zh-CN" altLang="en-US" sz="2400" b="1">
                        <a:latin typeface="华文中宋" pitchFamily="2" charset="-122"/>
                        <a:ea typeface="华文中宋" pitchFamily="2" charset="-122"/>
                      </a:endParaRPr>
                    </a:p>
                  </a:txBody>
                  <a:tcPr marL="109093" marR="109093"/>
                </a:tc>
                <a:tc>
                  <a:txBody>
                    <a:bodyPr vert="horz" wrap="square"/>
                    <a:lstStyle/>
                    <a:p>
                      <a:endParaRPr lang="zh-CN" altLang="en-US" sz="2000" b="1"/>
                    </a:p>
                  </a:txBody>
                  <a:tcPr marL="109093" marR="109093"/>
                </a:tc>
              </a:tr>
              <a:tr h="1381754">
                <a:tc>
                  <a:txBody>
                    <a:bodyPr vert="horz" wrap="square"/>
                    <a:lstStyle/>
                    <a:p>
                      <a:r>
                        <a:rPr lang="zh-CN" altLang="en-US" sz="2400" b="1" smtClean="0"/>
                        <a:t>峨日朵雪峰之侧</a:t>
                      </a:r>
                      <a:endParaRPr lang="zh-CN" altLang="en-US" sz="2400" b="1"/>
                    </a:p>
                  </a:txBody>
                  <a:tcPr marL="109093" marR="109093"/>
                </a:tc>
                <a:tc>
                  <a:txBody>
                    <a:bodyPr vert="horz" wrap="square"/>
                    <a:lstStyle/>
                    <a:p>
                      <a:endParaRPr lang="zh-CN" altLang="en-US" sz="2000" b="1"/>
                    </a:p>
                  </a:txBody>
                  <a:tcPr marL="109093" marR="109093"/>
                </a:tc>
                <a:tc>
                  <a:txBody>
                    <a:bodyPr vert="horz" wrap="square"/>
                    <a:lstStyle/>
                    <a:p>
                      <a:endParaRPr lang="zh-CN" altLang="en-US" sz="2000" b="1"/>
                    </a:p>
                  </a:txBody>
                  <a:tcPr marL="109093" marR="109093"/>
                </a:tc>
                <a:tc>
                  <a:txBody>
                    <a:bodyPr vert="horz" wrap="square"/>
                    <a:lstStyle/>
                    <a:p>
                      <a:endParaRPr lang="zh-CN" altLang="en-US" sz="2000" b="1"/>
                    </a:p>
                  </a:txBody>
                  <a:tcPr marL="109093" marR="109093"/>
                </a:tc>
                <a:tc>
                  <a:txBody>
                    <a:bodyPr vert="horz" wrap="square"/>
                    <a:lstStyle/>
                    <a:p>
                      <a:endParaRPr lang="zh-CN" altLang="en-US" sz="2000" b="1"/>
                    </a:p>
                  </a:txBody>
                  <a:tcPr marL="109093" marR="109093"/>
                </a:tc>
              </a:tr>
              <a:tr h="1579451">
                <a:tc>
                  <a:txBody>
                    <a:bodyPr vert="horz" wrap="square"/>
                    <a:lstStyle/>
                    <a:p>
                      <a:r>
                        <a:rPr lang="zh-CN" altLang="en-US" sz="2800" b="1" smtClean="0"/>
                        <a:t>致云雀</a:t>
                      </a:r>
                      <a:endParaRPr lang="zh-CN" altLang="en-US" sz="2800" b="1"/>
                    </a:p>
                  </a:txBody>
                  <a:tcPr marL="109093" marR="109093"/>
                </a:tc>
                <a:tc>
                  <a:txBody>
                    <a:bodyPr vert="horz" wrap="square"/>
                    <a:lstStyle/>
                    <a:p>
                      <a:endParaRPr lang="zh-CN" altLang="en-US" sz="2000" b="1"/>
                    </a:p>
                  </a:txBody>
                  <a:tcPr marL="109093" marR="109093"/>
                </a:tc>
                <a:tc>
                  <a:txBody>
                    <a:bodyPr vert="horz" wrap="square"/>
                    <a:lstStyle/>
                    <a:p>
                      <a:endParaRPr lang="zh-CN" altLang="en-US" sz="2000" b="1"/>
                    </a:p>
                  </a:txBody>
                  <a:tcPr marL="109093" marR="109093"/>
                </a:tc>
                <a:tc>
                  <a:txBody>
                    <a:bodyPr vert="horz" wrap="square"/>
                    <a:lstStyle/>
                    <a:p>
                      <a:endParaRPr lang="zh-CN" altLang="en-US" sz="2000" b="1"/>
                    </a:p>
                  </a:txBody>
                  <a:tcPr marL="109093" marR="109093"/>
                </a:tc>
                <a:tc>
                  <a:txBody>
                    <a:bodyPr vert="horz" wrap="square"/>
                    <a:lstStyle/>
                    <a:p>
                      <a:endParaRPr lang="zh-CN" altLang="en-US" sz="2000" b="1"/>
                    </a:p>
                  </a:txBody>
                  <a:tcPr marL="109093" marR="109093"/>
                </a:tc>
              </a:tr>
            </a:tbl>
          </a:graphicData>
        </a:graphic>
      </p:graphicFrame>
      <p:sp>
        <p:nvSpPr>
          <p:cNvPr id="11" name="TextBox 10"/>
          <p:cNvSpPr txBox="1"/>
          <p:nvPr/>
        </p:nvSpPr>
        <p:spPr>
          <a:xfrm>
            <a:off x="4883146" y="5357826"/>
            <a:ext cx="1785950" cy="83099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400" b="1" smtClean="0">
                <a:latin typeface="华文中宋" pitchFamily="2" charset="-122"/>
                <a:ea typeface="华文中宋" pitchFamily="2" charset="-122"/>
              </a:rPr>
              <a:t>比喻、类比、设问、象征</a:t>
            </a:r>
            <a:endParaRPr lang="zh-CN" altLang="en-US" sz="2400" b="1">
              <a:latin typeface="华文中宋" pitchFamily="2" charset="-122"/>
              <a:ea typeface="华文中宋" pitchFamily="2" charset="-122"/>
            </a:endParaRPr>
          </a:p>
        </p:txBody>
      </p:sp>
      <p:sp>
        <p:nvSpPr>
          <p:cNvPr id="12" name="TextBox 11"/>
          <p:cNvSpPr txBox="1"/>
          <p:nvPr/>
        </p:nvSpPr>
        <p:spPr>
          <a:xfrm>
            <a:off x="3668700" y="5500702"/>
            <a:ext cx="937525" cy="46166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400" b="1" smtClean="0">
                <a:latin typeface="华文中宋" pitchFamily="2" charset="-122"/>
                <a:ea typeface="华文中宋" pitchFamily="2" charset="-122"/>
              </a:rPr>
              <a:t>云雀</a:t>
            </a:r>
            <a:endParaRPr lang="zh-CN" altLang="en-US" sz="2400" b="1">
              <a:latin typeface="华文中宋" pitchFamily="2" charset="-122"/>
              <a:ea typeface="华文中宋" pitchFamily="2" charset="-122"/>
            </a:endParaRPr>
          </a:p>
        </p:txBody>
      </p:sp>
      <p:sp>
        <p:nvSpPr>
          <p:cNvPr id="13" name="TextBox 12"/>
          <p:cNvSpPr txBox="1"/>
          <p:nvPr/>
        </p:nvSpPr>
        <p:spPr>
          <a:xfrm>
            <a:off x="6883410" y="5143512"/>
            <a:ext cx="3722515" cy="132343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000" b="1" smtClean="0">
                <a:latin typeface="华文中宋" pitchFamily="2" charset="-122"/>
                <a:ea typeface="华文中宋" pitchFamily="2" charset="-122"/>
              </a:rPr>
              <a:t>以独特的艺术构思生动地描绘云雀的同时，也以饱满的激情写出了他自己的精神境界、美学理想和艺术抱负。</a:t>
            </a:r>
            <a:endParaRPr lang="zh-CN" altLang="en-US" sz="2000" b="1">
              <a:latin typeface="华文中宋" panose="02010600040101010101" pitchFamily="2" charset="-122"/>
              <a:ea typeface="华文中宋" panose="02010600040101010101" pitchFamily="2" charset="-122"/>
            </a:endParaRPr>
          </a:p>
        </p:txBody>
      </p:sp>
      <p:sp>
        <p:nvSpPr>
          <p:cNvPr id="14" name="TextBox 13"/>
          <p:cNvSpPr txBox="1"/>
          <p:nvPr/>
        </p:nvSpPr>
        <p:spPr>
          <a:xfrm>
            <a:off x="1239808" y="5429264"/>
            <a:ext cx="2301197" cy="46166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400" b="1" smtClean="0">
                <a:solidFill>
                  <a:schemeClr val="dk1"/>
                </a:solidFill>
              </a:rPr>
              <a:t>“</a:t>
            </a:r>
            <a:r>
              <a:rPr lang="zh-CN" altLang="en-US" sz="2400" b="1" smtClean="0">
                <a:solidFill>
                  <a:schemeClr val="dk1"/>
                </a:solidFill>
              </a:rPr>
              <a:t>欢乐的精灵</a:t>
            </a:r>
            <a:r>
              <a:rPr lang="en-US" sz="2400" b="1" smtClean="0">
                <a:solidFill>
                  <a:schemeClr val="dk1"/>
                </a:solidFill>
              </a:rPr>
              <a:t>”</a:t>
            </a:r>
            <a:endParaRPr lang="zh-CN" altLang="en-US" sz="2400" b="1"/>
          </a:p>
        </p:txBody>
      </p:sp>
      <p:sp>
        <p:nvSpPr>
          <p:cNvPr id="8" name="TextBox 7"/>
          <p:cNvSpPr txBox="1"/>
          <p:nvPr/>
        </p:nvSpPr>
        <p:spPr>
          <a:xfrm>
            <a:off x="1668436" y="2428868"/>
            <a:ext cx="1785950" cy="83099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400" b="1" smtClean="0">
                <a:latin typeface="华文中宋" pitchFamily="2" charset="-122"/>
                <a:ea typeface="华文中宋" pitchFamily="2" charset="-122"/>
              </a:rPr>
              <a:t>“莫问收获，但问耕耘”</a:t>
            </a:r>
            <a:endParaRPr lang="zh-CN" altLang="en-US" sz="2400" b="1">
              <a:latin typeface="华文中宋" pitchFamily="2" charset="-122"/>
              <a:ea typeface="华文中宋" pitchFamily="2" charset="-122"/>
            </a:endParaRPr>
          </a:p>
        </p:txBody>
      </p:sp>
      <p:sp>
        <p:nvSpPr>
          <p:cNvPr id="9" name="TextBox 8"/>
          <p:cNvSpPr txBox="1"/>
          <p:nvPr/>
        </p:nvSpPr>
        <p:spPr>
          <a:xfrm>
            <a:off x="3668700" y="2071678"/>
            <a:ext cx="1357322" cy="147732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b="1" smtClean="0">
                <a:latin typeface="华文中宋" pitchFamily="2" charset="-122"/>
                <a:ea typeface="华文中宋" pitchFamily="2" charset="-122"/>
              </a:rPr>
              <a:t>“红烛”“灵魂”“监狱”“果子”“花儿”</a:t>
            </a:r>
            <a:endParaRPr lang="zh-CN" altLang="en-US" b="1">
              <a:latin typeface="华文中宋" pitchFamily="2" charset="-122"/>
              <a:ea typeface="华文中宋" pitchFamily="2" charset="-122"/>
            </a:endParaRPr>
          </a:p>
        </p:txBody>
      </p:sp>
      <p:sp>
        <p:nvSpPr>
          <p:cNvPr id="10" name="TextBox 9"/>
          <p:cNvSpPr txBox="1"/>
          <p:nvPr/>
        </p:nvSpPr>
        <p:spPr>
          <a:xfrm>
            <a:off x="5097460" y="2071678"/>
            <a:ext cx="1500198" cy="120032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400" b="1" smtClean="0">
                <a:latin typeface="华文中宋" pitchFamily="2" charset="-122"/>
                <a:ea typeface="华文中宋" pitchFamily="2" charset="-122"/>
              </a:rPr>
              <a:t>设问、象征、拟人、托物言志</a:t>
            </a:r>
            <a:endParaRPr lang="zh-CN" altLang="en-US" sz="2400" b="1">
              <a:latin typeface="华文中宋" pitchFamily="2" charset="-122"/>
              <a:ea typeface="华文中宋" pitchFamily="2" charset="-122"/>
            </a:endParaRPr>
          </a:p>
        </p:txBody>
      </p:sp>
      <p:sp>
        <p:nvSpPr>
          <p:cNvPr id="15" name="TextBox 14"/>
          <p:cNvSpPr txBox="1"/>
          <p:nvPr/>
        </p:nvSpPr>
        <p:spPr>
          <a:xfrm>
            <a:off x="7169162" y="2214554"/>
            <a:ext cx="3214710" cy="120032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400" b="1" smtClean="0">
                <a:latin typeface="华文中宋" pitchFamily="2" charset="-122"/>
                <a:ea typeface="华文中宋" pitchFamily="2" charset="-122"/>
              </a:rPr>
              <a:t>表现的祖国光明未来的执著追求和献身于祖国的伟大抱负。</a:t>
            </a:r>
            <a:endParaRPr lang="zh-CN" altLang="en-US" sz="2400" b="1">
              <a:latin typeface="华文中宋" pitchFamily="2" charset="-122"/>
              <a:ea typeface="华文中宋" pitchFamily="2" charset="-122"/>
            </a:endParaRPr>
          </a:p>
        </p:txBody>
      </p:sp>
      <p:sp>
        <p:nvSpPr>
          <p:cNvPr id="16" name="TextBox 15"/>
          <p:cNvSpPr txBox="1"/>
          <p:nvPr/>
        </p:nvSpPr>
        <p:spPr>
          <a:xfrm>
            <a:off x="1311246" y="3714752"/>
            <a:ext cx="2214578" cy="132343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000" b="1" smtClean="0">
                <a:latin typeface="华文中宋" pitchFamily="2" charset="-122"/>
                <a:ea typeface="华文中宋" pitchFamily="2" charset="-122"/>
              </a:rPr>
              <a:t>但有一只小得可怜的蜘蛛与我一同默享着这大自然赐予的快慰。</a:t>
            </a:r>
            <a:endParaRPr lang="zh-CN" altLang="en-US" sz="2000" b="1">
              <a:latin typeface="华文中宋" pitchFamily="2" charset="-122"/>
              <a:ea typeface="华文中宋" pitchFamily="2" charset="-122"/>
            </a:endParaRPr>
          </a:p>
        </p:txBody>
      </p:sp>
      <p:sp>
        <p:nvSpPr>
          <p:cNvPr id="17" name="TextBox 16"/>
          <p:cNvSpPr txBox="1"/>
          <p:nvPr/>
        </p:nvSpPr>
        <p:spPr>
          <a:xfrm>
            <a:off x="6954848" y="3786190"/>
            <a:ext cx="3214710" cy="120032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400" b="1" smtClean="0">
                <a:latin typeface="华文中宋" pitchFamily="2" charset="-122"/>
                <a:ea typeface="华文中宋" pitchFamily="2" charset="-122"/>
              </a:rPr>
              <a:t>登峰途中的体验与感怀歌颂了精神、意志和灵魂的强劲和坚韧</a:t>
            </a:r>
            <a:endParaRPr lang="zh-CN" altLang="en-US" sz="2400" b="1">
              <a:latin typeface="华文中宋" pitchFamily="2" charset="-122"/>
              <a:ea typeface="华文中宋" pitchFamily="2" charset="-122"/>
            </a:endParaRPr>
          </a:p>
        </p:txBody>
      </p:sp>
      <p:sp>
        <p:nvSpPr>
          <p:cNvPr id="18" name="TextBox 17"/>
          <p:cNvSpPr txBox="1"/>
          <p:nvPr/>
        </p:nvSpPr>
        <p:spPr>
          <a:xfrm>
            <a:off x="5026022" y="3714752"/>
            <a:ext cx="1714512" cy="156966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b="1" smtClean="0">
                <a:latin typeface="华文中宋" pitchFamily="2" charset="-122"/>
                <a:ea typeface="华文中宋" pitchFamily="2" charset="-122"/>
              </a:rPr>
              <a:t>遣词精工，语句凝练传神，结构精妙。收尾含蓄，意蕴隽永</a:t>
            </a:r>
            <a:r>
              <a:rPr lang="zh-CN" altLang="en-US" sz="2400" b="1" smtClean="0">
                <a:latin typeface="华文中宋" pitchFamily="2" charset="-122"/>
                <a:ea typeface="华文中宋" pitchFamily="2" charset="-122"/>
              </a:rPr>
              <a:t>。</a:t>
            </a:r>
            <a:endParaRPr lang="zh-CN" altLang="en-US" sz="2400" b="1">
              <a:latin typeface="华文中宋" pitchFamily="2" charset="-122"/>
              <a:ea typeface="华文中宋" pitchFamily="2" charset="-122"/>
            </a:endParaRPr>
          </a:p>
        </p:txBody>
      </p:sp>
      <p:sp>
        <p:nvSpPr>
          <p:cNvPr id="19" name="TextBox 18"/>
          <p:cNvSpPr txBox="1"/>
          <p:nvPr/>
        </p:nvSpPr>
        <p:spPr>
          <a:xfrm>
            <a:off x="3811576" y="3786190"/>
            <a:ext cx="928694" cy="120032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400" b="1" smtClean="0">
                <a:latin typeface="华文中宋" pitchFamily="2" charset="-122"/>
                <a:ea typeface="华文中宋" pitchFamily="2" charset="-122"/>
              </a:rPr>
              <a:t>雄鹰、雪豹、蜘蛛。</a:t>
            </a:r>
            <a:endParaRPr lang="zh-CN" altLang="en-US" sz="2400" b="1">
              <a:latin typeface="华文中宋" pitchFamily="2" charset="-122"/>
              <a:ea typeface="华文中宋" pitchFamily="2" charset="-122"/>
            </a:endParaRPr>
          </a:p>
        </p:txBody>
      </p:sp>
      <p:sp>
        <p:nvSpPr>
          <p:cNvPr id="20" name="七边形 19"/>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19</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linds(horizontal)">
                                      <p:cBhvr>
                                        <p:cTn id="37" dur="500"/>
                                        <p:tgtEl>
                                          <p:spTgt spid="18"/>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linds(horizontal)">
                                      <p:cBhvr>
                                        <p:cTn id="42" dur="500"/>
                                        <p:tgtEl>
                                          <p:spTgt spid="17"/>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linds(horizontal)">
                                      <p:cBhvr>
                                        <p:cTn id="52" dur="500"/>
                                        <p:tgtEl>
                                          <p:spTgt spid="12"/>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blinds(horizontal)">
                                      <p:cBhvr>
                                        <p:cTn id="57" dur="500"/>
                                        <p:tgtEl>
                                          <p:spTgt spid="11"/>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blinds(horizontal)">
                                      <p:cBhvr>
                                        <p:cTn id="6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8" grpId="0"/>
      <p:bldP spid="9" grpId="0"/>
      <p:bldP spid="10" grpId="0"/>
      <p:bldP spid="15" grpId="0"/>
      <p:bldP spid="16" grpId="0"/>
      <p:bldP spid="17" grpId="0"/>
      <p:bldP spid="18" grpId="0"/>
      <p:bldP spid="19"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标题 5"/>
          <p:cNvSpPr>
            <a:spLocks noGrp="1"/>
          </p:cNvSpPr>
          <p:nvPr>
            <p:ph type="title"/>
          </p:nvPr>
        </p:nvSpPr>
        <p:spPr/>
        <p:txBody>
          <a:bodyPr/>
          <a:lstStyle/>
          <a:p>
            <a:r>
              <a:rPr lang="zh-CN" altLang="en-US" b="1" smtClean="0">
                <a:latin typeface="华文中宋" pitchFamily="2" charset="-122"/>
                <a:ea typeface="华文中宋" pitchFamily="2" charset="-122"/>
              </a:rPr>
              <a:t>第一单元</a:t>
            </a:r>
            <a:endParaRPr lang="zh-CN" altLang="en-US" b="1">
              <a:latin typeface="华文中宋" panose="02010600040101010101" pitchFamily="2" charset="-122"/>
              <a:ea typeface="华文中宋" panose="02010600040101010101" pitchFamily="2" charset="-122"/>
            </a:endParaRPr>
          </a:p>
        </p:txBody>
      </p:sp>
      <p:sp>
        <p:nvSpPr>
          <p:cNvPr id="3" name="内容占位符 2"/>
          <p:cNvSpPr>
            <a:spLocks noGrp="1"/>
          </p:cNvSpPr>
          <p:nvPr>
            <p:ph idx="1"/>
          </p:nvPr>
        </p:nvSpPr>
        <p:spPr/>
        <p:txBody>
          <a:bodyPr/>
          <a:lstStyle/>
          <a:p>
            <a:r>
              <a:rPr lang="zh-CN" altLang="en-US" b="1" smtClean="0"/>
              <a:t>单元人文主题：青春价值、青春情怀</a:t>
            </a:r>
            <a:endParaRPr lang="en-US" altLang="zh-CN" b="1" smtClean="0"/>
          </a:p>
          <a:p>
            <a:r>
              <a:rPr lang="zh-CN" altLang="en-US" b="1" smtClean="0"/>
              <a:t>单元阅读题材：文学类</a:t>
            </a:r>
            <a:r>
              <a:rPr lang="en-US" altLang="zh-CN" b="1" smtClean="0"/>
              <a:t>——</a:t>
            </a:r>
            <a:r>
              <a:rPr lang="zh-CN" altLang="en-US" b="1" smtClean="0"/>
              <a:t>诗歌</a:t>
            </a:r>
            <a:r>
              <a:rPr lang="en-US" altLang="zh-CN" b="1" smtClean="0"/>
              <a:t>+</a:t>
            </a:r>
            <a:r>
              <a:rPr lang="zh-CN" altLang="en-US" b="1" smtClean="0"/>
              <a:t>小说</a:t>
            </a:r>
            <a:endParaRPr lang="en-US" altLang="zh-CN" b="1" smtClean="0"/>
          </a:p>
          <a:p>
            <a:r>
              <a:rPr lang="zh-CN" altLang="en-US" b="1" smtClean="0"/>
              <a:t>单元学习任务</a:t>
            </a:r>
            <a:r>
              <a:rPr lang="en-US" altLang="zh-CN" b="1" smtClean="0"/>
              <a:t>:</a:t>
            </a:r>
          </a:p>
          <a:p>
            <a:r>
              <a:rPr lang="en-US" altLang="zh-CN" b="1" smtClean="0"/>
              <a:t>1</a:t>
            </a:r>
            <a:r>
              <a:rPr lang="zh-CN" altLang="en-US" b="1" smtClean="0"/>
              <a:t>、诗歌小说的阅读与鉴赏</a:t>
            </a:r>
            <a:endParaRPr lang="en-US" altLang="zh-CN" b="1" smtClean="0"/>
          </a:p>
          <a:p>
            <a:r>
              <a:rPr lang="en-US" altLang="zh-CN" b="1" smtClean="0"/>
              <a:t>2</a:t>
            </a:r>
            <a:r>
              <a:rPr lang="zh-CN" altLang="en-US" b="1" smtClean="0"/>
              <a:t>、表达与交流</a:t>
            </a:r>
            <a:endParaRPr lang="en-US" altLang="zh-CN" b="1" smtClean="0"/>
          </a:p>
          <a:p>
            <a:endParaRPr lang="zh-CN" altLang="en-US"/>
          </a:p>
        </p:txBody>
      </p:sp>
      <p:pic>
        <p:nvPicPr>
          <p:cNvPr id="7" name="图片 6" descr="jpg (1).jpg"/>
          <p:cNvPicPr>
            <a:picLocks noChangeAspect="1"/>
          </p:cNvPicPr>
          <p:nvPr/>
        </p:nvPicPr>
        <p:blipFill>
          <a:blip r:embed="rId2"/>
          <a:stretch>
            <a:fillRect/>
          </a:stretch>
        </p:blipFill>
        <p:spPr>
          <a:xfrm>
            <a:off x="5597526" y="4000504"/>
            <a:ext cx="4643470" cy="2357454"/>
          </a:xfrm>
          <a:prstGeom prst="rect">
            <a:avLst/>
          </a:prstGeom>
        </p:spPr>
      </p:pic>
      <p:sp>
        <p:nvSpPr>
          <p:cNvPr id="8" name="七边形 7"/>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a:t>
            </a:r>
            <a:endParaRPr lang="zh-CN" altLang="en-US"/>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华文中宋" pitchFamily="2" charset="-122"/>
                <a:ea typeface="华文中宋" pitchFamily="2" charset="-122"/>
              </a:rPr>
              <a:t>第一节现代诗歌</a:t>
            </a:r>
            <a:endParaRPr lang="zh-CN" altLang="en-US" b="1">
              <a:latin typeface="华文中宋" pitchFamily="2" charset="-122"/>
              <a:ea typeface="华文中宋" pitchFamily="2" charset="-122"/>
            </a:endParaRPr>
          </a:p>
        </p:txBody>
      </p:sp>
      <p:sp>
        <p:nvSpPr>
          <p:cNvPr id="3" name="内容占位符 2"/>
          <p:cNvSpPr>
            <a:spLocks noGrp="1"/>
          </p:cNvSpPr>
          <p:nvPr>
            <p:ph idx="1"/>
          </p:nvPr>
        </p:nvSpPr>
        <p:spPr>
          <a:xfrm>
            <a:off x="545465" y="1214423"/>
            <a:ext cx="9818370" cy="4911742"/>
          </a:xfrm>
        </p:spPr>
        <p:txBody>
          <a:bodyPr/>
          <a:lstStyle/>
          <a:p>
            <a:r>
              <a:rPr lang="zh-CN" altLang="en-US" b="1" smtClean="0">
                <a:latin typeface="华文中宋" pitchFamily="2" charset="-122"/>
                <a:ea typeface="华文中宋" pitchFamily="2" charset="-122"/>
              </a:rPr>
              <a:t>任务二：再次诵读四首现代诗歌</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说说现代诗歌的特点：</a:t>
            </a:r>
            <a:endParaRPr lang="en-US" altLang="zh-CN" b="1" smtClean="0">
              <a:latin typeface="华文中宋" pitchFamily="2" charset="-122"/>
              <a:ea typeface="华文中宋" pitchFamily="2" charset="-122"/>
            </a:endParaRPr>
          </a:p>
          <a:p>
            <a:endParaRPr lang="en-US" altLang="zh-CN" b="1" smtClean="0">
              <a:latin typeface="华文中宋" pitchFamily="2" charset="-122"/>
              <a:ea typeface="华文中宋" pitchFamily="2" charset="-122"/>
            </a:endParaRPr>
          </a:p>
          <a:p>
            <a:endParaRPr lang="en-US" altLang="zh-CN" b="1" smtClean="0">
              <a:latin typeface="华文中宋" pitchFamily="2" charset="-122"/>
              <a:ea typeface="华文中宋" pitchFamily="2" charset="-122"/>
            </a:endParaRPr>
          </a:p>
          <a:p>
            <a:r>
              <a:rPr lang="zh-CN" altLang="en-US" b="1" smtClean="0">
                <a:latin typeface="华文中宋" pitchFamily="2" charset="-122"/>
                <a:ea typeface="华文中宋" pitchFamily="2" charset="-122"/>
              </a:rPr>
              <a:t>现代诗歌</a:t>
            </a:r>
            <a:endParaRPr lang="zh-CN" altLang="en-US" b="1">
              <a:latin typeface="华文中宋" pitchFamily="2" charset="-122"/>
              <a:ea typeface="华文中宋" pitchFamily="2" charset="-122"/>
            </a:endParaRPr>
          </a:p>
        </p:txBody>
      </p:sp>
      <p:sp>
        <p:nvSpPr>
          <p:cNvPr id="10" name="左大括号 9"/>
          <p:cNvSpPr/>
          <p:nvPr/>
        </p:nvSpPr>
        <p:spPr>
          <a:xfrm>
            <a:off x="2740006" y="2214554"/>
            <a:ext cx="714380" cy="307183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TextBox 10"/>
          <p:cNvSpPr txBox="1"/>
          <p:nvPr/>
        </p:nvSpPr>
        <p:spPr>
          <a:xfrm>
            <a:off x="3382948" y="2214554"/>
            <a:ext cx="1071570" cy="52322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latin typeface="华文中宋" pitchFamily="2" charset="-122"/>
                <a:ea typeface="华文中宋" pitchFamily="2" charset="-122"/>
              </a:rPr>
              <a:t>特征</a:t>
            </a:r>
            <a:endParaRPr lang="zh-CN" altLang="en-US" sz="2800" b="1">
              <a:latin typeface="华文中宋" pitchFamily="2" charset="-122"/>
              <a:ea typeface="华文中宋" pitchFamily="2" charset="-122"/>
            </a:endParaRPr>
          </a:p>
        </p:txBody>
      </p:sp>
      <p:sp>
        <p:nvSpPr>
          <p:cNvPr id="12" name="TextBox 11"/>
          <p:cNvSpPr txBox="1"/>
          <p:nvPr/>
        </p:nvSpPr>
        <p:spPr>
          <a:xfrm>
            <a:off x="3382948" y="3071810"/>
            <a:ext cx="1071570" cy="52322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latin typeface="华文中宋" pitchFamily="2" charset="-122"/>
                <a:ea typeface="华文中宋" pitchFamily="2" charset="-122"/>
              </a:rPr>
              <a:t>语言</a:t>
            </a:r>
            <a:endParaRPr lang="zh-CN" altLang="en-US" sz="2800" b="1">
              <a:latin typeface="华文中宋" pitchFamily="2" charset="-122"/>
              <a:ea typeface="华文中宋" pitchFamily="2" charset="-122"/>
            </a:endParaRPr>
          </a:p>
        </p:txBody>
      </p:sp>
      <p:sp>
        <p:nvSpPr>
          <p:cNvPr id="13" name="TextBox 12"/>
          <p:cNvSpPr txBox="1"/>
          <p:nvPr/>
        </p:nvSpPr>
        <p:spPr>
          <a:xfrm>
            <a:off x="3382948" y="3929066"/>
            <a:ext cx="1071570" cy="52322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latin typeface="华文中宋" pitchFamily="2" charset="-122"/>
                <a:ea typeface="华文中宋" pitchFamily="2" charset="-122"/>
              </a:rPr>
              <a:t>意象</a:t>
            </a:r>
            <a:endParaRPr lang="zh-CN" altLang="en-US" sz="2800" b="1">
              <a:latin typeface="华文中宋" pitchFamily="2" charset="-122"/>
              <a:ea typeface="华文中宋" pitchFamily="2" charset="-122"/>
            </a:endParaRPr>
          </a:p>
        </p:txBody>
      </p:sp>
      <p:sp>
        <p:nvSpPr>
          <p:cNvPr id="14" name="TextBox 13"/>
          <p:cNvSpPr txBox="1"/>
          <p:nvPr/>
        </p:nvSpPr>
        <p:spPr>
          <a:xfrm>
            <a:off x="3382948" y="4857760"/>
            <a:ext cx="1071570" cy="52322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latin typeface="华文中宋" pitchFamily="2" charset="-122"/>
                <a:ea typeface="华文中宋" pitchFamily="2" charset="-122"/>
              </a:rPr>
              <a:t>手法</a:t>
            </a:r>
            <a:endParaRPr lang="zh-CN" altLang="en-US" sz="2800" b="1">
              <a:latin typeface="华文中宋" pitchFamily="2" charset="-122"/>
              <a:ea typeface="华文中宋" pitchFamily="2" charset="-122"/>
            </a:endParaRPr>
          </a:p>
        </p:txBody>
      </p:sp>
      <p:pic>
        <p:nvPicPr>
          <p:cNvPr id="15" name="图片 14" descr="2018081309283182146.jpg"/>
          <p:cNvPicPr>
            <a:picLocks noChangeAspect="1"/>
          </p:cNvPicPr>
          <p:nvPr/>
        </p:nvPicPr>
        <p:blipFill>
          <a:blip r:embed="rId2"/>
          <a:stretch>
            <a:fillRect/>
          </a:stretch>
        </p:blipFill>
        <p:spPr>
          <a:xfrm>
            <a:off x="5526088" y="1928802"/>
            <a:ext cx="4214842" cy="4262454"/>
          </a:xfrm>
          <a:prstGeom prst="rect">
            <a:avLst/>
          </a:prstGeom>
        </p:spPr>
      </p:pic>
      <p:sp>
        <p:nvSpPr>
          <p:cNvPr id="16" name="七边形 15"/>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20</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华文中宋" pitchFamily="2" charset="-122"/>
                <a:ea typeface="华文中宋" pitchFamily="2" charset="-122"/>
              </a:rPr>
              <a:t>第一节现代诗歌</a:t>
            </a:r>
            <a:endParaRPr lang="zh-CN" altLang="en-US" b="1">
              <a:latin typeface="华文中宋" pitchFamily="2" charset="-122"/>
              <a:ea typeface="华文中宋" pitchFamily="2" charset="-122"/>
            </a:endParaRPr>
          </a:p>
        </p:txBody>
      </p:sp>
      <p:sp>
        <p:nvSpPr>
          <p:cNvPr id="3" name="内容占位符 2"/>
          <p:cNvSpPr>
            <a:spLocks noGrp="1"/>
          </p:cNvSpPr>
          <p:nvPr>
            <p:ph idx="1"/>
          </p:nvPr>
        </p:nvSpPr>
        <p:spPr>
          <a:xfrm>
            <a:off x="545465" y="1214423"/>
            <a:ext cx="9818370" cy="4911742"/>
          </a:xfrm>
        </p:spPr>
        <p:txBody>
          <a:bodyPr/>
          <a:lstStyle/>
          <a:p>
            <a:r>
              <a:rPr lang="zh-CN" altLang="en-US" b="1" smtClean="0">
                <a:latin typeface="华文中宋" pitchFamily="2" charset="-122"/>
                <a:ea typeface="华文中宋" pitchFamily="2" charset="-122"/>
              </a:rPr>
              <a:t>任务二：再次诵读四首现代诗歌</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说说现代诗歌的特点：</a:t>
            </a:r>
            <a:endParaRPr lang="en-US" altLang="zh-CN" b="1" smtClean="0">
              <a:latin typeface="华文中宋" pitchFamily="2" charset="-122"/>
              <a:ea typeface="华文中宋" pitchFamily="2" charset="-122"/>
            </a:endParaRPr>
          </a:p>
          <a:p>
            <a:endParaRPr lang="en-US" altLang="zh-CN" b="1" smtClean="0">
              <a:latin typeface="华文中宋" pitchFamily="2" charset="-122"/>
              <a:ea typeface="华文中宋" pitchFamily="2" charset="-122"/>
            </a:endParaRPr>
          </a:p>
          <a:p>
            <a:endParaRPr lang="en-US" altLang="zh-CN" b="1" smtClean="0">
              <a:latin typeface="华文中宋" pitchFamily="2" charset="-122"/>
              <a:ea typeface="华文中宋" pitchFamily="2" charset="-122"/>
            </a:endParaRPr>
          </a:p>
          <a:p>
            <a:r>
              <a:rPr lang="zh-CN" altLang="en-US" b="1" smtClean="0">
                <a:latin typeface="华文中宋" pitchFamily="2" charset="-122"/>
                <a:ea typeface="华文中宋" pitchFamily="2" charset="-122"/>
              </a:rPr>
              <a:t>现代诗歌的</a:t>
            </a:r>
            <a:r>
              <a:rPr lang="zh-CN" altLang="en-US" b="1" smtClean="0">
                <a:solidFill>
                  <a:srgbClr val="FF0000"/>
                </a:solidFill>
                <a:latin typeface="华文中宋" pitchFamily="2" charset="-122"/>
                <a:ea typeface="华文中宋" pitchFamily="2" charset="-122"/>
              </a:rPr>
              <a:t>特征</a:t>
            </a:r>
            <a:endParaRPr lang="zh-CN" altLang="en-US" b="1">
              <a:solidFill>
                <a:srgbClr val="FF0000"/>
              </a:solidFill>
              <a:latin typeface="华文中宋" panose="02010600040101010101" pitchFamily="2" charset="-122"/>
              <a:ea typeface="华文中宋" panose="02010600040101010101" pitchFamily="2" charset="-122"/>
            </a:endParaRPr>
          </a:p>
        </p:txBody>
      </p:sp>
      <p:sp>
        <p:nvSpPr>
          <p:cNvPr id="10" name="左大括号 9"/>
          <p:cNvSpPr/>
          <p:nvPr/>
        </p:nvSpPr>
        <p:spPr>
          <a:xfrm>
            <a:off x="3740138" y="2214554"/>
            <a:ext cx="1000132" cy="307183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TextBox 10"/>
          <p:cNvSpPr txBox="1"/>
          <p:nvPr/>
        </p:nvSpPr>
        <p:spPr>
          <a:xfrm>
            <a:off x="4740270" y="1928802"/>
            <a:ext cx="3857652" cy="52322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latin typeface="华文中宋" pitchFamily="2" charset="-122"/>
                <a:ea typeface="华文中宋" pitchFamily="2" charset="-122"/>
              </a:rPr>
              <a:t>形式自由、意蕴丰富</a:t>
            </a:r>
            <a:endParaRPr lang="zh-CN" altLang="en-US" sz="2800" b="1">
              <a:latin typeface="华文中宋" pitchFamily="2" charset="-122"/>
              <a:ea typeface="华文中宋" pitchFamily="2" charset="-122"/>
            </a:endParaRPr>
          </a:p>
        </p:txBody>
      </p:sp>
      <p:sp>
        <p:nvSpPr>
          <p:cNvPr id="12" name="TextBox 11"/>
          <p:cNvSpPr txBox="1"/>
          <p:nvPr/>
        </p:nvSpPr>
        <p:spPr>
          <a:xfrm>
            <a:off x="4740270" y="2928934"/>
            <a:ext cx="5286412" cy="52322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latin typeface="华文中宋" pitchFamily="2" charset="-122"/>
                <a:ea typeface="华文中宋" pitchFamily="2" charset="-122"/>
              </a:rPr>
              <a:t>注重意象经营和个性化表达</a:t>
            </a:r>
            <a:endParaRPr lang="zh-CN" altLang="en-US" sz="2800" b="1">
              <a:latin typeface="华文中宋" pitchFamily="2" charset="-122"/>
              <a:ea typeface="华文中宋" pitchFamily="2" charset="-122"/>
            </a:endParaRPr>
          </a:p>
        </p:txBody>
      </p:sp>
      <p:sp>
        <p:nvSpPr>
          <p:cNvPr id="13" name="TextBox 12"/>
          <p:cNvSpPr txBox="1"/>
          <p:nvPr/>
        </p:nvSpPr>
        <p:spPr>
          <a:xfrm>
            <a:off x="4740270" y="3786190"/>
            <a:ext cx="5072098" cy="95410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latin typeface="华文中宋" pitchFamily="2" charset="-122"/>
                <a:ea typeface="华文中宋" pitchFamily="2" charset="-122"/>
              </a:rPr>
              <a:t>题材紧密结合时代需要和个人情感</a:t>
            </a:r>
            <a:endParaRPr lang="zh-CN" altLang="en-US" sz="2800" b="1">
              <a:latin typeface="华文中宋" pitchFamily="2" charset="-122"/>
              <a:ea typeface="华文中宋" pitchFamily="2" charset="-122"/>
            </a:endParaRPr>
          </a:p>
        </p:txBody>
      </p:sp>
      <p:sp>
        <p:nvSpPr>
          <p:cNvPr id="15" name="TextBox 14"/>
          <p:cNvSpPr txBox="1"/>
          <p:nvPr/>
        </p:nvSpPr>
        <p:spPr>
          <a:xfrm>
            <a:off x="4740270" y="4786322"/>
            <a:ext cx="5072098" cy="95410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latin typeface="华文中宋" pitchFamily="2" charset="-122"/>
                <a:ea typeface="华文中宋" pitchFamily="2" charset="-122"/>
              </a:rPr>
              <a:t>主题更加广阔、更加注重个人情感的抒发</a:t>
            </a:r>
            <a:endParaRPr lang="zh-CN" altLang="en-US" sz="2800" b="1">
              <a:latin typeface="华文中宋" pitchFamily="2" charset="-122"/>
              <a:ea typeface="华文中宋" pitchFamily="2" charset="-122"/>
            </a:endParaRPr>
          </a:p>
        </p:txBody>
      </p:sp>
      <p:pic>
        <p:nvPicPr>
          <p:cNvPr id="16" name="图片 15" descr="2018081309283182146.jpg"/>
          <p:cNvPicPr>
            <a:picLocks noChangeAspect="1"/>
          </p:cNvPicPr>
          <p:nvPr/>
        </p:nvPicPr>
        <p:blipFill>
          <a:blip r:embed="rId2"/>
          <a:stretch>
            <a:fillRect/>
          </a:stretch>
        </p:blipFill>
        <p:spPr>
          <a:xfrm>
            <a:off x="382552" y="4071942"/>
            <a:ext cx="2976570" cy="2547942"/>
          </a:xfrm>
          <a:prstGeom prst="rect">
            <a:avLst/>
          </a:prstGeom>
        </p:spPr>
      </p:pic>
      <p:sp>
        <p:nvSpPr>
          <p:cNvPr id="17" name="七边形 16"/>
          <p:cNvSpPr/>
          <p:nvPr/>
        </p:nvSpPr>
        <p:spPr>
          <a:xfrm>
            <a:off x="9883806"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21</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华文中宋" pitchFamily="2" charset="-122"/>
                <a:ea typeface="华文中宋" pitchFamily="2" charset="-122"/>
              </a:rPr>
              <a:t>第一节现代诗歌</a:t>
            </a:r>
            <a:endParaRPr lang="zh-CN" altLang="en-US" b="1">
              <a:latin typeface="华文中宋" pitchFamily="2" charset="-122"/>
              <a:ea typeface="华文中宋" pitchFamily="2" charset="-122"/>
            </a:endParaRPr>
          </a:p>
        </p:txBody>
      </p:sp>
      <p:sp>
        <p:nvSpPr>
          <p:cNvPr id="3" name="内容占位符 2"/>
          <p:cNvSpPr>
            <a:spLocks noGrp="1"/>
          </p:cNvSpPr>
          <p:nvPr>
            <p:ph idx="1"/>
          </p:nvPr>
        </p:nvSpPr>
        <p:spPr>
          <a:xfrm>
            <a:off x="545465" y="1214423"/>
            <a:ext cx="9818370" cy="4911742"/>
          </a:xfrm>
        </p:spPr>
        <p:txBody>
          <a:bodyPr/>
          <a:lstStyle/>
          <a:p>
            <a:r>
              <a:rPr lang="zh-CN" altLang="en-US" b="1" smtClean="0">
                <a:latin typeface="华文中宋" pitchFamily="2" charset="-122"/>
                <a:ea typeface="华文中宋" pitchFamily="2" charset="-122"/>
              </a:rPr>
              <a:t>任务二：再次诵读四首现代诗歌</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说说现代诗歌的特点：</a:t>
            </a:r>
            <a:endParaRPr lang="en-US" altLang="zh-CN" b="1" smtClean="0">
              <a:latin typeface="华文中宋" pitchFamily="2" charset="-122"/>
              <a:ea typeface="华文中宋" pitchFamily="2" charset="-122"/>
            </a:endParaRPr>
          </a:p>
          <a:p>
            <a:endParaRPr lang="en-US" altLang="zh-CN" b="1" smtClean="0">
              <a:latin typeface="华文中宋" pitchFamily="2" charset="-122"/>
              <a:ea typeface="华文中宋" pitchFamily="2" charset="-122"/>
            </a:endParaRPr>
          </a:p>
          <a:p>
            <a:endParaRPr lang="en-US" altLang="zh-CN" b="1" smtClean="0">
              <a:latin typeface="华文中宋" pitchFamily="2" charset="-122"/>
              <a:ea typeface="华文中宋" pitchFamily="2" charset="-122"/>
            </a:endParaRPr>
          </a:p>
          <a:p>
            <a:r>
              <a:rPr lang="zh-CN" altLang="en-US" b="1" smtClean="0">
                <a:latin typeface="华文中宋" pitchFamily="2" charset="-122"/>
                <a:ea typeface="华文中宋" pitchFamily="2" charset="-122"/>
              </a:rPr>
              <a:t>现代诗歌的</a:t>
            </a:r>
            <a:r>
              <a:rPr lang="zh-CN" altLang="en-US" b="1" smtClean="0">
                <a:solidFill>
                  <a:srgbClr val="FF0000"/>
                </a:solidFill>
                <a:latin typeface="华文中宋" pitchFamily="2" charset="-122"/>
                <a:ea typeface="华文中宋" pitchFamily="2" charset="-122"/>
              </a:rPr>
              <a:t>语言</a:t>
            </a:r>
            <a:endParaRPr lang="zh-CN" altLang="en-US" b="1">
              <a:solidFill>
                <a:srgbClr val="FF0000"/>
              </a:solidFill>
              <a:latin typeface="华文中宋" pitchFamily="2" charset="-122"/>
              <a:ea typeface="华文中宋" pitchFamily="2" charset="-122"/>
            </a:endParaRPr>
          </a:p>
        </p:txBody>
      </p:sp>
      <p:sp>
        <p:nvSpPr>
          <p:cNvPr id="10" name="左大括号 9"/>
          <p:cNvSpPr/>
          <p:nvPr/>
        </p:nvSpPr>
        <p:spPr>
          <a:xfrm>
            <a:off x="3740138" y="2214554"/>
            <a:ext cx="1000132" cy="307183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TextBox 10"/>
          <p:cNvSpPr txBox="1"/>
          <p:nvPr/>
        </p:nvSpPr>
        <p:spPr>
          <a:xfrm>
            <a:off x="4740270" y="1928802"/>
            <a:ext cx="5643602" cy="46166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400" b="1" smtClean="0">
                <a:solidFill>
                  <a:srgbClr val="FF0000"/>
                </a:solidFill>
                <a:latin typeface="华文中宋" pitchFamily="2" charset="-122"/>
                <a:ea typeface="华文中宋" pitchFamily="2" charset="-122"/>
              </a:rPr>
              <a:t>多义性</a:t>
            </a:r>
            <a:r>
              <a:rPr lang="en-US" altLang="zh-CN" sz="2400" b="1" smtClean="0">
                <a:latin typeface="华文中宋" pitchFamily="2" charset="-122"/>
                <a:ea typeface="华文中宋" pitchFamily="2" charset="-122"/>
              </a:rPr>
              <a:t>(</a:t>
            </a:r>
            <a:r>
              <a:rPr lang="zh-CN" altLang="en-US" sz="2400" b="1" smtClean="0">
                <a:latin typeface="华文中宋" pitchFamily="2" charset="-122"/>
                <a:ea typeface="华文中宋" pitchFamily="2" charset="-122"/>
              </a:rPr>
              <a:t>意象本身、意境意蕴、手法技巧</a:t>
            </a:r>
            <a:r>
              <a:rPr lang="en-US" altLang="zh-CN" sz="2400" b="1" smtClean="0">
                <a:latin typeface="华文中宋" pitchFamily="2" charset="-122"/>
                <a:ea typeface="华文中宋" pitchFamily="2" charset="-122"/>
              </a:rPr>
              <a:t>)</a:t>
            </a:r>
            <a:endParaRPr lang="zh-CN" altLang="en-US" sz="2400" b="1">
              <a:latin typeface="华文中宋" pitchFamily="2" charset="-122"/>
              <a:ea typeface="华文中宋" pitchFamily="2" charset="-122"/>
            </a:endParaRPr>
          </a:p>
        </p:txBody>
      </p:sp>
      <p:sp>
        <p:nvSpPr>
          <p:cNvPr id="12" name="TextBox 11"/>
          <p:cNvSpPr txBox="1"/>
          <p:nvPr/>
        </p:nvSpPr>
        <p:spPr>
          <a:xfrm>
            <a:off x="4740270" y="2786058"/>
            <a:ext cx="5286412" cy="95410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solidFill>
                  <a:srgbClr val="FF0000"/>
                </a:solidFill>
                <a:latin typeface="华文中宋" pitchFamily="2" charset="-122"/>
                <a:ea typeface="华文中宋" pitchFamily="2" charset="-122"/>
              </a:rPr>
              <a:t>跳跃性</a:t>
            </a:r>
            <a:r>
              <a:rPr lang="zh-CN" altLang="en-US" sz="2800" b="1" smtClean="0">
                <a:latin typeface="华文中宋" pitchFamily="2" charset="-122"/>
                <a:ea typeface="华文中宋" pitchFamily="2" charset="-122"/>
              </a:rPr>
              <a:t>（意象随时空、意识流跳跃）</a:t>
            </a:r>
            <a:endParaRPr lang="zh-CN" altLang="en-US" sz="2800" b="1">
              <a:latin typeface="华文中宋" pitchFamily="2" charset="-122"/>
              <a:ea typeface="华文中宋" pitchFamily="2" charset="-122"/>
            </a:endParaRPr>
          </a:p>
        </p:txBody>
      </p:sp>
      <p:sp>
        <p:nvSpPr>
          <p:cNvPr id="13" name="TextBox 12"/>
          <p:cNvSpPr txBox="1"/>
          <p:nvPr/>
        </p:nvSpPr>
        <p:spPr>
          <a:xfrm>
            <a:off x="4740270" y="3786190"/>
            <a:ext cx="5072098" cy="95410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solidFill>
                  <a:srgbClr val="FF0000"/>
                </a:solidFill>
                <a:latin typeface="华文中宋" pitchFamily="2" charset="-122"/>
                <a:ea typeface="华文中宋" pitchFamily="2" charset="-122"/>
              </a:rPr>
              <a:t>形象可感</a:t>
            </a:r>
            <a:r>
              <a:rPr lang="zh-CN" altLang="en-US" sz="2800" b="1" smtClean="0">
                <a:latin typeface="华文中宋" pitchFamily="2" charset="-122"/>
                <a:ea typeface="华文中宋" pitchFamily="2" charset="-122"/>
              </a:rPr>
              <a:t>（化抽象为具象，借助修饰语）</a:t>
            </a:r>
            <a:endParaRPr lang="zh-CN" altLang="en-US" sz="2800" b="1">
              <a:latin typeface="华文中宋" pitchFamily="2" charset="-122"/>
              <a:ea typeface="华文中宋" pitchFamily="2" charset="-122"/>
            </a:endParaRPr>
          </a:p>
        </p:txBody>
      </p:sp>
      <p:sp>
        <p:nvSpPr>
          <p:cNvPr id="15" name="TextBox 14"/>
          <p:cNvSpPr txBox="1"/>
          <p:nvPr/>
        </p:nvSpPr>
        <p:spPr>
          <a:xfrm>
            <a:off x="4740270" y="4786322"/>
            <a:ext cx="5072098" cy="95410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solidFill>
                  <a:srgbClr val="FF0000"/>
                </a:solidFill>
                <a:latin typeface="华文中宋" pitchFamily="2" charset="-122"/>
                <a:ea typeface="华文中宋" pitchFamily="2" charset="-122"/>
              </a:rPr>
              <a:t>音乐性</a:t>
            </a:r>
            <a:r>
              <a:rPr lang="zh-CN" altLang="en-US" sz="2800" b="1" smtClean="0">
                <a:latin typeface="华文中宋" pitchFamily="2" charset="-122"/>
                <a:ea typeface="华文中宋" pitchFamily="2" charset="-122"/>
              </a:rPr>
              <a:t>（形式的回环往复、内在的情思的律动）</a:t>
            </a:r>
            <a:endParaRPr lang="zh-CN" altLang="en-US" sz="2800" b="1">
              <a:latin typeface="华文中宋" pitchFamily="2" charset="-122"/>
              <a:ea typeface="华文中宋" pitchFamily="2" charset="-122"/>
            </a:endParaRPr>
          </a:p>
        </p:txBody>
      </p:sp>
      <p:pic>
        <p:nvPicPr>
          <p:cNvPr id="14" name="图片 13" descr="2018081309283182146.jpg"/>
          <p:cNvPicPr>
            <a:picLocks noChangeAspect="1"/>
          </p:cNvPicPr>
          <p:nvPr/>
        </p:nvPicPr>
        <p:blipFill>
          <a:blip r:embed="rId2"/>
          <a:stretch>
            <a:fillRect/>
          </a:stretch>
        </p:blipFill>
        <p:spPr>
          <a:xfrm>
            <a:off x="239676" y="4214818"/>
            <a:ext cx="2976570" cy="2262190"/>
          </a:xfrm>
          <a:prstGeom prst="rect">
            <a:avLst/>
          </a:prstGeom>
        </p:spPr>
      </p:pic>
      <p:sp>
        <p:nvSpPr>
          <p:cNvPr id="16" name="七边形 15"/>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22</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华文中宋" pitchFamily="2" charset="-122"/>
                <a:ea typeface="华文中宋" pitchFamily="2" charset="-122"/>
              </a:rPr>
              <a:t>第一节现代诗歌</a:t>
            </a:r>
            <a:endParaRPr lang="zh-CN" altLang="en-US" b="1">
              <a:latin typeface="华文中宋" pitchFamily="2" charset="-122"/>
              <a:ea typeface="华文中宋" pitchFamily="2" charset="-122"/>
            </a:endParaRPr>
          </a:p>
        </p:txBody>
      </p:sp>
      <p:sp>
        <p:nvSpPr>
          <p:cNvPr id="3" name="内容占位符 2"/>
          <p:cNvSpPr>
            <a:spLocks noGrp="1"/>
          </p:cNvSpPr>
          <p:nvPr>
            <p:ph idx="1"/>
          </p:nvPr>
        </p:nvSpPr>
        <p:spPr>
          <a:xfrm>
            <a:off x="545465" y="1214423"/>
            <a:ext cx="9818370" cy="4911742"/>
          </a:xfrm>
        </p:spPr>
        <p:txBody>
          <a:bodyPr/>
          <a:lstStyle/>
          <a:p>
            <a:r>
              <a:rPr lang="zh-CN" altLang="en-US" b="1" smtClean="0">
                <a:latin typeface="华文中宋" pitchFamily="2" charset="-122"/>
                <a:ea typeface="华文中宋" pitchFamily="2" charset="-122"/>
              </a:rPr>
              <a:t>任务二：再次诵读四首现代诗歌</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说说现代诗歌的特点：</a:t>
            </a:r>
            <a:endParaRPr lang="en-US" altLang="zh-CN" b="1" smtClean="0">
              <a:latin typeface="华文中宋" pitchFamily="2" charset="-122"/>
              <a:ea typeface="华文中宋" pitchFamily="2" charset="-122"/>
            </a:endParaRPr>
          </a:p>
          <a:p>
            <a:endParaRPr lang="en-US" altLang="zh-CN" b="1" smtClean="0">
              <a:latin typeface="华文中宋" pitchFamily="2" charset="-122"/>
              <a:ea typeface="华文中宋" pitchFamily="2" charset="-122"/>
            </a:endParaRPr>
          </a:p>
          <a:p>
            <a:endParaRPr lang="en-US" altLang="zh-CN" b="1" smtClean="0">
              <a:latin typeface="华文中宋" pitchFamily="2" charset="-122"/>
              <a:ea typeface="华文中宋" pitchFamily="2" charset="-122"/>
            </a:endParaRPr>
          </a:p>
          <a:p>
            <a:r>
              <a:rPr lang="zh-CN" altLang="en-US" b="1" smtClean="0">
                <a:latin typeface="华文中宋" pitchFamily="2" charset="-122"/>
                <a:ea typeface="华文中宋" pitchFamily="2" charset="-122"/>
              </a:rPr>
              <a:t>现代诗歌的</a:t>
            </a:r>
            <a:r>
              <a:rPr lang="zh-CN" altLang="en-US" b="1" smtClean="0">
                <a:solidFill>
                  <a:srgbClr val="FF0000"/>
                </a:solidFill>
                <a:latin typeface="华文中宋" pitchFamily="2" charset="-122"/>
                <a:ea typeface="华文中宋" pitchFamily="2" charset="-122"/>
              </a:rPr>
              <a:t>意象</a:t>
            </a:r>
            <a:endParaRPr lang="zh-CN" altLang="en-US" b="1">
              <a:solidFill>
                <a:srgbClr val="FF0000"/>
              </a:solidFill>
              <a:latin typeface="华文中宋" pitchFamily="2" charset="-122"/>
              <a:ea typeface="华文中宋" pitchFamily="2" charset="-122"/>
            </a:endParaRPr>
          </a:p>
        </p:txBody>
      </p:sp>
      <p:sp>
        <p:nvSpPr>
          <p:cNvPr id="10" name="左大括号 9"/>
          <p:cNvSpPr/>
          <p:nvPr/>
        </p:nvSpPr>
        <p:spPr>
          <a:xfrm>
            <a:off x="3740138" y="2214554"/>
            <a:ext cx="1000132" cy="307183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TextBox 10"/>
          <p:cNvSpPr txBox="1"/>
          <p:nvPr/>
        </p:nvSpPr>
        <p:spPr>
          <a:xfrm>
            <a:off x="4740270" y="1928802"/>
            <a:ext cx="5072098" cy="95410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solidFill>
                  <a:srgbClr val="FF0000"/>
                </a:solidFill>
                <a:latin typeface="华文中宋" pitchFamily="2" charset="-122"/>
                <a:ea typeface="华文中宋" pitchFamily="2" charset="-122"/>
              </a:rPr>
              <a:t>象征意象（</a:t>
            </a:r>
            <a:r>
              <a:rPr lang="zh-CN" altLang="en-US" sz="2800" b="1" smtClean="0">
                <a:latin typeface="华文中宋" pitchFamily="2" charset="-122"/>
                <a:ea typeface="华文中宋" pitchFamily="2" charset="-122"/>
              </a:rPr>
              <a:t>从具体到抽象、从个体到群体</a:t>
            </a:r>
            <a:r>
              <a:rPr lang="zh-CN" altLang="en-US" sz="2800" b="1" smtClean="0">
                <a:solidFill>
                  <a:srgbClr val="FF0000"/>
                </a:solidFill>
                <a:latin typeface="华文中宋" pitchFamily="2" charset="-122"/>
                <a:ea typeface="华文中宋" pitchFamily="2" charset="-122"/>
              </a:rPr>
              <a:t>）</a:t>
            </a:r>
            <a:endParaRPr lang="zh-CN" altLang="en-US" sz="2800" b="1">
              <a:latin typeface="华文中宋" pitchFamily="2" charset="-122"/>
              <a:ea typeface="华文中宋" pitchFamily="2" charset="-122"/>
            </a:endParaRPr>
          </a:p>
        </p:txBody>
      </p:sp>
      <p:sp>
        <p:nvSpPr>
          <p:cNvPr id="12" name="TextBox 11"/>
          <p:cNvSpPr txBox="1"/>
          <p:nvPr/>
        </p:nvSpPr>
        <p:spPr>
          <a:xfrm>
            <a:off x="4740270" y="2928934"/>
            <a:ext cx="5286412" cy="95410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solidFill>
                  <a:srgbClr val="FF0000"/>
                </a:solidFill>
                <a:latin typeface="华文中宋" pitchFamily="2" charset="-122"/>
                <a:ea typeface="华文中宋" pitchFamily="2" charset="-122"/>
              </a:rPr>
              <a:t>比喻意象（</a:t>
            </a:r>
            <a:r>
              <a:rPr lang="zh-CN" altLang="en-US" sz="2800" b="1" smtClean="0">
                <a:latin typeface="华文中宋" pitchFamily="2" charset="-122"/>
                <a:ea typeface="华文中宋" pitchFamily="2" charset="-122"/>
              </a:rPr>
              <a:t>从喻体看本体，挖掘喻体隐喻意义</a:t>
            </a:r>
            <a:r>
              <a:rPr lang="zh-CN" altLang="en-US" sz="2800" b="1" smtClean="0">
                <a:solidFill>
                  <a:srgbClr val="FF0000"/>
                </a:solidFill>
                <a:latin typeface="华文中宋" pitchFamily="2" charset="-122"/>
                <a:ea typeface="华文中宋" pitchFamily="2" charset="-122"/>
              </a:rPr>
              <a:t>）</a:t>
            </a:r>
            <a:endParaRPr lang="zh-CN" altLang="en-US" sz="2800" b="1">
              <a:latin typeface="华文中宋" pitchFamily="2" charset="-122"/>
              <a:ea typeface="华文中宋" pitchFamily="2" charset="-122"/>
            </a:endParaRPr>
          </a:p>
        </p:txBody>
      </p:sp>
      <p:sp>
        <p:nvSpPr>
          <p:cNvPr id="13" name="TextBox 12"/>
          <p:cNvSpPr txBox="1"/>
          <p:nvPr/>
        </p:nvSpPr>
        <p:spPr>
          <a:xfrm>
            <a:off x="4740270" y="3786190"/>
            <a:ext cx="5072098" cy="95410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solidFill>
                  <a:srgbClr val="FF0000"/>
                </a:solidFill>
                <a:latin typeface="华文中宋" pitchFamily="2" charset="-122"/>
                <a:ea typeface="华文中宋" pitchFamily="2" charset="-122"/>
              </a:rPr>
              <a:t>组合意向（</a:t>
            </a:r>
            <a:r>
              <a:rPr lang="zh-CN" altLang="en-US" sz="2800" b="1" smtClean="0">
                <a:latin typeface="华文中宋" pitchFamily="2" charset="-122"/>
                <a:ea typeface="华文中宋" pitchFamily="2" charset="-122"/>
              </a:rPr>
              <a:t>多个意象随意识流动组合</a:t>
            </a:r>
            <a:r>
              <a:rPr lang="zh-CN" altLang="en-US" sz="2800" b="1" smtClean="0">
                <a:solidFill>
                  <a:srgbClr val="FF0000"/>
                </a:solidFill>
                <a:latin typeface="华文中宋" pitchFamily="2" charset="-122"/>
                <a:ea typeface="华文中宋" pitchFamily="2" charset="-122"/>
              </a:rPr>
              <a:t>）</a:t>
            </a:r>
            <a:endParaRPr lang="zh-CN" altLang="en-US" sz="2800" b="1">
              <a:latin typeface="华文中宋" pitchFamily="2" charset="-122"/>
              <a:ea typeface="华文中宋" pitchFamily="2" charset="-122"/>
            </a:endParaRPr>
          </a:p>
        </p:txBody>
      </p:sp>
      <p:sp>
        <p:nvSpPr>
          <p:cNvPr id="15" name="TextBox 14"/>
          <p:cNvSpPr txBox="1"/>
          <p:nvPr/>
        </p:nvSpPr>
        <p:spPr>
          <a:xfrm>
            <a:off x="4740270" y="4786322"/>
            <a:ext cx="5072098" cy="95410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solidFill>
                  <a:srgbClr val="FF0000"/>
                </a:solidFill>
                <a:latin typeface="华文中宋" pitchFamily="2" charset="-122"/>
                <a:ea typeface="华文中宋" pitchFamily="2" charset="-122"/>
              </a:rPr>
              <a:t>跳跃意象（</a:t>
            </a:r>
            <a:r>
              <a:rPr lang="zh-CN" altLang="en-US" sz="2800" b="1" smtClean="0">
                <a:latin typeface="华文中宋" pitchFamily="2" charset="-122"/>
                <a:ea typeface="华文中宋" pitchFamily="2" charset="-122"/>
              </a:rPr>
              <a:t>按照相关、相似、相反的关系组接</a:t>
            </a:r>
            <a:r>
              <a:rPr lang="zh-CN" altLang="en-US" sz="2800" b="1" smtClean="0">
                <a:solidFill>
                  <a:srgbClr val="FF0000"/>
                </a:solidFill>
                <a:latin typeface="华文中宋" pitchFamily="2" charset="-122"/>
                <a:ea typeface="华文中宋" pitchFamily="2" charset="-122"/>
              </a:rPr>
              <a:t>）</a:t>
            </a:r>
            <a:endParaRPr lang="zh-CN" altLang="en-US" sz="2800" b="1">
              <a:latin typeface="华文中宋" pitchFamily="2" charset="-122"/>
              <a:ea typeface="华文中宋" pitchFamily="2" charset="-122"/>
            </a:endParaRPr>
          </a:p>
        </p:txBody>
      </p:sp>
      <p:pic>
        <p:nvPicPr>
          <p:cNvPr id="14" name="图片 13" descr="2018081309283182146.jpg"/>
          <p:cNvPicPr>
            <a:picLocks noChangeAspect="1"/>
          </p:cNvPicPr>
          <p:nvPr/>
        </p:nvPicPr>
        <p:blipFill>
          <a:blip r:embed="rId2"/>
          <a:stretch>
            <a:fillRect/>
          </a:stretch>
        </p:blipFill>
        <p:spPr>
          <a:xfrm>
            <a:off x="239676" y="4357694"/>
            <a:ext cx="2976570" cy="2119314"/>
          </a:xfrm>
          <a:prstGeom prst="rect">
            <a:avLst/>
          </a:prstGeom>
        </p:spPr>
      </p:pic>
      <p:sp>
        <p:nvSpPr>
          <p:cNvPr id="16" name="七边形 15"/>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23</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华文中宋" pitchFamily="2" charset="-122"/>
                <a:ea typeface="华文中宋" pitchFamily="2" charset="-122"/>
              </a:rPr>
              <a:t>第一节现代诗歌</a:t>
            </a:r>
            <a:endParaRPr lang="zh-CN" altLang="en-US" b="1">
              <a:latin typeface="华文中宋" pitchFamily="2" charset="-122"/>
              <a:ea typeface="华文中宋" pitchFamily="2" charset="-122"/>
            </a:endParaRPr>
          </a:p>
        </p:txBody>
      </p:sp>
      <p:sp>
        <p:nvSpPr>
          <p:cNvPr id="3" name="内容占位符 2"/>
          <p:cNvSpPr>
            <a:spLocks noGrp="1"/>
          </p:cNvSpPr>
          <p:nvPr>
            <p:ph idx="1"/>
          </p:nvPr>
        </p:nvSpPr>
        <p:spPr>
          <a:xfrm>
            <a:off x="545465" y="1214423"/>
            <a:ext cx="9818370" cy="4911742"/>
          </a:xfrm>
        </p:spPr>
        <p:txBody>
          <a:bodyPr/>
          <a:lstStyle/>
          <a:p>
            <a:r>
              <a:rPr lang="zh-CN" altLang="en-US" b="1" smtClean="0">
                <a:latin typeface="华文中宋" pitchFamily="2" charset="-122"/>
                <a:ea typeface="华文中宋" pitchFamily="2" charset="-122"/>
              </a:rPr>
              <a:t>任务二：再次诵读四首现代诗歌</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说说现代诗歌的特点：</a:t>
            </a:r>
            <a:endParaRPr lang="en-US" altLang="zh-CN" b="1" smtClean="0">
              <a:latin typeface="华文中宋" pitchFamily="2" charset="-122"/>
              <a:ea typeface="华文中宋" pitchFamily="2" charset="-122"/>
            </a:endParaRPr>
          </a:p>
          <a:p>
            <a:endParaRPr lang="en-US" altLang="zh-CN" b="1" smtClean="0">
              <a:latin typeface="华文中宋" pitchFamily="2" charset="-122"/>
              <a:ea typeface="华文中宋" pitchFamily="2" charset="-122"/>
            </a:endParaRPr>
          </a:p>
          <a:p>
            <a:endParaRPr lang="en-US" altLang="zh-CN" b="1" smtClean="0">
              <a:latin typeface="华文中宋" pitchFamily="2" charset="-122"/>
              <a:ea typeface="华文中宋" pitchFamily="2" charset="-122"/>
            </a:endParaRPr>
          </a:p>
          <a:p>
            <a:r>
              <a:rPr lang="zh-CN" altLang="en-US" b="1" smtClean="0">
                <a:latin typeface="华文中宋" pitchFamily="2" charset="-122"/>
                <a:ea typeface="华文中宋" pitchFamily="2" charset="-122"/>
              </a:rPr>
              <a:t>现代诗歌的</a:t>
            </a:r>
            <a:r>
              <a:rPr lang="zh-CN" altLang="en-US" b="1" smtClean="0">
                <a:solidFill>
                  <a:srgbClr val="FF0000"/>
                </a:solidFill>
                <a:latin typeface="华文中宋" pitchFamily="2" charset="-122"/>
                <a:ea typeface="华文中宋" pitchFamily="2" charset="-122"/>
              </a:rPr>
              <a:t>手法</a:t>
            </a:r>
            <a:endParaRPr lang="zh-CN" altLang="en-US" b="1">
              <a:solidFill>
                <a:srgbClr val="FF0000"/>
              </a:solidFill>
              <a:latin typeface="华文中宋" pitchFamily="2" charset="-122"/>
              <a:ea typeface="华文中宋" pitchFamily="2" charset="-122"/>
            </a:endParaRPr>
          </a:p>
        </p:txBody>
      </p:sp>
      <p:sp>
        <p:nvSpPr>
          <p:cNvPr id="10" name="左大括号 9"/>
          <p:cNvSpPr/>
          <p:nvPr/>
        </p:nvSpPr>
        <p:spPr>
          <a:xfrm>
            <a:off x="3740138" y="2214554"/>
            <a:ext cx="1000132" cy="307183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TextBox 10"/>
          <p:cNvSpPr txBox="1"/>
          <p:nvPr/>
        </p:nvSpPr>
        <p:spPr>
          <a:xfrm>
            <a:off x="4740270" y="1928802"/>
            <a:ext cx="5072098" cy="95410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solidFill>
                  <a:srgbClr val="FF0000"/>
                </a:solidFill>
                <a:latin typeface="华文中宋" pitchFamily="2" charset="-122"/>
                <a:ea typeface="华文中宋" pitchFamily="2" charset="-122"/>
              </a:rPr>
              <a:t>技巧方面（</a:t>
            </a:r>
            <a:r>
              <a:rPr lang="zh-CN" altLang="en-US" sz="2800" b="1" smtClean="0">
                <a:latin typeface="华文中宋" pitchFamily="2" charset="-122"/>
                <a:ea typeface="华文中宋" pitchFamily="2" charset="-122"/>
              </a:rPr>
              <a:t>隐喻、象征、虚实、梦境</a:t>
            </a:r>
            <a:r>
              <a:rPr lang="zh-CN" altLang="en-US" sz="2800" b="1" smtClean="0">
                <a:solidFill>
                  <a:srgbClr val="FF0000"/>
                </a:solidFill>
                <a:latin typeface="华文中宋" pitchFamily="2" charset="-122"/>
                <a:ea typeface="华文中宋" pitchFamily="2" charset="-122"/>
              </a:rPr>
              <a:t>）</a:t>
            </a:r>
            <a:endParaRPr lang="zh-CN" altLang="en-US" sz="2800" b="1">
              <a:latin typeface="华文中宋" pitchFamily="2" charset="-122"/>
              <a:ea typeface="华文中宋" pitchFamily="2" charset="-122"/>
            </a:endParaRPr>
          </a:p>
        </p:txBody>
      </p:sp>
      <p:sp>
        <p:nvSpPr>
          <p:cNvPr id="12" name="TextBox 11"/>
          <p:cNvSpPr txBox="1"/>
          <p:nvPr/>
        </p:nvSpPr>
        <p:spPr>
          <a:xfrm>
            <a:off x="4740270" y="2928934"/>
            <a:ext cx="5286412" cy="95410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solidFill>
                  <a:srgbClr val="FF0000"/>
                </a:solidFill>
                <a:latin typeface="华文中宋" pitchFamily="2" charset="-122"/>
                <a:ea typeface="华文中宋" pitchFamily="2" charset="-122"/>
              </a:rPr>
              <a:t>人称变换（</a:t>
            </a:r>
            <a:r>
              <a:rPr lang="zh-CN" altLang="en-US" sz="2800" b="1" smtClean="0">
                <a:latin typeface="华文中宋" pitchFamily="2" charset="-122"/>
                <a:ea typeface="华文中宋" pitchFamily="2" charset="-122"/>
              </a:rPr>
              <a:t>第一人称，第二人称、第三人称</a:t>
            </a:r>
            <a:r>
              <a:rPr lang="zh-CN" altLang="en-US" sz="2800" b="1" smtClean="0">
                <a:solidFill>
                  <a:srgbClr val="FF0000"/>
                </a:solidFill>
                <a:latin typeface="华文中宋" pitchFamily="2" charset="-122"/>
                <a:ea typeface="华文中宋" pitchFamily="2" charset="-122"/>
              </a:rPr>
              <a:t>）</a:t>
            </a:r>
            <a:endParaRPr lang="zh-CN" altLang="en-US" sz="2800" b="1">
              <a:latin typeface="华文中宋" pitchFamily="2" charset="-122"/>
              <a:ea typeface="华文中宋" pitchFamily="2" charset="-122"/>
            </a:endParaRPr>
          </a:p>
        </p:txBody>
      </p:sp>
      <p:sp>
        <p:nvSpPr>
          <p:cNvPr id="13" name="TextBox 12"/>
          <p:cNvSpPr txBox="1"/>
          <p:nvPr/>
        </p:nvSpPr>
        <p:spPr>
          <a:xfrm>
            <a:off x="4740270" y="3786190"/>
            <a:ext cx="5072098" cy="95410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solidFill>
                  <a:srgbClr val="FF0000"/>
                </a:solidFill>
                <a:latin typeface="华文中宋" pitchFamily="2" charset="-122"/>
                <a:ea typeface="华文中宋" pitchFamily="2" charset="-122"/>
              </a:rPr>
              <a:t>结构形式（</a:t>
            </a:r>
            <a:r>
              <a:rPr lang="zh-CN" altLang="en-US" sz="2800" b="1" smtClean="0">
                <a:latin typeface="华文中宋" pitchFamily="2" charset="-122"/>
                <a:ea typeface="华文中宋" pitchFamily="2" charset="-122"/>
              </a:rPr>
              <a:t>诗行参差、首尾照应、重章复沓</a:t>
            </a:r>
            <a:r>
              <a:rPr lang="zh-CN" altLang="en-US" sz="2800" b="1" smtClean="0">
                <a:solidFill>
                  <a:srgbClr val="FF0000"/>
                </a:solidFill>
                <a:latin typeface="华文中宋" pitchFamily="2" charset="-122"/>
                <a:ea typeface="华文中宋" pitchFamily="2" charset="-122"/>
              </a:rPr>
              <a:t>）</a:t>
            </a:r>
            <a:endParaRPr lang="zh-CN" altLang="en-US" sz="2800" b="1">
              <a:latin typeface="华文中宋" pitchFamily="2" charset="-122"/>
              <a:ea typeface="华文中宋" pitchFamily="2" charset="-122"/>
            </a:endParaRPr>
          </a:p>
        </p:txBody>
      </p:sp>
      <p:sp>
        <p:nvSpPr>
          <p:cNvPr id="15" name="TextBox 14"/>
          <p:cNvSpPr txBox="1"/>
          <p:nvPr/>
        </p:nvSpPr>
        <p:spPr>
          <a:xfrm>
            <a:off x="4740270" y="4786322"/>
            <a:ext cx="5072098" cy="95410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smtClean="0">
                <a:solidFill>
                  <a:srgbClr val="FF0000"/>
                </a:solidFill>
                <a:latin typeface="华文中宋" pitchFamily="2" charset="-122"/>
                <a:ea typeface="华文中宋" pitchFamily="2" charset="-122"/>
              </a:rPr>
              <a:t>其它</a:t>
            </a:r>
            <a:r>
              <a:rPr lang="zh-CN" altLang="en-US" sz="2800" b="1" smtClean="0">
                <a:latin typeface="华文中宋" pitchFamily="2" charset="-122"/>
                <a:ea typeface="华文中宋" pitchFamily="2" charset="-122"/>
              </a:rPr>
              <a:t>（与古代诗歌并用的表达技巧）</a:t>
            </a:r>
            <a:endParaRPr lang="zh-CN" altLang="en-US" sz="2800" b="1">
              <a:latin typeface="华文中宋" pitchFamily="2" charset="-122"/>
              <a:ea typeface="华文中宋" pitchFamily="2" charset="-122"/>
            </a:endParaRPr>
          </a:p>
        </p:txBody>
      </p:sp>
      <p:pic>
        <p:nvPicPr>
          <p:cNvPr id="14" name="图片 13" descr="2018081309283182146.jpg"/>
          <p:cNvPicPr>
            <a:picLocks noChangeAspect="1"/>
          </p:cNvPicPr>
          <p:nvPr/>
        </p:nvPicPr>
        <p:blipFill>
          <a:blip r:embed="rId2"/>
          <a:stretch>
            <a:fillRect/>
          </a:stretch>
        </p:blipFill>
        <p:spPr>
          <a:xfrm>
            <a:off x="239676" y="4143380"/>
            <a:ext cx="2976570" cy="2333628"/>
          </a:xfrm>
          <a:prstGeom prst="rect">
            <a:avLst/>
          </a:prstGeom>
        </p:spPr>
      </p:pic>
      <p:sp>
        <p:nvSpPr>
          <p:cNvPr id="16" name="七边形 15"/>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24</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descr="2184330_20191105110449704020_0.jpg"/>
          <p:cNvPicPr>
            <a:picLocks noChangeAspect="1"/>
          </p:cNvPicPr>
          <p:nvPr/>
        </p:nvPicPr>
        <p:blipFill>
          <a:blip r:embed="rId2"/>
          <a:stretch>
            <a:fillRect/>
          </a:stretch>
        </p:blipFill>
        <p:spPr>
          <a:xfrm>
            <a:off x="3811576" y="1857364"/>
            <a:ext cx="6858000" cy="4572000"/>
          </a:xfrm>
          <a:prstGeom prst="rect">
            <a:avLst/>
          </a:prstGeom>
        </p:spPr>
      </p:pic>
      <p:sp>
        <p:nvSpPr>
          <p:cNvPr id="2" name="标题 1"/>
          <p:cNvSpPr>
            <a:spLocks noGrp="1"/>
          </p:cNvSpPr>
          <p:nvPr>
            <p:ph type="title"/>
          </p:nvPr>
        </p:nvSpPr>
        <p:spPr/>
        <p:txBody>
          <a:bodyPr/>
          <a:lstStyle/>
          <a:p>
            <a:r>
              <a:rPr lang="zh-CN" altLang="en-US" b="1" smtClean="0">
                <a:latin typeface="华文中宋" pitchFamily="2" charset="-122"/>
                <a:ea typeface="华文中宋" pitchFamily="2" charset="-122"/>
              </a:rPr>
              <a:t>第一节   现代诗歌</a:t>
            </a:r>
            <a:endParaRPr lang="zh-CN" altLang="en-US" b="1"/>
          </a:p>
        </p:txBody>
      </p:sp>
      <p:sp>
        <p:nvSpPr>
          <p:cNvPr id="3" name="内容占位符 2"/>
          <p:cNvSpPr>
            <a:spLocks noGrp="1"/>
          </p:cNvSpPr>
          <p:nvPr>
            <p:ph sz="half" idx="1"/>
          </p:nvPr>
        </p:nvSpPr>
        <p:spPr>
          <a:xfrm>
            <a:off x="382552" y="1285860"/>
            <a:ext cx="4818274" cy="4525963"/>
          </a:xfrm>
        </p:spPr>
        <p:txBody>
          <a:bodyPr>
            <a:normAutofit fontScale="70000" lnSpcReduction="20000"/>
          </a:bodyPr>
          <a:lstStyle/>
          <a:p>
            <a:r>
              <a:rPr lang="zh-CN" altLang="en-US" sz="4000" b="1" smtClean="0">
                <a:latin typeface="华文中宋" pitchFamily="2" charset="-122"/>
                <a:ea typeface="华文中宋" pitchFamily="2" charset="-122"/>
              </a:rPr>
              <a:t>任务三：拓展阅读：</a:t>
            </a:r>
            <a:endParaRPr lang="en-US" altLang="zh-CN" sz="4000" b="1" smtClean="0">
              <a:latin typeface="华文中宋" panose="02010600040101010101" pitchFamily="2" charset="-122"/>
              <a:ea typeface="华文中宋" panose="02010600040101010101" pitchFamily="2" charset="-122"/>
            </a:endParaRPr>
          </a:p>
          <a:p>
            <a:r>
              <a:rPr lang="zh-CN" altLang="en-US" sz="4000" b="1" smtClean="0">
                <a:latin typeface="华文中宋" pitchFamily="2" charset="-122"/>
                <a:ea typeface="华文中宋" pitchFamily="2" charset="-122"/>
              </a:rPr>
              <a:t>毛泽东</a:t>
            </a:r>
            <a:r>
              <a:rPr lang="en-US" altLang="zh-CN" sz="4000" b="1" smtClean="0">
                <a:latin typeface="华文中宋" pitchFamily="2" charset="-122"/>
                <a:ea typeface="华文中宋" pitchFamily="2" charset="-122"/>
              </a:rPr>
              <a:t>《</a:t>
            </a:r>
            <a:r>
              <a:rPr lang="zh-CN" altLang="en-US" sz="4000" b="1" smtClean="0">
                <a:latin typeface="华文中宋" pitchFamily="2" charset="-122"/>
                <a:ea typeface="华文中宋" pitchFamily="2" charset="-122"/>
              </a:rPr>
              <a:t>水调歌头</a:t>
            </a:r>
            <a:r>
              <a:rPr lang="en-US" altLang="zh-CN" sz="4000" b="1" smtClean="0">
                <a:latin typeface="华文中宋" pitchFamily="2" charset="-122"/>
                <a:ea typeface="华文中宋" pitchFamily="2" charset="-122"/>
              </a:rPr>
              <a:t>·</a:t>
            </a:r>
            <a:r>
              <a:rPr lang="zh-CN" altLang="en-US" sz="4000" b="1" smtClean="0">
                <a:latin typeface="华文中宋" pitchFamily="2" charset="-122"/>
                <a:ea typeface="华文中宋" pitchFamily="2" charset="-122"/>
              </a:rPr>
              <a:t>游泳</a:t>
            </a:r>
            <a:r>
              <a:rPr lang="en-US" altLang="zh-CN" b="1" smtClean="0">
                <a:latin typeface="华文中宋" pitchFamily="2" charset="-122"/>
                <a:ea typeface="华文中宋" pitchFamily="2" charset="-122"/>
              </a:rPr>
              <a:t>》</a:t>
            </a:r>
            <a:endParaRPr lang="zh-CN" altLang="en-US" b="1" smtClean="0">
              <a:latin typeface="华文中宋" panose="02010600040101010101" pitchFamily="2" charset="-122"/>
              <a:ea typeface="华文中宋" panose="02010600040101010101" pitchFamily="2" charset="-122"/>
            </a:endParaRPr>
          </a:p>
          <a:p>
            <a:r>
              <a:rPr lang="zh-CN" altLang="en-US" sz="3300" smtClean="0">
                <a:latin typeface="华文中宋" pitchFamily="2" charset="-122"/>
                <a:ea typeface="华文中宋" pitchFamily="2" charset="-122"/>
              </a:rPr>
              <a:t>才饮长沙水，</a:t>
            </a:r>
          </a:p>
          <a:p>
            <a:r>
              <a:rPr lang="zh-CN" altLang="en-US" sz="3300" smtClean="0">
                <a:latin typeface="华文中宋" pitchFamily="2" charset="-122"/>
                <a:ea typeface="华文中宋" pitchFamily="2" charset="-122"/>
              </a:rPr>
              <a:t>又食武昌鱼。</a:t>
            </a:r>
          </a:p>
          <a:p>
            <a:r>
              <a:rPr lang="zh-CN" altLang="en-US" sz="3300" smtClean="0">
                <a:latin typeface="华文中宋" pitchFamily="2" charset="-122"/>
                <a:ea typeface="华文中宋" pitchFamily="2" charset="-122"/>
              </a:rPr>
              <a:t>万里长江横渡，</a:t>
            </a:r>
          </a:p>
          <a:p>
            <a:r>
              <a:rPr lang="zh-CN" altLang="en-US" sz="3300" smtClean="0">
                <a:latin typeface="华文中宋" pitchFamily="2" charset="-122"/>
                <a:ea typeface="华文中宋" pitchFamily="2" charset="-122"/>
              </a:rPr>
              <a:t>极目楚天舒。</a:t>
            </a:r>
          </a:p>
          <a:p>
            <a:r>
              <a:rPr lang="zh-CN" altLang="en-US" sz="3300" smtClean="0">
                <a:latin typeface="华文中宋" pitchFamily="2" charset="-122"/>
                <a:ea typeface="华文中宋" pitchFamily="2" charset="-122"/>
              </a:rPr>
              <a:t>不管风吹浪打，</a:t>
            </a:r>
          </a:p>
          <a:p>
            <a:r>
              <a:rPr lang="zh-CN" altLang="en-US" sz="3300" smtClean="0">
                <a:latin typeface="华文中宋" pitchFamily="2" charset="-122"/>
                <a:ea typeface="华文中宋" pitchFamily="2" charset="-122"/>
              </a:rPr>
              <a:t>胜似闲庭信步，</a:t>
            </a:r>
          </a:p>
          <a:p>
            <a:r>
              <a:rPr lang="zh-CN" altLang="en-US" sz="3300" smtClean="0">
                <a:latin typeface="华文中宋" pitchFamily="2" charset="-122"/>
                <a:ea typeface="华文中宋" pitchFamily="2" charset="-122"/>
              </a:rPr>
              <a:t>今日得宽馀。</a:t>
            </a:r>
          </a:p>
          <a:p>
            <a:r>
              <a:rPr lang="zh-CN" altLang="en-US" sz="3300" smtClean="0">
                <a:latin typeface="华文中宋" pitchFamily="2" charset="-122"/>
                <a:ea typeface="华文中宋" pitchFamily="2" charset="-122"/>
              </a:rPr>
              <a:t>子在川上曰：</a:t>
            </a:r>
          </a:p>
          <a:p>
            <a:r>
              <a:rPr lang="zh-CN" altLang="en-US" sz="3300" smtClean="0">
                <a:latin typeface="华文中宋" pitchFamily="2" charset="-122"/>
                <a:ea typeface="华文中宋" pitchFamily="2" charset="-122"/>
              </a:rPr>
              <a:t>逝者如斯夫！</a:t>
            </a:r>
          </a:p>
          <a:p>
            <a:endParaRPr lang="zh-CN" altLang="en-US" smtClean="0"/>
          </a:p>
          <a:p>
            <a:endParaRPr lang="zh-CN" altLang="en-US"/>
          </a:p>
        </p:txBody>
      </p:sp>
      <p:sp>
        <p:nvSpPr>
          <p:cNvPr id="5" name="内容占位符 4"/>
          <p:cNvSpPr>
            <a:spLocks noGrp="1"/>
          </p:cNvSpPr>
          <p:nvPr>
            <p:ph sz="half" idx="2"/>
          </p:nvPr>
        </p:nvSpPr>
        <p:spPr>
          <a:xfrm>
            <a:off x="5811840" y="1571612"/>
            <a:ext cx="4818274" cy="4525963"/>
          </a:xfrm>
        </p:spPr>
        <p:txBody>
          <a:bodyPr>
            <a:noAutofit/>
          </a:bodyPr>
          <a:lstStyle/>
          <a:p>
            <a:r>
              <a:rPr lang="zh-CN" altLang="en-US" sz="2400" smtClean="0">
                <a:latin typeface="华文中宋" pitchFamily="2" charset="-122"/>
                <a:ea typeface="华文中宋" pitchFamily="2" charset="-122"/>
              </a:rPr>
              <a:t>风樯动，</a:t>
            </a:r>
          </a:p>
          <a:p>
            <a:r>
              <a:rPr lang="zh-CN" altLang="en-US" sz="2400" smtClean="0">
                <a:latin typeface="华文中宋" pitchFamily="2" charset="-122"/>
                <a:ea typeface="华文中宋" pitchFamily="2" charset="-122"/>
              </a:rPr>
              <a:t>龟蛇静，</a:t>
            </a:r>
          </a:p>
          <a:p>
            <a:r>
              <a:rPr lang="zh-CN" altLang="en-US" sz="2400" smtClean="0">
                <a:latin typeface="华文中宋" pitchFamily="2" charset="-122"/>
                <a:ea typeface="华文中宋" pitchFamily="2" charset="-122"/>
              </a:rPr>
              <a:t>起宏图。</a:t>
            </a:r>
          </a:p>
          <a:p>
            <a:r>
              <a:rPr lang="zh-CN" altLang="en-US" sz="2400" smtClean="0">
                <a:latin typeface="华文中宋" pitchFamily="2" charset="-122"/>
                <a:ea typeface="华文中宋" pitchFamily="2" charset="-122"/>
              </a:rPr>
              <a:t>一桥飞架南北，</a:t>
            </a:r>
          </a:p>
          <a:p>
            <a:r>
              <a:rPr lang="zh-CN" altLang="en-US" sz="2400" smtClean="0">
                <a:latin typeface="华文中宋" pitchFamily="2" charset="-122"/>
                <a:ea typeface="华文中宋" pitchFamily="2" charset="-122"/>
              </a:rPr>
              <a:t>天堑变通途。</a:t>
            </a:r>
          </a:p>
          <a:p>
            <a:r>
              <a:rPr lang="zh-CN" altLang="en-US" sz="2400" smtClean="0">
                <a:latin typeface="华文中宋" pitchFamily="2" charset="-122"/>
                <a:ea typeface="华文中宋" pitchFamily="2" charset="-122"/>
              </a:rPr>
              <a:t>更立西江石壁，</a:t>
            </a:r>
          </a:p>
          <a:p>
            <a:r>
              <a:rPr lang="zh-CN" altLang="en-US" sz="2400" smtClean="0">
                <a:latin typeface="华文中宋" pitchFamily="2" charset="-122"/>
                <a:ea typeface="华文中宋" pitchFamily="2" charset="-122"/>
              </a:rPr>
              <a:t>截断巫山云雨，</a:t>
            </a:r>
          </a:p>
          <a:p>
            <a:r>
              <a:rPr lang="zh-CN" altLang="en-US" sz="2400" smtClean="0">
                <a:latin typeface="华文中宋" pitchFamily="2" charset="-122"/>
                <a:ea typeface="华文中宋" pitchFamily="2" charset="-122"/>
              </a:rPr>
              <a:t>高峡出平湖。</a:t>
            </a:r>
          </a:p>
          <a:p>
            <a:r>
              <a:rPr lang="zh-CN" altLang="en-US" sz="2400" smtClean="0">
                <a:latin typeface="华文中宋" pitchFamily="2" charset="-122"/>
                <a:ea typeface="华文中宋" pitchFamily="2" charset="-122"/>
              </a:rPr>
              <a:t>神女应无恙，</a:t>
            </a:r>
          </a:p>
          <a:p>
            <a:r>
              <a:rPr lang="zh-CN" altLang="en-US" sz="2400" smtClean="0">
                <a:latin typeface="华文中宋" pitchFamily="2" charset="-122"/>
                <a:ea typeface="华文中宋" pitchFamily="2" charset="-122"/>
              </a:rPr>
              <a:t>当惊世界殊。</a:t>
            </a:r>
          </a:p>
          <a:p>
            <a:endParaRPr lang="zh-CN" altLang="en-US" sz="2400">
              <a:latin typeface="华文中宋" panose="02010600040101010101" pitchFamily="2" charset="-122"/>
              <a:ea typeface="华文中宋" panose="02010600040101010101" pitchFamily="2" charset="-122"/>
            </a:endParaRPr>
          </a:p>
        </p:txBody>
      </p:sp>
      <p:sp>
        <p:nvSpPr>
          <p:cNvPr id="6" name="七边形 5"/>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25</a:t>
            </a:r>
            <a:endParaRPr lang="zh-CN" altLang="en-US"/>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b="1" smtClean="0">
                <a:latin typeface="华文中宋" pitchFamily="2" charset="-122"/>
                <a:ea typeface="华文中宋" pitchFamily="2" charset="-122"/>
              </a:rPr>
              <a:t>拓展阅读：</a:t>
            </a:r>
            <a:br>
              <a:rPr lang="en-US" altLang="zh-CN" b="1" smtClean="0">
                <a:latin typeface="华文中宋" pitchFamily="2" charset="-122"/>
                <a:ea typeface="华文中宋" pitchFamily="2" charset="-122"/>
              </a:rPr>
            </a:br>
            <a:r>
              <a:rPr lang="zh-CN" altLang="en-US" b="1" smtClean="0">
                <a:latin typeface="华文中宋" pitchFamily="2" charset="-122"/>
                <a:ea typeface="华文中宋" pitchFamily="2" charset="-122"/>
              </a:rPr>
              <a:t>毛泽东</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水调歌头</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游泳</a:t>
            </a:r>
            <a:r>
              <a:rPr lang="en-US" altLang="zh-CN" b="1" smtClean="0">
                <a:latin typeface="华文中宋" pitchFamily="2" charset="-122"/>
                <a:ea typeface="华文中宋" pitchFamily="2" charset="-122"/>
              </a:rPr>
              <a:t>》</a:t>
            </a:r>
            <a:endParaRPr lang="zh-CN" altLang="en-US" b="1" smtClean="0">
              <a:latin typeface="华文中宋" pitchFamily="2" charset="-122"/>
              <a:ea typeface="华文中宋" pitchFamily="2" charset="-122"/>
            </a:endParaRPr>
          </a:p>
        </p:txBody>
      </p:sp>
      <p:sp>
        <p:nvSpPr>
          <p:cNvPr id="3" name="内容占位符 2"/>
          <p:cNvSpPr>
            <a:spLocks noGrp="1"/>
          </p:cNvSpPr>
          <p:nvPr>
            <p:ph sz="half" idx="1"/>
          </p:nvPr>
        </p:nvSpPr>
        <p:spPr>
          <a:xfrm>
            <a:off x="545464" y="1600201"/>
            <a:ext cx="9624093" cy="4757757"/>
          </a:xfrm>
        </p:spPr>
        <p:txBody>
          <a:bodyPr>
            <a:normAutofit fontScale="85000" lnSpcReduction="10000"/>
          </a:bodyPr>
          <a:lstStyle/>
          <a:p>
            <a:r>
              <a:rPr lang="zh-CN" altLang="en-US" b="1" smtClean="0"/>
              <a:t>⑴游泳：</a:t>
            </a:r>
            <a:r>
              <a:rPr lang="en-US" altLang="zh-CN" b="1" smtClean="0"/>
              <a:t>1956</a:t>
            </a:r>
            <a:r>
              <a:rPr lang="zh-CN" altLang="en-US" b="1" smtClean="0"/>
              <a:t>年</a:t>
            </a:r>
            <a:r>
              <a:rPr lang="en-US" altLang="zh-CN" b="1" smtClean="0"/>
              <a:t>6</a:t>
            </a:r>
            <a:r>
              <a:rPr lang="zh-CN" altLang="en-US" b="1" smtClean="0"/>
              <a:t>月，作者曾由武昌游泳横渡长江，到达汉口。</a:t>
            </a:r>
          </a:p>
          <a:p>
            <a:r>
              <a:rPr lang="zh-CN" altLang="en-US" b="1" smtClean="0"/>
              <a:t>⑵长沙水：</a:t>
            </a:r>
            <a:r>
              <a:rPr lang="en-US" altLang="zh-CN" b="1" smtClean="0"/>
              <a:t>1958</a:t>
            </a:r>
            <a:r>
              <a:rPr lang="zh-CN" altLang="en-US" b="1" smtClean="0"/>
              <a:t>年</a:t>
            </a:r>
            <a:r>
              <a:rPr lang="en-US" altLang="zh-CN" b="1" smtClean="0"/>
              <a:t>12</a:t>
            </a:r>
            <a:r>
              <a:rPr lang="zh-CN" altLang="en-US" b="1" smtClean="0"/>
              <a:t>月</a:t>
            </a:r>
            <a:r>
              <a:rPr lang="en-US" altLang="zh-CN" b="1" smtClean="0"/>
              <a:t>21</a:t>
            </a:r>
            <a:r>
              <a:rPr lang="zh-CN" altLang="en-US" b="1" smtClean="0"/>
              <a:t>日作者自注：“民谣：常德德山山有德，长沙沙水水无沙。所谓无沙水，地在长沙城东，有一个有名的‘白沙井’。”</a:t>
            </a:r>
          </a:p>
          <a:p>
            <a:r>
              <a:rPr lang="zh-CN" altLang="en-US" b="1" smtClean="0"/>
              <a:t>⑶武昌鱼：据</a:t>
            </a:r>
            <a:r>
              <a:rPr lang="en-US" altLang="zh-CN" b="1" smtClean="0"/>
              <a:t>《</a:t>
            </a:r>
            <a:r>
              <a:rPr lang="zh-CN" altLang="en-US" b="1" smtClean="0">
                <a:hlinkClick r:id="rId2"/>
              </a:rPr>
              <a:t>三国志</a:t>
            </a:r>
            <a:r>
              <a:rPr lang="en-US" altLang="zh-CN" b="1" smtClean="0"/>
              <a:t>·</a:t>
            </a:r>
            <a:r>
              <a:rPr lang="zh-CN" altLang="en-US" b="1" smtClean="0"/>
              <a:t>吴书</a:t>
            </a:r>
            <a:r>
              <a:rPr lang="en-US" altLang="zh-CN" b="1" smtClean="0"/>
              <a:t>·</a:t>
            </a:r>
            <a:r>
              <a:rPr lang="zh-CN" altLang="en-US" b="1" smtClean="0"/>
              <a:t>陆凯传</a:t>
            </a:r>
            <a:r>
              <a:rPr lang="en-US" altLang="zh-CN" b="1" smtClean="0"/>
              <a:t>》</a:t>
            </a:r>
            <a:r>
              <a:rPr lang="zh-CN" altLang="en-US" b="1" smtClean="0"/>
              <a:t>记载，吴主</a:t>
            </a:r>
            <a:r>
              <a:rPr lang="zh-CN" altLang="en-US" b="1" smtClean="0">
                <a:hlinkClick r:id="rId3"/>
              </a:rPr>
              <a:t>孙皓</a:t>
            </a:r>
            <a:r>
              <a:rPr lang="zh-CN" altLang="en-US" b="1" smtClean="0"/>
              <a:t>要把都城从建业（</a:t>
            </a:r>
            <a:r>
              <a:rPr lang="zh-CN" altLang="en-US" b="1" smtClean="0">
                <a:hlinkClick r:id="rId4"/>
              </a:rPr>
              <a:t>故城</a:t>
            </a:r>
            <a:r>
              <a:rPr lang="zh-CN" altLang="en-US" b="1" smtClean="0"/>
              <a:t>在今南京市南）迁到武昌，老百姓不愿意，有童谣说：“宁饮建业水，</a:t>
            </a:r>
            <a:r>
              <a:rPr lang="zh-CN" altLang="en-US" b="1" smtClean="0">
                <a:hlinkClick r:id="rId5"/>
              </a:rPr>
              <a:t>不食武昌鱼</a:t>
            </a:r>
            <a:r>
              <a:rPr lang="zh-CN" altLang="en-US" b="1" smtClean="0"/>
              <a:t>。”这里化用。武昌鱼，指古武昌（今鄂城）樊口的</a:t>
            </a:r>
            <a:r>
              <a:rPr lang="zh-CN" altLang="en-US" b="1" smtClean="0">
                <a:hlinkClick r:id="rId6"/>
              </a:rPr>
              <a:t>鳊鱼</a:t>
            </a:r>
            <a:r>
              <a:rPr lang="zh-CN" altLang="en-US" b="1" smtClean="0"/>
              <a:t>，称团头鳊或团头鲂。</a:t>
            </a:r>
          </a:p>
          <a:p>
            <a:r>
              <a:rPr lang="zh-CN" altLang="en-US" b="1" smtClean="0"/>
              <a:t>⑷极目楚天舒：</a:t>
            </a:r>
            <a:r>
              <a:rPr lang="zh-CN" altLang="en-US" b="1" smtClean="0">
                <a:hlinkClick r:id="rId7"/>
              </a:rPr>
              <a:t>极目</a:t>
            </a:r>
            <a:r>
              <a:rPr lang="zh-CN" altLang="en-US" b="1" smtClean="0"/>
              <a:t>，放眼远望。武昌一带在春秋战国时属于楚国的范围，所以作者把这一带的天空叫“楚天”。舒，舒展，开阔。</a:t>
            </a:r>
            <a:r>
              <a:rPr lang="zh-CN" altLang="en-US" b="1" smtClean="0">
                <a:hlinkClick r:id="rId8"/>
              </a:rPr>
              <a:t>柳永</a:t>
            </a:r>
            <a:r>
              <a:rPr lang="zh-CN" altLang="en-US" b="1" smtClean="0"/>
              <a:t>词</a:t>
            </a:r>
            <a:r>
              <a:rPr lang="en-US" altLang="zh-CN" b="1" smtClean="0"/>
              <a:t>《</a:t>
            </a:r>
            <a:r>
              <a:rPr lang="zh-CN" altLang="en-US" b="1" smtClean="0">
                <a:hlinkClick r:id="rId9"/>
              </a:rPr>
              <a:t>雨霖铃</a:t>
            </a:r>
            <a:r>
              <a:rPr lang="en-US" altLang="zh-CN" b="1" smtClean="0"/>
              <a:t>》</a:t>
            </a:r>
            <a:r>
              <a:rPr lang="zh-CN" altLang="en-US" b="1" smtClean="0"/>
              <a:t>：“暮霭沉沉楚天阔。”作者在一九五七年二月十一日给</a:t>
            </a:r>
            <a:r>
              <a:rPr lang="zh-CN" altLang="en-US" b="1" smtClean="0">
                <a:hlinkClick r:id="rId10"/>
              </a:rPr>
              <a:t>黄炎培</a:t>
            </a:r>
            <a:r>
              <a:rPr lang="zh-CN" altLang="en-US" b="1" smtClean="0"/>
              <a:t>的信中说：“游长江二小时飘三十多里才达</a:t>
            </a:r>
            <a:r>
              <a:rPr lang="zh-CN" altLang="en-US" b="1" smtClean="0">
                <a:hlinkClick r:id="rId11"/>
              </a:rPr>
              <a:t>彼岸</a:t>
            </a:r>
            <a:r>
              <a:rPr lang="zh-CN" altLang="en-US" b="1" smtClean="0"/>
              <a:t>，可见水流之急。都是仰游侧游，故用‘极目楚天舒’为宜。”</a:t>
            </a:r>
          </a:p>
          <a:p>
            <a:endParaRPr lang="zh-CN" altLang="en-US"/>
          </a:p>
        </p:txBody>
      </p:sp>
      <p:sp>
        <p:nvSpPr>
          <p:cNvPr id="4" name="七边形 3"/>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26</a:t>
            </a:r>
            <a:endParaRPr lang="zh-CN" altLang="en-US"/>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descr="703-161105163922.jpg"/>
          <p:cNvPicPr>
            <a:picLocks noChangeAspect="1"/>
          </p:cNvPicPr>
          <p:nvPr/>
        </p:nvPicPr>
        <p:blipFill>
          <a:blip r:embed="rId2"/>
          <a:stretch>
            <a:fillRect/>
          </a:stretch>
        </p:blipFill>
        <p:spPr>
          <a:xfrm>
            <a:off x="8883674" y="785794"/>
            <a:ext cx="1666832" cy="5629275"/>
          </a:xfrm>
          <a:prstGeom prst="rect">
            <a:avLst/>
          </a:prstGeom>
        </p:spPr>
      </p:pic>
      <p:sp>
        <p:nvSpPr>
          <p:cNvPr id="5" name="标题 4"/>
          <p:cNvSpPr>
            <a:spLocks noGrp="1"/>
          </p:cNvSpPr>
          <p:nvPr>
            <p:ph type="title"/>
          </p:nvPr>
        </p:nvSpPr>
        <p:spPr/>
        <p:txBody>
          <a:bodyPr>
            <a:normAutofit/>
          </a:bodyPr>
          <a:lstStyle/>
          <a:p>
            <a:r>
              <a:rPr lang="zh-CN" altLang="en-US" sz="3200" b="1" smtClean="0">
                <a:latin typeface="华文中宋" pitchFamily="2" charset="-122"/>
                <a:ea typeface="华文中宋" pitchFamily="2" charset="-122"/>
              </a:rPr>
              <a:t>拓展阅读：</a:t>
            </a:r>
            <a:br>
              <a:rPr lang="en-US" altLang="zh-CN" sz="3200" b="1" smtClean="0">
                <a:latin typeface="华文中宋" pitchFamily="2" charset="-122"/>
                <a:ea typeface="华文中宋" pitchFamily="2" charset="-122"/>
              </a:rPr>
            </a:br>
            <a:r>
              <a:rPr lang="zh-CN" altLang="en-US" sz="3200" b="1" smtClean="0">
                <a:latin typeface="华文中宋" pitchFamily="2" charset="-122"/>
                <a:ea typeface="华文中宋" pitchFamily="2" charset="-122"/>
              </a:rPr>
              <a:t>毛泽东</a:t>
            </a:r>
            <a:r>
              <a:rPr lang="en-US" altLang="zh-CN" sz="3200" b="1" smtClean="0">
                <a:latin typeface="华文中宋" pitchFamily="2" charset="-122"/>
                <a:ea typeface="华文中宋" pitchFamily="2" charset="-122"/>
              </a:rPr>
              <a:t>《</a:t>
            </a:r>
            <a:r>
              <a:rPr lang="zh-CN" altLang="en-US" sz="3200" b="1" smtClean="0">
                <a:latin typeface="华文中宋" pitchFamily="2" charset="-122"/>
                <a:ea typeface="华文中宋" pitchFamily="2" charset="-122"/>
              </a:rPr>
              <a:t>水调歌头</a:t>
            </a:r>
            <a:r>
              <a:rPr lang="en-US" altLang="zh-CN" sz="3200" b="1" smtClean="0">
                <a:latin typeface="华文中宋" pitchFamily="2" charset="-122"/>
                <a:ea typeface="华文中宋" pitchFamily="2" charset="-122"/>
              </a:rPr>
              <a:t>·</a:t>
            </a:r>
            <a:r>
              <a:rPr lang="zh-CN" altLang="en-US" sz="3200" b="1" smtClean="0">
                <a:latin typeface="华文中宋" pitchFamily="2" charset="-122"/>
                <a:ea typeface="华文中宋" pitchFamily="2" charset="-122"/>
              </a:rPr>
              <a:t>游泳</a:t>
            </a:r>
            <a:r>
              <a:rPr lang="en-US" altLang="zh-CN" sz="3200" b="1" smtClean="0">
                <a:latin typeface="华文中宋" pitchFamily="2" charset="-122"/>
                <a:ea typeface="华文中宋" pitchFamily="2" charset="-122"/>
              </a:rPr>
              <a:t>》</a:t>
            </a:r>
            <a:endParaRPr lang="zh-CN" altLang="en-US" sz="3200"/>
          </a:p>
        </p:txBody>
      </p:sp>
      <p:sp>
        <p:nvSpPr>
          <p:cNvPr id="6" name="内容占位符 5"/>
          <p:cNvSpPr>
            <a:spLocks noGrp="1"/>
          </p:cNvSpPr>
          <p:nvPr>
            <p:ph idx="1"/>
          </p:nvPr>
        </p:nvSpPr>
        <p:spPr>
          <a:xfrm>
            <a:off x="382553" y="1600201"/>
            <a:ext cx="8429684" cy="4900633"/>
          </a:xfrm>
        </p:spPr>
        <p:txBody>
          <a:bodyPr>
            <a:normAutofit fontScale="77500" lnSpcReduction="20000"/>
          </a:bodyPr>
          <a:lstStyle/>
          <a:p>
            <a:r>
              <a:rPr lang="zh-CN" altLang="en-US" smtClean="0">
                <a:latin typeface="华文中宋" pitchFamily="2" charset="-122"/>
                <a:ea typeface="华文中宋" pitchFamily="2" charset="-122"/>
              </a:rPr>
              <a:t>⑸宽馀（</a:t>
            </a:r>
            <a:r>
              <a:rPr lang="en-US" altLang="zh-CN" err="1" smtClean="0">
                <a:latin typeface="华文中宋" pitchFamily="2" charset="-122"/>
                <a:ea typeface="华文中宋" pitchFamily="2" charset="-122"/>
              </a:rPr>
              <a:t>yú</a:t>
            </a:r>
            <a:r>
              <a:rPr lang="zh-CN" altLang="en-US" smtClean="0">
                <a:latin typeface="华文中宋" pitchFamily="2" charset="-122"/>
                <a:ea typeface="华文中宋" pitchFamily="2" charset="-122"/>
              </a:rPr>
              <a:t>）：字</a:t>
            </a:r>
            <a:r>
              <a:rPr lang="zh-CN" altLang="en-US" smtClean="0">
                <a:latin typeface="华文中宋" pitchFamily="2" charset="-122"/>
                <a:ea typeface="华文中宋" pitchFamily="2" charset="-122"/>
                <a:hlinkClick r:id="rId3"/>
              </a:rPr>
              <a:t>从食</a:t>
            </a:r>
            <a:r>
              <a:rPr lang="zh-CN" altLang="en-US" smtClean="0">
                <a:latin typeface="华文中宋" pitchFamily="2" charset="-122"/>
                <a:ea typeface="华文中宋" pitchFamily="2" charset="-122"/>
              </a:rPr>
              <a:t>从余，余本意为“剩下的”，“食”和“余”联合起来表示“用餐后剩下的食物”。指神态舒缓，心情畅快。</a:t>
            </a:r>
          </a:p>
          <a:p>
            <a:r>
              <a:rPr lang="zh-CN" altLang="en-US" smtClean="0">
                <a:latin typeface="华文中宋" pitchFamily="2" charset="-122"/>
                <a:ea typeface="华文中宋" pitchFamily="2" charset="-122"/>
              </a:rPr>
              <a:t>⑹子在川上曰：逝者如斯夫：</a:t>
            </a:r>
            <a:r>
              <a:rPr lang="en-US" altLang="zh-CN" smtClean="0">
                <a:latin typeface="华文中宋" pitchFamily="2" charset="-122"/>
                <a:ea typeface="华文中宋" pitchFamily="2" charset="-122"/>
              </a:rPr>
              <a:t>《</a:t>
            </a:r>
            <a:r>
              <a:rPr lang="zh-CN" altLang="en-US" smtClean="0">
                <a:latin typeface="华文中宋" pitchFamily="2" charset="-122"/>
                <a:ea typeface="华文中宋" pitchFamily="2" charset="-122"/>
                <a:hlinkClick r:id="rId4"/>
              </a:rPr>
              <a:t>论语</a:t>
            </a:r>
            <a:r>
              <a:rPr lang="en-US" altLang="zh-CN" smtClean="0">
                <a:latin typeface="华文中宋" pitchFamily="2" charset="-122"/>
                <a:ea typeface="华文中宋" pitchFamily="2" charset="-122"/>
              </a:rPr>
              <a:t>·</a:t>
            </a:r>
            <a:r>
              <a:rPr lang="zh-CN" altLang="en-US" smtClean="0">
                <a:latin typeface="华文中宋" pitchFamily="2" charset="-122"/>
                <a:ea typeface="华文中宋" pitchFamily="2" charset="-122"/>
              </a:rPr>
              <a:t>子罕</a:t>
            </a:r>
            <a:r>
              <a:rPr lang="en-US" altLang="zh-CN" smtClean="0">
                <a:latin typeface="华文中宋" pitchFamily="2" charset="-122"/>
                <a:ea typeface="华文中宋" pitchFamily="2" charset="-122"/>
              </a:rPr>
              <a:t>》</a:t>
            </a:r>
            <a:r>
              <a:rPr lang="zh-CN" altLang="en-US" smtClean="0">
                <a:latin typeface="华文中宋" pitchFamily="2" charset="-122"/>
                <a:ea typeface="华文中宋" pitchFamily="2" charset="-122"/>
              </a:rPr>
              <a:t>：“子在川上，曰：‘逝者如斯夫！不舍昼夜。’”意思是孔子在河边感叹道：“时光像流水一样消逝， 日夜不停。”时光如流水，一去不复返；往者不可追，来者犹可惜。</a:t>
            </a:r>
          </a:p>
          <a:p>
            <a:r>
              <a:rPr lang="zh-CN" altLang="en-US" smtClean="0">
                <a:latin typeface="华文中宋" pitchFamily="2" charset="-122"/>
                <a:ea typeface="华文中宋" pitchFamily="2" charset="-122"/>
              </a:rPr>
              <a:t>⑺风樯（</a:t>
            </a:r>
            <a:r>
              <a:rPr lang="en-US" altLang="zh-CN" err="1" smtClean="0">
                <a:latin typeface="华文中宋" pitchFamily="2" charset="-122"/>
                <a:ea typeface="华文中宋" pitchFamily="2" charset="-122"/>
              </a:rPr>
              <a:t>qiáng</a:t>
            </a:r>
            <a:r>
              <a:rPr lang="zh-CN" altLang="en-US" smtClean="0">
                <a:latin typeface="华文中宋" pitchFamily="2" charset="-122"/>
                <a:ea typeface="华文中宋" pitchFamily="2" charset="-122"/>
              </a:rPr>
              <a:t>）：樯，桅杆。风樯，指帆船。</a:t>
            </a:r>
          </a:p>
          <a:p>
            <a:r>
              <a:rPr lang="zh-CN" altLang="en-US" smtClean="0">
                <a:latin typeface="华文中宋" pitchFamily="2" charset="-122"/>
                <a:ea typeface="华文中宋" pitchFamily="2" charset="-122"/>
              </a:rPr>
              <a:t>⑻龟蛇：见</a:t>
            </a:r>
            <a:r>
              <a:rPr lang="en-US" altLang="zh-CN" smtClean="0">
                <a:latin typeface="华文中宋" pitchFamily="2" charset="-122"/>
                <a:ea typeface="华文中宋" pitchFamily="2" charset="-122"/>
              </a:rPr>
              <a:t>《</a:t>
            </a:r>
            <a:r>
              <a:rPr lang="zh-CN" altLang="en-US" smtClean="0">
                <a:latin typeface="华文中宋" pitchFamily="2" charset="-122"/>
                <a:ea typeface="华文中宋" pitchFamily="2" charset="-122"/>
                <a:hlinkClick r:id="rId5"/>
              </a:rPr>
              <a:t>菩萨蛮</a:t>
            </a:r>
            <a:r>
              <a:rPr lang="en-US" altLang="zh-CN" smtClean="0">
                <a:latin typeface="华文中宋" pitchFamily="2" charset="-122"/>
                <a:ea typeface="华文中宋" pitchFamily="2" charset="-122"/>
                <a:hlinkClick r:id="rId5"/>
              </a:rPr>
              <a:t>·</a:t>
            </a:r>
            <a:r>
              <a:rPr lang="zh-CN" altLang="en-US" smtClean="0">
                <a:latin typeface="华文中宋" pitchFamily="2" charset="-122"/>
                <a:ea typeface="华文中宋" pitchFamily="2" charset="-122"/>
                <a:hlinkClick r:id="rId5"/>
              </a:rPr>
              <a:t>黄鹤楼</a:t>
            </a:r>
            <a:r>
              <a:rPr lang="en-US" altLang="zh-CN" smtClean="0">
                <a:latin typeface="华文中宋" pitchFamily="2" charset="-122"/>
                <a:ea typeface="华文中宋" pitchFamily="2" charset="-122"/>
              </a:rPr>
              <a:t>》“</a:t>
            </a:r>
            <a:r>
              <a:rPr lang="zh-CN" altLang="en-US" smtClean="0">
                <a:latin typeface="华文中宋" pitchFamily="2" charset="-122"/>
                <a:ea typeface="华文中宋" pitchFamily="2" charset="-122"/>
              </a:rPr>
              <a:t>龟蛇锁大江”注。在词中实指</a:t>
            </a:r>
            <a:r>
              <a:rPr lang="zh-CN" altLang="en-US" smtClean="0">
                <a:latin typeface="华文中宋" pitchFamily="2" charset="-122"/>
                <a:ea typeface="华文中宋" pitchFamily="2" charset="-122"/>
                <a:hlinkClick r:id="rId6"/>
              </a:rPr>
              <a:t>龟山</a:t>
            </a:r>
            <a:r>
              <a:rPr lang="zh-CN" altLang="en-US" smtClean="0">
                <a:latin typeface="华文中宋" pitchFamily="2" charset="-122"/>
                <a:ea typeface="华文中宋" pitchFamily="2" charset="-122"/>
              </a:rPr>
              <a:t>、</a:t>
            </a:r>
            <a:r>
              <a:rPr lang="zh-CN" altLang="en-US" smtClean="0">
                <a:latin typeface="华文中宋" pitchFamily="2" charset="-122"/>
                <a:ea typeface="华文中宋" pitchFamily="2" charset="-122"/>
                <a:hlinkClick r:id="rId7"/>
              </a:rPr>
              <a:t>蛇山</a:t>
            </a:r>
            <a:r>
              <a:rPr lang="zh-CN" altLang="en-US" smtClean="0">
                <a:latin typeface="华文中宋" pitchFamily="2" charset="-122"/>
                <a:ea typeface="华文中宋" pitchFamily="2" charset="-122"/>
              </a:rPr>
              <a:t>。</a:t>
            </a:r>
          </a:p>
          <a:p>
            <a:r>
              <a:rPr lang="zh-CN" altLang="en-US" smtClean="0">
                <a:latin typeface="华文中宋" pitchFamily="2" charset="-122"/>
                <a:ea typeface="华文中宋" pitchFamily="2" charset="-122"/>
              </a:rPr>
              <a:t>⑼一桥飞架南北：指当时正在修建的</a:t>
            </a:r>
            <a:r>
              <a:rPr lang="zh-CN" altLang="en-US" smtClean="0">
                <a:latin typeface="华文中宋" pitchFamily="2" charset="-122"/>
                <a:ea typeface="华文中宋" pitchFamily="2" charset="-122"/>
                <a:hlinkClick r:id="rId8"/>
              </a:rPr>
              <a:t>武汉长江大桥</a:t>
            </a:r>
            <a:r>
              <a:rPr lang="zh-CN" altLang="en-US" smtClean="0">
                <a:latin typeface="华文中宋" pitchFamily="2" charset="-122"/>
                <a:ea typeface="华文中宋" pitchFamily="2" charset="-122"/>
              </a:rPr>
              <a:t>。</a:t>
            </a:r>
            <a:r>
              <a:rPr lang="en-US" altLang="zh-CN" smtClean="0">
                <a:latin typeface="华文中宋" pitchFamily="2" charset="-122"/>
                <a:ea typeface="华文中宋" pitchFamily="2" charset="-122"/>
              </a:rPr>
              <a:t>1958</a:t>
            </a:r>
            <a:r>
              <a:rPr lang="zh-CN" altLang="en-US" smtClean="0">
                <a:latin typeface="华文中宋" pitchFamily="2" charset="-122"/>
                <a:ea typeface="华文中宋" pitchFamily="2" charset="-122"/>
              </a:rPr>
              <a:t>年版</a:t>
            </a:r>
            <a:r>
              <a:rPr lang="en-US" altLang="zh-CN" smtClean="0">
                <a:latin typeface="华文中宋" pitchFamily="2" charset="-122"/>
                <a:ea typeface="华文中宋" pitchFamily="2" charset="-122"/>
              </a:rPr>
              <a:t>《</a:t>
            </a:r>
            <a:r>
              <a:rPr lang="zh-CN" altLang="en-US" smtClean="0">
                <a:latin typeface="华文中宋" pitchFamily="2" charset="-122"/>
                <a:ea typeface="华文中宋" pitchFamily="2" charset="-122"/>
              </a:rPr>
              <a:t>毛主席诗词十九首</a:t>
            </a:r>
            <a:r>
              <a:rPr lang="en-US" altLang="zh-CN" smtClean="0">
                <a:latin typeface="华文中宋" pitchFamily="2" charset="-122"/>
                <a:ea typeface="华文中宋" pitchFamily="2" charset="-122"/>
              </a:rPr>
              <a:t>》</a:t>
            </a:r>
            <a:r>
              <a:rPr lang="zh-CN" altLang="en-US" smtClean="0">
                <a:latin typeface="华文中宋" pitchFamily="2" charset="-122"/>
                <a:ea typeface="华文中宋" pitchFamily="2" charset="-122"/>
              </a:rPr>
              <a:t>和</a:t>
            </a:r>
            <a:r>
              <a:rPr lang="en-US" altLang="zh-CN" smtClean="0">
                <a:latin typeface="华文中宋" pitchFamily="2" charset="-122"/>
                <a:ea typeface="华文中宋" pitchFamily="2" charset="-122"/>
              </a:rPr>
              <a:t>1963</a:t>
            </a:r>
            <a:r>
              <a:rPr lang="zh-CN" altLang="en-US" smtClean="0">
                <a:latin typeface="华文中宋" pitchFamily="2" charset="-122"/>
                <a:ea typeface="华文中宋" pitchFamily="2" charset="-122"/>
              </a:rPr>
              <a:t>年版</a:t>
            </a:r>
            <a:r>
              <a:rPr lang="en-US" altLang="zh-CN" smtClean="0">
                <a:latin typeface="华文中宋" pitchFamily="2" charset="-122"/>
                <a:ea typeface="华文中宋" pitchFamily="2" charset="-122"/>
              </a:rPr>
              <a:t>《</a:t>
            </a:r>
            <a:r>
              <a:rPr lang="zh-CN" altLang="en-US" smtClean="0">
                <a:latin typeface="华文中宋" pitchFamily="2" charset="-122"/>
                <a:ea typeface="华文中宋" pitchFamily="2" charset="-122"/>
              </a:rPr>
              <a:t>毛主席诗词</a:t>
            </a:r>
            <a:r>
              <a:rPr lang="en-US" altLang="zh-CN" smtClean="0">
                <a:latin typeface="华文中宋" pitchFamily="2" charset="-122"/>
                <a:ea typeface="华文中宋" pitchFamily="2" charset="-122"/>
              </a:rPr>
              <a:t>》</a:t>
            </a:r>
            <a:r>
              <a:rPr lang="zh-CN" altLang="en-US" smtClean="0">
                <a:latin typeface="华文中宋" pitchFamily="2" charset="-122"/>
                <a:ea typeface="华文中宋" pitchFamily="2" charset="-122"/>
              </a:rPr>
              <a:t>，作者曾将此句改为“一桥飞架，南北天堑变通途”，后经作者同意恢复原句。</a:t>
            </a:r>
          </a:p>
          <a:p>
            <a:endParaRPr lang="zh-CN" altLang="en-US"/>
          </a:p>
        </p:txBody>
      </p:sp>
      <p:sp>
        <p:nvSpPr>
          <p:cNvPr id="8" name="七边形 7"/>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27</a:t>
            </a:r>
            <a:endParaRPr lang="zh-CN" altLang="en-US"/>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b="1" smtClean="0">
                <a:latin typeface="华文中宋" pitchFamily="2" charset="-122"/>
                <a:ea typeface="华文中宋" pitchFamily="2" charset="-122"/>
              </a:rPr>
              <a:t>拓展阅读：</a:t>
            </a:r>
            <a:br>
              <a:rPr lang="en-US" altLang="zh-CN" b="1" smtClean="0">
                <a:latin typeface="华文中宋" pitchFamily="2" charset="-122"/>
                <a:ea typeface="华文中宋" pitchFamily="2" charset="-122"/>
              </a:rPr>
            </a:br>
            <a:r>
              <a:rPr lang="zh-CN" altLang="en-US" b="1" smtClean="0">
                <a:latin typeface="华文中宋" pitchFamily="2" charset="-122"/>
                <a:ea typeface="华文中宋" pitchFamily="2" charset="-122"/>
              </a:rPr>
              <a:t>毛泽东</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水调歌头</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游泳</a:t>
            </a:r>
            <a:r>
              <a:rPr lang="en-US" altLang="zh-CN" b="1" smtClean="0">
                <a:latin typeface="华文中宋" pitchFamily="2" charset="-122"/>
                <a:ea typeface="华文中宋" pitchFamily="2" charset="-122"/>
              </a:rPr>
              <a:t>》</a:t>
            </a:r>
            <a:endParaRPr lang="zh-CN" altLang="en-US"/>
          </a:p>
        </p:txBody>
      </p:sp>
      <p:sp>
        <p:nvSpPr>
          <p:cNvPr id="3" name="内容占位符 2"/>
          <p:cNvSpPr>
            <a:spLocks noGrp="1"/>
          </p:cNvSpPr>
          <p:nvPr>
            <p:ph idx="1"/>
          </p:nvPr>
        </p:nvSpPr>
        <p:spPr/>
        <p:txBody>
          <a:bodyPr>
            <a:normAutofit fontScale="92500"/>
          </a:bodyPr>
          <a:lstStyle/>
          <a:p>
            <a:r>
              <a:rPr lang="zh-CN" altLang="en-US" smtClean="0">
                <a:latin typeface="华文中宋" pitchFamily="2" charset="-122"/>
                <a:ea typeface="华文中宋" pitchFamily="2" charset="-122"/>
              </a:rPr>
              <a:t>⑽天堑（</a:t>
            </a:r>
            <a:r>
              <a:rPr lang="en-US" altLang="zh-CN" err="1" smtClean="0">
                <a:latin typeface="华文中宋" pitchFamily="2" charset="-122"/>
                <a:ea typeface="华文中宋" pitchFamily="2" charset="-122"/>
              </a:rPr>
              <a:t>qiàn</a:t>
            </a:r>
            <a:r>
              <a:rPr lang="zh-CN" altLang="en-US" smtClean="0">
                <a:latin typeface="华文中宋" pitchFamily="2" charset="-122"/>
                <a:ea typeface="华文中宋" pitchFamily="2" charset="-122"/>
              </a:rPr>
              <a:t>）：堑，沟壕。古人把长江视为“</a:t>
            </a:r>
            <a:r>
              <a:rPr lang="zh-CN" altLang="en-US" smtClean="0">
                <a:latin typeface="华文中宋" pitchFamily="2" charset="-122"/>
                <a:ea typeface="华文中宋" pitchFamily="2" charset="-122"/>
                <a:hlinkClick r:id="rId2"/>
              </a:rPr>
              <a:t>天堑</a:t>
            </a:r>
            <a:r>
              <a:rPr lang="zh-CN" altLang="en-US" smtClean="0">
                <a:latin typeface="华文中宋" pitchFamily="2" charset="-122"/>
                <a:ea typeface="华文中宋" pitchFamily="2" charset="-122"/>
              </a:rPr>
              <a:t>”。据</a:t>
            </a:r>
            <a:r>
              <a:rPr lang="en-US" altLang="zh-CN" smtClean="0">
                <a:latin typeface="华文中宋" pitchFamily="2" charset="-122"/>
                <a:ea typeface="华文中宋" pitchFamily="2" charset="-122"/>
              </a:rPr>
              <a:t>《</a:t>
            </a:r>
            <a:r>
              <a:rPr lang="zh-CN" altLang="en-US" smtClean="0">
                <a:latin typeface="华文中宋" pitchFamily="2" charset="-122"/>
                <a:ea typeface="华文中宋" pitchFamily="2" charset="-122"/>
                <a:hlinkClick r:id="rId3"/>
              </a:rPr>
              <a:t>南史</a:t>
            </a:r>
            <a:r>
              <a:rPr lang="en-US" altLang="zh-CN" smtClean="0">
                <a:latin typeface="华文中宋" pitchFamily="2" charset="-122"/>
                <a:ea typeface="华文中宋" pitchFamily="2" charset="-122"/>
              </a:rPr>
              <a:t>·</a:t>
            </a:r>
            <a:r>
              <a:rPr lang="zh-CN" altLang="en-US" smtClean="0">
                <a:latin typeface="华文中宋" pitchFamily="2" charset="-122"/>
                <a:ea typeface="华文中宋" pitchFamily="2" charset="-122"/>
              </a:rPr>
              <a:t>孔范传</a:t>
            </a:r>
            <a:r>
              <a:rPr lang="en-US" altLang="zh-CN" smtClean="0">
                <a:latin typeface="华文中宋" pitchFamily="2" charset="-122"/>
                <a:ea typeface="华文中宋" pitchFamily="2" charset="-122"/>
              </a:rPr>
              <a:t>》</a:t>
            </a:r>
            <a:r>
              <a:rPr lang="zh-CN" altLang="en-US" smtClean="0">
                <a:latin typeface="华文中宋" pitchFamily="2" charset="-122"/>
                <a:ea typeface="华文中宋" pitchFamily="2" charset="-122"/>
              </a:rPr>
              <a:t>记载，隋伐陈，孔范向陈后主说：“长江天堑，古来限隔，虏军岂能飞渡？”</a:t>
            </a:r>
          </a:p>
          <a:p>
            <a:r>
              <a:rPr lang="zh-CN" altLang="en-US" smtClean="0">
                <a:latin typeface="华文中宋" pitchFamily="2" charset="-122"/>
                <a:ea typeface="华文中宋" pitchFamily="2" charset="-122"/>
              </a:rPr>
              <a:t>⑾巫山云雨：在四川省</a:t>
            </a:r>
            <a:r>
              <a:rPr lang="zh-CN" altLang="en-US" smtClean="0">
                <a:latin typeface="华文中宋" pitchFamily="2" charset="-122"/>
                <a:ea typeface="华文中宋" pitchFamily="2" charset="-122"/>
                <a:hlinkClick r:id="rId4"/>
              </a:rPr>
              <a:t>巫山县</a:t>
            </a:r>
            <a:r>
              <a:rPr lang="zh-CN" altLang="en-US" smtClean="0">
                <a:latin typeface="华文中宋" pitchFamily="2" charset="-122"/>
                <a:ea typeface="华文中宋" pitchFamily="2" charset="-122"/>
              </a:rPr>
              <a:t>东南。“巫山云雨”，传楚</a:t>
            </a:r>
            <a:r>
              <a:rPr lang="zh-CN" altLang="en-US" smtClean="0">
                <a:latin typeface="华文中宋" pitchFamily="2" charset="-122"/>
                <a:ea typeface="华文中宋" pitchFamily="2" charset="-122"/>
                <a:hlinkClick r:id="rId5"/>
              </a:rPr>
              <a:t>宋玉</a:t>
            </a:r>
            <a:r>
              <a:rPr lang="en-US" altLang="zh-CN" smtClean="0">
                <a:latin typeface="华文中宋" pitchFamily="2" charset="-122"/>
                <a:ea typeface="华文中宋" pitchFamily="2" charset="-122"/>
              </a:rPr>
              <a:t>《</a:t>
            </a:r>
            <a:r>
              <a:rPr lang="zh-CN" altLang="en-US" smtClean="0">
                <a:latin typeface="华文中宋" pitchFamily="2" charset="-122"/>
                <a:ea typeface="华文中宋" pitchFamily="2" charset="-122"/>
                <a:hlinkClick r:id="rId6"/>
              </a:rPr>
              <a:t>高唐赋</a:t>
            </a:r>
            <a:r>
              <a:rPr lang="en-US" altLang="zh-CN" smtClean="0">
                <a:latin typeface="华文中宋" pitchFamily="2" charset="-122"/>
                <a:ea typeface="华文中宋" pitchFamily="2" charset="-122"/>
              </a:rPr>
              <a:t>·</a:t>
            </a:r>
            <a:r>
              <a:rPr lang="zh-CN" altLang="en-US" smtClean="0">
                <a:latin typeface="华文中宋" pitchFamily="2" charset="-122"/>
                <a:ea typeface="华文中宋" pitchFamily="2" charset="-122"/>
              </a:rPr>
              <a:t>序</a:t>
            </a:r>
            <a:r>
              <a:rPr lang="en-US" altLang="zh-CN" smtClean="0">
                <a:latin typeface="华文中宋" pitchFamily="2" charset="-122"/>
                <a:ea typeface="华文中宋" pitchFamily="2" charset="-122"/>
              </a:rPr>
              <a:t>》</a:t>
            </a:r>
            <a:r>
              <a:rPr lang="zh-CN" altLang="en-US" smtClean="0">
                <a:latin typeface="华文中宋" pitchFamily="2" charset="-122"/>
                <a:ea typeface="华文中宋" pitchFamily="2" charset="-122"/>
              </a:rPr>
              <a:t>说，楚怀王在游</a:t>
            </a:r>
            <a:r>
              <a:rPr lang="zh-CN" altLang="en-US" smtClean="0">
                <a:latin typeface="华文中宋" pitchFamily="2" charset="-122"/>
                <a:ea typeface="华文中宋" pitchFamily="2" charset="-122"/>
                <a:hlinkClick r:id="rId7"/>
              </a:rPr>
              <a:t>云梦泽</a:t>
            </a:r>
            <a:r>
              <a:rPr lang="zh-CN" altLang="en-US" smtClean="0">
                <a:latin typeface="华文中宋" pitchFamily="2" charset="-122"/>
                <a:ea typeface="华文中宋" pitchFamily="2" charset="-122"/>
              </a:rPr>
              <a:t>的高唐时曾梦与巫山神女遇，神女自称“旦为朝云，暮为行雨”，这里只是借用这个故事中的字面和人物。</a:t>
            </a:r>
          </a:p>
          <a:p>
            <a:br>
              <a:rPr lang="zh-CN" altLang="en-US" smtClean="0"/>
            </a:br>
            <a:endParaRPr lang="zh-CN" altLang="en-US"/>
          </a:p>
        </p:txBody>
      </p:sp>
      <p:sp>
        <p:nvSpPr>
          <p:cNvPr id="4" name="七边形 3"/>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28</a:t>
            </a:r>
            <a:endParaRPr lang="zh-CN" altLang="en-US"/>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b="1" smtClean="0">
                <a:latin typeface="华文中宋" pitchFamily="2" charset="-122"/>
                <a:ea typeface="华文中宋" pitchFamily="2" charset="-122"/>
              </a:rPr>
              <a:t>拓展阅读：</a:t>
            </a:r>
            <a:br>
              <a:rPr lang="en-US" altLang="zh-CN" b="1" smtClean="0">
                <a:latin typeface="华文中宋" pitchFamily="2" charset="-122"/>
                <a:ea typeface="华文中宋" pitchFamily="2" charset="-122"/>
              </a:rPr>
            </a:br>
            <a:r>
              <a:rPr lang="zh-CN" altLang="en-US" b="1" smtClean="0">
                <a:latin typeface="华文中宋" pitchFamily="2" charset="-122"/>
                <a:ea typeface="华文中宋" pitchFamily="2" charset="-122"/>
              </a:rPr>
              <a:t>毛泽东</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水调歌头</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游泳</a:t>
            </a:r>
            <a:r>
              <a:rPr lang="en-US" altLang="zh-CN" b="1" smtClean="0">
                <a:latin typeface="华文中宋" pitchFamily="2" charset="-122"/>
                <a:ea typeface="华文中宋" pitchFamily="2" charset="-122"/>
              </a:rPr>
              <a:t>》</a:t>
            </a:r>
            <a:endParaRPr lang="zh-CN" altLang="en-US"/>
          </a:p>
        </p:txBody>
      </p:sp>
      <p:sp>
        <p:nvSpPr>
          <p:cNvPr id="3" name="内容占位符 2"/>
          <p:cNvSpPr>
            <a:spLocks noGrp="1"/>
          </p:cNvSpPr>
          <p:nvPr>
            <p:ph idx="1"/>
          </p:nvPr>
        </p:nvSpPr>
        <p:spPr>
          <a:xfrm>
            <a:off x="545465" y="1600201"/>
            <a:ext cx="6838011" cy="4525963"/>
          </a:xfrm>
        </p:spPr>
        <p:txBody>
          <a:bodyPr>
            <a:normAutofit fontScale="85000" lnSpcReduction="10000"/>
          </a:bodyPr>
          <a:lstStyle/>
          <a:p>
            <a:r>
              <a:rPr lang="zh-CN" altLang="en-US" smtClean="0">
                <a:latin typeface="华文中宋" pitchFamily="2" charset="-122"/>
                <a:ea typeface="华文中宋" pitchFamily="2" charset="-122"/>
              </a:rPr>
              <a:t>白话译文</a:t>
            </a:r>
          </a:p>
          <a:p>
            <a:r>
              <a:rPr lang="zh-CN" altLang="en-US" smtClean="0">
                <a:latin typeface="华文中宋" pitchFamily="2" charset="-122"/>
                <a:ea typeface="华文中宋" pitchFamily="2" charset="-122"/>
              </a:rPr>
              <a:t>     刚喝了长沙的水，又吃着武昌的鱼。我在万里</a:t>
            </a:r>
            <a:r>
              <a:rPr lang="zh-CN" altLang="en-US" smtClean="0">
                <a:latin typeface="华文中宋" pitchFamily="2" charset="-122"/>
                <a:ea typeface="华文中宋" pitchFamily="2" charset="-122"/>
                <a:hlinkClick r:id="rId2"/>
              </a:rPr>
              <a:t>长江</a:t>
            </a:r>
            <a:r>
              <a:rPr lang="zh-CN" altLang="en-US" smtClean="0">
                <a:latin typeface="华文中宋" pitchFamily="2" charset="-122"/>
                <a:ea typeface="华文中宋" pitchFamily="2" charset="-122"/>
              </a:rPr>
              <a:t>上横渡，举目眺望舒展的长空。哪管得风吹浪涌，这一切犹如信步闲庭，今天我终于可以尽情流连。</a:t>
            </a:r>
          </a:p>
          <a:p>
            <a:r>
              <a:rPr lang="zh-CN" altLang="en-US" smtClean="0">
                <a:latin typeface="华文中宋" pitchFamily="2" charset="-122"/>
                <a:ea typeface="华文中宋" pitchFamily="2" charset="-122"/>
              </a:rPr>
              <a:t>     江面风帆飘荡，</a:t>
            </a:r>
            <a:r>
              <a:rPr lang="zh-CN" altLang="en-US" smtClean="0">
                <a:latin typeface="华文中宋" pitchFamily="2" charset="-122"/>
                <a:ea typeface="华文中宋" pitchFamily="2" charset="-122"/>
                <a:hlinkClick r:id="rId3"/>
              </a:rPr>
              <a:t>龟蛇二山</a:t>
            </a:r>
            <a:r>
              <a:rPr lang="zh-CN" altLang="en-US" smtClean="0">
                <a:latin typeface="华文中宋" pitchFamily="2" charset="-122"/>
                <a:ea typeface="华文中宋" pitchFamily="2" charset="-122"/>
              </a:rPr>
              <a:t>静静伫立，胸中宏图升起。大桥飞跨沟通南北，长江天堑将会畅行无阻。我还要在长江西边竖起大坝，斩断巫山多雨的洪水，让三峡出现平坦的水库。</a:t>
            </a:r>
            <a:r>
              <a:rPr lang="zh-CN" altLang="en-US" smtClean="0">
                <a:latin typeface="华文中宋" pitchFamily="2" charset="-122"/>
                <a:ea typeface="华文中宋" pitchFamily="2" charset="-122"/>
                <a:hlinkClick r:id="rId4"/>
              </a:rPr>
              <a:t>神女</a:t>
            </a:r>
            <a:r>
              <a:rPr lang="zh-CN" altLang="en-US" smtClean="0">
                <a:latin typeface="华文中宋" pitchFamily="2" charset="-122"/>
                <a:ea typeface="华文中宋" pitchFamily="2" charset="-122"/>
              </a:rPr>
              <a:t>（</a:t>
            </a:r>
            <a:r>
              <a:rPr lang="zh-CN" altLang="en-US" smtClean="0">
                <a:latin typeface="华文中宋" pitchFamily="2" charset="-122"/>
                <a:ea typeface="华文中宋" pitchFamily="2" charset="-122"/>
                <a:hlinkClick r:id="rId5"/>
              </a:rPr>
              <a:t>神女峰</a:t>
            </a:r>
            <a:r>
              <a:rPr lang="zh-CN" altLang="en-US" smtClean="0">
                <a:latin typeface="华文中宋" pitchFamily="2" charset="-122"/>
                <a:ea typeface="华文中宋" pitchFamily="2" charset="-122"/>
              </a:rPr>
              <a:t>）如果当时还在，必定会惊愕世界变了模样。</a:t>
            </a:r>
          </a:p>
          <a:p>
            <a:endParaRPr lang="zh-CN" altLang="en-US">
              <a:latin typeface="华文中宋" panose="02010600040101010101" pitchFamily="2" charset="-122"/>
              <a:ea typeface="华文中宋" panose="02010600040101010101" pitchFamily="2" charset="-122"/>
            </a:endParaRPr>
          </a:p>
        </p:txBody>
      </p:sp>
      <p:pic>
        <p:nvPicPr>
          <p:cNvPr id="4" name="图片 3" descr="2184330_20191105110449704020_0.jpg"/>
          <p:cNvPicPr>
            <a:picLocks noChangeAspect="1"/>
          </p:cNvPicPr>
          <p:nvPr/>
        </p:nvPicPr>
        <p:blipFill>
          <a:blip r:embed="rId6"/>
          <a:stretch>
            <a:fillRect/>
          </a:stretch>
        </p:blipFill>
        <p:spPr>
          <a:xfrm>
            <a:off x="7740666" y="1714488"/>
            <a:ext cx="2500306" cy="4572000"/>
          </a:xfrm>
          <a:prstGeom prst="rect">
            <a:avLst/>
          </a:prstGeom>
        </p:spPr>
      </p:pic>
      <p:sp>
        <p:nvSpPr>
          <p:cNvPr id="5" name="七边形 4"/>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29</a:t>
            </a:r>
            <a:endParaRPr lang="zh-CN" altLang="en-US"/>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t01bd4d3baaa560d9b0.webp.jpg"/>
          <p:cNvPicPr>
            <a:picLocks noChangeAspect="1"/>
          </p:cNvPicPr>
          <p:nvPr/>
        </p:nvPicPr>
        <p:blipFill>
          <a:blip r:embed="rId2"/>
          <a:stretch>
            <a:fillRect/>
          </a:stretch>
        </p:blipFill>
        <p:spPr>
          <a:xfrm>
            <a:off x="811180" y="5857892"/>
            <a:ext cx="9382164" cy="500066"/>
          </a:xfrm>
          <a:prstGeom prst="rect">
            <a:avLst/>
          </a:prstGeom>
        </p:spPr>
      </p:pic>
      <p:sp>
        <p:nvSpPr>
          <p:cNvPr id="2" name="标题 1"/>
          <p:cNvSpPr>
            <a:spLocks noGrp="1"/>
          </p:cNvSpPr>
          <p:nvPr>
            <p:ph type="title"/>
          </p:nvPr>
        </p:nvSpPr>
        <p:spPr/>
        <p:txBody>
          <a:bodyPr/>
          <a:lstStyle/>
          <a:p>
            <a:r>
              <a:rPr lang="zh-CN" altLang="en-US" b="1" smtClean="0">
                <a:latin typeface="华文中宋" pitchFamily="2" charset="-122"/>
                <a:ea typeface="华文中宋" pitchFamily="2" charset="-122"/>
              </a:rPr>
              <a:t>单元教学目标（</a:t>
            </a:r>
            <a:r>
              <a:rPr lang="en-US" altLang="zh-CN" b="1" smtClean="0">
                <a:latin typeface="华文中宋" pitchFamily="2" charset="-122"/>
                <a:ea typeface="华文中宋" pitchFamily="2" charset="-122"/>
              </a:rPr>
              <a:t>5</a:t>
            </a:r>
            <a:r>
              <a:rPr lang="zh-CN" altLang="en-US" b="1" smtClean="0">
                <a:latin typeface="华文中宋" pitchFamily="2" charset="-122"/>
                <a:ea typeface="华文中宋" pitchFamily="2" charset="-122"/>
              </a:rPr>
              <a:t>学时）</a:t>
            </a:r>
            <a:endParaRPr lang="zh-CN" altLang="en-US" b="1">
              <a:latin typeface="华文中宋" pitchFamily="2" charset="-122"/>
              <a:ea typeface="华文中宋" pitchFamily="2" charset="-122"/>
            </a:endParaRPr>
          </a:p>
        </p:txBody>
      </p:sp>
      <p:sp>
        <p:nvSpPr>
          <p:cNvPr id="3" name="内容占位符 2"/>
          <p:cNvSpPr>
            <a:spLocks noGrp="1"/>
          </p:cNvSpPr>
          <p:nvPr>
            <p:ph idx="1"/>
          </p:nvPr>
        </p:nvSpPr>
        <p:spPr>
          <a:xfrm>
            <a:off x="545465" y="1357299"/>
            <a:ext cx="9818370" cy="4768866"/>
          </a:xfrm>
        </p:spPr>
        <p:txBody>
          <a:bodyPr>
            <a:normAutofit fontScale="92500"/>
          </a:bodyPr>
          <a:lstStyle/>
          <a:p>
            <a:r>
              <a:rPr lang="en-US" altLang="zh-CN" b="1" smtClean="0">
                <a:latin typeface="华文中宋" pitchFamily="2" charset="-122"/>
                <a:ea typeface="华文中宋" pitchFamily="2" charset="-122"/>
              </a:rPr>
              <a:t>1</a:t>
            </a:r>
            <a:r>
              <a:rPr lang="zh-CN" altLang="en-US" b="1" smtClean="0">
                <a:latin typeface="华文中宋" pitchFamily="2" charset="-122"/>
                <a:ea typeface="华文中宋" pitchFamily="2" charset="-122"/>
              </a:rPr>
              <a:t>、了解诗词的相关知识，品味诗词中精当、生动，极富表现力的语言；通过感知诗词的意象、意境，理解诗词寓情于形、寓情于景、情中显志的特点；感受毛泽东等三位诗词作者青春的思想光芒、博大情怀和理想志向。</a:t>
            </a:r>
            <a:endParaRPr lang="en-US" altLang="zh-CN" b="1" smtClean="0">
              <a:latin typeface="华文中宋" panose="02010600040101010101" pitchFamily="2" charset="-122"/>
              <a:ea typeface="华文中宋" panose="02010600040101010101" pitchFamily="2" charset="-122"/>
            </a:endParaRPr>
          </a:p>
          <a:p>
            <a:r>
              <a:rPr lang="en-US" altLang="zh-CN" b="1" smtClean="0">
                <a:latin typeface="华文中宋" pitchFamily="2" charset="-122"/>
                <a:ea typeface="华文中宋" pitchFamily="2" charset="-122"/>
              </a:rPr>
              <a:t>2</a:t>
            </a:r>
            <a:r>
              <a:rPr lang="zh-CN" altLang="en-US" b="1" smtClean="0">
                <a:latin typeface="华文中宋" pitchFamily="2" charset="-122"/>
                <a:ea typeface="华文中宋" pitchFamily="2" charset="-122"/>
              </a:rPr>
              <a:t>、掌握小说鉴赏的基础知识（小说三要素），学会通过关注和把握对人物描写的语句、通过关注情节把握人物的个性思想，关注小说的环境描写获取主旨；通过两则小说的阅读学习，感知和思考青春的价值。</a:t>
            </a:r>
            <a:endParaRPr lang="en-US" altLang="zh-CN" b="1" smtClean="0">
              <a:latin typeface="华文中宋" pitchFamily="2" charset="-122"/>
              <a:ea typeface="华文中宋" pitchFamily="2" charset="-122"/>
            </a:endParaRPr>
          </a:p>
          <a:p>
            <a:r>
              <a:rPr lang="en-US" altLang="zh-CN" b="1" smtClean="0">
                <a:latin typeface="华文中宋" pitchFamily="2" charset="-122"/>
                <a:ea typeface="华文中宋" pitchFamily="2" charset="-122"/>
              </a:rPr>
              <a:t>3</a:t>
            </a:r>
            <a:r>
              <a:rPr lang="zh-CN" altLang="en-US" b="1" smtClean="0">
                <a:latin typeface="华文中宋" pitchFamily="2" charset="-122"/>
                <a:ea typeface="华文中宋" pitchFamily="2" charset="-122"/>
              </a:rPr>
              <a:t>、完成拓展阅读任务，完成单元学习任务。</a:t>
            </a:r>
            <a:endParaRPr lang="zh-CN" altLang="en-US" b="1">
              <a:latin typeface="华文中宋" pitchFamily="2" charset="-122"/>
              <a:ea typeface="华文中宋" pitchFamily="2" charset="-122"/>
            </a:endParaRPr>
          </a:p>
        </p:txBody>
      </p:sp>
      <p:sp>
        <p:nvSpPr>
          <p:cNvPr id="5" name="七边形 4"/>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a:t>
            </a:r>
            <a:endParaRPr lang="zh-CN" altLang="en-US"/>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b="1" smtClean="0">
                <a:latin typeface="华文中宋" pitchFamily="2" charset="-122"/>
                <a:ea typeface="华文中宋" pitchFamily="2" charset="-122"/>
              </a:rPr>
              <a:t>拓展阅读：</a:t>
            </a:r>
            <a:br>
              <a:rPr lang="en-US" altLang="zh-CN" b="1" smtClean="0">
                <a:latin typeface="华文中宋" pitchFamily="2" charset="-122"/>
                <a:ea typeface="华文中宋" pitchFamily="2" charset="-122"/>
              </a:rPr>
            </a:br>
            <a:r>
              <a:rPr lang="zh-CN" altLang="en-US" b="1" smtClean="0">
                <a:latin typeface="华文中宋" pitchFamily="2" charset="-122"/>
                <a:ea typeface="华文中宋" pitchFamily="2" charset="-122"/>
              </a:rPr>
              <a:t>毛泽东</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水调歌头</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游泳</a:t>
            </a:r>
            <a:r>
              <a:rPr lang="en-US" altLang="zh-CN" b="1" smtClean="0">
                <a:latin typeface="华文中宋" pitchFamily="2" charset="-122"/>
                <a:ea typeface="华文中宋" pitchFamily="2" charset="-122"/>
              </a:rPr>
              <a:t>》</a:t>
            </a:r>
            <a:endParaRPr lang="zh-CN" altLang="en-US"/>
          </a:p>
        </p:txBody>
      </p:sp>
      <p:sp>
        <p:nvSpPr>
          <p:cNvPr id="3" name="内容占位符 2"/>
          <p:cNvSpPr>
            <a:spLocks noGrp="1"/>
          </p:cNvSpPr>
          <p:nvPr>
            <p:ph idx="1"/>
          </p:nvPr>
        </p:nvSpPr>
        <p:spPr>
          <a:xfrm>
            <a:off x="545465" y="1600201"/>
            <a:ext cx="5909317" cy="4525963"/>
          </a:xfrm>
        </p:spPr>
        <p:txBody>
          <a:bodyPr>
            <a:normAutofit fontScale="70000" lnSpcReduction="20000"/>
          </a:bodyPr>
          <a:lstStyle/>
          <a:p>
            <a:r>
              <a:rPr lang="zh-CN" altLang="en-US" smtClean="0">
                <a:latin typeface="华文中宋" pitchFamily="2" charset="-122"/>
                <a:ea typeface="华文中宋" pitchFamily="2" charset="-122"/>
              </a:rPr>
              <a:t>创作背景</a:t>
            </a:r>
          </a:p>
          <a:p>
            <a:r>
              <a:rPr lang="en-US" altLang="zh-CN" smtClean="0">
                <a:latin typeface="华文中宋" pitchFamily="2" charset="-122"/>
                <a:ea typeface="华文中宋" pitchFamily="2" charset="-122"/>
              </a:rPr>
              <a:t>1956</a:t>
            </a:r>
            <a:r>
              <a:rPr lang="zh-CN" altLang="en-US" smtClean="0">
                <a:latin typeface="华文中宋" pitchFamily="2" charset="-122"/>
                <a:ea typeface="华文中宋" pitchFamily="2" charset="-122"/>
              </a:rPr>
              <a:t>年，中国农业、手工业、资本主义工商业的社会主义改造基本完成，生产资料所有制的</a:t>
            </a:r>
            <a:r>
              <a:rPr lang="zh-CN" altLang="en-US" smtClean="0">
                <a:latin typeface="华文中宋" pitchFamily="2" charset="-122"/>
                <a:ea typeface="华文中宋" pitchFamily="2" charset="-122"/>
                <a:hlinkClick r:id="rId2"/>
              </a:rPr>
              <a:t>社会主义革命</a:t>
            </a:r>
            <a:r>
              <a:rPr lang="zh-CN" altLang="en-US" smtClean="0">
                <a:latin typeface="华文中宋" pitchFamily="2" charset="-122"/>
                <a:ea typeface="华文中宋" pitchFamily="2" charset="-122"/>
              </a:rPr>
              <a:t>的胜利，促进了生产力的发展，社会主义建设出现了突飞猛进的新局面。</a:t>
            </a:r>
            <a:r>
              <a:rPr lang="en-US" altLang="zh-CN" smtClean="0">
                <a:latin typeface="华文中宋" pitchFamily="2" charset="-122"/>
                <a:ea typeface="华文中宋" pitchFamily="2" charset="-122"/>
              </a:rPr>
              <a:t>1954</a:t>
            </a:r>
            <a:r>
              <a:rPr lang="zh-CN" altLang="en-US" smtClean="0">
                <a:latin typeface="华文中宋" pitchFamily="2" charset="-122"/>
                <a:ea typeface="华文中宋" pitchFamily="2" charset="-122"/>
              </a:rPr>
              <a:t>年中央人民政府决定修建武汉长江大桥。</a:t>
            </a:r>
            <a:r>
              <a:rPr lang="en-US" altLang="zh-CN" smtClean="0">
                <a:latin typeface="华文中宋" pitchFamily="2" charset="-122"/>
                <a:ea typeface="华文中宋" pitchFamily="2" charset="-122"/>
              </a:rPr>
              <a:t>1955</a:t>
            </a:r>
            <a:r>
              <a:rPr lang="zh-CN" altLang="en-US" smtClean="0">
                <a:latin typeface="华文中宋" pitchFamily="2" charset="-122"/>
                <a:ea typeface="华文中宋" pitchFamily="2" charset="-122"/>
              </a:rPr>
              <a:t>年毛泽东视察了全部工程。</a:t>
            </a:r>
            <a:r>
              <a:rPr lang="en-US" altLang="zh-CN" smtClean="0">
                <a:latin typeface="华文中宋" pitchFamily="2" charset="-122"/>
                <a:ea typeface="华文中宋" pitchFamily="2" charset="-122"/>
              </a:rPr>
              <a:t>1956</a:t>
            </a:r>
            <a:r>
              <a:rPr lang="zh-CN" altLang="en-US" smtClean="0">
                <a:latin typeface="华文中宋" pitchFamily="2" charset="-122"/>
                <a:ea typeface="华文中宋" pitchFamily="2" charset="-122"/>
              </a:rPr>
              <a:t>年毛泽东巡视南方，又视察了大桥的施工。</a:t>
            </a:r>
            <a:r>
              <a:rPr lang="en-US" altLang="zh-CN" smtClean="0">
                <a:latin typeface="华文中宋" pitchFamily="2" charset="-122"/>
                <a:ea typeface="华文中宋" pitchFamily="2" charset="-122"/>
              </a:rPr>
              <a:t>6</a:t>
            </a:r>
            <a:r>
              <a:rPr lang="zh-CN" altLang="en-US" smtClean="0">
                <a:latin typeface="华文中宋" pitchFamily="2" charset="-122"/>
                <a:ea typeface="华文中宋" pitchFamily="2" charset="-122"/>
              </a:rPr>
              <a:t>月</a:t>
            </a:r>
            <a:r>
              <a:rPr lang="en-US" altLang="zh-CN" smtClean="0">
                <a:latin typeface="华文中宋" pitchFamily="2" charset="-122"/>
                <a:ea typeface="华文中宋" pitchFamily="2" charset="-122"/>
              </a:rPr>
              <a:t>1</a:t>
            </a:r>
            <a:r>
              <a:rPr lang="zh-CN" altLang="en-US" smtClean="0">
                <a:latin typeface="华文中宋" pitchFamily="2" charset="-122"/>
                <a:ea typeface="华文中宋" pitchFamily="2" charset="-122"/>
              </a:rPr>
              <a:t>日、</a:t>
            </a:r>
            <a:r>
              <a:rPr lang="en-US" altLang="zh-CN" smtClean="0">
                <a:latin typeface="华文中宋" pitchFamily="2" charset="-122"/>
                <a:ea typeface="华文中宋" pitchFamily="2" charset="-122"/>
              </a:rPr>
              <a:t>3</a:t>
            </a:r>
            <a:r>
              <a:rPr lang="zh-CN" altLang="en-US" smtClean="0">
                <a:latin typeface="华文中宋" pitchFamily="2" charset="-122"/>
                <a:ea typeface="华文中宋" pitchFamily="2" charset="-122"/>
              </a:rPr>
              <a:t>日、</a:t>
            </a:r>
            <a:r>
              <a:rPr lang="en-US" altLang="zh-CN" smtClean="0">
                <a:latin typeface="华文中宋" pitchFamily="2" charset="-122"/>
                <a:ea typeface="华文中宋" pitchFamily="2" charset="-122"/>
              </a:rPr>
              <a:t>4</a:t>
            </a:r>
            <a:r>
              <a:rPr lang="zh-CN" altLang="en-US" smtClean="0">
                <a:latin typeface="华文中宋" pitchFamily="2" charset="-122"/>
                <a:ea typeface="华文中宋" pitchFamily="2" charset="-122"/>
              </a:rPr>
              <a:t>日毛泽东三次畅游长江，写下了此词。</a:t>
            </a:r>
            <a:r>
              <a:rPr lang="en-US" altLang="zh-CN" smtClean="0">
                <a:latin typeface="华文中宋" pitchFamily="2" charset="-122"/>
                <a:ea typeface="华文中宋" pitchFamily="2" charset="-122"/>
                <a:hlinkClick r:id="rId3"/>
              </a:rPr>
              <a:t>[2]</a:t>
            </a:r>
            <a:endParaRPr lang="zh-CN" altLang="en-US" smtClean="0">
              <a:latin typeface="华文中宋" panose="02010600040101010101" pitchFamily="2" charset="-122"/>
              <a:ea typeface="华文中宋" panose="02010600040101010101" pitchFamily="2" charset="-122"/>
            </a:endParaRPr>
          </a:p>
          <a:p>
            <a:endParaRPr lang="zh-CN" altLang="en-US" smtClean="0">
              <a:latin typeface="华文中宋" pitchFamily="2" charset="-122"/>
              <a:ea typeface="华文中宋" pitchFamily="2" charset="-122"/>
            </a:endParaRPr>
          </a:p>
          <a:p>
            <a:br>
              <a:rPr lang="zh-CN" altLang="en-US" smtClean="0"/>
            </a:br>
            <a:endParaRPr lang="zh-CN" altLang="en-US"/>
          </a:p>
        </p:txBody>
      </p:sp>
      <p:pic>
        <p:nvPicPr>
          <p:cNvPr id="4" name="图片 3" descr="t0140ba08f559168946.jpg"/>
          <p:cNvPicPr>
            <a:picLocks noChangeAspect="1"/>
          </p:cNvPicPr>
          <p:nvPr/>
        </p:nvPicPr>
        <p:blipFill>
          <a:blip r:embed="rId4"/>
          <a:stretch>
            <a:fillRect/>
          </a:stretch>
        </p:blipFill>
        <p:spPr>
          <a:xfrm>
            <a:off x="1096932" y="4572008"/>
            <a:ext cx="5080000" cy="1809736"/>
          </a:xfrm>
          <a:prstGeom prst="rect">
            <a:avLst/>
          </a:prstGeom>
        </p:spPr>
      </p:pic>
      <p:pic>
        <p:nvPicPr>
          <p:cNvPr id="5" name="图片 4" descr="t01dbc6a02216e0ae99.jpg"/>
          <p:cNvPicPr>
            <a:picLocks noChangeAspect="1"/>
          </p:cNvPicPr>
          <p:nvPr/>
        </p:nvPicPr>
        <p:blipFill>
          <a:blip r:embed="rId5"/>
          <a:stretch>
            <a:fillRect/>
          </a:stretch>
        </p:blipFill>
        <p:spPr>
          <a:xfrm>
            <a:off x="7169162" y="1857364"/>
            <a:ext cx="3071834" cy="4286280"/>
          </a:xfrm>
          <a:prstGeom prst="rect">
            <a:avLst/>
          </a:prstGeom>
        </p:spPr>
      </p:pic>
      <p:sp>
        <p:nvSpPr>
          <p:cNvPr id="6" name="七边形 5"/>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30</a:t>
            </a:r>
            <a:endParaRPr lang="zh-CN" altLang="en-US"/>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b="1" smtClean="0">
                <a:latin typeface="华文中宋" pitchFamily="2" charset="-122"/>
                <a:ea typeface="华文中宋" pitchFamily="2" charset="-122"/>
              </a:rPr>
              <a:t>拓展阅读：</a:t>
            </a:r>
            <a:br>
              <a:rPr lang="en-US" altLang="zh-CN" b="1" smtClean="0">
                <a:latin typeface="华文中宋" pitchFamily="2" charset="-122"/>
                <a:ea typeface="华文中宋" pitchFamily="2" charset="-122"/>
              </a:rPr>
            </a:br>
            <a:r>
              <a:rPr lang="zh-CN" altLang="en-US" b="1" smtClean="0">
                <a:latin typeface="华文中宋" pitchFamily="2" charset="-122"/>
                <a:ea typeface="华文中宋" pitchFamily="2" charset="-122"/>
              </a:rPr>
              <a:t>毛泽东</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水调歌头</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游泳</a:t>
            </a:r>
            <a:r>
              <a:rPr lang="en-US" altLang="zh-CN" b="1" smtClean="0">
                <a:latin typeface="华文中宋" pitchFamily="2" charset="-122"/>
                <a:ea typeface="华文中宋" pitchFamily="2" charset="-122"/>
              </a:rPr>
              <a:t>》</a:t>
            </a:r>
            <a:endParaRPr lang="zh-CN" altLang="en-US"/>
          </a:p>
        </p:txBody>
      </p:sp>
      <p:sp>
        <p:nvSpPr>
          <p:cNvPr id="3" name="内容占位符 2"/>
          <p:cNvSpPr>
            <a:spLocks noGrp="1"/>
          </p:cNvSpPr>
          <p:nvPr>
            <p:ph idx="1"/>
          </p:nvPr>
        </p:nvSpPr>
        <p:spPr/>
        <p:txBody>
          <a:bodyPr>
            <a:normAutofit/>
          </a:bodyPr>
          <a:lstStyle/>
          <a:p>
            <a:r>
              <a:rPr lang="zh-CN" altLang="en-US" smtClean="0">
                <a:latin typeface="华文中宋" pitchFamily="2" charset="-122"/>
                <a:ea typeface="华文中宋" pitchFamily="2" charset="-122"/>
              </a:rPr>
              <a:t>思考：</a:t>
            </a:r>
            <a:endParaRPr lang="en-US" altLang="zh-CN" smtClean="0">
              <a:latin typeface="华文中宋" panose="02010600040101010101" pitchFamily="2" charset="-122"/>
              <a:ea typeface="华文中宋" panose="02010600040101010101" pitchFamily="2" charset="-122"/>
            </a:endParaRPr>
          </a:p>
          <a:p>
            <a:r>
              <a:rPr lang="en-US" altLang="zh-CN" smtClean="0">
                <a:latin typeface="华文中宋" pitchFamily="2" charset="-122"/>
                <a:ea typeface="华文中宋" pitchFamily="2" charset="-122"/>
              </a:rPr>
              <a:t>1</a:t>
            </a:r>
            <a:r>
              <a:rPr lang="zh-CN" altLang="en-US" smtClean="0">
                <a:latin typeface="华文中宋" pitchFamily="2" charset="-122"/>
                <a:ea typeface="华文中宋" pitchFamily="2" charset="-122"/>
              </a:rPr>
              <a:t>、首句“才”“又”这两个副词使用的妙处？</a:t>
            </a:r>
            <a:endParaRPr lang="en-US" altLang="zh-CN" smtClean="0">
              <a:latin typeface="华文中宋" pitchFamily="2" charset="-122"/>
              <a:ea typeface="华文中宋" pitchFamily="2" charset="-122"/>
            </a:endParaRPr>
          </a:p>
          <a:p>
            <a:r>
              <a:rPr lang="zh-CN" altLang="en-US" smtClean="0">
                <a:latin typeface="华文中宋" pitchFamily="2" charset="-122"/>
                <a:ea typeface="华文中宋" pitchFamily="2" charset="-122"/>
              </a:rPr>
              <a:t>答：起句“才饮</a:t>
            </a:r>
            <a:r>
              <a:rPr lang="zh-CN" altLang="en-US" smtClean="0">
                <a:latin typeface="华文中宋" pitchFamily="2" charset="-122"/>
                <a:ea typeface="华文中宋" pitchFamily="2" charset="-122"/>
                <a:hlinkClick r:id="rId2"/>
              </a:rPr>
              <a:t>长沙</a:t>
            </a:r>
            <a:r>
              <a:rPr lang="zh-CN" altLang="en-US" smtClean="0">
                <a:latin typeface="华文中宋" pitchFamily="2" charset="-122"/>
                <a:ea typeface="华文中宋" pitchFamily="2" charset="-122"/>
              </a:rPr>
              <a:t>水，又食武昌鱼”，“才”和“又”，不仅是        的连贯和       的转换，也传达出作者风尘仆仆巡视各地的兴奋而又轻快的心情。</a:t>
            </a:r>
            <a:endParaRPr lang="en-US" altLang="zh-CN" smtClean="0">
              <a:latin typeface="华文中宋" pitchFamily="2" charset="-122"/>
              <a:ea typeface="华文中宋" pitchFamily="2" charset="-122"/>
            </a:endParaRPr>
          </a:p>
          <a:p>
            <a:endParaRPr lang="en-US" altLang="zh-CN" smtClean="0">
              <a:latin typeface="华文中宋" pitchFamily="2" charset="-122"/>
              <a:ea typeface="华文中宋" pitchFamily="2" charset="-122"/>
            </a:endParaRPr>
          </a:p>
          <a:p>
            <a:r>
              <a:rPr lang="en-US" altLang="zh-CN" smtClean="0">
                <a:latin typeface="华文中宋" pitchFamily="2" charset="-122"/>
                <a:ea typeface="华文中宋" pitchFamily="2" charset="-122"/>
              </a:rPr>
              <a:t>2</a:t>
            </a:r>
            <a:r>
              <a:rPr lang="zh-CN" altLang="en-US" smtClean="0">
                <a:latin typeface="华文中宋" pitchFamily="2" charset="-122"/>
                <a:ea typeface="华文中宋" pitchFamily="2" charset="-122"/>
              </a:rPr>
              <a:t>、词的上阙描绘了                           的图景，抒发了诗人畅游长江的                。</a:t>
            </a:r>
            <a:endParaRPr lang="en-US" altLang="zh-CN" smtClean="0">
              <a:latin typeface="华文中宋" pitchFamily="2" charset="-122"/>
              <a:ea typeface="华文中宋" pitchFamily="2" charset="-122"/>
            </a:endParaRPr>
          </a:p>
        </p:txBody>
      </p:sp>
      <p:sp>
        <p:nvSpPr>
          <p:cNvPr id="4" name="TextBox 3"/>
          <p:cNvSpPr txBox="1"/>
          <p:nvPr/>
        </p:nvSpPr>
        <p:spPr>
          <a:xfrm>
            <a:off x="4454518" y="4857760"/>
            <a:ext cx="3500462" cy="58477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3200" smtClean="0">
                <a:latin typeface="华文中宋" pitchFamily="2" charset="-122"/>
                <a:ea typeface="华文中宋" pitchFamily="2" charset="-122"/>
              </a:rPr>
              <a:t>祖国江山雄伟瑰丽</a:t>
            </a:r>
            <a:endParaRPr lang="zh-CN" altLang="en-US" sz="3200"/>
          </a:p>
        </p:txBody>
      </p:sp>
      <p:sp>
        <p:nvSpPr>
          <p:cNvPr id="5" name="TextBox 4"/>
          <p:cNvSpPr txBox="1"/>
          <p:nvPr/>
        </p:nvSpPr>
        <p:spPr>
          <a:xfrm>
            <a:off x="4668832" y="5500702"/>
            <a:ext cx="1857388" cy="58477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3200" smtClean="0">
                <a:latin typeface="华文中宋" pitchFamily="2" charset="-122"/>
                <a:ea typeface="华文中宋" pitchFamily="2" charset="-122"/>
              </a:rPr>
              <a:t>豪情逸兴</a:t>
            </a:r>
            <a:endParaRPr lang="zh-CN" altLang="en-US" sz="3200"/>
          </a:p>
        </p:txBody>
      </p:sp>
      <p:sp>
        <p:nvSpPr>
          <p:cNvPr id="6" name="TextBox 5"/>
          <p:cNvSpPr txBox="1"/>
          <p:nvPr/>
        </p:nvSpPr>
        <p:spPr>
          <a:xfrm>
            <a:off x="3811576" y="3286124"/>
            <a:ext cx="1096932" cy="5232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2800" smtClean="0">
                <a:latin typeface="华文中宋" pitchFamily="2" charset="-122"/>
                <a:ea typeface="华文中宋" pitchFamily="2" charset="-122"/>
              </a:rPr>
              <a:t>时间</a:t>
            </a:r>
            <a:endParaRPr lang="zh-CN" altLang="en-US" sz="2800"/>
          </a:p>
        </p:txBody>
      </p:sp>
      <p:sp>
        <p:nvSpPr>
          <p:cNvPr id="7" name="TextBox 6"/>
          <p:cNvSpPr txBox="1"/>
          <p:nvPr/>
        </p:nvSpPr>
        <p:spPr>
          <a:xfrm>
            <a:off x="6454782" y="3286124"/>
            <a:ext cx="1000132" cy="5232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2800" smtClean="0">
                <a:latin typeface="华文中宋" pitchFamily="2" charset="-122"/>
                <a:ea typeface="华文中宋" pitchFamily="2" charset="-122"/>
              </a:rPr>
              <a:t>空间</a:t>
            </a:r>
            <a:endParaRPr lang="zh-CN" altLang="en-US" sz="2800"/>
          </a:p>
        </p:txBody>
      </p:sp>
      <p:sp>
        <p:nvSpPr>
          <p:cNvPr id="8" name="七边形 7"/>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31</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zh-CN" altLang="en-US" smtClean="0">
                <a:latin typeface="华文中宋" pitchFamily="2" charset="-122"/>
                <a:ea typeface="华文中宋" pitchFamily="2" charset="-122"/>
              </a:rPr>
              <a:t>思考赏析：</a:t>
            </a:r>
            <a:endParaRPr lang="en-US" altLang="zh-CN" smtClean="0">
              <a:latin typeface="华文中宋" pitchFamily="2" charset="-122"/>
              <a:ea typeface="华文中宋" pitchFamily="2" charset="-122"/>
            </a:endParaRPr>
          </a:p>
          <a:p>
            <a:r>
              <a:rPr lang="zh-CN" altLang="en-US" smtClean="0">
                <a:latin typeface="华文中宋" pitchFamily="2" charset="-122"/>
                <a:ea typeface="华文中宋" pitchFamily="2" charset="-122"/>
              </a:rPr>
              <a:t>“万里长江横渡，极目楚天舒”，这既是对游泳的特定</a:t>
            </a:r>
            <a:r>
              <a:rPr lang="zh-CN" altLang="en-US" smtClean="0">
                <a:solidFill>
                  <a:srgbClr val="FF0000"/>
                </a:solidFill>
                <a:latin typeface="华文中宋" pitchFamily="2" charset="-122"/>
                <a:ea typeface="华文中宋" pitchFamily="2" charset="-122"/>
              </a:rPr>
              <a:t>环境</a:t>
            </a:r>
            <a:r>
              <a:rPr lang="zh-CN" altLang="en-US" smtClean="0">
                <a:latin typeface="华文中宋" pitchFamily="2" charset="-122"/>
                <a:ea typeface="华文中宋" pitchFamily="2" charset="-122"/>
              </a:rPr>
              <a:t>，空前壮举和豪迈意志的描写，更是一种心灵的呈现。两句词，万里江天，</a:t>
            </a:r>
            <a:r>
              <a:rPr lang="zh-CN" altLang="en-US" smtClean="0">
                <a:solidFill>
                  <a:srgbClr val="FF0000"/>
                </a:solidFill>
                <a:latin typeface="华文中宋" pitchFamily="2" charset="-122"/>
                <a:ea typeface="华文中宋" pitchFamily="2" charset="-122"/>
              </a:rPr>
              <a:t>上下映衬</a:t>
            </a:r>
            <a:r>
              <a:rPr lang="zh-CN" altLang="en-US" smtClean="0">
                <a:latin typeface="华文中宋" pitchFamily="2" charset="-122"/>
                <a:ea typeface="华文中宋" pitchFamily="2" charset="-122"/>
              </a:rPr>
              <a:t>，横渡纵目，</a:t>
            </a:r>
            <a:r>
              <a:rPr lang="zh-CN" altLang="en-US" smtClean="0">
                <a:solidFill>
                  <a:srgbClr val="FF0000"/>
                </a:solidFill>
                <a:latin typeface="华文中宋" pitchFamily="2" charset="-122"/>
                <a:ea typeface="华文中宋" pitchFamily="2" charset="-122"/>
              </a:rPr>
              <a:t>情景交融</a:t>
            </a:r>
            <a:r>
              <a:rPr lang="zh-CN" altLang="en-US" smtClean="0">
                <a:latin typeface="华文中宋" pitchFamily="2" charset="-122"/>
                <a:ea typeface="华文中宋" pitchFamily="2" charset="-122"/>
              </a:rPr>
              <a:t>。显示出词人藐视天堑的恢宏气度。再三句，</a:t>
            </a:r>
            <a:r>
              <a:rPr lang="zh-CN" altLang="en-US" smtClean="0">
                <a:solidFill>
                  <a:srgbClr val="FF0000"/>
                </a:solidFill>
                <a:latin typeface="华文中宋" pitchFamily="2" charset="-122"/>
                <a:ea typeface="华文中宋" pitchFamily="2" charset="-122"/>
              </a:rPr>
              <a:t>直抒游泳时的强烈感受</a:t>
            </a:r>
            <a:r>
              <a:rPr lang="zh-CN" altLang="en-US" smtClean="0">
                <a:latin typeface="华文中宋" pitchFamily="2" charset="-122"/>
                <a:ea typeface="华文中宋" pitchFamily="2" charset="-122"/>
              </a:rPr>
              <a:t>：“不管风吹浪打，胜似闲庭信步，今日得宽馀”，补写一笔               ，引出一个新奇的    ，在动静两种环境的强烈对比中，用三层递进式的      ，酣畅地表达了在中流击浪前进的</a:t>
            </a:r>
            <a:r>
              <a:rPr lang="zh-CN" altLang="en-US" smtClean="0">
                <a:latin typeface="华文中宋" pitchFamily="2" charset="-122"/>
                <a:ea typeface="华文中宋" pitchFamily="2" charset="-122"/>
                <a:hlinkClick r:id="rId2"/>
              </a:rPr>
              <a:t>壮志豪情</a:t>
            </a:r>
            <a:r>
              <a:rPr lang="zh-CN" altLang="en-US" smtClean="0">
                <a:latin typeface="华文中宋" pitchFamily="2" charset="-122"/>
                <a:ea typeface="华文中宋" pitchFamily="2" charset="-122"/>
              </a:rPr>
              <a:t>。</a:t>
            </a:r>
          </a:p>
          <a:p>
            <a:endParaRPr lang="zh-CN" altLang="en-US"/>
          </a:p>
        </p:txBody>
      </p:sp>
      <p:sp>
        <p:nvSpPr>
          <p:cNvPr id="4" name="TextBox 3"/>
          <p:cNvSpPr txBox="1"/>
          <p:nvPr/>
        </p:nvSpPr>
        <p:spPr>
          <a:xfrm>
            <a:off x="4811708" y="4500570"/>
            <a:ext cx="1714512" cy="5232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2800" smtClean="0">
                <a:latin typeface="华文中宋" pitchFamily="2" charset="-122"/>
                <a:ea typeface="华文中宋" pitchFamily="2" charset="-122"/>
              </a:rPr>
              <a:t>大江景象</a:t>
            </a:r>
            <a:endParaRPr lang="zh-CN" altLang="en-US" sz="2800"/>
          </a:p>
        </p:txBody>
      </p:sp>
      <p:sp>
        <p:nvSpPr>
          <p:cNvPr id="6" name="TextBox 5"/>
          <p:cNvSpPr txBox="1"/>
          <p:nvPr/>
        </p:nvSpPr>
        <p:spPr>
          <a:xfrm>
            <a:off x="9312302" y="4500570"/>
            <a:ext cx="1071570" cy="5232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2800" smtClean="0">
                <a:latin typeface="华文中宋" pitchFamily="2" charset="-122"/>
                <a:ea typeface="华文中宋" pitchFamily="2" charset="-122"/>
              </a:rPr>
              <a:t>比喻，</a:t>
            </a:r>
            <a:endParaRPr lang="zh-CN" altLang="en-US" sz="2800"/>
          </a:p>
        </p:txBody>
      </p:sp>
      <p:sp>
        <p:nvSpPr>
          <p:cNvPr id="7" name="TextBox 6"/>
          <p:cNvSpPr txBox="1"/>
          <p:nvPr/>
        </p:nvSpPr>
        <p:spPr>
          <a:xfrm>
            <a:off x="8883674" y="4929198"/>
            <a:ext cx="1071570" cy="5232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2800" smtClean="0">
                <a:latin typeface="华文中宋" pitchFamily="2" charset="-122"/>
                <a:ea typeface="华文中宋" pitchFamily="2" charset="-122"/>
              </a:rPr>
              <a:t>议论，</a:t>
            </a:r>
            <a:endParaRPr lang="zh-CN" altLang="en-US" sz="2800"/>
          </a:p>
        </p:txBody>
      </p:sp>
      <p:sp>
        <p:nvSpPr>
          <p:cNvPr id="8" name="七边形 7"/>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32</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P spid="6" grpId="0"/>
      <p:bldP spid="7"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b="1" smtClean="0">
                <a:latin typeface="华文中宋" pitchFamily="2" charset="-122"/>
                <a:ea typeface="华文中宋" pitchFamily="2" charset="-122"/>
              </a:rPr>
              <a:t>拓展阅读：</a:t>
            </a:r>
            <a:br>
              <a:rPr lang="en-US" altLang="zh-CN" b="1" smtClean="0">
                <a:latin typeface="华文中宋" pitchFamily="2" charset="-122"/>
                <a:ea typeface="华文中宋" pitchFamily="2" charset="-122"/>
              </a:rPr>
            </a:br>
            <a:r>
              <a:rPr lang="zh-CN" altLang="en-US" b="1" smtClean="0">
                <a:latin typeface="华文中宋" pitchFamily="2" charset="-122"/>
                <a:ea typeface="华文中宋" pitchFamily="2" charset="-122"/>
              </a:rPr>
              <a:t>毛泽东</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水调歌头</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游泳</a:t>
            </a:r>
            <a:r>
              <a:rPr lang="en-US" altLang="zh-CN" b="1" smtClean="0">
                <a:latin typeface="华文中宋" pitchFamily="2" charset="-122"/>
                <a:ea typeface="华文中宋" pitchFamily="2" charset="-122"/>
              </a:rPr>
              <a:t>》</a:t>
            </a:r>
            <a:endParaRPr lang="zh-CN" altLang="en-US"/>
          </a:p>
        </p:txBody>
      </p:sp>
      <p:sp>
        <p:nvSpPr>
          <p:cNvPr id="3" name="内容占位符 2"/>
          <p:cNvSpPr>
            <a:spLocks noGrp="1"/>
          </p:cNvSpPr>
          <p:nvPr>
            <p:ph idx="1"/>
          </p:nvPr>
        </p:nvSpPr>
        <p:spPr>
          <a:xfrm>
            <a:off x="382552" y="1600201"/>
            <a:ext cx="9715569" cy="4525963"/>
          </a:xfrm>
        </p:spPr>
        <p:txBody>
          <a:bodyPr>
            <a:normAutofit fontScale="85000" lnSpcReduction="10000"/>
          </a:bodyPr>
          <a:lstStyle/>
          <a:p>
            <a:r>
              <a:rPr lang="zh-CN" altLang="en-US" b="1" smtClean="0">
                <a:latin typeface="华文中宋" pitchFamily="2" charset="-122"/>
                <a:ea typeface="华文中宋" pitchFamily="2" charset="-122"/>
              </a:rPr>
              <a:t>思考</a:t>
            </a:r>
            <a:endParaRPr lang="en-US" altLang="zh-CN" b="1" smtClean="0">
              <a:latin typeface="华文中宋" pitchFamily="2" charset="-122"/>
              <a:ea typeface="华文中宋" pitchFamily="2" charset="-122"/>
            </a:endParaRPr>
          </a:p>
          <a:p>
            <a:r>
              <a:rPr lang="en-US" altLang="zh-CN" b="1" smtClean="0">
                <a:latin typeface="华文中宋" pitchFamily="2" charset="-122"/>
                <a:ea typeface="华文中宋" pitchFamily="2" charset="-122"/>
              </a:rPr>
              <a:t>1</a:t>
            </a:r>
            <a:r>
              <a:rPr lang="zh-CN" altLang="en-US" b="1" smtClean="0">
                <a:latin typeface="华文中宋" pitchFamily="2" charset="-122"/>
                <a:ea typeface="华文中宋" pitchFamily="2" charset="-122"/>
              </a:rPr>
              <a:t>、词的下阕展描写了在社会主义条件下长江的伟大变革。</a:t>
            </a:r>
            <a:r>
              <a:rPr lang="en-US" altLang="zh-CN" b="1" smtClean="0">
                <a:latin typeface="华文中宋" pitchFamily="2" charset="-122"/>
                <a:ea typeface="华文中宋" pitchFamily="2" charset="-122"/>
              </a:rPr>
              <a:t>2</a:t>
            </a:r>
            <a:r>
              <a:rPr lang="zh-CN" altLang="en-US" b="1" smtClean="0">
                <a:latin typeface="华文中宋" pitchFamily="2" charset="-122"/>
                <a:ea typeface="华文中宋" pitchFamily="2" charset="-122"/>
              </a:rPr>
              <a:t>、“风樯动，龟蛇静，起宏图”，以“风”字起，紧接着上阙意脉，瞩目两岸景色，一“     ”一“     ”，相映成趣。</a:t>
            </a:r>
            <a:endParaRPr lang="en-US" altLang="zh-CN" b="1" smtClean="0">
              <a:latin typeface="华文中宋" pitchFamily="2" charset="-122"/>
              <a:ea typeface="华文中宋" pitchFamily="2" charset="-122"/>
            </a:endParaRPr>
          </a:p>
          <a:p>
            <a:r>
              <a:rPr lang="zh-CN" altLang="en-US" b="1" smtClean="0">
                <a:latin typeface="华文中宋" pitchFamily="2" charset="-122"/>
                <a:ea typeface="华文中宋" pitchFamily="2" charset="-122"/>
              </a:rPr>
              <a:t>一“起”则</a:t>
            </a:r>
            <a:r>
              <a:rPr lang="zh-CN" altLang="en-US" b="1" u="sng" smtClean="0">
                <a:solidFill>
                  <a:srgbClr val="FF0000"/>
                </a:solidFill>
                <a:latin typeface="华文中宋" pitchFamily="2" charset="-122"/>
                <a:ea typeface="华文中宋" pitchFamily="2" charset="-122"/>
              </a:rPr>
              <a:t>耸然挺拔，发起新意，充分表现了今天中国人民建设祖国、改变山河的豪迈气概</a:t>
            </a:r>
            <a:r>
              <a:rPr lang="zh-CN" altLang="en-US" b="1" smtClean="0">
                <a:latin typeface="华文中宋" pitchFamily="2" charset="-122"/>
                <a:ea typeface="华文中宋" pitchFamily="2" charset="-122"/>
              </a:rPr>
              <a:t>。又由眼前景象引起了对未来景象的展望。</a:t>
            </a:r>
            <a:endParaRPr lang="en-US" altLang="zh-CN" b="1" smtClean="0">
              <a:latin typeface="华文中宋" pitchFamily="2" charset="-122"/>
              <a:ea typeface="华文中宋" pitchFamily="2" charset="-122"/>
            </a:endParaRPr>
          </a:p>
          <a:p>
            <a:r>
              <a:rPr lang="zh-CN" altLang="en-US" b="1" smtClean="0">
                <a:latin typeface="华文中宋" pitchFamily="2" charset="-122"/>
                <a:ea typeface="华文中宋" pitchFamily="2" charset="-122"/>
              </a:rPr>
              <a:t>      前两句，先就眼前最突出的大桥建设展开，写正在付诸实施的部分宏图，不仅写出了大桥兴建的飞快速度和即将见到的大桥凌空的雄伟形象，而且写出了一桥贯通大江南北的历史意义。</a:t>
            </a:r>
            <a:endParaRPr lang="zh-CN" altLang="en-US" b="1">
              <a:latin typeface="华文中宋" pitchFamily="2" charset="-122"/>
              <a:ea typeface="华文中宋" pitchFamily="2" charset="-122"/>
            </a:endParaRPr>
          </a:p>
        </p:txBody>
      </p:sp>
      <p:sp>
        <p:nvSpPr>
          <p:cNvPr id="4" name="TextBox 3"/>
          <p:cNvSpPr txBox="1"/>
          <p:nvPr/>
        </p:nvSpPr>
        <p:spPr>
          <a:xfrm>
            <a:off x="5097460" y="2786058"/>
            <a:ext cx="642942" cy="5232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2800" smtClean="0">
                <a:latin typeface="华文中宋" pitchFamily="2" charset="-122"/>
                <a:ea typeface="华文中宋" pitchFamily="2" charset="-122"/>
              </a:rPr>
              <a:t>动</a:t>
            </a:r>
            <a:endParaRPr lang="zh-CN" altLang="en-US" sz="2800"/>
          </a:p>
        </p:txBody>
      </p:sp>
      <p:sp>
        <p:nvSpPr>
          <p:cNvPr id="5" name="TextBox 4"/>
          <p:cNvSpPr txBox="1"/>
          <p:nvPr/>
        </p:nvSpPr>
        <p:spPr>
          <a:xfrm>
            <a:off x="6597658" y="2786058"/>
            <a:ext cx="642942" cy="5232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2800" smtClean="0"/>
              <a:t>静</a:t>
            </a:r>
            <a:endParaRPr lang="zh-CN" altLang="en-US" sz="2800"/>
          </a:p>
        </p:txBody>
      </p:sp>
      <p:sp>
        <p:nvSpPr>
          <p:cNvPr id="6" name="七边形 5"/>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33</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14110438f055.png"/>
          <p:cNvPicPr>
            <a:picLocks noChangeAspect="1"/>
          </p:cNvPicPr>
          <p:nvPr/>
        </p:nvPicPr>
        <p:blipFill>
          <a:blip r:embed="rId2"/>
          <a:stretch>
            <a:fillRect/>
          </a:stretch>
        </p:blipFill>
        <p:spPr>
          <a:xfrm>
            <a:off x="6811972" y="1500174"/>
            <a:ext cx="3938596" cy="5076847"/>
          </a:xfrm>
          <a:prstGeom prst="rect">
            <a:avLst/>
          </a:prstGeom>
        </p:spPr>
      </p:pic>
      <p:sp>
        <p:nvSpPr>
          <p:cNvPr id="2" name="标题 1"/>
          <p:cNvSpPr>
            <a:spLocks noGrp="1"/>
          </p:cNvSpPr>
          <p:nvPr>
            <p:ph type="title"/>
          </p:nvPr>
        </p:nvSpPr>
        <p:spPr/>
        <p:txBody>
          <a:bodyPr>
            <a:normAutofit fontScale="90000"/>
          </a:bodyPr>
          <a:lstStyle/>
          <a:p>
            <a:r>
              <a:rPr lang="zh-CN" altLang="en-US" b="1" smtClean="0">
                <a:latin typeface="华文中宋" pitchFamily="2" charset="-122"/>
                <a:ea typeface="华文中宋" pitchFamily="2" charset="-122"/>
              </a:rPr>
              <a:t>拓展阅读：</a:t>
            </a:r>
            <a:br>
              <a:rPr lang="en-US" altLang="zh-CN" b="1" smtClean="0">
                <a:latin typeface="华文中宋" pitchFamily="2" charset="-122"/>
                <a:ea typeface="华文中宋" pitchFamily="2" charset="-122"/>
              </a:rPr>
            </a:br>
            <a:r>
              <a:rPr lang="zh-CN" altLang="en-US" b="1" smtClean="0">
                <a:latin typeface="华文中宋" pitchFamily="2" charset="-122"/>
                <a:ea typeface="华文中宋" pitchFamily="2" charset="-122"/>
              </a:rPr>
              <a:t>朱德</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太行春感</a:t>
            </a:r>
            <a:r>
              <a:rPr lang="en-US" altLang="zh-CN" b="1" smtClean="0">
                <a:latin typeface="华文中宋" pitchFamily="2" charset="-122"/>
                <a:ea typeface="华文中宋" pitchFamily="2" charset="-122"/>
              </a:rPr>
              <a:t>》</a:t>
            </a:r>
            <a:endParaRPr lang="zh-CN" altLang="en-US"/>
          </a:p>
        </p:txBody>
      </p:sp>
      <p:sp>
        <p:nvSpPr>
          <p:cNvPr id="3" name="内容占位符 2"/>
          <p:cNvSpPr>
            <a:spLocks noGrp="1"/>
          </p:cNvSpPr>
          <p:nvPr>
            <p:ph idx="1"/>
          </p:nvPr>
        </p:nvSpPr>
        <p:spPr>
          <a:xfrm>
            <a:off x="-474703" y="1600201"/>
            <a:ext cx="7143799" cy="4525963"/>
          </a:xfrm>
        </p:spPr>
        <p:txBody>
          <a:bodyPr>
            <a:normAutofit fontScale="92500"/>
          </a:bodyPr>
          <a:lstStyle/>
          <a:p>
            <a:r>
              <a:rPr lang="zh-CN" altLang="en-US" b="1" smtClean="0">
                <a:latin typeface="华文中宋" pitchFamily="2" charset="-122"/>
                <a:ea typeface="华文中宋" pitchFamily="2" charset="-122"/>
              </a:rPr>
              <a:t>       远望春光镇日阴，太行高耸气森森。</a:t>
            </a:r>
            <a:br>
              <a:rPr lang="zh-CN" altLang="en-US" b="1" smtClean="0">
                <a:latin typeface="华文中宋" pitchFamily="2" charset="-122"/>
                <a:ea typeface="华文中宋" pitchFamily="2" charset="-122"/>
              </a:rPr>
            </a:br>
            <a:r>
              <a:rPr lang="zh-CN" altLang="en-US" b="1" smtClean="0">
                <a:latin typeface="华文中宋" pitchFamily="2" charset="-122"/>
                <a:ea typeface="华文中宋" pitchFamily="2" charset="-122"/>
              </a:rPr>
              <a:t>　　</a:t>
            </a:r>
            <a:br>
              <a:rPr lang="zh-CN" altLang="en-US" b="1" smtClean="0">
                <a:latin typeface="华文中宋" pitchFamily="2" charset="-122"/>
                <a:ea typeface="华文中宋" pitchFamily="2" charset="-122"/>
              </a:rPr>
            </a:br>
            <a:r>
              <a:rPr lang="zh-CN" altLang="en-US" b="1" smtClean="0">
                <a:latin typeface="华文中宋" pitchFamily="2" charset="-122"/>
                <a:ea typeface="华文中宋" pitchFamily="2" charset="-122"/>
              </a:rPr>
              <a:t>　　 忠肝不洒中原泪，壮志坚持北伐心。</a:t>
            </a:r>
            <a:br>
              <a:rPr lang="zh-CN" altLang="en-US" b="1" smtClean="0">
                <a:latin typeface="华文中宋" pitchFamily="2" charset="-122"/>
                <a:ea typeface="华文中宋" pitchFamily="2" charset="-122"/>
              </a:rPr>
            </a:br>
            <a:r>
              <a:rPr lang="zh-CN" altLang="en-US" b="1" smtClean="0">
                <a:latin typeface="华文中宋" pitchFamily="2" charset="-122"/>
                <a:ea typeface="华文中宋" pitchFamily="2" charset="-122"/>
              </a:rPr>
              <a:t>　　</a:t>
            </a:r>
            <a:br>
              <a:rPr lang="zh-CN" altLang="en-US" b="1" smtClean="0">
                <a:latin typeface="华文中宋" pitchFamily="2" charset="-122"/>
                <a:ea typeface="华文中宋" pitchFamily="2" charset="-122"/>
              </a:rPr>
            </a:br>
            <a:r>
              <a:rPr lang="zh-CN" altLang="en-US" b="1" smtClean="0">
                <a:latin typeface="华文中宋" pitchFamily="2" charset="-122"/>
                <a:ea typeface="华文中宋" pitchFamily="2" charset="-122"/>
              </a:rPr>
              <a:t>　　 百战新师惊贼胆，三年苦斗献吾身。</a:t>
            </a:r>
            <a:br>
              <a:rPr lang="zh-CN" altLang="en-US" b="1" smtClean="0">
                <a:latin typeface="华文中宋" pitchFamily="2" charset="-122"/>
                <a:ea typeface="华文中宋" pitchFamily="2" charset="-122"/>
              </a:rPr>
            </a:br>
            <a:r>
              <a:rPr lang="zh-CN" altLang="en-US" b="1" smtClean="0">
                <a:latin typeface="华文中宋" pitchFamily="2" charset="-122"/>
                <a:ea typeface="华文中宋" pitchFamily="2" charset="-122"/>
              </a:rPr>
              <a:t>　　</a:t>
            </a:r>
            <a:br>
              <a:rPr lang="zh-CN" altLang="en-US" b="1" smtClean="0">
                <a:latin typeface="华文中宋" pitchFamily="2" charset="-122"/>
                <a:ea typeface="华文中宋" pitchFamily="2" charset="-122"/>
              </a:rPr>
            </a:br>
            <a:r>
              <a:rPr lang="zh-CN" altLang="en-US" b="1" smtClean="0">
                <a:latin typeface="华文中宋" pitchFamily="2" charset="-122"/>
                <a:ea typeface="华文中宋" pitchFamily="2" charset="-122"/>
              </a:rPr>
              <a:t>　　 从来燕赵多豪杰，驱逐倭儿共一樽</a:t>
            </a:r>
            <a:r>
              <a:rPr lang="zh-CN" altLang="en-US" smtClean="0"/>
              <a:t>。</a:t>
            </a:r>
            <a:endParaRPr lang="zh-CN" altLang="en-US"/>
          </a:p>
        </p:txBody>
      </p:sp>
      <p:sp>
        <p:nvSpPr>
          <p:cNvPr id="5" name="七边形 4"/>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34</a:t>
            </a:r>
            <a:endParaRPr lang="zh-CN" altLang="en-US"/>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b="1" smtClean="0">
                <a:latin typeface="华文中宋" pitchFamily="2" charset="-122"/>
                <a:ea typeface="华文中宋" pitchFamily="2" charset="-122"/>
              </a:rPr>
              <a:t>拓展阅读：</a:t>
            </a:r>
            <a:br>
              <a:rPr lang="en-US" altLang="zh-CN" b="1" smtClean="0">
                <a:latin typeface="华文中宋" pitchFamily="2" charset="-122"/>
                <a:ea typeface="华文中宋" pitchFamily="2" charset="-122"/>
              </a:rPr>
            </a:br>
            <a:r>
              <a:rPr lang="zh-CN" altLang="en-US" b="1" smtClean="0">
                <a:latin typeface="华文中宋" pitchFamily="2" charset="-122"/>
                <a:ea typeface="华文中宋" pitchFamily="2" charset="-122"/>
              </a:rPr>
              <a:t>赣南游击词</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陈毅</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一九三六年夏</a:t>
            </a:r>
            <a:endParaRPr lang="zh-CN" altLang="en-US" b="1">
              <a:latin typeface="华文中宋" pitchFamily="2" charset="-122"/>
              <a:ea typeface="华文中宋" pitchFamily="2" charset="-122"/>
            </a:endParaRPr>
          </a:p>
        </p:txBody>
      </p:sp>
      <p:sp>
        <p:nvSpPr>
          <p:cNvPr id="4" name="内容占位符 3"/>
          <p:cNvSpPr>
            <a:spLocks noGrp="1"/>
          </p:cNvSpPr>
          <p:nvPr>
            <p:ph idx="1"/>
          </p:nvPr>
        </p:nvSpPr>
        <p:spPr>
          <a:xfrm>
            <a:off x="168238" y="1785926"/>
            <a:ext cx="10429947" cy="4340238"/>
          </a:xfrm>
        </p:spPr>
        <p:style>
          <a:lnRef idx="2">
            <a:schemeClr val="accent5"/>
          </a:lnRef>
          <a:fillRef idx="1">
            <a:schemeClr val="lt1"/>
          </a:fillRef>
          <a:effectRef idx="0">
            <a:schemeClr val="accent5"/>
          </a:effectRef>
          <a:fontRef idx="minor">
            <a:schemeClr val="dk1"/>
          </a:fontRef>
        </p:style>
        <p:txBody>
          <a:bodyPr>
            <a:normAutofit fontScale="62500" lnSpcReduction="20000"/>
          </a:bodyPr>
          <a:lstStyle/>
          <a:p>
            <a:pPr>
              <a:lnSpc>
                <a:spcPts val="3700"/>
              </a:lnSpc>
            </a:pPr>
            <a:r>
              <a:rPr lang="zh-CN" altLang="en-US" sz="4000" b="1" smtClean="0">
                <a:latin typeface="华文中宋" pitchFamily="2" charset="-122"/>
                <a:ea typeface="华文中宋" pitchFamily="2" charset="-122"/>
              </a:rPr>
              <a:t>天将晓，队员醒来早。露侵衣被夏犹寒，树间唧唧鸣知了。满身沾野草。</a:t>
            </a:r>
          </a:p>
          <a:p>
            <a:pPr>
              <a:lnSpc>
                <a:spcPts val="3700"/>
              </a:lnSpc>
            </a:pPr>
            <a:r>
              <a:rPr lang="zh-CN" altLang="en-US" sz="4000" b="1" smtClean="0">
                <a:latin typeface="华文中宋" pitchFamily="2" charset="-122"/>
                <a:ea typeface="华文中宋" pitchFamily="2" charset="-122"/>
              </a:rPr>
              <a:t>天将午，</a:t>
            </a:r>
            <a:r>
              <a:rPr lang="zh-CN" altLang="en-US" sz="4000" b="1" smtClean="0">
                <a:latin typeface="华文中宋" pitchFamily="2" charset="-122"/>
                <a:ea typeface="华文中宋" pitchFamily="2" charset="-122"/>
                <a:hlinkClick r:id="rId2"/>
              </a:rPr>
              <a:t>饥肠</a:t>
            </a:r>
            <a:r>
              <a:rPr lang="zh-CN" altLang="en-US" sz="4000" b="1" smtClean="0">
                <a:latin typeface="华文中宋" pitchFamily="2" charset="-122"/>
                <a:ea typeface="华文中宋" pitchFamily="2" charset="-122"/>
              </a:rPr>
              <a:t>响如鼓。粮食封锁已三月，囊中存</a:t>
            </a:r>
            <a:r>
              <a:rPr lang="zh-CN" altLang="en-US" sz="4000" b="1" smtClean="0">
                <a:latin typeface="华文中宋" pitchFamily="2" charset="-122"/>
                <a:ea typeface="华文中宋" pitchFamily="2" charset="-122"/>
                <a:hlinkClick r:id="rId3"/>
              </a:rPr>
              <a:t>米清</a:t>
            </a:r>
            <a:r>
              <a:rPr lang="zh-CN" altLang="en-US" sz="4000" b="1" smtClean="0">
                <a:latin typeface="华文中宋" pitchFamily="2" charset="-122"/>
                <a:ea typeface="华文中宋" pitchFamily="2" charset="-122"/>
              </a:rPr>
              <a:t>可数。野菜和水煮。</a:t>
            </a:r>
          </a:p>
          <a:p>
            <a:pPr>
              <a:lnSpc>
                <a:spcPts val="3700"/>
              </a:lnSpc>
            </a:pPr>
            <a:r>
              <a:rPr lang="zh-CN" altLang="en-US" sz="4000" b="1" smtClean="0">
                <a:latin typeface="华文中宋" pitchFamily="2" charset="-122"/>
                <a:ea typeface="华文中宋" pitchFamily="2" charset="-122"/>
              </a:rPr>
              <a:t>日落西，集会议兵机。交通晨出无消息，屈指归来已误期。立即就迁居。</a:t>
            </a:r>
          </a:p>
          <a:p>
            <a:pPr>
              <a:lnSpc>
                <a:spcPts val="3700"/>
              </a:lnSpc>
            </a:pPr>
            <a:r>
              <a:rPr lang="zh-CN" altLang="en-US" sz="4000" b="1" smtClean="0">
                <a:latin typeface="华文中宋" pitchFamily="2" charset="-122"/>
                <a:ea typeface="华文中宋" pitchFamily="2" charset="-122"/>
              </a:rPr>
              <a:t>夜难行，淫雨苦兼旬。野营已自无篷帐，大树遮身待晓明。几番梦不成。</a:t>
            </a:r>
          </a:p>
          <a:p>
            <a:pPr>
              <a:lnSpc>
                <a:spcPts val="3700"/>
              </a:lnSpc>
            </a:pPr>
            <a:r>
              <a:rPr lang="zh-CN" altLang="en-US" sz="4000" b="1" smtClean="0">
                <a:latin typeface="华文中宋" pitchFamily="2" charset="-122"/>
                <a:ea typeface="华文中宋" pitchFamily="2" charset="-122"/>
              </a:rPr>
              <a:t>天放晴，对月设野营。拂拂清风催睡意，森森万树若云屯。梦中念敌情。</a:t>
            </a:r>
          </a:p>
          <a:p>
            <a:pPr>
              <a:lnSpc>
                <a:spcPts val="3700"/>
              </a:lnSpc>
            </a:pPr>
            <a:r>
              <a:rPr lang="zh-CN" altLang="en-US" sz="4000" b="1" smtClean="0">
                <a:latin typeface="华文中宋" pitchFamily="2" charset="-122"/>
                <a:ea typeface="华文中宋" pitchFamily="2" charset="-122"/>
              </a:rPr>
              <a:t>休玩笑，耳语声放低。林外难免无敌探，前回咳嗽泄军机。纠偏要心虚。</a:t>
            </a:r>
          </a:p>
          <a:p>
            <a:endParaRPr lang="zh-CN" altLang="en-US"/>
          </a:p>
        </p:txBody>
      </p:sp>
      <p:sp>
        <p:nvSpPr>
          <p:cNvPr id="5" name="七边形 4"/>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35</a:t>
            </a:r>
            <a:endParaRPr lang="zh-CN" altLang="en-US"/>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descr="11284670_135955879000_2.jpg"/>
          <p:cNvPicPr>
            <a:picLocks noChangeAspect="1"/>
          </p:cNvPicPr>
          <p:nvPr/>
        </p:nvPicPr>
        <p:blipFill>
          <a:blip r:embed="rId2"/>
          <a:stretch>
            <a:fillRect/>
          </a:stretch>
        </p:blipFill>
        <p:spPr>
          <a:xfrm>
            <a:off x="8597922" y="857232"/>
            <a:ext cx="1866284" cy="5357826"/>
          </a:xfrm>
          <a:prstGeom prst="rect">
            <a:avLst/>
          </a:prstGeom>
        </p:spPr>
      </p:pic>
      <p:sp>
        <p:nvSpPr>
          <p:cNvPr id="5" name="标题 4"/>
          <p:cNvSpPr>
            <a:spLocks noGrp="1"/>
          </p:cNvSpPr>
          <p:nvPr>
            <p:ph type="title"/>
          </p:nvPr>
        </p:nvSpPr>
        <p:spPr>
          <a:xfrm>
            <a:off x="545465" y="274638"/>
            <a:ext cx="9818370" cy="796908"/>
          </a:xfrm>
        </p:spPr>
        <p:txBody>
          <a:bodyPr>
            <a:normAutofit fontScale="90000"/>
          </a:bodyPr>
          <a:lstStyle/>
          <a:p>
            <a:r>
              <a:rPr lang="zh-CN" altLang="en-US" b="1" smtClean="0">
                <a:latin typeface="华文中宋" pitchFamily="2" charset="-122"/>
                <a:ea typeface="华文中宋" pitchFamily="2" charset="-122"/>
              </a:rPr>
              <a:t>拓展阅读：</a:t>
            </a:r>
            <a:br>
              <a:rPr lang="en-US" altLang="zh-CN" b="1" smtClean="0">
                <a:latin typeface="华文中宋" pitchFamily="2" charset="-122"/>
                <a:ea typeface="华文中宋" pitchFamily="2" charset="-122"/>
              </a:rPr>
            </a:br>
            <a:r>
              <a:rPr lang="zh-CN" altLang="en-US" b="1" smtClean="0">
                <a:latin typeface="华文中宋" pitchFamily="2" charset="-122"/>
                <a:ea typeface="华文中宋" pitchFamily="2" charset="-122"/>
              </a:rPr>
              <a:t>赣南游击词</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陈毅</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一九三六年夏</a:t>
            </a:r>
            <a:endParaRPr lang="zh-CN" altLang="en-US"/>
          </a:p>
        </p:txBody>
      </p:sp>
      <p:sp>
        <p:nvSpPr>
          <p:cNvPr id="7" name="内容占位符 4"/>
          <p:cNvSpPr>
            <a:spLocks noGrp="1"/>
          </p:cNvSpPr>
          <p:nvPr>
            <p:ph idx="1"/>
          </p:nvPr>
        </p:nvSpPr>
        <p:spPr>
          <a:xfrm>
            <a:off x="453990" y="1214423"/>
            <a:ext cx="8501122" cy="4911742"/>
          </a:xfrm>
        </p:spPr>
        <p:style>
          <a:lnRef idx="2">
            <a:schemeClr val="accent5"/>
          </a:lnRef>
          <a:fillRef idx="1">
            <a:schemeClr val="lt1"/>
          </a:fillRef>
          <a:effectRef idx="0">
            <a:schemeClr val="accent5"/>
          </a:effectRef>
          <a:fontRef idx="minor">
            <a:schemeClr val="dk1"/>
          </a:fontRef>
        </p:style>
        <p:txBody>
          <a:bodyPr>
            <a:noAutofit/>
          </a:bodyPr>
          <a:lstStyle/>
          <a:p>
            <a:pPr>
              <a:lnSpc>
                <a:spcPts val="4580"/>
              </a:lnSpc>
            </a:pPr>
            <a:r>
              <a:rPr lang="zh-CN" altLang="en-US" sz="2000" b="1" smtClean="0">
                <a:latin typeface="华文中宋" pitchFamily="2" charset="-122"/>
                <a:ea typeface="华文中宋" pitchFamily="2" charset="-122"/>
              </a:rPr>
              <a:t>叹缺粮，三月肉不尝。夏吃杨梅冬剥笋，猎取野猪遍山忙。捉蛇二更长。</a:t>
            </a:r>
          </a:p>
          <a:p>
            <a:pPr>
              <a:lnSpc>
                <a:spcPts val="4580"/>
              </a:lnSpc>
            </a:pPr>
            <a:r>
              <a:rPr lang="zh-CN" altLang="en-US" sz="2000" b="1" smtClean="0">
                <a:latin typeface="华文中宋" pitchFamily="2" charset="-122"/>
                <a:ea typeface="华文中宋" pitchFamily="2" charset="-122"/>
              </a:rPr>
              <a:t>满山抄，草木变</a:t>
            </a:r>
            <a:r>
              <a:rPr lang="zh-CN" altLang="en-US" sz="2000" b="1" smtClean="0">
                <a:latin typeface="华文中宋" pitchFamily="2" charset="-122"/>
                <a:ea typeface="华文中宋" pitchFamily="2" charset="-122"/>
                <a:hlinkClick r:id="rId3"/>
              </a:rPr>
              <a:t>枯焦</a:t>
            </a:r>
            <a:r>
              <a:rPr lang="zh-CN" altLang="en-US" sz="2000" b="1" smtClean="0">
                <a:latin typeface="华文中宋" pitchFamily="2" charset="-122"/>
                <a:ea typeface="华文中宋" pitchFamily="2" charset="-122"/>
              </a:rPr>
              <a:t>。敌人屠杀空前古，人民反抗气更高。再请把</a:t>
            </a:r>
            <a:r>
              <a:rPr lang="zh-CN" altLang="en-US" sz="2000" b="1" smtClean="0">
                <a:latin typeface="华文中宋" pitchFamily="2" charset="-122"/>
                <a:ea typeface="华文中宋" pitchFamily="2" charset="-122"/>
                <a:hlinkClick r:id="rId4"/>
              </a:rPr>
              <a:t>兵交</a:t>
            </a:r>
            <a:r>
              <a:rPr lang="zh-CN" altLang="en-US" sz="2000" b="1" smtClean="0">
                <a:latin typeface="华文中宋" pitchFamily="2" charset="-122"/>
                <a:ea typeface="华文中宋" pitchFamily="2" charset="-122"/>
              </a:rPr>
              <a:t>。</a:t>
            </a:r>
          </a:p>
          <a:p>
            <a:pPr>
              <a:lnSpc>
                <a:spcPts val="4580"/>
              </a:lnSpc>
            </a:pPr>
            <a:r>
              <a:rPr lang="zh-CN" altLang="en-US" sz="2000" b="1" smtClean="0">
                <a:latin typeface="华文中宋" pitchFamily="2" charset="-122"/>
                <a:ea typeface="华文中宋" pitchFamily="2" charset="-122"/>
              </a:rPr>
              <a:t>讲战术，</a:t>
            </a:r>
            <a:r>
              <a:rPr lang="zh-CN" altLang="en-US" sz="2000" b="1" smtClean="0">
                <a:latin typeface="华文中宋" pitchFamily="2" charset="-122"/>
                <a:ea typeface="华文中宋" pitchFamily="2" charset="-122"/>
                <a:hlinkClick r:id="rId5"/>
              </a:rPr>
              <a:t>稳坐钓鱼台</a:t>
            </a:r>
            <a:r>
              <a:rPr lang="zh-CN" altLang="en-US" sz="2000" b="1" smtClean="0">
                <a:latin typeface="华文中宋" pitchFamily="2" charset="-122"/>
                <a:ea typeface="华文中宋" pitchFamily="2" charset="-122"/>
              </a:rPr>
              <a:t>。敌人找我偏不打，他不防备我偏来。乖乖听安排。</a:t>
            </a:r>
          </a:p>
          <a:p>
            <a:pPr>
              <a:lnSpc>
                <a:spcPts val="4580"/>
              </a:lnSpc>
            </a:pPr>
            <a:r>
              <a:rPr lang="zh-CN" altLang="en-US" sz="2000" b="1" smtClean="0">
                <a:latin typeface="华文中宋" pitchFamily="2" charset="-122"/>
                <a:ea typeface="华文中宋" pitchFamily="2" charset="-122"/>
              </a:rPr>
              <a:t>靠人民，支援永不忘。他是重生亲父母，我是斗争好儿郎。革命强中强。</a:t>
            </a:r>
          </a:p>
          <a:p>
            <a:pPr>
              <a:lnSpc>
                <a:spcPts val="4580"/>
              </a:lnSpc>
            </a:pPr>
            <a:r>
              <a:rPr lang="zh-CN" altLang="en-US" sz="2000" b="1" smtClean="0">
                <a:latin typeface="华文中宋" pitchFamily="2" charset="-122"/>
                <a:ea typeface="华文中宋" pitchFamily="2" charset="-122"/>
              </a:rPr>
              <a:t>勤学习，落伍实堪悲。此日准备好身手，他年战场获锦归。前进心不灰。</a:t>
            </a:r>
          </a:p>
          <a:p>
            <a:pPr>
              <a:lnSpc>
                <a:spcPts val="4580"/>
              </a:lnSpc>
            </a:pPr>
            <a:r>
              <a:rPr lang="zh-CN" altLang="en-US" sz="2000" b="1" smtClean="0">
                <a:latin typeface="华文中宋" pitchFamily="2" charset="-122"/>
                <a:ea typeface="华文中宋" pitchFamily="2" charset="-122"/>
              </a:rPr>
              <a:t>莫</a:t>
            </a:r>
            <a:r>
              <a:rPr lang="zh-CN" altLang="en-US" sz="2000" b="1" smtClean="0">
                <a:latin typeface="华文中宋" pitchFamily="2" charset="-122"/>
                <a:ea typeface="华文中宋" pitchFamily="2" charset="-122"/>
                <a:hlinkClick r:id="rId6"/>
              </a:rPr>
              <a:t>怨嗟</a:t>
            </a:r>
            <a:r>
              <a:rPr lang="zh-CN" altLang="en-US" sz="2000" b="1" smtClean="0">
                <a:latin typeface="华文中宋" pitchFamily="2" charset="-122"/>
                <a:ea typeface="华文中宋" pitchFamily="2" charset="-122"/>
              </a:rPr>
              <a:t>，</a:t>
            </a:r>
            <a:r>
              <a:rPr lang="zh-CN" altLang="en-US" sz="2000" b="1" smtClean="0">
                <a:latin typeface="华文中宋" pitchFamily="2" charset="-122"/>
                <a:ea typeface="华文中宋" pitchFamily="2" charset="-122"/>
                <a:hlinkClick r:id="rId7"/>
              </a:rPr>
              <a:t>稳脚</a:t>
            </a:r>
            <a:r>
              <a:rPr lang="zh-CN" altLang="en-US" sz="2000" b="1" smtClean="0">
                <a:latin typeface="华文中宋" pitchFamily="2" charset="-122"/>
                <a:ea typeface="华文中宋" pitchFamily="2" charset="-122"/>
              </a:rPr>
              <a:t>度年华。贼子引狼输禹鼎，大军抗日渡金沙。铁树要开花。</a:t>
            </a:r>
          </a:p>
          <a:p>
            <a:pPr>
              <a:lnSpc>
                <a:spcPts val="4580"/>
              </a:lnSpc>
            </a:pPr>
            <a:endParaRPr lang="zh-CN" altLang="en-US" sz="2000" b="1" smtClean="0">
              <a:latin typeface="华文中宋" panose="02010600040101010101" pitchFamily="2" charset="-122"/>
              <a:ea typeface="华文中宋" panose="02010600040101010101" pitchFamily="2" charset="-122"/>
            </a:endParaRPr>
          </a:p>
        </p:txBody>
      </p:sp>
      <p:sp>
        <p:nvSpPr>
          <p:cNvPr id="6" name="七边形 5"/>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36</a:t>
            </a:r>
            <a:endParaRPr lang="zh-CN" altLang="en-US"/>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p:txBody>
          <a:bodyPr/>
          <a:lstStyle/>
          <a:p>
            <a:endParaRPr lang="zh-CN" altLang="en-US"/>
          </a:p>
        </p:txBody>
      </p:sp>
      <p:sp>
        <p:nvSpPr>
          <p:cNvPr id="6" name="文本占位符 5"/>
          <p:cNvSpPr>
            <a:spLocks noGrp="1"/>
          </p:cNvSpPr>
          <p:nvPr>
            <p:ph type="body" idx="1"/>
          </p:nvPr>
        </p:nvSpPr>
        <p:spPr>
          <a:xfrm>
            <a:off x="861760" y="1571613"/>
            <a:ext cx="9272905" cy="2835288"/>
          </a:xfrm>
        </p:spPr>
        <p:txBody>
          <a:bodyPr>
            <a:normAutofit/>
          </a:bodyPr>
          <a:lstStyle/>
          <a:p>
            <a:r>
              <a:rPr lang="zh-CN" altLang="en-US" sz="6000" b="1" smtClean="0">
                <a:solidFill>
                  <a:srgbClr val="FF0000"/>
                </a:solidFill>
                <a:latin typeface="华文中宋" pitchFamily="2" charset="-122"/>
                <a:ea typeface="华文中宋" pitchFamily="2" charset="-122"/>
              </a:rPr>
              <a:t>小说阅读</a:t>
            </a:r>
            <a:endParaRPr lang="zh-CN" altLang="en-US" sz="6000" b="1">
              <a:solidFill>
                <a:srgbClr val="FF0000"/>
              </a:solidFill>
              <a:latin typeface="华文中宋" panose="02010600040101010101" pitchFamily="2" charset="-122"/>
              <a:ea typeface="华文中宋" panose="02010600040101010101" pitchFamily="2" charset="-122"/>
            </a:endParaRPr>
          </a:p>
        </p:txBody>
      </p:sp>
      <p:pic>
        <p:nvPicPr>
          <p:cNvPr id="7" name="图片 6" descr="2018081309283182146.jpg"/>
          <p:cNvPicPr>
            <a:picLocks noChangeAspect="1"/>
          </p:cNvPicPr>
          <p:nvPr/>
        </p:nvPicPr>
        <p:blipFill>
          <a:blip r:embed="rId2"/>
          <a:stretch>
            <a:fillRect/>
          </a:stretch>
        </p:blipFill>
        <p:spPr>
          <a:xfrm>
            <a:off x="4454518" y="357166"/>
            <a:ext cx="5500726" cy="3810000"/>
          </a:xfrm>
          <a:prstGeom prst="rect">
            <a:avLst/>
          </a:prstGeom>
        </p:spPr>
      </p:pic>
      <p:sp>
        <p:nvSpPr>
          <p:cNvPr id="8" name="七边形 7"/>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37</a:t>
            </a:r>
            <a:endParaRPr lang="zh-CN" altLang="en-US"/>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u=1976293491,2924233569&amp;fm=173&amp;app=25&amp;f=JPEG.jpg"/>
          <p:cNvPicPr>
            <a:picLocks noChangeAspect="1"/>
          </p:cNvPicPr>
          <p:nvPr/>
        </p:nvPicPr>
        <p:blipFill>
          <a:blip r:embed="rId2"/>
          <a:stretch>
            <a:fillRect/>
          </a:stretch>
        </p:blipFill>
        <p:spPr>
          <a:xfrm>
            <a:off x="6740534" y="3214686"/>
            <a:ext cx="4168766" cy="3286124"/>
          </a:xfrm>
          <a:prstGeom prst="rect">
            <a:avLst/>
          </a:prstGeom>
        </p:spPr>
      </p:pic>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graphicFrame>
        <p:nvGraphicFramePr>
          <p:cNvPr id="7170" name="Object 4"/>
          <p:cNvGraphicFramePr>
            <a:graphicFrameLocks noChangeAspect="1"/>
          </p:cNvGraphicFramePr>
          <p:nvPr>
            <p:ph idx="1"/>
          </p:nvPr>
        </p:nvGraphicFramePr>
        <p:xfrm>
          <a:off x="630238" y="2087563"/>
          <a:ext cx="9553575" cy="3944937"/>
        </p:xfrm>
        <a:graphic>
          <a:graphicData uri="http://schemas.openxmlformats.org/presentationml/2006/ole">
            <mc:AlternateContent>
              <mc:Choice xmlns:v="urn:schemas-microsoft-com:vml" Requires="v">
                <p:oleObj spid="_x0000_s1038" name="文档" r:id="rId3" imgW="11798129" imgH="4871408" progId="Word.Document.12">
                  <p:embed/>
                </p:oleObj>
              </mc:Choice>
              <mc:Fallback>
                <p:oleObj name="文档" r:id="rId3" imgW="11798129" imgH="4871408" progId="Word.Document.12">
                  <p:embed/>
                  <p:pic>
                    <p:nvPicPr>
                      <p:cNvPr id="0" name="OLE substitute image"/>
                      <p:cNvPicPr/>
                      <p:nvPr/>
                    </p:nvPicPr>
                    <p:blipFill>
                      <a:blip r:embed="rId4"/>
                      <a:stretch>
                        <a:fillRect/>
                      </a:stretch>
                    </p:blipFill>
                    <p:spPr>
                      <a:xfrm>
                        <a:off x="630238" y="2087563"/>
                        <a:ext cx="9553575" cy="3944937"/>
                      </a:xfrm>
                      <a:prstGeom prst="rect">
                        <a:avLst/>
                      </a:prstGeom>
                      <a:noFill/>
                    </p:spPr>
                  </p:pic>
                </p:oleObj>
              </mc:Fallback>
            </mc:AlternateContent>
          </a:graphicData>
        </a:graphic>
      </p:graphicFrame>
      <p:sp>
        <p:nvSpPr>
          <p:cNvPr id="7171" name="Rectangle 3"/>
          <p:cNvSpPr>
            <a:spLocks noChangeArrowheads="1"/>
          </p:cNvSpPr>
          <p:nvPr/>
        </p:nvSpPr>
        <p:spPr bwMode="auto">
          <a:xfrm>
            <a:off x="382552" y="1357298"/>
            <a:ext cx="10001320" cy="440120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660400" algn="l" defTabSz="914400" rtl="0" eaLnBrk="1" fontAlgn="base" latinLnBrk="0" hangingPunct="1">
              <a:lnSpc>
                <a:spcPct val="100000"/>
              </a:lnSpc>
              <a:spcBef>
                <a:spcPct val="0"/>
              </a:spcBef>
              <a:spcAft>
                <a:spcPct val="0"/>
              </a:spcAft>
              <a:buClrTx/>
              <a:buSzTx/>
              <a:buFontTx/>
              <a:buNone/>
            </a:pPr>
            <a:r>
              <a:rPr kumimoji="0" lang="zh-CN" sz="2800" b="1" i="0" u="none" strike="noStrike" cap="none" normalizeH="0" baseline="0" smtClean="0">
                <a:ln>
                  <a:noFill/>
                </a:ln>
                <a:solidFill>
                  <a:srgbClr val="00B000"/>
                </a:solidFill>
                <a:effectLst/>
                <a:latin typeface="华文中宋" pitchFamily="2" charset="-122"/>
                <a:ea typeface="华文中宋" pitchFamily="2" charset="-122"/>
                <a:cs typeface="Times New Roman" pitchFamily="18" charset="0"/>
              </a:rPr>
              <a:t>一、小说的分类</a:t>
            </a:r>
            <a:endPara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558800" algn="l" defTabSz="914400" rtl="0" eaLnBrk="0" fontAlgn="base" latinLnBrk="0" hangingPunct="0">
              <a:lnSpc>
                <a:spcPct val="100000"/>
              </a:lnSpc>
              <a:spcBef>
                <a:spcPct val="0"/>
              </a:spcBef>
              <a:spcAft>
                <a:spcPct val="0"/>
              </a:spcAft>
              <a:buClrTx/>
              <a:buSzTx/>
              <a:buFontTx/>
              <a:buNone/>
            </a:pPr>
            <a:r>
              <a:rPr kumimoji="0" lang="zh-CN" sz="28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篇幅及容量</a:t>
            </a:r>
            <a:r>
              <a:rPr kumimoji="0" lang="en-US" altLang="zh-CN" sz="28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a:t>
            </a:r>
            <a:r>
              <a:rPr kumimoji="0" lang="zh-CN" sz="2800" b="1" i="0" u="none" strike="noStrike" cap="none" normalizeH="0" baseline="0" smtClean="0">
                <a:ln>
                  <a:noFill/>
                </a:ln>
                <a:solidFill>
                  <a:srgbClr val="FF0000"/>
                </a:solidFill>
                <a:effectLst/>
                <a:latin typeface="华文中宋" pitchFamily="2" charset="-122"/>
                <a:ea typeface="华文中宋" pitchFamily="2" charset="-122"/>
                <a:cs typeface="Times New Roman" pitchFamily="18" charset="0"/>
              </a:rPr>
              <a:t>长篇、中篇、短篇和微型小说</a:t>
            </a:r>
            <a:r>
              <a:rPr kumimoji="0" lang="en-US" altLang="zh-CN" sz="28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a:t>
            </a:r>
            <a:r>
              <a:rPr kumimoji="0" lang="zh-CN" altLang="en-US" sz="28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小小说</a:t>
            </a:r>
            <a:r>
              <a:rPr kumimoji="0" lang="en-US" altLang="zh-CN" sz="28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a:t>
            </a:r>
            <a:r>
              <a:rPr kumimoji="0" lang="zh-CN" altLang="en-US" sz="28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a:t>
            </a: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558800" algn="l" defTabSz="914400" rtl="0" eaLnBrk="0" fontAlgn="base" latinLnBrk="0" hangingPunct="0">
              <a:lnSpc>
                <a:spcPct val="100000"/>
              </a:lnSpc>
              <a:spcBef>
                <a:spcPct val="0"/>
              </a:spcBef>
              <a:spcAft>
                <a:spcPct val="0"/>
              </a:spcAft>
              <a:buClrTx/>
              <a:buSzTx/>
              <a:buFontTx/>
              <a:buNone/>
            </a:pPr>
            <a:endParaRPr kumimoji="0" lang="en-US" altLang="zh-CN" sz="2800" b="1" i="0" u="none" strike="noStrike" cap="none" normalizeH="0" baseline="0" smtClean="0">
              <a:ln>
                <a:noFill/>
              </a:ln>
              <a:solidFill>
                <a:schemeClr val="tx1"/>
              </a:solidFill>
              <a:effectLst/>
              <a:latin typeface="华文中宋" panose="02010600040101010101" pitchFamily="2" charset="-122"/>
              <a:ea typeface="华文中宋" panose="02010600040101010101" pitchFamily="2" charset="-122"/>
              <a:cs typeface="Times New Roman" panose="02020603050405020304" pitchFamily="18" charset="0"/>
            </a:endParaRPr>
          </a:p>
          <a:p>
            <a:pPr marL="0" marR="0" lvl="0" indent="5588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表现的内容</a:t>
            </a:r>
            <a:r>
              <a:rPr kumimoji="0" lang="en-US" altLang="zh-CN" sz="28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a:t>
            </a:r>
            <a:r>
              <a:rPr kumimoji="0" lang="zh-CN" altLang="en-US" sz="2800" b="1" i="0" u="none" strike="noStrike" cap="none" normalizeH="0" baseline="0" smtClean="0">
                <a:ln>
                  <a:noFill/>
                </a:ln>
                <a:solidFill>
                  <a:srgbClr val="FF0000"/>
                </a:solidFill>
                <a:effectLst/>
                <a:latin typeface="华文中宋" pitchFamily="2" charset="-122"/>
                <a:ea typeface="华文中宋" pitchFamily="2" charset="-122"/>
                <a:cs typeface="Times New Roman" pitchFamily="18" charset="0"/>
              </a:rPr>
              <a:t>神话、仙侠、武侠、科幻、悬疑、古传、当代、浪漫青春、游戏竞技</a:t>
            </a:r>
            <a:r>
              <a:rPr kumimoji="0" lang="zh-CN" altLang="en-US" sz="28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等。</a:t>
            </a:r>
            <a:endParaRPr kumimoji="0" lang="zh-CN" altLang="en-US" sz="2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558800" algn="l" defTabSz="914400" rtl="0" eaLnBrk="0" fontAlgn="base" latinLnBrk="0" hangingPunct="0">
              <a:lnSpc>
                <a:spcPct val="100000"/>
              </a:lnSpc>
              <a:spcBef>
                <a:spcPct val="0"/>
              </a:spcBef>
              <a:spcAft>
                <a:spcPct val="0"/>
              </a:spcAft>
              <a:buClrTx/>
              <a:buSzTx/>
              <a:buFontTx/>
              <a:buNone/>
            </a:pPr>
            <a:endParaRPr kumimoji="0" lang="en-US" altLang="zh-CN" sz="28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endParaRPr>
          </a:p>
          <a:p>
            <a:pPr marL="0" marR="0" lvl="0" indent="5588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体制</a:t>
            </a:r>
            <a:r>
              <a:rPr kumimoji="0" lang="en-US" altLang="zh-CN" sz="28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a:t>
            </a:r>
            <a:r>
              <a:rPr kumimoji="0" lang="zh-CN" altLang="en-US" sz="2800" b="1" i="0" u="none" strike="noStrike" cap="none" normalizeH="0" baseline="0" smtClean="0">
                <a:ln>
                  <a:noFill/>
                </a:ln>
                <a:solidFill>
                  <a:srgbClr val="FF0000"/>
                </a:solidFill>
                <a:effectLst/>
                <a:latin typeface="华文中宋" pitchFamily="2" charset="-122"/>
                <a:ea typeface="华文中宋" pitchFamily="2" charset="-122"/>
                <a:cs typeface="Times New Roman" pitchFamily="18" charset="0"/>
              </a:rPr>
              <a:t>章回体小说、日记体小说、书信体小说、自传体小说。</a:t>
            </a:r>
            <a:endParaRPr kumimoji="0" lang="zh-CN" altLang="en-US" sz="2800" b="0" i="0" u="none" strike="noStrike" cap="none" normalizeH="0" baseline="0" smtClean="0">
              <a:ln>
                <a:noFill/>
              </a:ln>
              <a:solidFill>
                <a:srgbClr val="FF0000"/>
              </a:solidFill>
              <a:effectLst/>
              <a:latin typeface="Arial" panose="020b0604020202020204" pitchFamily="34" charset="0"/>
              <a:ea typeface="宋体" panose="02010600030101010101" pitchFamily="2" charset="-122"/>
              <a:cs typeface="宋体" pitchFamily="2" charset="-122"/>
            </a:endParaRPr>
          </a:p>
          <a:p>
            <a:pPr marL="0" marR="0" lvl="0" indent="558800" algn="l" defTabSz="914400" rtl="0" eaLnBrk="0" fontAlgn="base" latinLnBrk="0" hangingPunct="0">
              <a:lnSpc>
                <a:spcPct val="100000"/>
              </a:lnSpc>
              <a:spcBef>
                <a:spcPct val="0"/>
              </a:spcBef>
              <a:spcAft>
                <a:spcPct val="0"/>
              </a:spcAft>
              <a:buClrTx/>
              <a:buSzTx/>
              <a:buFontTx/>
              <a:buNone/>
            </a:pPr>
            <a:endParaRPr lang="en-US" altLang="zh-CN" sz="2800" b="1" smtClean="0">
              <a:latin typeface="华文中宋" panose="02010600040101010101" pitchFamily="2" charset="-122"/>
              <a:ea typeface="华文中宋" panose="02010600040101010101" pitchFamily="2" charset="-122"/>
              <a:cs typeface="Times New Roman" panose="02020603050405020304" pitchFamily="18" charset="0"/>
            </a:endParaRPr>
          </a:p>
          <a:p>
            <a:pPr marL="0" marR="0" lvl="0" indent="5588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语言形式</a:t>
            </a:r>
            <a:r>
              <a:rPr kumimoji="0" lang="en-US" altLang="zh-CN" sz="28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a:t>
            </a:r>
            <a:r>
              <a:rPr kumimoji="0" lang="zh-CN" altLang="en-US" sz="2800" b="1" i="0" u="none" strike="noStrike" cap="none" normalizeH="0" baseline="0" smtClean="0">
                <a:ln>
                  <a:noFill/>
                </a:ln>
                <a:solidFill>
                  <a:srgbClr val="FF0000"/>
                </a:solidFill>
                <a:effectLst/>
                <a:latin typeface="华文中宋" pitchFamily="2" charset="-122"/>
                <a:ea typeface="华文中宋" pitchFamily="2" charset="-122"/>
                <a:cs typeface="Times New Roman" pitchFamily="18" charset="0"/>
              </a:rPr>
              <a:t>文言小说</a:t>
            </a:r>
            <a:r>
              <a:rPr kumimoji="0" lang="zh-CN" altLang="en-US" sz="28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和</a:t>
            </a:r>
            <a:r>
              <a:rPr kumimoji="0" lang="zh-CN" altLang="en-US" sz="2800" b="1" i="0" u="none" strike="noStrike" cap="none" normalizeH="0" baseline="0" smtClean="0">
                <a:ln>
                  <a:noFill/>
                </a:ln>
                <a:solidFill>
                  <a:srgbClr val="FF0000"/>
                </a:solidFill>
                <a:effectLst/>
                <a:latin typeface="华文中宋" pitchFamily="2" charset="-122"/>
                <a:ea typeface="华文中宋" pitchFamily="2" charset="-122"/>
                <a:cs typeface="Times New Roman" pitchFamily="18" charset="0"/>
              </a:rPr>
              <a:t>白话小说</a:t>
            </a:r>
            <a:r>
              <a:rPr kumimoji="0" lang="zh-CN" altLang="en-US" sz="28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a:t>
            </a:r>
            <a:endParaRPr kumimoji="0" lang="zh-CN" altLang="en-US" sz="2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七边形 5"/>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38</a:t>
            </a:r>
            <a:endParaRPr lang="zh-CN" altLang="en-US"/>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sp>
        <p:nvSpPr>
          <p:cNvPr id="4" name="内容占位符 3"/>
          <p:cNvSpPr>
            <a:spLocks noGrp="1"/>
          </p:cNvSpPr>
          <p:nvPr>
            <p:ph idx="1"/>
          </p:nvPr>
        </p:nvSpPr>
        <p:spPr/>
        <p:txBody>
          <a:bodyPr>
            <a:normAutofit fontScale="40000" lnSpcReduction="20000"/>
          </a:bodyPr>
          <a:lstStyle/>
          <a:p>
            <a:r>
              <a:rPr lang="zh-CN" altLang="en-US" sz="7000" b="1" smtClean="0"/>
              <a:t>二、</a:t>
            </a:r>
            <a:r>
              <a:rPr lang="zh-CN" altLang="en-US" sz="9000" b="1" smtClean="0">
                <a:solidFill>
                  <a:srgbClr val="92D050"/>
                </a:solidFill>
                <a:latin typeface="华文中宋" pitchFamily="2" charset="-122"/>
                <a:ea typeface="华文中宋" pitchFamily="2" charset="-122"/>
              </a:rPr>
              <a:t>小说的文体特征</a:t>
            </a:r>
            <a:endParaRPr lang="zh-CN" altLang="en-US" sz="9000" smtClean="0">
              <a:solidFill>
                <a:srgbClr val="92D050"/>
              </a:solidFill>
              <a:latin typeface="华文中宋" panose="02010600040101010101" pitchFamily="2" charset="-122"/>
              <a:ea typeface="华文中宋" panose="02010600040101010101" pitchFamily="2" charset="-122"/>
            </a:endParaRPr>
          </a:p>
          <a:p>
            <a:r>
              <a:rPr lang="en-US" sz="7000" b="1" smtClean="0"/>
              <a:t>1</a:t>
            </a:r>
            <a:r>
              <a:rPr lang="zh-CN" altLang="en-US" sz="7000" b="1" smtClean="0"/>
              <a:t>．</a:t>
            </a:r>
            <a:r>
              <a:rPr lang="zh-CN" altLang="en-US" sz="7000" b="1" smtClean="0">
                <a:solidFill>
                  <a:srgbClr val="FF0000"/>
                </a:solidFill>
              </a:rPr>
              <a:t>小说三要素</a:t>
            </a:r>
            <a:endParaRPr lang="zh-CN" altLang="en-US" sz="7000" smtClean="0">
              <a:solidFill>
                <a:srgbClr val="FF0000"/>
              </a:solidFill>
            </a:endParaRPr>
          </a:p>
          <a:p>
            <a:r>
              <a:rPr lang="zh-CN" altLang="en-US" sz="7000" b="1" smtClean="0"/>
              <a:t>生动的人物</a:t>
            </a:r>
            <a:r>
              <a:rPr lang="zh-CN" altLang="en-US" sz="7000" b="1" smtClean="0">
                <a:solidFill>
                  <a:srgbClr val="FF0000"/>
                </a:solidFill>
              </a:rPr>
              <a:t>形象</a:t>
            </a:r>
            <a:r>
              <a:rPr lang="zh-CN" altLang="en-US" sz="7000" b="1" smtClean="0"/>
              <a:t>、完整的故事</a:t>
            </a:r>
            <a:r>
              <a:rPr lang="zh-CN" altLang="en-US" sz="7000" b="1" smtClean="0">
                <a:solidFill>
                  <a:srgbClr val="FF0000"/>
                </a:solidFill>
              </a:rPr>
              <a:t>情节</a:t>
            </a:r>
            <a:r>
              <a:rPr lang="zh-CN" altLang="en-US" sz="7000" b="1" smtClean="0"/>
              <a:t>和具体的</a:t>
            </a:r>
            <a:r>
              <a:rPr lang="zh-CN" altLang="en-US" sz="7000" b="1" smtClean="0">
                <a:solidFill>
                  <a:srgbClr val="FF0000"/>
                </a:solidFill>
              </a:rPr>
              <a:t>环境</a:t>
            </a:r>
            <a:r>
              <a:rPr lang="zh-CN" altLang="en-US" sz="7000" b="1" smtClean="0"/>
              <a:t>描写。</a:t>
            </a:r>
            <a:endParaRPr lang="zh-CN" altLang="en-US" sz="7000" smtClean="0"/>
          </a:p>
          <a:p>
            <a:endParaRPr lang="en-US" altLang="zh-CN" b="1" smtClean="0"/>
          </a:p>
          <a:p>
            <a:r>
              <a:rPr lang="zh-CN" altLang="en-US" sz="6500" b="1" smtClean="0">
                <a:solidFill>
                  <a:srgbClr val="FF0000"/>
                </a:solidFill>
              </a:rPr>
              <a:t>正面</a:t>
            </a:r>
            <a:r>
              <a:rPr lang="zh-CN" altLang="en-US" sz="6500" b="1" smtClean="0"/>
              <a:t>描写</a:t>
            </a:r>
            <a:r>
              <a:rPr lang="en-US" altLang="zh-CN" sz="6500" b="1" smtClean="0"/>
              <a:t>——</a:t>
            </a:r>
            <a:r>
              <a:rPr lang="zh-CN" altLang="en-US" sz="6500" b="1" smtClean="0"/>
              <a:t>对人物肖像、语言、行动、神态、心理描写；</a:t>
            </a:r>
            <a:endParaRPr lang="en-US" altLang="zh-CN" sz="6500" b="1" smtClean="0"/>
          </a:p>
          <a:p>
            <a:endParaRPr lang="en-US" altLang="zh-CN" b="1" smtClean="0"/>
          </a:p>
          <a:p>
            <a:endParaRPr lang="en-US" altLang="zh-CN" b="1" smtClean="0"/>
          </a:p>
          <a:p>
            <a:endParaRPr lang="en-US" altLang="zh-CN" b="1" smtClean="0"/>
          </a:p>
          <a:p>
            <a:pPr>
              <a:buNone/>
            </a:pPr>
            <a:r>
              <a:rPr lang="en-US" altLang="zh-CN" b="1" smtClean="0"/>
              <a:t>     </a:t>
            </a:r>
          </a:p>
          <a:p>
            <a:pPr>
              <a:buNone/>
            </a:pPr>
            <a:r>
              <a:rPr lang="en-US" altLang="zh-CN" sz="4600" b="1" smtClean="0">
                <a:solidFill>
                  <a:srgbClr val="FF0000"/>
                </a:solidFill>
              </a:rPr>
              <a:t>     </a:t>
            </a:r>
            <a:r>
              <a:rPr lang="zh-CN" altLang="en-US" sz="6700" b="1" smtClean="0">
                <a:solidFill>
                  <a:srgbClr val="FF0000"/>
                </a:solidFill>
              </a:rPr>
              <a:t>侧面</a:t>
            </a:r>
            <a:r>
              <a:rPr lang="zh-CN" altLang="en-US" sz="6700" b="1" smtClean="0"/>
              <a:t>描写</a:t>
            </a:r>
            <a:r>
              <a:rPr lang="en-US" altLang="zh-CN" sz="6700" b="1" smtClean="0"/>
              <a:t>——</a:t>
            </a:r>
            <a:r>
              <a:rPr lang="zh-CN" altLang="en-US" sz="6700" b="1" smtClean="0"/>
              <a:t>通   过其他的人或物对要写的人或物的态度、议 论、评价来间接表现所写的人、物。所以侧面描写也叫</a:t>
            </a:r>
            <a:r>
              <a:rPr lang="zh-CN" altLang="en-US" sz="6700" b="1" smtClean="0">
                <a:solidFill>
                  <a:srgbClr val="FF0000"/>
                </a:solidFill>
              </a:rPr>
              <a:t>间接描</a:t>
            </a:r>
            <a:r>
              <a:rPr lang="zh-CN" altLang="en-US" sz="6700" b="1" smtClean="0"/>
              <a:t>写。</a:t>
            </a:r>
            <a:endParaRPr lang="zh-CN" altLang="en-US" sz="6700" smtClean="0"/>
          </a:p>
          <a:p>
            <a:r>
              <a:rPr lang="en-US" sz="4600" b="1" smtClean="0"/>
              <a:t> </a:t>
            </a:r>
            <a:endParaRPr lang="zh-CN" altLang="en-US" sz="4600" smtClean="0"/>
          </a:p>
          <a:p>
            <a:endParaRPr lang="zh-CN" altLang="en-US"/>
          </a:p>
        </p:txBody>
      </p:sp>
      <p:sp>
        <p:nvSpPr>
          <p:cNvPr id="5" name="左大括号 4"/>
          <p:cNvSpPr/>
          <p:nvPr/>
        </p:nvSpPr>
        <p:spPr>
          <a:xfrm>
            <a:off x="596866" y="3143248"/>
            <a:ext cx="357190" cy="171451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七边形 5"/>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39</a:t>
            </a:r>
            <a:endParaRPr lang="zh-CN" altLang="en-US"/>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b="1"/>
          </a:p>
        </p:txBody>
      </p:sp>
      <p:sp>
        <p:nvSpPr>
          <p:cNvPr id="3" name="内容占位符 2"/>
          <p:cNvSpPr>
            <a:spLocks noGrp="1"/>
          </p:cNvSpPr>
          <p:nvPr>
            <p:ph idx="1"/>
          </p:nvPr>
        </p:nvSpPr>
        <p:spPr>
          <a:xfrm>
            <a:off x="545465" y="1357299"/>
            <a:ext cx="9818370" cy="4768866"/>
          </a:xfrm>
        </p:spPr>
        <p:txBody>
          <a:bodyPr/>
          <a:lstStyle/>
          <a:p>
            <a:r>
              <a:rPr lang="zh-CN" altLang="en-US" b="1" smtClean="0">
                <a:latin typeface="华文中宋" pitchFamily="2" charset="-122"/>
                <a:ea typeface="华文中宋" pitchFamily="2" charset="-122"/>
              </a:rPr>
              <a:t>一、初读，了解诗的内容</a:t>
            </a:r>
            <a:r>
              <a:rPr lang="en-US" b="1" smtClean="0">
                <a:latin typeface="华文中宋" pitchFamily="2" charset="-122"/>
                <a:ea typeface="华文中宋" pitchFamily="2" charset="-122"/>
              </a:rPr>
              <a:t>  </a:t>
            </a:r>
            <a:br>
              <a:rPr lang="en-US" b="1" smtClean="0">
                <a:latin typeface="华文中宋" pitchFamily="2" charset="-122"/>
                <a:ea typeface="华文中宋" pitchFamily="2" charset="-122"/>
              </a:rPr>
            </a:br>
            <a:r>
              <a:rPr lang="zh-CN" altLang="en-US" b="1" smtClean="0">
                <a:latin typeface="华文中宋" pitchFamily="2" charset="-122"/>
                <a:ea typeface="华文中宋" pitchFamily="2" charset="-122"/>
              </a:rPr>
              <a:t>　　</a:t>
            </a:r>
            <a:r>
              <a:rPr lang="en-US" b="1" smtClean="0">
                <a:latin typeface="华文中宋" pitchFamily="2" charset="-122"/>
                <a:ea typeface="华文中宋" pitchFamily="2" charset="-122"/>
              </a:rPr>
              <a:t>1</a:t>
            </a:r>
            <a:r>
              <a:rPr lang="zh-CN" altLang="en-US" b="1" smtClean="0">
                <a:latin typeface="华文中宋" pitchFamily="2" charset="-122"/>
                <a:ea typeface="华文中宋" pitchFamily="2" charset="-122"/>
              </a:rPr>
              <a:t>、了解题目背景</a:t>
            </a:r>
            <a:r>
              <a:rPr lang="en-US" b="1" smtClean="0">
                <a:latin typeface="华文中宋" pitchFamily="2" charset="-122"/>
                <a:ea typeface="华文中宋" pitchFamily="2" charset="-122"/>
              </a:rPr>
              <a:t>  </a:t>
            </a:r>
            <a:br>
              <a:rPr lang="en-US" b="1" smtClean="0">
                <a:latin typeface="华文中宋" pitchFamily="2" charset="-122"/>
                <a:ea typeface="华文中宋" pitchFamily="2" charset="-122"/>
              </a:rPr>
            </a:br>
            <a:r>
              <a:rPr lang="zh-CN" altLang="en-US" b="1" smtClean="0">
                <a:latin typeface="华文中宋" pitchFamily="2" charset="-122"/>
                <a:ea typeface="华文中宋" pitchFamily="2" charset="-122"/>
              </a:rPr>
              <a:t> 　  </a:t>
            </a:r>
            <a:r>
              <a:rPr lang="en-US" b="1" smtClean="0">
                <a:latin typeface="华文中宋" pitchFamily="2" charset="-122"/>
                <a:ea typeface="华文中宋" pitchFamily="2" charset="-122"/>
              </a:rPr>
              <a:t>2</a:t>
            </a:r>
            <a:r>
              <a:rPr lang="zh-CN" altLang="en-US" b="1" smtClean="0">
                <a:latin typeface="华文中宋" pitchFamily="2" charset="-122"/>
                <a:ea typeface="华文中宋" pitchFamily="2" charset="-122"/>
              </a:rPr>
              <a:t>、初步感受作者在这首诗中表达了什么样的思想感情</a:t>
            </a:r>
            <a:r>
              <a:rPr lang="en-US" b="1" smtClean="0">
                <a:latin typeface="华文中宋" pitchFamily="2" charset="-122"/>
                <a:ea typeface="华文中宋" pitchFamily="2" charset="-122"/>
              </a:rPr>
              <a:t>  </a:t>
            </a:r>
            <a:br>
              <a:rPr lang="en-US" b="1" smtClean="0">
                <a:latin typeface="华文中宋" pitchFamily="2" charset="-122"/>
                <a:ea typeface="华文中宋" pitchFamily="2" charset="-122"/>
              </a:rPr>
            </a:br>
            <a:endParaRPr lang="en-US" altLang="zh-CN" b="1" smtClean="0">
              <a:latin typeface="华文中宋" pitchFamily="2" charset="-122"/>
              <a:ea typeface="华文中宋" pitchFamily="2" charset="-122"/>
            </a:endParaRPr>
          </a:p>
          <a:p>
            <a:endParaRPr lang="zh-CN" altLang="en-US"/>
          </a:p>
        </p:txBody>
      </p:sp>
      <p:pic>
        <p:nvPicPr>
          <p:cNvPr id="5" name="图片 4" descr="724617_081030006_2.jpg"/>
          <p:cNvPicPr>
            <a:picLocks noChangeAspect="1"/>
          </p:cNvPicPr>
          <p:nvPr/>
        </p:nvPicPr>
        <p:blipFill>
          <a:blip r:embed="rId2"/>
          <a:stretch>
            <a:fillRect/>
          </a:stretch>
        </p:blipFill>
        <p:spPr>
          <a:xfrm>
            <a:off x="5383212" y="3643314"/>
            <a:ext cx="4838700" cy="2962273"/>
          </a:xfrm>
          <a:prstGeom prst="rect">
            <a:avLst/>
          </a:prstGeom>
        </p:spPr>
      </p:pic>
      <p:sp>
        <p:nvSpPr>
          <p:cNvPr id="6" name="七边形 5"/>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a:t>
            </a:r>
            <a:endParaRPr lang="zh-CN" altLang="en-US"/>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0710010025.jpg"/>
          <p:cNvPicPr>
            <a:picLocks noChangeAspect="1"/>
          </p:cNvPicPr>
          <p:nvPr/>
        </p:nvPicPr>
        <p:blipFill>
          <a:blip r:embed="rId2"/>
          <a:stretch>
            <a:fillRect/>
          </a:stretch>
        </p:blipFill>
        <p:spPr>
          <a:xfrm>
            <a:off x="7883542" y="2285992"/>
            <a:ext cx="2783869" cy="4357694"/>
          </a:xfrm>
          <a:prstGeom prst="rect">
            <a:avLst/>
          </a:prstGeom>
        </p:spPr>
      </p:pic>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sp>
        <p:nvSpPr>
          <p:cNvPr id="6" name="内容占位符 5"/>
          <p:cNvSpPr>
            <a:spLocks noGrp="1"/>
          </p:cNvSpPr>
          <p:nvPr>
            <p:ph idx="1"/>
          </p:nvPr>
        </p:nvSpPr>
        <p:spPr/>
        <p:txBody>
          <a:bodyPr/>
          <a:lstStyle/>
          <a:p>
            <a:r>
              <a:rPr lang="en-US" b="1" smtClean="0"/>
              <a:t>(2)</a:t>
            </a:r>
            <a:r>
              <a:rPr lang="zh-CN" altLang="en-US" b="1" smtClean="0"/>
              <a:t>故事</a:t>
            </a:r>
            <a:r>
              <a:rPr lang="zh-CN" altLang="en-US" b="1" smtClean="0">
                <a:solidFill>
                  <a:srgbClr val="FF0000"/>
                </a:solidFill>
              </a:rPr>
              <a:t>情节</a:t>
            </a:r>
            <a:r>
              <a:rPr lang="zh-CN" altLang="en-US" b="1" smtClean="0"/>
              <a:t>的一般结构：</a:t>
            </a:r>
            <a:r>
              <a:rPr lang="en-US" b="1" smtClean="0">
                <a:solidFill>
                  <a:srgbClr val="FF0000"/>
                </a:solidFill>
              </a:rPr>
              <a:t>(</a:t>
            </a:r>
            <a:r>
              <a:rPr lang="zh-CN" altLang="en-US" b="1" smtClean="0">
                <a:solidFill>
                  <a:srgbClr val="FF0000"/>
                </a:solidFill>
              </a:rPr>
              <a:t>序幕－</a:t>
            </a:r>
            <a:r>
              <a:rPr lang="en-US" b="1" smtClean="0">
                <a:solidFill>
                  <a:srgbClr val="FF0000"/>
                </a:solidFill>
              </a:rPr>
              <a:t>)</a:t>
            </a:r>
            <a:r>
              <a:rPr lang="zh-CN" altLang="en-US" b="1" smtClean="0">
                <a:solidFill>
                  <a:srgbClr val="FF0000"/>
                </a:solidFill>
              </a:rPr>
              <a:t>开端－发展－高潮－结局</a:t>
            </a:r>
            <a:r>
              <a:rPr lang="en-US" b="1" smtClean="0">
                <a:solidFill>
                  <a:srgbClr val="FF0000"/>
                </a:solidFill>
              </a:rPr>
              <a:t>(</a:t>
            </a:r>
            <a:r>
              <a:rPr lang="zh-CN" altLang="en-US" b="1" smtClean="0">
                <a:solidFill>
                  <a:srgbClr val="FF0000"/>
                </a:solidFill>
              </a:rPr>
              <a:t>－尾声</a:t>
            </a:r>
            <a:r>
              <a:rPr lang="en-US" b="1" smtClean="0">
                <a:solidFill>
                  <a:srgbClr val="FF0000"/>
                </a:solidFill>
              </a:rPr>
              <a:t>)</a:t>
            </a:r>
            <a:r>
              <a:rPr lang="zh-CN" altLang="en-US" b="1" smtClean="0"/>
              <a:t>。</a:t>
            </a:r>
            <a:endParaRPr lang="zh-CN" altLang="en-US" smtClean="0"/>
          </a:p>
          <a:p>
            <a:r>
              <a:rPr lang="zh-CN" altLang="en-US" b="1" smtClean="0"/>
              <a:t>故事情节来源于生活，它是对现实生活的提炼，它比现实生活更集中，更有代表性。</a:t>
            </a:r>
            <a:endParaRPr lang="zh-CN" altLang="en-US" smtClean="0"/>
          </a:p>
          <a:p>
            <a:r>
              <a:rPr lang="en-US" b="1" smtClean="0"/>
              <a:t>(3)</a:t>
            </a:r>
            <a:r>
              <a:rPr lang="zh-CN" altLang="en-US" b="1" smtClean="0"/>
              <a:t>环境描写</a:t>
            </a:r>
            <a:endParaRPr lang="zh-CN" altLang="en-US" smtClean="0"/>
          </a:p>
          <a:p>
            <a:r>
              <a:rPr lang="zh-CN" altLang="en-US" b="1" smtClean="0"/>
              <a:t>包括</a:t>
            </a:r>
            <a:r>
              <a:rPr lang="zh-CN" altLang="en-US" b="1" smtClean="0">
                <a:solidFill>
                  <a:srgbClr val="FF0000"/>
                </a:solidFill>
              </a:rPr>
              <a:t>自然环境、社会环境</a:t>
            </a:r>
            <a:r>
              <a:rPr lang="zh-CN" altLang="en-US" b="1" smtClean="0"/>
              <a:t>描写</a:t>
            </a:r>
            <a:endParaRPr lang="zh-CN" altLang="en-US" smtClean="0"/>
          </a:p>
          <a:p>
            <a:endParaRPr lang="zh-CN" altLang="en-US"/>
          </a:p>
        </p:txBody>
      </p:sp>
      <p:sp>
        <p:nvSpPr>
          <p:cNvPr id="7" name="七边形 6"/>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40</a:t>
            </a:r>
            <a:endParaRPr lang="zh-CN" altLang="en-US"/>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staff_1024.jpg"/>
          <p:cNvPicPr>
            <a:picLocks noChangeAspect="1"/>
          </p:cNvPicPr>
          <p:nvPr/>
        </p:nvPicPr>
        <p:blipFill>
          <a:blip r:embed="rId2"/>
          <a:stretch>
            <a:fillRect/>
          </a:stretch>
        </p:blipFill>
        <p:spPr>
          <a:xfrm>
            <a:off x="7694614" y="3429000"/>
            <a:ext cx="3214686" cy="3214686"/>
          </a:xfrm>
          <a:prstGeom prst="rect">
            <a:avLst/>
          </a:prstGeom>
        </p:spPr>
      </p:pic>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sp>
        <p:nvSpPr>
          <p:cNvPr id="6" name="内容占位符 5"/>
          <p:cNvSpPr>
            <a:spLocks noGrp="1"/>
          </p:cNvSpPr>
          <p:nvPr>
            <p:ph idx="1"/>
          </p:nvPr>
        </p:nvSpPr>
        <p:spPr>
          <a:xfrm>
            <a:off x="545465" y="1600201"/>
            <a:ext cx="6838011" cy="4525963"/>
          </a:xfrm>
        </p:spPr>
        <p:txBody>
          <a:bodyPr/>
          <a:lstStyle/>
          <a:p>
            <a:r>
              <a:rPr lang="en-US" b="1" smtClean="0"/>
              <a:t>2</a:t>
            </a:r>
            <a:r>
              <a:rPr lang="zh-CN" altLang="en-US" b="1" smtClean="0"/>
              <a:t>．</a:t>
            </a:r>
            <a:r>
              <a:rPr lang="zh-CN" altLang="en-US" b="1" smtClean="0">
                <a:solidFill>
                  <a:srgbClr val="FF0000"/>
                </a:solidFill>
              </a:rPr>
              <a:t>主题（主旨）</a:t>
            </a:r>
            <a:endParaRPr lang="zh-CN" altLang="en-US" smtClean="0">
              <a:solidFill>
                <a:srgbClr val="FF0000"/>
              </a:solidFill>
            </a:endParaRPr>
          </a:p>
          <a:p>
            <a:r>
              <a:rPr lang="zh-CN" altLang="en-US" b="1" smtClean="0"/>
              <a:t>是小说通过对现实生活的叙述和描写、对艺术形象的塑造所表现出来的主题思想，是小说的灵魂，是作者的写作目的所在，也是作品的价值意义之所在。</a:t>
            </a:r>
            <a:endParaRPr lang="zh-CN" altLang="en-US" smtClean="0"/>
          </a:p>
          <a:p>
            <a:endParaRPr lang="zh-CN" altLang="en-US"/>
          </a:p>
        </p:txBody>
      </p:sp>
      <p:sp>
        <p:nvSpPr>
          <p:cNvPr id="7" name="七边形 6"/>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41</a:t>
            </a:r>
            <a:endParaRPr lang="zh-CN" altLang="en-US"/>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pic>
        <p:nvPicPr>
          <p:cNvPr id="5" name="图片 4" descr="t01bd4d3baaa560d9b0.webp.jpg"/>
          <p:cNvPicPr>
            <a:picLocks noChangeAspect="1"/>
          </p:cNvPicPr>
          <p:nvPr/>
        </p:nvPicPr>
        <p:blipFill>
          <a:blip r:embed="rId2"/>
          <a:stretch>
            <a:fillRect/>
          </a:stretch>
        </p:blipFill>
        <p:spPr>
          <a:xfrm>
            <a:off x="1096932" y="5072074"/>
            <a:ext cx="8786874" cy="1262058"/>
          </a:xfrm>
          <a:prstGeom prst="rect">
            <a:avLst/>
          </a:prstGeom>
        </p:spPr>
      </p:pic>
      <p:sp>
        <p:nvSpPr>
          <p:cNvPr id="6" name="内容占位符 5"/>
          <p:cNvSpPr>
            <a:spLocks noGrp="1"/>
          </p:cNvSpPr>
          <p:nvPr>
            <p:ph idx="1"/>
          </p:nvPr>
        </p:nvSpPr>
        <p:spPr/>
        <p:txBody>
          <a:bodyPr/>
          <a:lstStyle/>
          <a:p>
            <a:r>
              <a:rPr lang="zh-CN" altLang="en-US" b="1" smtClean="0"/>
              <a:t>三、鉴赏小说要扣准四个关键词</a:t>
            </a:r>
            <a:endParaRPr lang="zh-CN" altLang="en-US" smtClean="0"/>
          </a:p>
          <a:p>
            <a:r>
              <a:rPr lang="zh-CN" altLang="en-US" b="1" smtClean="0"/>
              <a:t>第一步：厘清</a:t>
            </a:r>
            <a:r>
              <a:rPr lang="zh-CN" altLang="en-US" b="1" smtClean="0">
                <a:solidFill>
                  <a:srgbClr val="FF0000"/>
                </a:solidFill>
              </a:rPr>
              <a:t>情节</a:t>
            </a:r>
            <a:endParaRPr lang="zh-CN" altLang="en-US" smtClean="0">
              <a:solidFill>
                <a:srgbClr val="FF0000"/>
              </a:solidFill>
            </a:endParaRPr>
          </a:p>
          <a:p>
            <a:r>
              <a:rPr lang="zh-CN" altLang="en-US" b="1" smtClean="0">
                <a:solidFill>
                  <a:srgbClr val="FF0000"/>
                </a:solidFill>
              </a:rPr>
              <a:t>概括</a:t>
            </a:r>
            <a:r>
              <a:rPr lang="zh-CN" altLang="en-US" b="1" smtClean="0"/>
              <a:t>每一段段意，把意思</a:t>
            </a:r>
            <a:r>
              <a:rPr lang="zh-CN" altLang="en-US" b="1" smtClean="0">
                <a:solidFill>
                  <a:srgbClr val="FF0000"/>
                </a:solidFill>
              </a:rPr>
              <a:t>相同或相近的</a:t>
            </a:r>
            <a:r>
              <a:rPr lang="zh-CN" altLang="en-US" b="1" smtClean="0"/>
              <a:t>合并为一个层次，然后</a:t>
            </a:r>
            <a:r>
              <a:rPr lang="zh-CN" altLang="en-US" b="1" smtClean="0">
                <a:solidFill>
                  <a:srgbClr val="FF0000"/>
                </a:solidFill>
              </a:rPr>
              <a:t>切分全文层次</a:t>
            </a:r>
            <a:r>
              <a:rPr lang="zh-CN" altLang="en-US" b="1" smtClean="0"/>
              <a:t>，按照</a:t>
            </a:r>
            <a:r>
              <a:rPr lang="zh-CN" altLang="en-US" b="1" smtClean="0">
                <a:solidFill>
                  <a:srgbClr val="FF0000"/>
                </a:solidFill>
              </a:rPr>
              <a:t>开端、发展、高潮和结局</a:t>
            </a:r>
            <a:r>
              <a:rPr lang="zh-CN" altLang="en-US" b="1" smtClean="0"/>
              <a:t>的结构来</a:t>
            </a:r>
            <a:r>
              <a:rPr lang="zh-CN" altLang="en-US" b="1" smtClean="0">
                <a:solidFill>
                  <a:srgbClr val="FF0000"/>
                </a:solidFill>
              </a:rPr>
              <a:t>梳理</a:t>
            </a:r>
            <a:r>
              <a:rPr lang="zh-CN" altLang="en-US" b="1" smtClean="0"/>
              <a:t>。</a:t>
            </a:r>
            <a:endParaRPr lang="zh-CN" altLang="en-US"/>
          </a:p>
        </p:txBody>
      </p:sp>
      <p:sp>
        <p:nvSpPr>
          <p:cNvPr id="7" name="七边形 6"/>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42</a:t>
            </a:r>
            <a:endParaRPr lang="zh-CN" altLang="en-US"/>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descr="guzhuangshinv_3718992.jpg"/>
          <p:cNvPicPr>
            <a:picLocks noChangeAspect="1"/>
          </p:cNvPicPr>
          <p:nvPr/>
        </p:nvPicPr>
        <p:blipFill>
          <a:blip r:embed="rId2"/>
          <a:stretch>
            <a:fillRect/>
          </a:stretch>
        </p:blipFill>
        <p:spPr>
          <a:xfrm>
            <a:off x="8455046" y="714356"/>
            <a:ext cx="2454254" cy="5643578"/>
          </a:xfrm>
          <a:prstGeom prst="rect">
            <a:avLst/>
          </a:prstGeom>
        </p:spPr>
      </p:pic>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graphicFrame>
        <p:nvGraphicFramePr>
          <p:cNvPr id="103426" name="Object 4"/>
          <p:cNvGraphicFramePr>
            <a:graphicFrameLocks noChangeAspect="1"/>
          </p:cNvGraphicFramePr>
          <p:nvPr>
            <p:ph idx="1"/>
          </p:nvPr>
        </p:nvGraphicFramePr>
        <p:xfrm>
          <a:off x="666750" y="1425575"/>
          <a:ext cx="8058150" cy="5532438"/>
        </p:xfrm>
        <a:graphic>
          <a:graphicData uri="http://schemas.openxmlformats.org/presentationml/2006/ole">
            <mc:AlternateContent>
              <mc:Choice xmlns:v="urn:schemas-microsoft-com:vml" Requires="v">
                <p:oleObj spid="_x0000_s1039" name="文档" r:id="rId3" imgW="11801011" imgH="8094093" progId="Word.Document.12">
                  <p:embed/>
                </p:oleObj>
              </mc:Choice>
              <mc:Fallback>
                <p:oleObj name="文档" r:id="rId3" imgW="11801011" imgH="8094093" progId="Word.Document.12">
                  <p:embed/>
                  <p:pic>
                    <p:nvPicPr>
                      <p:cNvPr id="0" name="OLE substitute image"/>
                      <p:cNvPicPr/>
                      <p:nvPr/>
                    </p:nvPicPr>
                    <p:blipFill>
                      <a:blip r:embed="rId4"/>
                      <a:stretch>
                        <a:fillRect/>
                      </a:stretch>
                    </p:blipFill>
                    <p:spPr>
                      <a:xfrm>
                        <a:off x="666750" y="1425575"/>
                        <a:ext cx="8058150" cy="5532438"/>
                      </a:xfrm>
                      <a:prstGeom prst="rect">
                        <a:avLst/>
                      </a:prstGeom>
                      <a:noFill/>
                    </p:spPr>
                  </p:pic>
                </p:oleObj>
              </mc:Fallback>
            </mc:AlternateContent>
          </a:graphicData>
        </a:graphic>
      </p:graphicFrame>
      <p:sp>
        <p:nvSpPr>
          <p:cNvPr id="103427" name="Rectangle 3"/>
          <p:cNvSpPr>
            <a:spLocks noChangeArrowheads="1"/>
          </p:cNvSpPr>
          <p:nvPr/>
        </p:nvSpPr>
        <p:spPr bwMode="auto">
          <a:xfrm>
            <a:off x="1025494" y="1285860"/>
            <a:ext cx="7143800" cy="452431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660400" algn="l"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00B0F0"/>
                </a:solidFill>
                <a:effectLst/>
                <a:latin typeface="华文中宋" pitchFamily="2" charset="-122"/>
                <a:ea typeface="华文中宋" pitchFamily="2" charset="-122"/>
                <a:cs typeface="Times New Roman" pitchFamily="18" charset="0"/>
              </a:rPr>
              <a:t>第二步：认识人物</a:t>
            </a:r>
            <a:endParaRPr kumimoji="0" lang="zh-CN" sz="3600" b="0" i="0" u="none" strike="noStrike" cap="none" normalizeH="0" baseline="0" smtClean="0">
              <a:ln>
                <a:noFill/>
              </a:ln>
              <a:solidFill>
                <a:srgbClr val="00B0F0"/>
              </a:solidFill>
              <a:effectLst/>
              <a:latin typeface="Arial" panose="020b0604020202020204" pitchFamily="34" charset="0"/>
              <a:ea typeface="宋体" panose="02010600030101010101" pitchFamily="2" charset="-122"/>
              <a:cs typeface="宋体" pitchFamily="2" charset="-122"/>
            </a:endParaRPr>
          </a:p>
          <a:p>
            <a:pPr marL="0" marR="0" lvl="0" indent="914400" algn="l" defTabSz="914400" rtl="0" eaLnBrk="0" fontAlgn="base" latinLnBrk="0" hangingPunct="0">
              <a:lnSpc>
                <a:spcPct val="100000"/>
              </a:lnSpc>
              <a:spcBef>
                <a:spcPct val="0"/>
              </a:spcBef>
              <a:spcAft>
                <a:spcPct val="0"/>
              </a:spcAft>
              <a:buClrTx/>
              <a:buSzTx/>
              <a:buFontTx/>
              <a:buNone/>
            </a:pPr>
            <a:r>
              <a:rPr kumimoji="0" lang="en-US" altLang="zh-CN" sz="26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1</a:t>
            </a:r>
            <a:r>
              <a:rPr kumimoji="0" lang="zh-CN" altLang="en-US" sz="26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a:t>
            </a:r>
            <a:r>
              <a:rPr kumimoji="0" lang="zh-CN" altLang="en-US" sz="2600" b="1" i="0" u="none" strike="noStrike" cap="none" normalizeH="0" baseline="0" smtClean="0">
                <a:ln>
                  <a:noFill/>
                </a:ln>
                <a:solidFill>
                  <a:srgbClr val="FF0000"/>
                </a:solidFill>
                <a:effectLst/>
                <a:latin typeface="华文中宋" pitchFamily="2" charset="-122"/>
                <a:ea typeface="华文中宋" pitchFamily="2" charset="-122"/>
                <a:cs typeface="Times New Roman" pitchFamily="18" charset="0"/>
              </a:rPr>
              <a:t>关注人物描写的所有语句</a:t>
            </a:r>
            <a:r>
              <a:rPr kumimoji="0" lang="zh-CN" altLang="en-US" sz="26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，如人物的外貌、神情、语言、行动、心理描写，尤其是细节的描写，在这些描写中理解人物的思想感情和性格特征。</a:t>
            </a:r>
            <a:endParaRPr kumimoji="0" lang="zh-CN" altLang="en-US" sz="10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914400" algn="l" defTabSz="914400" rtl="0" eaLnBrk="0" fontAlgn="base" latinLnBrk="0" hangingPunct="0">
              <a:lnSpc>
                <a:spcPct val="100000"/>
              </a:lnSpc>
              <a:spcBef>
                <a:spcPct val="0"/>
              </a:spcBef>
              <a:spcAft>
                <a:spcPct val="0"/>
              </a:spcAft>
              <a:buClrTx/>
              <a:buSzTx/>
              <a:buFontTx/>
              <a:buNone/>
            </a:pPr>
            <a:r>
              <a:rPr kumimoji="0" lang="en-US" altLang="zh-CN" sz="26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2</a:t>
            </a:r>
            <a:r>
              <a:rPr kumimoji="0" lang="zh-CN" altLang="en-US" sz="26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a:t>
            </a:r>
            <a:r>
              <a:rPr kumimoji="0" lang="zh-CN" altLang="en-US" sz="2600" b="1" i="0" u="none" strike="noStrike" cap="none" normalizeH="0" baseline="0" smtClean="0">
                <a:ln>
                  <a:noFill/>
                </a:ln>
                <a:solidFill>
                  <a:srgbClr val="FF0000"/>
                </a:solidFill>
                <a:effectLst/>
                <a:latin typeface="华文中宋" pitchFamily="2" charset="-122"/>
                <a:ea typeface="华文中宋" pitchFamily="2" charset="-122"/>
                <a:cs typeface="Times New Roman" pitchFamily="18" charset="0"/>
              </a:rPr>
              <a:t>还要从情节中认识</a:t>
            </a:r>
            <a:r>
              <a:rPr kumimoji="0" lang="zh-CN" altLang="en-US" sz="26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：看情节中的人物性格、情感欲望的冲突；人物关系、人物命运的变化来展开的。据情论人。</a:t>
            </a:r>
            <a:endParaRPr kumimoji="0" lang="zh-CN" altLang="en-US"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914400" algn="l" defTabSz="914400" rtl="0" eaLnBrk="0" fontAlgn="base" latinLnBrk="0" hangingPunct="0">
              <a:lnSpc>
                <a:spcPct val="100000"/>
              </a:lnSpc>
              <a:spcBef>
                <a:spcPct val="0"/>
              </a:spcBef>
              <a:spcAft>
                <a:spcPct val="0"/>
              </a:spcAft>
              <a:buClrTx/>
              <a:buSzTx/>
              <a:buFontTx/>
              <a:buNone/>
            </a:pPr>
            <a:r>
              <a:rPr kumimoji="0" lang="en-US" altLang="zh-CN" sz="26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3</a:t>
            </a:r>
            <a:r>
              <a:rPr kumimoji="0" lang="zh-CN" altLang="en-US" sz="26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．结合人物的</a:t>
            </a:r>
            <a:r>
              <a:rPr kumimoji="0" lang="zh-CN" altLang="en-US" sz="2600" b="1" i="0" u="none" strike="noStrike" cap="none" normalizeH="0" baseline="0" smtClean="0">
                <a:ln>
                  <a:noFill/>
                </a:ln>
                <a:solidFill>
                  <a:srgbClr val="FF0000"/>
                </a:solidFill>
                <a:effectLst/>
                <a:latin typeface="华文中宋" pitchFamily="2" charset="-122"/>
                <a:ea typeface="华文中宋" pitchFamily="2" charset="-122"/>
                <a:cs typeface="Times New Roman" pitchFamily="18" charset="0"/>
              </a:rPr>
              <a:t>身份、地位、经历、教养、气质</a:t>
            </a:r>
            <a:r>
              <a:rPr kumimoji="0" lang="zh-CN" altLang="en-US" sz="2600" b="1" i="0" u="none" strike="noStrike" cap="none" normalizeH="0" baseline="0" smtClean="0">
                <a:ln>
                  <a:noFill/>
                </a:ln>
                <a:solidFill>
                  <a:schemeClr val="tx1"/>
                </a:solidFill>
                <a:effectLst/>
                <a:latin typeface="华文中宋" pitchFamily="2" charset="-122"/>
                <a:ea typeface="华文中宋" pitchFamily="2" charset="-122"/>
                <a:cs typeface="Times New Roman" pitchFamily="18" charset="0"/>
              </a:rPr>
              <a:t>等因素考虑。</a:t>
            </a:r>
            <a:endParaRPr kumimoji="0" lang="zh-CN" altLang="en-US"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91440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p:txBody>
      </p:sp>
      <p:sp>
        <p:nvSpPr>
          <p:cNvPr id="7" name="七边形 6"/>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43</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3427"/>
                                        </p:tgtEl>
                                        <p:attrNameLst>
                                          <p:attrName>style.visibility</p:attrName>
                                        </p:attrNameLst>
                                      </p:cBhvr>
                                      <p:to>
                                        <p:strVal val="visible"/>
                                      </p:to>
                                    </p:set>
                                    <p:animEffect transition="in" filter="blinds(horizontal)">
                                      <p:cBhvr>
                                        <p:cTn id="7" dur="500"/>
                                        <p:tgtEl>
                                          <p:spTgt spid="1034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7"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sp>
        <p:nvSpPr>
          <p:cNvPr id="5" name="内容占位符 4"/>
          <p:cNvSpPr>
            <a:spLocks noGrp="1"/>
          </p:cNvSpPr>
          <p:nvPr>
            <p:ph idx="1"/>
          </p:nvPr>
        </p:nvSpPr>
        <p:spPr/>
        <p:txBody>
          <a:bodyPr>
            <a:normAutofit lnSpcReduction="10000"/>
          </a:bodyPr>
          <a:lstStyle/>
          <a:p>
            <a:r>
              <a:rPr lang="zh-CN" altLang="en-US" sz="3300" b="1" smtClean="0">
                <a:latin typeface="华文中宋" pitchFamily="2" charset="-122"/>
                <a:ea typeface="华文中宋" pitchFamily="2" charset="-122"/>
              </a:rPr>
              <a:t>第三步：</a:t>
            </a:r>
            <a:r>
              <a:rPr lang="zh-CN" altLang="en-US" sz="3300" b="1" smtClean="0">
                <a:solidFill>
                  <a:srgbClr val="92D050"/>
                </a:solidFill>
                <a:latin typeface="华文中宋" pitchFamily="2" charset="-122"/>
                <a:ea typeface="华文中宋" pitchFamily="2" charset="-122"/>
              </a:rPr>
              <a:t>分析</a:t>
            </a:r>
            <a:r>
              <a:rPr lang="zh-CN" altLang="en-US" sz="3300" b="1" smtClean="0">
                <a:solidFill>
                  <a:srgbClr val="00B0F0"/>
                </a:solidFill>
                <a:latin typeface="华文中宋" pitchFamily="2" charset="-122"/>
                <a:ea typeface="华文中宋" pitchFamily="2" charset="-122"/>
              </a:rPr>
              <a:t>环境</a:t>
            </a:r>
            <a:r>
              <a:rPr lang="zh-CN" altLang="en-US" b="1" smtClean="0">
                <a:solidFill>
                  <a:srgbClr val="00B0F0"/>
                </a:solidFill>
                <a:latin typeface="华文中宋" pitchFamily="2" charset="-122"/>
                <a:ea typeface="华文中宋" pitchFamily="2" charset="-122"/>
              </a:rPr>
              <a:t>（社会环境和自然环境）</a:t>
            </a:r>
            <a:endParaRPr lang="en-US" altLang="zh-CN" b="1" smtClean="0">
              <a:solidFill>
                <a:srgbClr val="00B0F0"/>
              </a:solidFill>
              <a:latin typeface="华文中宋" panose="02010600040101010101" pitchFamily="2" charset="-122"/>
              <a:ea typeface="华文中宋" panose="02010600040101010101" pitchFamily="2" charset="-122"/>
            </a:endParaRPr>
          </a:p>
          <a:p>
            <a:r>
              <a:rPr lang="en-US" altLang="zh-CN" b="1" smtClean="0">
                <a:latin typeface="华文中宋" pitchFamily="2" charset="-122"/>
                <a:ea typeface="华文中宋" pitchFamily="2" charset="-122"/>
              </a:rPr>
              <a:t>         </a:t>
            </a:r>
            <a:r>
              <a:rPr lang="zh-CN" altLang="en-US" b="1" smtClean="0">
                <a:latin typeface="华文中宋" pitchFamily="2" charset="-122"/>
                <a:ea typeface="华文中宋" pitchFamily="2" charset="-122"/>
              </a:rPr>
              <a:t>社会环境是事件发生和人物活动的</a:t>
            </a:r>
            <a:r>
              <a:rPr lang="zh-CN" altLang="en-US" b="1" smtClean="0">
                <a:solidFill>
                  <a:srgbClr val="FF0000"/>
                </a:solidFill>
                <a:latin typeface="华文中宋" pitchFamily="2" charset="-122"/>
                <a:ea typeface="华文中宋" pitchFamily="2" charset="-122"/>
              </a:rPr>
              <a:t>社会条件</a:t>
            </a:r>
            <a:r>
              <a:rPr lang="zh-CN" altLang="en-US" b="1" smtClean="0">
                <a:latin typeface="华文中宋" pitchFamily="2" charset="-122"/>
                <a:ea typeface="华文中宋" pitchFamily="2" charset="-122"/>
              </a:rPr>
              <a:t>，是人物</a:t>
            </a:r>
            <a:r>
              <a:rPr lang="zh-CN" altLang="en-US" b="1" smtClean="0">
                <a:solidFill>
                  <a:srgbClr val="FF0000"/>
                </a:solidFill>
                <a:latin typeface="华文中宋" pitchFamily="2" charset="-122"/>
                <a:ea typeface="华文中宋" pitchFamily="2" charset="-122"/>
              </a:rPr>
              <a:t>性格形成、变化的土壤</a:t>
            </a:r>
            <a:r>
              <a:rPr lang="zh-CN" altLang="en-US" b="1" smtClean="0">
                <a:latin typeface="华文中宋" pitchFamily="2" charset="-122"/>
                <a:ea typeface="华文中宋" pitchFamily="2" charset="-122"/>
              </a:rPr>
              <a:t>，影响着</a:t>
            </a:r>
            <a:r>
              <a:rPr lang="zh-CN" altLang="en-US" sz="3300" b="1" smtClean="0">
                <a:solidFill>
                  <a:srgbClr val="FF0000"/>
                </a:solidFill>
                <a:latin typeface="华文中宋" pitchFamily="2" charset="-122"/>
                <a:ea typeface="华文中宋" pitchFamily="2" charset="-122"/>
              </a:rPr>
              <a:t>人物的思想、性格和人物对客观生活的理解、认识。</a:t>
            </a:r>
            <a:endParaRPr lang="zh-CN" altLang="en-US" smtClean="0">
              <a:latin typeface="华文中宋" pitchFamily="2" charset="-122"/>
              <a:ea typeface="华文中宋" pitchFamily="2" charset="-122"/>
            </a:endParaRPr>
          </a:p>
          <a:p>
            <a:r>
              <a:rPr lang="zh-CN" altLang="en-US" b="1" smtClean="0">
                <a:latin typeface="华文中宋" pitchFamily="2" charset="-122"/>
                <a:ea typeface="华文中宋" pitchFamily="2" charset="-122"/>
              </a:rPr>
              <a:t>      自然环境描写给读者</a:t>
            </a:r>
            <a:r>
              <a:rPr lang="zh-CN" altLang="en-US" b="1" smtClean="0">
                <a:solidFill>
                  <a:srgbClr val="FF0000"/>
                </a:solidFill>
                <a:latin typeface="华文中宋" pitchFamily="2" charset="-122"/>
                <a:ea typeface="华文中宋" pitchFamily="2" charset="-122"/>
              </a:rPr>
              <a:t>营造出一种身临其境的感觉</a:t>
            </a:r>
            <a:r>
              <a:rPr lang="zh-CN" altLang="en-US" b="1" smtClean="0">
                <a:latin typeface="华文中宋" pitchFamily="2" charset="-122"/>
                <a:ea typeface="华文中宋" pitchFamily="2" charset="-122"/>
              </a:rPr>
              <a:t>，与小说中的人物</a:t>
            </a:r>
            <a:r>
              <a:rPr lang="zh-CN" altLang="en-US" b="1" smtClean="0">
                <a:solidFill>
                  <a:srgbClr val="FF0000"/>
                </a:solidFill>
                <a:latin typeface="华文中宋" pitchFamily="2" charset="-122"/>
                <a:ea typeface="华文中宋" pitchFamily="2" charset="-122"/>
              </a:rPr>
              <a:t>同喜同悲</a:t>
            </a:r>
            <a:r>
              <a:rPr lang="zh-CN" altLang="en-US" b="1" smtClean="0">
                <a:latin typeface="华文中宋" pitchFamily="2" charset="-122"/>
                <a:ea typeface="华文中宋" pitchFamily="2" charset="-122"/>
              </a:rPr>
              <a:t>，</a:t>
            </a:r>
            <a:r>
              <a:rPr lang="zh-CN" altLang="en-US" b="1" smtClean="0">
                <a:solidFill>
                  <a:srgbClr val="FF0000"/>
                </a:solidFill>
                <a:latin typeface="华文中宋" pitchFamily="2" charset="-122"/>
                <a:ea typeface="华文中宋" pitchFamily="2" charset="-122"/>
              </a:rPr>
              <a:t>陶醉于小说情景</a:t>
            </a:r>
            <a:r>
              <a:rPr lang="zh-CN" altLang="en-US" b="1" smtClean="0">
                <a:latin typeface="华文中宋" pitchFamily="2" charset="-122"/>
                <a:ea typeface="华文中宋" pitchFamily="2" charset="-122"/>
              </a:rPr>
              <a:t>中而不自知。</a:t>
            </a:r>
            <a:endParaRPr lang="en-US" altLang="zh-CN" b="1" smtClean="0">
              <a:latin typeface="华文中宋" pitchFamily="2" charset="-122"/>
              <a:ea typeface="华文中宋" pitchFamily="2" charset="-122"/>
            </a:endParaRPr>
          </a:p>
          <a:p>
            <a:r>
              <a:rPr lang="en-US" altLang="zh-CN" b="1" smtClean="0">
                <a:latin typeface="华文中宋" pitchFamily="2" charset="-122"/>
                <a:ea typeface="华文中宋" pitchFamily="2" charset="-122"/>
              </a:rPr>
              <a:t>      </a:t>
            </a:r>
            <a:r>
              <a:rPr lang="zh-CN" altLang="en-US" b="1" smtClean="0">
                <a:latin typeface="华文中宋" pitchFamily="2" charset="-122"/>
                <a:ea typeface="华文中宋" pitchFamily="2" charset="-122"/>
              </a:rPr>
              <a:t>当然，自然环境的描写还要依据情节发展的需要，能够</a:t>
            </a:r>
            <a:r>
              <a:rPr lang="zh-CN" altLang="en-US" b="1" smtClean="0">
                <a:solidFill>
                  <a:srgbClr val="FF0000"/>
                </a:solidFill>
                <a:latin typeface="华文中宋" pitchFamily="2" charset="-122"/>
                <a:ea typeface="华文中宋" pitchFamily="2" charset="-122"/>
              </a:rPr>
              <a:t>真实详尽地、与人物心情相符地逐一展现</a:t>
            </a:r>
            <a:r>
              <a:rPr lang="zh-CN" altLang="en-US" b="1" smtClean="0">
                <a:latin typeface="华文中宋" pitchFamily="2" charset="-122"/>
                <a:ea typeface="华文中宋" pitchFamily="2" charset="-122"/>
              </a:rPr>
              <a:t>。</a:t>
            </a:r>
            <a:endParaRPr lang="zh-CN" altLang="en-US" smtClean="0">
              <a:latin typeface="华文中宋" pitchFamily="2" charset="-122"/>
              <a:ea typeface="华文中宋" pitchFamily="2" charset="-122"/>
            </a:endParaRPr>
          </a:p>
          <a:p>
            <a:endParaRPr lang="zh-CN" altLang="en-US">
              <a:latin typeface="华文中宋" pitchFamily="2" charset="-122"/>
              <a:ea typeface="华文中宋" pitchFamily="2" charset="-122"/>
            </a:endParaRPr>
          </a:p>
        </p:txBody>
      </p:sp>
      <p:sp>
        <p:nvSpPr>
          <p:cNvPr id="4" name="七边形 3"/>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44</a:t>
            </a:r>
            <a:endParaRPr lang="zh-CN" altLang="en-US"/>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pic>
        <p:nvPicPr>
          <p:cNvPr id="5" name="图片 4" descr="20161111101721343.jpg"/>
          <p:cNvPicPr>
            <a:picLocks noChangeAspect="1"/>
          </p:cNvPicPr>
          <p:nvPr/>
        </p:nvPicPr>
        <p:blipFill>
          <a:blip r:embed="rId2"/>
          <a:stretch>
            <a:fillRect/>
          </a:stretch>
        </p:blipFill>
        <p:spPr>
          <a:xfrm>
            <a:off x="877887" y="4786322"/>
            <a:ext cx="9153525" cy="1490652"/>
          </a:xfrm>
          <a:prstGeom prst="rect">
            <a:avLst/>
          </a:prstGeom>
        </p:spPr>
      </p:pic>
      <p:sp>
        <p:nvSpPr>
          <p:cNvPr id="6" name="内容占位符 5"/>
          <p:cNvSpPr>
            <a:spLocks noGrp="1"/>
          </p:cNvSpPr>
          <p:nvPr>
            <p:ph idx="1"/>
          </p:nvPr>
        </p:nvSpPr>
        <p:spPr/>
        <p:txBody>
          <a:bodyPr/>
          <a:lstStyle/>
          <a:p>
            <a:r>
              <a:rPr lang="zh-CN" altLang="en-US" b="1" smtClean="0"/>
              <a:t>第四步：</a:t>
            </a:r>
            <a:r>
              <a:rPr lang="zh-CN" altLang="en-US" b="1" smtClean="0">
                <a:solidFill>
                  <a:srgbClr val="FF0000"/>
                </a:solidFill>
              </a:rPr>
              <a:t>获取主旨</a:t>
            </a:r>
            <a:r>
              <a:rPr lang="en-US" altLang="zh-CN" b="1" smtClean="0"/>
              <a:t>——</a:t>
            </a:r>
            <a:r>
              <a:rPr lang="zh-CN" altLang="en-US" b="1" smtClean="0"/>
              <a:t>从对</a:t>
            </a:r>
            <a:r>
              <a:rPr lang="zh-CN" altLang="en-US" b="1" smtClean="0">
                <a:solidFill>
                  <a:srgbClr val="FF0000"/>
                </a:solidFill>
              </a:rPr>
              <a:t>三要素</a:t>
            </a:r>
            <a:r>
              <a:rPr lang="zh-CN" altLang="en-US" b="1" smtClean="0"/>
              <a:t>的分析中把握</a:t>
            </a:r>
            <a:endParaRPr lang="zh-CN" altLang="en-US" smtClean="0"/>
          </a:p>
          <a:p>
            <a:r>
              <a:rPr lang="zh-CN" altLang="en-US" b="1" smtClean="0"/>
              <a:t>主旨蕴藏于作品的所有艺术形象中，蕴藏于情节的发展变化中，蕴藏于典型的环境描写中。</a:t>
            </a:r>
            <a:endParaRPr lang="zh-CN" altLang="en-US" smtClean="0"/>
          </a:p>
          <a:p>
            <a:r>
              <a:rPr lang="zh-CN" altLang="en-US" b="1" smtClean="0"/>
              <a:t>要联系</a:t>
            </a:r>
            <a:r>
              <a:rPr lang="zh-CN" altLang="en-US" b="1" smtClean="0">
                <a:solidFill>
                  <a:srgbClr val="FF0000"/>
                </a:solidFill>
              </a:rPr>
              <a:t>情节</a:t>
            </a:r>
            <a:r>
              <a:rPr lang="zh-CN" altLang="en-US" b="1" smtClean="0"/>
              <a:t>，联系</a:t>
            </a:r>
            <a:r>
              <a:rPr lang="zh-CN" altLang="en-US" b="1" smtClean="0">
                <a:solidFill>
                  <a:srgbClr val="FF0000"/>
                </a:solidFill>
              </a:rPr>
              <a:t>人物形象</a:t>
            </a:r>
            <a:r>
              <a:rPr lang="zh-CN" altLang="en-US" b="1" smtClean="0"/>
              <a:t>，联系</a:t>
            </a:r>
            <a:r>
              <a:rPr lang="zh-CN" altLang="en-US" b="1" smtClean="0">
                <a:solidFill>
                  <a:srgbClr val="FF0000"/>
                </a:solidFill>
              </a:rPr>
              <a:t>环境</a:t>
            </a:r>
            <a:r>
              <a:rPr lang="zh-CN" altLang="en-US" b="1" smtClean="0"/>
              <a:t>，还要格外注意</a:t>
            </a:r>
            <a:r>
              <a:rPr lang="zh-CN" altLang="en-US" b="1" smtClean="0">
                <a:solidFill>
                  <a:srgbClr val="FF0000"/>
                </a:solidFill>
              </a:rPr>
              <a:t>标题和主旨</a:t>
            </a:r>
            <a:r>
              <a:rPr lang="zh-CN" altLang="en-US" b="1" smtClean="0"/>
              <a:t>的关系。</a:t>
            </a:r>
            <a:endParaRPr lang="zh-CN" altLang="en-US" smtClean="0"/>
          </a:p>
          <a:p>
            <a:endParaRPr lang="zh-CN" altLang="en-US"/>
          </a:p>
        </p:txBody>
      </p:sp>
      <p:sp>
        <p:nvSpPr>
          <p:cNvPr id="7" name="七边形 6"/>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45</a:t>
            </a:r>
            <a:endParaRPr lang="zh-CN" altLang="en-US"/>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thumb_450_300_20171010113451164.jpg"/>
          <p:cNvPicPr>
            <a:picLocks noChangeAspect="1"/>
          </p:cNvPicPr>
          <p:nvPr/>
        </p:nvPicPr>
        <p:blipFill>
          <a:blip r:embed="rId2"/>
          <a:stretch>
            <a:fillRect/>
          </a:stretch>
        </p:blipFill>
        <p:spPr>
          <a:xfrm>
            <a:off x="6623050" y="357166"/>
            <a:ext cx="4286250" cy="2857500"/>
          </a:xfrm>
          <a:prstGeom prst="rect">
            <a:avLst/>
          </a:prstGeom>
        </p:spPr>
      </p:pic>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sp>
        <p:nvSpPr>
          <p:cNvPr id="6" name="内容占位符 5"/>
          <p:cNvSpPr>
            <a:spLocks noGrp="1"/>
          </p:cNvSpPr>
          <p:nvPr>
            <p:ph idx="1"/>
          </p:nvPr>
        </p:nvSpPr>
        <p:spPr/>
        <p:txBody>
          <a:bodyPr>
            <a:normAutofit fontScale="92500" lnSpcReduction="10000"/>
          </a:bodyPr>
          <a:lstStyle/>
          <a:p>
            <a:r>
              <a:rPr lang="en-US" b="1" smtClean="0">
                <a:solidFill>
                  <a:srgbClr val="FF0000"/>
                </a:solidFill>
              </a:rPr>
              <a:t>                                      [</a:t>
            </a:r>
            <a:r>
              <a:rPr lang="zh-CN" altLang="en-US" b="1" smtClean="0">
                <a:solidFill>
                  <a:srgbClr val="FF0000"/>
                </a:solidFill>
              </a:rPr>
              <a:t>阅读示范</a:t>
            </a:r>
            <a:r>
              <a:rPr lang="en-US" b="1" smtClean="0">
                <a:solidFill>
                  <a:srgbClr val="FF0000"/>
                </a:solidFill>
              </a:rPr>
              <a:t>]</a:t>
            </a:r>
            <a:endParaRPr lang="zh-CN" altLang="en-US" smtClean="0">
              <a:solidFill>
                <a:srgbClr val="FF0000"/>
              </a:solidFill>
            </a:endParaRPr>
          </a:p>
          <a:p>
            <a:r>
              <a:rPr lang="en-US" sz="2600" b="1" smtClean="0"/>
              <a:t>(2019</a:t>
            </a:r>
            <a:r>
              <a:rPr lang="en-US" altLang="zh-CN" sz="2600" b="1" smtClean="0"/>
              <a:t>·</a:t>
            </a:r>
            <a:r>
              <a:rPr lang="zh-CN" altLang="en-US" sz="2600" b="1" smtClean="0"/>
              <a:t>全国卷</a:t>
            </a:r>
            <a:r>
              <a:rPr lang="en-US" sz="2600" b="1" smtClean="0"/>
              <a:t>Ⅰ)</a:t>
            </a:r>
            <a:r>
              <a:rPr lang="zh-CN" altLang="en-US" sz="2600" b="1" smtClean="0"/>
              <a:t>阅读下面的文字，完成</a:t>
            </a:r>
            <a:r>
              <a:rPr lang="en-US" sz="2600" b="1" smtClean="0"/>
              <a:t>1</a:t>
            </a:r>
            <a:r>
              <a:rPr lang="zh-CN" altLang="en-US" sz="2600" b="1" smtClean="0"/>
              <a:t>～</a:t>
            </a:r>
            <a:r>
              <a:rPr lang="en-US" sz="2600" b="1" smtClean="0"/>
              <a:t>3</a:t>
            </a:r>
            <a:r>
              <a:rPr lang="zh-CN" altLang="en-US" sz="2600" b="1" smtClean="0"/>
              <a:t>题。</a:t>
            </a:r>
            <a:r>
              <a:rPr lang="en-US" sz="2600" b="1" smtClean="0"/>
              <a:t>(15</a:t>
            </a:r>
            <a:r>
              <a:rPr lang="zh-CN" altLang="en-US" sz="2600" b="1" smtClean="0"/>
              <a:t>分</a:t>
            </a:r>
            <a:r>
              <a:rPr lang="en-US" sz="2600" b="1" smtClean="0"/>
              <a:t>)</a:t>
            </a:r>
            <a:endParaRPr lang="zh-CN" altLang="en-US" sz="2600" smtClean="0"/>
          </a:p>
          <a:p>
            <a:r>
              <a:rPr lang="zh-CN" altLang="en-US" sz="2600" b="1" smtClean="0"/>
              <a:t>                                  理水</a:t>
            </a:r>
            <a:r>
              <a:rPr lang="en-US" sz="2600" b="1" smtClean="0"/>
              <a:t>(</a:t>
            </a:r>
            <a:r>
              <a:rPr lang="zh-CN" altLang="en-US" sz="2600" b="1" smtClean="0"/>
              <a:t>节选</a:t>
            </a:r>
            <a:r>
              <a:rPr lang="en-US" sz="2600" b="1" smtClean="0"/>
              <a:t>)    </a:t>
            </a:r>
            <a:r>
              <a:rPr lang="zh-CN" altLang="en-US" sz="2200" b="1" smtClean="0"/>
              <a:t>鲁　迅</a:t>
            </a:r>
            <a:endParaRPr lang="zh-CN" altLang="en-US" sz="2200" smtClean="0"/>
          </a:p>
          <a:p>
            <a:r>
              <a:rPr lang="zh-CN" altLang="en-US" smtClean="0"/>
              <a:t>①    </a:t>
            </a:r>
            <a:r>
              <a:rPr lang="zh-CN" altLang="en-US" sz="3500" smtClean="0">
                <a:latin typeface="华文中宋" pitchFamily="2" charset="-122"/>
                <a:ea typeface="华文中宋" pitchFamily="2" charset="-122"/>
              </a:rPr>
              <a:t>当两位大员回到京都的时候，别的考察员也大抵陆续回来了，只有禹还在外。他们在家里休息了几天，水利局的同事们就在局里大排筵宴，替他们接风。这一天真是车水马龙，不到黄昏时候，主客就全都到齐了，院子里却已经点起庭燎来，鼎中的牛肉香，一直透到门外虎贲的鼻子跟前，大家就一齐咽口水。酒过三巡，大员们就讲了一些水乡沿途的</a:t>
            </a:r>
          </a:p>
          <a:p>
            <a:endParaRPr lang="zh-CN" altLang="en-US"/>
          </a:p>
        </p:txBody>
      </p:sp>
      <p:sp>
        <p:nvSpPr>
          <p:cNvPr id="7" name="七边形 6"/>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46</a:t>
            </a:r>
            <a:endParaRPr lang="zh-CN" altLang="en-US"/>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t0161df579535cf8b8e.webp.jpg"/>
          <p:cNvPicPr>
            <a:picLocks noChangeAspect="1"/>
          </p:cNvPicPr>
          <p:nvPr/>
        </p:nvPicPr>
        <p:blipFill>
          <a:blip r:embed="rId2"/>
          <a:stretch>
            <a:fillRect/>
          </a:stretch>
        </p:blipFill>
        <p:spPr>
          <a:xfrm>
            <a:off x="311114" y="1071546"/>
            <a:ext cx="10215634" cy="5000660"/>
          </a:xfrm>
          <a:prstGeom prst="rect">
            <a:avLst/>
          </a:prstGeom>
        </p:spPr>
      </p:pic>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sp>
        <p:nvSpPr>
          <p:cNvPr id="6" name="内容占位符 5"/>
          <p:cNvSpPr>
            <a:spLocks noGrp="1"/>
          </p:cNvSpPr>
          <p:nvPr>
            <p:ph idx="1"/>
          </p:nvPr>
        </p:nvSpPr>
        <p:spPr/>
        <p:txBody>
          <a:bodyPr>
            <a:normAutofit fontScale="92500" lnSpcReduction="20000"/>
          </a:bodyPr>
          <a:lstStyle/>
          <a:p>
            <a:r>
              <a:rPr lang="zh-CN" altLang="en-US" smtClean="0">
                <a:latin typeface="华文中宋" pitchFamily="2" charset="-122"/>
                <a:ea typeface="华文中宋" pitchFamily="2" charset="-122"/>
              </a:rPr>
              <a:t>风景，芦花似雪，泥水如金，黄鳝膏腴，青苔滑溜</a:t>
            </a:r>
            <a:r>
              <a:rPr lang="en-US" altLang="zh-CN" smtClean="0">
                <a:latin typeface="华文中宋" pitchFamily="2" charset="-122"/>
                <a:ea typeface="华文中宋" pitchFamily="2" charset="-122"/>
              </a:rPr>
              <a:t>……</a:t>
            </a:r>
            <a:r>
              <a:rPr lang="zh-CN" altLang="en-US" smtClean="0">
                <a:latin typeface="华文中宋" pitchFamily="2" charset="-122"/>
                <a:ea typeface="华文中宋" pitchFamily="2" charset="-122"/>
              </a:rPr>
              <a:t>等等。微醺之后，才取出大家采集了来的民食来，都装着细巧的木匣子，盖上写着文字，有的是伏羲八卦体，有的是仓颉鬼哭体，大家就先来赏鉴这些字，争论得几乎打架之后，才决定以写着“国泰民安”的一块为第一，因为不但文字质朴难识，有上古淳厚之风，而且立言也很得体，可以宣付史馆的。</a:t>
            </a:r>
          </a:p>
          <a:p>
            <a:r>
              <a:rPr lang="zh-CN" altLang="en-US" smtClean="0">
                <a:latin typeface="华文中宋" pitchFamily="2" charset="-122"/>
                <a:ea typeface="华文中宋" pitchFamily="2" charset="-122"/>
              </a:rPr>
              <a:t>②局外面也起了一阵喧嚷。一群乞丐似的大汉，</a:t>
            </a:r>
            <a:r>
              <a:rPr lang="zh-CN" altLang="en-US" u="sng" smtClean="0">
                <a:latin typeface="华文中宋" pitchFamily="2" charset="-122"/>
                <a:ea typeface="华文中宋" pitchFamily="2" charset="-122"/>
              </a:rPr>
              <a:t>面目黧黑，衣服破旧</a:t>
            </a:r>
            <a:r>
              <a:rPr lang="zh-CN" altLang="en-US" smtClean="0">
                <a:latin typeface="华文中宋" pitchFamily="2" charset="-122"/>
                <a:ea typeface="华文中宋" pitchFamily="2" charset="-122"/>
              </a:rPr>
              <a:t>，竟冲破了断绝交通的界线，闯到局里来了。卫兵们大喝一声，连忙左右交叉了明晃晃的戈，挡住他们的去路。</a:t>
            </a:r>
          </a:p>
          <a:p>
            <a:endParaRPr lang="zh-CN" altLang="en-US"/>
          </a:p>
        </p:txBody>
      </p:sp>
      <p:sp>
        <p:nvSpPr>
          <p:cNvPr id="7" name="七边形 6"/>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47</a:t>
            </a:r>
            <a:endParaRPr lang="zh-CN" altLang="en-US"/>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pic>
        <p:nvPicPr>
          <p:cNvPr id="5" name="图片 4" descr="d119df31-a00d-4542-b9de-0dd859e44d4a.jpg"/>
          <p:cNvPicPr>
            <a:picLocks noChangeAspect="1"/>
          </p:cNvPicPr>
          <p:nvPr/>
        </p:nvPicPr>
        <p:blipFill>
          <a:blip r:embed="rId2"/>
          <a:stretch>
            <a:fillRect/>
          </a:stretch>
        </p:blipFill>
        <p:spPr>
          <a:xfrm>
            <a:off x="7669228" y="5643578"/>
            <a:ext cx="2143140" cy="1008054"/>
          </a:xfrm>
          <a:prstGeom prst="rect">
            <a:avLst/>
          </a:prstGeom>
        </p:spPr>
      </p:pic>
      <p:sp>
        <p:nvSpPr>
          <p:cNvPr id="6" name="内容占位符 5"/>
          <p:cNvSpPr>
            <a:spLocks noGrp="1"/>
          </p:cNvSpPr>
          <p:nvPr>
            <p:ph idx="1"/>
          </p:nvPr>
        </p:nvSpPr>
        <p:spPr/>
        <p:txBody>
          <a:bodyPr>
            <a:normAutofit fontScale="85000" lnSpcReduction="20000"/>
          </a:bodyPr>
          <a:lstStyle/>
          <a:p>
            <a:r>
              <a:rPr lang="en-US" b="1" smtClean="0"/>
              <a:t>③</a:t>
            </a:r>
            <a:r>
              <a:rPr lang="en-US" b="1" u="sng" smtClean="0"/>
              <a:t>“</a:t>
            </a:r>
            <a:r>
              <a:rPr lang="zh-CN" altLang="en-US" b="1" u="sng" smtClean="0"/>
              <a:t>什么？</a:t>
            </a:r>
            <a:r>
              <a:rPr lang="en-US" b="1" u="sng" smtClean="0"/>
              <a:t>——</a:t>
            </a:r>
            <a:r>
              <a:rPr lang="zh-CN" altLang="en-US" b="1" u="sng" smtClean="0"/>
              <a:t>看明白！</a:t>
            </a:r>
            <a:r>
              <a:rPr lang="en-US" b="1" u="sng" smtClean="0"/>
              <a:t>”</a:t>
            </a:r>
            <a:r>
              <a:rPr lang="zh-CN" altLang="en-US" b="1" u="sng" smtClean="0"/>
              <a:t>当头是一条瘦长的莽汉，粗手粗脚的，怔了一下，大声说</a:t>
            </a:r>
            <a:r>
              <a:rPr lang="zh-CN" altLang="en-US" b="1" smtClean="0"/>
              <a:t>。</a:t>
            </a:r>
            <a:endParaRPr lang="zh-CN" altLang="en-US" smtClean="0"/>
          </a:p>
          <a:p>
            <a:r>
              <a:rPr lang="zh-CN" altLang="en-US" b="1" smtClean="0"/>
              <a:t>④卫兵们在昏黄中定睛一看，就恭恭敬敬的立正，举戈，放他们进去了。</a:t>
            </a:r>
            <a:endParaRPr lang="zh-CN" altLang="en-US" smtClean="0"/>
          </a:p>
          <a:p>
            <a:r>
              <a:rPr lang="zh-CN" altLang="en-US" b="1" smtClean="0"/>
              <a:t>⑤局里的大厅上发生了扰乱。大家一望见一群莽汉们奔来，纷纷都想躲避，但看不见耀眼的兵器，就又硬着头皮，定睛去看。头一个虽然</a:t>
            </a:r>
            <a:r>
              <a:rPr lang="zh-CN" altLang="en-US" b="1" u="sng" smtClean="0"/>
              <a:t>面貌黑瘦</a:t>
            </a:r>
            <a:r>
              <a:rPr lang="zh-CN" altLang="en-US" b="1" smtClean="0"/>
              <a:t>，</a:t>
            </a:r>
            <a:r>
              <a:rPr lang="en-US" b="1" smtClean="0"/>
              <a:t>(</a:t>
            </a:r>
            <a:r>
              <a:rPr lang="zh-CN" altLang="en-US" b="1" smtClean="0"/>
              <a:t>外貌描写，与其他官员形成对比</a:t>
            </a:r>
            <a:r>
              <a:rPr lang="en-US" b="1" smtClean="0"/>
              <a:t>)</a:t>
            </a:r>
            <a:r>
              <a:rPr lang="zh-CN" altLang="en-US" b="1" smtClean="0"/>
              <a:t>但从神情上，也就认识他正是禹；其余的自然是他的随员。</a:t>
            </a:r>
            <a:endParaRPr lang="zh-CN" altLang="en-US" smtClean="0"/>
          </a:p>
          <a:p>
            <a:r>
              <a:rPr lang="zh-CN" altLang="en-US" b="1" smtClean="0"/>
              <a:t>⑥这一吓，把大家的酒意都吓退了，沙沙的一阵衣裳声，立刻都退在下面。禹便一径跨到席上，并不屈膝而坐，却伸开了两脚，把大脚底对着大员们，又不穿袜子，满脚底都是栗子一般的老茧。随员们就分坐在他的左右。</a:t>
            </a:r>
            <a:endParaRPr lang="zh-CN" altLang="en-US" smtClean="0"/>
          </a:p>
          <a:p>
            <a:endParaRPr lang="zh-CN" altLang="en-US"/>
          </a:p>
        </p:txBody>
      </p:sp>
      <p:sp>
        <p:nvSpPr>
          <p:cNvPr id="7" name="七边形 6"/>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48</a:t>
            </a:r>
            <a:endParaRPr lang="zh-CN" altLang="en-US"/>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descr="0020033014781357_b.jpg"/>
          <p:cNvPicPr>
            <a:picLocks noChangeAspect="1"/>
          </p:cNvPicPr>
          <p:nvPr/>
        </p:nvPicPr>
        <p:blipFill>
          <a:blip r:embed="rId2"/>
          <a:stretch>
            <a:fillRect/>
          </a:stretch>
        </p:blipFill>
        <p:spPr>
          <a:xfrm>
            <a:off x="5656010" y="4357694"/>
            <a:ext cx="2770773" cy="1977572"/>
          </a:xfrm>
          <a:prstGeom prst="rect">
            <a:avLst/>
          </a:prstGeom>
        </p:spPr>
      </p:pic>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sp>
        <p:nvSpPr>
          <p:cNvPr id="5" name="内容占位符 4"/>
          <p:cNvSpPr>
            <a:spLocks noGrp="1"/>
          </p:cNvSpPr>
          <p:nvPr>
            <p:ph idx="1"/>
          </p:nvPr>
        </p:nvSpPr>
        <p:spPr/>
        <p:txBody>
          <a:bodyPr>
            <a:normAutofit fontScale="77500" lnSpcReduction="20000"/>
          </a:bodyPr>
          <a:lstStyle/>
          <a:p>
            <a:r>
              <a:rPr lang="zh-CN" altLang="en-US" b="1" smtClean="0"/>
              <a:t>⑦“大人是今天回京的？”一位大胆的属员，膝行而前了一点，恭敬的问。</a:t>
            </a:r>
            <a:endParaRPr lang="zh-CN" altLang="en-US" smtClean="0"/>
          </a:p>
          <a:p>
            <a:r>
              <a:rPr lang="zh-CN" altLang="en-US" b="1" smtClean="0"/>
              <a:t>⑧“</a:t>
            </a:r>
            <a:r>
              <a:rPr lang="zh-CN" altLang="en-US" b="1" u="sng" smtClean="0"/>
              <a:t>你们坐近一点来</a:t>
            </a:r>
            <a:r>
              <a:rPr lang="zh-CN" altLang="en-US" b="1" smtClean="0"/>
              <a:t>！</a:t>
            </a:r>
            <a:r>
              <a:rPr lang="en-US" b="1" smtClean="0"/>
              <a:t>”</a:t>
            </a:r>
            <a:r>
              <a:rPr lang="zh-CN" altLang="en-US" b="1" smtClean="0"/>
              <a:t>禹不答他的询问，只对大家说。</a:t>
            </a:r>
            <a:r>
              <a:rPr lang="en-US" b="1" smtClean="0"/>
              <a:t>“</a:t>
            </a:r>
            <a:r>
              <a:rPr lang="zh-CN" altLang="en-US" b="1" u="sng" smtClean="0"/>
              <a:t>查的怎么样</a:t>
            </a:r>
            <a:r>
              <a:rPr lang="zh-CN" altLang="en-US" b="1" smtClean="0"/>
              <a:t>？</a:t>
            </a:r>
            <a:r>
              <a:rPr lang="en-US" b="1" smtClean="0"/>
              <a:t>”(</a:t>
            </a:r>
            <a:r>
              <a:rPr lang="zh-CN" altLang="en-US" b="1" smtClean="0"/>
              <a:t>语言描写，言简意赅，直奔目的</a:t>
            </a:r>
            <a:r>
              <a:rPr lang="en-US" b="1" smtClean="0"/>
              <a:t>)</a:t>
            </a:r>
            <a:endParaRPr lang="zh-CN" altLang="en-US" smtClean="0"/>
          </a:p>
          <a:p>
            <a:r>
              <a:rPr lang="zh-CN" altLang="en-US" b="1" smtClean="0"/>
              <a:t>⑨大员们一面膝行而前，一面面面相觑，列坐在残筵的下面，看见咬过的松皮饼和啃光的牛骨头。非常不自在</a:t>
            </a:r>
            <a:r>
              <a:rPr lang="en-US" b="1" smtClean="0"/>
              <a:t>——</a:t>
            </a:r>
            <a:r>
              <a:rPr lang="zh-CN" altLang="en-US" b="1" smtClean="0"/>
              <a:t>却又不敢叫膳夫来收去。</a:t>
            </a:r>
            <a:endParaRPr lang="zh-CN" altLang="en-US" smtClean="0"/>
          </a:p>
          <a:p>
            <a:r>
              <a:rPr lang="zh-CN" altLang="en-US" b="1" smtClean="0"/>
              <a:t>⑩“禀大人，”一位大员终于说。“倒还像个样子</a:t>
            </a:r>
            <a:r>
              <a:rPr lang="en-US" altLang="zh-CN" b="1" smtClean="0"/>
              <a:t>——</a:t>
            </a:r>
            <a:r>
              <a:rPr lang="zh-CN" altLang="en-US" b="1" smtClean="0"/>
              <a:t>印象甚佳。松皮水草，出产不少；饮料呢，那可丰富得很。百姓都很老实，他们是过惯了的。”</a:t>
            </a:r>
            <a:endParaRPr lang="zh-CN" altLang="en-US" smtClean="0"/>
          </a:p>
          <a:p>
            <a:r>
              <a:rPr lang="zh-CN" altLang="en-US" b="1" smtClean="0"/>
              <a:t>⑪</a:t>
            </a:r>
            <a:r>
              <a:rPr lang="en-US" b="1" smtClean="0"/>
              <a:t>“</a:t>
            </a:r>
            <a:r>
              <a:rPr lang="zh-CN" altLang="en-US" b="1" smtClean="0"/>
              <a:t>卑职可是已经拟好了募捐的计划，”又一位大员说。</a:t>
            </a:r>
            <a:r>
              <a:rPr lang="en-US" b="1" smtClean="0"/>
              <a:t>“</a:t>
            </a:r>
            <a:r>
              <a:rPr lang="zh-CN" altLang="en-US" b="1" smtClean="0"/>
              <a:t>准备开一个奇异食品展览会，另请女隗小姐来做时装表演，来看的可以多一点。</a:t>
            </a:r>
            <a:r>
              <a:rPr lang="en-US" b="1" smtClean="0"/>
              <a:t>”</a:t>
            </a:r>
            <a:endParaRPr lang="zh-CN" altLang="en-US" smtClean="0"/>
          </a:p>
          <a:p>
            <a:endParaRPr lang="zh-CN" altLang="en-US"/>
          </a:p>
        </p:txBody>
      </p:sp>
      <p:sp>
        <p:nvSpPr>
          <p:cNvPr id="6" name="七边形 5"/>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49</a:t>
            </a:r>
            <a:endParaRPr lang="zh-CN" altLang="en-US"/>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b="1"/>
          </a:p>
        </p:txBody>
      </p:sp>
      <p:sp>
        <p:nvSpPr>
          <p:cNvPr id="3" name="内容占位符 2"/>
          <p:cNvSpPr>
            <a:spLocks noGrp="1"/>
          </p:cNvSpPr>
          <p:nvPr>
            <p:ph idx="1"/>
          </p:nvPr>
        </p:nvSpPr>
        <p:spPr/>
        <p:txBody>
          <a:bodyPr/>
          <a:lstStyle/>
          <a:p>
            <a:r>
              <a:rPr lang="zh-CN" altLang="en-US" smtClean="0">
                <a:latin typeface="华文中宋" pitchFamily="2" charset="-122"/>
                <a:ea typeface="华文中宋" pitchFamily="2" charset="-122"/>
              </a:rPr>
              <a:t>二、细读，分析作者是如何写的，主要从表达技巧上鉴赏</a:t>
            </a:r>
            <a:r>
              <a:rPr lang="en-US" smtClean="0">
                <a:latin typeface="华文中宋" pitchFamily="2" charset="-122"/>
                <a:ea typeface="华文中宋" pitchFamily="2" charset="-122"/>
              </a:rPr>
              <a:t>  </a:t>
            </a:r>
            <a:br>
              <a:rPr lang="en-US" smtClean="0">
                <a:latin typeface="华文中宋" pitchFamily="2" charset="-122"/>
                <a:ea typeface="华文中宋" pitchFamily="2" charset="-122"/>
              </a:rPr>
            </a:br>
            <a:r>
              <a:rPr lang="zh-CN" altLang="en-US" smtClean="0">
                <a:latin typeface="华文中宋" pitchFamily="2" charset="-122"/>
                <a:ea typeface="华文中宋" pitchFamily="2" charset="-122"/>
              </a:rPr>
              <a:t>　　</a:t>
            </a:r>
            <a:r>
              <a:rPr lang="en-US" b="1" smtClean="0">
                <a:latin typeface="华文中宋" pitchFamily="2" charset="-122"/>
                <a:ea typeface="华文中宋" pitchFamily="2" charset="-122"/>
              </a:rPr>
              <a:t>1</a:t>
            </a:r>
            <a:r>
              <a:rPr lang="zh-CN" altLang="en-US" b="1" smtClean="0">
                <a:latin typeface="华文中宋" pitchFamily="2" charset="-122"/>
                <a:ea typeface="华文中宋" pitchFamily="2" charset="-122"/>
              </a:rPr>
              <a:t>、寻找</a:t>
            </a:r>
            <a:r>
              <a:rPr lang="zh-CN" altLang="en-US" b="1" smtClean="0">
                <a:solidFill>
                  <a:srgbClr val="FF0000"/>
                </a:solidFill>
                <a:latin typeface="华文中宋" pitchFamily="2" charset="-122"/>
                <a:ea typeface="华文中宋" pitchFamily="2" charset="-122"/>
              </a:rPr>
              <a:t>意象</a:t>
            </a:r>
            <a:r>
              <a:rPr lang="zh-CN" altLang="en-US" b="1" smtClean="0">
                <a:latin typeface="华文中宋" pitchFamily="2" charset="-122"/>
                <a:ea typeface="华文中宋" pitchFamily="2" charset="-122"/>
              </a:rPr>
              <a:t>，体味意境。</a:t>
            </a:r>
            <a:endParaRPr lang="en-US" altLang="zh-CN" b="1" smtClean="0">
              <a:latin typeface="华文中宋" pitchFamily="2" charset="-122"/>
              <a:ea typeface="华文中宋" pitchFamily="2" charset="-122"/>
            </a:endParaRPr>
          </a:p>
          <a:p>
            <a:r>
              <a:rPr lang="zh-CN" altLang="en-US" b="1" smtClean="0">
                <a:latin typeface="华文中宋" pitchFamily="2" charset="-122"/>
                <a:ea typeface="华文中宋" pitchFamily="2" charset="-122"/>
              </a:rPr>
              <a:t>　</a:t>
            </a:r>
            <a:r>
              <a:rPr lang="en-US" b="1" smtClean="0">
                <a:latin typeface="华文中宋" pitchFamily="2" charset="-122"/>
                <a:ea typeface="华文中宋" pitchFamily="2" charset="-122"/>
              </a:rPr>
              <a:t>2</a:t>
            </a:r>
            <a:r>
              <a:rPr lang="zh-CN" altLang="en-US" b="1" smtClean="0">
                <a:latin typeface="华文中宋" pitchFamily="2" charset="-122"/>
                <a:ea typeface="华文中宋" pitchFamily="2" charset="-122"/>
              </a:rPr>
              <a:t>、分析写作手法，体味</a:t>
            </a:r>
            <a:r>
              <a:rPr lang="zh-CN" altLang="en-US" b="1" smtClean="0">
                <a:solidFill>
                  <a:srgbClr val="FF0000"/>
                </a:solidFill>
                <a:latin typeface="华文中宋" pitchFamily="2" charset="-122"/>
                <a:ea typeface="华文中宋" pitchFamily="2" charset="-122"/>
              </a:rPr>
              <a:t>表达技巧</a:t>
            </a:r>
            <a:r>
              <a:rPr lang="zh-CN" altLang="en-US" b="1" smtClean="0">
                <a:latin typeface="华文中宋" pitchFamily="2" charset="-122"/>
                <a:ea typeface="华文中宋" pitchFamily="2" charset="-122"/>
              </a:rPr>
              <a:t>。</a:t>
            </a:r>
            <a:r>
              <a:rPr lang="en-US" b="1" smtClean="0">
                <a:latin typeface="华文中宋" pitchFamily="2" charset="-122"/>
                <a:ea typeface="华文中宋" pitchFamily="2" charset="-122"/>
              </a:rPr>
              <a:t>  </a:t>
            </a:r>
            <a:br>
              <a:rPr lang="en-US" b="1" smtClean="0">
                <a:latin typeface="华文中宋" pitchFamily="2" charset="-122"/>
                <a:ea typeface="华文中宋" pitchFamily="2" charset="-122"/>
              </a:rPr>
            </a:br>
            <a:r>
              <a:rPr lang="en-US" smtClean="0">
                <a:latin typeface="华文中宋" pitchFamily="2" charset="-122"/>
                <a:ea typeface="华文中宋" pitchFamily="2" charset="-122"/>
              </a:rPr>
              <a:t>  </a:t>
            </a:r>
            <a:br>
              <a:rPr lang="en-US" smtClean="0"/>
            </a:br>
            <a:br>
              <a:rPr lang="en-US" smtClean="0"/>
            </a:br>
            <a:endParaRPr lang="en-US" altLang="zh-CN" smtClean="0"/>
          </a:p>
          <a:p>
            <a:endParaRPr lang="zh-CN" altLang="en-US"/>
          </a:p>
        </p:txBody>
      </p:sp>
      <p:pic>
        <p:nvPicPr>
          <p:cNvPr id="5" name="图片 4" descr="t0195d89da46f6012fc.webp.jpg"/>
          <p:cNvPicPr>
            <a:picLocks noChangeAspect="1"/>
          </p:cNvPicPr>
          <p:nvPr/>
        </p:nvPicPr>
        <p:blipFill>
          <a:blip r:embed="rId2"/>
          <a:stretch>
            <a:fillRect/>
          </a:stretch>
        </p:blipFill>
        <p:spPr>
          <a:xfrm>
            <a:off x="7454914" y="2643182"/>
            <a:ext cx="2676525" cy="3810000"/>
          </a:xfrm>
          <a:prstGeom prst="rect">
            <a:avLst/>
          </a:prstGeom>
        </p:spPr>
      </p:pic>
      <p:sp>
        <p:nvSpPr>
          <p:cNvPr id="6" name="七边形 5"/>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5</a:t>
            </a:r>
            <a:endParaRPr lang="zh-CN" altLang="en-US"/>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t0156d35d6a3b8e1ea6.jpg"/>
          <p:cNvPicPr>
            <a:picLocks noChangeAspect="1"/>
          </p:cNvPicPr>
          <p:nvPr/>
        </p:nvPicPr>
        <p:blipFill>
          <a:blip r:embed="rId2"/>
          <a:stretch>
            <a:fillRect/>
          </a:stretch>
        </p:blipFill>
        <p:spPr>
          <a:xfrm>
            <a:off x="4740270" y="5357826"/>
            <a:ext cx="5357850" cy="1008508"/>
          </a:xfrm>
          <a:prstGeom prst="rect">
            <a:avLst/>
          </a:prstGeom>
        </p:spPr>
      </p:pic>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sp>
        <p:nvSpPr>
          <p:cNvPr id="6" name="内容占位符 5"/>
          <p:cNvSpPr>
            <a:spLocks noGrp="1"/>
          </p:cNvSpPr>
          <p:nvPr>
            <p:ph idx="1"/>
          </p:nvPr>
        </p:nvSpPr>
        <p:spPr/>
        <p:txBody>
          <a:bodyPr>
            <a:normAutofit fontScale="85000" lnSpcReduction="10000"/>
          </a:bodyPr>
          <a:lstStyle/>
          <a:p>
            <a:r>
              <a:rPr lang="zh-CN" altLang="en-US" b="1" smtClean="0"/>
              <a:t>⑫“</a:t>
            </a:r>
            <a:r>
              <a:rPr lang="zh-CN" altLang="en-US" b="1" u="sng" smtClean="0"/>
              <a:t>这很好</a:t>
            </a:r>
            <a:r>
              <a:rPr lang="zh-CN" altLang="en-US" b="1" smtClean="0"/>
              <a:t>。</a:t>
            </a:r>
            <a:r>
              <a:rPr lang="en-US" b="1" smtClean="0"/>
              <a:t>”</a:t>
            </a:r>
            <a:r>
              <a:rPr lang="zh-CN" altLang="en-US" b="1" smtClean="0"/>
              <a:t>禹说着，</a:t>
            </a:r>
            <a:r>
              <a:rPr lang="zh-CN" altLang="en-US" b="1" u="sng" smtClean="0"/>
              <a:t>向他弯一弯腰</a:t>
            </a:r>
            <a:r>
              <a:rPr lang="zh-CN" altLang="en-US" b="1" smtClean="0"/>
              <a:t>。</a:t>
            </a:r>
            <a:endParaRPr lang="zh-CN" altLang="en-US" smtClean="0"/>
          </a:p>
          <a:p>
            <a:r>
              <a:rPr lang="zh-CN" altLang="en-US" b="1" smtClean="0"/>
              <a:t>⑬“不过第一要紧的是赶快派一批大木筏去，把学者们接上高原来。”第三位大员说，“学者们有一个公呈在这里，他们以为文化是一国的命脉，学者是文化的灵魂，只要文化存在，华夏也就存在，别的一切，倒还在其次</a:t>
            </a:r>
            <a:r>
              <a:rPr lang="en-US" b="1" smtClean="0"/>
              <a:t>……”</a:t>
            </a:r>
            <a:endParaRPr lang="zh-CN" altLang="en-US" smtClean="0"/>
          </a:p>
          <a:p>
            <a:r>
              <a:rPr lang="zh-CN" altLang="en-US" b="1" smtClean="0"/>
              <a:t>⑭</a:t>
            </a:r>
            <a:r>
              <a:rPr lang="en-US" b="1" smtClean="0"/>
              <a:t>“</a:t>
            </a:r>
            <a:r>
              <a:rPr lang="zh-CN" altLang="en-US" b="1" smtClean="0"/>
              <a:t>他们以为华夏的人口太多了，”第一位大员道，“减少一些倒也是致太平之道。况且那些不过是愚民，那喜怒哀乐，也决没有智者所推想的那么精微的。</a:t>
            </a:r>
            <a:r>
              <a:rPr lang="en-US" b="1" smtClean="0"/>
              <a:t>……”</a:t>
            </a:r>
            <a:endParaRPr lang="zh-CN" altLang="en-US" smtClean="0"/>
          </a:p>
          <a:p>
            <a:r>
              <a:rPr lang="zh-CN" altLang="en-US" b="1" smtClean="0"/>
              <a:t>⑮“</a:t>
            </a:r>
            <a:r>
              <a:rPr lang="zh-CN" altLang="en-US" b="1" u="sng" smtClean="0"/>
              <a:t>放他妈的屁</a:t>
            </a:r>
            <a:r>
              <a:rPr lang="zh-CN" altLang="en-US" b="1" smtClean="0"/>
              <a:t>！</a:t>
            </a:r>
            <a:r>
              <a:rPr lang="en-US" b="1" smtClean="0"/>
              <a:t>”(</a:t>
            </a:r>
            <a:r>
              <a:rPr lang="zh-CN" altLang="en-US" b="1" smtClean="0"/>
              <a:t>心理描写</a:t>
            </a:r>
            <a:r>
              <a:rPr lang="en-US" b="1" smtClean="0"/>
              <a:t>)</a:t>
            </a:r>
            <a:r>
              <a:rPr lang="zh-CN" altLang="en-US" b="1" smtClean="0"/>
              <a:t>禹心里想，但嘴上却大声的说道：</a:t>
            </a:r>
            <a:r>
              <a:rPr lang="en-US" b="1" smtClean="0"/>
              <a:t>“</a:t>
            </a:r>
            <a:r>
              <a:rPr lang="zh-CN" altLang="en-US" b="1" u="sng" smtClean="0"/>
              <a:t>我经过查考，知道先前的方法：</a:t>
            </a:r>
            <a:r>
              <a:rPr lang="en-US" b="1" u="sng" smtClean="0"/>
              <a:t>‘</a:t>
            </a:r>
            <a:r>
              <a:rPr lang="zh-CN" altLang="en-US" b="1" u="sng" smtClean="0"/>
              <a:t>湮</a:t>
            </a:r>
            <a:r>
              <a:rPr lang="en-US" b="1" u="sng" smtClean="0"/>
              <a:t>’</a:t>
            </a:r>
            <a:r>
              <a:rPr lang="zh-CN" altLang="en-US" b="1" u="sng" smtClean="0"/>
              <a:t>，确是错误了。以后应该用</a:t>
            </a:r>
            <a:r>
              <a:rPr lang="en-US" b="1" u="sng" smtClean="0"/>
              <a:t>‘</a:t>
            </a:r>
            <a:r>
              <a:rPr lang="zh-CN" altLang="en-US" b="1" u="sng" smtClean="0"/>
              <a:t>导</a:t>
            </a:r>
            <a:r>
              <a:rPr lang="en-US" b="1" u="sng" smtClean="0"/>
              <a:t>’</a:t>
            </a:r>
            <a:r>
              <a:rPr lang="zh-CN" altLang="en-US" b="1" u="sng" smtClean="0"/>
              <a:t>！不知道诸位的意见怎么样</a:t>
            </a:r>
            <a:r>
              <a:rPr lang="zh-CN" altLang="en-US" b="1" smtClean="0"/>
              <a:t>？</a:t>
            </a:r>
            <a:r>
              <a:rPr lang="en-US" b="1" smtClean="0"/>
              <a:t>”(</a:t>
            </a:r>
            <a:r>
              <a:rPr lang="zh-CN" altLang="en-US" b="1" smtClean="0"/>
              <a:t>语言描写，有卓见</a:t>
            </a:r>
            <a:r>
              <a:rPr lang="en-US" b="1" smtClean="0"/>
              <a:t>)</a:t>
            </a:r>
            <a:endParaRPr lang="zh-CN" altLang="en-US" smtClean="0"/>
          </a:p>
          <a:p>
            <a:endParaRPr lang="zh-CN" altLang="en-US"/>
          </a:p>
        </p:txBody>
      </p:sp>
      <p:sp>
        <p:nvSpPr>
          <p:cNvPr id="7" name="七边形 6"/>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50</a:t>
            </a:r>
            <a:endParaRPr lang="zh-CN" altLang="en-US"/>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pic>
        <p:nvPicPr>
          <p:cNvPr id="5" name="内容占位符 4" descr="9726994_123549114031_2.jpg"/>
          <p:cNvPicPr>
            <a:picLocks noGrp="1" noChangeAspect="1"/>
          </p:cNvPicPr>
          <p:nvPr>
            <p:ph idx="1"/>
          </p:nvPr>
        </p:nvPicPr>
        <p:blipFill>
          <a:blip r:embed="rId2"/>
          <a:stretch>
            <a:fillRect/>
          </a:stretch>
        </p:blipFill>
        <p:spPr>
          <a:xfrm>
            <a:off x="8669360" y="1428736"/>
            <a:ext cx="1695897" cy="4929222"/>
          </a:xfrm>
        </p:spPr>
      </p:pic>
      <p:sp>
        <p:nvSpPr>
          <p:cNvPr id="19461" name="Rectangle 5"/>
          <p:cNvSpPr>
            <a:spLocks noChangeArrowheads="1"/>
          </p:cNvSpPr>
          <p:nvPr/>
        </p:nvSpPr>
        <p:spPr bwMode="auto">
          <a:xfrm>
            <a:off x="239676" y="1428736"/>
            <a:ext cx="8358246" cy="452431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612775" algn="l" defTabSz="914400" rtl="0" eaLnBrk="1" fontAlgn="base" latinLnBrk="0" hangingPunct="1">
              <a:lnSpc>
                <a:spcPct val="100000"/>
              </a:lnSpc>
              <a:spcBef>
                <a:spcPct val="0"/>
              </a:spcBef>
              <a:spcAft>
                <a:spcPct val="0"/>
              </a:spcAft>
              <a:buClrTx/>
              <a:buSzTx/>
              <a:buFontTx/>
              <a:buNone/>
            </a:pPr>
            <a:r>
              <a:rPr kumimoji="0" lang="zh-CN" altLang="zh-CN" sz="2400" b="1" i="0" u="none" strike="noStrike" cap="none" normalizeH="0" baseline="0" smtClean="0">
                <a:ln>
                  <a:noFill/>
                </a:ln>
                <a:solidFill>
                  <a:schemeClr val="tx1"/>
                </a:solidFill>
                <a:effectLst/>
                <a:latin typeface="Arial" pitchFamily="34" charset="0"/>
                <a:ea typeface="宋体" pitchFamily="2" charset="-122"/>
                <a:cs typeface="MS Mincho" pitchFamily="49" charset="-128"/>
              </a:rPr>
              <a:t>⑳</a:t>
            </a:r>
            <a:r>
              <a:rPr kumimoji="0" lang="zh-CN" altLang="zh-CN" sz="2400" b="1" i="0" u="none" strike="noStrike" cap="none" normalizeH="0" baseline="0" smtClean="0">
                <a:ln>
                  <a:noFill/>
                </a:ln>
                <a:solidFill>
                  <a:schemeClr val="tx1"/>
                </a:solidFill>
                <a:effectLst/>
                <a:latin typeface="宋体"/>
                <a:ea typeface="宋体" pitchFamily="2" charset="-122"/>
                <a:cs typeface="Times New Roman" pitchFamily="18" charset="0"/>
              </a:rPr>
              <a:t>“</a:t>
            </a:r>
            <a:r>
              <a:rPr kumimoji="0" 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况且老大人化过多少心力呢。借了上帝的息壤</a:t>
            </a:r>
            <a:r>
              <a:rPr kumimoji="0" lang="zh-CN" sz="2400" b="1" i="0" u="none" strike="noStrike" cap="none" normalizeH="0" baseline="0" smtClean="0">
                <a:ln>
                  <a:noFill/>
                </a:ln>
                <a:solidFill>
                  <a:schemeClr val="tx1"/>
                </a:solidFill>
                <a:effectLst/>
                <a:latin typeface="楷体_GB2312" pitchFamily="49" charset="-122"/>
                <a:ea typeface="宋体" pitchFamily="2" charset="-122"/>
                <a:cs typeface="楷体_GB2312" pitchFamily="49" charset="-122"/>
              </a:rPr>
              <a:t>，来湮洪水，虽然触了上帝的恼怒，洪水的深度可也浅了一点了。这似乎还是照例的治</a:t>
            </a:r>
            <a:r>
              <a:rPr kumimoji="0" 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下去。</a:t>
            </a:r>
            <a:r>
              <a:rPr kumimoji="0" lang="zh-CN" altLang="en-US" sz="2400" b="1" i="0" u="none" strike="noStrike" cap="none" normalizeH="0" baseline="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另一位花白须发的大员说</a:t>
            </a:r>
            <a:r>
              <a:rPr kumimoji="0" lang="zh-CN" altLang="en-US" sz="2400" b="1" i="0" u="none" strike="noStrike" cap="none" normalizeH="0" baseline="0" smtClean="0">
                <a:ln>
                  <a:noFill/>
                </a:ln>
                <a:solidFill>
                  <a:schemeClr val="tx1"/>
                </a:solidFill>
                <a:effectLst/>
                <a:latin typeface="楷体_GB2312" pitchFamily="49" charset="-122"/>
                <a:ea typeface="宋体" pitchFamily="2" charset="-122"/>
                <a:cs typeface="楷体_GB2312" pitchFamily="49" charset="-122"/>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他是禹的母舅的干儿子。</a:t>
            </a:r>
            <a:endParaRPr kumimoji="0" lang="zh-CN" altLang="en-US"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612775"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Arial" pitchFamily="34" charset="0"/>
                <a:ea typeface="宋体" pitchFamily="2" charset="-122"/>
                <a:cs typeface="MS Mincho" pitchFamily="49" charset="-128"/>
              </a:rPr>
              <a:t>㉑</a:t>
            </a:r>
            <a:r>
              <a:rPr kumimoji="0" lang="zh-CN" altLang="en-US" sz="2400" b="1" i="0" u="sng" strike="noStrike" cap="none" normalizeH="0" baseline="0" smtClean="0">
                <a:ln>
                  <a:noFill/>
                </a:ln>
                <a:solidFill>
                  <a:schemeClr val="tx1"/>
                </a:solidFill>
                <a:effectLst/>
                <a:latin typeface="Times New Roman" pitchFamily="18" charset="0"/>
                <a:ea typeface="宋体" pitchFamily="2" charset="-122"/>
                <a:cs typeface="Times New Roman" pitchFamily="18" charset="0"/>
              </a:rPr>
              <a:t>禹一声也不响</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zh-CN" altLang="en-US" sz="1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612775"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Arial" pitchFamily="34" charset="0"/>
                <a:ea typeface="宋体" pitchFamily="2" charset="-122"/>
                <a:cs typeface="MS Mincho" pitchFamily="49" charset="-128"/>
              </a:rPr>
              <a:t>㉒</a:t>
            </a:r>
            <a:r>
              <a:rPr kumimoji="0" lang="zh-CN" altLang="en-US" sz="2400" b="1" i="0" u="none" strike="noStrike" cap="none" normalizeH="0" baseline="0" smtClean="0">
                <a:ln>
                  <a:noFill/>
                </a:ln>
                <a:solidFill>
                  <a:schemeClr val="tx1"/>
                </a:solidFill>
                <a:effectLst/>
                <a:latin typeface="宋体"/>
                <a:ea typeface="宋体" pitchFamily="2" charset="-122"/>
                <a:cs typeface="楷体_GB2312" pitchFamily="49" charset="-122"/>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我看大人还不如</a:t>
            </a:r>
            <a:r>
              <a:rPr kumimoji="0" lang="zh-CN" altLang="en-US" sz="2400" b="1" i="0" u="none" strike="noStrike" cap="none" normalizeH="0" baseline="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干父之蛊</a:t>
            </a:r>
            <a:r>
              <a:rPr kumimoji="0" lang="zh-CN" altLang="en-US" sz="2400" b="1" i="0" u="none" strike="noStrike" cap="none" normalizeH="0" baseline="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smtClean="0">
                <a:ln>
                  <a:noFill/>
                </a:ln>
                <a:solidFill>
                  <a:schemeClr val="tx1"/>
                </a:solidFill>
                <a:effectLst/>
                <a:latin typeface="楷体_GB2312" pitchFamily="49" charset="-122"/>
                <a:ea typeface="宋体" pitchFamily="2" charset="-122"/>
                <a:cs typeface="楷体_GB2312" pitchFamily="49" charset="-122"/>
              </a:rPr>
              <a:t>，</a:t>
            </a:r>
            <a:r>
              <a:rPr kumimoji="0" lang="zh-CN" altLang="en-US" sz="2400" b="1" i="0" u="none" strike="noStrike" cap="none" normalizeH="0" baseline="0" smtClean="0">
                <a:ln>
                  <a:noFill/>
                </a:ln>
                <a:solidFill>
                  <a:schemeClr val="tx1"/>
                </a:solidFill>
                <a:effectLst/>
                <a:latin typeface="宋体"/>
                <a:ea typeface="宋体" pitchFamily="2" charset="-122"/>
                <a:cs typeface="楷体_GB2312" pitchFamily="49" charset="-122"/>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一位胖大官员看得禹不作声</a:t>
            </a:r>
            <a:r>
              <a:rPr kumimoji="0" lang="zh-CN" altLang="en-US" sz="2400" b="1" i="0" u="none" strike="noStrike" cap="none" normalizeH="0" baseline="0" smtClean="0">
                <a:ln>
                  <a:noFill/>
                </a:ln>
                <a:solidFill>
                  <a:schemeClr val="tx1"/>
                </a:solidFill>
                <a:effectLst/>
                <a:latin typeface="楷体_GB2312" pitchFamily="49" charset="-122"/>
                <a:ea typeface="宋体" pitchFamily="2" charset="-122"/>
                <a:cs typeface="楷体_GB2312" pitchFamily="49" charset="-122"/>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以为他就要折服了</a:t>
            </a:r>
            <a:r>
              <a:rPr kumimoji="0" lang="zh-CN" altLang="en-US" sz="2400" b="1" i="0" u="none" strike="noStrike" cap="none" normalizeH="0" baseline="0" smtClean="0">
                <a:ln>
                  <a:noFill/>
                </a:ln>
                <a:solidFill>
                  <a:schemeClr val="tx1"/>
                </a:solidFill>
                <a:effectLst/>
                <a:latin typeface="楷体_GB2312" pitchFamily="49" charset="-122"/>
                <a:ea typeface="宋体" pitchFamily="2" charset="-122"/>
                <a:cs typeface="楷体_GB2312" pitchFamily="49" charset="-122"/>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便带些轻薄的大声说</a:t>
            </a:r>
            <a:r>
              <a:rPr kumimoji="0" lang="zh-CN" altLang="en-US" sz="2400" b="1" i="0" u="none" strike="noStrike" cap="none" normalizeH="0" baseline="0" smtClean="0">
                <a:ln>
                  <a:noFill/>
                </a:ln>
                <a:solidFill>
                  <a:schemeClr val="tx1"/>
                </a:solidFill>
                <a:effectLst/>
                <a:latin typeface="楷体_GB2312" pitchFamily="49" charset="-122"/>
                <a:ea typeface="宋体" pitchFamily="2" charset="-122"/>
                <a:cs typeface="楷体_GB2312" pitchFamily="49" charset="-122"/>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不过脸上还流出着一层油汗。</a:t>
            </a:r>
            <a:r>
              <a:rPr kumimoji="0" lang="zh-CN" altLang="en-US" sz="2400" b="1" i="0" u="none" strike="noStrike" cap="none" normalizeH="0" baseline="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照着家法</a:t>
            </a:r>
            <a:r>
              <a:rPr kumimoji="0" lang="zh-CN" altLang="en-US" sz="2400" b="1" i="0" u="none" strike="noStrike" cap="none" normalizeH="0" baseline="0" smtClean="0">
                <a:ln>
                  <a:noFill/>
                </a:ln>
                <a:solidFill>
                  <a:schemeClr val="tx1"/>
                </a:solidFill>
                <a:effectLst/>
                <a:latin typeface="楷体_GB2312" pitchFamily="49" charset="-122"/>
                <a:ea typeface="宋体" pitchFamily="2" charset="-122"/>
                <a:cs typeface="楷体_GB2312" pitchFamily="49" charset="-122"/>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挽回家声。大人大约未必知道人们在怎么讲说老大人罢</a:t>
            </a:r>
            <a:r>
              <a:rPr kumimoji="0" lang="en-US" altLang="zh-CN" sz="2400" b="1" i="0" u="none" strike="noStrike" cap="none" normalizeH="0" baseline="0" smtClean="0">
                <a:ln>
                  <a:noFill/>
                </a:ln>
                <a:solidFill>
                  <a:schemeClr val="tx1"/>
                </a:solidFill>
                <a:effectLst/>
                <a:latin typeface="宋体"/>
                <a:ea typeface="宋体" pitchFamily="2" charset="-122"/>
                <a:cs typeface="Times New Roman" pitchFamily="18" charset="0"/>
              </a:rPr>
              <a:t>……”</a:t>
            </a:r>
            <a:endParaRPr kumimoji="0" lang="en-US" altLang="zh-CN" sz="10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612775"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Arial" pitchFamily="34" charset="0"/>
                <a:ea typeface="宋体" pitchFamily="2" charset="-122"/>
                <a:cs typeface="MS Mincho" pitchFamily="49" charset="-128"/>
              </a:rPr>
              <a:t>㉓</a:t>
            </a:r>
            <a:r>
              <a:rPr kumimoji="0" lang="en-US" altLang="zh-CN" sz="2400" b="1" i="0" u="none" strike="noStrike" cap="none" normalizeH="0" baseline="0" smtClean="0">
                <a:ln>
                  <a:noFill/>
                </a:ln>
                <a:solidFill>
                  <a:schemeClr val="tx1"/>
                </a:solidFill>
                <a:effectLst/>
                <a:latin typeface="宋体"/>
                <a:ea typeface="宋体" pitchFamily="2" charset="-122"/>
                <a:cs typeface="楷体_GB2312" pitchFamily="49" charset="-122"/>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要而言之</a:t>
            </a:r>
            <a:r>
              <a:rPr kumimoji="0" lang="zh-CN" altLang="en-US" sz="2400" b="1" i="0" u="none" strike="noStrike" cap="none" normalizeH="0" baseline="0" smtClean="0">
                <a:ln>
                  <a:noFill/>
                </a:ln>
                <a:solidFill>
                  <a:schemeClr val="tx1"/>
                </a:solidFill>
                <a:effectLst/>
                <a:latin typeface="楷体_GB2312" pitchFamily="49" charset="-122"/>
                <a:ea typeface="宋体" pitchFamily="2" charset="-122"/>
                <a:cs typeface="楷体_GB2312" pitchFamily="49" charset="-122"/>
              </a:rPr>
              <a:t>，</a:t>
            </a:r>
            <a:r>
              <a:rPr kumimoji="0" lang="zh-CN" altLang="en-US" sz="2400" b="1" i="0" u="none" strike="noStrike" cap="none" normalizeH="0" baseline="0" smtClean="0">
                <a:ln>
                  <a:noFill/>
                </a:ln>
                <a:solidFill>
                  <a:schemeClr val="tx1"/>
                </a:solidFill>
                <a:effectLst/>
                <a:latin typeface="宋体"/>
                <a:ea typeface="宋体" pitchFamily="2" charset="-122"/>
                <a:cs typeface="楷体_GB2312" pitchFamily="49" charset="-122"/>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湮</a:t>
            </a:r>
            <a:r>
              <a:rPr kumimoji="0" lang="zh-CN" altLang="en-US" sz="2400" b="1" i="0" u="none" strike="noStrike" cap="none" normalizeH="0" baseline="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是世界上已有定评的好法子</a:t>
            </a:r>
            <a:r>
              <a:rPr kumimoji="0" lang="zh-CN" altLang="en-US" sz="2400" b="1" i="0" u="none" strike="noStrike" cap="none" normalizeH="0" baseline="0" smtClean="0">
                <a:ln>
                  <a:noFill/>
                </a:ln>
                <a:solidFill>
                  <a:schemeClr val="tx1"/>
                </a:solidFill>
                <a:effectLst/>
                <a:latin typeface="楷体_GB2312" pitchFamily="49" charset="-122"/>
                <a:ea typeface="宋体" pitchFamily="2" charset="-122"/>
                <a:cs typeface="楷体_GB2312" pitchFamily="49" charset="-122"/>
              </a:rPr>
              <a:t>，</a:t>
            </a:r>
            <a:r>
              <a:rPr kumimoji="0" lang="zh-CN" altLang="en-US" sz="2400" b="1" i="0" u="none" strike="noStrike" cap="none" normalizeH="0" baseline="0" smtClean="0">
                <a:ln>
                  <a:noFill/>
                </a:ln>
                <a:solidFill>
                  <a:schemeClr val="tx1"/>
                </a:solidFill>
                <a:effectLst/>
                <a:latin typeface="宋体"/>
                <a:ea typeface="宋体" pitchFamily="2" charset="-122"/>
                <a:cs typeface="楷体_GB2312" pitchFamily="49" charset="-122"/>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白须发的老官恐怕胖子闹出岔子来</a:t>
            </a:r>
            <a:r>
              <a:rPr kumimoji="0" lang="zh-CN" altLang="en-US" sz="2400" b="1" i="0" u="none" strike="noStrike" cap="none" normalizeH="0" baseline="0" smtClean="0">
                <a:ln>
                  <a:noFill/>
                </a:ln>
                <a:solidFill>
                  <a:schemeClr val="tx1"/>
                </a:solidFill>
                <a:effectLst/>
                <a:latin typeface="楷体_GB2312" pitchFamily="49" charset="-122"/>
                <a:ea typeface="宋体" pitchFamily="2" charset="-122"/>
                <a:cs typeface="楷体_GB2312" pitchFamily="49" charset="-122"/>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就抢着说道。</a:t>
            </a:r>
            <a:r>
              <a:rPr kumimoji="0" lang="zh-CN" altLang="en-US" sz="2400" b="1" i="0" u="none" strike="noStrike" cap="none" normalizeH="0" baseline="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别的种种</a:t>
            </a:r>
            <a:r>
              <a:rPr kumimoji="0" lang="zh-CN" altLang="en-US" sz="2400" b="1" i="0" u="none" strike="noStrike" cap="none" normalizeH="0" baseline="0" smtClean="0">
                <a:ln>
                  <a:noFill/>
                </a:ln>
                <a:solidFill>
                  <a:schemeClr val="tx1"/>
                </a:solidFill>
                <a:effectLst/>
                <a:latin typeface="楷体_GB2312" pitchFamily="49" charset="-122"/>
                <a:ea typeface="宋体" pitchFamily="2" charset="-122"/>
                <a:cs typeface="楷体_GB2312" pitchFamily="49" charset="-122"/>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所谓</a:t>
            </a:r>
            <a:r>
              <a:rPr kumimoji="0" lang="zh-CN" altLang="en-US" sz="2400" b="1" i="0" u="none" strike="noStrike" cap="none" normalizeH="0" baseline="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摩登</a:t>
            </a:r>
            <a:r>
              <a:rPr kumimoji="0" lang="zh-CN" altLang="en-US" sz="2400" b="1" i="0" u="none" strike="noStrike" cap="none" normalizeH="0" baseline="0" smtClean="0">
                <a:ln>
                  <a:noFill/>
                </a:ln>
                <a:solidFill>
                  <a:schemeClr val="tx1"/>
                </a:solidFill>
                <a:effectLst/>
                <a:latin typeface="宋体"/>
                <a:ea typeface="宋体" pitchFamily="2" charset="-122"/>
                <a:cs typeface="Times New Roman" pitchFamily="18" charset="0"/>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者也</a:t>
            </a:r>
            <a:r>
              <a:rPr kumimoji="0" lang="zh-CN" altLang="en-US" sz="2400" b="1" i="0" u="none" strike="noStrike" cap="none" normalizeH="0" baseline="0" smtClean="0">
                <a:ln>
                  <a:noFill/>
                </a:ln>
                <a:solidFill>
                  <a:schemeClr val="tx1"/>
                </a:solidFill>
                <a:effectLst/>
                <a:latin typeface="楷体_GB2312" pitchFamily="49" charset="-122"/>
                <a:ea typeface="宋体" pitchFamily="2" charset="-122"/>
                <a:cs typeface="楷体_GB2312" pitchFamily="49" charset="-122"/>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昔者蚩尤氏就坏在这一点上。</a:t>
            </a:r>
            <a:r>
              <a:rPr kumimoji="0" lang="zh-CN" altLang="en-US" sz="2400" b="1" i="0" u="none" strike="noStrike" cap="none" normalizeH="0" baseline="0" smtClean="0">
                <a:ln>
                  <a:noFill/>
                </a:ln>
                <a:solidFill>
                  <a:schemeClr val="tx1"/>
                </a:solidFill>
                <a:effectLst/>
                <a:latin typeface="宋体"/>
                <a:ea typeface="宋体" pitchFamily="2" charset="-122"/>
                <a:cs typeface="Times New Roman" pitchFamily="18" charset="0"/>
              </a:rPr>
              <a:t>”</a:t>
            </a:r>
            <a:endParaRPr kumimoji="0" lang="zh-CN" altLang="en-US"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 name="七边形 7"/>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51</a:t>
            </a:r>
            <a:endParaRPr lang="zh-CN" altLang="en-US"/>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pic>
        <p:nvPicPr>
          <p:cNvPr id="5" name="内容占位符 4" descr="9726994_123549114031_2.jpg"/>
          <p:cNvPicPr>
            <a:picLocks noChangeAspect="1"/>
          </p:cNvPicPr>
          <p:nvPr/>
        </p:nvPicPr>
        <p:blipFill>
          <a:blip r:embed="rId2"/>
          <a:stretch>
            <a:fillRect/>
          </a:stretch>
        </p:blipFill>
        <p:spPr>
          <a:xfrm>
            <a:off x="9883806" y="1285860"/>
            <a:ext cx="785818" cy="4740277"/>
          </a:xfrm>
          <a:prstGeom prst="rect">
            <a:avLst/>
          </a:prstGeom>
        </p:spPr>
      </p:pic>
      <p:sp>
        <p:nvSpPr>
          <p:cNvPr id="6" name="内容占位符 5"/>
          <p:cNvSpPr>
            <a:spLocks noGrp="1"/>
          </p:cNvSpPr>
          <p:nvPr>
            <p:ph idx="1"/>
          </p:nvPr>
        </p:nvSpPr>
        <p:spPr>
          <a:xfrm>
            <a:off x="545465" y="1600201"/>
            <a:ext cx="8909713" cy="4525963"/>
          </a:xfrm>
        </p:spPr>
        <p:txBody>
          <a:bodyPr>
            <a:normAutofit fontScale="85000" lnSpcReduction="20000"/>
          </a:bodyPr>
          <a:lstStyle/>
          <a:p>
            <a:r>
              <a:rPr lang="zh-CN" altLang="en-US" b="1" smtClean="0"/>
              <a:t>第一步，厘清情节</a:t>
            </a:r>
            <a:endParaRPr lang="zh-CN" altLang="en-US" smtClean="0"/>
          </a:p>
          <a:p>
            <a:r>
              <a:rPr lang="en-US" b="1" smtClean="0"/>
              <a:t>(</a:t>
            </a:r>
            <a:r>
              <a:rPr lang="zh-CN" altLang="en-US" b="1" smtClean="0"/>
              <a:t>请先用序号标记段落</a:t>
            </a:r>
            <a:r>
              <a:rPr lang="en-US" b="1" smtClean="0"/>
              <a:t>)</a:t>
            </a:r>
            <a:endParaRPr lang="zh-CN" altLang="en-US" smtClean="0"/>
          </a:p>
          <a:p>
            <a:r>
              <a:rPr lang="zh-CN" altLang="en-US" b="1" smtClean="0"/>
              <a:t>请梳理本文基本情节：</a:t>
            </a:r>
            <a:endParaRPr lang="zh-CN" altLang="en-US" smtClean="0"/>
          </a:p>
          <a:p>
            <a:r>
              <a:rPr lang="zh-CN" altLang="en-US" b="1" smtClean="0"/>
              <a:t>第</a:t>
            </a:r>
            <a:r>
              <a:rPr lang="en-US" b="1" smtClean="0"/>
              <a:t>①</a:t>
            </a:r>
            <a:r>
              <a:rPr lang="zh-CN" altLang="en-US" b="1" smtClean="0"/>
              <a:t>段，写水利局的官员为</a:t>
            </a:r>
            <a:r>
              <a:rPr lang="en-US" b="1" smtClean="0"/>
              <a:t>“</a:t>
            </a:r>
            <a:r>
              <a:rPr lang="zh-CN" altLang="en-US" b="1" smtClean="0"/>
              <a:t>考察灾情</a:t>
            </a:r>
            <a:r>
              <a:rPr lang="en-US" b="1" smtClean="0"/>
              <a:t>”</a:t>
            </a:r>
            <a:r>
              <a:rPr lang="zh-CN" altLang="en-US" b="1" smtClean="0"/>
              <a:t>归来的大员们设宴洗尘，宴席谈论内容讽刺意味十足。</a:t>
            </a:r>
            <a:endParaRPr lang="zh-CN" altLang="en-US" smtClean="0"/>
          </a:p>
          <a:p>
            <a:r>
              <a:rPr lang="en-US" b="1" smtClean="0"/>
              <a:t>(</a:t>
            </a:r>
            <a:r>
              <a:rPr lang="zh-CN" altLang="en-US" b="1" smtClean="0"/>
              <a:t>题源定位：第</a:t>
            </a:r>
            <a:r>
              <a:rPr lang="en-US" b="1" smtClean="0"/>
              <a:t>1</a:t>
            </a:r>
            <a:r>
              <a:rPr lang="zh-CN" altLang="en-US" b="1" smtClean="0"/>
              <a:t>题</a:t>
            </a:r>
            <a:r>
              <a:rPr lang="en-US" b="1" smtClean="0"/>
              <a:t>A</a:t>
            </a:r>
            <a:r>
              <a:rPr lang="zh-CN" altLang="en-US" b="1" smtClean="0"/>
              <a:t>选项</a:t>
            </a:r>
            <a:r>
              <a:rPr lang="en-US" b="1" smtClean="0"/>
              <a:t>)</a:t>
            </a:r>
            <a:endParaRPr lang="zh-CN" altLang="en-US" smtClean="0"/>
          </a:p>
          <a:p>
            <a:r>
              <a:rPr lang="zh-CN" altLang="en-US" b="1" smtClean="0"/>
              <a:t>第</a:t>
            </a:r>
            <a:r>
              <a:rPr lang="en-US" b="1" smtClean="0"/>
              <a:t>②—⑥</a:t>
            </a:r>
            <a:r>
              <a:rPr lang="zh-CN" altLang="en-US" b="1" smtClean="0"/>
              <a:t>段，主人公禹出场，与前面人物形成鲜明对比。</a:t>
            </a:r>
            <a:endParaRPr lang="zh-CN" altLang="en-US" smtClean="0"/>
          </a:p>
          <a:p>
            <a:r>
              <a:rPr lang="zh-CN" altLang="en-US" b="1" smtClean="0"/>
              <a:t>第</a:t>
            </a:r>
            <a:r>
              <a:rPr lang="en-US" b="1" smtClean="0"/>
              <a:t>⑦—</a:t>
            </a:r>
            <a:r>
              <a:rPr lang="zh-CN" altLang="en-US" b="1" smtClean="0"/>
              <a:t>⑭段，官员们向禹汇报“考察情况”。</a:t>
            </a:r>
            <a:endParaRPr lang="zh-CN" altLang="en-US" smtClean="0"/>
          </a:p>
          <a:p>
            <a:r>
              <a:rPr lang="zh-CN" altLang="en-US" b="1" smtClean="0"/>
              <a:t>第⑮</a:t>
            </a:r>
            <a:r>
              <a:rPr lang="en-US" altLang="zh-CN" b="1" smtClean="0"/>
              <a:t>—㉕</a:t>
            </a:r>
            <a:r>
              <a:rPr lang="zh-CN" altLang="en-US" b="1" smtClean="0"/>
              <a:t>段，在</a:t>
            </a:r>
            <a:r>
              <a:rPr lang="en-US" b="1" smtClean="0"/>
              <a:t>“</a:t>
            </a:r>
            <a:r>
              <a:rPr lang="zh-CN" altLang="en-US" b="1" smtClean="0"/>
              <a:t>湮</a:t>
            </a:r>
            <a:r>
              <a:rPr lang="en-US" b="1" smtClean="0"/>
              <a:t>”</a:t>
            </a:r>
            <a:r>
              <a:rPr lang="zh-CN" altLang="en-US" b="1" smtClean="0"/>
              <a:t>和</a:t>
            </a:r>
            <a:r>
              <a:rPr lang="en-US" b="1" smtClean="0"/>
              <a:t>“</a:t>
            </a:r>
            <a:r>
              <a:rPr lang="zh-CN" altLang="en-US" b="1" smtClean="0"/>
              <a:t>导</a:t>
            </a:r>
            <a:r>
              <a:rPr lang="en-US" b="1" smtClean="0"/>
              <a:t>”</a:t>
            </a:r>
            <a:r>
              <a:rPr lang="zh-CN" altLang="en-US" b="1" smtClean="0"/>
              <a:t>的治水问题上，禹与那些官僚进行争论。</a:t>
            </a:r>
            <a:endParaRPr lang="zh-CN" altLang="en-US"/>
          </a:p>
        </p:txBody>
      </p:sp>
      <p:sp>
        <p:nvSpPr>
          <p:cNvPr id="7" name="七边形 6"/>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52</a:t>
            </a:r>
            <a:endParaRPr lang="zh-CN" altLang="en-US"/>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descr="t0195d89da46f6012fc.webp.jpg"/>
          <p:cNvPicPr>
            <a:picLocks noChangeAspect="1"/>
          </p:cNvPicPr>
          <p:nvPr/>
        </p:nvPicPr>
        <p:blipFill>
          <a:blip r:embed="rId2"/>
          <a:stretch>
            <a:fillRect/>
          </a:stretch>
        </p:blipFill>
        <p:spPr>
          <a:xfrm>
            <a:off x="6954848" y="214290"/>
            <a:ext cx="2676525" cy="3810000"/>
          </a:xfrm>
          <a:prstGeom prst="rect">
            <a:avLst/>
          </a:prstGeom>
        </p:spPr>
      </p:pic>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sp>
        <p:nvSpPr>
          <p:cNvPr id="7" name="内容占位符 6"/>
          <p:cNvSpPr>
            <a:spLocks noGrp="1"/>
          </p:cNvSpPr>
          <p:nvPr>
            <p:ph idx="1"/>
          </p:nvPr>
        </p:nvSpPr>
        <p:spPr>
          <a:xfrm>
            <a:off x="525428" y="1357298"/>
            <a:ext cx="9818370" cy="4525963"/>
          </a:xfrm>
        </p:spPr>
        <p:txBody>
          <a:bodyPr>
            <a:normAutofit fontScale="92500" lnSpcReduction="20000"/>
          </a:bodyPr>
          <a:lstStyle/>
          <a:p>
            <a:r>
              <a:rPr lang="zh-CN" altLang="en-US" b="1" smtClean="0"/>
              <a:t>第三步，分析环境</a:t>
            </a:r>
            <a:endParaRPr lang="zh-CN" altLang="en-US" smtClean="0"/>
          </a:p>
          <a:p>
            <a:r>
              <a:rPr lang="zh-CN" altLang="en-US" b="1" smtClean="0"/>
              <a:t>本文没有具体描写自然环境，但文中那些官僚的对话已经暗含了当时的社会环境和自然环境。</a:t>
            </a:r>
            <a:endParaRPr lang="en-US" altLang="zh-CN" b="1" smtClean="0"/>
          </a:p>
          <a:p>
            <a:endParaRPr lang="en-US" altLang="zh-CN" b="1" smtClean="0"/>
          </a:p>
          <a:p>
            <a:r>
              <a:rPr lang="zh-CN" altLang="en-US" b="1" smtClean="0"/>
              <a:t>第四步，获取主旨</a:t>
            </a:r>
            <a:endParaRPr lang="zh-CN" altLang="en-US" smtClean="0"/>
          </a:p>
          <a:p>
            <a:r>
              <a:rPr lang="zh-CN" altLang="en-US" b="1" smtClean="0"/>
              <a:t>节选部分禹虽然出场不多，但都是围绕其组织情节：水利局的官员为</a:t>
            </a:r>
            <a:r>
              <a:rPr lang="en-US" b="1" smtClean="0"/>
              <a:t>“</a:t>
            </a:r>
            <a:r>
              <a:rPr lang="zh-CN" altLang="en-US" b="1" smtClean="0"/>
              <a:t>考察灾情</a:t>
            </a:r>
            <a:r>
              <a:rPr lang="en-US" b="1" smtClean="0"/>
              <a:t>”</a:t>
            </a:r>
            <a:r>
              <a:rPr lang="zh-CN" altLang="en-US" b="1" smtClean="0"/>
              <a:t>归来的大员们设宴洗尘，他们大谈灾区风光、鉴赏木匣书法，可见大员们是借考察灾情的名目游山玩水，勒索人民，也暗示了真正关心人民疾苦、埋头苦干，从根本上治理洪</a:t>
            </a:r>
            <a:endParaRPr lang="zh-CN" altLang="en-US" smtClean="0"/>
          </a:p>
          <a:p>
            <a:endParaRPr lang="zh-CN" altLang="en-US" smtClean="0"/>
          </a:p>
          <a:p>
            <a:endParaRPr lang="zh-CN" altLang="en-US"/>
          </a:p>
        </p:txBody>
      </p:sp>
      <p:sp>
        <p:nvSpPr>
          <p:cNvPr id="8" name="七边形 7"/>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53</a:t>
            </a:r>
            <a:endParaRPr lang="zh-CN" altLang="en-US"/>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pic>
        <p:nvPicPr>
          <p:cNvPr id="5" name="图片 4" descr="703-161105163922.jpg"/>
          <p:cNvPicPr>
            <a:picLocks noChangeAspect="1"/>
          </p:cNvPicPr>
          <p:nvPr/>
        </p:nvPicPr>
        <p:blipFill>
          <a:blip r:embed="rId2"/>
          <a:stretch>
            <a:fillRect/>
          </a:stretch>
        </p:blipFill>
        <p:spPr>
          <a:xfrm>
            <a:off x="5311774" y="5043495"/>
            <a:ext cx="5166301" cy="1814505"/>
          </a:xfrm>
          <a:prstGeom prst="rect">
            <a:avLst/>
          </a:prstGeom>
        </p:spPr>
      </p:pic>
      <p:sp>
        <p:nvSpPr>
          <p:cNvPr id="6" name="内容占位符 5"/>
          <p:cNvSpPr>
            <a:spLocks noGrp="1"/>
          </p:cNvSpPr>
          <p:nvPr>
            <p:ph idx="1"/>
          </p:nvPr>
        </p:nvSpPr>
        <p:spPr/>
        <p:txBody>
          <a:bodyPr>
            <a:normAutofit fontScale="92500" lnSpcReduction="10000"/>
          </a:bodyPr>
          <a:lstStyle/>
          <a:p>
            <a:r>
              <a:rPr lang="zh-CN" altLang="en-US" b="1" smtClean="0"/>
              <a:t>水的是禹；写那些官僚的百般阻挠实际是正面展开了革新与守旧的斗争。大禹形象的塑造，体现了鲁迅在</a:t>
            </a:r>
            <a:r>
              <a:rPr lang="en-US" b="1" smtClean="0"/>
              <a:t>20</a:t>
            </a:r>
            <a:r>
              <a:rPr lang="zh-CN" altLang="en-US" b="1" smtClean="0"/>
              <a:t>世纪</a:t>
            </a:r>
            <a:r>
              <a:rPr lang="en-US" b="1" smtClean="0"/>
              <a:t>30</a:t>
            </a:r>
            <a:r>
              <a:rPr lang="zh-CN" altLang="en-US" b="1" smtClean="0"/>
              <a:t>年代中国内忧外患、灾难频仍的严峻形势下对弘扬民族优秀文化精神、增强民族自信心的高度重视。其时，国内政局黑暗、民生凋敝，日军加紧侵略，国土不断沦丧，舆论界弥漫着悲观失望的调子。鲁迅借</a:t>
            </a:r>
            <a:r>
              <a:rPr lang="en-US" b="1" smtClean="0"/>
              <a:t>“</a:t>
            </a:r>
            <a:r>
              <a:rPr lang="zh-CN" altLang="en-US" b="1" smtClean="0"/>
              <a:t>故事</a:t>
            </a:r>
            <a:r>
              <a:rPr lang="en-US" b="1" smtClean="0"/>
              <a:t>”</a:t>
            </a:r>
            <a:r>
              <a:rPr lang="zh-CN" altLang="en-US" b="1" smtClean="0"/>
              <a:t>来</a:t>
            </a:r>
            <a:r>
              <a:rPr lang="en-US" b="1" smtClean="0"/>
              <a:t>“</a:t>
            </a:r>
            <a:r>
              <a:rPr lang="zh-CN" altLang="en-US" b="1" smtClean="0"/>
              <a:t>新编</a:t>
            </a:r>
            <a:r>
              <a:rPr lang="en-US" b="1" smtClean="0"/>
              <a:t>”</a:t>
            </a:r>
            <a:r>
              <a:rPr lang="zh-CN" altLang="en-US" b="1" smtClean="0"/>
              <a:t>，赞颂大智大勇、自苦实干、公而忘私的大禹，意在借古代的英雄人物及其所代表的民族精神的展现，激励国民的民族自豪感和自强意识，启发国民直面现实灾难，从民族优秀文化传统和精英人物身上汲取力量。</a:t>
            </a:r>
            <a:endParaRPr lang="zh-CN" altLang="en-US" smtClean="0"/>
          </a:p>
          <a:p>
            <a:endParaRPr lang="zh-CN" altLang="en-US"/>
          </a:p>
        </p:txBody>
      </p:sp>
      <p:sp>
        <p:nvSpPr>
          <p:cNvPr id="7" name="七边形 6"/>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54</a:t>
            </a:r>
            <a:endParaRPr lang="zh-CN" altLang="en-US"/>
          </a:p>
        </p:txBody>
      </p:sp>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18090953_013434148391_2.jpg"/>
          <p:cNvPicPr>
            <a:picLocks noChangeAspect="1"/>
          </p:cNvPicPr>
          <p:nvPr/>
        </p:nvPicPr>
        <p:blipFill>
          <a:blip r:embed="rId2"/>
          <a:stretch>
            <a:fillRect/>
          </a:stretch>
        </p:blipFill>
        <p:spPr>
          <a:xfrm>
            <a:off x="7026286" y="4357694"/>
            <a:ext cx="3883014" cy="2469808"/>
          </a:xfrm>
          <a:prstGeom prst="rect">
            <a:avLst/>
          </a:prstGeom>
        </p:spPr>
      </p:pic>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sp>
        <p:nvSpPr>
          <p:cNvPr id="6" name="内容占位符 5"/>
          <p:cNvSpPr>
            <a:spLocks noGrp="1"/>
          </p:cNvSpPr>
          <p:nvPr>
            <p:ph idx="1"/>
          </p:nvPr>
        </p:nvSpPr>
        <p:spPr/>
        <p:txBody>
          <a:bodyPr>
            <a:normAutofit fontScale="77500" lnSpcReduction="20000"/>
          </a:bodyPr>
          <a:lstStyle/>
          <a:p>
            <a:r>
              <a:rPr lang="en-US" b="1" smtClean="0"/>
              <a:t>[</a:t>
            </a:r>
            <a:r>
              <a:rPr lang="zh-CN" altLang="en-US" b="1" smtClean="0"/>
              <a:t>真题试做</a:t>
            </a:r>
            <a:r>
              <a:rPr lang="en-US" b="1" smtClean="0"/>
              <a:t>]</a:t>
            </a:r>
            <a:endParaRPr lang="zh-CN" altLang="en-US" smtClean="0"/>
          </a:p>
          <a:p>
            <a:r>
              <a:rPr lang="en-US" b="1" smtClean="0"/>
              <a:t>1</a:t>
            </a:r>
            <a:r>
              <a:rPr lang="zh-CN" altLang="en-US" b="1" smtClean="0"/>
              <a:t>．下列对本文相关内容和艺术特色的分析鉴赏，不正确的一项是</a:t>
            </a:r>
            <a:r>
              <a:rPr lang="en-US" b="1" smtClean="0"/>
              <a:t>(</a:t>
            </a:r>
            <a:r>
              <a:rPr lang="zh-CN" altLang="en-US" b="1" smtClean="0"/>
              <a:t>　　</a:t>
            </a:r>
            <a:r>
              <a:rPr lang="en-US" b="1" smtClean="0"/>
              <a:t>)(3</a:t>
            </a:r>
            <a:r>
              <a:rPr lang="zh-CN" altLang="en-US" b="1" smtClean="0"/>
              <a:t>分</a:t>
            </a:r>
            <a:r>
              <a:rPr lang="en-US" b="1" smtClean="0"/>
              <a:t>)</a:t>
            </a:r>
            <a:endParaRPr lang="zh-CN" altLang="en-US" smtClean="0"/>
          </a:p>
          <a:p>
            <a:r>
              <a:rPr lang="en-US" b="1" smtClean="0"/>
              <a:t>A</a:t>
            </a:r>
            <a:r>
              <a:rPr lang="zh-CN" altLang="en-US" b="1" smtClean="0"/>
              <a:t>．第一段中，洪灾中的民间疾苦被筵宴上大啖酒肉的大员们转化为</a:t>
            </a:r>
            <a:r>
              <a:rPr lang="en-US" b="1" smtClean="0"/>
              <a:t>“</a:t>
            </a:r>
            <a:r>
              <a:rPr lang="zh-CN" altLang="en-US" b="1" smtClean="0"/>
              <a:t>水乡沿途的风景</a:t>
            </a:r>
            <a:r>
              <a:rPr lang="en-US" b="1" smtClean="0"/>
              <a:t>”</a:t>
            </a:r>
            <a:r>
              <a:rPr lang="zh-CN" altLang="en-US" b="1" smtClean="0"/>
              <a:t>等谈资，这不仅是讽刺，更表达了忧愤。</a:t>
            </a:r>
            <a:endParaRPr lang="zh-CN" altLang="en-US" smtClean="0"/>
          </a:p>
          <a:p>
            <a:r>
              <a:rPr lang="en-US" b="1" smtClean="0"/>
              <a:t>B</a:t>
            </a:r>
            <a:r>
              <a:rPr lang="zh-CN" altLang="en-US" b="1" smtClean="0"/>
              <a:t>．鲁迅善以细节传神，文中写胖大官员脸上</a:t>
            </a:r>
            <a:r>
              <a:rPr lang="en-US" b="1" smtClean="0"/>
              <a:t>“</a:t>
            </a:r>
            <a:r>
              <a:rPr lang="zh-CN" altLang="en-US" b="1" smtClean="0"/>
              <a:t>流出着一层油汗</a:t>
            </a:r>
            <a:r>
              <a:rPr lang="en-US" b="1" smtClean="0"/>
              <a:t>”</a:t>
            </a:r>
            <a:r>
              <a:rPr lang="zh-CN" altLang="en-US" b="1" smtClean="0"/>
              <a:t>，与写祥林嫂</a:t>
            </a:r>
            <a:r>
              <a:rPr lang="en-US" b="1" smtClean="0"/>
              <a:t>“</a:t>
            </a:r>
            <a:r>
              <a:rPr lang="zh-CN" altLang="en-US" b="1" smtClean="0"/>
              <a:t>眼珠间或一轮</a:t>
            </a:r>
            <a:r>
              <a:rPr lang="en-US" b="1" smtClean="0"/>
              <a:t>”</a:t>
            </a:r>
            <a:r>
              <a:rPr lang="zh-CN" altLang="en-US" b="1" smtClean="0"/>
              <a:t>一样，都是以外在细节刻画人物内在特征。</a:t>
            </a:r>
            <a:endParaRPr lang="zh-CN" altLang="en-US" smtClean="0"/>
          </a:p>
          <a:p>
            <a:r>
              <a:rPr lang="en-US" b="1" smtClean="0"/>
              <a:t>C</a:t>
            </a:r>
            <a:r>
              <a:rPr lang="zh-CN" altLang="en-US" b="1" smtClean="0"/>
              <a:t>．针对禹提出的</a:t>
            </a:r>
            <a:r>
              <a:rPr lang="en-US" b="1" smtClean="0"/>
              <a:t>“</a:t>
            </a:r>
            <a:r>
              <a:rPr lang="zh-CN" altLang="en-US" b="1" smtClean="0"/>
              <a:t>导</a:t>
            </a:r>
            <a:r>
              <a:rPr lang="en-US" b="1" smtClean="0"/>
              <a:t>”</a:t>
            </a:r>
            <a:r>
              <a:rPr lang="zh-CN" altLang="en-US" b="1" smtClean="0"/>
              <a:t>的治水方法，众大员软硬兼施，口口声声</a:t>
            </a:r>
            <a:r>
              <a:rPr lang="en-US" b="1" smtClean="0"/>
              <a:t>“</a:t>
            </a:r>
            <a:r>
              <a:rPr lang="zh-CN" altLang="en-US" b="1" smtClean="0"/>
              <a:t>老大人</a:t>
            </a:r>
            <a:r>
              <a:rPr lang="en-US" b="1" smtClean="0"/>
              <a:t>”</a:t>
            </a:r>
            <a:r>
              <a:rPr lang="zh-CN" altLang="en-US" b="1" smtClean="0"/>
              <a:t>，是以所谓</a:t>
            </a:r>
            <a:r>
              <a:rPr lang="en-US" b="1" smtClean="0"/>
              <a:t>“</a:t>
            </a:r>
            <a:r>
              <a:rPr lang="zh-CN" altLang="en-US" b="1" smtClean="0"/>
              <a:t>孝</a:t>
            </a:r>
            <a:r>
              <a:rPr lang="en-US" b="1" smtClean="0"/>
              <a:t>”</a:t>
            </a:r>
            <a:r>
              <a:rPr lang="zh-CN" altLang="en-US" b="1" smtClean="0"/>
              <a:t>给禹施压，实质上还是反对禹的变革。</a:t>
            </a:r>
            <a:endParaRPr lang="zh-CN" altLang="en-US" smtClean="0"/>
          </a:p>
          <a:p>
            <a:r>
              <a:rPr lang="en-US" b="1" smtClean="0"/>
              <a:t>D</a:t>
            </a:r>
            <a:r>
              <a:rPr lang="zh-CN" altLang="en-US" b="1" smtClean="0"/>
              <a:t>．文中有意使用</a:t>
            </a:r>
            <a:r>
              <a:rPr lang="en-US" b="1" smtClean="0"/>
              <a:t>“</a:t>
            </a:r>
            <a:r>
              <a:rPr lang="zh-CN" altLang="en-US" b="1" smtClean="0"/>
              <a:t>水利局</a:t>
            </a:r>
            <a:r>
              <a:rPr lang="en-US" b="1" smtClean="0"/>
              <a:t>”“</a:t>
            </a:r>
            <a:r>
              <a:rPr lang="zh-CN" altLang="en-US" b="1" smtClean="0"/>
              <a:t>时装表演</a:t>
            </a:r>
            <a:r>
              <a:rPr lang="en-US" b="1" smtClean="0"/>
              <a:t>”“</a:t>
            </a:r>
            <a:r>
              <a:rPr lang="zh-CN" altLang="en-US" b="1" smtClean="0"/>
              <a:t>摩登</a:t>
            </a:r>
            <a:r>
              <a:rPr lang="en-US" b="1" smtClean="0"/>
              <a:t>”</a:t>
            </a:r>
            <a:r>
              <a:rPr lang="zh-CN" altLang="en-US" b="1" smtClean="0"/>
              <a:t>等现代词语，以游戏笔墨颠覆了</a:t>
            </a:r>
            <a:r>
              <a:rPr lang="en-US" b="1" smtClean="0"/>
              <a:t>“</a:t>
            </a:r>
            <a:r>
              <a:rPr lang="zh-CN" altLang="en-US" b="1" smtClean="0"/>
              <a:t>大禹治水</a:t>
            </a:r>
            <a:r>
              <a:rPr lang="en-US" b="1" smtClean="0"/>
              <a:t>”</a:t>
            </a:r>
            <a:r>
              <a:rPr lang="zh-CN" altLang="en-US" b="1" smtClean="0"/>
              <a:t>的严肃性与真实性，从而传达出历史的虚无感。</a:t>
            </a:r>
            <a:endParaRPr lang="zh-CN" altLang="en-US"/>
          </a:p>
        </p:txBody>
      </p:sp>
      <p:sp>
        <p:nvSpPr>
          <p:cNvPr id="7" name="七边形 6"/>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55</a:t>
            </a:r>
            <a:endParaRPr lang="zh-CN" altLang="en-US"/>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0020033014781357_b.jpg"/>
          <p:cNvPicPr>
            <a:picLocks noChangeAspect="1"/>
          </p:cNvPicPr>
          <p:nvPr/>
        </p:nvPicPr>
        <p:blipFill>
          <a:blip r:embed="rId2"/>
          <a:stretch>
            <a:fillRect/>
          </a:stretch>
        </p:blipFill>
        <p:spPr>
          <a:xfrm>
            <a:off x="5954716" y="4357694"/>
            <a:ext cx="4518616" cy="2214554"/>
          </a:xfrm>
          <a:prstGeom prst="rect">
            <a:avLst/>
          </a:prstGeom>
        </p:spPr>
      </p:pic>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sp>
        <p:nvSpPr>
          <p:cNvPr id="6" name="内容占位符 5"/>
          <p:cNvSpPr>
            <a:spLocks noGrp="1"/>
          </p:cNvSpPr>
          <p:nvPr>
            <p:ph idx="1"/>
          </p:nvPr>
        </p:nvSpPr>
        <p:spPr/>
        <p:txBody>
          <a:bodyPr/>
          <a:lstStyle/>
          <a:p>
            <a:r>
              <a:rPr lang="zh-CN" altLang="en-US" b="1" smtClean="0"/>
              <a:t>解析：选</a:t>
            </a:r>
            <a:r>
              <a:rPr lang="en-US" b="1" smtClean="0"/>
              <a:t>D</a:t>
            </a:r>
            <a:r>
              <a:rPr lang="zh-CN" altLang="en-US" b="1" smtClean="0"/>
              <a:t>。</a:t>
            </a:r>
            <a:r>
              <a:rPr lang="en-US" b="1" smtClean="0"/>
              <a:t>“</a:t>
            </a:r>
            <a:r>
              <a:rPr lang="zh-CN" altLang="en-US" b="1" smtClean="0"/>
              <a:t>以游戏笔墨颠覆了</a:t>
            </a:r>
            <a:r>
              <a:rPr lang="en-US" b="1" smtClean="0"/>
              <a:t>‘</a:t>
            </a:r>
            <a:r>
              <a:rPr lang="zh-CN" altLang="en-US" b="1" smtClean="0"/>
              <a:t>大禹治水</a:t>
            </a:r>
            <a:r>
              <a:rPr lang="en-US" b="1" smtClean="0"/>
              <a:t>’</a:t>
            </a:r>
            <a:r>
              <a:rPr lang="zh-CN" altLang="en-US" b="1" smtClean="0"/>
              <a:t>的严肃性与真实性，从而传达出历史的虚无感</a:t>
            </a:r>
            <a:r>
              <a:rPr lang="en-US" b="1" smtClean="0"/>
              <a:t>”</a:t>
            </a:r>
            <a:r>
              <a:rPr lang="zh-CN" altLang="en-US" b="1" smtClean="0"/>
              <a:t>错误，鲁迅从反顾历史和讽喻现实的目的出发，打破时间和空间的界限，在上古时代的神话世界里插入大量的现代人事，使作品超出了传统历史小说的范围，呈现出鲜明的怪诞性和讽刺喜剧情调。故</a:t>
            </a:r>
            <a:r>
              <a:rPr lang="en-US" b="1" smtClean="0"/>
              <a:t>D</a:t>
            </a:r>
            <a:r>
              <a:rPr lang="zh-CN" altLang="en-US" b="1" smtClean="0"/>
              <a:t>错误。</a:t>
            </a:r>
            <a:endParaRPr lang="zh-CN" altLang="en-US" smtClean="0"/>
          </a:p>
          <a:p>
            <a:endParaRPr lang="zh-CN" altLang="en-US"/>
          </a:p>
        </p:txBody>
      </p:sp>
      <p:sp>
        <p:nvSpPr>
          <p:cNvPr id="7" name="七边形 6"/>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56</a:t>
            </a:r>
            <a:endParaRPr lang="zh-CN" altLang="en-US"/>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sp>
        <p:nvSpPr>
          <p:cNvPr id="5" name="内容占位符 4"/>
          <p:cNvSpPr>
            <a:spLocks noGrp="1"/>
          </p:cNvSpPr>
          <p:nvPr>
            <p:ph idx="1"/>
          </p:nvPr>
        </p:nvSpPr>
        <p:spPr/>
        <p:txBody>
          <a:bodyPr>
            <a:normAutofit/>
          </a:bodyPr>
          <a:lstStyle/>
          <a:p>
            <a:r>
              <a:rPr lang="en-US" sz="2400" b="1" smtClean="0"/>
              <a:t>2</a:t>
            </a:r>
            <a:r>
              <a:rPr lang="zh-CN" altLang="en-US" sz="2400" b="1" smtClean="0"/>
              <a:t>．鲁迅说：</a:t>
            </a:r>
            <a:r>
              <a:rPr lang="en-US" sz="2400" b="1" smtClean="0"/>
              <a:t>“</a:t>
            </a:r>
            <a:r>
              <a:rPr lang="zh-CN" altLang="en-US" sz="2400" b="1" smtClean="0"/>
              <a:t>我们从古以来，就有埋头苦干的人，有拼命硬干的人，有为民请命的人，有舍身求法的人，</a:t>
            </a:r>
            <a:r>
              <a:rPr lang="en-US" altLang="zh-CN" sz="2400" b="1" smtClean="0"/>
              <a:t>……</a:t>
            </a:r>
            <a:r>
              <a:rPr lang="zh-CN" altLang="en-US" sz="2400" b="1" smtClean="0"/>
              <a:t>这就是中国的脊梁。</a:t>
            </a:r>
            <a:r>
              <a:rPr lang="en-US" sz="2400" b="1" smtClean="0"/>
              <a:t>”</a:t>
            </a:r>
            <a:r>
              <a:rPr lang="zh-CN" altLang="en-US" sz="2400" b="1" smtClean="0"/>
              <a:t>请谈谈本文是如何具体塑造这样的</a:t>
            </a:r>
            <a:r>
              <a:rPr lang="en-US" sz="2400" b="1" smtClean="0"/>
              <a:t>“</a:t>
            </a:r>
            <a:r>
              <a:rPr lang="zh-CN" altLang="en-US" sz="2400" b="1" smtClean="0"/>
              <a:t>中国的脊梁</a:t>
            </a:r>
            <a:r>
              <a:rPr lang="en-US" sz="2400" b="1" smtClean="0"/>
              <a:t>”</a:t>
            </a:r>
            <a:r>
              <a:rPr lang="zh-CN" altLang="en-US" sz="2400" b="1" smtClean="0"/>
              <a:t>的。</a:t>
            </a:r>
            <a:r>
              <a:rPr lang="en-US" sz="2400" b="1" smtClean="0"/>
              <a:t>(6</a:t>
            </a:r>
            <a:r>
              <a:rPr lang="zh-CN" altLang="en-US" sz="2400" b="1" smtClean="0"/>
              <a:t>分</a:t>
            </a:r>
            <a:r>
              <a:rPr lang="en-US" sz="2400" b="1" smtClean="0"/>
              <a:t>)</a:t>
            </a:r>
            <a:endParaRPr lang="zh-CN" altLang="en-US" sz="2400" smtClean="0"/>
          </a:p>
          <a:p>
            <a:r>
              <a:rPr lang="zh-CN" altLang="en-US" sz="2400" b="1" smtClean="0"/>
              <a:t>答： ────────── ────────── ────────── ────────── ────────── </a:t>
            </a:r>
            <a:r>
              <a:rPr lang="zh-CN" altLang="en-US" b="1" u="dotted" smtClean="0"/>
              <a:t>　　　　　　　　　　　　　　　　　　　　　　　　　　　　　　　　　　　</a:t>
            </a:r>
            <a:endParaRPr lang="zh-CN" altLang="en-US" smtClean="0"/>
          </a:p>
          <a:p>
            <a:r>
              <a:rPr lang="zh-CN" altLang="en-US" b="1" smtClean="0"/>
              <a:t>解析：</a:t>
            </a:r>
            <a:endParaRPr lang="zh-CN" altLang="en-US" smtClean="0"/>
          </a:p>
          <a:p>
            <a:r>
              <a:rPr lang="zh-CN" altLang="en-US" b="1" u="dotted" smtClean="0"/>
              <a:t>　　　　　　　　　　　　　　　　　　　　　　　　　　　　　　　　　　　　</a:t>
            </a:r>
            <a:endParaRPr lang="zh-CN" altLang="en-US" smtClean="0"/>
          </a:p>
          <a:p>
            <a:endParaRPr lang="zh-CN" altLang="en-US"/>
          </a:p>
        </p:txBody>
      </p:sp>
      <p:sp>
        <p:nvSpPr>
          <p:cNvPr id="6" name="TextBox 5"/>
          <p:cNvSpPr txBox="1"/>
          <p:nvPr/>
        </p:nvSpPr>
        <p:spPr>
          <a:xfrm>
            <a:off x="1025494" y="4000504"/>
            <a:ext cx="9501254" cy="2308324"/>
          </a:xfrm>
          <a:prstGeom prst="rect">
            <a:avLst/>
          </a:prstGeom>
          <a:noFill/>
        </p:spPr>
        <p:txBody>
          <a:bodyPr wrap="square" rtlCol="0">
            <a:spAutoFit/>
          </a:bodyPr>
          <a:lstStyle/>
          <a:p>
            <a:r>
              <a:rPr lang="zh-CN" altLang="en-US" sz="2400" b="1" smtClean="0"/>
              <a:t>解答此类题，</a:t>
            </a:r>
            <a:r>
              <a:rPr lang="zh-CN" altLang="en-US" sz="2400" b="1" smtClean="0">
                <a:solidFill>
                  <a:srgbClr val="FF0000"/>
                </a:solidFill>
              </a:rPr>
              <a:t>首先要明确常见的刻画人物的手法</a:t>
            </a:r>
            <a:r>
              <a:rPr lang="zh-CN" altLang="en-US" sz="2400" b="1" smtClean="0"/>
              <a:t>，主要有正面描写和侧面描写，正面描写包括肖像描写、心理描写、动作描写、语言描写、神态描写等。</a:t>
            </a:r>
            <a:r>
              <a:rPr lang="zh-CN" altLang="en-US" sz="2400" b="1" smtClean="0">
                <a:solidFill>
                  <a:srgbClr val="FF0000"/>
                </a:solidFill>
              </a:rPr>
              <a:t>对于小说塑造形象手法类的题目，一般组织答案的步骤分为</a:t>
            </a:r>
            <a:r>
              <a:rPr lang="zh-CN" altLang="en-US" sz="2400" b="1" smtClean="0"/>
              <a:t>：</a:t>
            </a:r>
            <a:r>
              <a:rPr lang="zh-CN" altLang="en-US" sz="2400" b="1" smtClean="0">
                <a:solidFill>
                  <a:srgbClr val="FF0000"/>
                </a:solidFill>
              </a:rPr>
              <a:t>第一步</a:t>
            </a:r>
            <a:r>
              <a:rPr lang="zh-CN" altLang="en-US" sz="2400" b="1" smtClean="0"/>
              <a:t>，指明小说运用了哪一种</a:t>
            </a:r>
            <a:r>
              <a:rPr lang="zh-CN" altLang="en-US" sz="2400" b="1" smtClean="0">
                <a:solidFill>
                  <a:srgbClr val="FF0000"/>
                </a:solidFill>
              </a:rPr>
              <a:t>描写手法</a:t>
            </a:r>
            <a:r>
              <a:rPr lang="zh-CN" altLang="en-US" sz="2400" b="1" smtClean="0"/>
              <a:t>。</a:t>
            </a:r>
            <a:r>
              <a:rPr lang="zh-CN" altLang="en-US" sz="2400" b="1" smtClean="0">
                <a:solidFill>
                  <a:srgbClr val="FF0000"/>
                </a:solidFill>
              </a:rPr>
              <a:t>第二步</a:t>
            </a:r>
            <a:r>
              <a:rPr lang="zh-CN" altLang="en-US" sz="2400" b="1" smtClean="0"/>
              <a:t>，结合具体情节分析</a:t>
            </a:r>
            <a:r>
              <a:rPr lang="zh-CN" altLang="en-US" sz="2400" b="1" smtClean="0">
                <a:solidFill>
                  <a:srgbClr val="FF0000"/>
                </a:solidFill>
              </a:rPr>
              <a:t>这种描写手法在文句中是如何体现的</a:t>
            </a:r>
            <a:r>
              <a:rPr lang="zh-CN" altLang="en-US" sz="2400" b="1" smtClean="0"/>
              <a:t>。</a:t>
            </a:r>
            <a:r>
              <a:rPr lang="zh-CN" altLang="en-US" sz="2400" b="1" smtClean="0">
                <a:solidFill>
                  <a:srgbClr val="FF0000"/>
                </a:solidFill>
              </a:rPr>
              <a:t>第三步</a:t>
            </a:r>
            <a:r>
              <a:rPr lang="zh-CN" altLang="en-US" sz="2400" b="1" smtClean="0"/>
              <a:t>，明确</a:t>
            </a:r>
            <a:r>
              <a:rPr lang="zh-CN" altLang="en-US" sz="2400" b="1" smtClean="0">
                <a:solidFill>
                  <a:srgbClr val="FF0000"/>
                </a:solidFill>
              </a:rPr>
              <a:t>有何效果或作用</a:t>
            </a:r>
            <a:r>
              <a:rPr lang="zh-CN" altLang="en-US" sz="2400" b="1" smtClean="0"/>
              <a:t>。要点明此手法</a:t>
            </a:r>
            <a:r>
              <a:rPr lang="zh-CN" altLang="en-US" sz="2400" b="1" smtClean="0">
                <a:solidFill>
                  <a:srgbClr val="FF0000"/>
                </a:solidFill>
              </a:rPr>
              <a:t>突出了人物的什么形象特点</a:t>
            </a:r>
            <a:r>
              <a:rPr lang="zh-CN" altLang="en-US" sz="2400" b="1" smtClean="0"/>
              <a:t>。</a:t>
            </a:r>
            <a:endParaRPr lang="zh-CN" altLang="en-US" sz="2400"/>
          </a:p>
        </p:txBody>
      </p:sp>
      <p:sp>
        <p:nvSpPr>
          <p:cNvPr id="7" name="七边形 6"/>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57</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pic>
        <p:nvPicPr>
          <p:cNvPr id="5" name="图片 4" descr="129cdea9d8fg214.jpg"/>
          <p:cNvPicPr>
            <a:picLocks noChangeAspect="1"/>
          </p:cNvPicPr>
          <p:nvPr/>
        </p:nvPicPr>
        <p:blipFill>
          <a:blip r:embed="rId2"/>
          <a:stretch>
            <a:fillRect/>
          </a:stretch>
        </p:blipFill>
        <p:spPr>
          <a:xfrm>
            <a:off x="4240204" y="4071942"/>
            <a:ext cx="6096000" cy="2424108"/>
          </a:xfrm>
          <a:prstGeom prst="rect">
            <a:avLst/>
          </a:prstGeom>
        </p:spPr>
      </p:pic>
      <p:sp>
        <p:nvSpPr>
          <p:cNvPr id="6" name="内容占位符 5"/>
          <p:cNvSpPr>
            <a:spLocks noGrp="1"/>
          </p:cNvSpPr>
          <p:nvPr>
            <p:ph idx="1"/>
          </p:nvPr>
        </p:nvSpPr>
        <p:spPr/>
        <p:txBody>
          <a:bodyPr/>
          <a:lstStyle/>
          <a:p>
            <a:r>
              <a:rPr lang="zh-CN" altLang="en-US" b="1" smtClean="0"/>
              <a:t>答案：</a:t>
            </a:r>
            <a:r>
              <a:rPr lang="en-US" b="1" smtClean="0"/>
              <a:t>(1)</a:t>
            </a:r>
            <a:r>
              <a:rPr lang="zh-CN" altLang="en-US" b="1" smtClean="0">
                <a:solidFill>
                  <a:srgbClr val="FF0000"/>
                </a:solidFill>
              </a:rPr>
              <a:t>外貌</a:t>
            </a:r>
            <a:r>
              <a:rPr lang="zh-CN" altLang="en-US" b="1" smtClean="0"/>
              <a:t>描写。</a:t>
            </a:r>
            <a:r>
              <a:rPr lang="en-US" b="1" smtClean="0"/>
              <a:t>“</a:t>
            </a:r>
            <a:r>
              <a:rPr lang="zh-CN" altLang="en-US" b="1" smtClean="0"/>
              <a:t>一群乞丐似的大汉，面目黧黑，衣服破旧</a:t>
            </a:r>
            <a:r>
              <a:rPr lang="en-US" b="1" smtClean="0"/>
              <a:t>”</a:t>
            </a:r>
            <a:r>
              <a:rPr lang="zh-CN" altLang="en-US" b="1" smtClean="0"/>
              <a:t>等，写出坚苦卓绝的实干家形象。</a:t>
            </a:r>
            <a:endParaRPr lang="zh-CN" altLang="en-US" smtClean="0"/>
          </a:p>
          <a:p>
            <a:r>
              <a:rPr lang="en-US" b="1" smtClean="0"/>
              <a:t>(2)</a:t>
            </a:r>
            <a:r>
              <a:rPr lang="zh-CN" altLang="en-US" b="1" smtClean="0">
                <a:solidFill>
                  <a:srgbClr val="FF0000"/>
                </a:solidFill>
              </a:rPr>
              <a:t>语言</a:t>
            </a:r>
            <a:r>
              <a:rPr lang="zh-CN" altLang="en-US" b="1" smtClean="0"/>
              <a:t>描写。简短有力的语言，突出人物的朴素、沉着、坚定、务实和富于远见卓识。</a:t>
            </a:r>
            <a:endParaRPr lang="zh-CN" altLang="en-US" smtClean="0"/>
          </a:p>
          <a:p>
            <a:r>
              <a:rPr lang="en-US" b="1" smtClean="0"/>
              <a:t>(3)</a:t>
            </a:r>
            <a:r>
              <a:rPr lang="zh-CN" altLang="en-US" b="1" smtClean="0">
                <a:solidFill>
                  <a:srgbClr val="FF0000"/>
                </a:solidFill>
              </a:rPr>
              <a:t>对比</a:t>
            </a:r>
            <a:r>
              <a:rPr lang="zh-CN" altLang="en-US" b="1" smtClean="0"/>
              <a:t>手法。通过大禹和大臣们的对比来形象刻画大禹脚踏实地、埋头苦干、拼命硬干的精神和勇于改革的胆识。</a:t>
            </a:r>
            <a:endParaRPr lang="zh-CN" altLang="en-US" smtClean="0"/>
          </a:p>
          <a:p>
            <a:endParaRPr lang="zh-CN" altLang="en-US"/>
          </a:p>
        </p:txBody>
      </p:sp>
      <p:sp>
        <p:nvSpPr>
          <p:cNvPr id="7" name="七边形 6"/>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58</a:t>
            </a:r>
            <a:endParaRPr lang="zh-CN" altLang="en-US"/>
          </a:p>
        </p:txBody>
      </p:sp>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pic>
        <p:nvPicPr>
          <p:cNvPr id="5" name="图片 4" descr="778-16042PZ138.png"/>
          <p:cNvPicPr>
            <a:picLocks noChangeAspect="1"/>
          </p:cNvPicPr>
          <p:nvPr/>
        </p:nvPicPr>
        <p:blipFill>
          <a:blip r:embed="rId2"/>
          <a:stretch>
            <a:fillRect/>
          </a:stretch>
        </p:blipFill>
        <p:spPr>
          <a:xfrm>
            <a:off x="4311642" y="4429132"/>
            <a:ext cx="5281616" cy="1928804"/>
          </a:xfrm>
          <a:prstGeom prst="rect">
            <a:avLst/>
          </a:prstGeom>
        </p:spPr>
      </p:pic>
      <p:sp>
        <p:nvSpPr>
          <p:cNvPr id="6" name="内容占位符 5"/>
          <p:cNvSpPr>
            <a:spLocks noGrp="1"/>
          </p:cNvSpPr>
          <p:nvPr>
            <p:ph idx="1"/>
          </p:nvPr>
        </p:nvSpPr>
        <p:spPr/>
        <p:txBody>
          <a:bodyPr/>
          <a:lstStyle/>
          <a:p>
            <a:r>
              <a:rPr lang="en-US" b="1" smtClean="0"/>
              <a:t>3</a:t>
            </a:r>
            <a:r>
              <a:rPr lang="zh-CN" altLang="en-US" b="1" smtClean="0"/>
              <a:t>．</a:t>
            </a:r>
            <a:r>
              <a:rPr lang="en-US" altLang="zh-CN" b="1" smtClean="0"/>
              <a:t>《</a:t>
            </a:r>
            <a:r>
              <a:rPr lang="zh-CN" altLang="en-US" b="1" smtClean="0"/>
              <a:t>理水</a:t>
            </a:r>
            <a:r>
              <a:rPr lang="en-US" altLang="zh-CN" b="1" smtClean="0"/>
              <a:t>》</a:t>
            </a:r>
            <a:r>
              <a:rPr lang="zh-CN" altLang="en-US" b="1" smtClean="0"/>
              <a:t>是鲁迅小说集</a:t>
            </a:r>
            <a:r>
              <a:rPr lang="en-US" altLang="zh-CN" b="1" smtClean="0"/>
              <a:t>《</a:t>
            </a:r>
            <a:r>
              <a:rPr lang="zh-CN" altLang="en-US" b="1" smtClean="0"/>
              <a:t>故事新编</a:t>
            </a:r>
            <a:r>
              <a:rPr lang="en-US" altLang="zh-CN" b="1" smtClean="0"/>
              <a:t>》</a:t>
            </a:r>
            <a:r>
              <a:rPr lang="zh-CN" altLang="en-US" b="1" smtClean="0"/>
              <a:t>中的一篇，请从</a:t>
            </a:r>
            <a:r>
              <a:rPr lang="en-US" b="1" smtClean="0"/>
              <a:t>“</a:t>
            </a:r>
            <a:r>
              <a:rPr lang="zh-CN" altLang="en-US" b="1" smtClean="0"/>
              <a:t>故事</a:t>
            </a:r>
            <a:r>
              <a:rPr lang="en-US" b="1" smtClean="0"/>
              <a:t>”</a:t>
            </a:r>
            <a:r>
              <a:rPr lang="zh-CN" altLang="en-US" b="1" smtClean="0"/>
              <a:t>与</a:t>
            </a:r>
            <a:r>
              <a:rPr lang="en-US" b="1" smtClean="0"/>
              <a:t>“</a:t>
            </a:r>
            <a:r>
              <a:rPr lang="zh-CN" altLang="en-US" b="1" smtClean="0"/>
              <a:t>新编</a:t>
            </a:r>
            <a:r>
              <a:rPr lang="en-US" b="1" smtClean="0"/>
              <a:t>”</a:t>
            </a:r>
            <a:r>
              <a:rPr lang="zh-CN" altLang="en-US" b="1" smtClean="0"/>
              <a:t>的角度简析本文的基本特征。</a:t>
            </a:r>
            <a:r>
              <a:rPr lang="en-US" b="1" smtClean="0"/>
              <a:t>(6</a:t>
            </a:r>
            <a:r>
              <a:rPr lang="zh-CN" altLang="en-US" b="1" smtClean="0"/>
              <a:t>分</a:t>
            </a:r>
            <a:r>
              <a:rPr lang="en-US" b="1" smtClean="0"/>
              <a:t>)</a:t>
            </a:r>
            <a:endParaRPr lang="zh-CN" altLang="en-US" smtClean="0"/>
          </a:p>
          <a:p>
            <a:r>
              <a:rPr lang="zh-CN" altLang="en-US" b="1" smtClean="0"/>
              <a:t>答：─────────────────────────────────── </a:t>
            </a:r>
            <a:r>
              <a:rPr lang="zh-CN" altLang="en-US" b="1" u="dotted" smtClean="0"/>
              <a:t>　　　　　　　　　　　　　　　　　　　　　　　　　　　　　　　　　　　　</a:t>
            </a:r>
            <a:endParaRPr lang="zh-CN" altLang="en-US" smtClean="0"/>
          </a:p>
          <a:p>
            <a:r>
              <a:rPr lang="zh-CN" altLang="en-US" b="1" u="dotted" smtClean="0"/>
              <a:t>　　　　　　　　　　　　　　　　　　　　　　　　　　　　　　　　　　　　</a:t>
            </a:r>
            <a:endParaRPr lang="zh-CN" altLang="en-US" smtClean="0"/>
          </a:p>
          <a:p>
            <a:endParaRPr lang="zh-CN" altLang="en-US"/>
          </a:p>
        </p:txBody>
      </p:sp>
      <p:sp>
        <p:nvSpPr>
          <p:cNvPr id="7" name="七边形 6"/>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59</a:t>
            </a:r>
            <a:endParaRPr lang="zh-CN" altLang="en-US"/>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470660701292986450.jpg"/>
          <p:cNvPicPr>
            <a:picLocks noChangeAspect="1"/>
          </p:cNvPicPr>
          <p:nvPr/>
        </p:nvPicPr>
        <p:blipFill>
          <a:blip r:embed="rId2"/>
          <a:stretch>
            <a:fillRect/>
          </a:stretch>
        </p:blipFill>
        <p:spPr>
          <a:xfrm>
            <a:off x="7454914" y="3500438"/>
            <a:ext cx="3121152" cy="3121152"/>
          </a:xfrm>
          <a:prstGeom prst="rect">
            <a:avLst/>
          </a:prstGeom>
        </p:spPr>
      </p:pic>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b="1"/>
          </a:p>
        </p:txBody>
      </p:sp>
      <p:sp>
        <p:nvSpPr>
          <p:cNvPr id="3" name="内容占位符 2"/>
          <p:cNvSpPr>
            <a:spLocks noGrp="1"/>
          </p:cNvSpPr>
          <p:nvPr>
            <p:ph idx="1"/>
          </p:nvPr>
        </p:nvSpPr>
        <p:spPr/>
        <p:txBody>
          <a:bodyPr>
            <a:normAutofit/>
          </a:bodyPr>
          <a:lstStyle/>
          <a:p>
            <a:r>
              <a:rPr lang="zh-CN" altLang="en-US" b="1" smtClean="0">
                <a:latin typeface="华文中宋" pitchFamily="2" charset="-122"/>
                <a:ea typeface="华文中宋" pitchFamily="2" charset="-122"/>
              </a:rPr>
              <a:t>意象：</a:t>
            </a:r>
            <a:br>
              <a:rPr lang="en-US" b="1" smtClean="0">
                <a:latin typeface="华文中宋" pitchFamily="2" charset="-122"/>
                <a:ea typeface="华文中宋" pitchFamily="2" charset="-122"/>
              </a:rPr>
            </a:br>
            <a:br>
              <a:rPr lang="en-US" smtClean="0"/>
            </a:br>
            <a:r>
              <a:rPr lang="en-US" smtClean="0"/>
              <a:t>    </a:t>
            </a:r>
            <a:r>
              <a:rPr lang="zh-CN" altLang="en-US" b="1" smtClean="0"/>
              <a:t>包含了作者主观意蕴的客观形象</a:t>
            </a:r>
            <a:endParaRPr lang="en-US" altLang="zh-CN" b="1" smtClean="0"/>
          </a:p>
          <a:p>
            <a:r>
              <a:rPr lang="zh-CN" altLang="en-US" smtClean="0">
                <a:latin typeface="Adobe 楷体 Std R" pitchFamily="18" charset="-122"/>
                <a:ea typeface="Adobe 楷体 Std R" pitchFamily="18" charset="-122"/>
              </a:rPr>
              <a:t>   意象是客观物象经过创作主体独特的审美活动而创造出来的物化或固化后的一种艺术形象</a:t>
            </a:r>
            <a:r>
              <a:rPr lang="en-US" altLang="zh-CN" smtClean="0">
                <a:latin typeface="Adobe 楷体 Std R" pitchFamily="18" charset="-122"/>
                <a:ea typeface="Adobe 楷体 Std R" pitchFamily="18" charset="-122"/>
              </a:rPr>
              <a:t>,</a:t>
            </a:r>
            <a:r>
              <a:rPr lang="zh-CN" altLang="en-US" smtClean="0">
                <a:latin typeface="Adobe 楷体 Std R" pitchFamily="18" charset="-122"/>
                <a:ea typeface="Adobe 楷体 Std R" pitchFamily="18" charset="-122"/>
              </a:rPr>
              <a:t>是主体与客体、心与物、意与象的有机融和统一；是主观情思与客观物象相融合的产物</a:t>
            </a:r>
            <a:r>
              <a:rPr lang="en-US" altLang="zh-CN" smtClean="0">
                <a:latin typeface="Adobe 楷体 Std R" pitchFamily="18" charset="-122"/>
                <a:ea typeface="Adobe 楷体 Std R" pitchFamily="18" charset="-122"/>
              </a:rPr>
              <a:t>.</a:t>
            </a:r>
            <a:r>
              <a:rPr lang="zh-CN" altLang="en-US" smtClean="0">
                <a:latin typeface="Adobe 楷体 Std R" pitchFamily="18" charset="-122"/>
                <a:ea typeface="Adobe 楷体 Std R" pitchFamily="18" charset="-122"/>
              </a:rPr>
              <a:t>它是融入了主观情意的客观物象</a:t>
            </a:r>
            <a:r>
              <a:rPr lang="en-US" altLang="zh-CN" smtClean="0">
                <a:latin typeface="Adobe 楷体 Std R" pitchFamily="18" charset="-122"/>
                <a:ea typeface="Adobe 楷体 Std R" pitchFamily="18" charset="-122"/>
              </a:rPr>
              <a:t>,</a:t>
            </a:r>
            <a:r>
              <a:rPr lang="zh-CN" altLang="en-US" smtClean="0">
                <a:latin typeface="Adobe 楷体 Std R" pitchFamily="18" charset="-122"/>
                <a:ea typeface="Adobe 楷体 Std R" pitchFamily="18" charset="-122"/>
              </a:rPr>
              <a:t>或</a:t>
            </a:r>
            <a:r>
              <a:rPr lang="en-US" altLang="zh-CN" smtClean="0">
                <a:latin typeface="Adobe 楷体 Std R" pitchFamily="18" charset="-122"/>
                <a:ea typeface="Adobe 楷体 Std R" pitchFamily="18" charset="-122"/>
              </a:rPr>
              <a:t>...</a:t>
            </a:r>
            <a:endParaRPr lang="zh-CN" altLang="en-US" b="1">
              <a:latin typeface="Adobe 楷体 Std R" pitchFamily="18" charset="-122"/>
              <a:ea typeface="Adobe 楷体 Std R" pitchFamily="18" charset="-122"/>
            </a:endParaRPr>
          </a:p>
        </p:txBody>
      </p:sp>
      <p:sp>
        <p:nvSpPr>
          <p:cNvPr id="6" name="七边形 5"/>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6</a:t>
            </a:r>
            <a:endParaRPr lang="zh-CN" altLang="en-US"/>
          </a:p>
        </p:txBody>
      </p:sp>
    </p:spTree>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descr="0020033014781357_b.jpg"/>
          <p:cNvPicPr>
            <a:picLocks noChangeAspect="1"/>
          </p:cNvPicPr>
          <p:nvPr/>
        </p:nvPicPr>
        <p:blipFill>
          <a:blip r:embed="rId2"/>
          <a:stretch>
            <a:fillRect/>
          </a:stretch>
        </p:blipFill>
        <p:spPr>
          <a:xfrm>
            <a:off x="650282" y="5572140"/>
            <a:ext cx="9608736" cy="1285860"/>
          </a:xfrm>
          <a:prstGeom prst="rect">
            <a:avLst/>
          </a:prstGeom>
        </p:spPr>
      </p:pic>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sp>
        <p:nvSpPr>
          <p:cNvPr id="5" name="内容占位符 4"/>
          <p:cNvSpPr>
            <a:spLocks noGrp="1"/>
          </p:cNvSpPr>
          <p:nvPr>
            <p:ph idx="1"/>
          </p:nvPr>
        </p:nvSpPr>
        <p:spPr>
          <a:xfrm>
            <a:off x="545465" y="1285861"/>
            <a:ext cx="9818370" cy="4840304"/>
          </a:xfrm>
        </p:spPr>
        <p:txBody>
          <a:bodyPr>
            <a:normAutofit fontScale="85000" lnSpcReduction="10000"/>
          </a:bodyPr>
          <a:lstStyle/>
          <a:p>
            <a:r>
              <a:rPr lang="zh-CN" altLang="en-US" b="1" smtClean="0"/>
              <a:t>解析：解答本题可从</a:t>
            </a:r>
            <a:r>
              <a:rPr lang="en-US" b="1" smtClean="0"/>
              <a:t>“</a:t>
            </a:r>
            <a:r>
              <a:rPr lang="zh-CN" altLang="en-US" b="1" smtClean="0"/>
              <a:t>故事</a:t>
            </a:r>
            <a:r>
              <a:rPr lang="en-US" b="1" smtClean="0"/>
              <a:t>”“</a:t>
            </a:r>
            <a:r>
              <a:rPr lang="zh-CN" altLang="en-US" b="1" smtClean="0"/>
              <a:t>新编</a:t>
            </a:r>
            <a:r>
              <a:rPr lang="en-US" b="1" smtClean="0"/>
              <a:t>”“</a:t>
            </a:r>
            <a:r>
              <a:rPr lang="zh-CN" altLang="en-US" b="1" smtClean="0"/>
              <a:t>故事和新编的关系</a:t>
            </a:r>
            <a:r>
              <a:rPr lang="en-US" b="1" smtClean="0"/>
              <a:t>”</a:t>
            </a:r>
            <a:r>
              <a:rPr lang="zh-CN" altLang="en-US" b="1" smtClean="0"/>
              <a:t>三个角度思考。在</a:t>
            </a:r>
            <a:r>
              <a:rPr lang="en-US" altLang="zh-CN" b="1" smtClean="0"/>
              <a:t>《</a:t>
            </a:r>
            <a:r>
              <a:rPr lang="zh-CN" altLang="en-US" b="1" smtClean="0"/>
              <a:t>理水</a:t>
            </a:r>
            <a:r>
              <a:rPr lang="en-US" altLang="zh-CN" b="1" smtClean="0"/>
              <a:t>》</a:t>
            </a:r>
            <a:r>
              <a:rPr lang="zh-CN" altLang="en-US" b="1" smtClean="0"/>
              <a:t>中，鲁迅一方面依据史有所载的神话传说，塑造了上古时代治水英雄大禹的形象，同时又大胆突破传统历史小说的形式规范，为</a:t>
            </a:r>
            <a:r>
              <a:rPr lang="en-US" b="1" smtClean="0"/>
              <a:t>20</a:t>
            </a:r>
            <a:r>
              <a:rPr lang="zh-CN" altLang="en-US" b="1" smtClean="0"/>
              <a:t>世纪</a:t>
            </a:r>
            <a:r>
              <a:rPr lang="en-US" b="1" smtClean="0"/>
              <a:t>30</a:t>
            </a:r>
            <a:r>
              <a:rPr lang="zh-CN" altLang="en-US" b="1" smtClean="0"/>
              <a:t>年代中国社会形形色色的丑陋乖讹现象披上历史的外衣，讽刺性地嵌入上古时代的神话氛围里，刻画了文化山上的学者教授、视察大员、水利局官吏等众多喜剧角色，组成了一个古今杂糅的怪诞世界。此外文本的</a:t>
            </a:r>
            <a:r>
              <a:rPr lang="en-US" b="1" smtClean="0"/>
              <a:t>“</a:t>
            </a:r>
            <a:r>
              <a:rPr lang="zh-CN" altLang="en-US" b="1" smtClean="0"/>
              <a:t>新</a:t>
            </a:r>
            <a:r>
              <a:rPr lang="en-US" b="1" smtClean="0"/>
              <a:t>”</a:t>
            </a:r>
            <a:r>
              <a:rPr lang="zh-CN" altLang="en-US" b="1" smtClean="0"/>
              <a:t>还体现在语言的运用上，在讲历史故事的同时加进了诸如“水利局”“时装表演”“摩登”等现代新词。鲁迅有意将现代话语和事物植入古代的时空环境中，使时间错综交叉，呈现出非古非今、亦古亦今的特征，使文本的结构呈现出反讽的艺术形态。</a:t>
            </a:r>
            <a:endParaRPr lang="zh-CN" altLang="en-US" smtClean="0"/>
          </a:p>
          <a:p>
            <a:endParaRPr lang="zh-CN" altLang="en-US"/>
          </a:p>
        </p:txBody>
      </p:sp>
      <p:sp>
        <p:nvSpPr>
          <p:cNvPr id="6" name="七边形 5"/>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60</a:t>
            </a:r>
            <a:endParaRPr lang="zh-CN" altLang="en-US"/>
          </a:p>
        </p:txBody>
      </p:sp>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如何鉴赏小说：</a:t>
            </a:r>
            <a:endParaRPr lang="zh-CN" altLang="en-US"/>
          </a:p>
        </p:txBody>
      </p:sp>
      <p:pic>
        <p:nvPicPr>
          <p:cNvPr id="6" name="图片 5" descr="9726994_123549114031_2.jpg"/>
          <p:cNvPicPr>
            <a:picLocks noChangeAspect="1"/>
          </p:cNvPicPr>
          <p:nvPr/>
        </p:nvPicPr>
        <p:blipFill>
          <a:blip r:embed="rId2"/>
          <a:stretch>
            <a:fillRect/>
          </a:stretch>
        </p:blipFill>
        <p:spPr>
          <a:xfrm>
            <a:off x="9812368" y="0"/>
            <a:ext cx="792491" cy="6858000"/>
          </a:xfrm>
          <a:prstGeom prst="rect">
            <a:avLst/>
          </a:prstGeom>
        </p:spPr>
      </p:pic>
      <p:sp>
        <p:nvSpPr>
          <p:cNvPr id="5" name="内容占位符 4"/>
          <p:cNvSpPr>
            <a:spLocks noGrp="1"/>
          </p:cNvSpPr>
          <p:nvPr>
            <p:ph idx="1"/>
          </p:nvPr>
        </p:nvSpPr>
        <p:spPr>
          <a:xfrm>
            <a:off x="525428" y="1357298"/>
            <a:ext cx="9266903" cy="4525963"/>
          </a:xfrm>
        </p:spPr>
        <p:txBody>
          <a:bodyPr>
            <a:normAutofit fontScale="92500" lnSpcReduction="10000"/>
          </a:bodyPr>
          <a:lstStyle/>
          <a:p>
            <a:r>
              <a:rPr lang="zh-CN" altLang="en-US" b="1" smtClean="0"/>
              <a:t>答案：</a:t>
            </a:r>
            <a:r>
              <a:rPr lang="en-US" b="1" smtClean="0"/>
              <a:t>(1)</a:t>
            </a:r>
            <a:r>
              <a:rPr lang="zh-CN" altLang="en-US" b="1" smtClean="0"/>
              <a:t>从</a:t>
            </a:r>
            <a:r>
              <a:rPr lang="zh-CN" altLang="en-US" b="1" smtClean="0">
                <a:solidFill>
                  <a:srgbClr val="FF0000"/>
                </a:solidFill>
              </a:rPr>
              <a:t>内容</a:t>
            </a:r>
            <a:r>
              <a:rPr lang="zh-CN" altLang="en-US" b="1" smtClean="0"/>
              <a:t>上说，这篇小说取材于大禹治水的传说故事，但是作者虚构了很多原故事中不存在的人物和情节，</a:t>
            </a:r>
            <a:r>
              <a:rPr lang="zh-CN" altLang="en-US" b="1" smtClean="0">
                <a:solidFill>
                  <a:srgbClr val="FF0000"/>
                </a:solidFill>
              </a:rPr>
              <a:t>推陈出新</a:t>
            </a:r>
            <a:r>
              <a:rPr lang="zh-CN" altLang="en-US" b="1" smtClean="0"/>
              <a:t>。作品考查典籍博采文献，富有历史韵味。</a:t>
            </a:r>
            <a:endParaRPr lang="zh-CN" altLang="en-US" smtClean="0"/>
          </a:p>
          <a:p>
            <a:r>
              <a:rPr lang="en-US" b="1" smtClean="0"/>
              <a:t>(2)</a:t>
            </a:r>
            <a:r>
              <a:rPr lang="zh-CN" altLang="en-US" b="1" smtClean="0"/>
              <a:t>从</a:t>
            </a:r>
            <a:r>
              <a:rPr lang="zh-CN" altLang="en-US" b="1" smtClean="0">
                <a:solidFill>
                  <a:srgbClr val="FF0000"/>
                </a:solidFill>
              </a:rPr>
              <a:t>表达手法</a:t>
            </a:r>
            <a:r>
              <a:rPr lang="zh-CN" altLang="en-US" b="1" smtClean="0"/>
              <a:t>上说，</a:t>
            </a:r>
            <a:r>
              <a:rPr lang="en-US" b="1" smtClean="0"/>
              <a:t>“</a:t>
            </a:r>
            <a:r>
              <a:rPr lang="zh-CN" altLang="en-US" b="1" smtClean="0"/>
              <a:t>新编</a:t>
            </a:r>
            <a:r>
              <a:rPr lang="en-US" b="1" smtClean="0"/>
              <a:t>”</a:t>
            </a:r>
            <a:r>
              <a:rPr lang="zh-CN" altLang="en-US" b="1" smtClean="0"/>
              <a:t>表现为</a:t>
            </a:r>
            <a:r>
              <a:rPr lang="zh-CN" altLang="en-US" b="1" smtClean="0">
                <a:solidFill>
                  <a:srgbClr val="FF0000"/>
                </a:solidFill>
              </a:rPr>
              <a:t>新的历史讲述方式</a:t>
            </a:r>
            <a:r>
              <a:rPr lang="zh-CN" altLang="en-US" b="1" smtClean="0"/>
              <a:t>，如</a:t>
            </a:r>
            <a:r>
              <a:rPr lang="zh-CN" altLang="en-US" b="1" smtClean="0">
                <a:solidFill>
                  <a:srgbClr val="FF0000"/>
                </a:solidFill>
              </a:rPr>
              <a:t>细节虚构、现代词语掺入、杂文笔法使用，作品充满想象力及创造性</a:t>
            </a:r>
            <a:r>
              <a:rPr lang="zh-CN" altLang="en-US" b="1" smtClean="0"/>
              <a:t>。</a:t>
            </a:r>
            <a:endParaRPr lang="zh-CN" altLang="en-US" smtClean="0"/>
          </a:p>
          <a:p>
            <a:r>
              <a:rPr lang="en-US" b="1" smtClean="0"/>
              <a:t>(3)</a:t>
            </a:r>
            <a:r>
              <a:rPr lang="zh-CN" altLang="en-US" b="1" smtClean="0"/>
              <a:t>从</a:t>
            </a:r>
            <a:r>
              <a:rPr lang="zh-CN" altLang="en-US" b="1" smtClean="0">
                <a:solidFill>
                  <a:srgbClr val="FF0000"/>
                </a:solidFill>
              </a:rPr>
              <a:t>思维和思想深度</a:t>
            </a:r>
            <a:r>
              <a:rPr lang="zh-CN" altLang="en-US" b="1" smtClean="0"/>
              <a:t>上说，这篇小说以传说为基础，以新编为手法，体现出一种</a:t>
            </a:r>
            <a:r>
              <a:rPr lang="zh-CN" altLang="en-US" b="1" smtClean="0">
                <a:solidFill>
                  <a:srgbClr val="FF0000"/>
                </a:solidFill>
              </a:rPr>
              <a:t>创新思维</a:t>
            </a:r>
            <a:r>
              <a:rPr lang="zh-CN" altLang="en-US" b="1" smtClean="0"/>
              <a:t>。着眼于对历史与现实的观照，作品具有</a:t>
            </a:r>
            <a:r>
              <a:rPr lang="zh-CN" altLang="en-US" b="1" smtClean="0">
                <a:solidFill>
                  <a:srgbClr val="FF0000"/>
                </a:solidFill>
              </a:rPr>
              <a:t>深刻的思想性</a:t>
            </a:r>
            <a:r>
              <a:rPr lang="zh-CN" altLang="en-US" b="1" smtClean="0"/>
              <a:t>。</a:t>
            </a:r>
            <a:endParaRPr lang="zh-CN" altLang="en-US"/>
          </a:p>
        </p:txBody>
      </p:sp>
      <p:sp>
        <p:nvSpPr>
          <p:cNvPr id="7" name="七边形 6"/>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61</a:t>
            </a:r>
            <a:endParaRPr lang="zh-CN" altLang="en-US"/>
          </a:p>
        </p:txBody>
      </p:sp>
    </p:spTree>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b="1" smtClean="0">
                <a:solidFill>
                  <a:srgbClr val="00B0F0"/>
                </a:solidFill>
                <a:latin typeface="华文中宋" pitchFamily="2" charset="-122"/>
                <a:ea typeface="华文中宋" pitchFamily="2" charset="-122"/>
              </a:rPr>
              <a:t>第二节    现代小说（三学时）</a:t>
            </a:r>
            <a:endParaRPr lang="zh-CN" altLang="en-US" b="1">
              <a:solidFill>
                <a:srgbClr val="00B0F0"/>
              </a:solidFill>
              <a:latin typeface="华文中宋" pitchFamily="2" charset="-122"/>
              <a:ea typeface="华文中宋" pitchFamily="2" charset="-122"/>
            </a:endParaRPr>
          </a:p>
        </p:txBody>
      </p:sp>
      <p:sp>
        <p:nvSpPr>
          <p:cNvPr id="3" name="内容占位符 2"/>
          <p:cNvSpPr>
            <a:spLocks noGrp="1"/>
          </p:cNvSpPr>
          <p:nvPr>
            <p:ph idx="1"/>
          </p:nvPr>
        </p:nvSpPr>
        <p:spPr>
          <a:xfrm>
            <a:off x="545465" y="1285861"/>
            <a:ext cx="10022955" cy="4840303"/>
          </a:xfrm>
        </p:spPr>
        <p:txBody>
          <a:bodyPr/>
          <a:lstStyle/>
          <a:p>
            <a:r>
              <a:rPr lang="zh-CN" altLang="en-US" b="1" smtClean="0">
                <a:latin typeface="华文中宋" pitchFamily="2" charset="-122"/>
                <a:ea typeface="华文中宋" pitchFamily="2" charset="-122"/>
              </a:rPr>
              <a:t>任务一：阅读两篇小说，说说它们的主旨和表达魅力</a:t>
            </a:r>
            <a:endParaRPr lang="en-US" altLang="zh-CN" b="1" smtClean="0">
              <a:latin typeface="华文中宋" pitchFamily="2" charset="-122"/>
              <a:ea typeface="华文中宋" pitchFamily="2" charset="-122"/>
            </a:endParaRPr>
          </a:p>
          <a:p>
            <a:endParaRPr lang="zh-CN" altLang="en-US" b="1">
              <a:latin typeface="华文中宋" pitchFamily="2" charset="-122"/>
              <a:ea typeface="华文中宋" pitchFamily="2" charset="-122"/>
            </a:endParaRPr>
          </a:p>
        </p:txBody>
      </p:sp>
      <p:graphicFrame>
        <p:nvGraphicFramePr>
          <p:cNvPr id="4" name="表格 3"/>
          <p:cNvGraphicFramePr>
            <a:graphicFrameLocks noGrp="1"/>
          </p:cNvGraphicFramePr>
          <p:nvPr/>
        </p:nvGraphicFramePr>
        <p:xfrm>
          <a:off x="255650" y="2143118"/>
          <a:ext cx="10227540" cy="4429155"/>
        </p:xfrm>
        <a:graphic>
          <a:graphicData uri="http://schemas.openxmlformats.org/drawingml/2006/table">
            <a:tbl>
              <a:tblPr firstRow="1" bandRow="1">
                <a:tableStyleId>{93296810-A885-4BE3-A3E7-6D5BEEA58F35}</a:tableStyleId>
              </a:tblPr>
              <a:tblGrid>
                <a:gridCol w="1487642"/>
                <a:gridCol w="5330719"/>
                <a:gridCol w="3409179"/>
              </a:tblGrid>
              <a:tr h="538967">
                <a:tc>
                  <a:txBody>
                    <a:bodyPr vert="horz" wrap="square"/>
                    <a:lstStyle/>
                    <a:p>
                      <a:endParaRPr lang="zh-CN" altLang="en-US" sz="1600"/>
                    </a:p>
                  </a:txBody>
                  <a:tcPr marL="109093" marR="109093"/>
                </a:tc>
                <a:tc>
                  <a:txBody>
                    <a:bodyPr vert="horz" wrap="square"/>
                    <a:lstStyle/>
                    <a:p>
                      <a:r>
                        <a:rPr lang="zh-CN" altLang="en-US" sz="2000" b="1" smtClean="0"/>
                        <a:t>主旨</a:t>
                      </a:r>
                      <a:endParaRPr lang="zh-CN" altLang="en-US" sz="2000" b="1"/>
                    </a:p>
                  </a:txBody>
                  <a:tcPr marL="109093" marR="109093"/>
                </a:tc>
                <a:tc>
                  <a:txBody>
                    <a:bodyPr vert="horz" wrap="square"/>
                    <a:lstStyle/>
                    <a:p>
                      <a:r>
                        <a:rPr lang="zh-CN" altLang="en-US" sz="2000" b="1" smtClean="0"/>
                        <a:t>表现手法、表达特色</a:t>
                      </a:r>
                      <a:endParaRPr lang="zh-CN" altLang="en-US" sz="2000" b="1"/>
                    </a:p>
                  </a:txBody>
                  <a:tcPr marL="109093" marR="109093"/>
                </a:tc>
              </a:tr>
              <a:tr h="1945094">
                <a:tc>
                  <a:txBody>
                    <a:bodyPr vert="horz" wrap="square"/>
                    <a:lstStyle/>
                    <a:p>
                      <a:r>
                        <a:rPr lang="zh-CN" altLang="en-US" sz="2400" b="1" smtClean="0"/>
                        <a:t>百合花</a:t>
                      </a:r>
                      <a:endParaRPr lang="zh-CN" altLang="en-US" sz="2400" b="1"/>
                    </a:p>
                  </a:txBody>
                  <a:tcPr marL="109093" marR="109093"/>
                </a:tc>
                <a:tc>
                  <a:txBody>
                    <a:bodyPr vert="horz" wrap="square"/>
                    <a:lstStyle/>
                    <a:p>
                      <a:endParaRPr lang="zh-CN" altLang="en-US"/>
                    </a:p>
                  </a:txBody>
                  <a:tcPr marL="109093" marR="109093"/>
                </a:tc>
                <a:tc>
                  <a:txBody>
                    <a:bodyPr vert="horz" wrap="square"/>
                    <a:lstStyle/>
                    <a:p>
                      <a:endParaRPr lang="zh-CN" altLang="en-US" b="1"/>
                    </a:p>
                  </a:txBody>
                  <a:tcPr marL="109093" marR="109093"/>
                </a:tc>
              </a:tr>
              <a:tr h="1945094">
                <a:tc>
                  <a:txBody>
                    <a:bodyPr vert="horz" wrap="square"/>
                    <a:lstStyle/>
                    <a:p>
                      <a:r>
                        <a:rPr lang="zh-CN" altLang="en-US" sz="2400" b="1" smtClean="0"/>
                        <a:t>哦，香雪</a:t>
                      </a:r>
                      <a:endParaRPr lang="zh-CN" altLang="en-US" sz="2400" b="1"/>
                    </a:p>
                  </a:txBody>
                  <a:tcPr marL="109093" marR="109093"/>
                </a:tc>
                <a:tc>
                  <a:txBody>
                    <a:bodyPr vert="horz" wrap="square"/>
                    <a:lstStyle/>
                    <a:p>
                      <a:endParaRPr lang="zh-CN" altLang="en-US"/>
                    </a:p>
                  </a:txBody>
                  <a:tcPr marL="109093" marR="109093"/>
                </a:tc>
                <a:tc>
                  <a:txBody>
                    <a:bodyPr vert="horz" wrap="square"/>
                    <a:lstStyle/>
                    <a:p>
                      <a:endParaRPr lang="zh-CN" altLang="en-US"/>
                    </a:p>
                  </a:txBody>
                  <a:tcPr marL="109093" marR="109093"/>
                </a:tc>
              </a:tr>
            </a:tbl>
          </a:graphicData>
        </a:graphic>
      </p:graphicFrame>
      <p:sp>
        <p:nvSpPr>
          <p:cNvPr id="5" name="TextBox 4"/>
          <p:cNvSpPr txBox="1"/>
          <p:nvPr/>
        </p:nvSpPr>
        <p:spPr>
          <a:xfrm>
            <a:off x="1875011" y="2857496"/>
            <a:ext cx="5199000" cy="1569660"/>
          </a:xfrm>
          <a:prstGeom prst="rect">
            <a:avLst/>
          </a:prstGeom>
          <a:noFill/>
        </p:spPr>
        <p:txBody>
          <a:bodyPr wrap="square" rtlCol="0">
            <a:spAutoFit/>
          </a:bodyPr>
          <a:lstStyle/>
          <a:p>
            <a:r>
              <a:rPr lang="zh-CN" altLang="en-US" sz="2400" smtClean="0">
                <a:latin typeface="华文中宋" pitchFamily="2" charset="-122"/>
                <a:ea typeface="华文中宋" pitchFamily="2" charset="-122"/>
              </a:rPr>
              <a:t>通过通讯员借被子、通讯员牺牲、新媳妇为通讯员盖被子的故事，表现了战争年代崇高纯洁的人际关系，歌颂军民之爱和人情美、人性美。</a:t>
            </a:r>
            <a:endParaRPr lang="zh-CN" altLang="en-US" sz="2400">
              <a:latin typeface="华文中宋" pitchFamily="2" charset="-122"/>
              <a:ea typeface="华文中宋" pitchFamily="2" charset="-122"/>
            </a:endParaRPr>
          </a:p>
        </p:txBody>
      </p:sp>
      <p:sp>
        <p:nvSpPr>
          <p:cNvPr id="10" name="TextBox 9"/>
          <p:cNvSpPr txBox="1"/>
          <p:nvPr/>
        </p:nvSpPr>
        <p:spPr>
          <a:xfrm>
            <a:off x="1789781" y="4919008"/>
            <a:ext cx="5199000" cy="1631216"/>
          </a:xfrm>
          <a:prstGeom prst="rect">
            <a:avLst/>
          </a:prstGeom>
          <a:noFill/>
        </p:spPr>
        <p:txBody>
          <a:bodyPr wrap="square" rtlCol="0">
            <a:spAutoFit/>
          </a:bodyPr>
          <a:lstStyle/>
          <a:p>
            <a:r>
              <a:rPr lang="zh-CN" altLang="en-US" sz="2000" b="1" smtClean="0"/>
              <a:t>叙写了每天只停一分钟的火车给一向宁静的山村生活带来的波澜，表达了姑娘们对山外文明的向往，对改变山村封闭落后、摆脱贫穷的迫切心情，同时表现了山里姑娘的自爱自尊和她们纯美的心灵。</a:t>
            </a:r>
            <a:endParaRPr lang="zh-CN" altLang="en-US" sz="2000" b="1"/>
          </a:p>
        </p:txBody>
      </p:sp>
      <p:sp>
        <p:nvSpPr>
          <p:cNvPr id="11" name="TextBox 10"/>
          <p:cNvSpPr txBox="1"/>
          <p:nvPr/>
        </p:nvSpPr>
        <p:spPr>
          <a:xfrm>
            <a:off x="7159240" y="2857496"/>
            <a:ext cx="3153194" cy="1477328"/>
          </a:xfrm>
          <a:prstGeom prst="rect">
            <a:avLst/>
          </a:prstGeom>
          <a:noFill/>
        </p:spPr>
        <p:txBody>
          <a:bodyPr wrap="square" rtlCol="0">
            <a:spAutoFit/>
          </a:bodyPr>
          <a:lstStyle/>
          <a:p>
            <a:r>
              <a:rPr lang="zh-CN" altLang="en-US" b="1" smtClean="0">
                <a:latin typeface="华文中宋" pitchFamily="2" charset="-122"/>
                <a:ea typeface="华文中宋" pitchFamily="2" charset="-122"/>
              </a:rPr>
              <a:t>生动、细腻、感人至深的细节描写、意蕴丰富的意象、女性视角、柔和、清新、优美、自然的语言；象征，细腻感人至深的感情抒发</a:t>
            </a:r>
            <a:endParaRPr lang="zh-CN" altLang="en-US" b="1">
              <a:latin typeface="华文中宋" pitchFamily="2" charset="-122"/>
              <a:ea typeface="华文中宋" pitchFamily="2" charset="-122"/>
            </a:endParaRPr>
          </a:p>
        </p:txBody>
      </p:sp>
      <p:sp>
        <p:nvSpPr>
          <p:cNvPr id="12" name="TextBox 11"/>
          <p:cNvSpPr txBox="1"/>
          <p:nvPr/>
        </p:nvSpPr>
        <p:spPr>
          <a:xfrm>
            <a:off x="7500158" y="4857761"/>
            <a:ext cx="2727344" cy="646331"/>
          </a:xfrm>
          <a:prstGeom prst="rect">
            <a:avLst/>
          </a:prstGeom>
          <a:noFill/>
        </p:spPr>
        <p:txBody>
          <a:bodyPr wrap="square" rtlCol="0">
            <a:spAutoFit/>
          </a:bodyPr>
          <a:lstStyle/>
          <a:p>
            <a:r>
              <a:rPr lang="zh-CN" altLang="en-US" b="1" smtClean="0">
                <a:latin typeface="华文中宋" pitchFamily="2" charset="-122"/>
                <a:ea typeface="华文中宋" pitchFamily="2" charset="-122"/>
              </a:rPr>
              <a:t>散文体小说的结构、细腻的情感和语言</a:t>
            </a:r>
            <a:endParaRPr lang="zh-CN" altLang="en-US" b="1">
              <a:latin typeface="华文中宋" pitchFamily="2" charset="-122"/>
              <a:ea typeface="华文中宋" pitchFamily="2" charset="-122"/>
            </a:endParaRPr>
          </a:p>
        </p:txBody>
      </p:sp>
      <p:sp>
        <p:nvSpPr>
          <p:cNvPr id="9" name="七边形 8"/>
          <p:cNvSpPr/>
          <p:nvPr/>
        </p:nvSpPr>
        <p:spPr>
          <a:xfrm>
            <a:off x="9526616" y="214290"/>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62</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P spid="12"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latin typeface="华文中宋" pitchFamily="2" charset="-122"/>
                <a:ea typeface="华文中宋" pitchFamily="2" charset="-122"/>
              </a:rPr>
              <a:t>小说阅读课堂练习</a:t>
            </a:r>
            <a:endParaRPr lang="zh-CN" altLang="en-US">
              <a:latin typeface="华文中宋" pitchFamily="2" charset="-122"/>
              <a:ea typeface="华文中宋" pitchFamily="2" charset="-122"/>
            </a:endParaRPr>
          </a:p>
        </p:txBody>
      </p:sp>
      <p:sp>
        <p:nvSpPr>
          <p:cNvPr id="3" name="内容占位符 2"/>
          <p:cNvSpPr>
            <a:spLocks noGrp="1"/>
          </p:cNvSpPr>
          <p:nvPr>
            <p:ph idx="1"/>
          </p:nvPr>
        </p:nvSpPr>
        <p:spPr>
          <a:xfrm>
            <a:off x="545465" y="1600201"/>
            <a:ext cx="6623697" cy="4525963"/>
          </a:xfrm>
        </p:spPr>
        <p:txBody>
          <a:bodyPr/>
          <a:lstStyle/>
          <a:p>
            <a:r>
              <a:rPr lang="zh-CN" altLang="en-US" b="1" smtClean="0">
                <a:latin typeface="华文中宋" pitchFamily="2" charset="-122"/>
                <a:ea typeface="华文中宋" pitchFamily="2" charset="-122"/>
              </a:rPr>
              <a:t>任务二：完成</a:t>
            </a:r>
            <a:r>
              <a:rPr lang="en-US" altLang="zh-CN" b="1" smtClean="0">
                <a:latin typeface="华文中宋" pitchFamily="2" charset="-122"/>
                <a:ea typeface="华文中宋" pitchFamily="2" charset="-122"/>
              </a:rPr>
              <a:t>2020</a:t>
            </a:r>
            <a:r>
              <a:rPr lang="zh-CN" altLang="en-US" b="1" smtClean="0">
                <a:latin typeface="华文中宋" pitchFamily="2" charset="-122"/>
                <a:ea typeface="华文中宋" pitchFamily="2" charset="-122"/>
              </a:rPr>
              <a:t>年全国一卷</a:t>
            </a:r>
            <a:r>
              <a:rPr lang="zh-CN" altLang="en-US" b="1" smtClean="0"/>
              <a:t>文学类文本阅读（本题共</a:t>
            </a:r>
            <a:r>
              <a:rPr lang="en-US" b="1" smtClean="0"/>
              <a:t>3</a:t>
            </a:r>
            <a:r>
              <a:rPr lang="zh-CN" altLang="en-US" b="1" smtClean="0"/>
              <a:t>小题，</a:t>
            </a:r>
            <a:r>
              <a:rPr lang="en-US" b="1" smtClean="0"/>
              <a:t>15</a:t>
            </a:r>
            <a:r>
              <a:rPr lang="zh-CN" altLang="en-US" b="1" smtClean="0"/>
              <a:t>分）</a:t>
            </a:r>
            <a:endParaRPr lang="zh-CN" altLang="en-US" smtClean="0"/>
          </a:p>
          <a:p>
            <a:pPr fontAlgn="ctr"/>
            <a:r>
              <a:rPr lang="zh-CN" altLang="en-US" smtClean="0"/>
              <a:t>阅读下面的文字，完成</a:t>
            </a:r>
            <a:r>
              <a:rPr lang="en-US" smtClean="0"/>
              <a:t>7~9</a:t>
            </a:r>
            <a:r>
              <a:rPr lang="zh-CN" altLang="en-US" smtClean="0"/>
              <a:t>题。</a:t>
            </a:r>
          </a:p>
          <a:p>
            <a:r>
              <a:rPr lang="zh-CN" altLang="en-US" smtClean="0"/>
              <a:t>越野滑雪</a:t>
            </a:r>
            <a:r>
              <a:rPr lang="en-US" smtClean="0"/>
              <a:t>     </a:t>
            </a:r>
            <a:r>
              <a:rPr lang="en-US" altLang="zh-CN" smtClean="0"/>
              <a:t>【</a:t>
            </a:r>
            <a:r>
              <a:rPr lang="zh-CN" altLang="en-US" smtClean="0"/>
              <a:t>美</a:t>
            </a:r>
            <a:r>
              <a:rPr lang="en-US" altLang="zh-CN" smtClean="0"/>
              <a:t>】</a:t>
            </a:r>
            <a:r>
              <a:rPr lang="zh-CN" altLang="en-US" smtClean="0"/>
              <a:t>海明威（文本略）</a:t>
            </a:r>
          </a:p>
          <a:p>
            <a:endParaRPr lang="zh-CN" altLang="en-US"/>
          </a:p>
        </p:txBody>
      </p:sp>
      <p:pic>
        <p:nvPicPr>
          <p:cNvPr id="4" name="图片 3" descr="11284670_135955879000_2.jpg"/>
          <p:cNvPicPr>
            <a:picLocks noChangeAspect="1"/>
          </p:cNvPicPr>
          <p:nvPr/>
        </p:nvPicPr>
        <p:blipFill>
          <a:blip r:embed="rId2"/>
          <a:stretch>
            <a:fillRect/>
          </a:stretch>
        </p:blipFill>
        <p:spPr>
          <a:xfrm>
            <a:off x="7383476" y="0"/>
            <a:ext cx="2611935" cy="6858000"/>
          </a:xfrm>
          <a:prstGeom prst="rect">
            <a:avLst/>
          </a:prstGeom>
        </p:spPr>
      </p:pic>
      <p:sp>
        <p:nvSpPr>
          <p:cNvPr id="5" name="七边形 4"/>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63</a:t>
            </a:r>
            <a:endParaRPr lang="zh-CN" altLang="en-US"/>
          </a:p>
        </p:txBody>
      </p:sp>
    </p:spTree>
  </p:cSld>
  <p:clrMapOvr>
    <a:masterClrMapping/>
  </p:clrMapOvr>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45465" y="274638"/>
            <a:ext cx="9818370" cy="796908"/>
          </a:xfrm>
        </p:spPr>
        <p:txBody>
          <a:bodyPr/>
          <a:lstStyle/>
          <a:p>
            <a:r>
              <a:rPr lang="zh-CN" altLang="en-US" smtClean="0"/>
              <a:t>小说阅读课堂练习</a:t>
            </a:r>
            <a:endParaRPr lang="zh-CN" altLang="en-US"/>
          </a:p>
        </p:txBody>
      </p:sp>
      <p:sp>
        <p:nvSpPr>
          <p:cNvPr id="3" name="内容占位符 2"/>
          <p:cNvSpPr>
            <a:spLocks noGrp="1"/>
          </p:cNvSpPr>
          <p:nvPr>
            <p:ph idx="1"/>
          </p:nvPr>
        </p:nvSpPr>
        <p:spPr>
          <a:xfrm>
            <a:off x="545465" y="1214423"/>
            <a:ext cx="9818370" cy="4911742"/>
          </a:xfrm>
        </p:spPr>
        <p:txBody>
          <a:bodyPr>
            <a:normAutofit fontScale="92500" lnSpcReduction="20000"/>
          </a:bodyPr>
          <a:lstStyle/>
          <a:p>
            <a:r>
              <a:rPr lang="en-US" sz="2800" b="1" smtClean="0">
                <a:latin typeface="华文中宋" pitchFamily="2" charset="-122"/>
                <a:ea typeface="华文中宋" pitchFamily="2" charset="-122"/>
              </a:rPr>
              <a:t>7</a:t>
            </a:r>
            <a:r>
              <a:rPr lang="zh-CN" altLang="en-US" sz="2800" b="1" smtClean="0">
                <a:latin typeface="华文中宋" pitchFamily="2" charset="-122"/>
                <a:ea typeface="华文中宋" pitchFamily="2" charset="-122"/>
              </a:rPr>
              <a:t>．下列对小说相关内容和艺术特色的分析签赏，不正确的一项是（</a:t>
            </a:r>
            <a:r>
              <a:rPr lang="en-US" sz="2800" b="1" smtClean="0">
                <a:latin typeface="华文中宋" pitchFamily="2" charset="-122"/>
                <a:ea typeface="华文中宋" pitchFamily="2" charset="-122"/>
              </a:rPr>
              <a:t>3</a:t>
            </a:r>
            <a:r>
              <a:rPr lang="zh-CN" altLang="en-US" sz="2800" b="1" smtClean="0">
                <a:latin typeface="华文中宋" pitchFamily="2" charset="-122"/>
                <a:ea typeface="华文中宋" pitchFamily="2" charset="-122"/>
              </a:rPr>
              <a:t>分）</a:t>
            </a:r>
          </a:p>
          <a:p>
            <a:r>
              <a:rPr lang="en-US" sz="2800" b="1" smtClean="0">
                <a:latin typeface="华文中宋" pitchFamily="2" charset="-122"/>
                <a:ea typeface="华文中宋" pitchFamily="2" charset="-122"/>
              </a:rPr>
              <a:t>A</a:t>
            </a:r>
            <a:r>
              <a:rPr lang="zh-CN" altLang="en-US" sz="2800" b="1" smtClean="0">
                <a:latin typeface="华文中宋" pitchFamily="2" charset="-122"/>
                <a:ea typeface="华文中宋" pitchFamily="2" charset="-122"/>
              </a:rPr>
              <a:t>．小说中描写滑雪的段落多从尼克的角度来写，要么侧重他本人滑雪时的感受，要么通过他的眼睛来观看乔治滑雪的姿态，虽多次描写而无雷同之感。</a:t>
            </a:r>
          </a:p>
          <a:p>
            <a:r>
              <a:rPr lang="en-US" sz="2800" b="1" smtClean="0">
                <a:latin typeface="华文中宋" pitchFamily="2" charset="-122"/>
                <a:ea typeface="华文中宋" pitchFamily="2" charset="-122"/>
              </a:rPr>
              <a:t>B</a:t>
            </a:r>
            <a:r>
              <a:rPr lang="zh-CN" altLang="en-US" sz="2800" b="1" smtClean="0">
                <a:latin typeface="华文中宋" pitchFamily="2" charset="-122"/>
                <a:ea typeface="华文中宋" pitchFamily="2" charset="-122"/>
              </a:rPr>
              <a:t>．小说的多个细节描写突出了客栈的破败和黯淡，与白雪皑皑的山间峡谷形成鲜明对比，小说氛围由此发生变化，情节也由此发生转折。</a:t>
            </a:r>
          </a:p>
          <a:p>
            <a:r>
              <a:rPr lang="en-US" sz="2800" b="1" smtClean="0">
                <a:latin typeface="华文中宋" pitchFamily="2" charset="-122"/>
                <a:ea typeface="华文中宋" pitchFamily="2" charset="-122"/>
              </a:rPr>
              <a:t>C</a:t>
            </a:r>
            <a:r>
              <a:rPr lang="zh-CN" altLang="en-US" sz="2800" b="1" smtClean="0">
                <a:latin typeface="华文中宋" pitchFamily="2" charset="-122"/>
                <a:ea typeface="华文中宋" pitchFamily="2" charset="-122"/>
              </a:rPr>
              <a:t>．小说插入了对喝酒的瑞士人、客栈女招待、伐木工人等人物的描写，这符合主人公在客栈小憩时的观察，也为小说增添了更真切的故事背景。</a:t>
            </a:r>
          </a:p>
          <a:p>
            <a:r>
              <a:rPr lang="en-US" sz="2800" b="1" smtClean="0">
                <a:latin typeface="华文中宋" pitchFamily="2" charset="-122"/>
                <a:ea typeface="华文中宋" pitchFamily="2" charset="-122"/>
              </a:rPr>
              <a:t>D</a:t>
            </a:r>
            <a:r>
              <a:rPr lang="zh-CN" altLang="en-US" sz="2800" b="1" smtClean="0">
                <a:latin typeface="华文中宋" pitchFamily="2" charset="-122"/>
                <a:ea typeface="华文中宋" pitchFamily="2" charset="-122"/>
              </a:rPr>
              <a:t>．小说主旨与</a:t>
            </a:r>
            <a:r>
              <a:rPr lang="en-US" altLang="zh-CN" sz="2800" b="1" smtClean="0">
                <a:latin typeface="华文中宋" pitchFamily="2" charset="-122"/>
                <a:ea typeface="华文中宋" pitchFamily="2" charset="-122"/>
              </a:rPr>
              <a:t>《</a:t>
            </a:r>
            <a:r>
              <a:rPr lang="zh-CN" altLang="en-US" sz="2800" b="1" smtClean="0">
                <a:latin typeface="华文中宋" pitchFamily="2" charset="-122"/>
                <a:ea typeface="华文中宋" pitchFamily="2" charset="-122"/>
              </a:rPr>
              <a:t>老人与海</a:t>
            </a:r>
            <a:r>
              <a:rPr lang="en-US" altLang="zh-CN" sz="2800" b="1" smtClean="0">
                <a:latin typeface="华文中宋" pitchFamily="2" charset="-122"/>
                <a:ea typeface="华文中宋" pitchFamily="2" charset="-122"/>
              </a:rPr>
              <a:t>》</a:t>
            </a:r>
            <a:r>
              <a:rPr lang="zh-CN" altLang="en-US" sz="2800" b="1" smtClean="0">
                <a:latin typeface="华文中宋" pitchFamily="2" charset="-122"/>
                <a:ea typeface="华文中宋" pitchFamily="2" charset="-122"/>
              </a:rPr>
              <a:t>较为接近，都是通过描写人挑战大自然或者投身不甘平庸的冒险生活，来塑造海明威式的“硬汉”形象。</a:t>
            </a:r>
          </a:p>
          <a:p>
            <a:endParaRPr lang="zh-CN" altLang="en-US" b="1"/>
          </a:p>
        </p:txBody>
      </p:sp>
      <p:sp>
        <p:nvSpPr>
          <p:cNvPr id="4" name="TextBox 3"/>
          <p:cNvSpPr txBox="1"/>
          <p:nvPr/>
        </p:nvSpPr>
        <p:spPr>
          <a:xfrm>
            <a:off x="525428" y="5715016"/>
            <a:ext cx="9929882" cy="830997"/>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altLang="zh-CN" sz="2400" smtClean="0">
                <a:latin typeface="华文中宋" pitchFamily="2" charset="-122"/>
                <a:ea typeface="华文中宋" pitchFamily="2" charset="-122"/>
              </a:rPr>
              <a:t>D  </a:t>
            </a:r>
            <a:r>
              <a:rPr lang="zh-CN" altLang="en-US" sz="2400" smtClean="0">
                <a:latin typeface="华文中宋" pitchFamily="2" charset="-122"/>
                <a:ea typeface="华文中宋" pitchFamily="2" charset="-122"/>
              </a:rPr>
              <a:t>本题是对小说主旨的考察。本小说重点不在塑造人物形象上，而是通过滑雪过程中尼克和乔治的对话及描写，表现男性之间的友谊和深情</a:t>
            </a:r>
            <a:endParaRPr lang="zh-CN" altLang="en-US" sz="2400">
              <a:latin typeface="华文中宋" pitchFamily="2" charset="-122"/>
              <a:ea typeface="华文中宋" pitchFamily="2" charset="-122"/>
            </a:endParaRPr>
          </a:p>
        </p:txBody>
      </p:sp>
      <p:sp>
        <p:nvSpPr>
          <p:cNvPr id="5" name="七边形 4"/>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64</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45465" y="274638"/>
            <a:ext cx="9818370" cy="939784"/>
          </a:xfrm>
        </p:spPr>
        <p:txBody>
          <a:bodyPr/>
          <a:lstStyle/>
          <a:p>
            <a:r>
              <a:rPr lang="zh-CN" altLang="en-US" smtClean="0">
                <a:latin typeface="华文中宋" pitchFamily="2" charset="-122"/>
                <a:ea typeface="华文中宋" pitchFamily="2" charset="-122"/>
              </a:rPr>
              <a:t>小说阅读课堂练习</a:t>
            </a:r>
            <a:endParaRPr lang="zh-CN" altLang="en-US">
              <a:latin typeface="华文中宋" pitchFamily="2" charset="-122"/>
              <a:ea typeface="华文中宋" pitchFamily="2" charset="-122"/>
            </a:endParaRPr>
          </a:p>
        </p:txBody>
      </p:sp>
      <p:sp>
        <p:nvSpPr>
          <p:cNvPr id="3" name="内容占位符 2"/>
          <p:cNvSpPr>
            <a:spLocks noGrp="1"/>
          </p:cNvSpPr>
          <p:nvPr>
            <p:ph idx="1"/>
          </p:nvPr>
        </p:nvSpPr>
        <p:spPr>
          <a:xfrm>
            <a:off x="596866" y="1285860"/>
            <a:ext cx="6480821" cy="4525963"/>
          </a:xfrm>
        </p:spPr>
        <p:txBody>
          <a:bodyPr/>
          <a:lstStyle/>
          <a:p>
            <a:r>
              <a:rPr lang="en-US" b="1" smtClean="0">
                <a:latin typeface="华文中宋" pitchFamily="2" charset="-122"/>
                <a:ea typeface="华文中宋" pitchFamily="2" charset="-122"/>
              </a:rPr>
              <a:t>8</a:t>
            </a:r>
            <a:r>
              <a:rPr lang="zh-CN" altLang="en-US" b="1" smtClean="0">
                <a:latin typeface="华文中宋" pitchFamily="2" charset="-122"/>
                <a:ea typeface="华文中宋" pitchFamily="2" charset="-122"/>
              </a:rPr>
              <a:t>．两人在喝完酒离开客栈前有一段一再相约的对话。请结合上下文分析对话者的</a:t>
            </a:r>
            <a:r>
              <a:rPr lang="zh-CN" altLang="en-US" b="1" smtClean="0">
                <a:solidFill>
                  <a:srgbClr val="FF0000"/>
                </a:solidFill>
                <a:latin typeface="华文中宋" pitchFamily="2" charset="-122"/>
                <a:ea typeface="华文中宋" pitchFamily="2" charset="-122"/>
              </a:rPr>
              <a:t>心理</a:t>
            </a:r>
            <a:r>
              <a:rPr lang="zh-CN" altLang="en-US" b="1" smtClean="0">
                <a:latin typeface="华文中宋" pitchFamily="2" charset="-122"/>
                <a:ea typeface="华文中宋" pitchFamily="2" charset="-122"/>
              </a:rPr>
              <a:t>。（</a:t>
            </a:r>
            <a:r>
              <a:rPr lang="en-US" b="1" smtClean="0">
                <a:latin typeface="华文中宋" pitchFamily="2" charset="-122"/>
                <a:ea typeface="华文中宋" pitchFamily="2" charset="-122"/>
              </a:rPr>
              <a:t>6</a:t>
            </a:r>
            <a:r>
              <a:rPr lang="zh-CN" altLang="en-US" b="1" smtClean="0">
                <a:latin typeface="华文中宋" pitchFamily="2" charset="-122"/>
                <a:ea typeface="华文中宋" pitchFamily="2" charset="-122"/>
              </a:rPr>
              <a:t>分）</a:t>
            </a:r>
          </a:p>
          <a:p>
            <a:endParaRPr lang="zh-CN" altLang="en-US"/>
          </a:p>
        </p:txBody>
      </p:sp>
      <p:pic>
        <p:nvPicPr>
          <p:cNvPr id="4" name="图片 3" descr="0.jpg"/>
          <p:cNvPicPr>
            <a:picLocks noChangeAspect="1"/>
          </p:cNvPicPr>
          <p:nvPr/>
        </p:nvPicPr>
        <p:blipFill>
          <a:blip r:embed="rId2"/>
          <a:stretch>
            <a:fillRect/>
          </a:stretch>
        </p:blipFill>
        <p:spPr>
          <a:xfrm>
            <a:off x="7383476" y="1285860"/>
            <a:ext cx="3071818" cy="5000636"/>
          </a:xfrm>
          <a:prstGeom prst="rect">
            <a:avLst/>
          </a:prstGeom>
        </p:spPr>
      </p:pic>
      <p:sp>
        <p:nvSpPr>
          <p:cNvPr id="8" name="TextBox 7"/>
          <p:cNvSpPr txBox="1"/>
          <p:nvPr/>
        </p:nvSpPr>
        <p:spPr>
          <a:xfrm>
            <a:off x="668304" y="2714620"/>
            <a:ext cx="6429420" cy="353943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smtClean="0">
                <a:latin typeface="华文中宋" pitchFamily="2" charset="-122"/>
                <a:ea typeface="华文中宋" pitchFamily="2" charset="-122"/>
              </a:rPr>
              <a:t>答：</a:t>
            </a:r>
            <a:endParaRPr lang="en-US" altLang="zh-CN" sz="3200" b="1" smtClean="0">
              <a:latin typeface="华文中宋" panose="02010600040101010101" pitchFamily="2" charset="-122"/>
              <a:ea typeface="华文中宋" panose="02010600040101010101" pitchFamily="2" charset="-122"/>
            </a:endParaRPr>
          </a:p>
          <a:p>
            <a:r>
              <a:rPr lang="zh-CN" altLang="en-US" sz="3200" b="1" smtClean="0">
                <a:latin typeface="华文中宋" pitchFamily="2" charset="-122"/>
                <a:ea typeface="华文中宋" pitchFamily="2" charset="-122"/>
              </a:rPr>
              <a:t>❶两人一再相约表他们对此有强烈的</a:t>
            </a:r>
            <a:r>
              <a:rPr lang="zh-CN" altLang="en-US" sz="3200" b="1" smtClean="0">
                <a:solidFill>
                  <a:srgbClr val="FF0000"/>
                </a:solidFill>
                <a:latin typeface="华文中宋" pitchFamily="2" charset="-122"/>
                <a:ea typeface="华文中宋" pitchFamily="2" charset="-122"/>
              </a:rPr>
              <a:t>愿望</a:t>
            </a:r>
            <a:r>
              <a:rPr lang="zh-CN" altLang="en-US" sz="3200" b="1" smtClean="0">
                <a:latin typeface="华文中宋" pitchFamily="2" charset="-122"/>
                <a:ea typeface="华文中宋" pitchFamily="2" charset="-122"/>
              </a:rPr>
              <a:t>；</a:t>
            </a:r>
            <a:endParaRPr lang="en-US" altLang="zh-CN" sz="3200" b="1" smtClean="0">
              <a:latin typeface="华文中宋" pitchFamily="2" charset="-122"/>
              <a:ea typeface="华文中宋" pitchFamily="2" charset="-122"/>
            </a:endParaRPr>
          </a:p>
          <a:p>
            <a:r>
              <a:rPr lang="en-US" altLang="zh-CN" sz="3200" b="1" smtClean="0">
                <a:latin typeface="华文中宋" pitchFamily="2" charset="-122"/>
                <a:ea typeface="华文中宋" pitchFamily="2" charset="-122"/>
              </a:rPr>
              <a:t>❷</a:t>
            </a:r>
            <a:r>
              <a:rPr lang="zh-CN" altLang="en-US" sz="3200" b="1" smtClean="0">
                <a:latin typeface="华文中宋" pitchFamily="2" charset="-122"/>
                <a:ea typeface="华文中宋" pitchFamily="2" charset="-122"/>
              </a:rPr>
              <a:t>分别之际一再相约，也表达出依依不舍的</a:t>
            </a:r>
            <a:r>
              <a:rPr lang="zh-CN" altLang="en-US" sz="3200" b="1" smtClean="0">
                <a:solidFill>
                  <a:srgbClr val="FF0000"/>
                </a:solidFill>
                <a:latin typeface="华文中宋" pitchFamily="2" charset="-122"/>
                <a:ea typeface="华文中宋" pitchFamily="2" charset="-122"/>
              </a:rPr>
              <a:t>心情</a:t>
            </a:r>
            <a:r>
              <a:rPr lang="zh-CN" altLang="en-US" sz="3200" b="1" smtClean="0">
                <a:latin typeface="华文中宋" pitchFamily="2" charset="-122"/>
                <a:ea typeface="华文中宋" pitchFamily="2" charset="-122"/>
              </a:rPr>
              <a:t>；</a:t>
            </a:r>
            <a:endParaRPr lang="en-US" altLang="zh-CN" sz="3200" b="1" smtClean="0">
              <a:latin typeface="华文中宋" pitchFamily="2" charset="-122"/>
              <a:ea typeface="华文中宋" pitchFamily="2" charset="-122"/>
            </a:endParaRPr>
          </a:p>
          <a:p>
            <a:r>
              <a:rPr lang="zh-CN" altLang="en-US" sz="3200" b="1" smtClean="0">
                <a:latin typeface="华文中宋" pitchFamily="2" charset="-122"/>
                <a:ea typeface="华文中宋" pitchFamily="2" charset="-122"/>
              </a:rPr>
              <a:t>❸但已经感觉到这一愿望不会实现，</a:t>
            </a:r>
            <a:r>
              <a:rPr lang="zh-CN" altLang="en-US" sz="3200" b="1" smtClean="0">
                <a:solidFill>
                  <a:srgbClr val="FF0000"/>
                </a:solidFill>
                <a:latin typeface="华文中宋" pitchFamily="2" charset="-122"/>
                <a:ea typeface="华文中宋" pitchFamily="2" charset="-122"/>
              </a:rPr>
              <a:t>心情</a:t>
            </a:r>
            <a:r>
              <a:rPr lang="zh-CN" altLang="en-US" sz="3200" b="1" smtClean="0">
                <a:latin typeface="华文中宋" pitchFamily="2" charset="-122"/>
                <a:ea typeface="华文中宋" pitchFamily="2" charset="-122"/>
              </a:rPr>
              <a:t>有些惘然</a:t>
            </a:r>
            <a:endParaRPr lang="zh-CN" altLang="en-US" sz="3200" b="1">
              <a:latin typeface="华文中宋" panose="02010600040101010101" pitchFamily="2" charset="-122"/>
              <a:ea typeface="华文中宋" panose="02010600040101010101" pitchFamily="2" charset="-122"/>
            </a:endParaRPr>
          </a:p>
        </p:txBody>
      </p:sp>
      <p:sp>
        <p:nvSpPr>
          <p:cNvPr id="6" name="七边形 5"/>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65</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华文中宋" pitchFamily="2" charset="-122"/>
                <a:ea typeface="华文中宋" pitchFamily="2" charset="-122"/>
              </a:rPr>
              <a:t>小说阅读课堂练习</a:t>
            </a:r>
            <a:endParaRPr lang="zh-CN" altLang="en-US" b="1">
              <a:latin typeface="华文中宋" pitchFamily="2" charset="-122"/>
              <a:ea typeface="华文中宋" pitchFamily="2" charset="-122"/>
            </a:endParaRPr>
          </a:p>
        </p:txBody>
      </p:sp>
      <p:sp>
        <p:nvSpPr>
          <p:cNvPr id="3" name="内容占位符 2"/>
          <p:cNvSpPr>
            <a:spLocks noGrp="1"/>
          </p:cNvSpPr>
          <p:nvPr>
            <p:ph idx="1"/>
          </p:nvPr>
        </p:nvSpPr>
        <p:spPr>
          <a:xfrm>
            <a:off x="545465" y="1214423"/>
            <a:ext cx="7409515" cy="4911742"/>
          </a:xfrm>
        </p:spPr>
        <p:txBody>
          <a:bodyPr/>
          <a:lstStyle/>
          <a:p>
            <a:r>
              <a:rPr lang="en-US" sz="2800" b="1" smtClean="0">
                <a:latin typeface="华文中宋" pitchFamily="2" charset="-122"/>
                <a:ea typeface="华文中宋" pitchFamily="2" charset="-122"/>
              </a:rPr>
              <a:t>9</a:t>
            </a:r>
            <a:r>
              <a:rPr lang="zh-CN" altLang="en-US" sz="2800" b="1" smtClean="0">
                <a:latin typeface="华文中宋" pitchFamily="2" charset="-122"/>
                <a:ea typeface="华文中宋" pitchFamily="2" charset="-122"/>
              </a:rPr>
              <a:t>．海明威的“冰山”理论将文学作品同冰山类比，他说：“冰山在海面移动很庄严宏伟，这是因为它只有八分之一露在水面上。”本小说正是只描写了这露出水面的八分之一。请</a:t>
            </a:r>
            <a:r>
              <a:rPr lang="zh-CN" altLang="en-US" sz="2800" b="1" smtClean="0">
                <a:solidFill>
                  <a:srgbClr val="FF0000"/>
                </a:solidFill>
                <a:latin typeface="华文中宋" pitchFamily="2" charset="-122"/>
                <a:ea typeface="华文中宋" pitchFamily="2" charset="-122"/>
              </a:rPr>
              <a:t>据此</a:t>
            </a:r>
            <a:r>
              <a:rPr lang="zh-CN" altLang="en-US" sz="2800" b="1" smtClean="0">
                <a:latin typeface="华文中宋" pitchFamily="2" charset="-122"/>
                <a:ea typeface="华文中宋" pitchFamily="2" charset="-122"/>
              </a:rPr>
              <a:t>简要</a:t>
            </a:r>
            <a:r>
              <a:rPr lang="zh-CN" altLang="en-US" sz="2800" b="1" smtClean="0">
                <a:solidFill>
                  <a:srgbClr val="FF0000"/>
                </a:solidFill>
                <a:latin typeface="华文中宋" pitchFamily="2" charset="-122"/>
                <a:ea typeface="华文中宋" pitchFamily="2" charset="-122"/>
              </a:rPr>
              <a:t>说明</a:t>
            </a:r>
            <a:r>
              <a:rPr lang="zh-CN" altLang="en-US" sz="2800" b="1" smtClean="0">
                <a:latin typeface="华文中宋" pitchFamily="2" charset="-122"/>
                <a:ea typeface="华文中宋" pitchFamily="2" charset="-122"/>
              </a:rPr>
              <a:t>本小说的</a:t>
            </a:r>
            <a:r>
              <a:rPr lang="zh-CN" altLang="en-US" sz="2800" b="1" smtClean="0">
                <a:solidFill>
                  <a:srgbClr val="FF0000"/>
                </a:solidFill>
                <a:latin typeface="华文中宋" pitchFamily="2" charset="-122"/>
                <a:ea typeface="华文中宋" pitchFamily="2" charset="-122"/>
              </a:rPr>
              <a:t>情节安排</a:t>
            </a:r>
            <a:r>
              <a:rPr lang="zh-CN" altLang="en-US" sz="2800" b="1" smtClean="0">
                <a:latin typeface="华文中宋" pitchFamily="2" charset="-122"/>
                <a:ea typeface="华文中宋" pitchFamily="2" charset="-122"/>
              </a:rPr>
              <a:t>及其</a:t>
            </a:r>
            <a:r>
              <a:rPr lang="zh-CN" altLang="en-US" sz="2800" b="1" smtClean="0">
                <a:solidFill>
                  <a:srgbClr val="FF0000"/>
                </a:solidFill>
                <a:latin typeface="华文中宋" pitchFamily="2" charset="-122"/>
                <a:ea typeface="华文中宋" pitchFamily="2" charset="-122"/>
              </a:rPr>
              <a:t>效果</a:t>
            </a:r>
            <a:r>
              <a:rPr lang="zh-CN" altLang="en-US" sz="2800" b="1" smtClean="0">
                <a:latin typeface="华文中宋" pitchFamily="2" charset="-122"/>
                <a:ea typeface="华文中宋" pitchFamily="2" charset="-122"/>
              </a:rPr>
              <a:t>。（</a:t>
            </a:r>
            <a:r>
              <a:rPr lang="en-US" sz="2800" b="1" smtClean="0">
                <a:latin typeface="华文中宋" pitchFamily="2" charset="-122"/>
                <a:ea typeface="华文中宋" pitchFamily="2" charset="-122"/>
              </a:rPr>
              <a:t>6</a:t>
            </a:r>
            <a:r>
              <a:rPr lang="zh-CN" altLang="en-US" sz="2800" b="1" smtClean="0">
                <a:latin typeface="华文中宋" pitchFamily="2" charset="-122"/>
                <a:ea typeface="华文中宋" pitchFamily="2" charset="-122"/>
              </a:rPr>
              <a:t>分）</a:t>
            </a:r>
          </a:p>
          <a:p>
            <a:endParaRPr lang="zh-CN" altLang="en-US"/>
          </a:p>
        </p:txBody>
      </p:sp>
      <p:pic>
        <p:nvPicPr>
          <p:cNvPr id="4" name="图片 3" descr="14477678tXdt0_n.jpg"/>
          <p:cNvPicPr>
            <a:picLocks noChangeAspect="1"/>
          </p:cNvPicPr>
          <p:nvPr/>
        </p:nvPicPr>
        <p:blipFill>
          <a:blip r:embed="rId2"/>
          <a:stretch>
            <a:fillRect/>
          </a:stretch>
        </p:blipFill>
        <p:spPr>
          <a:xfrm>
            <a:off x="8097856" y="714356"/>
            <a:ext cx="2571768" cy="3429024"/>
          </a:xfrm>
          <a:prstGeom prst="rect">
            <a:avLst/>
          </a:prstGeom>
        </p:spPr>
      </p:pic>
      <p:sp>
        <p:nvSpPr>
          <p:cNvPr id="5" name="TextBox 4"/>
          <p:cNvSpPr txBox="1"/>
          <p:nvPr/>
        </p:nvSpPr>
        <p:spPr>
          <a:xfrm>
            <a:off x="382552" y="4071942"/>
            <a:ext cx="10072758" cy="181588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smtClean="0">
                <a:latin typeface="华文中宋" pitchFamily="2" charset="-122"/>
                <a:ea typeface="华文中宋" pitchFamily="2" charset="-122"/>
              </a:rPr>
              <a:t>参考答案</a:t>
            </a:r>
            <a:r>
              <a:rPr lang="zh-CN" altLang="en-US" sz="2800" b="1" smtClean="0"/>
              <a:t>：</a:t>
            </a:r>
            <a:r>
              <a:rPr lang="zh-CN" altLang="en-US" sz="2800" b="1" smtClean="0">
                <a:latin typeface="华文中宋" pitchFamily="2" charset="-122"/>
                <a:ea typeface="华文中宋" pitchFamily="2" charset="-122"/>
              </a:rPr>
              <a:t> ❶小说的</a:t>
            </a:r>
            <a:r>
              <a:rPr lang="zh-CN" altLang="en-US" sz="2800" b="1" smtClean="0">
                <a:solidFill>
                  <a:srgbClr val="FF0000"/>
                </a:solidFill>
                <a:latin typeface="华文中宋" pitchFamily="2" charset="-122"/>
                <a:ea typeface="华文中宋" pitchFamily="2" charset="-122"/>
              </a:rPr>
              <a:t>情节是</a:t>
            </a:r>
            <a:r>
              <a:rPr lang="zh-CN" altLang="en-US" sz="2800" b="1" smtClean="0">
                <a:latin typeface="华文中宋" pitchFamily="2" charset="-122"/>
                <a:ea typeface="华文中宋" pitchFamily="2" charset="-122"/>
              </a:rPr>
              <a:t>两人越野滑雪及在小客栈的逗留，这只是“露出水面的八分之一”；</a:t>
            </a:r>
            <a:r>
              <a:rPr lang="en-US" altLang="zh-CN" sz="2800" b="1" smtClean="0">
                <a:latin typeface="华文中宋" pitchFamily="2" charset="-122"/>
                <a:ea typeface="华文中宋" pitchFamily="2" charset="-122"/>
              </a:rPr>
              <a:t> ❷</a:t>
            </a:r>
            <a:r>
              <a:rPr lang="zh-CN" altLang="en-US" sz="2800" b="1" smtClean="0">
                <a:latin typeface="华文中宋" pitchFamily="2" charset="-122"/>
                <a:ea typeface="华文中宋" pitchFamily="2" charset="-122"/>
              </a:rPr>
              <a:t>通过小说已有情节的安排，可以推测其背后</a:t>
            </a:r>
            <a:r>
              <a:rPr lang="zh-CN" altLang="en-US" sz="2800" b="1" smtClean="0">
                <a:solidFill>
                  <a:srgbClr val="FF0000"/>
                </a:solidFill>
                <a:latin typeface="华文中宋" pitchFamily="2" charset="-122"/>
                <a:ea typeface="华文中宋" pitchFamily="2" charset="-122"/>
              </a:rPr>
              <a:t>隐藏着极为丰富的内容</a:t>
            </a:r>
            <a:r>
              <a:rPr lang="zh-CN" altLang="en-US" sz="2800" b="1" smtClean="0">
                <a:latin typeface="华文中宋" pitchFamily="2" charset="-122"/>
                <a:ea typeface="华文中宋" pitchFamily="2" charset="-122"/>
              </a:rPr>
              <a:t>，尤其是两人在滑雪之外的生活； ❸这种情节安排使小说大量</a:t>
            </a:r>
            <a:r>
              <a:rPr lang="zh-CN" altLang="en-US" sz="2800" b="1" smtClean="0">
                <a:solidFill>
                  <a:srgbClr val="FF0000"/>
                </a:solidFill>
                <a:latin typeface="华文中宋" pitchFamily="2" charset="-122"/>
                <a:ea typeface="华文中宋" pitchFamily="2" charset="-122"/>
              </a:rPr>
              <a:t>留白</a:t>
            </a:r>
            <a:r>
              <a:rPr lang="zh-CN" altLang="en-US" sz="2800" b="1" smtClean="0">
                <a:latin typeface="华文中宋" pitchFamily="2" charset="-122"/>
                <a:ea typeface="华文中宋" pitchFamily="2" charset="-122"/>
              </a:rPr>
              <a:t>，</a:t>
            </a:r>
            <a:r>
              <a:rPr lang="zh-CN" altLang="en-US" sz="2800" b="1" smtClean="0">
                <a:solidFill>
                  <a:srgbClr val="FF0000"/>
                </a:solidFill>
                <a:latin typeface="华文中宋" pitchFamily="2" charset="-122"/>
                <a:ea typeface="华文中宋" pitchFamily="2" charset="-122"/>
              </a:rPr>
              <a:t>引人遐思</a:t>
            </a:r>
            <a:r>
              <a:rPr lang="zh-CN" altLang="en-US" sz="2800" b="1" smtClean="0">
                <a:latin typeface="华文中宋" pitchFamily="2" charset="-122"/>
                <a:ea typeface="华文中宋" pitchFamily="2" charset="-122"/>
              </a:rPr>
              <a:t>。</a:t>
            </a:r>
            <a:endParaRPr lang="zh-CN" altLang="en-US" sz="2800" b="1"/>
          </a:p>
        </p:txBody>
      </p:sp>
      <p:sp>
        <p:nvSpPr>
          <p:cNvPr id="6" name="七边形 5"/>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66</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华文中宋" pitchFamily="2" charset="-122"/>
                <a:ea typeface="华文中宋" pitchFamily="2" charset="-122"/>
              </a:rPr>
              <a:t>小说阅读课堂练习</a:t>
            </a:r>
            <a:endParaRPr lang="zh-CN" altLang="en-US"/>
          </a:p>
        </p:txBody>
      </p:sp>
      <p:sp>
        <p:nvSpPr>
          <p:cNvPr id="3" name="内容占位符 2"/>
          <p:cNvSpPr>
            <a:spLocks noGrp="1"/>
          </p:cNvSpPr>
          <p:nvPr>
            <p:ph idx="1"/>
          </p:nvPr>
        </p:nvSpPr>
        <p:spPr/>
        <p:txBody>
          <a:bodyPr/>
          <a:lstStyle/>
          <a:p>
            <a:r>
              <a:rPr lang="zh-CN" altLang="en-US" b="1" smtClean="0"/>
              <a:t>任务三：</a:t>
            </a:r>
            <a:endParaRPr lang="en-US" altLang="zh-CN" b="1" smtClean="0"/>
          </a:p>
          <a:p>
            <a:r>
              <a:rPr lang="zh-CN" altLang="en-US" b="1" smtClean="0"/>
              <a:t>划出两篇小说中的人物描写和环境描写，体会其作用。</a:t>
            </a:r>
            <a:endParaRPr lang="zh-CN" altLang="en-US" b="1"/>
          </a:p>
        </p:txBody>
      </p:sp>
    </p:spTree>
  </p:cSld>
  <p:clrMapOvr>
    <a:masterClrMapping/>
  </p:clrMapOvr>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latin typeface="华文中宋" pitchFamily="2" charset="-122"/>
                <a:ea typeface="华文中宋" pitchFamily="2" charset="-122"/>
              </a:rPr>
              <a:t>单元课外作业</a:t>
            </a:r>
            <a:endParaRPr lang="zh-CN" altLang="en-US">
              <a:latin typeface="华文中宋" pitchFamily="2" charset="-122"/>
              <a:ea typeface="华文中宋" pitchFamily="2" charset="-122"/>
            </a:endParaRPr>
          </a:p>
        </p:txBody>
      </p:sp>
      <p:sp>
        <p:nvSpPr>
          <p:cNvPr id="3" name="内容占位符 2"/>
          <p:cNvSpPr>
            <a:spLocks noGrp="1"/>
          </p:cNvSpPr>
          <p:nvPr>
            <p:ph idx="1"/>
          </p:nvPr>
        </p:nvSpPr>
        <p:spPr/>
        <p:txBody>
          <a:bodyPr/>
          <a:lstStyle/>
          <a:p>
            <a:r>
              <a:rPr lang="zh-CN" altLang="en-US" b="1" smtClean="0">
                <a:latin typeface="华文中宋" pitchFamily="2" charset="-122"/>
                <a:ea typeface="华文中宋" pitchFamily="2" charset="-122"/>
              </a:rPr>
              <a:t>任务四：</a:t>
            </a:r>
            <a:endParaRPr lang="en-US" altLang="zh-CN" b="1" smtClean="0">
              <a:latin typeface="华文中宋" pitchFamily="2" charset="-122"/>
              <a:ea typeface="华文中宋" pitchFamily="2" charset="-122"/>
            </a:endParaRPr>
          </a:p>
          <a:p>
            <a:r>
              <a:rPr lang="zh-CN" altLang="en-US" b="1" smtClean="0">
                <a:latin typeface="华文中宋" pitchFamily="2" charset="-122"/>
                <a:ea typeface="华文中宋" pitchFamily="2" charset="-122"/>
              </a:rPr>
              <a:t>拓展阅读</a:t>
            </a:r>
            <a:endParaRPr lang="en-US" altLang="zh-CN" b="1" smtClean="0">
              <a:latin typeface="华文中宋" pitchFamily="2" charset="-122"/>
              <a:ea typeface="华文中宋" pitchFamily="2" charset="-122"/>
            </a:endParaRPr>
          </a:p>
          <a:p>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傲慢与偏见</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第</a:t>
            </a:r>
            <a:r>
              <a:rPr lang="en-US" altLang="zh-CN" b="1" smtClean="0">
                <a:latin typeface="华文中宋" pitchFamily="2" charset="-122"/>
                <a:ea typeface="华文中宋" pitchFamily="2" charset="-122"/>
              </a:rPr>
              <a:t>28</a:t>
            </a:r>
            <a:r>
              <a:rPr lang="zh-CN" altLang="en-US" b="1" smtClean="0">
                <a:latin typeface="华文中宋" pitchFamily="2" charset="-122"/>
                <a:ea typeface="华文中宋" pitchFamily="2" charset="-122"/>
              </a:rPr>
              <a:t>章，</a:t>
            </a:r>
            <a:endParaRPr lang="en-US" altLang="zh-CN" b="1" smtClean="0">
              <a:latin typeface="华文中宋" pitchFamily="2" charset="-122"/>
              <a:ea typeface="华文中宋" pitchFamily="2" charset="-122"/>
            </a:endParaRPr>
          </a:p>
          <a:p>
            <a:r>
              <a:rPr lang="zh-CN" altLang="en-US" b="1" smtClean="0">
                <a:latin typeface="华文中宋" pitchFamily="2" charset="-122"/>
                <a:ea typeface="华文中宋" pitchFamily="2" charset="-122"/>
              </a:rPr>
              <a:t>写出情节概括和人物形象分析。</a:t>
            </a:r>
          </a:p>
          <a:p>
            <a:endParaRPr lang="zh-CN" altLang="en-US" b="1">
              <a:latin typeface="华文中宋" pitchFamily="2" charset="-122"/>
              <a:ea typeface="华文中宋" pitchFamily="2" charset="-122"/>
            </a:endParaRPr>
          </a:p>
        </p:txBody>
      </p:sp>
      <p:pic>
        <p:nvPicPr>
          <p:cNvPr id="6" name="图片 5" descr="11284670_135955879000_2.jpg"/>
          <p:cNvPicPr>
            <a:picLocks noChangeAspect="1"/>
          </p:cNvPicPr>
          <p:nvPr/>
        </p:nvPicPr>
        <p:blipFill>
          <a:blip r:embed="rId2"/>
          <a:stretch>
            <a:fillRect/>
          </a:stretch>
        </p:blipFill>
        <p:spPr>
          <a:xfrm>
            <a:off x="6669096" y="1643050"/>
            <a:ext cx="4240204" cy="4786322"/>
          </a:xfrm>
          <a:prstGeom prst="rect">
            <a:avLst/>
          </a:prstGeom>
        </p:spPr>
      </p:pic>
      <p:sp>
        <p:nvSpPr>
          <p:cNvPr id="5" name="七边形 4"/>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68</a:t>
            </a:r>
            <a:endParaRPr lang="zh-CN" altLang="en-US"/>
          </a:p>
        </p:txBody>
      </p:sp>
    </p:spTree>
  </p:cSld>
  <p:clrMapOvr>
    <a:masterClrMapping/>
  </p:clrMapOvr>
  <p:transition/>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z="3600" smtClean="0">
                <a:latin typeface="华文中宋" pitchFamily="2" charset="-122"/>
                <a:ea typeface="华文中宋" pitchFamily="2" charset="-122"/>
              </a:rPr>
              <a:t>单元表达任务</a:t>
            </a:r>
            <a:endParaRPr lang="zh-CN" altLang="en-US" sz="3600">
              <a:latin typeface="华文中宋" panose="02010600040101010101" pitchFamily="2" charset="-122"/>
              <a:ea typeface="华文中宋" panose="02010600040101010101" pitchFamily="2" charset="-122"/>
            </a:endParaRPr>
          </a:p>
        </p:txBody>
      </p:sp>
      <p:sp>
        <p:nvSpPr>
          <p:cNvPr id="3" name="内容占位符 2"/>
          <p:cNvSpPr>
            <a:spLocks noGrp="1"/>
          </p:cNvSpPr>
          <p:nvPr>
            <p:ph idx="1"/>
          </p:nvPr>
        </p:nvSpPr>
        <p:spPr/>
        <p:txBody>
          <a:bodyPr/>
          <a:lstStyle/>
          <a:p>
            <a:r>
              <a:rPr lang="zh-CN" altLang="en-US" b="1" smtClean="0">
                <a:latin typeface="华文中宋" pitchFamily="2" charset="-122"/>
                <a:ea typeface="华文中宋" pitchFamily="2" charset="-122"/>
              </a:rPr>
              <a:t>任务五：</a:t>
            </a:r>
            <a:endParaRPr lang="en-US" altLang="zh-CN" b="1" smtClean="0">
              <a:latin typeface="华文中宋" pitchFamily="2" charset="-122"/>
              <a:ea typeface="华文中宋" pitchFamily="2" charset="-122"/>
            </a:endParaRPr>
          </a:p>
          <a:p>
            <a:r>
              <a:rPr lang="zh-CN" altLang="en-US" b="1" smtClean="0">
                <a:latin typeface="华文中宋" pitchFamily="2" charset="-122"/>
                <a:ea typeface="华文中宋" pitchFamily="2" charset="-122"/>
              </a:rPr>
              <a:t>表达与交流：青春是什么？（课下准备，课堂交流，每节课的前五分钟）</a:t>
            </a:r>
            <a:endParaRPr lang="en-US" altLang="zh-CN" b="1" smtClean="0">
              <a:latin typeface="华文中宋" pitchFamily="2" charset="-122"/>
              <a:ea typeface="华文中宋" pitchFamily="2" charset="-122"/>
            </a:endParaRPr>
          </a:p>
          <a:p>
            <a:endParaRPr lang="zh-CN" altLang="en-US" b="1">
              <a:latin typeface="华文中宋" pitchFamily="2" charset="-122"/>
              <a:ea typeface="华文中宋" pitchFamily="2" charset="-122"/>
            </a:endParaRPr>
          </a:p>
        </p:txBody>
      </p:sp>
      <p:pic>
        <p:nvPicPr>
          <p:cNvPr id="5" name="图片 4" descr="2018081309283182146.jpg"/>
          <p:cNvPicPr>
            <a:picLocks noChangeAspect="1"/>
          </p:cNvPicPr>
          <p:nvPr/>
        </p:nvPicPr>
        <p:blipFill>
          <a:blip r:embed="rId2"/>
          <a:stretch>
            <a:fillRect/>
          </a:stretch>
        </p:blipFill>
        <p:spPr>
          <a:xfrm>
            <a:off x="6954848" y="4143380"/>
            <a:ext cx="3381372" cy="2381240"/>
          </a:xfrm>
          <a:prstGeom prst="rect">
            <a:avLst/>
          </a:prstGeom>
        </p:spPr>
      </p:pic>
      <p:sp>
        <p:nvSpPr>
          <p:cNvPr id="6" name="七边形 5"/>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69</a:t>
            </a:r>
            <a:endParaRPr lang="zh-CN" altLang="en-US"/>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t016707b91adbb77497.webp.jpg"/>
          <p:cNvPicPr>
            <a:picLocks noChangeAspect="1"/>
          </p:cNvPicPr>
          <p:nvPr/>
        </p:nvPicPr>
        <p:blipFill>
          <a:blip r:embed="rId2"/>
          <a:stretch>
            <a:fillRect/>
          </a:stretch>
        </p:blipFill>
        <p:spPr>
          <a:xfrm>
            <a:off x="7740666" y="5000636"/>
            <a:ext cx="2809868" cy="1638289"/>
          </a:xfrm>
          <a:prstGeom prst="rect">
            <a:avLst/>
          </a:prstGeom>
        </p:spPr>
      </p:pic>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b="1"/>
          </a:p>
        </p:txBody>
      </p:sp>
      <p:sp>
        <p:nvSpPr>
          <p:cNvPr id="3" name="内容占位符 2"/>
          <p:cNvSpPr>
            <a:spLocks noGrp="1"/>
          </p:cNvSpPr>
          <p:nvPr>
            <p:ph idx="1"/>
          </p:nvPr>
        </p:nvSpPr>
        <p:spPr/>
        <p:txBody>
          <a:bodyPr>
            <a:normAutofit/>
          </a:bodyPr>
          <a:lstStyle/>
          <a:p>
            <a:r>
              <a:rPr lang="zh-CN" altLang="en-US" b="1" smtClean="0">
                <a:latin typeface="华文中宋" pitchFamily="2" charset="-122"/>
                <a:ea typeface="华文中宋" pitchFamily="2" charset="-122"/>
              </a:rPr>
              <a:t>意象：</a:t>
            </a:r>
            <a:br>
              <a:rPr lang="en-US" b="1" smtClean="0">
                <a:latin typeface="华文中宋" pitchFamily="2" charset="-122"/>
                <a:ea typeface="华文中宋" pitchFamily="2" charset="-122"/>
              </a:rPr>
            </a:br>
            <a:br>
              <a:rPr lang="en-US" smtClean="0"/>
            </a:br>
            <a:r>
              <a:rPr lang="zh-CN" altLang="en-US" b="1" smtClean="0"/>
              <a:t>“意</a:t>
            </a:r>
            <a:r>
              <a:rPr lang="en-US" b="1" smtClean="0"/>
              <a:t>”</a:t>
            </a:r>
            <a:r>
              <a:rPr lang="zh-CN" altLang="en-US" b="1" smtClean="0"/>
              <a:t>，就是作者的</a:t>
            </a:r>
            <a:r>
              <a:rPr lang="zh-CN" altLang="en-US" b="1" smtClean="0">
                <a:solidFill>
                  <a:srgbClr val="FF0000"/>
                </a:solidFill>
              </a:rPr>
              <a:t>思想、情感、意念</a:t>
            </a:r>
            <a:r>
              <a:rPr lang="zh-CN" altLang="en-US" b="1" smtClean="0"/>
              <a:t>。</a:t>
            </a:r>
            <a:r>
              <a:rPr lang="en-US" b="1" smtClean="0"/>
              <a:t>“</a:t>
            </a:r>
            <a:r>
              <a:rPr lang="zh-CN" altLang="en-US" b="1" smtClean="0"/>
              <a:t>象</a:t>
            </a:r>
            <a:r>
              <a:rPr lang="en-US" b="1" smtClean="0"/>
              <a:t>”</a:t>
            </a:r>
            <a:r>
              <a:rPr lang="zh-CN" altLang="en-US" b="1" smtClean="0"/>
              <a:t>，就是</a:t>
            </a:r>
            <a:r>
              <a:rPr lang="zh-CN" altLang="en-US" b="1" smtClean="0">
                <a:solidFill>
                  <a:srgbClr val="FF0000"/>
                </a:solidFill>
              </a:rPr>
              <a:t>物象、形象</a:t>
            </a:r>
            <a:r>
              <a:rPr lang="zh-CN" altLang="en-US" b="1" smtClean="0"/>
              <a:t>。</a:t>
            </a:r>
            <a:r>
              <a:rPr lang="en-US" b="1" smtClean="0"/>
              <a:t>“</a:t>
            </a:r>
            <a:r>
              <a:rPr lang="zh-CN" altLang="en-US" b="1" smtClean="0"/>
              <a:t>意象</a:t>
            </a:r>
            <a:r>
              <a:rPr lang="en-US" b="1" smtClean="0"/>
              <a:t>”</a:t>
            </a:r>
            <a:r>
              <a:rPr lang="zh-CN" altLang="en-US" b="1" smtClean="0"/>
              <a:t>就是意中之象，是经过作者的</a:t>
            </a:r>
            <a:r>
              <a:rPr lang="zh-CN" altLang="en-US" b="1" smtClean="0">
                <a:solidFill>
                  <a:srgbClr val="FF0000"/>
                </a:solidFill>
              </a:rPr>
              <a:t>感情活动而创造出来的独特形象</a:t>
            </a:r>
            <a:r>
              <a:rPr lang="zh-CN" altLang="en-US" b="1" smtClean="0"/>
              <a:t>。把握诗中的意象，有助于感悟意境，理解诗中所蕴含的情感。</a:t>
            </a:r>
            <a:endParaRPr lang="zh-CN" altLang="en-US"/>
          </a:p>
        </p:txBody>
      </p:sp>
      <p:sp>
        <p:nvSpPr>
          <p:cNvPr id="6" name="七边形 5"/>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7</a:t>
            </a:r>
            <a:endParaRPr lang="zh-CN" altLang="en-US"/>
          </a:p>
        </p:txBody>
      </p:sp>
    </p:spTree>
  </p:cSld>
  <p:clrMapOvr>
    <a:masterClrMapping/>
  </p:clrMapOvr>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latin typeface="华文中宋" pitchFamily="2" charset="-122"/>
                <a:ea typeface="华文中宋" pitchFamily="2" charset="-122"/>
              </a:rPr>
              <a:t>单元课后作业</a:t>
            </a:r>
            <a:endParaRPr lang="zh-CN" altLang="en-US">
              <a:latin typeface="华文中宋" pitchFamily="2" charset="-122"/>
              <a:ea typeface="华文中宋" pitchFamily="2" charset="-122"/>
            </a:endParaRPr>
          </a:p>
        </p:txBody>
      </p:sp>
      <p:sp>
        <p:nvSpPr>
          <p:cNvPr id="3" name="内容占位符 2"/>
          <p:cNvSpPr>
            <a:spLocks noGrp="1"/>
          </p:cNvSpPr>
          <p:nvPr>
            <p:ph idx="1"/>
          </p:nvPr>
        </p:nvSpPr>
        <p:spPr/>
        <p:txBody>
          <a:bodyPr/>
          <a:lstStyle/>
          <a:p>
            <a:r>
              <a:rPr lang="zh-CN" altLang="en-US" b="1" smtClean="0">
                <a:latin typeface="华文中宋" pitchFamily="2" charset="-122"/>
                <a:ea typeface="华文中宋" pitchFamily="2" charset="-122"/>
              </a:rPr>
              <a:t>任务五：</a:t>
            </a:r>
            <a:endParaRPr lang="en-US" altLang="zh-CN" b="1" smtClean="0">
              <a:latin typeface="华文中宋" pitchFamily="2" charset="-122"/>
              <a:ea typeface="华文中宋" pitchFamily="2" charset="-122"/>
            </a:endParaRPr>
          </a:p>
          <a:p>
            <a:r>
              <a:rPr lang="en-US" altLang="zh-CN" b="1" smtClean="0">
                <a:latin typeface="华文中宋" pitchFamily="2" charset="-122"/>
                <a:ea typeface="华文中宋" pitchFamily="2" charset="-122"/>
              </a:rPr>
              <a:t>1</a:t>
            </a:r>
            <a:r>
              <a:rPr lang="zh-CN" altLang="en-US" b="1" smtClean="0">
                <a:latin typeface="华文中宋" pitchFamily="2" charset="-122"/>
                <a:ea typeface="华文中宋" pitchFamily="2" charset="-122"/>
              </a:rPr>
              <a:t>、写一首有关青春的诗歌，全班出一本诗集。</a:t>
            </a:r>
            <a:endParaRPr lang="en-US" altLang="zh-CN" b="1" smtClean="0">
              <a:latin typeface="华文中宋" pitchFamily="2" charset="-122"/>
              <a:ea typeface="华文中宋" pitchFamily="2" charset="-122"/>
            </a:endParaRPr>
          </a:p>
          <a:p>
            <a:r>
              <a:rPr lang="en-US" altLang="zh-CN" b="1" smtClean="0">
                <a:latin typeface="华文中宋" pitchFamily="2" charset="-122"/>
                <a:ea typeface="华文中宋" pitchFamily="2" charset="-122"/>
              </a:rPr>
              <a:t>2</a:t>
            </a:r>
            <a:r>
              <a:rPr lang="zh-CN" altLang="en-US" b="1" smtClean="0">
                <a:latin typeface="华文中宋" pitchFamily="2" charset="-122"/>
                <a:ea typeface="华文中宋" pitchFamily="2" charset="-122"/>
              </a:rPr>
              <a:t>、写一篇小说，注意视角、情感、人称、语言。</a:t>
            </a:r>
            <a:endParaRPr lang="en-US" altLang="zh-CN" b="1" smtClean="0">
              <a:latin typeface="华文中宋" pitchFamily="2" charset="-122"/>
              <a:ea typeface="华文中宋" pitchFamily="2" charset="-122"/>
            </a:endParaRPr>
          </a:p>
          <a:p>
            <a:endParaRPr lang="en-US" altLang="zh-CN" smtClean="0"/>
          </a:p>
          <a:p>
            <a:endParaRPr lang="zh-CN" altLang="en-US"/>
          </a:p>
        </p:txBody>
      </p:sp>
      <p:pic>
        <p:nvPicPr>
          <p:cNvPr id="6" name="图片 5" descr="3773998_134000112062_2.jpg"/>
          <p:cNvPicPr>
            <a:picLocks noChangeAspect="1"/>
          </p:cNvPicPr>
          <p:nvPr/>
        </p:nvPicPr>
        <p:blipFill>
          <a:blip r:embed="rId2"/>
          <a:stretch>
            <a:fillRect/>
          </a:stretch>
        </p:blipFill>
        <p:spPr>
          <a:xfrm>
            <a:off x="668304" y="3929066"/>
            <a:ext cx="9841089" cy="2714620"/>
          </a:xfrm>
          <a:prstGeom prst="rect">
            <a:avLst/>
          </a:prstGeom>
        </p:spPr>
      </p:pic>
      <p:sp>
        <p:nvSpPr>
          <p:cNvPr id="5" name="七边形 4"/>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70</a:t>
            </a:r>
            <a:endParaRPr lang="zh-CN" altLang="en-US"/>
          </a:p>
        </p:txBody>
      </p:sp>
    </p:spTree>
  </p:cSld>
  <p:clrMapOvr>
    <a:masterClrMapping/>
  </p:clrMapOvr>
  <p:transition/>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u="heavy" smtClean="0">
                <a:solidFill>
                  <a:srgbClr val="0070C0"/>
                </a:solidFill>
                <a:latin typeface="方正苏新诗柳楷简体" pitchFamily="2" charset="-122"/>
                <a:ea typeface="方正苏新诗柳楷简体" pitchFamily="2" charset="-122"/>
              </a:rPr>
              <a:t>同学们，加油！</a:t>
            </a:r>
            <a:endParaRPr lang="zh-CN" altLang="en-US" u="heavy">
              <a:solidFill>
                <a:srgbClr val="0070C0"/>
              </a:solidFill>
              <a:latin typeface="方正苏新诗柳楷简体" pitchFamily="2" charset="-122"/>
              <a:ea typeface="方正苏新诗柳楷简体" pitchFamily="2" charset="-122"/>
            </a:endParaRPr>
          </a:p>
        </p:txBody>
      </p:sp>
      <p:sp>
        <p:nvSpPr>
          <p:cNvPr id="3" name="内容占位符 2"/>
          <p:cNvSpPr>
            <a:spLocks noGrp="1"/>
          </p:cNvSpPr>
          <p:nvPr>
            <p:ph idx="1"/>
          </p:nvPr>
        </p:nvSpPr>
        <p:spPr>
          <a:xfrm>
            <a:off x="545465" y="1357299"/>
            <a:ext cx="9818370" cy="4768866"/>
          </a:xfrm>
        </p:spPr>
        <p:txBody>
          <a:bodyPr/>
          <a:lstStyle/>
          <a:p>
            <a:pPr>
              <a:buNone/>
            </a:pPr>
            <a:endParaRPr lang="zh-CN" altLang="en-US" b="1"/>
          </a:p>
        </p:txBody>
      </p:sp>
      <p:sp>
        <p:nvSpPr>
          <p:cNvPr id="4" name="Rectangle 2"/>
          <p:cNvSpPr>
            <a:spLocks noChangeArrowheads="1"/>
          </p:cNvSpPr>
          <p:nvPr/>
        </p:nvSpPr>
        <p:spPr bwMode="auto">
          <a:xfrm>
            <a:off x="596866" y="2562224"/>
            <a:ext cx="9429815" cy="369332"/>
          </a:xfrm>
          <a:prstGeom prst="rect">
            <a:avLst/>
          </a:prstGeom>
          <a:solidFill>
            <a:srgbClr val="004665">
              <a:alpha val="50195"/>
            </a:srgbClr>
          </a:solidFill>
          <a:ln w="9525" algn="ctr">
            <a:noFill/>
            <a:miter lim="800000"/>
          </a:ln>
        </p:spPr>
        <p:txBody>
          <a:bodyPr wrap="square" anchor="ctr">
            <a:spAutoFit/>
          </a:bodyPr>
          <a:lstStyle/>
          <a:p>
            <a:endParaRPr lang="zh-CN" altLang="en-US"/>
          </a:p>
        </p:txBody>
      </p:sp>
      <p:pic>
        <p:nvPicPr>
          <p:cNvPr id="5" name="图片 4" descr="图片11.png"/>
          <p:cNvPicPr>
            <a:picLocks noChangeAspect="1"/>
          </p:cNvPicPr>
          <p:nvPr/>
        </p:nvPicPr>
        <p:blipFill>
          <a:blip r:embed="rId2"/>
          <a:stretch>
            <a:fillRect/>
          </a:stretch>
        </p:blipFill>
        <p:spPr bwMode="auto">
          <a:xfrm>
            <a:off x="7740666" y="2857496"/>
            <a:ext cx="2814638" cy="3536956"/>
          </a:xfrm>
          <a:prstGeom prst="rect">
            <a:avLst/>
          </a:prstGeom>
          <a:noFill/>
          <a:ln w="9525">
            <a:noFill/>
            <a:miter lim="800000"/>
          </a:ln>
        </p:spPr>
      </p:pic>
      <p:sp>
        <p:nvSpPr>
          <p:cNvPr id="6" name="圆角矩形 5"/>
          <p:cNvSpPr/>
          <p:nvPr/>
        </p:nvSpPr>
        <p:spPr>
          <a:xfrm>
            <a:off x="1382684" y="2214554"/>
            <a:ext cx="5357850" cy="164307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mtClean="0"/>
              <a:t>本单元讲解到此结束</a:t>
            </a:r>
            <a:endParaRPr lang="zh-CN" altLang="en-US" sz="4000"/>
          </a:p>
        </p:txBody>
      </p:sp>
      <p:sp>
        <p:nvSpPr>
          <p:cNvPr id="7" name="七边形 6"/>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71</a:t>
            </a:r>
            <a:endParaRPr lang="zh-CN" altLang="en-US"/>
          </a:p>
        </p:txBody>
      </p:sp>
      <p:pic>
        <p:nvPicPr>
          <p:cNvPr id="8" name="New picture" hidden="1"/>
          <p:cNvPicPr/>
          <p:nvPr/>
        </p:nvPicPr>
        <p:blipFill>
          <a:blip r:embed="rId3"/>
          <a:stretch>
            <a:fillRect/>
          </a:stretch>
        </p:blipFill>
        <p:spPr>
          <a:xfrm>
            <a:off x="12141200" y="12496800"/>
            <a:ext cx="393700" cy="4572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1000"/>
                            </p:stCondLst>
                            <p:childTnLst>
                              <p:par>
                                <p:cTn id="10" presetID="1"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a:p>
        </p:txBody>
      </p:sp>
      <p:graphicFrame>
        <p:nvGraphicFramePr>
          <p:cNvPr id="4" name="内容占位符 3"/>
          <p:cNvGraphicFramePr>
            <a:graphicFrameLocks noGrp="1"/>
          </p:cNvGraphicFramePr>
          <p:nvPr>
            <p:ph idx="1"/>
          </p:nvPr>
        </p:nvGraphicFramePr>
        <p:xfrm>
          <a:off x="453990" y="1142984"/>
          <a:ext cx="9817100" cy="5425441"/>
        </p:xfrm>
        <a:graphic>
          <a:graphicData uri="http://schemas.openxmlformats.org/drawingml/2006/table">
            <a:tbl>
              <a:tblPr firstRow="1" bandRow="1">
                <a:tableStyleId>{93296810-A885-4BE3-A3E7-6D5BEEA58F35}</a:tableStyleId>
              </a:tblPr>
              <a:tblGrid>
                <a:gridCol w="857256"/>
                <a:gridCol w="2286016"/>
                <a:gridCol w="2714644"/>
                <a:gridCol w="3959184"/>
              </a:tblGrid>
              <a:tr h="919983">
                <a:tc>
                  <a:txBody>
                    <a:bodyPr vert="horz" wrap="square"/>
                    <a:lstStyle/>
                    <a:p>
                      <a:r>
                        <a:rPr lang="zh-CN" altLang="en-US" sz="3200" smtClean="0"/>
                        <a:t>类型</a:t>
                      </a:r>
                      <a:endParaRPr lang="zh-CN" altLang="en-US" sz="3200"/>
                    </a:p>
                  </a:txBody>
                  <a:tcPr/>
                </a:tc>
                <a:tc>
                  <a:txBody>
                    <a:bodyPr vert="horz" wrap="square"/>
                    <a:lstStyle/>
                    <a:p>
                      <a:r>
                        <a:rPr lang="zh-CN" altLang="en-US" sz="3200" smtClean="0"/>
                        <a:t>阐释</a:t>
                      </a:r>
                      <a:endParaRPr lang="zh-CN" altLang="en-US" sz="3200"/>
                    </a:p>
                  </a:txBody>
                  <a:tcPr/>
                </a:tc>
                <a:tc>
                  <a:txBody>
                    <a:bodyPr vert="horz" wrap="square"/>
                    <a:lstStyle/>
                    <a:p>
                      <a:r>
                        <a:rPr lang="zh-CN" altLang="en-US" sz="3200" smtClean="0"/>
                        <a:t>示例</a:t>
                      </a:r>
                      <a:endParaRPr lang="zh-CN" altLang="en-US" sz="3200"/>
                    </a:p>
                  </a:txBody>
                  <a:tcPr/>
                </a:tc>
                <a:tc>
                  <a:txBody>
                    <a:bodyPr vert="horz" wrap="square"/>
                    <a:lstStyle/>
                    <a:p>
                      <a:r>
                        <a:rPr lang="zh-CN" altLang="en-US" sz="3200" smtClean="0"/>
                        <a:t>例句</a:t>
                      </a:r>
                      <a:endParaRPr lang="zh-CN" altLang="en-US" sz="3200"/>
                    </a:p>
                  </a:txBody>
                  <a:tcPr/>
                </a:tc>
              </a:tr>
              <a:tr h="3794925">
                <a:tc>
                  <a:txBody>
                    <a:bodyPr vert="horz" wrap="square"/>
                    <a:lstStyle/>
                    <a:p>
                      <a:r>
                        <a:rPr lang="zh-CN" altLang="en-US" sz="2800" b="1" kern="1200" smtClean="0">
                          <a:solidFill>
                            <a:schemeClr val="dk1"/>
                          </a:solidFill>
                          <a:latin typeface="华文中宋" pitchFamily="2" charset="-122"/>
                          <a:ea typeface="华文中宋" pitchFamily="2" charset="-122"/>
                          <a:cs typeface="+mn-cs"/>
                        </a:rPr>
                        <a:t>显性词语（</a:t>
                      </a:r>
                      <a:r>
                        <a:rPr lang="zh-CN" altLang="en-US" sz="2800" b="1" kern="1200" smtClean="0">
                          <a:solidFill>
                            <a:srgbClr val="FF0000"/>
                          </a:solidFill>
                          <a:latin typeface="华文中宋" pitchFamily="2" charset="-122"/>
                          <a:ea typeface="华文中宋" pitchFamily="2" charset="-122"/>
                          <a:cs typeface="+mn-cs"/>
                        </a:rPr>
                        <a:t>诗眼</a:t>
                      </a:r>
                      <a:r>
                        <a:rPr lang="zh-CN" altLang="en-US" sz="2800" b="1" kern="1200" smtClean="0">
                          <a:solidFill>
                            <a:schemeClr val="dk1"/>
                          </a:solidFill>
                          <a:latin typeface="华文中宋" pitchFamily="2" charset="-122"/>
                          <a:ea typeface="华文中宋" pitchFamily="2" charset="-122"/>
                          <a:cs typeface="+mn-cs"/>
                        </a:rPr>
                        <a:t>）</a:t>
                      </a:r>
                      <a:endParaRPr lang="zh-CN" altLang="en-US" sz="2800">
                        <a:latin typeface="华文中宋" pitchFamily="2" charset="-122"/>
                        <a:ea typeface="华文中宋" pitchFamily="2" charset="-122"/>
                      </a:endParaRPr>
                    </a:p>
                  </a:txBody>
                  <a:tcPr/>
                </a:tc>
                <a:tc>
                  <a:txBody>
                    <a:bodyPr vert="horz" wrap="square"/>
                    <a:lstStyle/>
                    <a:p>
                      <a:r>
                        <a:rPr lang="zh-CN" altLang="en-US" sz="2800" b="1" kern="1200" smtClean="0">
                          <a:solidFill>
                            <a:schemeClr val="dk1"/>
                          </a:solidFill>
                          <a:latin typeface="华文中宋" pitchFamily="2" charset="-122"/>
                          <a:ea typeface="华文中宋" pitchFamily="2" charset="-122"/>
                          <a:cs typeface="+mn-cs"/>
                        </a:rPr>
                        <a:t>即</a:t>
                      </a:r>
                      <a:r>
                        <a:rPr lang="en-US" sz="2800" b="1" kern="1200" smtClean="0">
                          <a:solidFill>
                            <a:schemeClr val="dk1"/>
                          </a:solidFill>
                          <a:latin typeface="华文中宋" pitchFamily="2" charset="-122"/>
                          <a:ea typeface="华文中宋" pitchFamily="2" charset="-122"/>
                          <a:cs typeface="+mn-cs"/>
                        </a:rPr>
                        <a:t>“</a:t>
                      </a:r>
                      <a:r>
                        <a:rPr lang="zh-CN" altLang="en-US" sz="2800" b="1" kern="1200" smtClean="0">
                          <a:solidFill>
                            <a:srgbClr val="FF0000"/>
                          </a:solidFill>
                          <a:latin typeface="华文中宋" pitchFamily="2" charset="-122"/>
                          <a:ea typeface="华文中宋" pitchFamily="2" charset="-122"/>
                          <a:cs typeface="+mn-cs"/>
                        </a:rPr>
                        <a:t>情感语</a:t>
                      </a:r>
                      <a:r>
                        <a:rPr lang="en-US" sz="2800" b="1" kern="1200" smtClean="0">
                          <a:solidFill>
                            <a:schemeClr val="dk1"/>
                          </a:solidFill>
                          <a:latin typeface="华文中宋" pitchFamily="2" charset="-122"/>
                          <a:ea typeface="华文中宋" pitchFamily="2" charset="-122"/>
                          <a:cs typeface="+mn-cs"/>
                        </a:rPr>
                        <a:t>”</a:t>
                      </a:r>
                      <a:r>
                        <a:rPr lang="zh-CN" altLang="en-US" sz="2800" b="1" kern="1200" smtClean="0">
                          <a:solidFill>
                            <a:schemeClr val="dk1"/>
                          </a:solidFill>
                          <a:latin typeface="华文中宋" pitchFamily="2" charset="-122"/>
                          <a:ea typeface="华文中宋" pitchFamily="2" charset="-122"/>
                          <a:cs typeface="+mn-cs"/>
                        </a:rPr>
                        <a:t>，多为</a:t>
                      </a:r>
                      <a:r>
                        <a:rPr lang="zh-CN" altLang="en-US" sz="2800" b="1" kern="1200" smtClean="0">
                          <a:solidFill>
                            <a:srgbClr val="FF0000"/>
                          </a:solidFill>
                          <a:latin typeface="华文中宋" pitchFamily="2" charset="-122"/>
                          <a:ea typeface="华文中宋" pitchFamily="2" charset="-122"/>
                          <a:cs typeface="+mn-cs"/>
                        </a:rPr>
                        <a:t>动词</a:t>
                      </a:r>
                      <a:r>
                        <a:rPr lang="zh-CN" altLang="en-US" sz="2800" b="1" kern="1200" smtClean="0">
                          <a:solidFill>
                            <a:schemeClr val="dk1"/>
                          </a:solidFill>
                          <a:latin typeface="华文中宋" pitchFamily="2" charset="-122"/>
                          <a:ea typeface="华文中宋" pitchFamily="2" charset="-122"/>
                          <a:cs typeface="+mn-cs"/>
                        </a:rPr>
                        <a:t>或</a:t>
                      </a:r>
                      <a:r>
                        <a:rPr lang="zh-CN" altLang="en-US" sz="2800" b="1" kern="1200" smtClean="0">
                          <a:solidFill>
                            <a:srgbClr val="FF0000"/>
                          </a:solidFill>
                          <a:latin typeface="华文中宋" pitchFamily="2" charset="-122"/>
                          <a:ea typeface="华文中宋" pitchFamily="2" charset="-122"/>
                          <a:cs typeface="+mn-cs"/>
                        </a:rPr>
                        <a:t>形容词</a:t>
                      </a:r>
                      <a:r>
                        <a:rPr lang="zh-CN" altLang="en-US" sz="2800" b="1" kern="1200" smtClean="0">
                          <a:solidFill>
                            <a:schemeClr val="dk1"/>
                          </a:solidFill>
                          <a:latin typeface="华文中宋" pitchFamily="2" charset="-122"/>
                          <a:ea typeface="华文中宋" pitchFamily="2" charset="-122"/>
                          <a:cs typeface="+mn-cs"/>
                        </a:rPr>
                        <a:t>，表意功能明显，决定了诗歌</a:t>
                      </a:r>
                      <a:r>
                        <a:rPr lang="zh-CN" altLang="en-US" sz="2800" b="1" kern="1200" smtClean="0">
                          <a:solidFill>
                            <a:srgbClr val="FF0000"/>
                          </a:solidFill>
                          <a:latin typeface="华文中宋" pitchFamily="2" charset="-122"/>
                          <a:ea typeface="华文中宋" pitchFamily="2" charset="-122"/>
                          <a:cs typeface="+mn-cs"/>
                        </a:rPr>
                        <a:t>抒情的方向和基调</a:t>
                      </a:r>
                      <a:endParaRPr lang="zh-CN" altLang="en-US" sz="2800">
                        <a:solidFill>
                          <a:srgbClr val="FF0000"/>
                        </a:solidFill>
                        <a:latin typeface="华文中宋" panose="02010600040101010101" pitchFamily="2" charset="-122"/>
                        <a:ea typeface="华文中宋" panose="02010600040101010101" pitchFamily="2" charset="-122"/>
                      </a:endParaRPr>
                    </a:p>
                  </a:txBody>
                  <a:tcPr/>
                </a:tc>
                <a:tc>
                  <a:txBody>
                    <a:bodyPr vert="horz" wrap="square"/>
                    <a:lstStyle/>
                    <a:p>
                      <a:r>
                        <a:rPr lang="en-US" sz="2800" b="1" kern="1200" smtClean="0">
                          <a:solidFill>
                            <a:schemeClr val="dk1"/>
                          </a:solidFill>
                          <a:latin typeface="华文中宋" pitchFamily="2" charset="-122"/>
                          <a:ea typeface="华文中宋" pitchFamily="2" charset="-122"/>
                          <a:cs typeface="+mn-cs"/>
                        </a:rPr>
                        <a:t>“</a:t>
                      </a:r>
                      <a:r>
                        <a:rPr lang="zh-CN" altLang="en-US" sz="2800" b="1" kern="1200" smtClean="0">
                          <a:solidFill>
                            <a:schemeClr val="dk1"/>
                          </a:solidFill>
                          <a:latin typeface="华文中宋" pitchFamily="2" charset="-122"/>
                          <a:ea typeface="华文中宋" pitchFamily="2" charset="-122"/>
                          <a:cs typeface="+mn-cs"/>
                        </a:rPr>
                        <a:t>愁</a:t>
                      </a:r>
                      <a:r>
                        <a:rPr lang="en-US" sz="2800" b="1" kern="1200" smtClean="0">
                          <a:solidFill>
                            <a:schemeClr val="dk1"/>
                          </a:solidFill>
                          <a:latin typeface="华文中宋" pitchFamily="2" charset="-122"/>
                          <a:ea typeface="华文中宋" pitchFamily="2" charset="-122"/>
                          <a:cs typeface="+mn-cs"/>
                        </a:rPr>
                        <a:t>”“</a:t>
                      </a:r>
                      <a:r>
                        <a:rPr lang="zh-CN" altLang="en-US" sz="2800" b="1" kern="1200" smtClean="0">
                          <a:solidFill>
                            <a:schemeClr val="dk1"/>
                          </a:solidFill>
                          <a:latin typeface="华文中宋" pitchFamily="2" charset="-122"/>
                          <a:ea typeface="华文中宋" pitchFamily="2" charset="-122"/>
                          <a:cs typeface="+mn-cs"/>
                        </a:rPr>
                        <a:t>怨</a:t>
                      </a:r>
                      <a:r>
                        <a:rPr lang="en-US" sz="2800" b="1" kern="1200" smtClean="0">
                          <a:solidFill>
                            <a:schemeClr val="dk1"/>
                          </a:solidFill>
                          <a:latin typeface="华文中宋" pitchFamily="2" charset="-122"/>
                          <a:ea typeface="华文中宋" pitchFamily="2" charset="-122"/>
                          <a:cs typeface="+mn-cs"/>
                        </a:rPr>
                        <a:t>”“</a:t>
                      </a:r>
                      <a:r>
                        <a:rPr lang="zh-CN" altLang="en-US" sz="2800" b="1" kern="1200" smtClean="0">
                          <a:solidFill>
                            <a:schemeClr val="dk1"/>
                          </a:solidFill>
                          <a:latin typeface="华文中宋" pitchFamily="2" charset="-122"/>
                          <a:ea typeface="华文中宋" pitchFamily="2" charset="-122"/>
                          <a:cs typeface="+mn-cs"/>
                        </a:rPr>
                        <a:t>恨</a:t>
                      </a:r>
                      <a:r>
                        <a:rPr lang="en-US" sz="2800" b="1" kern="1200" smtClean="0">
                          <a:solidFill>
                            <a:schemeClr val="dk1"/>
                          </a:solidFill>
                          <a:latin typeface="华文中宋" pitchFamily="2" charset="-122"/>
                          <a:ea typeface="华文中宋" pitchFamily="2" charset="-122"/>
                          <a:cs typeface="+mn-cs"/>
                        </a:rPr>
                        <a:t>”“</a:t>
                      </a:r>
                      <a:r>
                        <a:rPr lang="zh-CN" altLang="en-US" sz="2800" b="1" kern="1200" smtClean="0">
                          <a:solidFill>
                            <a:schemeClr val="dk1"/>
                          </a:solidFill>
                          <a:latin typeface="华文中宋" pitchFamily="2" charset="-122"/>
                          <a:ea typeface="华文中宋" pitchFamily="2" charset="-122"/>
                          <a:cs typeface="+mn-cs"/>
                        </a:rPr>
                        <a:t>愤</a:t>
                      </a:r>
                      <a:r>
                        <a:rPr lang="en-US" sz="2800" b="1" kern="1200" smtClean="0">
                          <a:solidFill>
                            <a:schemeClr val="dk1"/>
                          </a:solidFill>
                          <a:latin typeface="华文中宋" pitchFamily="2" charset="-122"/>
                          <a:ea typeface="华文中宋" pitchFamily="2" charset="-122"/>
                          <a:cs typeface="+mn-cs"/>
                        </a:rPr>
                        <a:t>”“</a:t>
                      </a:r>
                      <a:r>
                        <a:rPr lang="zh-CN" altLang="en-US" sz="2800" b="1" kern="1200" smtClean="0">
                          <a:solidFill>
                            <a:schemeClr val="dk1"/>
                          </a:solidFill>
                          <a:latin typeface="华文中宋" pitchFamily="2" charset="-122"/>
                          <a:ea typeface="华文中宋" pitchFamily="2" charset="-122"/>
                          <a:cs typeface="+mn-cs"/>
                        </a:rPr>
                        <a:t>忧</a:t>
                      </a:r>
                      <a:r>
                        <a:rPr lang="en-US" sz="2800" b="1" kern="1200" smtClean="0">
                          <a:solidFill>
                            <a:schemeClr val="dk1"/>
                          </a:solidFill>
                          <a:latin typeface="华文中宋" pitchFamily="2" charset="-122"/>
                          <a:ea typeface="华文中宋" pitchFamily="2" charset="-122"/>
                          <a:cs typeface="+mn-cs"/>
                        </a:rPr>
                        <a:t>”“</a:t>
                      </a:r>
                      <a:r>
                        <a:rPr lang="zh-CN" altLang="en-US" sz="2800" b="1" kern="1200" smtClean="0">
                          <a:solidFill>
                            <a:schemeClr val="dk1"/>
                          </a:solidFill>
                          <a:latin typeface="华文中宋" pitchFamily="2" charset="-122"/>
                          <a:ea typeface="华文中宋" pitchFamily="2" charset="-122"/>
                          <a:cs typeface="+mn-cs"/>
                        </a:rPr>
                        <a:t>凄</a:t>
                      </a:r>
                      <a:r>
                        <a:rPr lang="en-US" sz="2800" b="1" kern="1200" smtClean="0">
                          <a:solidFill>
                            <a:schemeClr val="dk1"/>
                          </a:solidFill>
                          <a:latin typeface="华文中宋" pitchFamily="2" charset="-122"/>
                          <a:ea typeface="华文中宋" pitchFamily="2" charset="-122"/>
                          <a:cs typeface="+mn-cs"/>
                        </a:rPr>
                        <a:t>”“</a:t>
                      </a:r>
                      <a:r>
                        <a:rPr lang="zh-CN" altLang="en-US" sz="2800" b="1" kern="1200" smtClean="0">
                          <a:solidFill>
                            <a:schemeClr val="dk1"/>
                          </a:solidFill>
                          <a:latin typeface="华文中宋" pitchFamily="2" charset="-122"/>
                          <a:ea typeface="华文中宋" pitchFamily="2" charset="-122"/>
                          <a:cs typeface="+mn-cs"/>
                        </a:rPr>
                        <a:t>悲</a:t>
                      </a:r>
                      <a:r>
                        <a:rPr lang="en-US" sz="2800" b="1" kern="1200" smtClean="0">
                          <a:solidFill>
                            <a:schemeClr val="dk1"/>
                          </a:solidFill>
                          <a:latin typeface="华文中宋" pitchFamily="2" charset="-122"/>
                          <a:ea typeface="华文中宋" pitchFamily="2" charset="-122"/>
                          <a:cs typeface="+mn-cs"/>
                        </a:rPr>
                        <a:t>”“</a:t>
                      </a:r>
                      <a:r>
                        <a:rPr lang="zh-CN" altLang="en-US" sz="2800" b="1" kern="1200" smtClean="0">
                          <a:solidFill>
                            <a:schemeClr val="dk1"/>
                          </a:solidFill>
                          <a:latin typeface="华文中宋" pitchFamily="2" charset="-122"/>
                          <a:ea typeface="华文中宋" pitchFamily="2" charset="-122"/>
                          <a:cs typeface="+mn-cs"/>
                        </a:rPr>
                        <a:t>喜</a:t>
                      </a:r>
                      <a:r>
                        <a:rPr lang="en-US" sz="2800" b="1" kern="1200" smtClean="0">
                          <a:solidFill>
                            <a:schemeClr val="dk1"/>
                          </a:solidFill>
                          <a:latin typeface="华文中宋" pitchFamily="2" charset="-122"/>
                          <a:ea typeface="华文中宋" pitchFamily="2" charset="-122"/>
                          <a:cs typeface="+mn-cs"/>
                        </a:rPr>
                        <a:t>”“</a:t>
                      </a:r>
                      <a:r>
                        <a:rPr lang="zh-CN" altLang="en-US" sz="2800" b="1" kern="1200" smtClean="0">
                          <a:solidFill>
                            <a:schemeClr val="dk1"/>
                          </a:solidFill>
                          <a:latin typeface="华文中宋" pitchFamily="2" charset="-122"/>
                          <a:ea typeface="华文中宋" pitchFamily="2" charset="-122"/>
                          <a:cs typeface="+mn-cs"/>
                        </a:rPr>
                        <a:t>乐</a:t>
                      </a:r>
                      <a:r>
                        <a:rPr lang="en-US" sz="2800" b="1" kern="1200" smtClean="0">
                          <a:solidFill>
                            <a:schemeClr val="dk1"/>
                          </a:solidFill>
                          <a:latin typeface="华文中宋" pitchFamily="2" charset="-122"/>
                          <a:ea typeface="华文中宋" pitchFamily="2" charset="-122"/>
                          <a:cs typeface="+mn-cs"/>
                        </a:rPr>
                        <a:t>”“</a:t>
                      </a:r>
                      <a:r>
                        <a:rPr lang="zh-CN" altLang="en-US" sz="2800" b="1" kern="1200" smtClean="0">
                          <a:solidFill>
                            <a:schemeClr val="dk1"/>
                          </a:solidFill>
                          <a:latin typeface="华文中宋" pitchFamily="2" charset="-122"/>
                          <a:ea typeface="华文中宋" pitchFamily="2" charset="-122"/>
                          <a:cs typeface="+mn-cs"/>
                        </a:rPr>
                        <a:t>悔</a:t>
                      </a:r>
                      <a:r>
                        <a:rPr lang="en-US" sz="2800" b="1" kern="1200" smtClean="0">
                          <a:solidFill>
                            <a:schemeClr val="dk1"/>
                          </a:solidFill>
                          <a:latin typeface="华文中宋" pitchFamily="2" charset="-122"/>
                          <a:ea typeface="华文中宋" pitchFamily="2" charset="-122"/>
                          <a:cs typeface="+mn-cs"/>
                        </a:rPr>
                        <a:t>”“</a:t>
                      </a:r>
                      <a:r>
                        <a:rPr lang="zh-CN" altLang="en-US" sz="2800" b="1" kern="1200" smtClean="0">
                          <a:solidFill>
                            <a:schemeClr val="dk1"/>
                          </a:solidFill>
                          <a:latin typeface="华文中宋" pitchFamily="2" charset="-122"/>
                          <a:ea typeface="华文中宋" pitchFamily="2" charset="-122"/>
                          <a:cs typeface="+mn-cs"/>
                        </a:rPr>
                        <a:t>思</a:t>
                      </a:r>
                      <a:r>
                        <a:rPr lang="en-US" sz="2800" b="1" kern="1200" smtClean="0">
                          <a:solidFill>
                            <a:schemeClr val="dk1"/>
                          </a:solidFill>
                          <a:latin typeface="华文中宋" pitchFamily="2" charset="-122"/>
                          <a:ea typeface="华文中宋" pitchFamily="2" charset="-122"/>
                          <a:cs typeface="+mn-cs"/>
                        </a:rPr>
                        <a:t>”“</a:t>
                      </a:r>
                      <a:r>
                        <a:rPr lang="zh-CN" altLang="en-US" sz="2800" b="1" kern="1200" smtClean="0">
                          <a:solidFill>
                            <a:schemeClr val="dk1"/>
                          </a:solidFill>
                          <a:latin typeface="华文中宋" pitchFamily="2" charset="-122"/>
                          <a:ea typeface="华文中宋" pitchFamily="2" charset="-122"/>
                          <a:cs typeface="+mn-cs"/>
                        </a:rPr>
                        <a:t>怜</a:t>
                      </a:r>
                      <a:r>
                        <a:rPr lang="en-US" sz="2800" b="1" kern="1200" smtClean="0">
                          <a:solidFill>
                            <a:schemeClr val="dk1"/>
                          </a:solidFill>
                          <a:latin typeface="华文中宋" pitchFamily="2" charset="-122"/>
                          <a:ea typeface="华文中宋" pitchFamily="2" charset="-122"/>
                          <a:cs typeface="+mn-cs"/>
                        </a:rPr>
                        <a:t>”“</a:t>
                      </a:r>
                      <a:r>
                        <a:rPr lang="zh-CN" altLang="en-US" sz="2800" b="1" kern="1200" smtClean="0">
                          <a:solidFill>
                            <a:schemeClr val="dk1"/>
                          </a:solidFill>
                          <a:latin typeface="华文中宋" pitchFamily="2" charset="-122"/>
                          <a:ea typeface="华文中宋" pitchFamily="2" charset="-122"/>
                          <a:cs typeface="+mn-cs"/>
                        </a:rPr>
                        <a:t>泪</a:t>
                      </a:r>
                      <a:r>
                        <a:rPr lang="en-US" sz="2800" b="1" kern="1200" smtClean="0">
                          <a:solidFill>
                            <a:schemeClr val="dk1"/>
                          </a:solidFill>
                          <a:latin typeface="华文中宋" pitchFamily="2" charset="-122"/>
                          <a:ea typeface="华文中宋" pitchFamily="2" charset="-122"/>
                          <a:cs typeface="+mn-cs"/>
                        </a:rPr>
                        <a:t>”“</a:t>
                      </a:r>
                      <a:r>
                        <a:rPr lang="zh-CN" altLang="en-US" sz="2800" b="1" kern="1200" smtClean="0">
                          <a:solidFill>
                            <a:schemeClr val="dk1"/>
                          </a:solidFill>
                          <a:latin typeface="华文中宋" pitchFamily="2" charset="-122"/>
                          <a:ea typeface="华文中宋" pitchFamily="2" charset="-122"/>
                          <a:cs typeface="+mn-cs"/>
                        </a:rPr>
                        <a:t>闲</a:t>
                      </a:r>
                      <a:r>
                        <a:rPr lang="en-US" sz="2800" b="1" kern="1200" smtClean="0">
                          <a:solidFill>
                            <a:schemeClr val="dk1"/>
                          </a:solidFill>
                          <a:latin typeface="华文中宋" pitchFamily="2" charset="-122"/>
                          <a:ea typeface="华文中宋" pitchFamily="2" charset="-122"/>
                          <a:cs typeface="+mn-cs"/>
                        </a:rPr>
                        <a:t>”“</a:t>
                      </a:r>
                      <a:r>
                        <a:rPr lang="zh-CN" altLang="en-US" sz="2800" b="1" kern="1200" smtClean="0">
                          <a:solidFill>
                            <a:schemeClr val="dk1"/>
                          </a:solidFill>
                          <a:latin typeface="华文中宋" pitchFamily="2" charset="-122"/>
                          <a:ea typeface="华文中宋" pitchFamily="2" charset="-122"/>
                          <a:cs typeface="+mn-cs"/>
                        </a:rPr>
                        <a:t>怅</a:t>
                      </a:r>
                      <a:r>
                        <a:rPr lang="en-US" sz="2800" b="1" kern="1200" smtClean="0">
                          <a:solidFill>
                            <a:schemeClr val="dk1"/>
                          </a:solidFill>
                          <a:latin typeface="华文中宋" pitchFamily="2" charset="-122"/>
                          <a:ea typeface="华文中宋" pitchFamily="2" charset="-122"/>
                          <a:cs typeface="+mn-cs"/>
                        </a:rPr>
                        <a:t>”“</a:t>
                      </a:r>
                      <a:r>
                        <a:rPr lang="zh-CN" altLang="en-US" sz="2800" b="1" kern="1200" smtClean="0">
                          <a:solidFill>
                            <a:schemeClr val="dk1"/>
                          </a:solidFill>
                          <a:latin typeface="华文中宋" pitchFamily="2" charset="-122"/>
                          <a:ea typeface="华文中宋" pitchFamily="2" charset="-122"/>
                          <a:cs typeface="+mn-cs"/>
                        </a:rPr>
                        <a:t>怆</a:t>
                      </a:r>
                      <a:r>
                        <a:rPr lang="en-US" sz="2800" b="1" kern="1200" smtClean="0">
                          <a:solidFill>
                            <a:schemeClr val="dk1"/>
                          </a:solidFill>
                          <a:latin typeface="华文中宋" pitchFamily="2" charset="-122"/>
                          <a:ea typeface="华文中宋" pitchFamily="2" charset="-122"/>
                          <a:cs typeface="+mn-cs"/>
                        </a:rPr>
                        <a:t>”“</a:t>
                      </a:r>
                      <a:r>
                        <a:rPr lang="zh-CN" altLang="en-US" sz="2800" b="1" kern="1200" smtClean="0">
                          <a:solidFill>
                            <a:schemeClr val="dk1"/>
                          </a:solidFill>
                          <a:latin typeface="华文中宋" pitchFamily="2" charset="-122"/>
                          <a:ea typeface="华文中宋" pitchFamily="2" charset="-122"/>
                          <a:cs typeface="+mn-cs"/>
                        </a:rPr>
                        <a:t>孤</a:t>
                      </a:r>
                      <a:r>
                        <a:rPr lang="en-US" sz="2800" b="1" kern="1200" smtClean="0">
                          <a:solidFill>
                            <a:schemeClr val="dk1"/>
                          </a:solidFill>
                          <a:latin typeface="华文中宋" pitchFamily="2" charset="-122"/>
                          <a:ea typeface="华文中宋" pitchFamily="2" charset="-122"/>
                          <a:cs typeface="+mn-cs"/>
                        </a:rPr>
                        <a:t>”“</a:t>
                      </a:r>
                      <a:r>
                        <a:rPr lang="zh-CN" altLang="en-US" sz="2800" b="1" kern="1200" smtClean="0">
                          <a:solidFill>
                            <a:schemeClr val="dk1"/>
                          </a:solidFill>
                          <a:latin typeface="华文中宋" pitchFamily="2" charset="-122"/>
                          <a:ea typeface="华文中宋" pitchFamily="2" charset="-122"/>
                          <a:cs typeface="+mn-cs"/>
                        </a:rPr>
                        <a:t>独</a:t>
                      </a:r>
                      <a:r>
                        <a:rPr lang="en-US" sz="2800" b="1" kern="1200" smtClean="0">
                          <a:solidFill>
                            <a:schemeClr val="dk1"/>
                          </a:solidFill>
                          <a:latin typeface="华文中宋" pitchFamily="2" charset="-122"/>
                          <a:ea typeface="华文中宋" pitchFamily="2" charset="-122"/>
                          <a:cs typeface="+mn-cs"/>
                        </a:rPr>
                        <a:t>”“</a:t>
                      </a:r>
                      <a:r>
                        <a:rPr lang="zh-CN" altLang="en-US" sz="2800" b="1" kern="1200" smtClean="0">
                          <a:solidFill>
                            <a:schemeClr val="dk1"/>
                          </a:solidFill>
                          <a:latin typeface="华文中宋" pitchFamily="2" charset="-122"/>
                          <a:ea typeface="华文中宋" pitchFamily="2" charset="-122"/>
                          <a:cs typeface="+mn-cs"/>
                        </a:rPr>
                        <a:t>寂寞</a:t>
                      </a:r>
                      <a:r>
                        <a:rPr lang="en-US" sz="2800" b="1" kern="1200" smtClean="0">
                          <a:solidFill>
                            <a:schemeClr val="dk1"/>
                          </a:solidFill>
                          <a:latin typeface="华文中宋" pitchFamily="2" charset="-122"/>
                          <a:ea typeface="华文中宋" pitchFamily="2" charset="-122"/>
                          <a:cs typeface="+mn-cs"/>
                        </a:rPr>
                        <a:t>”</a:t>
                      </a:r>
                      <a:r>
                        <a:rPr lang="zh-CN" altLang="en-US" sz="2800" b="1" kern="1200" smtClean="0">
                          <a:solidFill>
                            <a:schemeClr val="dk1"/>
                          </a:solidFill>
                          <a:latin typeface="华文中宋" pitchFamily="2" charset="-122"/>
                          <a:ea typeface="华文中宋" pitchFamily="2" charset="-122"/>
                          <a:cs typeface="+mn-cs"/>
                        </a:rPr>
                        <a:t>等</a:t>
                      </a:r>
                      <a:endParaRPr lang="zh-CN" altLang="en-US" sz="2800">
                        <a:latin typeface="华文中宋" panose="02010600040101010101" pitchFamily="2" charset="-122"/>
                        <a:ea typeface="华文中宋" panose="02010600040101010101" pitchFamily="2" charset="-122"/>
                      </a:endParaRPr>
                    </a:p>
                  </a:txBody>
                  <a:tcPr/>
                </a:tc>
                <a:tc>
                  <a:txBody>
                    <a:bodyPr vert="horz" wrap="square"/>
                    <a:lstStyle/>
                    <a:p>
                      <a:r>
                        <a:rPr lang="zh-CN" altLang="en-US" sz="2400" b="1" smtClean="0">
                          <a:latin typeface="华文中宋" pitchFamily="2" charset="-122"/>
                          <a:ea typeface="华文中宋" pitchFamily="2" charset="-122"/>
                        </a:rPr>
                        <a:t>“为什么我的眼里常含泪水，     因为我对这土地爱得深沉</a:t>
                      </a:r>
                      <a:r>
                        <a:rPr lang="en-US" altLang="zh-CN" sz="2400" b="1" smtClean="0">
                          <a:latin typeface="华文中宋" pitchFamily="2" charset="-122"/>
                          <a:ea typeface="华文中宋" pitchFamily="2" charset="-122"/>
                        </a:rPr>
                        <a:t>……</a:t>
                      </a:r>
                      <a:r>
                        <a:rPr lang="zh-CN" altLang="en-US" sz="2400" b="1" smtClean="0">
                          <a:latin typeface="华文中宋" pitchFamily="2" charset="-122"/>
                          <a:ea typeface="华文中宋" pitchFamily="2" charset="-122"/>
                        </a:rPr>
                        <a:t>”</a:t>
                      </a:r>
                      <a:endParaRPr lang="en-US" altLang="zh-CN" sz="2400" b="1" smtClean="0">
                        <a:latin typeface="华文中宋" panose="02010600040101010101" pitchFamily="2" charset="-122"/>
                        <a:ea typeface="华文中宋" panose="02010600040101010101" pitchFamily="2" charset="-122"/>
                      </a:endParaRPr>
                    </a:p>
                    <a:p>
                      <a:endParaRPr lang="en-US" altLang="zh-CN" sz="2400" b="1" smtClean="0">
                        <a:latin typeface="华文中宋" pitchFamily="2" charset="-122"/>
                        <a:ea typeface="华文中宋" pitchFamily="2" charset="-122"/>
                      </a:endParaRPr>
                    </a:p>
                    <a:p>
                      <a:r>
                        <a:rPr lang="zh-CN" altLang="en-US" sz="2400" b="1" smtClean="0">
                          <a:latin typeface="华文中宋" pitchFamily="2" charset="-122"/>
                          <a:ea typeface="华文中宋" pitchFamily="2" charset="-122"/>
                        </a:rPr>
                        <a:t>“那一声珍重里有蜜甜的温柔，</a:t>
                      </a:r>
                      <a:endParaRPr lang="en-US" altLang="zh-CN" sz="2400" b="1" smtClean="0">
                        <a:latin typeface="华文中宋" pitchFamily="2" charset="-122"/>
                        <a:ea typeface="华文中宋" pitchFamily="2" charset="-122"/>
                      </a:endParaRPr>
                    </a:p>
                    <a:p>
                      <a:r>
                        <a:rPr lang="en-US" altLang="zh-CN" sz="2400" b="1" smtClean="0">
                          <a:latin typeface="华文中宋" pitchFamily="2" charset="-122"/>
                          <a:ea typeface="华文中宋" pitchFamily="2" charset="-122"/>
                        </a:rPr>
                        <a:t>——</a:t>
                      </a:r>
                      <a:r>
                        <a:rPr lang="zh-CN" altLang="en-US" sz="2400" b="1" smtClean="0">
                          <a:latin typeface="华文中宋" pitchFamily="2" charset="-122"/>
                          <a:ea typeface="华文中宋" pitchFamily="2" charset="-122"/>
                        </a:rPr>
                        <a:t>沙扬娜拉！”</a:t>
                      </a:r>
                      <a:endParaRPr lang="en-US" altLang="zh-CN" sz="2400" b="1" smtClean="0">
                        <a:latin typeface="华文中宋" pitchFamily="2" charset="-122"/>
                        <a:ea typeface="华文中宋" pitchFamily="2" charset="-122"/>
                      </a:endParaRPr>
                    </a:p>
                    <a:p>
                      <a:endParaRPr lang="en-US" altLang="zh-CN" sz="2400" b="1" smtClean="0">
                        <a:latin typeface="华文中宋" pitchFamily="2" charset="-122"/>
                        <a:ea typeface="华文中宋" pitchFamily="2" charset="-122"/>
                      </a:endParaRPr>
                    </a:p>
                    <a:p>
                      <a:r>
                        <a:rPr lang="zh-CN" altLang="en-US" sz="2400" b="1" smtClean="0">
                          <a:latin typeface="华文中宋" pitchFamily="2" charset="-122"/>
                          <a:ea typeface="华文中宋" pitchFamily="2" charset="-122"/>
                        </a:rPr>
                        <a:t>“怅寥廓，</a:t>
                      </a:r>
                      <a:endParaRPr lang="en-US" altLang="zh-CN" sz="2400" b="1" smtClean="0">
                        <a:latin typeface="华文中宋" pitchFamily="2" charset="-122"/>
                        <a:ea typeface="华文中宋" pitchFamily="2" charset="-122"/>
                      </a:endParaRPr>
                    </a:p>
                    <a:p>
                      <a:r>
                        <a:rPr lang="zh-CN" altLang="en-US" sz="2400" b="1" smtClean="0">
                          <a:latin typeface="华文中宋" pitchFamily="2" charset="-122"/>
                          <a:ea typeface="华文中宋" pitchFamily="2" charset="-122"/>
                        </a:rPr>
                        <a:t>问苍茫大地，</a:t>
                      </a:r>
                      <a:endParaRPr lang="en-US" altLang="zh-CN" sz="2400" b="1" smtClean="0">
                        <a:latin typeface="华文中宋" pitchFamily="2" charset="-122"/>
                        <a:ea typeface="华文中宋" pitchFamily="2" charset="-122"/>
                      </a:endParaRPr>
                    </a:p>
                    <a:p>
                      <a:r>
                        <a:rPr lang="zh-CN" altLang="en-US" sz="2400" b="1" smtClean="0">
                          <a:latin typeface="华文中宋" pitchFamily="2" charset="-122"/>
                          <a:ea typeface="华文中宋" pitchFamily="2" charset="-122"/>
                        </a:rPr>
                        <a:t>谁主沉浮？”</a:t>
                      </a:r>
                      <a:endParaRPr lang="zh-CN" altLang="en-US" sz="2400" b="1">
                        <a:latin typeface="华文中宋" panose="02010600040101010101" pitchFamily="2" charset="-122"/>
                        <a:ea typeface="华文中宋" panose="02010600040101010101" pitchFamily="2" charset="-122"/>
                      </a:endParaRPr>
                    </a:p>
                  </a:txBody>
                  <a:tcPr/>
                </a:tc>
              </a:tr>
            </a:tbl>
          </a:graphicData>
        </a:graphic>
      </p:graphicFrame>
      <p:sp>
        <p:nvSpPr>
          <p:cNvPr id="5" name="七边形 4"/>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8</a:t>
            </a:r>
            <a:endParaRPr lang="zh-CN" altLang="en-US"/>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a:p>
        </p:txBody>
      </p:sp>
      <p:sp>
        <p:nvSpPr>
          <p:cNvPr id="3" name="内容占位符 2"/>
          <p:cNvSpPr>
            <a:spLocks noGrp="1"/>
          </p:cNvSpPr>
          <p:nvPr>
            <p:ph idx="1"/>
          </p:nvPr>
        </p:nvSpPr>
        <p:spPr/>
        <p:txBody>
          <a:bodyPr/>
          <a:lstStyle/>
          <a:p>
            <a:pPr fontAlgn="t"/>
            <a:endParaRPr lang="zh-CN" altLang="en-US" b="1" smtClean="0"/>
          </a:p>
          <a:p>
            <a:pPr fontAlgn="t"/>
            <a:endParaRPr lang="zh-CN" altLang="en-US" b="1" smtClean="0"/>
          </a:p>
          <a:p>
            <a:pPr fontAlgn="t"/>
            <a:endParaRPr lang="zh-CN" altLang="en-US" b="1" smtClean="0"/>
          </a:p>
          <a:p>
            <a:pPr fontAlgn="t"/>
            <a:endParaRPr lang="zh-CN" altLang="en-US" smtClean="0"/>
          </a:p>
          <a:p>
            <a:pPr fontAlgn="t"/>
            <a:endParaRPr lang="zh-CN" altLang="en-US" smtClean="0"/>
          </a:p>
          <a:p>
            <a:pPr fontAlgn="t"/>
            <a:endParaRPr lang="zh-CN" altLang="en-US" smtClean="0"/>
          </a:p>
          <a:p>
            <a:pPr fontAlgn="t"/>
            <a:endParaRPr lang="zh-CN" altLang="en-US" smtClean="0"/>
          </a:p>
          <a:p>
            <a:pPr fontAlgn="t"/>
            <a:endParaRPr lang="zh-CN" altLang="en-US" smtClean="0"/>
          </a:p>
          <a:p>
            <a:pPr fontAlgn="t"/>
            <a:endParaRPr lang="zh-CN" altLang="en-US" smtClean="0"/>
          </a:p>
          <a:p>
            <a:endParaRPr lang="zh-CN" altLang="en-US"/>
          </a:p>
        </p:txBody>
      </p:sp>
      <p:graphicFrame>
        <p:nvGraphicFramePr>
          <p:cNvPr id="4" name="表格 3"/>
          <p:cNvGraphicFramePr>
            <a:graphicFrameLocks noGrp="1"/>
          </p:cNvGraphicFramePr>
          <p:nvPr/>
        </p:nvGraphicFramePr>
        <p:xfrm>
          <a:off x="525428" y="1000108"/>
          <a:ext cx="9858444" cy="5605939"/>
        </p:xfrm>
        <a:graphic>
          <a:graphicData uri="http://schemas.openxmlformats.org/drawingml/2006/table">
            <a:tbl>
              <a:tblPr firstRow="1" bandRow="1">
                <a:tableStyleId>{93296810-A885-4BE3-A3E7-6D5BEEA58F35}</a:tableStyleId>
              </a:tblPr>
              <a:tblGrid>
                <a:gridCol w="1408349"/>
                <a:gridCol w="3039069"/>
                <a:gridCol w="5411026"/>
              </a:tblGrid>
              <a:tr h="571504">
                <a:tc>
                  <a:txBody>
                    <a:bodyPr vert="horz" wrap="square"/>
                    <a:lstStyle/>
                    <a:p>
                      <a:r>
                        <a:rPr lang="zh-CN" altLang="en-US" sz="3200" smtClean="0">
                          <a:latin typeface="华文中宋" pitchFamily="2" charset="-122"/>
                          <a:ea typeface="华文中宋" pitchFamily="2" charset="-122"/>
                        </a:rPr>
                        <a:t>类型</a:t>
                      </a:r>
                      <a:endParaRPr lang="zh-CN" altLang="en-US" sz="3200">
                        <a:latin typeface="华文中宋" pitchFamily="2" charset="-122"/>
                        <a:ea typeface="华文中宋" pitchFamily="2" charset="-122"/>
                      </a:endParaRPr>
                    </a:p>
                  </a:txBody>
                  <a:tcPr/>
                </a:tc>
                <a:tc>
                  <a:txBody>
                    <a:bodyPr vert="horz" wrap="square"/>
                    <a:lstStyle/>
                    <a:p>
                      <a:r>
                        <a:rPr lang="zh-CN" altLang="en-US" sz="3200" smtClean="0">
                          <a:latin typeface="华文中宋" pitchFamily="2" charset="-122"/>
                          <a:ea typeface="华文中宋" pitchFamily="2" charset="-122"/>
                        </a:rPr>
                        <a:t>阐释</a:t>
                      </a:r>
                      <a:endParaRPr lang="zh-CN" altLang="en-US" sz="3200">
                        <a:latin typeface="华文中宋" pitchFamily="2" charset="-122"/>
                        <a:ea typeface="华文中宋" pitchFamily="2" charset="-122"/>
                      </a:endParaRPr>
                    </a:p>
                  </a:txBody>
                  <a:tcPr/>
                </a:tc>
                <a:tc>
                  <a:txBody>
                    <a:bodyPr vert="horz" wrap="square"/>
                    <a:lstStyle/>
                    <a:p>
                      <a:r>
                        <a:rPr lang="zh-CN" altLang="en-US" sz="3200" smtClean="0">
                          <a:latin typeface="华文中宋" pitchFamily="2" charset="-122"/>
                          <a:ea typeface="华文中宋" pitchFamily="2" charset="-122"/>
                        </a:rPr>
                        <a:t>示例</a:t>
                      </a:r>
                      <a:endParaRPr lang="zh-CN" altLang="en-US" sz="3200">
                        <a:latin typeface="华文中宋" pitchFamily="2" charset="-122"/>
                        <a:ea typeface="华文中宋" pitchFamily="2" charset="-122"/>
                      </a:endParaRPr>
                    </a:p>
                  </a:txBody>
                  <a:tcPr/>
                </a:tc>
              </a:tr>
              <a:tr h="2420343">
                <a:tc>
                  <a:txBody>
                    <a:bodyPr vert="horz" wrap="square"/>
                    <a:lstStyle/>
                    <a:p>
                      <a:pPr algn="ctr">
                        <a:lnSpc>
                          <a:spcPct val="150000"/>
                        </a:lnSpc>
                        <a:spcAft>
                          <a:spcPct val="0"/>
                        </a:spcAft>
                      </a:pPr>
                      <a:r>
                        <a:rPr lang="zh-CN" sz="2400" b="1" kern="100">
                          <a:latin typeface="Times New Roman"/>
                          <a:ea typeface="宋体"/>
                          <a:cs typeface="Times New Roman"/>
                        </a:rPr>
                        <a:t>隐性词语</a:t>
                      </a:r>
                      <a:endParaRPr lang="zh-CN" sz="1050" kern="100">
                        <a:latin typeface="宋体"/>
                        <a:ea typeface="宋体"/>
                        <a:cs typeface="Courier New"/>
                      </a:endParaRPr>
                    </a:p>
                  </a:txBody>
                  <a:tcPr marL="68580" marR="68580" marT="0" marB="0" anchor="ctr"/>
                </a:tc>
                <a:tc>
                  <a:txBody>
                    <a:bodyPr vert="horz" wrap="square"/>
                    <a:lstStyle/>
                    <a:p>
                      <a:pPr algn="l">
                        <a:lnSpc>
                          <a:spcPct val="150000"/>
                        </a:lnSpc>
                        <a:spcAft>
                          <a:spcPct val="0"/>
                        </a:spcAft>
                      </a:pPr>
                      <a:r>
                        <a:rPr lang="zh-CN" sz="2400" b="1" kern="100">
                          <a:latin typeface="华文中宋" pitchFamily="2" charset="-122"/>
                          <a:ea typeface="华文中宋" pitchFamily="2" charset="-122"/>
                          <a:cs typeface="Times New Roman"/>
                        </a:rPr>
                        <a:t>描摹</a:t>
                      </a:r>
                      <a:r>
                        <a:rPr lang="zh-CN" sz="2400" b="1" kern="100">
                          <a:solidFill>
                            <a:srgbClr val="FF0000"/>
                          </a:solidFill>
                          <a:latin typeface="华文中宋" pitchFamily="2" charset="-122"/>
                          <a:ea typeface="华文中宋" pitchFamily="2" charset="-122"/>
                          <a:cs typeface="Times New Roman"/>
                        </a:rPr>
                        <a:t>景、物、事、人</a:t>
                      </a:r>
                      <a:r>
                        <a:rPr lang="zh-CN" sz="2400" b="1" kern="100">
                          <a:latin typeface="华文中宋" pitchFamily="2" charset="-122"/>
                          <a:ea typeface="华文中宋" pitchFamily="2" charset="-122"/>
                          <a:cs typeface="Times New Roman"/>
                        </a:rPr>
                        <a:t>等要素的词语</a:t>
                      </a:r>
                      <a:r>
                        <a:rPr lang="zh-CN" sz="2400" b="1" kern="100" smtClean="0">
                          <a:latin typeface="华文中宋" pitchFamily="2" charset="-122"/>
                          <a:ea typeface="华文中宋" pitchFamily="2" charset="-122"/>
                          <a:cs typeface="Times New Roman"/>
                        </a:rPr>
                        <a:t>，暗示</a:t>
                      </a:r>
                      <a:r>
                        <a:rPr lang="zh-CN" sz="2400" b="1" kern="100">
                          <a:latin typeface="华文中宋" pitchFamily="2" charset="-122"/>
                          <a:ea typeface="华文中宋" pitchFamily="2" charset="-122"/>
                          <a:cs typeface="Times New Roman"/>
                        </a:rPr>
                        <a:t>作者的思想感情，这种词语叫</a:t>
                      </a:r>
                      <a:r>
                        <a:rPr lang="en-US" sz="2400" b="1" kern="100">
                          <a:latin typeface="华文中宋" pitchFamily="2" charset="-122"/>
                          <a:ea typeface="华文中宋" pitchFamily="2" charset="-122"/>
                          <a:cs typeface="Times New Roman"/>
                        </a:rPr>
                        <a:t>“</a:t>
                      </a:r>
                      <a:r>
                        <a:rPr lang="zh-CN" sz="2400" b="1" kern="100">
                          <a:solidFill>
                            <a:srgbClr val="FF0000"/>
                          </a:solidFill>
                          <a:latin typeface="华文中宋" pitchFamily="2" charset="-122"/>
                          <a:ea typeface="华文中宋" pitchFamily="2" charset="-122"/>
                          <a:cs typeface="Times New Roman"/>
                        </a:rPr>
                        <a:t>景物</a:t>
                      </a:r>
                      <a:r>
                        <a:rPr lang="zh-CN" sz="2400" b="1" kern="100">
                          <a:latin typeface="华文中宋" pitchFamily="2" charset="-122"/>
                          <a:ea typeface="华文中宋" pitchFamily="2" charset="-122"/>
                          <a:cs typeface="Times New Roman"/>
                        </a:rPr>
                        <a:t>语</a:t>
                      </a:r>
                      <a:r>
                        <a:rPr lang="en-US" sz="2400" b="1" kern="100">
                          <a:latin typeface="华文中宋" pitchFamily="2" charset="-122"/>
                          <a:ea typeface="华文中宋" pitchFamily="2" charset="-122"/>
                          <a:cs typeface="Times New Roman"/>
                        </a:rPr>
                        <a:t>”</a:t>
                      </a:r>
                      <a:endParaRPr lang="zh-CN" sz="2400" kern="100">
                        <a:latin typeface="华文中宋" pitchFamily="2" charset="-122"/>
                        <a:ea typeface="华文中宋" pitchFamily="2" charset="-122"/>
                        <a:cs typeface="Courier New"/>
                      </a:endParaRPr>
                    </a:p>
                  </a:txBody>
                  <a:tcPr marL="68580" marR="68580" marT="0" marB="0" anchor="ctr"/>
                </a:tc>
                <a:tc>
                  <a:txBody>
                    <a:bodyPr vert="horz" wrap="square"/>
                    <a:lstStyle/>
                    <a:p>
                      <a:pPr algn="l">
                        <a:lnSpc>
                          <a:spcPct val="150000"/>
                        </a:lnSpc>
                        <a:spcAft>
                          <a:spcPct val="0"/>
                        </a:spcAft>
                      </a:pPr>
                      <a:r>
                        <a:rPr lang="en-US" altLang="zh-CN" sz="2400" b="1" kern="100" smtClean="0">
                          <a:latin typeface="华文中宋" pitchFamily="2" charset="-122"/>
                          <a:ea typeface="华文中宋" pitchFamily="2" charset="-122"/>
                          <a:cs typeface="Courier New"/>
                        </a:rPr>
                        <a:t>“</a:t>
                      </a:r>
                      <a:r>
                        <a:rPr lang="zh-CN" altLang="en-US" sz="2400" b="1" kern="100" smtClean="0">
                          <a:latin typeface="华文中宋" pitchFamily="2" charset="-122"/>
                          <a:ea typeface="华文中宋" pitchFamily="2" charset="-122"/>
                          <a:cs typeface="Courier New"/>
                        </a:rPr>
                        <a:t>让死水酿成一沟绿酒，</a:t>
                      </a:r>
                      <a:endParaRPr lang="en-US" altLang="zh-CN" sz="2400" b="1" kern="100" smtClean="0">
                        <a:latin typeface="华文中宋" pitchFamily="2" charset="-122"/>
                        <a:ea typeface="华文中宋" pitchFamily="2" charset="-122"/>
                        <a:cs typeface="Courier New"/>
                      </a:endParaRPr>
                    </a:p>
                    <a:p>
                      <a:pPr algn="l">
                        <a:lnSpc>
                          <a:spcPct val="150000"/>
                        </a:lnSpc>
                        <a:spcAft>
                          <a:spcPct val="0"/>
                        </a:spcAft>
                      </a:pPr>
                      <a:r>
                        <a:rPr lang="zh-CN" altLang="en-US" sz="2400" b="1" kern="100" smtClean="0">
                          <a:latin typeface="华文中宋" pitchFamily="2" charset="-122"/>
                          <a:ea typeface="华文中宋" pitchFamily="2" charset="-122"/>
                          <a:cs typeface="Courier New"/>
                        </a:rPr>
                        <a:t>飘满了珍珠似的白沫”</a:t>
                      </a:r>
                      <a:endParaRPr lang="en-US" altLang="zh-CN" sz="2400" b="1" kern="100" smtClean="0">
                        <a:latin typeface="华文中宋" pitchFamily="2" charset="-122"/>
                        <a:ea typeface="华文中宋" pitchFamily="2" charset="-122"/>
                        <a:cs typeface="Courier New"/>
                      </a:endParaRPr>
                    </a:p>
                    <a:p>
                      <a:pPr algn="l">
                        <a:lnSpc>
                          <a:spcPct val="150000"/>
                        </a:lnSpc>
                        <a:spcAft>
                          <a:spcPct val="0"/>
                        </a:spcAft>
                      </a:pPr>
                      <a:r>
                        <a:rPr lang="zh-CN" altLang="en-US" sz="2400" b="1" kern="100" smtClean="0">
                          <a:latin typeface="华文中宋" pitchFamily="2" charset="-122"/>
                          <a:ea typeface="华文中宋" pitchFamily="2" charset="-122"/>
                          <a:cs typeface="Courier New"/>
                        </a:rPr>
                        <a:t>“金黄的穗子在风里摇”</a:t>
                      </a:r>
                      <a:endParaRPr lang="en-US" altLang="zh-CN" sz="2400" b="1" kern="100" smtClean="0">
                        <a:latin typeface="华文中宋" pitchFamily="2" charset="-122"/>
                        <a:ea typeface="华文中宋" pitchFamily="2" charset="-122"/>
                        <a:cs typeface="Courier New"/>
                      </a:endParaRPr>
                    </a:p>
                    <a:p>
                      <a:pPr algn="l">
                        <a:lnSpc>
                          <a:spcPct val="150000"/>
                        </a:lnSpc>
                        <a:spcAft>
                          <a:spcPct val="0"/>
                        </a:spcAft>
                      </a:pPr>
                      <a:r>
                        <a:rPr lang="zh-CN" altLang="en-US" sz="2400" b="1" kern="100" smtClean="0">
                          <a:latin typeface="华文中宋" pitchFamily="2" charset="-122"/>
                          <a:ea typeface="华文中宋" pitchFamily="2" charset="-122"/>
                          <a:cs typeface="Courier New"/>
                        </a:rPr>
                        <a:t>“培出慰藉的花儿，</a:t>
                      </a:r>
                      <a:endParaRPr lang="en-US" altLang="zh-CN" sz="2400" b="1" kern="100" smtClean="0">
                        <a:latin typeface="华文中宋" pitchFamily="2" charset="-122"/>
                        <a:ea typeface="华文中宋" pitchFamily="2" charset="-122"/>
                        <a:cs typeface="Courier New"/>
                      </a:endParaRPr>
                    </a:p>
                    <a:p>
                      <a:pPr algn="l">
                        <a:lnSpc>
                          <a:spcPct val="150000"/>
                        </a:lnSpc>
                        <a:spcAft>
                          <a:spcPct val="0"/>
                        </a:spcAft>
                      </a:pPr>
                      <a:r>
                        <a:rPr lang="zh-CN" altLang="en-US" sz="2400" b="1" kern="100" smtClean="0">
                          <a:latin typeface="华文中宋" pitchFamily="2" charset="-122"/>
                          <a:ea typeface="华文中宋" pitchFamily="2" charset="-122"/>
                          <a:cs typeface="Courier New"/>
                        </a:rPr>
                        <a:t>结成快乐的果子”</a:t>
                      </a:r>
                      <a:endParaRPr lang="zh-CN" sz="2400" b="1" kern="100">
                        <a:latin typeface="华文中宋" pitchFamily="2" charset="-122"/>
                        <a:ea typeface="华文中宋" pitchFamily="2" charset="-122"/>
                        <a:cs typeface="Courier New"/>
                      </a:endParaRPr>
                    </a:p>
                  </a:txBody>
                  <a:tcPr marL="68580" marR="68580" marT="0" marB="0" anchor="ctr"/>
                </a:tc>
              </a:tr>
              <a:tr h="2283619">
                <a:tc>
                  <a:txBody>
                    <a:bodyPr vert="horz" wrap="square"/>
                    <a:lstStyle/>
                    <a:p>
                      <a:pPr algn="ctr">
                        <a:lnSpc>
                          <a:spcPct val="150000"/>
                        </a:lnSpc>
                        <a:spcAft>
                          <a:spcPct val="0"/>
                        </a:spcAft>
                      </a:pPr>
                      <a:r>
                        <a:rPr lang="zh-CN" sz="2400" b="1" kern="100">
                          <a:latin typeface="华文中宋" pitchFamily="2" charset="-122"/>
                          <a:ea typeface="华文中宋" pitchFamily="2" charset="-122"/>
                          <a:cs typeface="Times New Roman"/>
                        </a:rPr>
                        <a:t>表</a:t>
                      </a:r>
                      <a:r>
                        <a:rPr lang="zh-CN" sz="2400" b="1" kern="100">
                          <a:solidFill>
                            <a:srgbClr val="FF0000"/>
                          </a:solidFill>
                          <a:latin typeface="华文中宋" pitchFamily="2" charset="-122"/>
                          <a:ea typeface="华文中宋" pitchFamily="2" charset="-122"/>
                          <a:cs typeface="Times New Roman"/>
                        </a:rPr>
                        <a:t>情态</a:t>
                      </a:r>
                      <a:r>
                        <a:rPr lang="zh-CN" sz="2400" b="1" kern="100">
                          <a:latin typeface="华文中宋" pitchFamily="2" charset="-122"/>
                          <a:ea typeface="华文中宋" pitchFamily="2" charset="-122"/>
                          <a:cs typeface="Times New Roman"/>
                        </a:rPr>
                        <a:t>、</a:t>
                      </a:r>
                      <a:r>
                        <a:rPr lang="zh-CN" sz="2400" b="1" kern="100">
                          <a:solidFill>
                            <a:srgbClr val="FF0000"/>
                          </a:solidFill>
                          <a:latin typeface="华文中宋" pitchFamily="2" charset="-122"/>
                          <a:ea typeface="华文中宋" pitchFamily="2" charset="-122"/>
                          <a:cs typeface="Times New Roman"/>
                        </a:rPr>
                        <a:t>语气</a:t>
                      </a:r>
                      <a:r>
                        <a:rPr lang="zh-CN" sz="2400" b="1" kern="100">
                          <a:latin typeface="华文中宋" pitchFamily="2" charset="-122"/>
                          <a:ea typeface="华文中宋" pitchFamily="2" charset="-122"/>
                          <a:cs typeface="Times New Roman"/>
                        </a:rPr>
                        <a:t>的虚词</a:t>
                      </a:r>
                      <a:endParaRPr lang="zh-CN" sz="1050" kern="100">
                        <a:latin typeface="华文中宋" panose="02010600040101010101" pitchFamily="2" charset="-122"/>
                        <a:ea typeface="华文中宋" panose="02010600040101010101" pitchFamily="2" charset="-122"/>
                        <a:cs typeface="Courier New"/>
                      </a:endParaRPr>
                    </a:p>
                  </a:txBody>
                  <a:tcPr marL="68580" marR="68580" marT="0" marB="0" anchor="ctr"/>
                </a:tc>
                <a:tc>
                  <a:txBody>
                    <a:bodyPr vert="horz" wrap="square"/>
                    <a:lstStyle/>
                    <a:p>
                      <a:pPr algn="l">
                        <a:lnSpc>
                          <a:spcPct val="150000"/>
                        </a:lnSpc>
                        <a:spcAft>
                          <a:spcPct val="0"/>
                        </a:spcAft>
                      </a:pPr>
                      <a:r>
                        <a:rPr lang="en-US" sz="2400" b="1" kern="100">
                          <a:latin typeface="华文中宋" pitchFamily="2" charset="-122"/>
                          <a:ea typeface="华文中宋" pitchFamily="2" charset="-122"/>
                          <a:cs typeface="Times New Roman"/>
                        </a:rPr>
                        <a:t>“</a:t>
                      </a:r>
                      <a:r>
                        <a:rPr lang="zh-CN" sz="2400" b="1" kern="100">
                          <a:latin typeface="华文中宋" pitchFamily="2" charset="-122"/>
                          <a:ea typeface="华文中宋" pitchFamily="2" charset="-122"/>
                          <a:cs typeface="Times New Roman"/>
                        </a:rPr>
                        <a:t>但</a:t>
                      </a:r>
                      <a:r>
                        <a:rPr lang="en-US" sz="2400" b="1" kern="100">
                          <a:latin typeface="华文中宋" pitchFamily="2" charset="-122"/>
                          <a:ea typeface="华文中宋" pitchFamily="2" charset="-122"/>
                          <a:cs typeface="Times New Roman"/>
                        </a:rPr>
                        <a:t>”“</a:t>
                      </a:r>
                      <a:r>
                        <a:rPr lang="zh-CN" sz="2400" b="1" kern="100">
                          <a:latin typeface="华文中宋" pitchFamily="2" charset="-122"/>
                          <a:ea typeface="华文中宋" pitchFamily="2" charset="-122"/>
                          <a:cs typeface="Times New Roman"/>
                        </a:rPr>
                        <a:t>却</a:t>
                      </a:r>
                      <a:r>
                        <a:rPr lang="en-US" sz="2400" b="1" kern="100">
                          <a:latin typeface="华文中宋" pitchFamily="2" charset="-122"/>
                          <a:ea typeface="华文中宋" pitchFamily="2" charset="-122"/>
                          <a:cs typeface="Times New Roman"/>
                        </a:rPr>
                        <a:t>”“</a:t>
                      </a:r>
                      <a:r>
                        <a:rPr lang="zh-CN" sz="2400" b="1" kern="100">
                          <a:latin typeface="华文中宋" pitchFamily="2" charset="-122"/>
                          <a:ea typeface="华文中宋" pitchFamily="2" charset="-122"/>
                          <a:cs typeface="Times New Roman"/>
                        </a:rPr>
                        <a:t>惟</a:t>
                      </a:r>
                      <a:r>
                        <a:rPr lang="en-US" sz="2400" b="1" kern="100">
                          <a:latin typeface="华文中宋" pitchFamily="2" charset="-122"/>
                          <a:ea typeface="华文中宋" pitchFamily="2" charset="-122"/>
                          <a:cs typeface="Times New Roman"/>
                        </a:rPr>
                        <a:t>”“</a:t>
                      </a:r>
                      <a:r>
                        <a:rPr lang="zh-CN" sz="2400" b="1" kern="100">
                          <a:latin typeface="华文中宋" pitchFamily="2" charset="-122"/>
                          <a:ea typeface="华文中宋" pitchFamily="2" charset="-122"/>
                          <a:cs typeface="Times New Roman"/>
                        </a:rPr>
                        <a:t>仍</a:t>
                      </a:r>
                      <a:r>
                        <a:rPr lang="en-US" sz="2400" b="1" kern="100">
                          <a:latin typeface="华文中宋" pitchFamily="2" charset="-122"/>
                          <a:ea typeface="华文中宋" pitchFamily="2" charset="-122"/>
                          <a:cs typeface="Times New Roman"/>
                        </a:rPr>
                        <a:t>”“</a:t>
                      </a:r>
                      <a:r>
                        <a:rPr lang="zh-CN" sz="2400" b="1" kern="100">
                          <a:latin typeface="华文中宋" pitchFamily="2" charset="-122"/>
                          <a:ea typeface="华文中宋" pitchFamily="2" charset="-122"/>
                          <a:cs typeface="Times New Roman"/>
                        </a:rPr>
                        <a:t>又</a:t>
                      </a:r>
                      <a:r>
                        <a:rPr lang="en-US" sz="2400" b="1" kern="100">
                          <a:latin typeface="华文中宋" pitchFamily="2" charset="-122"/>
                          <a:ea typeface="华文中宋" pitchFamily="2" charset="-122"/>
                          <a:cs typeface="Times New Roman"/>
                        </a:rPr>
                        <a:t>”“</a:t>
                      </a:r>
                      <a:r>
                        <a:rPr lang="zh-CN" sz="2400" b="1" kern="100">
                          <a:latin typeface="华文中宋" pitchFamily="2" charset="-122"/>
                          <a:ea typeface="华文中宋" pitchFamily="2" charset="-122"/>
                          <a:cs typeface="Times New Roman"/>
                        </a:rPr>
                        <a:t>只</a:t>
                      </a:r>
                      <a:r>
                        <a:rPr lang="en-US" sz="2400" b="1" kern="100">
                          <a:latin typeface="华文中宋" pitchFamily="2" charset="-122"/>
                          <a:ea typeface="华文中宋" pitchFamily="2" charset="-122"/>
                          <a:cs typeface="Times New Roman"/>
                        </a:rPr>
                        <a:t>”“</a:t>
                      </a:r>
                      <a:r>
                        <a:rPr lang="zh-CN" sz="2400" b="1" kern="100">
                          <a:latin typeface="华文中宋" pitchFamily="2" charset="-122"/>
                          <a:ea typeface="华文中宋" pitchFamily="2" charset="-122"/>
                          <a:cs typeface="Times New Roman"/>
                        </a:rPr>
                        <a:t>徒</a:t>
                      </a:r>
                      <a:r>
                        <a:rPr lang="en-US" sz="2400" b="1" kern="100">
                          <a:latin typeface="华文中宋" pitchFamily="2" charset="-122"/>
                          <a:ea typeface="华文中宋" pitchFamily="2" charset="-122"/>
                          <a:cs typeface="Times New Roman"/>
                        </a:rPr>
                        <a:t>”“</a:t>
                      </a:r>
                      <a:r>
                        <a:rPr lang="zh-CN" sz="2400" b="1" kern="100">
                          <a:latin typeface="华文中宋" pitchFamily="2" charset="-122"/>
                          <a:ea typeface="华文中宋" pitchFamily="2" charset="-122"/>
                          <a:cs typeface="Times New Roman"/>
                        </a:rPr>
                        <a:t>空</a:t>
                      </a:r>
                      <a:r>
                        <a:rPr lang="en-US" sz="2400" b="1" kern="100">
                          <a:latin typeface="华文中宋" pitchFamily="2" charset="-122"/>
                          <a:ea typeface="华文中宋" pitchFamily="2" charset="-122"/>
                          <a:cs typeface="Times New Roman"/>
                        </a:rPr>
                        <a:t>”“</a:t>
                      </a:r>
                      <a:r>
                        <a:rPr lang="zh-CN" sz="2400" b="1" kern="100">
                          <a:latin typeface="华文中宋" pitchFamily="2" charset="-122"/>
                          <a:ea typeface="华文中宋" pitchFamily="2" charset="-122"/>
                          <a:cs typeface="Times New Roman"/>
                        </a:rPr>
                        <a:t>尚</a:t>
                      </a:r>
                      <a:r>
                        <a:rPr lang="en-US" sz="2400" b="1" kern="100">
                          <a:latin typeface="华文中宋" pitchFamily="2" charset="-122"/>
                          <a:ea typeface="华文中宋" pitchFamily="2" charset="-122"/>
                          <a:cs typeface="Times New Roman"/>
                        </a:rPr>
                        <a:t>”“</a:t>
                      </a:r>
                      <a:r>
                        <a:rPr lang="zh-CN" sz="2400" b="1" kern="100">
                          <a:latin typeface="华文中宋" pitchFamily="2" charset="-122"/>
                          <a:ea typeface="华文中宋" pitchFamily="2" charset="-122"/>
                          <a:cs typeface="Times New Roman"/>
                        </a:rPr>
                        <a:t>犹</a:t>
                      </a:r>
                      <a:r>
                        <a:rPr lang="en-US" sz="2400" b="1" kern="100">
                          <a:latin typeface="华文中宋" pitchFamily="2" charset="-122"/>
                          <a:ea typeface="华文中宋" pitchFamily="2" charset="-122"/>
                          <a:cs typeface="Times New Roman"/>
                        </a:rPr>
                        <a:t>”</a:t>
                      </a:r>
                      <a:r>
                        <a:rPr lang="zh-CN" sz="2400" b="1" kern="100">
                          <a:latin typeface="华文中宋" pitchFamily="2" charset="-122"/>
                          <a:ea typeface="华文中宋" pitchFamily="2" charset="-122"/>
                          <a:cs typeface="Times New Roman"/>
                        </a:rPr>
                        <a:t>等</a:t>
                      </a:r>
                      <a:endParaRPr lang="zh-CN" sz="2400" kern="100">
                        <a:latin typeface="华文中宋" panose="02010600040101010101" pitchFamily="2" charset="-122"/>
                        <a:ea typeface="华文中宋" panose="02010600040101010101" pitchFamily="2" charset="-122"/>
                        <a:cs typeface="Courier New"/>
                      </a:endParaRPr>
                    </a:p>
                  </a:txBody>
                  <a:tcPr marL="68580" marR="68580" marT="0" marB="0" anchor="ctr"/>
                </a:tc>
                <a:tc>
                  <a:txBody>
                    <a:bodyPr vert="horz" wrap="square"/>
                    <a:lstStyle/>
                    <a:p>
                      <a:pPr algn="l">
                        <a:lnSpc>
                          <a:spcPct val="150000"/>
                        </a:lnSpc>
                        <a:spcAft>
                          <a:spcPct val="0"/>
                        </a:spcAft>
                      </a:pPr>
                      <a:r>
                        <a:rPr lang="zh-CN" altLang="en-US" sz="2400" b="1" kern="100" smtClean="0">
                          <a:latin typeface="华文中宋" pitchFamily="2" charset="-122"/>
                          <a:ea typeface="华文中宋" pitchFamily="2" charset="-122"/>
                          <a:cs typeface="Courier New"/>
                        </a:rPr>
                        <a:t>“它似乎即将跌进深谷里</a:t>
                      </a:r>
                      <a:endParaRPr lang="en-US" altLang="zh-CN" sz="2400" b="1" kern="100" smtClean="0">
                        <a:latin typeface="华文中宋" panose="02010600040101010101" pitchFamily="2" charset="-122"/>
                        <a:ea typeface="华文中宋" panose="02010600040101010101" pitchFamily="2" charset="-122"/>
                        <a:cs typeface="Courier New"/>
                      </a:endParaRPr>
                    </a:p>
                    <a:p>
                      <a:pPr algn="l">
                        <a:lnSpc>
                          <a:spcPct val="150000"/>
                        </a:lnSpc>
                        <a:spcAft>
                          <a:spcPct val="0"/>
                        </a:spcAft>
                      </a:pPr>
                      <a:r>
                        <a:rPr lang="zh-CN" altLang="en-US" sz="2400" b="1" kern="100" smtClean="0">
                          <a:latin typeface="华文中宋" pitchFamily="2" charset="-122"/>
                          <a:ea typeface="华文中宋" pitchFamily="2" charset="-122"/>
                          <a:cs typeface="Courier New"/>
                        </a:rPr>
                        <a:t>   却又像是要展翅飞翔</a:t>
                      </a:r>
                      <a:r>
                        <a:rPr lang="en-US" altLang="zh-CN" sz="2400" b="1" kern="100" smtClean="0">
                          <a:latin typeface="华文中宋" pitchFamily="2" charset="-122"/>
                          <a:ea typeface="华文中宋" pitchFamily="2" charset="-122"/>
                          <a:cs typeface="Courier New"/>
                        </a:rPr>
                        <a:t>……</a:t>
                      </a:r>
                      <a:r>
                        <a:rPr lang="zh-CN" altLang="en-US" sz="2400" b="1" kern="100" smtClean="0">
                          <a:latin typeface="华文中宋" pitchFamily="2" charset="-122"/>
                          <a:ea typeface="华文中宋" pitchFamily="2" charset="-122"/>
                          <a:cs typeface="Courier New"/>
                        </a:rPr>
                        <a:t>”</a:t>
                      </a:r>
                      <a:endParaRPr lang="en-US" altLang="zh-CN" sz="2400" b="1" kern="100" smtClean="0">
                        <a:latin typeface="华文中宋" pitchFamily="2" charset="-122"/>
                        <a:ea typeface="华文中宋" pitchFamily="2" charset="-122"/>
                        <a:cs typeface="Courier New"/>
                      </a:endParaRPr>
                    </a:p>
                    <a:p>
                      <a:pPr algn="l">
                        <a:lnSpc>
                          <a:spcPct val="150000"/>
                        </a:lnSpc>
                        <a:spcAft>
                          <a:spcPct val="0"/>
                        </a:spcAft>
                      </a:pPr>
                      <a:r>
                        <a:rPr lang="zh-CN" altLang="en-US" sz="2400" b="1" kern="100" smtClean="0">
                          <a:latin typeface="华文中宋" pitchFamily="2" charset="-122"/>
                          <a:ea typeface="华文中宋" pitchFamily="2" charset="-122"/>
                          <a:cs typeface="Courier New"/>
                        </a:rPr>
                        <a:t>“你烧得不稳时，</a:t>
                      </a:r>
                      <a:endParaRPr lang="en-US" altLang="zh-CN" sz="2400" b="1" kern="100" smtClean="0">
                        <a:latin typeface="华文中宋" pitchFamily="2" charset="-122"/>
                        <a:ea typeface="华文中宋" pitchFamily="2" charset="-122"/>
                        <a:cs typeface="Courier New"/>
                      </a:endParaRPr>
                    </a:p>
                    <a:p>
                      <a:pPr algn="l">
                        <a:lnSpc>
                          <a:spcPct val="150000"/>
                        </a:lnSpc>
                        <a:spcAft>
                          <a:spcPct val="0"/>
                        </a:spcAft>
                      </a:pPr>
                      <a:r>
                        <a:rPr lang="zh-CN" altLang="en-US" sz="2400" b="1" kern="100" smtClean="0">
                          <a:latin typeface="华文中宋" pitchFamily="2" charset="-122"/>
                          <a:ea typeface="华文中宋" pitchFamily="2" charset="-122"/>
                          <a:cs typeface="Courier New"/>
                        </a:rPr>
                        <a:t>   才着急流泪”</a:t>
                      </a:r>
                      <a:endParaRPr lang="zh-CN" sz="2400" b="1" kern="100">
                        <a:latin typeface="华文中宋" panose="02010600040101010101" pitchFamily="2" charset="-122"/>
                        <a:ea typeface="华文中宋" panose="02010600040101010101" pitchFamily="2" charset="-122"/>
                        <a:cs typeface="Courier New"/>
                      </a:endParaRPr>
                    </a:p>
                  </a:txBody>
                  <a:tcPr marL="68580" marR="68580" marT="0" marB="0" anchor="ctr"/>
                </a:tc>
              </a:tr>
            </a:tbl>
          </a:graphicData>
        </a:graphic>
      </p:graphicFrame>
      <p:sp>
        <p:nvSpPr>
          <p:cNvPr id="5" name="七边形 4"/>
          <p:cNvSpPr/>
          <p:nvPr/>
        </p:nvSpPr>
        <p:spPr>
          <a:xfrm>
            <a:off x="9669492" y="285728"/>
            <a:ext cx="714380" cy="428628"/>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9</a:t>
            </a:r>
            <a:endParaRPr lang="zh-CN" altLang="en-US"/>
          </a:p>
        </p:txBody>
      </p:sp>
    </p:spTree>
  </p:cSld>
  <p:clrMapOvr>
    <a:masterClrMapping/>
  </p:clrMapOvr>
  <p:transition/>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
  <PresentationFormat>自定义</PresentationFormat>
  <Paragraphs>454</Paragraphs>
  <Slides>71</Slides>
  <Notes>0</Notes>
  <TotalTime>3662</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71</vt:i4>
      </vt:variant>
    </vt:vector>
  </HeadingPairs>
  <TitlesOfParts>
    <vt:vector baseType="lpstr" size="82">
      <vt:lpstr>Arial</vt:lpstr>
      <vt:lpstr>Calibri</vt:lpstr>
      <vt:lpstr>华文中宋</vt:lpstr>
      <vt:lpstr>Adobe 楷体 Std R</vt:lpstr>
      <vt:lpstr>Courier New</vt:lpstr>
      <vt:lpstr>Times New Roman</vt:lpstr>
      <vt:lpstr>宋体</vt:lpstr>
      <vt:lpstr>MS Mincho</vt:lpstr>
      <vt:lpstr>楷体_GB2312</vt:lpstr>
      <vt:lpstr>方正苏新诗柳楷简体</vt:lpstr>
      <vt:lpstr>Office 主题</vt:lpstr>
      <vt:lpstr>第一单元  诗歌小说阅读</vt:lpstr>
      <vt:lpstr>第一单元</vt:lpstr>
      <vt:lpstr>单元教学目标（5学时）</vt:lpstr>
      <vt:lpstr>教学知识点——如何鉴赏现代诗歌：</vt:lpstr>
      <vt:lpstr>教学知识点——如何鉴赏现代诗歌：</vt:lpstr>
      <vt:lpstr>教学知识点——如何鉴赏现代诗歌：</vt:lpstr>
      <vt:lpstr>教学知识点——如何鉴赏现代诗歌：</vt:lpstr>
      <vt:lpstr>教学知识点——如何鉴赏现代诗歌：</vt:lpstr>
      <vt:lpstr>教学知识点——如何鉴赏现代诗歌：</vt:lpstr>
      <vt:lpstr>教学知识点——如何鉴赏现代诗歌：</vt:lpstr>
      <vt:lpstr>教学知识点——如何鉴赏现代诗歌：</vt:lpstr>
      <vt:lpstr>教学知识点——如何鉴赏现代诗歌：</vt:lpstr>
      <vt:lpstr>教学知识点——如何鉴赏现代诗歌：</vt:lpstr>
      <vt:lpstr>教学知识点——如何鉴赏现代诗歌：</vt:lpstr>
      <vt:lpstr>教学知识点——如何鉴赏现代诗歌：</vt:lpstr>
      <vt:lpstr>教学知识点——如何鉴赏现代诗歌：</vt:lpstr>
      <vt:lpstr>第一节    现代诗歌</vt:lpstr>
      <vt:lpstr>填表，领悟诗歌内涵(上）</vt:lpstr>
      <vt:lpstr>填表，领悟诗歌内涵（下）</vt:lpstr>
      <vt:lpstr>第一节现代诗歌</vt:lpstr>
      <vt:lpstr>第一节现代诗歌</vt:lpstr>
      <vt:lpstr>第一节现代诗歌</vt:lpstr>
      <vt:lpstr>第一节现代诗歌</vt:lpstr>
      <vt:lpstr>第一节现代诗歌</vt:lpstr>
      <vt:lpstr>第一节   现代诗歌</vt:lpstr>
      <vt:lpstr>拓展阅读：毛泽东《水调歌头·游泳》</vt:lpstr>
      <vt:lpstr>拓展阅读：毛泽东《水调歌头·游泳》</vt:lpstr>
      <vt:lpstr>拓展阅读：毛泽东《水调歌头·游泳》</vt:lpstr>
      <vt:lpstr>拓展阅读：毛泽东《水调歌头·游泳》</vt:lpstr>
      <vt:lpstr>拓展阅读：毛泽东《水调歌头·游泳》</vt:lpstr>
      <vt:lpstr>拓展阅读：毛泽东《水调歌头·游泳》</vt:lpstr>
      <vt:lpstr>PowerPoint Presentation</vt:lpstr>
      <vt:lpstr>拓展阅读：毛泽东《水调歌头·游泳》</vt:lpstr>
      <vt:lpstr>拓展阅读：朱德《太行春感》</vt:lpstr>
      <vt:lpstr>拓展阅读：赣南游击词·陈毅·一九三六年夏</vt:lpstr>
      <vt:lpstr>拓展阅读：赣南游击词·陈毅·一九三六年夏</vt:lpstr>
      <vt:lpstr>PowerPoint Presentation</vt:lpstr>
      <vt:lpstr>教学知识点——如何鉴赏小说：</vt:lpstr>
      <vt:lpstr>教学知识点——如何鉴赏小说：</vt:lpstr>
      <vt:lpstr>教学知识点——如何鉴赏小说：</vt:lpstr>
      <vt:lpstr>教学知识点——如何鉴赏小说：</vt:lpstr>
      <vt:lpstr>教学知识点——如何鉴赏小说：</vt:lpstr>
      <vt:lpstr>教学知识点——如何鉴赏小说：</vt:lpstr>
      <vt:lpstr>教学知识点——如何鉴赏小说：</vt:lpstr>
      <vt:lpstr>教学知识点——如何鉴赏小说：</vt:lpstr>
      <vt:lpstr>教学知识点——如何鉴赏小说：</vt:lpstr>
      <vt:lpstr>教学知识点——如何鉴赏小说：</vt:lpstr>
      <vt:lpstr>教学知识点——如何鉴赏小说：</vt:lpstr>
      <vt:lpstr>教学知识点——如何鉴赏小说：</vt:lpstr>
      <vt:lpstr>教学知识点——如何鉴赏小说：</vt:lpstr>
      <vt:lpstr>教学知识点——如何鉴赏小说：</vt:lpstr>
      <vt:lpstr>教学知识点——如何鉴赏小说：</vt:lpstr>
      <vt:lpstr>教学知识点——如何鉴赏小说：</vt:lpstr>
      <vt:lpstr>教学知识点——如何鉴赏小说：</vt:lpstr>
      <vt:lpstr>教学知识点——如何鉴赏小说：</vt:lpstr>
      <vt:lpstr>教学知识点——如何鉴赏小说：</vt:lpstr>
      <vt:lpstr>教学知识点——如何鉴赏小说：</vt:lpstr>
      <vt:lpstr>教学知识点——如何鉴赏小说：</vt:lpstr>
      <vt:lpstr>教学知识点——如何鉴赏小说：</vt:lpstr>
      <vt:lpstr>教学知识点——如何鉴赏小说：</vt:lpstr>
      <vt:lpstr>教学知识点——如何鉴赏小说：</vt:lpstr>
      <vt:lpstr>第二节    现代小说（三学时）</vt:lpstr>
      <vt:lpstr>小说阅读课堂练习</vt:lpstr>
      <vt:lpstr>小说阅读课堂练习</vt:lpstr>
      <vt:lpstr>小说阅读课堂练习</vt:lpstr>
      <vt:lpstr>小说阅读课堂练习</vt:lpstr>
      <vt:lpstr>小说阅读课堂练习</vt:lpstr>
      <vt:lpstr>单元课外作业</vt:lpstr>
      <vt:lpstr>单元表达任务</vt:lpstr>
      <vt:lpstr>单元课后作业</vt:lpstr>
      <vt:lpstr>同学们，加油！</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第一单元  文学作品阅读</dc:title>
  <dc:creator>Administrator</dc:creator>
  <cp:lastModifiedBy>User</cp:lastModifiedBy>
  <cp:revision>165</cp:revision>
  <dcterms:created xsi:type="dcterms:W3CDTF">2020-08-03T11:31:18Z</dcterms:created>
  <dcterms:modified xsi:type="dcterms:W3CDTF">2020-08-14T00:42:06Z</dcterms:modified>
</cp:coreProperties>
</file>