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removePersonalInfoOnSave="1">
  <p:sldMasterIdLst>
    <p:sldMasterId id="2147483648" r:id="rId2"/>
    <p:sldMasterId id="2147483656" r:id="rId3"/>
  </p:sldMasterIdLst>
  <p:notesMasterIdLst>
    <p:notesMasterId r:id="rId4"/>
  </p:notesMasterIdLst>
  <p:sldIdLst>
    <p:sldId id="3303" r:id="rId5"/>
    <p:sldId id="3274" r:id="rId6"/>
    <p:sldId id="3275" r:id="rId7"/>
    <p:sldId id="3276" r:id="rId8"/>
    <p:sldId id="3277" r:id="rId9"/>
    <p:sldId id="3278" r:id="rId10"/>
    <p:sldId id="3279" r:id="rId11"/>
    <p:sldId id="3280" r:id="rId12"/>
    <p:sldId id="3281" r:id="rId13"/>
    <p:sldId id="3331" r:id="rId14"/>
    <p:sldId id="3332" r:id="rId15"/>
    <p:sldId id="3333" r:id="rId16"/>
    <p:sldId id="3334" r:id="rId17"/>
    <p:sldId id="3282" r:id="rId18"/>
    <p:sldId id="3283" r:id="rId19"/>
    <p:sldId id="3284" r:id="rId20"/>
    <p:sldId id="3336" r:id="rId21"/>
    <p:sldId id="3337" r:id="rId22"/>
    <p:sldId id="3338" r:id="rId23"/>
    <p:sldId id="3340" r:id="rId24"/>
    <p:sldId id="3341" r:id="rId25"/>
    <p:sldId id="3343" r:id="rId26"/>
    <p:sldId id="3344" r:id="rId27"/>
    <p:sldId id="3335" r:id="rId28"/>
    <p:sldId id="3285" r:id="rId29"/>
    <p:sldId id="3365" r:id="rId30"/>
    <p:sldId id="3345" r:id="rId31"/>
    <p:sldId id="3286" r:id="rId32"/>
    <p:sldId id="3287" r:id="rId33"/>
    <p:sldId id="3289" r:id="rId34"/>
    <p:sldId id="3347" r:id="rId35"/>
    <p:sldId id="3290" r:id="rId36"/>
    <p:sldId id="3291" r:id="rId37"/>
    <p:sldId id="3292" r:id="rId38"/>
    <p:sldId id="3293" r:id="rId39"/>
    <p:sldId id="3294" r:id="rId40"/>
    <p:sldId id="3295" r:id="rId41"/>
    <p:sldId id="3364" r:id="rId42"/>
    <p:sldId id="3297" r:id="rId43"/>
    <p:sldId id="3298" r:id="rId44"/>
    <p:sldId id="3299" r:id="rId45"/>
  </p:sldIdLst>
  <p:sldSz cx="12858750" cy="7232650"/>
  <p:notesSz cx="6858000" cy="9144000"/>
  <p:custDataLst>
    <p:tags r:id="rId4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2986" autoAdjust="0"/>
  </p:normalViewPr>
  <p:slideViewPr>
    <p:cSldViewPr>
      <p:cViewPr varScale="1">
        <p:scale>
          <a:sx n="70" d="100"/>
          <a:sy n="70" d="100"/>
        </p:scale>
        <p:origin x="-210" y="-102"/>
      </p:cViewPr>
      <p:guideLst>
        <p:guide orient="horz" pos="373"/>
        <p:guide orient="horz" pos="4172"/>
        <p:guide pos="4050"/>
        <p:guide pos="572"/>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tags" Target="tags/tag6.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1.xml" /><Relationship Id="rId50" Type="http://schemas.openxmlformats.org/officeDocument/2006/relationships/tableStyles" Target="tableStyles.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2020/9/8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39</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627E40-9D1D-4B56-9162-399B2F759A9F}" type="slidenum">
              <a:rPr lang="zh-CN" altLang="en-US" smtClean="0"/>
              <a:t>13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Ref idx="1001">
        <a:schemeClr val="bg1"/>
      </p:bgRef>
    </p:bg>
    <p:spTree>
      <p:nvGrpSpPr>
        <p:cNvPr id="1" name=""/>
        <p:cNvGrpSpPr/>
        <p:nvPr/>
      </p:nvGrpSpPr>
      <p:grpSpPr>
        <a:xfrm>
          <a:off x="0" y="0"/>
          <a:ext cx="0" cy="0"/>
        </a:xfrm>
      </p:grpSpPr>
      <p:sp>
        <p:nvSpPr>
          <p:cNvPr id="2" name="日期占位符 3"/>
          <p:cNvSpPr>
            <a:spLocks noGrp="1"/>
          </p:cNvSpPr>
          <p:nvPr>
            <p:ph type="dt" sz="half" idx="10"/>
          </p:nvPr>
        </p:nvSpPr>
        <p:spPr>
          <a:xfrm>
            <a:off x="643018" y="6704013"/>
            <a:ext cx="3000745" cy="385762"/>
          </a:xfrm>
          <a:prstGeom prst="rect">
            <a:avLst/>
          </a:prstGeom>
        </p:spPr>
        <p:txBody>
          <a:bodyPr/>
          <a:lstStyle>
            <a:lvl1pPr>
              <a:defRPr/>
            </a:lvl1pPr>
          </a:lstStyle>
          <a:p>
            <a:pPr>
              <a:defRPr/>
            </a:pPr>
            <a:fld id="{ECE45C20-9DC3-4C93-855F-0906F529D9E0}" type="datetimeFigureOut">
              <a:rPr lang="zh-CN" altLang="en-US"/>
              <a:pPr>
                <a:defRPr/>
              </a:pPr>
              <a:t>2020/9/8</a:t>
            </a:fld>
            <a:endParaRPr lang="zh-CN" altLang="en-US"/>
          </a:p>
        </p:txBody>
      </p:sp>
      <p:sp>
        <p:nvSpPr>
          <p:cNvPr id="3" name="页脚占位符 4"/>
          <p:cNvSpPr>
            <a:spLocks noGrp="1"/>
          </p:cNvSpPr>
          <p:nvPr>
            <p:ph type="ftr" sz="quarter" idx="11"/>
          </p:nvPr>
        </p:nvSpPr>
        <p:spPr>
          <a:xfrm>
            <a:off x="4393156" y="6704013"/>
            <a:ext cx="4072440" cy="385762"/>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9214988" y="6704013"/>
            <a:ext cx="3000745" cy="385762"/>
          </a:xfrm>
          <a:prstGeom prst="rect">
            <a:avLst/>
          </a:prstGeom>
        </p:spPr>
        <p:txBody>
          <a:bodyPr/>
          <a:lstStyle>
            <a:lvl1pPr>
              <a:defRPr/>
            </a:lvl1pPr>
          </a:lstStyle>
          <a:p>
            <a:fld id="{438595A7-F137-4A1C-94F3-17BF434764D1}" type="slidenum">
              <a:rPr lang="zh-CN" altLang="en-US"/>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a:xfrm>
            <a:off x="642938" y="289641"/>
            <a:ext cx="11572875" cy="1205442"/>
          </a:xfrm>
          <a:prstGeom prst="rect">
            <a:avLst/>
          </a:prstGeom>
        </p:spPr>
        <p:txBody>
          <a:bodyPr/>
          <a:lstStyle/>
          <a:p>
            <a:r>
              <a:rPr lang="zh-CN" altLang="en-US"/>
              <a:t>单击此处编辑母版标题样式</a:t>
            </a:r>
          </a:p>
        </p:txBody>
      </p:sp>
      <p:sp>
        <p:nvSpPr>
          <p:cNvPr id="4" name="矩形 3"/>
          <p:cNvSpPr/>
          <p:nvPr userDrawn="1"/>
        </p:nvSpPr>
        <p:spPr>
          <a:xfrm>
            <a:off x="8780514" y="6902999"/>
            <a:ext cx="817526" cy="257810"/>
          </a:xfrm>
          <a:prstGeom prst="rect">
            <a:avLst/>
          </a:prstGeom>
        </p:spPr>
        <p:txBody>
          <a:bodyPr wrap="square">
            <a:spAutoFit/>
          </a:bodyPr>
          <a:lstStyle/>
          <a:p>
            <a:r>
              <a:rPr lang="en-US" altLang="zh-CN" sz="105">
                <a:solidFill>
                  <a:prstClr val="white"/>
                </a:solidFill>
                <a:latin typeface="Calibri" panose="020f0502020204030204"/>
                <a:ea typeface="宋体" panose="02010600030101010101" pitchFamily="2" charset="-122"/>
              </a:rPr>
              <a:t>PPT</a:t>
            </a:r>
            <a:r>
              <a:rPr lang="zh-CN" altLang="en-US" sz="105">
                <a:solidFill>
                  <a:prstClr val="white"/>
                </a:solidFill>
                <a:latin typeface="Calibri" panose="020f0502020204030204"/>
                <a:ea typeface="宋体" panose="02010600030101010101" pitchFamily="2" charset="-122"/>
              </a:rPr>
              <a:t>模板下载：</a:t>
            </a:r>
            <a:r>
              <a:rPr lang="en-US" altLang="zh-CN" sz="105">
                <a:solidFill>
                  <a:prstClr val="white"/>
                </a:solidFill>
                <a:latin typeface="Calibri" panose="020f0502020204030204"/>
                <a:ea typeface="宋体" panose="02010600030101010101" pitchFamily="2" charset="-122"/>
              </a:rPr>
              <a:t>www.1ppt.com/moban/     </a:t>
            </a:r>
            <a:r>
              <a:rPr lang="zh-CN" altLang="en-US" sz="105">
                <a:solidFill>
                  <a:prstClr val="white"/>
                </a:solidFill>
                <a:latin typeface="Calibri" panose="020f0502020204030204"/>
                <a:ea typeface="宋体" panose="02010600030101010101" pitchFamily="2" charset="-122"/>
              </a:rPr>
              <a:t>行业</a:t>
            </a:r>
            <a:r>
              <a:rPr lang="en-US" altLang="zh-CN" sz="105">
                <a:solidFill>
                  <a:prstClr val="white"/>
                </a:solidFill>
                <a:latin typeface="Calibri" panose="020f0502020204030204"/>
                <a:ea typeface="宋体" panose="02010600030101010101" pitchFamily="2" charset="-122"/>
              </a:rPr>
              <a:t>PPT</a:t>
            </a:r>
            <a:r>
              <a:rPr lang="zh-CN" altLang="en-US" sz="105">
                <a:solidFill>
                  <a:prstClr val="white"/>
                </a:solidFill>
                <a:latin typeface="Calibri" panose="020f0502020204030204"/>
                <a:ea typeface="宋体" panose="02010600030101010101" pitchFamily="2" charset="-122"/>
              </a:rPr>
              <a:t>模板：</a:t>
            </a:r>
            <a:r>
              <a:rPr lang="en-US" altLang="zh-CN" sz="105">
                <a:solidFill>
                  <a:prstClr val="white"/>
                </a:solidFill>
                <a:latin typeface="Calibri" panose="020f0502020204030204"/>
                <a:ea typeface="宋体" panose="02010600030101010101" pitchFamily="2" charset="-122"/>
              </a:rPr>
              <a:t>www.1ppt.com/hangye/ </a:t>
            </a:r>
          </a:p>
          <a:p>
            <a:r>
              <a:rPr lang="zh-CN" altLang="en-US" sz="105">
                <a:solidFill>
                  <a:prstClr val="white"/>
                </a:solidFill>
                <a:latin typeface="Calibri" panose="020f0502020204030204"/>
                <a:ea typeface="宋体" panose="02010600030101010101" pitchFamily="2" charset="-122"/>
              </a:rPr>
              <a:t>节日</a:t>
            </a:r>
            <a:r>
              <a:rPr lang="en-US" altLang="zh-CN" sz="105">
                <a:solidFill>
                  <a:prstClr val="white"/>
                </a:solidFill>
                <a:latin typeface="Calibri" panose="020f0502020204030204"/>
                <a:ea typeface="宋体" panose="02010600030101010101" pitchFamily="2" charset="-122"/>
              </a:rPr>
              <a:t>PPT</a:t>
            </a:r>
            <a:r>
              <a:rPr lang="zh-CN" altLang="en-US" sz="105">
                <a:solidFill>
                  <a:prstClr val="white"/>
                </a:solidFill>
                <a:latin typeface="Calibri" panose="020f0502020204030204"/>
                <a:ea typeface="宋体" panose="02010600030101010101" pitchFamily="2" charset="-122"/>
              </a:rPr>
              <a:t>模板：</a:t>
            </a:r>
            <a:r>
              <a:rPr lang="en-US" altLang="zh-CN" sz="105">
                <a:solidFill>
                  <a:prstClr val="white"/>
                </a:solidFill>
                <a:latin typeface="Calibri" panose="020f0502020204030204"/>
                <a:ea typeface="宋体" panose="02010600030101010101" pitchFamily="2" charset="-122"/>
              </a:rPr>
              <a:t>www.1ppt.com/jieri/           PPT</a:t>
            </a:r>
            <a:r>
              <a:rPr lang="zh-CN" altLang="en-US" sz="105">
                <a:solidFill>
                  <a:prstClr val="white"/>
                </a:solidFill>
                <a:latin typeface="Calibri" panose="020f0502020204030204"/>
                <a:ea typeface="宋体" panose="02010600030101010101" pitchFamily="2" charset="-122"/>
              </a:rPr>
              <a:t>素材下载：</a:t>
            </a:r>
            <a:r>
              <a:rPr lang="en-US" altLang="zh-CN" sz="105">
                <a:solidFill>
                  <a:prstClr val="white"/>
                </a:solidFill>
                <a:latin typeface="Calibri" panose="020f0502020204030204"/>
                <a:ea typeface="宋体" panose="02010600030101010101" pitchFamily="2" charset="-122"/>
              </a:rPr>
              <a:t>www.1ppt.com/sucai/</a:t>
            </a:r>
          </a:p>
          <a:p>
            <a:r>
              <a:rPr lang="en-US" altLang="zh-CN" sz="105">
                <a:solidFill>
                  <a:prstClr val="white"/>
                </a:solidFill>
                <a:latin typeface="Calibri" panose="020f0502020204030204"/>
                <a:ea typeface="宋体" panose="02010600030101010101" pitchFamily="2" charset="-122"/>
              </a:rPr>
              <a:t>PPT</a:t>
            </a:r>
            <a:r>
              <a:rPr lang="zh-CN" altLang="en-US" sz="105">
                <a:solidFill>
                  <a:prstClr val="white"/>
                </a:solidFill>
                <a:latin typeface="Calibri" panose="020f0502020204030204"/>
                <a:ea typeface="宋体" panose="02010600030101010101" pitchFamily="2" charset="-122"/>
              </a:rPr>
              <a:t>背景图片：</a:t>
            </a:r>
            <a:r>
              <a:rPr lang="en-US" altLang="zh-CN" sz="105">
                <a:solidFill>
                  <a:prstClr val="white"/>
                </a:solidFill>
                <a:latin typeface="Calibri" panose="020f0502020204030204"/>
                <a:ea typeface="宋体" panose="02010600030101010101" pitchFamily="2" charset="-122"/>
              </a:rPr>
              <a:t>www.1ppt.com/beijing/      PPT</a:t>
            </a:r>
            <a:r>
              <a:rPr lang="zh-CN" altLang="en-US" sz="105">
                <a:solidFill>
                  <a:prstClr val="white"/>
                </a:solidFill>
                <a:latin typeface="Calibri" panose="020f0502020204030204"/>
                <a:ea typeface="宋体" panose="02010600030101010101" pitchFamily="2" charset="-122"/>
              </a:rPr>
              <a:t>图表下载：</a:t>
            </a:r>
            <a:r>
              <a:rPr lang="en-US" altLang="zh-CN" sz="105">
                <a:solidFill>
                  <a:prstClr val="white"/>
                </a:solidFill>
                <a:latin typeface="Calibri" panose="020f0502020204030204"/>
                <a:ea typeface="宋体" panose="02010600030101010101" pitchFamily="2" charset="-122"/>
              </a:rPr>
              <a:t>www.1ppt.com/tubiao/      </a:t>
            </a:r>
          </a:p>
          <a:p>
            <a:r>
              <a:rPr lang="zh-CN" altLang="en-US" sz="105">
                <a:solidFill>
                  <a:prstClr val="white"/>
                </a:solidFill>
                <a:latin typeface="Calibri" panose="020f0502020204030204"/>
                <a:ea typeface="宋体" panose="02010600030101010101" pitchFamily="2" charset="-122"/>
              </a:rPr>
              <a:t>优秀</a:t>
            </a:r>
            <a:r>
              <a:rPr lang="en-US" altLang="zh-CN" sz="105">
                <a:solidFill>
                  <a:prstClr val="white"/>
                </a:solidFill>
                <a:latin typeface="Calibri" panose="020f0502020204030204"/>
                <a:ea typeface="宋体" panose="02010600030101010101" pitchFamily="2" charset="-122"/>
              </a:rPr>
              <a:t>PPT</a:t>
            </a:r>
            <a:r>
              <a:rPr lang="zh-CN" altLang="en-US" sz="105">
                <a:solidFill>
                  <a:prstClr val="white"/>
                </a:solidFill>
                <a:latin typeface="Calibri" panose="020f0502020204030204"/>
                <a:ea typeface="宋体" panose="02010600030101010101" pitchFamily="2" charset="-122"/>
              </a:rPr>
              <a:t>下载：</a:t>
            </a:r>
            <a:r>
              <a:rPr lang="en-US" altLang="zh-CN" sz="105">
                <a:solidFill>
                  <a:prstClr val="white"/>
                </a:solidFill>
                <a:latin typeface="Calibri" panose="020f0502020204030204"/>
                <a:ea typeface="宋体" panose="02010600030101010101" pitchFamily="2" charset="-122"/>
              </a:rPr>
              <a:t>www.1ppt.com/xiazai/        PPT</a:t>
            </a:r>
            <a:r>
              <a:rPr lang="zh-CN" altLang="en-US" sz="105">
                <a:solidFill>
                  <a:prstClr val="white"/>
                </a:solidFill>
                <a:latin typeface="Calibri" panose="020f0502020204030204"/>
                <a:ea typeface="宋体" panose="02010600030101010101" pitchFamily="2" charset="-122"/>
              </a:rPr>
              <a:t>教程： </a:t>
            </a:r>
            <a:r>
              <a:rPr lang="en-US" altLang="zh-CN" sz="105">
                <a:solidFill>
                  <a:prstClr val="white"/>
                </a:solidFill>
                <a:latin typeface="Calibri" panose="020f0502020204030204"/>
                <a:ea typeface="宋体" panose="02010600030101010101" pitchFamily="2" charset="-122"/>
              </a:rPr>
              <a:t>www.1ppt.com/powerpoint/      </a:t>
            </a:r>
          </a:p>
          <a:p>
            <a:r>
              <a:rPr lang="en-US" altLang="zh-CN" sz="105">
                <a:solidFill>
                  <a:prstClr val="white"/>
                </a:solidFill>
                <a:latin typeface="Calibri" panose="020f0502020204030204"/>
                <a:ea typeface="宋体" panose="02010600030101010101" pitchFamily="2" charset="-122"/>
              </a:rPr>
              <a:t>Word</a:t>
            </a:r>
            <a:r>
              <a:rPr lang="zh-CN" altLang="en-US" sz="105">
                <a:solidFill>
                  <a:prstClr val="white"/>
                </a:solidFill>
                <a:latin typeface="Calibri" panose="020f0502020204030204"/>
                <a:ea typeface="宋体" panose="02010600030101010101" pitchFamily="2" charset="-122"/>
              </a:rPr>
              <a:t>教程： </a:t>
            </a:r>
            <a:r>
              <a:rPr lang="en-US" altLang="zh-CN" sz="105">
                <a:solidFill>
                  <a:prstClr val="white"/>
                </a:solidFill>
                <a:latin typeface="Calibri" panose="020f0502020204030204"/>
                <a:ea typeface="宋体" panose="02010600030101010101" pitchFamily="2" charset="-122"/>
              </a:rPr>
              <a:t>www.1ppt.com/word/              Excel</a:t>
            </a:r>
            <a:r>
              <a:rPr lang="zh-CN" altLang="en-US" sz="105">
                <a:solidFill>
                  <a:prstClr val="white"/>
                </a:solidFill>
                <a:latin typeface="Calibri" panose="020f0502020204030204"/>
                <a:ea typeface="宋体" panose="02010600030101010101" pitchFamily="2" charset="-122"/>
              </a:rPr>
              <a:t>教程：</a:t>
            </a:r>
            <a:r>
              <a:rPr lang="en-US" altLang="zh-CN" sz="105">
                <a:solidFill>
                  <a:prstClr val="white"/>
                </a:solidFill>
                <a:latin typeface="Calibri" panose="020f0502020204030204"/>
                <a:ea typeface="宋体" panose="02010600030101010101" pitchFamily="2" charset="-122"/>
              </a:rPr>
              <a:t>www.1ppt.com/excel/  </a:t>
            </a:r>
          </a:p>
          <a:p>
            <a:r>
              <a:rPr lang="zh-CN" altLang="en-US" sz="105">
                <a:solidFill>
                  <a:prstClr val="white"/>
                </a:solidFill>
                <a:latin typeface="Calibri" panose="020f0502020204030204"/>
                <a:ea typeface="宋体" panose="02010600030101010101" pitchFamily="2" charset="-122"/>
              </a:rPr>
              <a:t>资料下载：</a:t>
            </a:r>
            <a:r>
              <a:rPr lang="en-US" altLang="zh-CN" sz="105">
                <a:solidFill>
                  <a:prstClr val="white"/>
                </a:solidFill>
                <a:latin typeface="Calibri" panose="020f0502020204030204"/>
                <a:ea typeface="宋体" panose="02010600030101010101" pitchFamily="2" charset="-122"/>
              </a:rPr>
              <a:t>www.1ppt.com/ziliao/                PPT</a:t>
            </a:r>
            <a:r>
              <a:rPr lang="zh-CN" altLang="en-US" sz="105">
                <a:solidFill>
                  <a:prstClr val="white"/>
                </a:solidFill>
                <a:latin typeface="Calibri" panose="020f0502020204030204"/>
                <a:ea typeface="宋体" panose="02010600030101010101" pitchFamily="2" charset="-122"/>
              </a:rPr>
              <a:t>课件下载：</a:t>
            </a:r>
            <a:r>
              <a:rPr lang="en-US" altLang="zh-CN" sz="105">
                <a:solidFill>
                  <a:prstClr val="white"/>
                </a:solidFill>
                <a:latin typeface="Calibri" panose="020f0502020204030204"/>
                <a:ea typeface="宋体" panose="02010600030101010101" pitchFamily="2" charset="-122"/>
              </a:rPr>
              <a:t>www.1ppt.com/kejian/ </a:t>
            </a:r>
          </a:p>
          <a:p>
            <a:r>
              <a:rPr lang="zh-CN" altLang="en-US" sz="105">
                <a:solidFill>
                  <a:prstClr val="white"/>
                </a:solidFill>
                <a:latin typeface="Calibri" panose="020f0502020204030204"/>
                <a:ea typeface="宋体" panose="02010600030101010101" pitchFamily="2" charset="-122"/>
              </a:rPr>
              <a:t>范文下载：</a:t>
            </a:r>
            <a:r>
              <a:rPr lang="en-US" altLang="zh-CN" sz="105">
                <a:solidFill>
                  <a:prstClr val="white"/>
                </a:solidFill>
                <a:latin typeface="Calibri" panose="020f0502020204030204"/>
                <a:ea typeface="宋体" panose="02010600030101010101" pitchFamily="2" charset="-122"/>
              </a:rPr>
              <a:t>www.1ppt.com/fanwen/             </a:t>
            </a:r>
            <a:r>
              <a:rPr lang="zh-CN" altLang="en-US" sz="105">
                <a:solidFill>
                  <a:prstClr val="white"/>
                </a:solidFill>
                <a:latin typeface="Calibri" panose="020f0502020204030204"/>
                <a:ea typeface="宋体" panose="02010600030101010101" pitchFamily="2" charset="-122"/>
              </a:rPr>
              <a:t>试卷下载：</a:t>
            </a:r>
            <a:r>
              <a:rPr lang="en-US" altLang="zh-CN" sz="105">
                <a:solidFill>
                  <a:prstClr val="white"/>
                </a:solidFill>
                <a:latin typeface="Calibri" panose="020f0502020204030204"/>
                <a:ea typeface="宋体" panose="02010600030101010101" pitchFamily="2" charset="-122"/>
              </a:rPr>
              <a:t>www.1ppt.com/shiti/  </a:t>
            </a:r>
          </a:p>
          <a:p>
            <a:r>
              <a:rPr lang="zh-CN" altLang="en-US" sz="105">
                <a:solidFill>
                  <a:prstClr val="white"/>
                </a:solidFill>
                <a:latin typeface="Calibri" panose="020f0502020204030204"/>
                <a:ea typeface="宋体" panose="02010600030101010101" pitchFamily="2" charset="-122"/>
              </a:rPr>
              <a:t>教案下载：</a:t>
            </a:r>
            <a:r>
              <a:rPr lang="en-US" altLang="zh-CN" sz="105">
                <a:solidFill>
                  <a:prstClr val="white"/>
                </a:solidFill>
                <a:latin typeface="Calibri" panose="020f0502020204030204"/>
                <a:ea typeface="宋体" panose="02010600030101010101" pitchFamily="2" charset="-122"/>
              </a:rPr>
              <a:t>www.1ppt.com/jiaoan/        </a:t>
            </a:r>
          </a:p>
          <a:p>
            <a:r>
              <a:rPr lang="zh-CN" altLang="en-US" sz="105">
                <a:solidFill>
                  <a:prstClr val="white"/>
                </a:solidFill>
                <a:latin typeface="Calibri" panose="020f0502020204030204"/>
                <a:ea typeface="宋体" panose="02010600030101010101" pitchFamily="2" charset="-122"/>
              </a:rPr>
              <a:t>字体下载：</a:t>
            </a:r>
            <a:r>
              <a:rPr lang="en-US" altLang="zh-CN" sz="105">
                <a:solidFill>
                  <a:prstClr val="white"/>
                </a:solidFill>
                <a:latin typeface="Calibri" panose="020f0502020204030204"/>
                <a:ea typeface="宋体" panose="02010600030101010101" pitchFamily="2" charset="-122"/>
              </a:rPr>
              <a:t>www.1ppt.com/ziti/</a:t>
            </a:r>
          </a:p>
          <a:p>
            <a:r>
              <a:rPr lang="en-US" altLang="zh-CN" sz="105">
                <a:solidFill>
                  <a:prstClr val="white"/>
                </a:solidFill>
                <a:latin typeface="Calibri" panose="020f0502020204030204"/>
                <a:ea typeface="宋体" panose="02010600030101010101" pitchFamily="2" charset="-122"/>
              </a:rPr>
              <a:t> </a:t>
            </a:r>
            <a:endParaRPr lang="zh-CN" altLang="en-US" sz="105">
              <a:solidFill>
                <a:prstClr val="white"/>
              </a:solidFill>
              <a:latin typeface="Calibri"/>
              <a:ea typeface="宋体" pitchFamily="2" charset="-122"/>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自定义版式">
    <p:spTree>
      <p:nvGrpSpPr>
        <p:cNvPr id="1" name=""/>
        <p:cNvGrpSpPr/>
        <p:nvPr/>
      </p:nvGrpSpPr>
      <p:grpSpPr>
        <a:xfrm>
          <a:off x="0" y="0"/>
          <a:ext cx="0" cy="0"/>
        </a:xfrm>
      </p:grpSpPr>
      <p:sp>
        <p:nvSpPr>
          <p:cNvPr id="7" name="图片占位符 6"/>
          <p:cNvSpPr>
            <a:spLocks noGrp="1"/>
          </p:cNvSpPr>
          <p:nvPr>
            <p:ph type="pic" sz="quarter" idx="11"/>
          </p:nvPr>
        </p:nvSpPr>
        <p:spPr>
          <a:xfrm>
            <a:off x="1687712" y="2199932"/>
            <a:ext cx="4189140" cy="2280294"/>
          </a:xfrm>
          <a:custGeom>
            <a:gdLst>
              <a:gd name="connsiteX0" fmla="*/ 0 w 3971925"/>
              <a:gd name="connsiteY0" fmla="*/ 0 h 2162175"/>
              <a:gd name="connsiteX1" fmla="*/ 3971925 w 3971925"/>
              <a:gd name="connsiteY1" fmla="*/ 0 h 2162175"/>
              <a:gd name="connsiteX2" fmla="*/ 3971925 w 3971925"/>
              <a:gd name="connsiteY2" fmla="*/ 2162175 h 2162175"/>
              <a:gd name="connsiteX3" fmla="*/ 0 w 3971925"/>
              <a:gd name="connsiteY3" fmla="*/ 2162175 h 2162175"/>
            </a:gdLst>
            <a:cxnLst>
              <a:cxn ang="0">
                <a:pos x="connsiteX0" y="connsiteY0"/>
              </a:cxn>
              <a:cxn ang="0">
                <a:pos x="connsiteX1" y="connsiteY1"/>
              </a:cxn>
              <a:cxn ang="0">
                <a:pos x="connsiteX2" y="connsiteY2"/>
              </a:cxn>
              <a:cxn ang="0">
                <a:pos x="connsiteX3" y="connsiteY3"/>
              </a:cxn>
            </a:cxnLst>
            <a:rect l="l" t="t" r="r" b="b"/>
            <a:pathLst>
              <a:path w="3971925" h="2162175">
                <a:moveTo>
                  <a:pt x="0" y="0"/>
                </a:moveTo>
                <a:lnTo>
                  <a:pt x="3971925" y="0"/>
                </a:lnTo>
                <a:lnTo>
                  <a:pt x="3971925" y="2162175"/>
                </a:lnTo>
                <a:lnTo>
                  <a:pt x="0" y="2162175"/>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自定义版式">
    <p:spTree>
      <p:nvGrpSpPr>
        <p:cNvPr id="1" name=""/>
        <p:cNvGrpSpPr/>
        <p:nvPr/>
      </p:nvGrpSpPr>
      <p:grpSpPr>
        <a:xfrm>
          <a:off x="0" y="0"/>
          <a:ext cx="0" cy="0"/>
        </a:xfrm>
      </p:grpSpPr>
      <p:sp>
        <p:nvSpPr>
          <p:cNvPr id="13" name="图片占位符 12"/>
          <p:cNvSpPr>
            <a:spLocks noGrp="1"/>
          </p:cNvSpPr>
          <p:nvPr>
            <p:ph type="pic" sz="quarter" idx="11"/>
          </p:nvPr>
        </p:nvSpPr>
        <p:spPr>
          <a:xfrm>
            <a:off x="6650385" y="2042046"/>
            <a:ext cx="2419979" cy="1711182"/>
          </a:xfrm>
          <a:custGeom>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9283492" y="2042046"/>
            <a:ext cx="2419979" cy="1711182"/>
          </a:xfrm>
          <a:custGeom>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9283492" y="4004621"/>
            <a:ext cx="2419979" cy="1711182"/>
          </a:xfrm>
          <a:custGeom>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6650385" y="4004621"/>
            <a:ext cx="2419979" cy="1711182"/>
          </a:xfrm>
          <a:custGeom>
            <a:gdLst>
              <a:gd name="connsiteX0" fmla="*/ 0 w 2294499"/>
              <a:gd name="connsiteY0" fmla="*/ 0 h 1622543"/>
              <a:gd name="connsiteX1" fmla="*/ 2294499 w 2294499"/>
              <a:gd name="connsiteY1" fmla="*/ 0 h 1622543"/>
              <a:gd name="connsiteX2" fmla="*/ 2294499 w 2294499"/>
              <a:gd name="connsiteY2" fmla="*/ 1622543 h 1622543"/>
              <a:gd name="connsiteX3" fmla="*/ 0 w 2294499"/>
              <a:gd name="connsiteY3" fmla="*/ 1622543 h 1622543"/>
            </a:gdLst>
            <a:cxnLst>
              <a:cxn ang="0">
                <a:pos x="connsiteX0" y="connsiteY0"/>
              </a:cxn>
              <a:cxn ang="0">
                <a:pos x="connsiteX1" y="connsiteY1"/>
              </a:cxn>
              <a:cxn ang="0">
                <a:pos x="connsiteX2" y="connsiteY2"/>
              </a:cxn>
              <a:cxn ang="0">
                <a:pos x="connsiteX3" y="connsiteY3"/>
              </a:cxn>
            </a:cxnLst>
            <a:rect l="l" t="t" r="r" b="b"/>
            <a:pathLst>
              <a:path w="2294499" h="1622543">
                <a:moveTo>
                  <a:pt x="0" y="0"/>
                </a:moveTo>
                <a:lnTo>
                  <a:pt x="2294499" y="0"/>
                </a:lnTo>
                <a:lnTo>
                  <a:pt x="2294499" y="1622543"/>
                </a:lnTo>
                <a:lnTo>
                  <a:pt x="0" y="1622543"/>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1F57BEC6-7C2B-4B03-B4DD-37A8D3CA46A8}"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自定义版式">
    <p:spTree>
      <p:nvGrpSpPr>
        <p:cNvPr id="1" name=""/>
        <p:cNvGrpSpPr/>
        <p:nvPr/>
      </p:nvGrpSpPr>
      <p:grpSpPr>
        <a:xfrm>
          <a:off x="0" y="0"/>
          <a:ext cx="0" cy="0"/>
        </a:xfrm>
      </p:grpSpPr>
      <p:sp>
        <p:nvSpPr>
          <p:cNvPr id="8" name="图片占位符 7"/>
          <p:cNvSpPr>
            <a:spLocks noGrp="1"/>
          </p:cNvSpPr>
          <p:nvPr>
            <p:ph type="pic" sz="quarter" idx="10"/>
          </p:nvPr>
        </p:nvSpPr>
        <p:spPr>
          <a:xfrm>
            <a:off x="2481337" y="2012899"/>
            <a:ext cx="3636615" cy="2280294"/>
          </a:xfrm>
          <a:custGeom>
            <a:gdLst>
              <a:gd name="connsiteX0" fmla="*/ 0 w 3448050"/>
              <a:gd name="connsiteY0" fmla="*/ 0 h 2162175"/>
              <a:gd name="connsiteX1" fmla="*/ 3448050 w 3448050"/>
              <a:gd name="connsiteY1" fmla="*/ 0 h 2162175"/>
              <a:gd name="connsiteX2" fmla="*/ 3448050 w 3448050"/>
              <a:gd name="connsiteY2" fmla="*/ 2162175 h 2162175"/>
              <a:gd name="connsiteX3" fmla="*/ 0 w 3448050"/>
              <a:gd name="connsiteY3" fmla="*/ 2162175 h 2162175"/>
            </a:gdLst>
            <a:cxnLst>
              <a:cxn ang="0">
                <a:pos x="connsiteX0" y="connsiteY0"/>
              </a:cxn>
              <a:cxn ang="0">
                <a:pos x="connsiteX1" y="connsiteY1"/>
              </a:cxn>
              <a:cxn ang="0">
                <a:pos x="connsiteX2" y="connsiteY2"/>
              </a:cxn>
              <a:cxn ang="0">
                <a:pos x="connsiteX3" y="connsiteY3"/>
              </a:cxn>
            </a:cxnLst>
            <a:rect l="l" t="t" r="r" b="b"/>
            <a:pathLst>
              <a:path w="3448050" h="2162175">
                <a:moveTo>
                  <a:pt x="0" y="0"/>
                </a:moveTo>
                <a:lnTo>
                  <a:pt x="3448050" y="0"/>
                </a:lnTo>
                <a:lnTo>
                  <a:pt x="3448050" y="2162175"/>
                </a:lnTo>
                <a:lnTo>
                  <a:pt x="0" y="2162175"/>
                </a:lnTo>
                <a:close/>
              </a:path>
            </a:pathLst>
          </a:custGeom>
        </p:spPr>
        <p:txBody>
          <a:bodyPr wrap="square">
            <a:noAutofit/>
          </a:bodyPr>
          <a:lstStyle/>
          <a:p>
            <a:endParaRPr lang="zh-CN" altLang="en-US"/>
          </a:p>
        </p:txBody>
      </p:sp>
      <p:sp>
        <p:nvSpPr>
          <p:cNvPr id="7" name="图片占位符 6"/>
          <p:cNvSpPr>
            <a:spLocks noGrp="1"/>
          </p:cNvSpPr>
          <p:nvPr>
            <p:ph type="pic" sz="quarter" idx="11"/>
          </p:nvPr>
        </p:nvSpPr>
        <p:spPr>
          <a:xfrm>
            <a:off x="6991945" y="3931560"/>
            <a:ext cx="3636615" cy="2280294"/>
          </a:xfrm>
          <a:custGeom>
            <a:gdLst>
              <a:gd name="connsiteX0" fmla="*/ 0 w 3448050"/>
              <a:gd name="connsiteY0" fmla="*/ 0 h 2162175"/>
              <a:gd name="connsiteX1" fmla="*/ 3448050 w 3448050"/>
              <a:gd name="connsiteY1" fmla="*/ 0 h 2162175"/>
              <a:gd name="connsiteX2" fmla="*/ 3448050 w 3448050"/>
              <a:gd name="connsiteY2" fmla="*/ 2162175 h 2162175"/>
              <a:gd name="connsiteX3" fmla="*/ 0 w 3448050"/>
              <a:gd name="connsiteY3" fmla="*/ 2162175 h 2162175"/>
            </a:gdLst>
            <a:cxnLst>
              <a:cxn ang="0">
                <a:pos x="connsiteX0" y="connsiteY0"/>
              </a:cxn>
              <a:cxn ang="0">
                <a:pos x="connsiteX1" y="connsiteY1"/>
              </a:cxn>
              <a:cxn ang="0">
                <a:pos x="connsiteX2" y="connsiteY2"/>
              </a:cxn>
              <a:cxn ang="0">
                <a:pos x="connsiteX3" y="connsiteY3"/>
              </a:cxn>
            </a:cxnLst>
            <a:rect l="l" t="t" r="r" b="b"/>
            <a:pathLst>
              <a:path w="3448050" h="2162175">
                <a:moveTo>
                  <a:pt x="0" y="0"/>
                </a:moveTo>
                <a:lnTo>
                  <a:pt x="3448050" y="0"/>
                </a:lnTo>
                <a:lnTo>
                  <a:pt x="3448050" y="2162175"/>
                </a:lnTo>
                <a:lnTo>
                  <a:pt x="0" y="2162175"/>
                </a:lnTo>
                <a:close/>
              </a:path>
            </a:pathLst>
          </a:custGeom>
        </p:spPr>
        <p:txBody>
          <a:bodyPr wrap="square">
            <a:noAutofit/>
          </a:bodyPr>
          <a:lstStyle/>
          <a:p>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自定义版式">
    <p:spTree>
      <p:nvGrpSpPr>
        <p:cNvPr id="1" name=""/>
        <p:cNvGrpSpPr/>
        <p:nvPr/>
      </p:nvGrpSpPr>
      <p:grpSpPr>
        <a:xfrm>
          <a:off x="0" y="0"/>
          <a:ext cx="0" cy="0"/>
        </a:xfrm>
      </p:grpSpPr>
      <p:sp>
        <p:nvSpPr>
          <p:cNvPr id="5" name="图片占位符 4"/>
          <p:cNvSpPr>
            <a:spLocks noGrp="1"/>
          </p:cNvSpPr>
          <p:nvPr>
            <p:ph type="pic" sz="quarter" idx="10"/>
          </p:nvPr>
        </p:nvSpPr>
        <p:spPr>
          <a:xfrm>
            <a:off x="1791516" y="2896406"/>
            <a:ext cx="2307213" cy="2307087"/>
          </a:xfrm>
          <a:custGeom>
            <a:gdLst>
              <a:gd name="connsiteX0" fmla="*/ 1093790 w 2187580"/>
              <a:gd name="connsiteY0" fmla="*/ 0 h 2187580"/>
              <a:gd name="connsiteX1" fmla="*/ 2187580 w 2187580"/>
              <a:gd name="connsiteY1" fmla="*/ 1093790 h 2187580"/>
              <a:gd name="connsiteX2" fmla="*/ 1093790 w 2187580"/>
              <a:gd name="connsiteY2" fmla="*/ 2187580 h 2187580"/>
              <a:gd name="connsiteX3" fmla="*/ 0 w 2187580"/>
              <a:gd name="connsiteY3" fmla="*/ 1093790 h 2187580"/>
              <a:gd name="connsiteX4" fmla="*/ 1093790 w 2187580"/>
              <a:gd name="connsiteY4" fmla="*/ 0 h 2187580"/>
            </a:gdLst>
            <a:cxnLst>
              <a:cxn ang="0">
                <a:pos x="connsiteX0" y="connsiteY0"/>
              </a:cxn>
              <a:cxn ang="0">
                <a:pos x="connsiteX1" y="connsiteY1"/>
              </a:cxn>
              <a:cxn ang="0">
                <a:pos x="connsiteX2" y="connsiteY2"/>
              </a:cxn>
              <a:cxn ang="0">
                <a:pos x="connsiteX3" y="connsiteY3"/>
              </a:cxn>
              <a:cxn ang="0">
                <a:pos x="connsiteX4" y="connsiteY4"/>
              </a:cxn>
            </a:cxnLst>
            <a:rect l="l" t="t" r="r" b="b"/>
            <a:pathLst>
              <a:path w="2187580" h="2187580">
                <a:moveTo>
                  <a:pt x="1093790" y="0"/>
                </a:moveTo>
                <a:cubicBezTo>
                  <a:pt x="1697874" y="0"/>
                  <a:pt x="2187580" y="489706"/>
                  <a:pt x="2187580" y="1093790"/>
                </a:cubicBezTo>
                <a:cubicBezTo>
                  <a:pt x="2187580" y="1697874"/>
                  <a:pt x="1697874" y="2187580"/>
                  <a:pt x="1093790" y="2187580"/>
                </a:cubicBezTo>
                <a:cubicBezTo>
                  <a:pt x="489706" y="2187580"/>
                  <a:pt x="0" y="1697874"/>
                  <a:pt x="0" y="1093790"/>
                </a:cubicBezTo>
                <a:cubicBezTo>
                  <a:pt x="0" y="489706"/>
                  <a:pt x="489706" y="0"/>
                  <a:pt x="1093790" y="0"/>
                </a:cubicBezTo>
                <a:close/>
              </a:path>
            </a:pathLst>
          </a:custGeom>
        </p:spPr>
        <p:txBody>
          <a:bodyPr wrap="square">
            <a:noAutofit/>
          </a:bodyPr>
          <a:lstStyle/>
          <a:p>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自定义版式">
    <p:spTree>
      <p:nvGrpSpPr>
        <p:cNvPr id="1" name=""/>
        <p:cNvGrpSpPr/>
        <p:nvPr/>
      </p:nvGrpSpPr>
      <p:grpSpPr>
        <a:xfrm>
          <a:off x="0" y="0"/>
          <a:ext cx="0" cy="0"/>
        </a:xfrm>
      </p:grpSpPr>
      <p:sp>
        <p:nvSpPr>
          <p:cNvPr id="6" name="图片占位符 5"/>
          <p:cNvSpPr>
            <a:spLocks noGrp="1"/>
          </p:cNvSpPr>
          <p:nvPr>
            <p:ph type="pic" sz="quarter" idx="10"/>
          </p:nvPr>
        </p:nvSpPr>
        <p:spPr>
          <a:xfrm>
            <a:off x="5128192" y="2695263"/>
            <a:ext cx="2602365" cy="2602223"/>
          </a:xfrm>
          <a:custGeom>
            <a:gdLst>
              <a:gd name="connsiteX0" fmla="*/ 1233714 w 2467428"/>
              <a:gd name="connsiteY0" fmla="*/ 0 h 2467428"/>
              <a:gd name="connsiteX1" fmla="*/ 2467428 w 2467428"/>
              <a:gd name="connsiteY1" fmla="*/ 1233714 h 2467428"/>
              <a:gd name="connsiteX2" fmla="*/ 1233714 w 2467428"/>
              <a:gd name="connsiteY2" fmla="*/ 2467428 h 2467428"/>
              <a:gd name="connsiteX3" fmla="*/ 0 w 2467428"/>
              <a:gd name="connsiteY3" fmla="*/ 1233714 h 2467428"/>
              <a:gd name="connsiteX4" fmla="*/ 1233714 w 2467428"/>
              <a:gd name="connsiteY4" fmla="*/ 0 h 2467428"/>
            </a:gdLst>
            <a:cxnLst>
              <a:cxn ang="0">
                <a:pos x="connsiteX0" y="connsiteY0"/>
              </a:cxn>
              <a:cxn ang="0">
                <a:pos x="connsiteX1" y="connsiteY1"/>
              </a:cxn>
              <a:cxn ang="0">
                <a:pos x="connsiteX2" y="connsiteY2"/>
              </a:cxn>
              <a:cxn ang="0">
                <a:pos x="connsiteX3" y="connsiteY3"/>
              </a:cxn>
              <a:cxn ang="0">
                <a:pos x="connsiteX4" y="connsiteY4"/>
              </a:cxn>
            </a:cxnLst>
            <a:rect l="l" t="t" r="r" b="b"/>
            <a:pathLst>
              <a:path w="2467428" h="2467428">
                <a:moveTo>
                  <a:pt x="1233714" y="0"/>
                </a:moveTo>
                <a:cubicBezTo>
                  <a:pt x="1915075" y="0"/>
                  <a:pt x="2467428" y="552353"/>
                  <a:pt x="2467428" y="1233714"/>
                </a:cubicBezTo>
                <a:cubicBezTo>
                  <a:pt x="2467428" y="1915075"/>
                  <a:pt x="1915075" y="2467428"/>
                  <a:pt x="1233714" y="2467428"/>
                </a:cubicBezTo>
                <a:cubicBezTo>
                  <a:pt x="552353" y="2467428"/>
                  <a:pt x="0" y="1915075"/>
                  <a:pt x="0" y="1233714"/>
                </a:cubicBezTo>
                <a:cubicBezTo>
                  <a:pt x="0" y="552353"/>
                  <a:pt x="552353" y="0"/>
                  <a:pt x="1233714" y="0"/>
                </a:cubicBezTo>
                <a:close/>
              </a:path>
            </a:pathLst>
          </a:custGeom>
        </p:spPr>
        <p:txBody>
          <a:bodyPr wrap="square">
            <a:noAutofit/>
          </a:bodyPr>
          <a:lstStyle/>
          <a:p>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5_两栏内容">
    <p:spTree>
      <p:nvGrpSpPr>
        <p:cNvPr id="1" name=""/>
        <p:cNvGrpSpPr/>
        <p:nvPr/>
      </p:nvGrpSpPr>
      <p:grpSpPr>
        <a:xfrm>
          <a:off x="0" y="0"/>
          <a:ext cx="0" cy="0"/>
        </a:xfrm>
      </p:grpSpPr>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64406" y="2246809"/>
            <a:ext cx="10929938" cy="1550332"/>
          </a:xfrm>
        </p:spPr>
        <p:txBody>
          <a:bodyPr/>
          <a:lstStyle/>
          <a:p>
            <a:r>
              <a:rPr lang="zh-CN" altLang="en-US"/>
              <a:t>单击此处编辑母版标题样式</a:t>
            </a:r>
          </a:p>
        </p:txBody>
      </p:sp>
      <p:sp>
        <p:nvSpPr>
          <p:cNvPr id="3" name="副标题 2"/>
          <p:cNvSpPr>
            <a:spLocks noGrp="1"/>
          </p:cNvSpPr>
          <p:nvPr>
            <p:ph type="subTitle" idx="1"/>
          </p:nvPr>
        </p:nvSpPr>
        <p:spPr>
          <a:xfrm>
            <a:off x="1928813" y="4098502"/>
            <a:ext cx="9001125" cy="1848344"/>
          </a:xfrm>
        </p:spPr>
        <p:txBody>
          <a:bodyPr/>
          <a:lstStyle>
            <a:lvl1pPr marL="0" indent="0" algn="ctr">
              <a:buNone/>
              <a:defRPr>
                <a:solidFill>
                  <a:schemeClr val="tx1">
                    <a:tint val="75000"/>
                  </a:schemeClr>
                </a:solidFill>
              </a:defRPr>
            </a:lvl1pPr>
            <a:lvl2pPr marL="642620" indent="0" algn="ctr">
              <a:buNone/>
              <a:defRPr>
                <a:solidFill>
                  <a:schemeClr val="tx1">
                    <a:tint val="75000"/>
                  </a:schemeClr>
                </a:solidFill>
              </a:defRPr>
            </a:lvl2pPr>
            <a:lvl3pPr marL="1285875" indent="0" algn="ctr">
              <a:buNone/>
              <a:defRPr>
                <a:solidFill>
                  <a:schemeClr val="tx1">
                    <a:tint val="75000"/>
                  </a:schemeClr>
                </a:solidFill>
              </a:defRPr>
            </a:lvl3pPr>
            <a:lvl4pPr marL="1928495" indent="0" algn="ctr">
              <a:buNone/>
              <a:defRPr>
                <a:solidFill>
                  <a:schemeClr val="tx1">
                    <a:tint val="75000"/>
                  </a:schemeClr>
                </a:solidFill>
              </a:defRPr>
            </a:lvl4pPr>
            <a:lvl5pPr marL="2571750" indent="0" algn="ctr">
              <a:buNone/>
              <a:defRPr>
                <a:solidFill>
                  <a:schemeClr val="tx1">
                    <a:tint val="75000"/>
                  </a:schemeClr>
                </a:solidFill>
              </a:defRPr>
            </a:lvl5pPr>
            <a:lvl6pPr marL="3214370" indent="0" algn="ctr">
              <a:buNone/>
              <a:defRPr>
                <a:solidFill>
                  <a:schemeClr val="tx1">
                    <a:tint val="75000"/>
                  </a:schemeClr>
                </a:solidFill>
              </a:defRPr>
            </a:lvl6pPr>
            <a:lvl7pPr marL="3857625" indent="0" algn="ctr">
              <a:buNone/>
              <a:defRPr>
                <a:solidFill>
                  <a:schemeClr val="tx1">
                    <a:tint val="75000"/>
                  </a:schemeClr>
                </a:solidFill>
              </a:defRPr>
            </a:lvl7pPr>
            <a:lvl8pPr marL="4500245" indent="0" algn="ctr">
              <a:buNone/>
              <a:defRPr>
                <a:solidFill>
                  <a:schemeClr val="tx1">
                    <a:tint val="75000"/>
                  </a:schemeClr>
                </a:solidFill>
              </a:defRPr>
            </a:lvl8pPr>
            <a:lvl9pPr marL="51435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42938" y="6703596"/>
            <a:ext cx="3000375" cy="386187"/>
          </a:xfrm>
        </p:spPr>
        <p:txBody>
          <a:bodyPr/>
          <a:lstStyle>
            <a:lvl1pPr>
              <a:defRPr/>
            </a:lvl1pPr>
          </a:lstStyle>
          <a:p>
            <a:pPr>
              <a:defRPr/>
            </a:pPr>
            <a:fld id="{F1DF8838-2596-481A-81BD-BA549497E720}" type="datetimeFigureOut">
              <a:rPr lang="zh-CN" altLang="en-US"/>
              <a:pPr>
                <a:defRPr/>
              </a:pPr>
              <a:t>2020/9/8</a:t>
            </a:fld>
            <a:endParaRPr lang="zh-CN" altLang="en-US"/>
          </a:p>
        </p:txBody>
      </p:sp>
      <p:sp>
        <p:nvSpPr>
          <p:cNvPr id="5" name="页脚占位符 4"/>
          <p:cNvSpPr>
            <a:spLocks noGrp="1"/>
          </p:cNvSpPr>
          <p:nvPr>
            <p:ph type="ftr" sz="quarter" idx="11"/>
          </p:nvPr>
        </p:nvSpPr>
        <p:spPr>
          <a:xfrm>
            <a:off x="4393406" y="6703596"/>
            <a:ext cx="4071938" cy="386187"/>
          </a:xfr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9215438" y="6703596"/>
            <a:ext cx="3000375" cy="386187"/>
          </a:xfrm>
        </p:spPr>
        <p:txBody>
          <a:bodyPr/>
          <a:lstStyle>
            <a:lvl1pPr>
              <a:defRPr/>
            </a:lvl1pPr>
          </a:lstStyle>
          <a:p>
            <a:pPr>
              <a:defRPr/>
            </a:pPr>
            <a:fld id="{7F7507C5-9851-4EF6-82C9-5647805156C3}" type="slidenum">
              <a:rPr lang="zh-CN" altLang="en-US"/>
              <a:pPr>
                <a:defRPr/>
              </a:pPr>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186699" y="162529"/>
            <a:ext cx="11090672" cy="519937"/>
          </a:xfrm>
        </p:spPr>
        <p:txBody>
          <a:bodyPr>
            <a:noAutofit/>
          </a:bodyPr>
          <a:lstStyle>
            <a:lvl1pPr>
              <a:defRPr sz="2955"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defRPr>
            </a:lvl1pPr>
          </a:lstStyle>
          <a:p>
            <a:r>
              <a:rPr lang="zh-CN" altLang="en-US"/>
              <a:t>单击此处编辑母版标题样式</a:t>
            </a:r>
          </a:p>
        </p:txBody>
      </p:sp>
      <p:sp>
        <p:nvSpPr>
          <p:cNvPr id="3" name="日期占位符 2"/>
          <p:cNvSpPr>
            <a:spLocks noGrp="1"/>
          </p:cNvSpPr>
          <p:nvPr>
            <p:ph type="dt" sz="half" idx="10"/>
          </p:nvPr>
        </p:nvSpPr>
        <p:spPr>
          <a:xfrm>
            <a:off x="884039" y="6703595"/>
            <a:ext cx="2893219" cy="385072"/>
          </a:xfrm>
        </p:spPr>
        <p:txBody>
          <a:bodyPr/>
          <a:lstStyle/>
          <a:p>
            <a:fld id="{D997B5FA-0921-464F-AAE1-844C04324D75}" type="datetimeFigureOut">
              <a:rPr lang="zh-CN" altLang="en-US" smtClean="0"/>
              <a:t>2020/9/8</a:t>
            </a:fld>
            <a:endParaRPr lang="zh-CN" altLang="en-US"/>
          </a:p>
        </p:txBody>
      </p:sp>
      <p:sp>
        <p:nvSpPr>
          <p:cNvPr id="4" name="页脚占位符 3"/>
          <p:cNvSpPr>
            <a:spLocks noGrp="1"/>
          </p:cNvSpPr>
          <p:nvPr>
            <p:ph type="ftr" sz="quarter" idx="11"/>
          </p:nvPr>
        </p:nvSpPr>
        <p:spPr>
          <a:xfrm>
            <a:off x="4259461" y="6703595"/>
            <a:ext cx="4339828" cy="385072"/>
          </a:xfrm>
        </p:spPr>
        <p:txBody>
          <a:bodyPr/>
          <a:lstStyle/>
          <a:p>
            <a:endParaRPr lang="zh-CN" altLang="en-US"/>
          </a:p>
        </p:txBody>
      </p:sp>
      <p:sp>
        <p:nvSpPr>
          <p:cNvPr id="5" name="灯片编号占位符 4"/>
          <p:cNvSpPr>
            <a:spLocks noGrp="1"/>
          </p:cNvSpPr>
          <p:nvPr>
            <p:ph type="sldNum" sz="quarter" idx="12"/>
          </p:nvPr>
        </p:nvSpPr>
        <p:spPr>
          <a:xfrm>
            <a:off x="9081492" y="6703595"/>
            <a:ext cx="2893219" cy="385072"/>
          </a:xfrm>
        </p:spPr>
        <p:txBody>
          <a:bodyPr/>
          <a:lstStyle/>
          <a:p>
            <a:fld id="{565CE74E-AB26-4998-AD42-012C4C1AD076}" type="slidenum">
              <a:rPr lang="zh-CN" altLang="en-US" smtClean="0"/>
              <a:t>‹#›</a:t>
            </a:fld>
            <a:endParaRPr lang="zh-CN" altLang="en-US"/>
          </a:p>
        </p:txBody>
      </p:sp>
      <p:sp>
        <p:nvSpPr>
          <p:cNvPr id="6" name="矩形 5"/>
          <p:cNvSpPr/>
          <p:nvPr userDrawn="1"/>
        </p:nvSpPr>
        <p:spPr>
          <a:xfrm>
            <a:off x="0" y="682466"/>
            <a:ext cx="12858750" cy="65501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内容占位符 2"/>
          <p:cNvSpPr>
            <a:spLocks noGrp="1"/>
          </p:cNvSpPr>
          <p:nvPr>
            <p:ph idx="1" hasCustomPrompt="1"/>
          </p:nvPr>
        </p:nvSpPr>
        <p:spPr>
          <a:xfrm>
            <a:off x="884039" y="1925358"/>
            <a:ext cx="11090672" cy="4589050"/>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84039" y="6703595"/>
            <a:ext cx="2893219" cy="385072"/>
          </a:xfrm>
        </p:spPr>
        <p:txBody>
          <a:bodyPr/>
          <a:lstStyle/>
          <a:p>
            <a:fld id="{904633C7-0C01-4672-8BF1-E8A9B0B93446}" type="datetimeFigureOut">
              <a:rPr lang="zh-CN" altLang="en-US" smtClean="0"/>
              <a:t>2020/9/8</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87587C7A-3ECE-48A3-822A-386751A1E13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name="自定义版式">
    <p:spTree>
      <p:nvGrpSpPr>
        <p:cNvPr id="1" name=""/>
        <p:cNvGrpSpPr/>
        <p:nvPr/>
      </p:nvGrpSpPr>
      <p:grpSpPr>
        <a:xfrm>
          <a:off x="0" y="0"/>
          <a:ext cx="0" cy="0"/>
        </a:xfrm>
      </p:grpSpPr>
      <p:sp>
        <p:nvSpPr>
          <p:cNvPr id="2" name="标题 1"/>
          <p:cNvSpPr>
            <a:spLocks noGrp="1"/>
          </p:cNvSpPr>
          <p:nvPr>
            <p:ph type="title"/>
          </p:nvPr>
        </p:nvSpPr>
        <p:spPr>
          <a:xfrm>
            <a:off x="884039" y="385072"/>
            <a:ext cx="11090672" cy="1397978"/>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xfrm>
            <a:off x="884039" y="6703595"/>
            <a:ext cx="2893219" cy="385072"/>
          </a:xfrm>
        </p:spPr>
        <p:txBody>
          <a:bodyPr/>
          <a:lstStyle>
            <a:lvl1pPr>
              <a:defRPr/>
            </a:lvl1pPr>
          </a:lstStyle>
          <a:p>
            <a:pPr>
              <a:defRPr/>
            </a:pPr>
            <a:fld id="{C8E707FB-9A4B-43C9-BEBC-5527A0815104}" type="datetime1">
              <a:rPr lang="zh-CN" altLang="en-US"/>
              <a:pPr>
                <a:defRPr/>
              </a:pPr>
              <a:t>2020/9/8</a:t>
            </a:fld>
            <a:endParaRPr lang="zh-CN" altLang="en-US" sz="1800">
              <a:solidFill>
                <a:schemeClr val="tx1"/>
              </a:solidFill>
            </a:endParaRPr>
          </a:p>
        </p:txBody>
      </p:sp>
      <p:sp>
        <p:nvSpPr>
          <p:cNvPr id="4" name="页脚占位符 4"/>
          <p:cNvSpPr>
            <a:spLocks noGrp="1" noChangeArrowheads="1"/>
          </p:cNvSpPr>
          <p:nvPr>
            <p:ph type="ftr" sz="quarter" idx="11"/>
          </p:nvPr>
        </p:nvSpPr>
        <p:spPr>
          <a:xfrm>
            <a:off x="4259461" y="6703595"/>
            <a:ext cx="4339828" cy="385072"/>
          </a:xfrm>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xfrm>
            <a:off x="9081492" y="6703595"/>
            <a:ext cx="2893219" cy="385072"/>
          </a:xfrm>
        </p:spPr>
        <p:txBody>
          <a:bodyPr/>
          <a:lstStyle>
            <a:lvl1pPr>
              <a:defRPr/>
            </a:lvl1pPr>
          </a:lstStyle>
          <a:p>
            <a:pPr>
              <a:defRPr/>
            </a:pPr>
            <a:fld id="{D81D8D7C-BAC7-484D-8442-92C965557AA3}" type="slidenum">
              <a:rPr lang="zh-CN" altLang="en-US"/>
              <a:pPr>
                <a:defRPr/>
              </a:pPr>
              <a:t>‹#›</a:t>
            </a:fld>
            <a:endParaRPr lang="zh-CN" altLang="en-US" sz="1800">
              <a:solidFill>
                <a:schemeClr val="tx1"/>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页_3">
    <p:spTree>
      <p:nvGrpSpPr>
        <p:cNvPr id="1" name=""/>
        <p:cNvGrpSpPr/>
        <p:nvPr/>
      </p:nvGrpSpPr>
      <p:grpSpPr>
        <a:xfrm>
          <a:off x="0" y="0"/>
          <a:ext cx="0" cy="0"/>
        </a:xfrm>
      </p:grpSpPr>
      <p:cxnSp>
        <p:nvCxnSpPr>
          <p:cNvPr id="7" name="直接连接符 6"/>
          <p:cNvCxnSpPr/>
          <p:nvPr userDrawn="1"/>
        </p:nvCxnSpPr>
        <p:spPr>
          <a:xfrm flipH="1">
            <a:off x="68312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flipH="1">
            <a:off x="136624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202927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2692301"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335533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401835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4701480"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542478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flipH="1">
            <a:off x="612799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flipH="1">
            <a:off x="6811119"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747414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137178"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flipH="1">
            <a:off x="880020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9463236"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10146357"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10869662"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11572875"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12235904" y="-140635"/>
            <a:ext cx="0" cy="745364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flipV="1">
            <a:off x="-442020" y="6528339"/>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flipH="1" flipV="1">
            <a:off x="-442020" y="5743665"/>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flipH="1" flipV="1">
            <a:off x="-442020" y="4956717"/>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flipH="1" flipV="1">
            <a:off x="-442020" y="4190998"/>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flipV="1">
            <a:off x="-442020" y="340632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flipH="1" flipV="1">
            <a:off x="-442020" y="261937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userDrawn="1"/>
        </p:nvCxnSpPr>
        <p:spPr>
          <a:xfrm flipH="1" flipV="1">
            <a:off x="-442020" y="1874886"/>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nvCxnSpPr>
        <p:spPr>
          <a:xfrm flipH="1" flipV="1">
            <a:off x="-442020" y="1090212"/>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userDrawn="1"/>
        </p:nvCxnSpPr>
        <p:spPr>
          <a:xfrm flipH="1" flipV="1">
            <a:off x="-442020" y="303264"/>
            <a:ext cx="13501688" cy="21229"/>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组合 28"/>
          <p:cNvGrpSpPr/>
          <p:nvPr userDrawn="1"/>
        </p:nvGrpSpPr>
        <p:grpSpPr>
          <a:xfrm>
            <a:off x="10639194" y="6386146"/>
            <a:ext cx="844151" cy="681171"/>
            <a:chOff x="10087532" y="6055345"/>
            <a:chExt cx="800380" cy="645886"/>
          </a:xfrm>
        </p:grpSpPr>
        <p:sp>
          <p:nvSpPr>
            <p:cNvPr id="30" name="椭圆 29"/>
            <p:cNvSpPr/>
            <p:nvPr/>
          </p:nvSpPr>
          <p:spPr>
            <a:xfrm>
              <a:off x="10087532" y="6055345"/>
              <a:ext cx="591536" cy="591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470224" y="6283543"/>
              <a:ext cx="417688" cy="417688"/>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文本框 39"/>
            <p:cNvSpPr txBox="1"/>
            <p:nvPr/>
          </p:nvSpPr>
          <p:spPr>
            <a:xfrm>
              <a:off x="10145315" y="6166446"/>
              <a:ext cx="533753" cy="101154"/>
            </a:xfrm>
            <a:prstGeom prst="rect">
              <a:avLst/>
            </a:prstGeom>
            <a:noFill/>
          </p:spPr>
          <p:txBody>
            <a:bodyPr wrap="square" rtlCol="0">
              <a:spAutoFit/>
            </a:bodyPr>
            <a:lstStyle/>
            <a:p>
              <a:endParaRPr lang="zh-CN" altLang="en-US" sz="100"/>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607344" y="1183677"/>
            <a:ext cx="9644063" cy="2518034"/>
          </a:xfrm>
        </p:spPr>
        <p:txBody>
          <a:bodyPr anchor="b"/>
          <a:lstStyle>
            <a:lvl1pPr algn="ctr">
              <a:defRPr sz="6330"/>
            </a:lvl1pPr>
          </a:lstStyle>
          <a:p>
            <a:r>
              <a:rPr lang="zh-CN" altLang="en-US"/>
              <a:t>单击此处编辑母版标题样式</a:t>
            </a:r>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7625" indent="0" algn="ctr">
              <a:buNone/>
              <a:defRPr sz="1685"/>
            </a:lvl9pPr>
          </a:lstStyle>
          <a:p>
            <a:r>
              <a:rPr lang="zh-CN" altLang="en-US"/>
              <a:t>单击此处编辑母版副标题样式</a:t>
            </a:r>
          </a:p>
        </p:txBody>
      </p:sp>
      <p:sp>
        <p:nvSpPr>
          <p:cNvPr id="4" name="日期占位符 3"/>
          <p:cNvSpPr>
            <a:spLocks noGrp="1"/>
          </p:cNvSpPr>
          <p:nvPr>
            <p:ph type="dt" sz="half" idx="10"/>
          </p:nvPr>
        </p:nvSpPr>
        <p:spPr>
          <a:xfrm>
            <a:off x="884039" y="6703595"/>
            <a:ext cx="2893219" cy="385072"/>
          </a:xfrm>
        </p:spPr>
        <p:txBody>
          <a:bodyPr/>
          <a:lstStyle/>
          <a:p>
            <a:fld id="{82F288E0-7875-42C4-84C8-98DBBD3BF4D2}" type="datetimeFigureOut">
              <a:rPr lang="zh-CN" altLang="en-US" smtClean="0"/>
              <a:t>2020/9/8</a:t>
            </a:fld>
            <a:endParaRPr lang="zh-CN" altLang="en-US"/>
          </a:p>
        </p:txBody>
      </p:sp>
      <p:sp>
        <p:nvSpPr>
          <p:cNvPr id="5" name="页脚占位符 4"/>
          <p:cNvSpPr>
            <a:spLocks noGrp="1"/>
          </p:cNvSpPr>
          <p:nvPr>
            <p:ph type="ftr" sz="quarter" idx="11"/>
          </p:nvPr>
        </p:nvSpPr>
        <p:spPr>
          <a:xfrm>
            <a:off x="4259461" y="6703595"/>
            <a:ext cx="4339828" cy="385072"/>
          </a:xfrm>
        </p:spPr>
        <p:txBody>
          <a:bodyPr/>
          <a:lstStyle/>
          <a:p>
            <a:endParaRPr lang="zh-CN" altLang="en-US"/>
          </a:p>
        </p:txBody>
      </p:sp>
      <p:sp>
        <p:nvSpPr>
          <p:cNvPr id="6" name="灯片编号占位符 5"/>
          <p:cNvSpPr>
            <a:spLocks noGrp="1"/>
          </p:cNvSpPr>
          <p:nvPr>
            <p:ph type="sldNum" sz="quarter" idx="12"/>
          </p:nvPr>
        </p:nvSpPr>
        <p:spPr>
          <a:xfrm>
            <a:off x="9081492" y="6703595"/>
            <a:ext cx="2893219" cy="385072"/>
          </a:xfrm>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
        <p:nvSpPr>
          <p:cNvPr id="7" name="矩形 6"/>
          <p:cNvSpPr/>
          <p:nvPr userDrawn="1"/>
        </p:nvSpPr>
        <p:spPr>
          <a:xfrm>
            <a:off x="393465" y="614441"/>
            <a:ext cx="12075170" cy="5951869"/>
          </a:xfrm>
          <a:prstGeom prst="rect">
            <a:avLst/>
          </a:prstGeom>
          <a:solidFill>
            <a:schemeClr val="bg1"/>
          </a:solidFill>
          <a:ln>
            <a:noFill/>
          </a:ln>
          <a:effectLst>
            <a:outerShdw blurRad="482600" dist="228600" sx="101000" sy="101000" algn="ctr" rotWithShape="0">
              <a:srgbClr val="000000">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00" strike="noStrike" noProof="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p:cSld name="仅标题">
    <p:spTree>
      <p:nvGrpSpPr>
        <p:cNvPr id="1" name=""/>
        <p:cNvGrpSpPr/>
        <p:nvPr/>
      </p:nvGrpSpPr>
      <p:grpSpPr>
        <a:xfrm>
          <a:off x="0" y="0"/>
          <a:ext cx="0" cy="0"/>
        </a:xfrm>
      </p:grpSpPr>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自定义版式">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8.xml" /><Relationship Id="rId10" Type="http://schemas.openxmlformats.org/officeDocument/2006/relationships/slideLayout" Target="../slideLayouts/slideLayout17.xml" /><Relationship Id="rId11" Type="http://schemas.openxmlformats.org/officeDocument/2006/relationships/slideLayout" Target="../slideLayouts/slideLayout18.xml" /><Relationship Id="rId12" Type="http://schemas.openxmlformats.org/officeDocument/2006/relationships/slideLayout" Target="../slideLayouts/slideLayout19.xml" /><Relationship Id="rId13" Type="http://schemas.openxmlformats.org/officeDocument/2006/relationships/theme" Target="../theme/theme2.xml" /><Relationship Id="rId2" Type="http://schemas.openxmlformats.org/officeDocument/2006/relationships/slideLayout" Target="../slideLayouts/slideLayout9.xml" /><Relationship Id="rId3" Type="http://schemas.openxmlformats.org/officeDocument/2006/relationships/slideLayout" Target="../slideLayouts/slideLayout10.xml" /><Relationship Id="rId4" Type="http://schemas.openxmlformats.org/officeDocument/2006/relationships/slideLayout" Target="../slideLayouts/slideLayout11.xml" /><Relationship Id="rId5" Type="http://schemas.openxmlformats.org/officeDocument/2006/relationships/slideLayout" Target="../slideLayouts/slideLayout12.xml" /><Relationship Id="rId6" Type="http://schemas.openxmlformats.org/officeDocument/2006/relationships/slideLayout" Target="../slideLayouts/slideLayout13.xml" /><Relationship Id="rId7" Type="http://schemas.openxmlformats.org/officeDocument/2006/relationships/slideLayout" Target="../slideLayouts/slideLayout14.xml" /><Relationship Id="rId8" Type="http://schemas.openxmlformats.org/officeDocument/2006/relationships/slideLayout" Target="../slideLayouts/slideLayout15.xml" /><Relationship Id="rId9" Type="http://schemas.openxmlformats.org/officeDocument/2006/relationships/slideLayout" Target="../slideLayouts/slideLayout1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4" name="斜纹 3"/>
          <p:cNvSpPr/>
          <p:nvPr userDrawn="1"/>
        </p:nvSpPr>
        <p:spPr>
          <a:xfrm>
            <a:off x="0" y="0"/>
            <a:ext cx="2181120" cy="1781102"/>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Lst>
  <p:transition/>
  <p:timing/>
  <p:txStyles>
    <p:titleStyle>
      <a:lvl1pPr algn="l" defTabSz="964565"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tx1"/>
          </a:solidFill>
          <a:latin typeface="+mn-lt"/>
          <a:ea typeface="+mn-ea"/>
          <a:cs typeface="+mn-cs"/>
        </a:defRPr>
      </a:lvl1pPr>
      <a:lvl2pPr marL="723265" indent="-241300" algn="l" defTabSz="964565" rtl="0" eaLnBrk="1" latinLnBrk="0" hangingPunct="1">
        <a:lnSpc>
          <a:spcPct val="90000"/>
        </a:lnSpc>
        <a:spcBef>
          <a:spcPct val="106000"/>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ct val="106000"/>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jpeg" /><Relationship Id="rId3" Type="http://schemas.openxmlformats.org/officeDocument/2006/relationships/tags" Target="../tags/tag1.xml" /><Relationship Id="rId4" Type="http://schemas.openxmlformats.org/officeDocument/2006/relationships/image" Target="../media/image2.jpeg" /><Relationship Id="rId5" Type="http://schemas.openxmlformats.org/officeDocument/2006/relationships/tags" Target="../tags/tag2.xml" /><Relationship Id="rId6" Type="http://schemas.openxmlformats.org/officeDocument/2006/relationships/tags" Target="../tags/tag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xml" /><Relationship Id="rId3" Type="http://schemas.openxmlformats.org/officeDocument/2006/relationships/image" Target="../media/image3.jpeg" /><Relationship Id="rId4" Type="http://schemas.openxmlformats.org/officeDocument/2006/relationships/tags" Target="../tags/tag4.xml" /><Relationship Id="rId5" Type="http://schemas.openxmlformats.org/officeDocument/2006/relationships/tags" Target="../tags/tag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0.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1.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2.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9.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3.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0.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2.xml" /><Relationship Id="rId3" Type="http://schemas.openxmlformats.org/officeDocument/2006/relationships/image" Target="../media/image5.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12.xml" /><Relationship Id="rId3" Type="http://schemas.openxmlformats.org/officeDocument/2006/relationships/image" Target="../media/image14.pn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5.jpeg" /><Relationship Id="rId3" Type="http://schemas.openxmlformats.org/officeDocument/2006/relationships/image" Target="../media/image16.png" /><Relationship Id="rId4" Type="http://schemas.openxmlformats.org/officeDocument/2006/relationships/image" Target="../media/image17.png" /><Relationship Id="rId5" Type="http://schemas.openxmlformats.org/officeDocument/2006/relationships/image" Target="../media/image18.png" /><Relationship Id="rId6" Type="http://schemas.openxmlformats.org/officeDocument/2006/relationships/image" Target="../media/image19.png" /><Relationship Id="rId7" Type="http://schemas.openxmlformats.org/officeDocument/2006/relationships/image" Target="../media/image2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7.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4.xml" /><Relationship Id="rId3"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notesSlide" Target="../notesSlides/notesSlide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descr="79052369203291367"/>
          <p:cNvPicPr>
            <a:picLocks noChangeAspect="1"/>
          </p:cNvPicPr>
          <p:nvPr>
            <p:custDataLst>
              <p:tags r:id="rId3"/>
            </p:custDataLst>
          </p:nvPr>
        </p:nvPicPr>
        <p:blipFill>
          <a:blip r:embed="rId2"/>
          <a:stretch>
            <a:fillRect/>
          </a:stretch>
        </p:blipFill>
        <p:spPr>
          <a:xfrm>
            <a:off x="-2540" y="3363595"/>
            <a:ext cx="12860655" cy="3869055"/>
          </a:xfrm>
          <a:prstGeom prst="rect">
            <a:avLst/>
          </a:prstGeom>
        </p:spPr>
      </p:pic>
      <p:pic>
        <p:nvPicPr>
          <p:cNvPr id="4" name="图片 3" descr="01166c5768a70b0000012e7e7dffad"/>
          <p:cNvPicPr>
            <a:picLocks noChangeAspect="1"/>
          </p:cNvPicPr>
          <p:nvPr>
            <p:custDataLst>
              <p:tags r:id="rId5"/>
            </p:custDataLst>
          </p:nvPr>
        </p:nvPicPr>
        <p:blipFill>
          <a:blip r:embed="rId4"/>
          <a:stretch>
            <a:fillRect/>
          </a:stretch>
        </p:blipFill>
        <p:spPr>
          <a:xfrm>
            <a:off x="8890" y="0"/>
            <a:ext cx="12849860" cy="3364230"/>
          </a:xfrm>
          <a:prstGeom prst="rect">
            <a:avLst/>
          </a:prstGeom>
        </p:spPr>
      </p:pic>
      <p:sp>
        <p:nvSpPr>
          <p:cNvPr id="5" name="文本框 4"/>
          <p:cNvSpPr txBox="1"/>
          <p:nvPr/>
        </p:nvSpPr>
        <p:spPr>
          <a:xfrm>
            <a:off x="-2326" y="-11487"/>
            <a:ext cx="5974080" cy="675640"/>
          </a:xfrm>
          <a:prstGeom prst="rect">
            <a:avLst/>
          </a:prstGeom>
          <a:noFill/>
        </p:spPr>
        <p:txBody>
          <a:bodyPr wrap="none" rtlCol="0">
            <a:spAutoFit/>
          </a:bodyPr>
          <a:lstStyle/>
          <a:p>
            <a:r>
              <a:rPr lang="zh-CN" altLang="en-US" sz="3795" b="1">
                <a:solidFill>
                  <a:srgbClr val="FF0000"/>
                </a:solidFill>
                <a:latin typeface="微软雅黑" panose="020b0503020204020204" charset="-122"/>
                <a:ea typeface="微软雅黑"/>
              </a:rPr>
              <a:t>统编新版必修上册第一单元</a:t>
            </a:r>
          </a:p>
        </p:txBody>
      </p:sp>
      <p:sp>
        <p:nvSpPr>
          <p:cNvPr id="26626" name="文本框 99"/>
          <p:cNvSpPr txBox="1"/>
          <p:nvPr/>
        </p:nvSpPr>
        <p:spPr>
          <a:xfrm>
            <a:off x="350520" y="1334770"/>
            <a:ext cx="12137390" cy="4194810"/>
          </a:xfrm>
          <a:prstGeom prst="rect">
            <a:avLst/>
          </a:prstGeom>
          <a:noFill/>
          <a:ln w="9525">
            <a:noFill/>
          </a:ln>
        </p:spPr>
        <p:txBody>
          <a:bodyPr wrap="square" anchor="t">
            <a:spAutoFit/>
          </a:bodyPr>
          <a:lstStyle/>
          <a:p>
            <a:pPr algn="ctr">
              <a:lnSpc>
                <a:spcPct val="150000"/>
              </a:lnSpc>
            </a:pPr>
            <a:r>
              <a:rPr lang="zh-CN" altLang="zh-CN" sz="6185" b="1" kern="100">
                <a:solidFill>
                  <a:srgbClr val="FF0000"/>
                </a:solidFill>
                <a:latin typeface="Times New Roman" panose="02020603050405020304"/>
                <a:ea typeface="微软雅黑"/>
                <a:sym typeface="+mn-ea"/>
              </a:rPr>
              <a:t>《红烛》《峨日朵雪峰之侧》</a:t>
            </a:r>
          </a:p>
          <a:p>
            <a:pPr algn="ctr">
              <a:lnSpc>
                <a:spcPct val="150000"/>
              </a:lnSpc>
            </a:pPr>
            <a:r>
              <a:rPr lang="zh-CN" altLang="zh-CN" sz="6185" b="1" kern="100">
                <a:solidFill>
                  <a:srgbClr val="FF0000"/>
                </a:solidFill>
                <a:latin typeface="Times New Roman" panose="02020603050405020304"/>
                <a:ea typeface="微软雅黑"/>
                <a:sym typeface="+mn-ea"/>
              </a:rPr>
              <a:t>《立在地球边上放号》《致云雀》</a:t>
            </a:r>
            <a:r>
              <a:rPr lang="zh-CN" altLang="en-US" sz="5400" b="1" kern="100">
                <a:solidFill>
                  <a:srgbClr val="FF0000"/>
                </a:solidFill>
                <a:latin typeface="Times New Roman" panose="02020603050405020304"/>
                <a:ea typeface="微软雅黑"/>
                <a:sym typeface="+mn-ea"/>
              </a:rPr>
              <a:t>群文</a:t>
            </a:r>
            <a:r>
              <a:rPr lang="zh-CN" altLang="zh-CN" sz="5400" b="1" kern="100">
                <a:solidFill>
                  <a:srgbClr val="FF0000"/>
                </a:solidFill>
                <a:latin typeface="Times New Roman" panose="02020603050405020304"/>
                <a:ea typeface="微软雅黑"/>
                <a:sym typeface="+mn-ea"/>
              </a:rPr>
              <a:t>教学课件（二）</a:t>
            </a:r>
          </a:p>
        </p:txBody>
      </p:sp>
    </p:spTree>
    <p:custDataLst>
      <p:tags r:id="rId6"/>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diamond(in)">
                                      <p:cBhvr>
                                        <p:cTn id="7" dur="2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1013796" y="221997"/>
            <a:ext cx="9902190" cy="775335"/>
          </a:xfrm>
          <a:prstGeom prst="rect">
            <a:avLst/>
          </a:prstGeom>
          <a:noFill/>
        </p:spPr>
        <p:txBody>
          <a:bodyPr wrap="none" lIns="128257" tIns="64129" rIns="128257" bIns="64129" rtlCol="0">
            <a:spAutoFit/>
          </a:bodyPr>
          <a:lstStyle/>
          <a:p>
            <a:pPr fontAlgn="base">
              <a:spcBef>
                <a:spcPct val="0"/>
              </a:spcBef>
              <a:spcAft>
                <a:spcPct val="0"/>
              </a:spcAft>
              <a:buFont typeface="Arial" panose="020b0604020202020204" pitchFamily="34" charset="0"/>
              <a:buNone/>
            </a:pPr>
            <a:r>
              <a:rPr lang="zh-CN" altLang="en-US" sz="4220" b="1">
                <a:solidFill>
                  <a:srgbClr val="333333"/>
                </a:solidFill>
                <a:latin typeface="微软雅黑" panose="020b0503020204020204" charset="-122"/>
                <a:ea typeface="微软雅黑"/>
              </a:rPr>
              <a:t>小组合作学习，分组查资料，了解背景。</a:t>
            </a:r>
          </a:p>
        </p:txBody>
      </p:sp>
      <p:sp>
        <p:nvSpPr>
          <p:cNvPr id="3" name="Freeform 5"/>
          <p:cNvSpPr>
            <a:spLocks noEditPoints="1"/>
          </p:cNvSpPr>
          <p:nvPr/>
        </p:nvSpPr>
        <p:spPr bwMode="auto">
          <a:xfrm>
            <a:off x="377662" y="381393"/>
            <a:ext cx="604262" cy="602570"/>
          </a:xfrm>
          <a:custGeom>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8257" tIns="64129" rIns="128257" bIns="64129" numCol="1" anchor="t" anchorCtr="0" compatLnSpc="1"/>
          <a:lstStyle/>
          <a:p>
            <a:pPr defTabSz="1216025" fontAlgn="base">
              <a:spcBef>
                <a:spcPct val="0"/>
              </a:spcBef>
              <a:spcAft>
                <a:spcPct val="0"/>
              </a:spcAft>
              <a:defRPr/>
            </a:pPr>
            <a:endParaRPr lang="zh-CN" altLang="en-US" sz="2530" kern="0">
              <a:solidFill>
                <a:srgbClr val="024C89"/>
              </a:solidFill>
              <a:latin typeface="Arial" panose="020b0604020202020204" pitchFamily="34" charset="0"/>
            </a:endParaRPr>
          </a:p>
        </p:txBody>
      </p:sp>
      <p:sp>
        <p:nvSpPr>
          <p:cNvPr id="6" name="椭圆 64"/>
          <p:cNvSpPr>
            <a:spLocks noChangeArrowheads="1"/>
          </p:cNvSpPr>
          <p:nvPr/>
        </p:nvSpPr>
        <p:spPr bwMode="auto">
          <a:xfrm>
            <a:off x="377662" y="1215567"/>
            <a:ext cx="2793946" cy="1749230"/>
          </a:xfrm>
          <a:prstGeom prst="ellipse">
            <a:avLst/>
          </a:prstGeom>
          <a:solidFill>
            <a:schemeClr val="accent1"/>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《立在地球边上放号》</a:t>
            </a:r>
            <a:endParaRPr lang="zh-CN" altLang="zh-CN" sz="2955" b="1">
              <a:solidFill>
                <a:schemeClr val="bg1"/>
              </a:solidFill>
              <a:latin typeface="微软雅黑" panose="020b0503020204020204" charset="-122"/>
              <a:ea typeface="微软雅黑"/>
              <a:sym typeface="宋体" panose="02010600030101010101" pitchFamily="2" charset="-122"/>
            </a:endParaRPr>
          </a:p>
        </p:txBody>
      </p:sp>
      <p:sp>
        <p:nvSpPr>
          <p:cNvPr id="7" name="TextBox 6"/>
          <p:cNvSpPr txBox="1"/>
          <p:nvPr/>
        </p:nvSpPr>
        <p:spPr>
          <a:xfrm>
            <a:off x="3375230" y="1356989"/>
            <a:ext cx="7650255" cy="1508053"/>
          </a:xfrm>
          <a:prstGeom prst="rect">
            <a:avLst/>
          </a:prstGeom>
          <a:noFill/>
        </p:spPr>
        <p:txBody>
          <a:bodyPr wrap="square" lIns="96469" tIns="48234" rIns="96469" bIns="48234" rtlCol="0">
            <a:spAutoFit/>
          </a:bodyPr>
          <a:lstStyle/>
          <a:p>
            <a:pPr>
              <a:lnSpc>
                <a:spcPct val="130000"/>
              </a:lnSpc>
            </a:pPr>
            <a:r>
              <a:rPr lang="en-US" altLang="zh-CN" sz="3795" b="1">
                <a:solidFill>
                  <a:srgbClr val="008000"/>
                </a:solidFill>
                <a:latin typeface="黑体" panose="02010609060101010101" charset="-122"/>
                <a:ea typeface="黑体" panose="02010609060101010101" charset="-122"/>
              </a:rPr>
              <a:t>1.</a:t>
            </a:r>
            <a:r>
              <a:rPr lang="zh-CN" altLang="en-US" sz="3795" b="1">
                <a:solidFill>
                  <a:srgbClr val="008000"/>
                </a:solidFill>
                <a:latin typeface="黑体" panose="02010609060101010101" charset="-122"/>
                <a:ea typeface="黑体" panose="02010609060101010101" charset="-122"/>
              </a:rPr>
              <a:t>《立在地球边上放号》怎么读，怎么理解?</a:t>
            </a:r>
          </a:p>
        </p:txBody>
      </p:sp>
      <p:sp>
        <p:nvSpPr>
          <p:cNvPr id="100" name="文本框 99"/>
          <p:cNvSpPr txBox="1"/>
          <p:nvPr/>
        </p:nvSpPr>
        <p:spPr>
          <a:xfrm>
            <a:off x="377662" y="3289026"/>
            <a:ext cx="11877558" cy="3049905"/>
          </a:xfrm>
          <a:prstGeom prst="rect">
            <a:avLst/>
          </a:prstGeom>
        </p:spPr>
        <p:style>
          <a:lnRef idx="2">
            <a:schemeClr val="accent1"/>
          </a:lnRef>
          <a:fillRef idx="1">
            <a:schemeClr val="lt1"/>
          </a:fillRef>
          <a:effectRef idx="0">
            <a:schemeClr val="accent1"/>
          </a:effectRef>
          <a:fontRef idx="minor">
            <a:schemeClr val="dk1"/>
          </a:fontRef>
        </p:style>
        <p:txBody>
          <a:bodyPr wrap="square" lIns="96469" tIns="48234" rIns="96469" bIns="48234" rtlCol="0">
            <a:spAutoFit/>
          </a:bodyPr>
          <a:lstStyle>
            <a:defPPr>
              <a:defRPr lang="zh-CN"/>
            </a:defPPr>
            <a:lvl1pPr>
              <a:lnSpc>
                <a:spcPct val="130000"/>
              </a:lnSpc>
              <a:defRPr sz="3795">
                <a:solidFill>
                  <a:sysClr val="windowText" lastClr="000000"/>
                </a:solidFill>
                <a:latin typeface="黑体" panose="02010609060101010101" charset="-122"/>
                <a:ea typeface="黑体" panose="02010609060101010101" charset="-122"/>
              </a:defRPr>
            </a:lvl1pPr>
          </a:lstStyle>
          <a:p>
            <a:pPr eaLnBrk="1" latinLnBrk="0" hangingPunct="1">
              <a:lnSpc>
                <a:spcPct val="150000"/>
              </a:lnSpc>
            </a:pPr>
            <a:r>
              <a:rPr lang="zh-CN" altLang="en-US" sz="3200">
                <a:solidFill>
                  <a:srgbClr val="C00000"/>
                </a:solidFill>
              </a:rPr>
              <a:t>明确</a:t>
            </a:r>
            <a:r>
              <a:rPr lang="zh-CN" altLang="en-US" sz="3200"/>
              <a:t>：放号（</a:t>
            </a:r>
            <a:r>
              <a:rPr lang="en-US" altLang="zh-CN" sz="3200" err="1"/>
              <a:t>hào</a:t>
            </a:r>
            <a:r>
              <a:rPr lang="zh-CN" altLang="en-US" sz="3200"/>
              <a:t>）。“立在地球边上放号”是一个祈使句，“立”是一个动词，“在地球边上”点明地点，“放号”的意思是“吹响号角”。“立在地球边上放号”表面意思是站在地球的边上吹响号角，直接发出呼唤。</a:t>
            </a:r>
          </a:p>
        </p:txBody>
      </p:sp>
      <p:sp>
        <p:nvSpPr>
          <p:cNvPr id="11" name="矩形 10"/>
          <p:cNvSpPr/>
          <p:nvPr/>
        </p:nvSpPr>
        <p:spPr>
          <a:xfrm flipV="1">
            <a:off x="3369942" y="1271437"/>
            <a:ext cx="7147436" cy="171104"/>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6469" tIns="48234" rIns="96469" bIns="48234" rtlCol="0" anchor="ctr"/>
          <a:lstStyle/>
          <a:p>
            <a:pPr algn="ctr"/>
            <a:endParaRPr lang="zh-CN" altLang="en-US" sz="140"/>
          </a:p>
        </p:txBody>
      </p:sp>
    </p:spTree>
  </p:cSld>
  <p:clrMapOvr>
    <a:masterClrMapping/>
  </p:clrMapOvr>
  <mc:AlternateContent>
    <mc:Choice xmlns:p14="http://schemas.microsoft.com/office/powerpoint/2010/main" Requires="p14">
      <p:transition spd="slow" advTm="12155" p14:dur="2000"/>
    </mc:Choice>
    <mc:Fallback>
      <p:transition spd="slow" advTm="12155"/>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21600000">
                                      <p:cBhvr>
                                        <p:cTn id="24" dur="500" fill="hold"/>
                                        <p:tgtEl>
                                          <p:spTgt spid="6"/>
                                        </p:tgtEl>
                                        <p:attrNameLst>
                                          <p:attrName>r</p:attrName>
                                        </p:attrNameLst>
                                      </p:cBhvr>
                                    </p:animRo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circle(in)">
                                      <p:cBhvr>
                                        <p:cTn id="35"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6" grpId="1"/>
      <p:bldP spid="7" grpId="0"/>
      <p:bldP spid="10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1013796" y="221997"/>
            <a:ext cx="9902190" cy="775335"/>
          </a:xfrm>
          <a:prstGeom prst="rect">
            <a:avLst/>
          </a:prstGeom>
          <a:noFill/>
        </p:spPr>
        <p:txBody>
          <a:bodyPr wrap="none" lIns="128257" tIns="64129" rIns="128257" bIns="64129" rtlCol="0">
            <a:spAutoFit/>
          </a:bodyPr>
          <a:lstStyle/>
          <a:p>
            <a:pPr fontAlgn="base">
              <a:spcBef>
                <a:spcPct val="0"/>
              </a:spcBef>
              <a:spcAft>
                <a:spcPct val="0"/>
              </a:spcAft>
              <a:buFont typeface="Arial" panose="020b0604020202020204" pitchFamily="34" charset="0"/>
              <a:buNone/>
            </a:pPr>
            <a:r>
              <a:rPr lang="zh-CN" altLang="en-US" sz="4220" b="1">
                <a:solidFill>
                  <a:srgbClr val="333333"/>
                </a:solidFill>
                <a:latin typeface="微软雅黑" panose="020b0503020204020204" charset="-122"/>
                <a:ea typeface="微软雅黑"/>
              </a:rPr>
              <a:t>小组合作学习，分组查资料，了解背景。</a:t>
            </a:r>
          </a:p>
        </p:txBody>
      </p:sp>
      <p:sp>
        <p:nvSpPr>
          <p:cNvPr id="3" name="Freeform 5"/>
          <p:cNvSpPr>
            <a:spLocks noEditPoints="1"/>
          </p:cNvSpPr>
          <p:nvPr/>
        </p:nvSpPr>
        <p:spPr bwMode="auto">
          <a:xfrm>
            <a:off x="377662" y="381393"/>
            <a:ext cx="604262" cy="602570"/>
          </a:xfrm>
          <a:custGeom>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8257" tIns="64129" rIns="128257" bIns="64129" numCol="1" anchor="t" anchorCtr="0" compatLnSpc="1"/>
          <a:lstStyle/>
          <a:p>
            <a:pPr defTabSz="1216025" fontAlgn="base">
              <a:spcBef>
                <a:spcPct val="0"/>
              </a:spcBef>
              <a:spcAft>
                <a:spcPct val="0"/>
              </a:spcAft>
              <a:defRPr/>
            </a:pPr>
            <a:endParaRPr lang="zh-CN" altLang="en-US" sz="2530" kern="0">
              <a:solidFill>
                <a:srgbClr val="024C89"/>
              </a:solidFill>
              <a:latin typeface="Arial" panose="020b0604020202020204" pitchFamily="34" charset="0"/>
            </a:endParaRPr>
          </a:p>
        </p:txBody>
      </p:sp>
      <p:sp>
        <p:nvSpPr>
          <p:cNvPr id="6" name="椭圆 64"/>
          <p:cNvSpPr>
            <a:spLocks noChangeArrowheads="1"/>
          </p:cNvSpPr>
          <p:nvPr/>
        </p:nvSpPr>
        <p:spPr bwMode="auto">
          <a:xfrm>
            <a:off x="377662" y="1099765"/>
            <a:ext cx="2793946" cy="1749230"/>
          </a:xfrm>
          <a:prstGeom prst="ellipse">
            <a:avLst/>
          </a:prstGeom>
          <a:solidFill>
            <a:schemeClr val="accent1"/>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《立在地球边上放号》</a:t>
            </a:r>
            <a:endParaRPr lang="zh-CN" altLang="zh-CN" sz="2955" b="1">
              <a:solidFill>
                <a:schemeClr val="bg1"/>
              </a:solidFill>
              <a:latin typeface="微软雅黑" panose="020b0503020204020204" charset="-122"/>
              <a:ea typeface="微软雅黑"/>
              <a:sym typeface="宋体" panose="02010600030101010101" pitchFamily="2" charset="-122"/>
            </a:endParaRPr>
          </a:p>
        </p:txBody>
      </p:sp>
      <p:sp>
        <p:nvSpPr>
          <p:cNvPr id="7" name="TextBox 6"/>
          <p:cNvSpPr txBox="1"/>
          <p:nvPr/>
        </p:nvSpPr>
        <p:spPr>
          <a:xfrm>
            <a:off x="3375230" y="1356989"/>
            <a:ext cx="8022697" cy="1508053"/>
          </a:xfrm>
          <a:prstGeom prst="rect">
            <a:avLst/>
          </a:prstGeom>
          <a:noFill/>
        </p:spPr>
        <p:txBody>
          <a:bodyPr wrap="square" lIns="96469" tIns="48234" rIns="96469" bIns="48234" rtlCol="0">
            <a:spAutoFit/>
          </a:bodyPr>
          <a:lstStyle>
            <a:defPPr>
              <a:defRPr lang="zh-CN"/>
            </a:defPPr>
            <a:lvl1pPr>
              <a:lnSpc>
                <a:spcPct val="130000"/>
              </a:lnSpc>
              <a:defRPr sz="3795" b="1">
                <a:solidFill>
                  <a:srgbClr val="008000"/>
                </a:solidFill>
                <a:latin typeface="黑体" panose="02010609060101010101" charset="-122"/>
                <a:ea typeface="黑体" panose="02010609060101010101" charset="-122"/>
              </a:defRPr>
            </a:lvl1pPr>
          </a:lstStyle>
          <a:p>
            <a:r>
              <a:rPr lang="en-US" altLang="zh-CN"/>
              <a:t>2.《</a:t>
            </a:r>
            <a:r>
              <a:rPr lang="zh-CN" altLang="en-US"/>
              <a:t>立在地球边上放号</a:t>
            </a:r>
            <a:r>
              <a:rPr lang="en-US" altLang="zh-CN"/>
              <a:t>》</a:t>
            </a:r>
            <a:r>
              <a:rPr lang="zh-CN" altLang="en-US"/>
              <a:t>的写作背景是怎样的？</a:t>
            </a:r>
          </a:p>
        </p:txBody>
      </p:sp>
      <p:sp>
        <p:nvSpPr>
          <p:cNvPr id="100" name="文本框 99"/>
          <p:cNvSpPr txBox="1"/>
          <p:nvPr/>
        </p:nvSpPr>
        <p:spPr>
          <a:xfrm>
            <a:off x="377604" y="3049252"/>
            <a:ext cx="12172393" cy="3449955"/>
          </a:xfrm>
          <a:prstGeom prst="rect">
            <a:avLst/>
          </a:prstGeom>
        </p:spPr>
        <p:style>
          <a:lnRef idx="2">
            <a:schemeClr val="accent1"/>
          </a:lnRef>
          <a:fillRef idx="1">
            <a:schemeClr val="lt1"/>
          </a:fillRef>
          <a:effectRef idx="0">
            <a:schemeClr val="accent1"/>
          </a:effectRef>
          <a:fontRef idx="minor">
            <a:schemeClr val="dk1"/>
          </a:fontRef>
        </p:style>
        <p:txBody>
          <a:bodyPr wrap="square" lIns="96469" tIns="48234" rIns="96469" bIns="48234" rtlCol="0">
            <a:spAutoFit/>
          </a:bodyPr>
          <a:lstStyle>
            <a:defPPr>
              <a:defRPr lang="zh-CN"/>
            </a:defPPr>
            <a:lvl1pPr>
              <a:lnSpc>
                <a:spcPct val="130000"/>
              </a:lnSpc>
              <a:defRPr sz="3795">
                <a:solidFill>
                  <a:sysClr val="windowText" lastClr="000000"/>
                </a:solidFill>
                <a:latin typeface="黑体" panose="02010609060101010101" charset="-122"/>
                <a:ea typeface="黑体" panose="02010609060101010101" charset="-122"/>
              </a:defRPr>
            </a:lvl1pPr>
          </a:lstStyle>
          <a:p>
            <a:pPr eaLnBrk="1" latinLnBrk="0" hangingPunct="1">
              <a:lnSpc>
                <a:spcPts val="4360"/>
              </a:lnSpc>
            </a:pPr>
            <a:r>
              <a:rPr lang="zh-CN" altLang="en-US" sz="2800">
                <a:solidFill>
                  <a:srgbClr val="C00000"/>
                </a:solidFill>
              </a:rPr>
              <a:t>明确</a:t>
            </a:r>
            <a:r>
              <a:rPr lang="zh-CN" altLang="en-US" sz="2800"/>
              <a:t>：</a:t>
            </a:r>
            <a:r>
              <a:rPr lang="en-US" altLang="zh-CN" sz="2800"/>
              <a:t>《</a:t>
            </a:r>
            <a:r>
              <a:rPr lang="zh-CN" altLang="en-US" sz="2800"/>
              <a:t>立在地球边上放号</a:t>
            </a:r>
            <a:r>
              <a:rPr lang="en-US" altLang="zh-CN" sz="2800"/>
              <a:t>》</a:t>
            </a:r>
            <a:r>
              <a:rPr lang="zh-CN" altLang="en-US" sz="2800"/>
              <a:t>写于</a:t>
            </a:r>
            <a:r>
              <a:rPr lang="en-US" altLang="zh-CN" sz="2800"/>
              <a:t>1919</a:t>
            </a:r>
            <a:r>
              <a:rPr lang="zh-CN" altLang="en-US" sz="2800"/>
              <a:t>年</a:t>
            </a:r>
            <a:r>
              <a:rPr lang="en-US" altLang="zh-CN" sz="2800"/>
              <a:t>9</a:t>
            </a:r>
            <a:r>
              <a:rPr lang="zh-CN" altLang="en-US" sz="2800"/>
              <a:t>、</a:t>
            </a:r>
            <a:r>
              <a:rPr lang="en-US" altLang="zh-CN" sz="2800"/>
              <a:t>10</a:t>
            </a:r>
            <a:r>
              <a:rPr lang="zh-CN" altLang="en-US" sz="2800"/>
              <a:t>月间。其时郭沫若受五四运动和十月革命的冲击，决然从日本渡海回国。当他置身于日本横滨的海岸，面对浩渺无边的大海，那惊天的激浪和着时代的洪流一起撞击着他的胸怀。于是，在诗人的笔下出现了一幅雄奇壮伟、流动奔突的画面。于是诗人写下这首对于力的赞歌，正是那种向旧世界、旧文化、旧传统猛烈冲击的时代精神的象征。</a:t>
            </a:r>
          </a:p>
        </p:txBody>
      </p:sp>
      <p:sp>
        <p:nvSpPr>
          <p:cNvPr id="11" name="矩形 10"/>
          <p:cNvSpPr/>
          <p:nvPr/>
        </p:nvSpPr>
        <p:spPr>
          <a:xfrm flipV="1">
            <a:off x="3477047" y="1271437"/>
            <a:ext cx="7147436" cy="171104"/>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6469" tIns="48234" rIns="96469" bIns="48234" rtlCol="0" anchor="ctr"/>
          <a:lstStyle/>
          <a:p>
            <a:pPr algn="ctr"/>
            <a:endParaRPr lang="zh-CN" altLang="en-US" sz="140"/>
          </a:p>
        </p:txBody>
      </p:sp>
    </p:spTree>
  </p:cSld>
  <p:clrMapOvr>
    <a:masterClrMapping/>
  </p:clrMapOvr>
  <mc:AlternateContent>
    <mc:Choice xmlns:p14="http://schemas.microsoft.com/office/powerpoint/2010/main" Requires="p14">
      <p:transition spd="slow" advTm="12155" p14:dur="2000"/>
    </mc:Choice>
    <mc:Fallback>
      <p:transition spd="slow" advTm="12155"/>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par>
                          <p:cTn id="18" fill="hold" nodeType="afterGroup">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21600000">
                                      <p:cBhvr>
                                        <p:cTn id="24" dur="500" fill="hold"/>
                                        <p:tgtEl>
                                          <p:spTgt spid="6"/>
                                        </p:tgtEl>
                                        <p:attrNameLst>
                                          <p:attrName>r</p:attrName>
                                        </p:attrNameLst>
                                      </p:cBhvr>
                                    </p:animRo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circle(in)">
                                      <p:cBhvr>
                                        <p:cTn id="35"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6" grpId="1"/>
      <p:bldP spid="7" grpId="0"/>
      <p:bldP spid="10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1013796" y="221997"/>
            <a:ext cx="9902190" cy="775335"/>
          </a:xfrm>
          <a:prstGeom prst="rect">
            <a:avLst/>
          </a:prstGeom>
          <a:noFill/>
        </p:spPr>
        <p:txBody>
          <a:bodyPr wrap="none" lIns="128257" tIns="64129" rIns="128257" bIns="64129" rtlCol="0">
            <a:spAutoFit/>
          </a:bodyPr>
          <a:lstStyle/>
          <a:p>
            <a:pPr fontAlgn="base">
              <a:spcBef>
                <a:spcPct val="0"/>
              </a:spcBef>
              <a:spcAft>
                <a:spcPct val="0"/>
              </a:spcAft>
              <a:buFont typeface="Arial" panose="020b0604020202020204" pitchFamily="34" charset="0"/>
              <a:buNone/>
            </a:pPr>
            <a:r>
              <a:rPr lang="zh-CN" altLang="en-US" sz="4220" b="1">
                <a:solidFill>
                  <a:srgbClr val="333333"/>
                </a:solidFill>
                <a:latin typeface="微软雅黑" panose="020b0503020204020204" charset="-122"/>
                <a:ea typeface="微软雅黑"/>
              </a:rPr>
              <a:t>小组合作学习，分组查资料，了解背景。</a:t>
            </a:r>
          </a:p>
        </p:txBody>
      </p:sp>
      <p:sp>
        <p:nvSpPr>
          <p:cNvPr id="3" name="Freeform 5"/>
          <p:cNvSpPr>
            <a:spLocks noEditPoints="1"/>
          </p:cNvSpPr>
          <p:nvPr/>
        </p:nvSpPr>
        <p:spPr bwMode="auto">
          <a:xfrm>
            <a:off x="377662" y="381393"/>
            <a:ext cx="604262" cy="602570"/>
          </a:xfrm>
          <a:custGeom>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8257" tIns="64129" rIns="128257" bIns="64129" numCol="1" anchor="t" anchorCtr="0" compatLnSpc="1"/>
          <a:lstStyle/>
          <a:p>
            <a:pPr defTabSz="1216025" fontAlgn="base">
              <a:spcBef>
                <a:spcPct val="0"/>
              </a:spcBef>
              <a:spcAft>
                <a:spcPct val="0"/>
              </a:spcAft>
              <a:defRPr/>
            </a:pPr>
            <a:endParaRPr lang="zh-CN" altLang="en-US" sz="2530" kern="0">
              <a:solidFill>
                <a:srgbClr val="024C89"/>
              </a:solidFill>
              <a:latin typeface="Arial" panose="020b0604020202020204" pitchFamily="34" charset="0"/>
            </a:endParaRPr>
          </a:p>
        </p:txBody>
      </p:sp>
      <p:sp>
        <p:nvSpPr>
          <p:cNvPr id="7" name="TextBox 6"/>
          <p:cNvSpPr txBox="1"/>
          <p:nvPr/>
        </p:nvSpPr>
        <p:spPr>
          <a:xfrm>
            <a:off x="1000827" y="1614927"/>
            <a:ext cx="7644509" cy="748870"/>
          </a:xfrm>
          <a:prstGeom prst="rect">
            <a:avLst/>
          </a:prstGeom>
          <a:noFill/>
        </p:spPr>
        <p:txBody>
          <a:bodyPr wrap="square" lIns="96469" tIns="48234" rIns="96469" bIns="48234" rtlCol="0">
            <a:spAutoFit/>
          </a:bodyPr>
          <a:lstStyle/>
          <a:p>
            <a:pPr>
              <a:lnSpc>
                <a:spcPct val="130000"/>
              </a:lnSpc>
            </a:pPr>
            <a:r>
              <a:rPr lang="en-US" altLang="zh-CN" sz="3795" b="1">
                <a:solidFill>
                  <a:srgbClr val="0033CC"/>
                </a:solidFill>
                <a:latin typeface="黑体" panose="02010609060101010101" charset="-122"/>
                <a:ea typeface="黑体" panose="02010609060101010101" charset="-122"/>
              </a:rPr>
              <a:t>3.“</a:t>
            </a:r>
            <a:r>
              <a:rPr lang="zh-CN" altLang="en-US" sz="3795" b="1">
                <a:solidFill>
                  <a:srgbClr val="0033CC"/>
                </a:solidFill>
                <a:latin typeface="黑体" panose="02010609060101010101" charset="-122"/>
                <a:ea typeface="黑体" panose="02010609060101010101" charset="-122"/>
              </a:rPr>
              <a:t>峨日朵雪峰”是什么意思？</a:t>
            </a:r>
          </a:p>
        </p:txBody>
      </p:sp>
      <p:sp>
        <p:nvSpPr>
          <p:cNvPr id="8" name="椭圆 64"/>
          <p:cNvSpPr>
            <a:spLocks noChangeArrowheads="1"/>
          </p:cNvSpPr>
          <p:nvPr/>
        </p:nvSpPr>
        <p:spPr bwMode="auto">
          <a:xfrm>
            <a:off x="9775844" y="1015444"/>
            <a:ext cx="2499282" cy="1749230"/>
          </a:xfrm>
          <a:prstGeom prst="ellipse">
            <a:avLst/>
          </a:prstGeom>
          <a:solidFill>
            <a:srgbClr val="027ED2"/>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a:t>
            </a:r>
            <a:r>
              <a:rPr lang="zh-CN" altLang="en-US" sz="2955" b="1">
                <a:solidFill>
                  <a:schemeClr val="bg1"/>
                </a:solidFill>
                <a:latin typeface="微软雅黑" panose="020b0503020204020204" charset="-122"/>
                <a:ea typeface="微软雅黑"/>
                <a:sym typeface="+mn-lt"/>
              </a:rPr>
              <a:t>峨日朵雪峰之侧</a:t>
            </a:r>
            <a:r>
              <a:rPr lang="zh-CN" altLang="en-US" sz="2955" b="1">
                <a:solidFill>
                  <a:schemeClr val="bg1"/>
                </a:solidFill>
                <a:latin typeface="微软雅黑" panose="020b0503020204020204" charset="-122"/>
                <a:ea typeface="微软雅黑"/>
                <a:sym typeface="宋体" panose="02010600030101010101" pitchFamily="2" charset="-122"/>
              </a:rPr>
              <a:t>》</a:t>
            </a:r>
            <a:endParaRPr lang="zh-CN" altLang="zh-CN" sz="2955" b="1">
              <a:solidFill>
                <a:schemeClr val="bg1"/>
              </a:solidFill>
              <a:latin typeface="微软雅黑" panose="020b0503020204020204" charset="-122"/>
              <a:ea typeface="微软雅黑"/>
              <a:sym typeface="宋体" panose="02010600030101010101" pitchFamily="2" charset="-122"/>
            </a:endParaRPr>
          </a:p>
        </p:txBody>
      </p:sp>
      <p:sp>
        <p:nvSpPr>
          <p:cNvPr id="100" name="文本框 99"/>
          <p:cNvSpPr txBox="1"/>
          <p:nvPr/>
        </p:nvSpPr>
        <p:spPr>
          <a:xfrm>
            <a:off x="686630" y="2994760"/>
            <a:ext cx="11588496" cy="3049905"/>
          </a:xfrm>
          <a:prstGeom prst="rect">
            <a:avLst/>
          </a:prstGeom>
        </p:spPr>
        <p:style>
          <a:lnRef idx="2">
            <a:schemeClr val="accent1"/>
          </a:lnRef>
          <a:fillRef idx="1">
            <a:schemeClr val="lt1"/>
          </a:fillRef>
          <a:effectRef idx="0">
            <a:schemeClr val="accent1"/>
          </a:effectRef>
          <a:fontRef idx="minor">
            <a:schemeClr val="dk1"/>
          </a:fontRef>
        </p:style>
        <p:txBody>
          <a:bodyPr wrap="square" lIns="96469" tIns="48234" rIns="96469" bIns="48234" rtlCol="0">
            <a:spAutoFit/>
          </a:bodyPr>
          <a:lstStyle>
            <a:defPPr>
              <a:defRPr lang="zh-CN"/>
            </a:defPPr>
            <a:lvl1pPr>
              <a:lnSpc>
                <a:spcPct val="130000"/>
              </a:lnSpc>
              <a:defRPr sz="3795">
                <a:solidFill>
                  <a:sysClr val="windowText" lastClr="000000"/>
                </a:solidFill>
                <a:latin typeface="黑体" panose="02010609060101010101" charset="-122"/>
                <a:ea typeface="黑体" panose="02010609060101010101" charset="-122"/>
              </a:defRPr>
            </a:lvl1pPr>
          </a:lstStyle>
          <a:p>
            <a:pPr eaLnBrk="1" latinLnBrk="0" hangingPunct="1">
              <a:lnSpc>
                <a:spcPct val="150000"/>
              </a:lnSpc>
            </a:pPr>
            <a:r>
              <a:rPr lang="zh-CN" altLang="en-US" sz="3200">
                <a:solidFill>
                  <a:srgbClr val="C00000"/>
                </a:solidFill>
              </a:rPr>
              <a:t>明确</a:t>
            </a:r>
            <a:r>
              <a:rPr lang="zh-CN" altLang="en-US" sz="3200"/>
              <a:t>：“峨日朵”应该是现在的海北藏族自治州祁连县的峨堡镇的老百姓对“峨堡”一词的口语发音，那么，“峨日朵雪峰”便是峨堡乡境内的祁连山脉中一座或者几座小雪峰。它们原本没有自己独立的名字，诗人拿来作为诗中一个如画的诗作之远景而已。</a:t>
            </a:r>
          </a:p>
        </p:txBody>
      </p:sp>
      <p:sp>
        <p:nvSpPr>
          <p:cNvPr id="11" name="矩形 10"/>
          <p:cNvSpPr/>
          <p:nvPr/>
        </p:nvSpPr>
        <p:spPr>
          <a:xfrm>
            <a:off x="1100783" y="1215567"/>
            <a:ext cx="6606934" cy="14142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6469" tIns="48234" rIns="96469" bIns="48234" rtlCol="0" anchor="ctr"/>
          <a:lstStyle/>
          <a:p>
            <a:pPr algn="ctr"/>
            <a:endParaRPr lang="zh-CN" altLang="en-US" sz="140"/>
          </a:p>
        </p:txBody>
      </p:sp>
    </p:spTree>
  </p:cSld>
  <p:clrMapOvr>
    <a:masterClrMapping/>
  </p:clrMapOvr>
  <mc:AlternateContent>
    <mc:Choice xmlns:p14="http://schemas.microsoft.com/office/powerpoint/2010/main" Requires="p14">
      <p:transition spd="slow" advTm="12155" p14:dur="2000"/>
    </mc:Choice>
    <mc:Fallback>
      <p:transition spd="slow" advTm="12155"/>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500"/>
                            </p:stCondLst>
                            <p:childTnLst>
                              <p:par>
                                <p:cTn id="25" presetID="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8"/>
                                        </p:tgtEl>
                                        <p:attrNameLst>
                                          <p:attrName>r</p:attrName>
                                        </p:attrNameLst>
                                      </p:cBhvr>
                                    </p:animRo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additive="base">
                                        <p:cTn id="35" dur="500" fill="hold"/>
                                        <p:tgtEl>
                                          <p:spTgt spid="100"/>
                                        </p:tgtEl>
                                        <p:attrNameLst>
                                          <p:attrName>ppt_x</p:attrName>
                                        </p:attrNameLst>
                                      </p:cBhvr>
                                      <p:tavLst>
                                        <p:tav tm="0">
                                          <p:val>
                                            <p:strVal val="#ppt_x"/>
                                          </p:val>
                                        </p:tav>
                                        <p:tav tm="100000">
                                          <p:val>
                                            <p:strVal val="#ppt_x"/>
                                          </p:val>
                                        </p:tav>
                                      </p:tavLst>
                                    </p:anim>
                                    <p:anim calcmode="lin" valueType="num">
                                      <p:cBhvr additive="base">
                                        <p:cTn id="3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P spid="8" grpId="1"/>
      <p:bldP spid="10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1013796" y="221997"/>
            <a:ext cx="9902190" cy="775335"/>
          </a:xfrm>
          <a:prstGeom prst="rect">
            <a:avLst/>
          </a:prstGeom>
          <a:noFill/>
        </p:spPr>
        <p:txBody>
          <a:bodyPr wrap="none" lIns="128257" tIns="64129" rIns="128257" bIns="64129" rtlCol="0">
            <a:spAutoFit/>
          </a:bodyPr>
          <a:lstStyle/>
          <a:p>
            <a:pPr fontAlgn="base">
              <a:spcBef>
                <a:spcPct val="0"/>
              </a:spcBef>
              <a:spcAft>
                <a:spcPct val="0"/>
              </a:spcAft>
              <a:buFont typeface="Arial" panose="020b0604020202020204" pitchFamily="34" charset="0"/>
              <a:buNone/>
            </a:pPr>
            <a:r>
              <a:rPr lang="zh-CN" altLang="en-US" sz="4220" b="1">
                <a:solidFill>
                  <a:srgbClr val="333333"/>
                </a:solidFill>
                <a:latin typeface="微软雅黑" panose="020b0503020204020204" charset="-122"/>
                <a:ea typeface="微软雅黑"/>
              </a:rPr>
              <a:t>小组合作学习，分组查资料，了解背景。</a:t>
            </a:r>
          </a:p>
        </p:txBody>
      </p:sp>
      <p:sp>
        <p:nvSpPr>
          <p:cNvPr id="3" name="Freeform 5"/>
          <p:cNvSpPr>
            <a:spLocks noEditPoints="1"/>
          </p:cNvSpPr>
          <p:nvPr/>
        </p:nvSpPr>
        <p:spPr bwMode="auto">
          <a:xfrm>
            <a:off x="377662" y="381393"/>
            <a:ext cx="604262" cy="602570"/>
          </a:xfrm>
          <a:custGeom>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8257" tIns="64129" rIns="128257" bIns="64129" numCol="1" anchor="t" anchorCtr="0" compatLnSpc="1"/>
          <a:lstStyle/>
          <a:p>
            <a:pPr defTabSz="1216025" fontAlgn="base">
              <a:spcBef>
                <a:spcPct val="0"/>
              </a:spcBef>
              <a:spcAft>
                <a:spcPct val="0"/>
              </a:spcAft>
              <a:defRPr/>
            </a:pPr>
            <a:endParaRPr lang="zh-CN" altLang="en-US" sz="2530" kern="0">
              <a:solidFill>
                <a:srgbClr val="024C89"/>
              </a:solidFill>
              <a:latin typeface="Arial" panose="020b0604020202020204" pitchFamily="34" charset="0"/>
            </a:endParaRPr>
          </a:p>
        </p:txBody>
      </p:sp>
      <p:sp>
        <p:nvSpPr>
          <p:cNvPr id="7" name="TextBox 6"/>
          <p:cNvSpPr txBox="1"/>
          <p:nvPr/>
        </p:nvSpPr>
        <p:spPr>
          <a:xfrm>
            <a:off x="387672" y="1571640"/>
            <a:ext cx="9316980" cy="748870"/>
          </a:xfrm>
          <a:prstGeom prst="rect">
            <a:avLst/>
          </a:prstGeom>
          <a:noFill/>
        </p:spPr>
        <p:txBody>
          <a:bodyPr wrap="square" lIns="96469" tIns="48234" rIns="96469" bIns="48234" rtlCol="0">
            <a:spAutoFit/>
          </a:bodyPr>
          <a:lstStyle/>
          <a:p>
            <a:pPr>
              <a:lnSpc>
                <a:spcPct val="130000"/>
              </a:lnSpc>
            </a:pPr>
            <a:r>
              <a:rPr lang="en-US" altLang="zh-CN" sz="3795" b="1">
                <a:solidFill>
                  <a:srgbClr val="0033CC"/>
                </a:solidFill>
                <a:latin typeface="黑体" panose="02010609060101010101" charset="-122"/>
                <a:ea typeface="黑体" panose="02010609060101010101" charset="-122"/>
              </a:rPr>
              <a:t>4.《</a:t>
            </a:r>
            <a:r>
              <a:rPr lang="zh-CN" altLang="en-US" sz="3795" b="1">
                <a:solidFill>
                  <a:srgbClr val="0033CC"/>
                </a:solidFill>
                <a:latin typeface="黑体" panose="02010609060101010101" charset="-122"/>
                <a:ea typeface="黑体" panose="02010609060101010101" charset="-122"/>
              </a:rPr>
              <a:t>峨日朵雪峰之侧</a:t>
            </a:r>
            <a:r>
              <a:rPr lang="en-US" altLang="zh-CN" sz="3795" b="1">
                <a:solidFill>
                  <a:srgbClr val="0033CC"/>
                </a:solidFill>
                <a:latin typeface="黑体" panose="02010609060101010101" charset="-122"/>
                <a:ea typeface="黑体" panose="02010609060101010101" charset="-122"/>
              </a:rPr>
              <a:t>》</a:t>
            </a:r>
            <a:r>
              <a:rPr lang="zh-CN" altLang="en-US" sz="3795" b="1">
                <a:solidFill>
                  <a:srgbClr val="0033CC"/>
                </a:solidFill>
                <a:latin typeface="黑体" panose="02010609060101010101" charset="-122"/>
                <a:ea typeface="黑体" panose="02010609060101010101" charset="-122"/>
              </a:rPr>
              <a:t>的写作背景是什么？</a:t>
            </a:r>
          </a:p>
        </p:txBody>
      </p:sp>
      <p:sp>
        <p:nvSpPr>
          <p:cNvPr id="8" name="椭圆 64"/>
          <p:cNvSpPr>
            <a:spLocks noChangeArrowheads="1"/>
          </p:cNvSpPr>
          <p:nvPr/>
        </p:nvSpPr>
        <p:spPr bwMode="auto">
          <a:xfrm>
            <a:off x="9807716" y="832437"/>
            <a:ext cx="2499282" cy="1749230"/>
          </a:xfrm>
          <a:prstGeom prst="ellipse">
            <a:avLst/>
          </a:prstGeom>
          <a:solidFill>
            <a:srgbClr val="027ED2"/>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a:t>
            </a:r>
            <a:r>
              <a:rPr lang="zh-CN" altLang="en-US" sz="2955" b="1">
                <a:solidFill>
                  <a:schemeClr val="bg1"/>
                </a:solidFill>
                <a:latin typeface="微软雅黑" panose="020b0503020204020204" charset="-122"/>
                <a:ea typeface="微软雅黑"/>
                <a:sym typeface="+mn-lt"/>
              </a:rPr>
              <a:t>峨日朵雪峰之侧</a:t>
            </a:r>
            <a:r>
              <a:rPr lang="zh-CN" altLang="en-US" sz="2955" b="1">
                <a:solidFill>
                  <a:schemeClr val="bg1"/>
                </a:solidFill>
                <a:latin typeface="微软雅黑" panose="020b0503020204020204" charset="-122"/>
                <a:ea typeface="微软雅黑"/>
                <a:sym typeface="宋体" panose="02010600030101010101" pitchFamily="2" charset="-122"/>
              </a:rPr>
              <a:t>》</a:t>
            </a:r>
            <a:endParaRPr lang="zh-CN" altLang="zh-CN" sz="2955" b="1">
              <a:solidFill>
                <a:schemeClr val="bg1"/>
              </a:solidFill>
              <a:latin typeface="微软雅黑" panose="020b0503020204020204" charset="-122"/>
              <a:ea typeface="微软雅黑"/>
              <a:sym typeface="宋体" panose="02010600030101010101" pitchFamily="2" charset="-122"/>
            </a:endParaRPr>
          </a:p>
        </p:txBody>
      </p:sp>
      <p:sp>
        <p:nvSpPr>
          <p:cNvPr id="100" name="文本框 99"/>
          <p:cNvSpPr txBox="1"/>
          <p:nvPr/>
        </p:nvSpPr>
        <p:spPr>
          <a:xfrm>
            <a:off x="377662" y="2621735"/>
            <a:ext cx="12172418" cy="4013200"/>
          </a:xfrm>
          <a:prstGeom prst="rect">
            <a:avLst/>
          </a:prstGeom>
        </p:spPr>
        <p:style>
          <a:lnRef idx="2">
            <a:schemeClr val="accent1"/>
          </a:lnRef>
          <a:fillRef idx="1">
            <a:schemeClr val="lt1"/>
          </a:fillRef>
          <a:effectRef idx="0">
            <a:schemeClr val="accent1"/>
          </a:effectRef>
          <a:fontRef idx="minor">
            <a:schemeClr val="dk1"/>
          </a:fontRef>
        </p:style>
        <p:txBody>
          <a:bodyPr wrap="square" lIns="96469" tIns="48234" rIns="96469" bIns="48234" rtlCol="0">
            <a:spAutoFit/>
          </a:bodyPr>
          <a:lstStyle>
            <a:defPPr>
              <a:defRPr lang="zh-CN"/>
            </a:defPPr>
            <a:lvl1pPr>
              <a:lnSpc>
                <a:spcPct val="130000"/>
              </a:lnSpc>
              <a:defRPr sz="3795">
                <a:solidFill>
                  <a:sysClr val="windowText" lastClr="000000"/>
                </a:solidFill>
                <a:latin typeface="黑体" panose="02010609060101010101" charset="-122"/>
                <a:ea typeface="黑体" panose="02010609060101010101" charset="-122"/>
              </a:defRPr>
            </a:lvl1pPr>
          </a:lstStyle>
          <a:p>
            <a:pPr eaLnBrk="1" latinLnBrk="0" hangingPunct="1"/>
            <a:r>
              <a:rPr lang="zh-CN" altLang="en-US" sz="2800">
                <a:solidFill>
                  <a:srgbClr val="C00000"/>
                </a:solidFill>
              </a:rPr>
              <a:t>明确</a:t>
            </a:r>
            <a:r>
              <a:rPr lang="zh-CN" altLang="en-US" sz="2800"/>
              <a:t>：</a:t>
            </a:r>
            <a:r>
              <a:rPr lang="en-US" altLang="zh-CN" sz="2800"/>
              <a:t>1957</a:t>
            </a:r>
            <a:r>
              <a:rPr lang="zh-CN" altLang="en-US" sz="2800"/>
              <a:t>年，中共中央发出指示，在全国范围内开展了一场波及社会各阶层的群众性反右派斗争。这一运动后来被严重扩大化，一大批响应党的号召仗义执言的知识分子和民主党派人士被错误的确定为“右派分子”，遭到不同程度的迫害。</a:t>
            </a:r>
            <a:r>
              <a:rPr lang="en-US" altLang="zh-CN" sz="2800"/>
              <a:t>1958</a:t>
            </a:r>
            <a:r>
              <a:rPr lang="zh-CN" altLang="en-US" sz="2800"/>
              <a:t>年夏季反右派斗争结束。</a:t>
            </a:r>
            <a:r>
              <a:rPr lang="en-US" altLang="zh-CN" sz="2800"/>
              <a:t>1978</a:t>
            </a:r>
            <a:r>
              <a:rPr lang="zh-CN" altLang="en-US" sz="2800"/>
              <a:t>年，中共中央决定对被划为“右派分子”的人进行全面复查，为被错划为右派的人平反。这首诗写于</a:t>
            </a:r>
            <a:r>
              <a:rPr lang="en-US" altLang="zh-CN" sz="2800"/>
              <a:t>1962</a:t>
            </a:r>
            <a:r>
              <a:rPr lang="zh-CN" altLang="en-US" sz="2800"/>
              <a:t>年</a:t>
            </a:r>
            <a:r>
              <a:rPr lang="en-US" altLang="zh-CN" sz="2800"/>
              <a:t>8</a:t>
            </a:r>
            <a:r>
              <a:rPr lang="zh-CN" altLang="en-US" sz="2800"/>
              <a:t>月，作者因被打成右派，正在距峨堡乡不远的青海省八宝农场接受劳动改造。</a:t>
            </a:r>
          </a:p>
        </p:txBody>
      </p:sp>
      <p:sp>
        <p:nvSpPr>
          <p:cNvPr id="11" name="矩形 10"/>
          <p:cNvSpPr/>
          <p:nvPr/>
        </p:nvSpPr>
        <p:spPr>
          <a:xfrm>
            <a:off x="1100783" y="1215567"/>
            <a:ext cx="6606934" cy="14142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6469" tIns="48234" rIns="96469" bIns="48234" rtlCol="0" anchor="ctr"/>
          <a:lstStyle/>
          <a:p>
            <a:pPr algn="ctr"/>
            <a:endParaRPr lang="zh-CN" altLang="en-US" sz="140"/>
          </a:p>
        </p:txBody>
      </p:sp>
    </p:spTree>
  </p:cSld>
  <p:clrMapOvr>
    <a:masterClrMapping/>
  </p:clrMapOvr>
  <mc:AlternateContent>
    <mc:Choice xmlns:p14="http://schemas.microsoft.com/office/powerpoint/2010/main" Requires="p14">
      <p:transition spd="slow" advTm="12155" p14:dur="2000"/>
    </mc:Choice>
    <mc:Fallback>
      <p:transition spd="slow" advTm="12155"/>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nodeType="afterGroup">
                            <p:stCondLst>
                              <p:cond delay="3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400" fill="hold"/>
                                        <p:tgtEl>
                                          <p:spTgt spid="2"/>
                                        </p:tgtEl>
                                        <p:attrNameLst>
                                          <p:attrName>ppt_y</p:attrName>
                                        </p:attrNameLst>
                                      </p:cBhvr>
                                      <p:tavLst>
                                        <p:tav tm="0">
                                          <p:val>
                                            <p:strVal val="#ppt_y"/>
                                          </p:val>
                                        </p:tav>
                                        <p:tav tm="100000">
                                          <p:val>
                                            <p:strVal val="#ppt_y"/>
                                          </p:val>
                                        </p:tav>
                                      </p:tavLst>
                                    </p:anim>
                                    <p:anim calcmode="lin" valueType="num">
                                      <p:cBhvr>
                                        <p:cTn id="15"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400" tmFilter="0,0; .5, 1; 1, 1"/>
                                        <p:tgtEl>
                                          <p:spTgt spid="2"/>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500"/>
                            </p:stCondLst>
                            <p:childTnLst>
                              <p:par>
                                <p:cTn id="25" presetID="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8"/>
                                        </p:tgtEl>
                                        <p:attrNameLst>
                                          <p:attrName>r</p:attrName>
                                        </p:attrNameLst>
                                      </p:cBhvr>
                                    </p:animRo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additive="base">
                                        <p:cTn id="35" dur="500" fill="hold"/>
                                        <p:tgtEl>
                                          <p:spTgt spid="100"/>
                                        </p:tgtEl>
                                        <p:attrNameLst>
                                          <p:attrName>ppt_x</p:attrName>
                                        </p:attrNameLst>
                                      </p:cBhvr>
                                      <p:tavLst>
                                        <p:tav tm="0">
                                          <p:val>
                                            <p:strVal val="#ppt_x"/>
                                          </p:val>
                                        </p:tav>
                                        <p:tav tm="100000">
                                          <p:val>
                                            <p:strVal val="#ppt_x"/>
                                          </p:val>
                                        </p:tav>
                                      </p:tavLst>
                                    </p:anim>
                                    <p:anim calcmode="lin" valueType="num">
                                      <p:cBhvr additive="base">
                                        <p:cTn id="36"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8" grpId="0"/>
      <p:bldP spid="8" grpId="1"/>
      <p:bldP spid="10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437565" y="1960141"/>
            <a:ext cx="6891777" cy="4030980"/>
          </a:xfrm>
          <a:prstGeom prst="rect">
            <a:avLst/>
          </a:prstGeom>
          <a:noFill/>
          <a:ln w="9525">
            <a:solidFill>
              <a:schemeClr val="tx1">
                <a:lumMod val="65000"/>
                <a:lumOff val="35000"/>
              </a:schemeClr>
            </a:solidFill>
          </a:ln>
        </p:spPr>
        <p:txBody>
          <a:bodyPr wrap="square">
            <a:spAutoFit/>
          </a:bodyPr>
          <a:lstStyle/>
          <a:p>
            <a:pPr indent="304800" eaLnBrk="1" latinLnBrk="0" hangingPunct="1">
              <a:lnSpc>
                <a:spcPts val="5120"/>
              </a:lnSpc>
            </a:pPr>
            <a:r>
              <a:rPr lang="zh-CN" sz="3600" b="0">
                <a:solidFill>
                  <a:srgbClr val="C00000"/>
                </a:solidFill>
                <a:latin typeface="黑体" panose="02010609060101010101" charset="-122"/>
                <a:ea typeface="黑体" panose="02010609060101010101" charset="-122"/>
                <a:cs typeface="黑体" panose="02010609060101010101" charset="-122"/>
              </a:rPr>
              <a:t>律吕</a:t>
            </a:r>
            <a:r>
              <a:rPr lang="zh-CN" sz="3600" b="0">
                <a:latin typeface="黑体" panose="02010609060101010101" charset="-122"/>
                <a:ea typeface="黑体" panose="02010609060101010101" charset="-122"/>
                <a:cs typeface="黑体" panose="02010609060101010101" charset="-122"/>
              </a:rPr>
              <a:t>：节奏、音律。</a:t>
            </a:r>
          </a:p>
          <a:p>
            <a:pPr indent="304800" eaLnBrk="1" latinLnBrk="0" hangingPunct="1">
              <a:lnSpc>
                <a:spcPts val="5120"/>
              </a:lnSpc>
            </a:pPr>
            <a:r>
              <a:rPr lang="zh-CN" sz="3600">
                <a:solidFill>
                  <a:srgbClr val="C00000"/>
                </a:solidFill>
                <a:latin typeface="黑体" panose="02010609060101010101" charset="-122"/>
                <a:ea typeface="黑体" panose="02010609060101010101" charset="-122"/>
                <a:cs typeface="黑体" panose="02010609060101010101" charset="-122"/>
              </a:rPr>
              <a:t>嚣</a:t>
            </a:r>
            <a:r>
              <a:rPr lang="zh-CN" sz="3600" b="0">
                <a:latin typeface="黑体" panose="02010609060101010101" charset="-122"/>
                <a:ea typeface="黑体" panose="02010609060101010101" charset="-122"/>
                <a:cs typeface="黑体" panose="02010609060101010101" charset="-122"/>
              </a:rPr>
              <a:t>：xiāo，喧哗。  </a:t>
            </a:r>
          </a:p>
          <a:p>
            <a:pPr indent="304800" eaLnBrk="1" latinLnBrk="0" hangingPunct="1">
              <a:lnSpc>
                <a:spcPts val="5120"/>
              </a:lnSpc>
            </a:pPr>
            <a:r>
              <a:rPr lang="zh-CN" sz="3600">
                <a:solidFill>
                  <a:srgbClr val="C00000"/>
                </a:solidFill>
                <a:latin typeface="黑体" panose="02010609060101010101" charset="-122"/>
                <a:ea typeface="黑体" panose="02010609060101010101" charset="-122"/>
                <a:cs typeface="黑体" panose="02010609060101010101" charset="-122"/>
              </a:rPr>
              <a:t>揳</a:t>
            </a:r>
            <a:r>
              <a:rPr lang="zh-CN" sz="3600" b="0">
                <a:latin typeface="黑体" panose="02010609060101010101" charset="-122"/>
                <a:ea typeface="黑体" panose="02010609060101010101" charset="-122"/>
                <a:cs typeface="黑体" panose="02010609060101010101" charset="-122"/>
              </a:rPr>
              <a:t>：捶打，特指把钉、橛</a:t>
            </a:r>
            <a:endParaRPr lang="en-US" altLang="zh-CN" sz="3600" b="0">
              <a:latin typeface="黑体"/>
              <a:ea typeface="黑体"/>
              <a:cs typeface="黑体"/>
            </a:endParaRPr>
          </a:p>
          <a:p>
            <a:pPr indent="304800" eaLnBrk="1" latinLnBrk="0" hangingPunct="1">
              <a:lnSpc>
                <a:spcPts val="5120"/>
              </a:lnSpc>
            </a:pPr>
            <a:r>
              <a:rPr lang="en-US" altLang="zh-CN" sz="3600">
                <a:latin typeface="黑体" panose="02010609060101010101" charset="-122"/>
                <a:ea typeface="黑体" panose="02010609060101010101" charset="-122"/>
                <a:cs typeface="黑体" panose="02010609060101010101" charset="-122"/>
              </a:rPr>
              <a:t>   </a:t>
            </a:r>
            <a:r>
              <a:rPr lang="zh-CN" altLang="zh-CN" sz="3600">
                <a:latin typeface="黑体" panose="02010609060101010101" charset="-122"/>
                <a:ea typeface="黑体" panose="02010609060101010101" charset="-122"/>
                <a:cs typeface="黑体" panose="02010609060101010101" charset="-122"/>
              </a:rPr>
              <a:t>等捶打到其他东西里面去。</a:t>
            </a:r>
            <a:endParaRPr lang="en-US" altLang="zh-CN" sz="3600">
              <a:latin typeface="黑体"/>
              <a:ea typeface="黑体"/>
              <a:cs typeface="黑体"/>
            </a:endParaRPr>
          </a:p>
          <a:p>
            <a:pPr indent="304800" eaLnBrk="1" latinLnBrk="0" hangingPunct="1">
              <a:lnSpc>
                <a:spcPts val="5120"/>
              </a:lnSpc>
            </a:pPr>
            <a:r>
              <a:rPr lang="zh-CN" sz="3600">
                <a:solidFill>
                  <a:srgbClr val="C00000"/>
                </a:solidFill>
                <a:latin typeface="黑体" panose="02010609060101010101" charset="-122"/>
                <a:ea typeface="黑体" panose="02010609060101010101" charset="-122"/>
                <a:cs typeface="黑体" panose="02010609060101010101" charset="-122"/>
              </a:rPr>
              <a:t>罅隙</a:t>
            </a:r>
            <a:r>
              <a:rPr lang="zh-CN" sz="3600" b="0">
                <a:latin typeface="黑体" panose="02010609060101010101" charset="-122"/>
                <a:ea typeface="黑体" panose="02010609060101010101" charset="-122"/>
                <a:cs typeface="黑体" panose="02010609060101010101" charset="-122"/>
              </a:rPr>
              <a:t>：xiàxì，裂缝;缝隙。</a:t>
            </a:r>
          </a:p>
          <a:p>
            <a:pPr indent="304800" eaLnBrk="1" latinLnBrk="0" hangingPunct="1">
              <a:lnSpc>
                <a:spcPts val="5120"/>
              </a:lnSpc>
            </a:pPr>
            <a:r>
              <a:rPr lang="zh-CN" sz="3600">
                <a:solidFill>
                  <a:srgbClr val="C00000"/>
                </a:solidFill>
                <a:latin typeface="黑体" panose="02010609060101010101" charset="-122"/>
                <a:ea typeface="黑体" panose="02010609060101010101" charset="-122"/>
                <a:cs typeface="黑体" panose="02010609060101010101" charset="-122"/>
              </a:rPr>
              <a:t>但有</a:t>
            </a:r>
            <a:r>
              <a:rPr lang="zh-CN" sz="3600" b="0">
                <a:latin typeface="黑体" panose="02010609060101010101" charset="-122"/>
                <a:ea typeface="黑体" panose="02010609060101010101" charset="-122"/>
                <a:cs typeface="黑体" panose="02010609060101010101" charset="-122"/>
              </a:rPr>
              <a:t>：只有。</a:t>
            </a:r>
            <a:endParaRPr lang="zh-CN" altLang="en-US" sz="3600" b="0">
              <a:latin typeface="黑体"/>
              <a:ea typeface="黑体"/>
              <a:cs typeface="黑体"/>
            </a:endParaRPr>
          </a:p>
        </p:txBody>
      </p:sp>
      <p:sp>
        <p:nvSpPr>
          <p:cNvPr id="2" name="文本框 1"/>
          <p:cNvSpPr txBox="1"/>
          <p:nvPr/>
        </p:nvSpPr>
        <p:spPr>
          <a:xfrm>
            <a:off x="3117007" y="503426"/>
            <a:ext cx="6891778" cy="968375"/>
          </a:xfrm>
          <a:prstGeom prst="rect">
            <a:avLst/>
          </a:prstGeom>
          <a:noFill/>
        </p:spPr>
        <p:txBody>
          <a:bodyPr wrap="square" rtlCol="0" anchor="t">
            <a:spAutoFit/>
            <a:scene3d>
              <a:camera prst="orthographicFront"/>
              <a:lightRig rig="threePt" dir="t"/>
            </a:scene3d>
          </a:bodyPr>
          <a:lstStyle/>
          <a:p>
            <a:r>
              <a:rPr lang="zh-CN" sz="5695" b="1">
                <a:solidFill>
                  <a:srgbClr val="FF0000"/>
                </a:solidFill>
                <a:effectLst>
                  <a:outerShdw blurRad="38100" dist="19050" dir="2700000" algn="tl" rotWithShape="0">
                    <a:schemeClr val="dk1">
                      <a:alpha val="40000"/>
                    </a:schemeClr>
                  </a:outerShdw>
                </a:effectLst>
                <a:latin typeface="微软雅黑" panose="020b0503020204020204" charset="-122"/>
                <a:ea typeface="微软雅黑"/>
                <a:sym typeface="+mn-ea"/>
              </a:rPr>
              <a:t>注意以下重点词语</a:t>
            </a:r>
            <a:endParaRPr lang="zh-CN" sz="5695"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2"/>
          <a:stretch>
            <a:fillRect/>
          </a:stretch>
        </p:blipFill>
        <p:spPr>
          <a:xfrm>
            <a:off x="7493635" y="1960245"/>
            <a:ext cx="5271770" cy="4031615"/>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2"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p:tgtEl>
                                          <p:spTgt spid="100"/>
                                        </p:tgtEl>
                                        <p:attrNameLst>
                                          <p:attrName>ppt_y</p:attrName>
                                        </p:attrNameLst>
                                      </p:cBhvr>
                                      <p:tavLst>
                                        <p:tav tm="0">
                                          <p:val>
                                            <p:strVal val="#ppt_y+#ppt_h*1.125000"/>
                                          </p:val>
                                        </p:tav>
                                        <p:tav tm="100000">
                                          <p:val>
                                            <p:strVal val="#ppt_y"/>
                                          </p:val>
                                        </p:tav>
                                      </p:tavLst>
                                    </p:anim>
                                    <p:animEffect transition="in" filter="wipe(up)">
                                      <p:cBhvr>
                                        <p:cTn id="8" dur="500"/>
                                        <p:tgtEl>
                                          <p:spTgt spid="100"/>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2"/>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5705adf9a690443fbf98d97a0903bac5_r"/>
          <p:cNvPicPr>
            <a:picLocks noChangeAspect="1"/>
          </p:cNvPicPr>
          <p:nvPr/>
        </p:nvPicPr>
        <p:blipFill>
          <a:blip r:embed="rId2"/>
          <a:stretch>
            <a:fillRect/>
          </a:stretch>
        </p:blipFill>
        <p:spPr>
          <a:xfrm>
            <a:off x="-9693" y="-1339"/>
            <a:ext cx="12849338" cy="7216577"/>
          </a:xfrm>
          <a:prstGeom prst="rect">
            <a:avLst/>
          </a:prstGeom>
        </p:spPr>
      </p:pic>
      <p:sp>
        <p:nvSpPr>
          <p:cNvPr id="59" name="矩形 58"/>
          <p:cNvSpPr/>
          <p:nvPr/>
        </p:nvSpPr>
        <p:spPr bwMode="auto">
          <a:xfrm>
            <a:off x="2972436" y="1792760"/>
            <a:ext cx="6914547" cy="24068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anchor="ctr"/>
          <a:lstStyle/>
          <a:p>
            <a:pPr algn="ctr"/>
            <a:r>
              <a:rPr lang="zh-CN" altLang="en-US" sz="12130" b="1">
                <a:solidFill>
                  <a:srgbClr val="FF0000"/>
                </a:solidFill>
                <a:latin typeface="微软雅黑" panose="020b0503020204020204" charset="-122"/>
                <a:ea typeface="微软雅黑"/>
                <a:sym typeface="+mn-ea"/>
              </a:rPr>
              <a:t>读一读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850266" y="1998354"/>
            <a:ext cx="11544036" cy="804823"/>
          </a:xfrm>
          <a:prstGeom prst="rect">
            <a:avLst/>
          </a:prstGeom>
          <a:ln w="19050">
            <a:solidFill>
              <a:schemeClr val="tx1"/>
            </a:solidFill>
            <a:prstDash val="sysDash"/>
          </a:ln>
        </p:spPr>
        <p:txBody>
          <a:bodyPr wrap="square" lIns="128576" tIns="64287" rIns="128576" bIns="64287">
            <a:spAutoFit/>
          </a:bodyPr>
          <a:lstStyle/>
          <a:p>
            <a:pPr algn="just" fontAlgn="auto">
              <a:lnSpc>
                <a:spcPct val="164000"/>
              </a:lnSpc>
            </a:pPr>
            <a:r>
              <a:rPr lang="zh-CN" altLang="en-US" sz="3200">
                <a:solidFill>
                  <a:schemeClr val="tx1">
                    <a:lumMod val="85000"/>
                    <a:lumOff val="15000"/>
                  </a:schemeClr>
                </a:solidFill>
                <a:latin typeface="黑体" panose="02010609060101010101" charset="-122"/>
                <a:ea typeface="黑体" panose="02010609060101010101" charset="-122"/>
                <a:cs typeface="黑体" panose="02010609060101010101" charset="-122"/>
              </a:rPr>
              <a:t>1.《立在地球边上放号》可以分为几节，每节写了什么内容？</a:t>
            </a:r>
          </a:p>
        </p:txBody>
      </p:sp>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读一读</a:t>
            </a:r>
          </a:p>
        </p:txBody>
      </p:sp>
      <p:grpSp>
        <p:nvGrpSpPr>
          <p:cNvPr id="15" name="组合 14"/>
          <p:cNvGrpSpPr/>
          <p:nvPr/>
        </p:nvGrpSpPr>
        <p:grpSpPr>
          <a:xfrm>
            <a:off x="868271" y="1250981"/>
            <a:ext cx="10986261" cy="568566"/>
            <a:chOff x="1223563" y="3409937"/>
            <a:chExt cx="4391476" cy="321231"/>
          </a:xfrm>
        </p:grpSpPr>
        <p:sp>
          <p:nvSpPr>
            <p:cNvPr id="22" name="矩形 9"/>
            <p:cNvSpPr>
              <a:spLocks noChangeArrowheads="1"/>
            </p:cNvSpPr>
            <p:nvPr/>
          </p:nvSpPr>
          <p:spPr bwMode="auto">
            <a:xfrm>
              <a:off x="4894477" y="3409937"/>
              <a:ext cx="720562" cy="319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3200"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77286"/>
              <a:ext cx="4391476" cy="253882"/>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panose="020b0503020204020204" charset="-122"/>
                  <a:ea typeface="微软雅黑"/>
                </a:rPr>
                <a:t>学生分两组自由朗读两首诗歌，回答以下几个问题。</a:t>
              </a:r>
            </a:p>
          </p:txBody>
        </p:sp>
      </p:grpSp>
      <p:sp>
        <p:nvSpPr>
          <p:cNvPr id="5" name="矩形 4"/>
          <p:cNvSpPr/>
          <p:nvPr/>
        </p:nvSpPr>
        <p:spPr>
          <a:xfrm>
            <a:off x="850267" y="2802945"/>
            <a:ext cx="11544036" cy="2420008"/>
          </a:xfrm>
          <a:prstGeom prst="rect">
            <a:avLst/>
          </a:prstGeom>
          <a:ln w="19050">
            <a:solidFill>
              <a:schemeClr val="tx1"/>
            </a:solidFill>
            <a:prstDash val="sysDash"/>
          </a:ln>
        </p:spPr>
        <p:txBody>
          <a:bodyPr wrap="square" lIns="128576" tIns="64287" rIns="128576" bIns="64287">
            <a:spAutoFit/>
          </a:bodyPr>
          <a:lstStyle/>
          <a:p>
            <a:pPr algn="just" fontAlgn="auto">
              <a:lnSpc>
                <a:spcPct val="164000"/>
              </a:lnSpc>
            </a:pPr>
            <a:r>
              <a:rPr lang="zh-CN" altLang="en-US" sz="3200">
                <a:solidFill>
                  <a:schemeClr val="tx1">
                    <a:lumMod val="85000"/>
                    <a:lumOff val="15000"/>
                  </a:schemeClr>
                </a:solidFill>
                <a:latin typeface="黑体" panose="02010609060101010101" charset="-122"/>
                <a:ea typeface="黑体" panose="02010609060101010101" charset="-122"/>
              </a:rPr>
              <a:t>2.诗歌主要是通过选取特定的意象来塑造形象，表达情感的。两首诗都写了哪些意象？这些意象具有怎样的特点？创造了什么样的形象？</a:t>
            </a:r>
          </a:p>
        </p:txBody>
      </p:sp>
      <p:sp>
        <p:nvSpPr>
          <p:cNvPr id="6" name="矩形 5"/>
          <p:cNvSpPr/>
          <p:nvPr/>
        </p:nvSpPr>
        <p:spPr>
          <a:xfrm>
            <a:off x="850265" y="5222875"/>
            <a:ext cx="11543665" cy="935355"/>
          </a:xfrm>
          <a:prstGeom prst="rect">
            <a:avLst/>
          </a:prstGeom>
          <a:ln w="19050">
            <a:solidFill>
              <a:schemeClr val="tx1"/>
            </a:solidFill>
            <a:prstDash val="sysDash"/>
          </a:ln>
        </p:spPr>
        <p:txBody>
          <a:bodyPr wrap="square" lIns="128576" tIns="64287" rIns="128576" bIns="64287">
            <a:spAutoFit/>
          </a:bodyPr>
          <a:lstStyle/>
          <a:p>
            <a:pPr algn="just" fontAlgn="auto">
              <a:lnSpc>
                <a:spcPct val="164000"/>
              </a:lnSpc>
            </a:pPr>
            <a:r>
              <a:rPr lang="zh-CN" altLang="en-US" sz="3200">
                <a:solidFill>
                  <a:schemeClr val="tx1">
                    <a:lumMod val="85000"/>
                    <a:lumOff val="15000"/>
                  </a:schemeClr>
                </a:solidFill>
                <a:latin typeface="黑体" panose="02010609060101010101" charset="-122"/>
                <a:ea typeface="黑体" panose="02010609060101010101" charset="-122"/>
              </a:rPr>
              <a:t>3.这些意象都是写实的吗？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50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5" grpId="0"/>
      <p:bldP spid="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579480" y="2030146"/>
            <a:ext cx="11699789" cy="4842786"/>
          </a:xfrm>
          <a:prstGeom prst="rect">
            <a:avLst/>
          </a:prstGeom>
          <a:ln w="19050">
            <a:solidFill>
              <a:schemeClr val="tx1"/>
            </a:solidFill>
            <a:prstDash val="sysDash"/>
          </a:ln>
        </p:spPr>
        <p:txBody>
          <a:bodyPr wrap="square" lIns="128576" tIns="64287" rIns="128576" bIns="64287">
            <a:spAutoFit/>
          </a:bodyPr>
          <a:lstStyle/>
          <a:p>
            <a:pPr algn="just" fontAlgn="auto">
              <a:lnSpc>
                <a:spcPct val="164000"/>
              </a:lnSpc>
            </a:pPr>
            <a:r>
              <a:rPr lang="zh-CN" altLang="en-US" sz="3200">
                <a:solidFill>
                  <a:srgbClr val="C00000"/>
                </a:solidFill>
                <a:latin typeface="黑体" panose="02010609060101010101" charset="-122"/>
                <a:ea typeface="黑体" panose="02010609060101010101" charset="-122"/>
                <a:cs typeface="黑体" panose="02010609060101010101" charset="-122"/>
              </a:rPr>
              <a:t>明确</a:t>
            </a:r>
            <a:r>
              <a:rPr lang="zh-CN" altLang="en-US" sz="3200">
                <a:solidFill>
                  <a:schemeClr val="tx1">
                    <a:lumMod val="85000"/>
                    <a:lumOff val="15000"/>
                  </a:schemeClr>
                </a:solidFill>
                <a:latin typeface="黑体" panose="02010609060101010101" charset="-122"/>
                <a:ea typeface="黑体" panose="02010609060101010101" charset="-122"/>
                <a:cs typeface="黑体" panose="02010609060101010101" charset="-122"/>
              </a:rPr>
              <a:t>：全诗分为三节：</a:t>
            </a:r>
            <a:endParaRPr lang="en-US" altLang="zh-CN" sz="3200">
              <a:solidFill>
                <a:schemeClr val="tx1">
                  <a:lumMod val="85000"/>
                  <a:lumOff val="15000"/>
                </a:schemeClr>
              </a:solidFill>
              <a:latin typeface="黑体"/>
              <a:ea typeface="黑体"/>
              <a:cs typeface="黑体"/>
            </a:endParaRPr>
          </a:p>
          <a:p>
            <a:pPr algn="just" fontAlgn="auto">
              <a:lnSpc>
                <a:spcPct val="164000"/>
              </a:lnSpc>
            </a:pPr>
            <a:r>
              <a:rPr lang="zh-CN" altLang="en-US" sz="3200">
                <a:solidFill>
                  <a:schemeClr val="tx1">
                    <a:lumMod val="85000"/>
                    <a:lumOff val="15000"/>
                  </a:schemeClr>
                </a:solidFill>
                <a:latin typeface="黑体" panose="02010609060101010101" charset="-122"/>
                <a:ea typeface="黑体" panose="02010609060101010101" charset="-122"/>
                <a:cs typeface="黑体" panose="02010609060101010101" charset="-122"/>
              </a:rPr>
              <a:t>第一节，描绘出一幅海天汹涌的宏伟而壮丽的图画。</a:t>
            </a:r>
            <a:endParaRPr lang="en-US" altLang="zh-CN" sz="3200">
              <a:solidFill>
                <a:schemeClr val="tx1">
                  <a:lumMod val="85000"/>
                  <a:lumOff val="15000"/>
                </a:schemeClr>
              </a:solidFill>
              <a:latin typeface="黑体" panose="02010609060101010101" charset="-122"/>
              <a:ea typeface="黑体" panose="02010609060101010101" charset="-122"/>
              <a:cs typeface="黑体" panose="02010609060101010101" charset="-122"/>
            </a:endParaRPr>
          </a:p>
          <a:p>
            <a:pPr algn="just" fontAlgn="auto">
              <a:lnSpc>
                <a:spcPct val="164000"/>
              </a:lnSpc>
            </a:pPr>
            <a:r>
              <a:rPr lang="zh-CN" altLang="en-US" sz="3200">
                <a:solidFill>
                  <a:schemeClr val="tx1">
                    <a:lumMod val="85000"/>
                    <a:lumOff val="15000"/>
                  </a:schemeClr>
                </a:solidFill>
                <a:latin typeface="黑体" panose="02010609060101010101" charset="-122"/>
                <a:ea typeface="黑体" panose="02010609060101010101" charset="-122"/>
                <a:cs typeface="黑体" panose="02010609060101010101" charset="-122"/>
              </a:rPr>
              <a:t>第二节，由景入情的过渡，引发了诗人面对壮丽景象的“破坏”与“创造”的主观感受。</a:t>
            </a:r>
            <a:endParaRPr lang="en-US" altLang="zh-CN" sz="3200">
              <a:solidFill>
                <a:schemeClr val="tx1">
                  <a:lumMod val="85000"/>
                  <a:lumOff val="15000"/>
                </a:schemeClr>
              </a:solidFill>
              <a:latin typeface="黑体" panose="02010609060101010101" charset="-122"/>
              <a:ea typeface="黑体" panose="02010609060101010101" charset="-122"/>
              <a:cs typeface="黑体" panose="02010609060101010101" charset="-122"/>
            </a:endParaRPr>
          </a:p>
          <a:p>
            <a:pPr algn="just" fontAlgn="auto">
              <a:lnSpc>
                <a:spcPct val="164000"/>
              </a:lnSpc>
            </a:pPr>
            <a:r>
              <a:rPr lang="zh-CN" altLang="en-US" sz="3200">
                <a:solidFill>
                  <a:schemeClr val="tx1">
                    <a:lumMod val="85000"/>
                    <a:lumOff val="15000"/>
                  </a:schemeClr>
                </a:solidFill>
                <a:latin typeface="黑体" panose="02010609060101010101" charset="-122"/>
                <a:ea typeface="黑体" panose="02010609060101010101" charset="-122"/>
                <a:cs typeface="黑体" panose="02010609060101010101" charset="-122"/>
              </a:rPr>
              <a:t>第三节，诗人由大海奔腾的波涛引发出对宇宙与人生的感悟，发出对“力”的呼告与赞美。</a:t>
            </a:r>
          </a:p>
        </p:txBody>
      </p:sp>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读一读</a:t>
            </a:r>
          </a:p>
        </p:txBody>
      </p:sp>
      <p:grpSp>
        <p:nvGrpSpPr>
          <p:cNvPr id="15" name="组合 14"/>
          <p:cNvGrpSpPr/>
          <p:nvPr/>
        </p:nvGrpSpPr>
        <p:grpSpPr>
          <a:xfrm>
            <a:off x="850265" y="1161586"/>
            <a:ext cx="10986261" cy="795510"/>
            <a:chOff x="1223563" y="3409937"/>
            <a:chExt cx="4391476" cy="321231"/>
          </a:xfrm>
        </p:grpSpPr>
        <p:sp>
          <p:nvSpPr>
            <p:cNvPr id="22" name="矩形 9"/>
            <p:cNvSpPr>
              <a:spLocks noChangeArrowheads="1"/>
            </p:cNvSpPr>
            <p:nvPr/>
          </p:nvSpPr>
          <p:spPr bwMode="auto">
            <a:xfrm>
              <a:off x="4894477" y="3409937"/>
              <a:ext cx="720562" cy="319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3200"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77286"/>
              <a:ext cx="4391476" cy="253882"/>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latin typeface="微软雅黑" panose="020b0503020204020204" charset="-122"/>
                  <a:ea typeface="微软雅黑"/>
                </a:rPr>
                <a:t>1.《</a:t>
              </a:r>
              <a:r>
                <a:rPr lang="zh-CN" altLang="en-US" sz="3200" b="1">
                  <a:latin typeface="微软雅黑" panose="020b0503020204020204" charset="-122"/>
                  <a:ea typeface="微软雅黑"/>
                </a:rPr>
                <a:t>立在地球边上放号</a:t>
              </a:r>
              <a:r>
                <a:rPr lang="en-US" altLang="zh-CN" sz="3200" b="1">
                  <a:latin typeface="微软雅黑" panose="020b0503020204020204" charset="-122"/>
                  <a:ea typeface="微软雅黑"/>
                </a:rPr>
                <a:t>》</a:t>
              </a:r>
              <a:r>
                <a:rPr lang="zh-CN" altLang="en-US" sz="3200" b="1">
                  <a:latin typeface="微软雅黑" panose="020b0503020204020204" charset="-122"/>
                  <a:ea typeface="微软雅黑"/>
                </a:rPr>
                <a:t>可以分为几节，每节写了什么内容？</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读一读</a:t>
            </a:r>
          </a:p>
        </p:txBody>
      </p:sp>
      <p:grpSp>
        <p:nvGrpSpPr>
          <p:cNvPr id="15" name="组合 14"/>
          <p:cNvGrpSpPr/>
          <p:nvPr/>
        </p:nvGrpSpPr>
        <p:grpSpPr>
          <a:xfrm>
            <a:off x="41326" y="1176191"/>
            <a:ext cx="12817424" cy="1472028"/>
            <a:chOff x="1223563" y="3409937"/>
            <a:chExt cx="4676691" cy="612290"/>
          </a:xfrm>
        </p:grpSpPr>
        <p:sp>
          <p:nvSpPr>
            <p:cNvPr id="22" name="矩形 9"/>
            <p:cNvSpPr>
              <a:spLocks noChangeArrowheads="1"/>
            </p:cNvSpPr>
            <p:nvPr/>
          </p:nvSpPr>
          <p:spPr bwMode="auto">
            <a:xfrm>
              <a:off x="4894477" y="3409937"/>
              <a:ext cx="720562" cy="319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3200"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77286"/>
              <a:ext cx="4676691" cy="544941"/>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latin typeface="微软雅黑" panose="020b0503020204020204" charset="-122"/>
                  <a:ea typeface="微软雅黑"/>
                </a:rPr>
                <a:t>2.</a:t>
              </a:r>
              <a:r>
                <a:rPr lang="zh-CN" altLang="en-US" sz="3200" b="1">
                  <a:latin typeface="微软雅黑" panose="020b0503020204020204" charset="-122"/>
                  <a:ea typeface="微软雅黑"/>
                </a:rPr>
                <a:t>诗歌主要是通过选取特定的意象来塑造形象，表达情感的。两首诗都写了哪些意象？这些意象具有怎样的特点？创造了什么样的形象？</a:t>
              </a:r>
            </a:p>
          </p:txBody>
        </p:sp>
      </p:grpSp>
      <p:sp>
        <p:nvSpPr>
          <p:cNvPr id="10" name="椭圆 64"/>
          <p:cNvSpPr>
            <a:spLocks noChangeArrowheads="1"/>
          </p:cNvSpPr>
          <p:nvPr/>
        </p:nvSpPr>
        <p:spPr bwMode="auto">
          <a:xfrm>
            <a:off x="236687" y="3243866"/>
            <a:ext cx="2952328" cy="2916628"/>
          </a:xfrm>
          <a:prstGeom prst="ellipse">
            <a:avLst/>
          </a:prstGeom>
          <a:solidFill>
            <a:schemeClr val="accent1"/>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《立在地球边上放号》</a:t>
            </a:r>
            <a:endParaRPr lang="zh-CN" altLang="zh-CN" sz="2955" b="1">
              <a:solidFill>
                <a:schemeClr val="bg1"/>
              </a:solidFill>
              <a:latin typeface="微软雅黑" panose="020b0503020204020204" charset="-122"/>
              <a:ea typeface="微软雅黑"/>
              <a:sym typeface="宋体" panose="02010600030101010101" pitchFamily="2" charset="-122"/>
            </a:endParaRPr>
          </a:p>
        </p:txBody>
      </p:sp>
      <p:sp>
        <p:nvSpPr>
          <p:cNvPr id="5" name="矩形 4"/>
          <p:cNvSpPr/>
          <p:nvPr/>
        </p:nvSpPr>
        <p:spPr>
          <a:xfrm>
            <a:off x="3566783" y="3354715"/>
            <a:ext cx="9043042" cy="5232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800"/>
              <a:t>意象：</a:t>
            </a:r>
            <a:r>
              <a:rPr lang="zh-CN" altLang="en-US" sz="2800">
                <a:solidFill>
                  <a:srgbClr val="C00000"/>
                </a:solidFill>
              </a:rPr>
              <a:t>白云、北冰洋、太平洋、洪涛、我、力</a:t>
            </a:r>
            <a:r>
              <a:rPr lang="zh-CN" altLang="en-US" sz="2800"/>
              <a:t>。</a:t>
            </a:r>
          </a:p>
        </p:txBody>
      </p:sp>
      <p:sp>
        <p:nvSpPr>
          <p:cNvPr id="6" name="矩形 5"/>
          <p:cNvSpPr/>
          <p:nvPr/>
        </p:nvSpPr>
        <p:spPr>
          <a:xfrm>
            <a:off x="3579021" y="4408413"/>
            <a:ext cx="9043042" cy="195450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800"/>
              <a:t>特点：</a:t>
            </a:r>
            <a:r>
              <a:rPr lang="zh-CN" altLang="en-US" sz="2800">
                <a:solidFill>
                  <a:srgbClr val="C00000"/>
                </a:solidFill>
              </a:rPr>
              <a:t>宏大、阔远、雄奇、气势磅礴</a:t>
            </a:r>
            <a:r>
              <a:rPr lang="zh-CN" altLang="en-US" sz="2800"/>
              <a:t>。它们引起读者惊异、赞叹，一种狂暴的激情荡涤心胸，从而使人由这种自然形象产生对社会生活的某种关于崇高和伟大的联想。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10"/>
                                        </p:tgtEl>
                                        <p:attrNameLst>
                                          <p:attrName>r</p:attrName>
                                        </p:attrNameLst>
                                      </p:cBhvr>
                                    </p:animRo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5"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读一读</a:t>
            </a:r>
          </a:p>
        </p:txBody>
      </p:sp>
      <p:grpSp>
        <p:nvGrpSpPr>
          <p:cNvPr id="15" name="组合 14"/>
          <p:cNvGrpSpPr/>
          <p:nvPr/>
        </p:nvGrpSpPr>
        <p:grpSpPr>
          <a:xfrm>
            <a:off x="41326" y="1176191"/>
            <a:ext cx="12817424" cy="1472028"/>
            <a:chOff x="1223563" y="3409937"/>
            <a:chExt cx="4676691" cy="612290"/>
          </a:xfrm>
        </p:grpSpPr>
        <p:sp>
          <p:nvSpPr>
            <p:cNvPr id="22" name="矩形 9"/>
            <p:cNvSpPr>
              <a:spLocks noChangeArrowheads="1"/>
            </p:cNvSpPr>
            <p:nvPr/>
          </p:nvSpPr>
          <p:spPr bwMode="auto">
            <a:xfrm>
              <a:off x="4894477" y="3409937"/>
              <a:ext cx="720562" cy="319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3200"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77286"/>
              <a:ext cx="4676691" cy="544941"/>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latin typeface="微软雅黑" panose="020b0503020204020204" charset="-122"/>
                  <a:ea typeface="微软雅黑"/>
                </a:rPr>
                <a:t>2.</a:t>
              </a:r>
              <a:r>
                <a:rPr lang="zh-CN" altLang="en-US" sz="3200" b="1">
                  <a:latin typeface="微软雅黑" panose="020b0503020204020204" charset="-122"/>
                  <a:ea typeface="微软雅黑"/>
                </a:rPr>
                <a:t>诗歌主要是通过选取特定的意象来塑造形象，表达情感的。两首诗都写了哪些意象？这些意象具有怎样的特点？创造了什么样的形象？</a:t>
              </a:r>
            </a:p>
          </p:txBody>
        </p:sp>
      </p:grpSp>
      <p:sp>
        <p:nvSpPr>
          <p:cNvPr id="10" name="椭圆 64"/>
          <p:cNvSpPr>
            <a:spLocks noChangeArrowheads="1"/>
          </p:cNvSpPr>
          <p:nvPr/>
        </p:nvSpPr>
        <p:spPr bwMode="auto">
          <a:xfrm>
            <a:off x="236687" y="3243866"/>
            <a:ext cx="2952328" cy="2916628"/>
          </a:xfrm>
          <a:prstGeom prst="ellipse">
            <a:avLst/>
          </a:prstGeom>
          <a:solidFill>
            <a:schemeClr val="accent1"/>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《立在地球边上放号》</a:t>
            </a:r>
            <a:endParaRPr lang="zh-CN" altLang="zh-CN" sz="2955" b="1">
              <a:solidFill>
                <a:schemeClr val="bg1"/>
              </a:solidFill>
              <a:latin typeface="微软雅黑" panose="020b0503020204020204" charset="-122"/>
              <a:ea typeface="微软雅黑"/>
              <a:sym typeface="宋体" panose="02010600030101010101" pitchFamily="2" charset="-122"/>
            </a:endParaRPr>
          </a:p>
        </p:txBody>
      </p:sp>
      <p:sp>
        <p:nvSpPr>
          <p:cNvPr id="6" name="矩形 5"/>
          <p:cNvSpPr/>
          <p:nvPr/>
        </p:nvSpPr>
        <p:spPr>
          <a:xfrm>
            <a:off x="3477047" y="2896245"/>
            <a:ext cx="9145016" cy="389350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800"/>
              <a:t>形象：</a:t>
            </a:r>
            <a:r>
              <a:rPr lang="zh-CN" altLang="en-US" sz="2800">
                <a:solidFill>
                  <a:srgbClr val="C00000"/>
                </a:solidFill>
              </a:rPr>
              <a:t>主体形象是横跨两大洋的巨人，其实就是诗人的自我形象。</a:t>
            </a:r>
            <a:r>
              <a:rPr lang="zh-CN" altLang="en-US" sz="2800"/>
              <a:t>他站在地球边上，站在全方位俯瞰地球的立足点上，吹响一声声响彻寰宇的号角。他的号角声声在欢呼怒涌的白云、壮丽的北冰洋的晴景，欢呼要把地球推倒的太平洋，欢呼来自空间各个方向的滚滚洪涛。排山倒海般的洪涛既具有巨大的破坏力，又蕴藏着同样巨大的创造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10"/>
                                        </p:tgtEl>
                                        <p:attrNameLst>
                                          <p:attrName>r</p:attrName>
                                        </p:attrNameLst>
                                      </p:cBhvr>
                                    </p:animRo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 name="矩形 28"/>
          <p:cNvSpPr/>
          <p:nvPr/>
        </p:nvSpPr>
        <p:spPr>
          <a:xfrm>
            <a:off x="5780127" y="1022417"/>
            <a:ext cx="5563406" cy="904082"/>
          </a:xfrm>
          <a:prstGeom prst="rect">
            <a:avLst/>
          </a:prstGeom>
          <a:noFill/>
          <a:ln>
            <a:solidFill>
              <a:srgbClr val="FF7254"/>
            </a:solid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solidFill>
                <a:schemeClr val="bg1">
                  <a:lumMod val="50000"/>
                </a:schemeClr>
              </a:solidFill>
            </a:endParaRPr>
          </a:p>
        </p:txBody>
      </p:sp>
      <p:sp>
        <p:nvSpPr>
          <p:cNvPr id="44" name="矩形 43"/>
          <p:cNvSpPr/>
          <p:nvPr/>
        </p:nvSpPr>
        <p:spPr>
          <a:xfrm>
            <a:off x="5777289" y="2289153"/>
            <a:ext cx="5563406" cy="904082"/>
          </a:xfrm>
          <a:prstGeom prst="rect">
            <a:avLst/>
          </a:prstGeom>
          <a:noFill/>
          <a:ln>
            <a:solidFill>
              <a:srgbClr val="55BEBB"/>
            </a:solid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solidFill>
                <a:schemeClr val="bg1">
                  <a:lumMod val="50000"/>
                </a:schemeClr>
              </a:solidFill>
            </a:endParaRPr>
          </a:p>
        </p:txBody>
      </p:sp>
      <p:sp>
        <p:nvSpPr>
          <p:cNvPr id="45" name="矩形 44"/>
          <p:cNvSpPr/>
          <p:nvPr/>
        </p:nvSpPr>
        <p:spPr>
          <a:xfrm>
            <a:off x="5777289" y="3529165"/>
            <a:ext cx="5563406" cy="904082"/>
          </a:xfrm>
          <a:prstGeom prst="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solidFill>
                <a:schemeClr val="bg1">
                  <a:lumMod val="50000"/>
                </a:schemeClr>
              </a:solidFill>
            </a:endParaRPr>
          </a:p>
        </p:txBody>
      </p:sp>
      <p:sp>
        <p:nvSpPr>
          <p:cNvPr id="46" name="矩形 45"/>
          <p:cNvSpPr/>
          <p:nvPr/>
        </p:nvSpPr>
        <p:spPr>
          <a:xfrm>
            <a:off x="5786797" y="4734882"/>
            <a:ext cx="5563406" cy="904082"/>
          </a:xfrm>
          <a:prstGeom prst="rect">
            <a:avLst/>
          </a:prstGeom>
          <a:noFill/>
          <a:ln>
            <a:solidFill>
              <a:srgbClr val="E6B226"/>
            </a:solid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solidFill>
                <a:schemeClr val="bg1">
                  <a:lumMod val="50000"/>
                </a:schemeClr>
              </a:solidFill>
            </a:endParaRPr>
          </a:p>
        </p:txBody>
      </p:sp>
      <p:grpSp>
        <p:nvGrpSpPr>
          <p:cNvPr id="47" name="组合 46"/>
          <p:cNvGrpSpPr/>
          <p:nvPr/>
        </p:nvGrpSpPr>
        <p:grpSpPr>
          <a:xfrm>
            <a:off x="3656709" y="966487"/>
            <a:ext cx="2616595" cy="1022985"/>
            <a:chOff x="1727566" y="963983"/>
            <a:chExt cx="1861366" cy="727721"/>
          </a:xfrm>
        </p:grpSpPr>
        <p:sp>
          <p:nvSpPr>
            <p:cNvPr id="48" name="矩形 47"/>
            <p:cNvSpPr/>
            <p:nvPr/>
          </p:nvSpPr>
          <p:spPr>
            <a:xfrm>
              <a:off x="2080416" y="1002479"/>
              <a:ext cx="1155667" cy="643136"/>
            </a:xfrm>
            <a:prstGeom prst="rect">
              <a:avLst/>
            </a:prstGeom>
            <a:solidFill>
              <a:srgbClr val="FF7254"/>
            </a:solidFill>
            <a:ln>
              <a:solidFill>
                <a:srgbClr val="FF7254"/>
              </a:solid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p>
          </p:txBody>
        </p:sp>
        <p:sp>
          <p:nvSpPr>
            <p:cNvPr id="49" name="文本框 34"/>
            <p:cNvSpPr txBox="1"/>
            <p:nvPr/>
          </p:nvSpPr>
          <p:spPr>
            <a:xfrm>
              <a:off x="1727566" y="963983"/>
              <a:ext cx="1861366" cy="727721"/>
            </a:xfrm>
            <a:prstGeom prst="rect">
              <a:avLst/>
            </a:prstGeom>
            <a:noFill/>
          </p:spPr>
          <p:txBody>
            <a:bodyPr wrap="square" lIns="96405" tIns="48201" rIns="96405" bIns="48201" rtlCol="0">
              <a:spAutoFit/>
            </a:bodyPr>
            <a:lstStyle/>
            <a:p>
              <a:pPr algn="ctr">
                <a:lnSpc>
                  <a:spcPct val="130000"/>
                </a:lnSpc>
              </a:pPr>
              <a:r>
                <a:rPr lang="en-US" altLang="zh-CN" sz="4640" b="1">
                  <a:solidFill>
                    <a:schemeClr val="bg1"/>
                  </a:solidFill>
                  <a:latin typeface="Impact" panose="020b0806030902050204" pitchFamily="34" charset="0"/>
                  <a:ea typeface="+mj-ea"/>
                  <a:cs typeface="Arial" panose="020b0604020202020204" pitchFamily="34" charset="0"/>
                </a:rPr>
                <a:t>01</a:t>
              </a:r>
            </a:p>
          </p:txBody>
        </p:sp>
      </p:grpSp>
      <p:grpSp>
        <p:nvGrpSpPr>
          <p:cNvPr id="50" name="组合 49"/>
          <p:cNvGrpSpPr/>
          <p:nvPr/>
        </p:nvGrpSpPr>
        <p:grpSpPr>
          <a:xfrm>
            <a:off x="3656708" y="2217405"/>
            <a:ext cx="2616595" cy="1022985"/>
            <a:chOff x="1727566" y="1874441"/>
            <a:chExt cx="1861366" cy="727721"/>
          </a:xfrm>
        </p:grpSpPr>
        <p:sp>
          <p:nvSpPr>
            <p:cNvPr id="51" name="矩形 50"/>
            <p:cNvSpPr/>
            <p:nvPr/>
          </p:nvSpPr>
          <p:spPr>
            <a:xfrm>
              <a:off x="2080416" y="1922600"/>
              <a:ext cx="1155667" cy="643136"/>
            </a:xfrm>
            <a:prstGeom prst="rect">
              <a:avLst/>
            </a:prstGeom>
            <a:solidFill>
              <a:srgbClr val="55BEBB"/>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p>
          </p:txBody>
        </p:sp>
        <p:sp>
          <p:nvSpPr>
            <p:cNvPr id="52" name="文本框 35"/>
            <p:cNvSpPr txBox="1"/>
            <p:nvPr/>
          </p:nvSpPr>
          <p:spPr>
            <a:xfrm>
              <a:off x="1727566" y="1874441"/>
              <a:ext cx="1861366" cy="727721"/>
            </a:xfrm>
            <a:prstGeom prst="rect">
              <a:avLst/>
            </a:prstGeom>
            <a:noFill/>
            <a:ln>
              <a:noFill/>
            </a:ln>
          </p:spPr>
          <p:txBody>
            <a:bodyPr wrap="square" lIns="96405" tIns="48201" rIns="96405" bIns="48201" rtlCol="0">
              <a:spAutoFit/>
            </a:bodyPr>
            <a:lstStyle/>
            <a:p>
              <a:pPr algn="ctr">
                <a:lnSpc>
                  <a:spcPct val="130000"/>
                </a:lnSpc>
              </a:pPr>
              <a:r>
                <a:rPr lang="en-US" altLang="zh-CN" sz="4640" b="1">
                  <a:solidFill>
                    <a:schemeClr val="bg1"/>
                  </a:solidFill>
                  <a:latin typeface="Impact" panose="020b0806030902050204" pitchFamily="34" charset="0"/>
                  <a:ea typeface="+mj-ea"/>
                  <a:cs typeface="Arial" panose="020b0604020202020204" pitchFamily="34" charset="0"/>
                </a:rPr>
                <a:t>02</a:t>
              </a:r>
            </a:p>
          </p:txBody>
        </p:sp>
      </p:grpSp>
      <p:grpSp>
        <p:nvGrpSpPr>
          <p:cNvPr id="53" name="组合 52"/>
          <p:cNvGrpSpPr/>
          <p:nvPr/>
        </p:nvGrpSpPr>
        <p:grpSpPr>
          <a:xfrm>
            <a:off x="3656708" y="3489350"/>
            <a:ext cx="2616595" cy="1022985"/>
            <a:chOff x="1727566" y="2818641"/>
            <a:chExt cx="1861366" cy="727721"/>
          </a:xfrm>
        </p:grpSpPr>
        <p:sp>
          <p:nvSpPr>
            <p:cNvPr id="54" name="矩形 53"/>
            <p:cNvSpPr/>
            <p:nvPr/>
          </p:nvSpPr>
          <p:spPr>
            <a:xfrm>
              <a:off x="2080416" y="2842722"/>
              <a:ext cx="1155667" cy="643136"/>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p>
          </p:txBody>
        </p:sp>
        <p:sp>
          <p:nvSpPr>
            <p:cNvPr id="55" name="文本框 36"/>
            <p:cNvSpPr txBox="1"/>
            <p:nvPr/>
          </p:nvSpPr>
          <p:spPr>
            <a:xfrm>
              <a:off x="1727566" y="2818641"/>
              <a:ext cx="1861366" cy="727721"/>
            </a:xfrm>
            <a:prstGeom prst="rect">
              <a:avLst/>
            </a:prstGeom>
            <a:noFill/>
          </p:spPr>
          <p:txBody>
            <a:bodyPr wrap="square" lIns="96405" tIns="48201" rIns="96405" bIns="48201" rtlCol="0">
              <a:spAutoFit/>
            </a:bodyPr>
            <a:lstStyle/>
            <a:p>
              <a:pPr algn="ctr">
                <a:lnSpc>
                  <a:spcPct val="130000"/>
                </a:lnSpc>
              </a:pPr>
              <a:r>
                <a:rPr lang="en-US" altLang="zh-CN" sz="4640" b="1">
                  <a:solidFill>
                    <a:schemeClr val="bg1"/>
                  </a:solidFill>
                  <a:latin typeface="Impact" panose="020b0806030902050204" pitchFamily="34" charset="0"/>
                  <a:ea typeface="+mj-ea"/>
                  <a:cs typeface="Arial" panose="020b0604020202020204" pitchFamily="34" charset="0"/>
                </a:rPr>
                <a:t>03</a:t>
              </a:r>
            </a:p>
          </p:txBody>
        </p:sp>
      </p:grpSp>
      <p:grpSp>
        <p:nvGrpSpPr>
          <p:cNvPr id="56" name="组合 55"/>
          <p:cNvGrpSpPr/>
          <p:nvPr/>
        </p:nvGrpSpPr>
        <p:grpSpPr>
          <a:xfrm>
            <a:off x="3666216" y="4675540"/>
            <a:ext cx="2616595" cy="1022985"/>
            <a:chOff x="1727566" y="3723946"/>
            <a:chExt cx="1861366" cy="727721"/>
          </a:xfrm>
        </p:grpSpPr>
        <p:sp>
          <p:nvSpPr>
            <p:cNvPr id="57" name="矩形 56"/>
            <p:cNvSpPr/>
            <p:nvPr/>
          </p:nvSpPr>
          <p:spPr>
            <a:xfrm>
              <a:off x="2080416" y="3762843"/>
              <a:ext cx="1155667" cy="643136"/>
            </a:xfrm>
            <a:prstGeom prst="rect">
              <a:avLst/>
            </a:prstGeom>
            <a:solidFill>
              <a:srgbClr val="E6B226"/>
            </a:solidFill>
            <a:ln>
              <a:solidFill>
                <a:srgbClr val="E6B226"/>
              </a:solid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p>
          </p:txBody>
        </p:sp>
        <p:sp>
          <p:nvSpPr>
            <p:cNvPr id="58" name="文本框 38"/>
            <p:cNvSpPr txBox="1"/>
            <p:nvPr/>
          </p:nvSpPr>
          <p:spPr>
            <a:xfrm>
              <a:off x="1727566" y="3723946"/>
              <a:ext cx="1861366" cy="727721"/>
            </a:xfrm>
            <a:prstGeom prst="rect">
              <a:avLst/>
            </a:prstGeom>
            <a:noFill/>
          </p:spPr>
          <p:txBody>
            <a:bodyPr wrap="square" lIns="96405" tIns="48201" rIns="96405" bIns="48201" rtlCol="0">
              <a:spAutoFit/>
            </a:bodyPr>
            <a:lstStyle/>
            <a:p>
              <a:pPr algn="ctr">
                <a:lnSpc>
                  <a:spcPct val="130000"/>
                </a:lnSpc>
              </a:pPr>
              <a:r>
                <a:rPr lang="en-US" altLang="zh-CN" sz="4640" b="1">
                  <a:solidFill>
                    <a:schemeClr val="bg1"/>
                  </a:solidFill>
                  <a:latin typeface="Impact" panose="020b0806030902050204" pitchFamily="34" charset="0"/>
                  <a:ea typeface="+mj-ea"/>
                  <a:cs typeface="Arial" panose="020b0604020202020204" pitchFamily="34" charset="0"/>
                </a:rPr>
                <a:t>04</a:t>
              </a:r>
            </a:p>
          </p:txBody>
        </p:sp>
      </p:grpSp>
      <p:sp>
        <p:nvSpPr>
          <p:cNvPr id="59" name="矩形 58"/>
          <p:cNvSpPr/>
          <p:nvPr/>
        </p:nvSpPr>
        <p:spPr bwMode="auto">
          <a:xfrm>
            <a:off x="5853873" y="1142605"/>
            <a:ext cx="5349169" cy="6830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anchor="ctr"/>
          <a:lstStyle/>
          <a:p>
            <a:pPr algn="ctr"/>
            <a:r>
              <a:rPr lang="zh-CN" altLang="en-US" sz="5060" b="1">
                <a:solidFill>
                  <a:srgbClr val="FF0000"/>
                </a:solidFill>
                <a:latin typeface="微软雅黑" panose="020b0503020204020204" charset="-122"/>
                <a:ea typeface="微软雅黑"/>
                <a:sym typeface="+mn-ea"/>
              </a:rPr>
              <a:t>猜一猜</a:t>
            </a:r>
          </a:p>
        </p:txBody>
      </p:sp>
      <p:sp>
        <p:nvSpPr>
          <p:cNvPr id="61" name="矩形 60"/>
          <p:cNvSpPr/>
          <p:nvPr/>
        </p:nvSpPr>
        <p:spPr bwMode="auto">
          <a:xfrm>
            <a:off x="5831156" y="2422937"/>
            <a:ext cx="5349169" cy="6830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anchor="ctr"/>
          <a:lstStyle/>
          <a:p>
            <a:pPr algn="ctr"/>
            <a:r>
              <a:rPr lang="zh-CN" altLang="en-US" sz="5060" b="1">
                <a:solidFill>
                  <a:srgbClr val="FF0000"/>
                </a:solidFill>
                <a:latin typeface="微软雅黑" panose="020b0503020204020204" charset="-122"/>
                <a:ea typeface="微软雅黑"/>
                <a:sym typeface="+mn-ea"/>
              </a:rPr>
              <a:t>查一查</a:t>
            </a:r>
          </a:p>
        </p:txBody>
      </p:sp>
      <p:sp>
        <p:nvSpPr>
          <p:cNvPr id="63" name="矩形 62"/>
          <p:cNvSpPr/>
          <p:nvPr/>
        </p:nvSpPr>
        <p:spPr bwMode="auto">
          <a:xfrm>
            <a:off x="5853872" y="3649444"/>
            <a:ext cx="5349169" cy="6830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anchor="ctr"/>
          <a:lstStyle/>
          <a:p>
            <a:pPr algn="ctr"/>
            <a:r>
              <a:rPr lang="zh-CN" altLang="en-US" sz="5060" b="1">
                <a:solidFill>
                  <a:srgbClr val="FF0000"/>
                </a:solidFill>
                <a:latin typeface="微软雅黑" panose="020b0503020204020204" charset="-122"/>
                <a:ea typeface="微软雅黑"/>
                <a:sym typeface="+mn-ea"/>
              </a:rPr>
              <a:t>读一读</a:t>
            </a:r>
          </a:p>
        </p:txBody>
      </p:sp>
      <p:sp>
        <p:nvSpPr>
          <p:cNvPr id="65" name="矩形 64"/>
          <p:cNvSpPr/>
          <p:nvPr/>
        </p:nvSpPr>
        <p:spPr bwMode="auto">
          <a:xfrm>
            <a:off x="5831155" y="4851758"/>
            <a:ext cx="5349169" cy="6830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anchor="ctr"/>
          <a:lstStyle/>
          <a:p>
            <a:pPr algn="ctr"/>
            <a:r>
              <a:rPr lang="zh-CN" altLang="en-US" sz="5060" b="1">
                <a:solidFill>
                  <a:srgbClr val="FF0000"/>
                </a:solidFill>
                <a:latin typeface="微软雅黑" panose="020b0503020204020204" charset="-122"/>
                <a:ea typeface="微软雅黑"/>
                <a:sym typeface="+mn-ea"/>
              </a:rPr>
              <a:t>议一议</a:t>
            </a:r>
          </a:p>
        </p:txBody>
      </p:sp>
      <p:sp>
        <p:nvSpPr>
          <p:cNvPr id="2" name="矩形 1"/>
          <p:cNvSpPr/>
          <p:nvPr/>
        </p:nvSpPr>
        <p:spPr>
          <a:xfrm>
            <a:off x="179705" y="1022985"/>
            <a:ext cx="3687445" cy="5852160"/>
          </a:xfrm>
          <a:prstGeom prst="rect">
            <a:avLst/>
          </a:prstGeom>
          <a:blipFill dpi="0" rotWithShape="1">
            <a:blip r:embed="rId3">
              <a:extLst>
                <a:ext uri="{28A0092B-C50C-407E-A947-70E740481C1C}">
                  <a14:useLocalDpi xmlns:a14="http://schemas.microsoft.com/office/drawing/2010/main" xmlns=""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11" name="MH_Others_1"/>
          <p:cNvSpPr txBox="1"/>
          <p:nvPr>
            <p:custDataLst>
              <p:tags r:id="rId4"/>
            </p:custDataLst>
          </p:nvPr>
        </p:nvSpPr>
        <p:spPr>
          <a:xfrm>
            <a:off x="865627" y="1546061"/>
            <a:ext cx="2420259" cy="876935"/>
          </a:xfrm>
          <a:prstGeom prst="rect">
            <a:avLst/>
          </a:prstGeom>
          <a:noFill/>
        </p:spPr>
        <p:txBody>
          <a:bodyPr vert="horz" wrap="square" lIns="0" tIns="0" rIns="0" bIns="0" rtlCol="0" anchor="ctr" anchorCtr="0">
            <a:spAutoFit/>
          </a:bodyPr>
          <a:lstStyle/>
          <a:p>
            <a:pPr algn="ctr"/>
            <a:r>
              <a:rPr lang="zh-CN" altLang="en-US" sz="5695" b="1">
                <a:solidFill>
                  <a:schemeClr val="bg1"/>
                </a:solidFill>
                <a:effectLst>
                  <a:outerShdw blurRad="38100" dist="38100" dir="2700000" algn="tl">
                    <a:srgbClr val="000000">
                      <a:alpha val="43137"/>
                    </a:srgbClr>
                  </a:outerShdw>
                </a:effectLst>
                <a:latin typeface="Arial" panose="020b0604020202020204" pitchFamily="34" charset="0"/>
                <a:ea typeface="微软雅黑"/>
                <a:sym typeface="Arial" panose="020b0604020202020204" pitchFamily="34" charset="0"/>
              </a:rPr>
              <a:t>目    录</a:t>
            </a:r>
          </a:p>
        </p:txBody>
      </p:sp>
      <p:sp>
        <p:nvSpPr>
          <p:cNvPr id="17" name="MH_Others_2"/>
          <p:cNvSpPr txBox="1"/>
          <p:nvPr>
            <p:custDataLst>
              <p:tags r:id="rId5"/>
            </p:custDataLst>
          </p:nvPr>
        </p:nvSpPr>
        <p:spPr>
          <a:xfrm>
            <a:off x="1174319" y="2570270"/>
            <a:ext cx="2111532" cy="454660"/>
          </a:xfrm>
          <a:prstGeom prst="rect">
            <a:avLst/>
          </a:prstGeom>
          <a:noFill/>
        </p:spPr>
        <p:txBody>
          <a:bodyPr wrap="square" lIns="0" tIns="0" rIns="0" bIns="0">
            <a:spAutoFit/>
          </a:bodyPr>
          <a:lstStyle/>
          <a:p>
            <a:pPr algn="ctr">
              <a:defRPr/>
            </a:pPr>
            <a:r>
              <a:rPr lang="en-US" altLang="zh-CN" sz="2955" b="1">
                <a:solidFill>
                  <a:schemeClr val="bg1"/>
                </a:solidFill>
                <a:effectLst>
                  <a:outerShdw blurRad="38100" dist="38100" dir="2700000" algn="tl">
                    <a:srgbClr val="000000">
                      <a:alpha val="43137"/>
                    </a:srgbClr>
                  </a:outerShdw>
                </a:effectLst>
                <a:latin typeface="Arial" panose="020b0604020202020204" pitchFamily="34" charset="0"/>
                <a:ea typeface="微软雅黑"/>
                <a:sym typeface="Arial" panose="020b0604020202020204" pitchFamily="34" charset="0"/>
              </a:rPr>
              <a:t>CONTENTS</a:t>
            </a:r>
          </a:p>
        </p:txBody>
      </p:sp>
      <p:grpSp>
        <p:nvGrpSpPr>
          <p:cNvPr id="28" name="组合 27"/>
          <p:cNvGrpSpPr/>
          <p:nvPr/>
        </p:nvGrpSpPr>
        <p:grpSpPr>
          <a:xfrm>
            <a:off x="3666216" y="5917469"/>
            <a:ext cx="2616595" cy="1022985"/>
            <a:chOff x="1727566" y="963983"/>
            <a:chExt cx="1861366" cy="727721"/>
          </a:xfrm>
        </p:grpSpPr>
        <p:sp>
          <p:nvSpPr>
            <p:cNvPr id="30" name="矩形 29"/>
            <p:cNvSpPr/>
            <p:nvPr/>
          </p:nvSpPr>
          <p:spPr>
            <a:xfrm>
              <a:off x="2080416" y="1002479"/>
              <a:ext cx="1155667" cy="643136"/>
            </a:xfrm>
            <a:prstGeom prst="rect">
              <a:avLst/>
            </a:prstGeom>
            <a:solidFill>
              <a:srgbClr val="FF7254"/>
            </a:solidFill>
            <a:ln>
              <a:solidFill>
                <a:srgbClr val="FF7254"/>
              </a:solid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p>
          </p:txBody>
        </p:sp>
        <p:sp>
          <p:nvSpPr>
            <p:cNvPr id="31" name="文本框 34"/>
            <p:cNvSpPr txBox="1"/>
            <p:nvPr/>
          </p:nvSpPr>
          <p:spPr>
            <a:xfrm>
              <a:off x="1727566" y="963983"/>
              <a:ext cx="1861366" cy="727721"/>
            </a:xfrm>
            <a:prstGeom prst="rect">
              <a:avLst/>
            </a:prstGeom>
            <a:noFill/>
          </p:spPr>
          <p:txBody>
            <a:bodyPr wrap="square" lIns="96405" tIns="48201" rIns="96405" bIns="48201" rtlCol="0">
              <a:spAutoFit/>
            </a:bodyPr>
            <a:lstStyle/>
            <a:p>
              <a:pPr algn="ctr">
                <a:lnSpc>
                  <a:spcPct val="130000"/>
                </a:lnSpc>
              </a:pPr>
              <a:r>
                <a:rPr lang="en-US" altLang="zh-CN" sz="4640" b="1">
                  <a:solidFill>
                    <a:schemeClr val="bg1"/>
                  </a:solidFill>
                  <a:latin typeface="Impact" panose="020b0806030902050204" pitchFamily="34" charset="0"/>
                  <a:ea typeface="+mj-ea"/>
                  <a:cs typeface="Arial" panose="020b0604020202020204" pitchFamily="34" charset="0"/>
                </a:rPr>
                <a:t>05</a:t>
              </a:r>
            </a:p>
          </p:txBody>
        </p:sp>
      </p:grpSp>
      <p:sp>
        <p:nvSpPr>
          <p:cNvPr id="32" name="矩形 31"/>
          <p:cNvSpPr/>
          <p:nvPr/>
        </p:nvSpPr>
        <p:spPr>
          <a:xfrm>
            <a:off x="5786797" y="5971584"/>
            <a:ext cx="5563406" cy="904082"/>
          </a:xfrm>
          <a:prstGeom prst="rect">
            <a:avLst/>
          </a:prstGeom>
          <a:noFill/>
          <a:ln>
            <a:solidFill>
              <a:srgbClr val="FF7254"/>
            </a:solid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solidFill>
                <a:schemeClr val="bg1">
                  <a:lumMod val="50000"/>
                </a:schemeClr>
              </a:solidFill>
            </a:endParaRPr>
          </a:p>
        </p:txBody>
      </p:sp>
      <p:sp>
        <p:nvSpPr>
          <p:cNvPr id="33" name="矩形 32"/>
          <p:cNvSpPr/>
          <p:nvPr/>
        </p:nvSpPr>
        <p:spPr bwMode="auto">
          <a:xfrm>
            <a:off x="5822814" y="6076459"/>
            <a:ext cx="5349169" cy="6830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anchor="ctr"/>
          <a:lstStyle/>
          <a:p>
            <a:pPr algn="ctr"/>
            <a:r>
              <a:rPr lang="zh-CN" altLang="en-US" sz="5060" b="1">
                <a:solidFill>
                  <a:srgbClr val="FF0000"/>
                </a:solidFill>
                <a:latin typeface="微软雅黑" panose="020b0503020204020204" charset="-122"/>
                <a:ea typeface="微软雅黑"/>
                <a:sym typeface="+mn-ea"/>
              </a:rPr>
              <a:t>比一比</a:t>
            </a:r>
          </a:p>
        </p:txBody>
      </p:sp>
    </p:spTree>
  </p:cSld>
  <p:clrMapOvr>
    <a:masterClrMapping/>
  </p:clrMapOvr>
  <mc:AlternateContent>
    <mc:Choice xmlns:p15="http://schemas.microsoft.com/office/powerpoint/2012/main" Requires="p15">
      <p:transition spd="slow" advClick="0" p14:dur="1250">
        <p15:prstTrans prst="pageCurlDouble"/>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by="(-#ppt_w*2)" calcmode="lin" valueType="num">
                                      <p:cBhvr rctx="PPT">
                                        <p:cTn id="12" dur="500" autoRev="1" fill="hold">
                                          <p:stCondLst>
                                            <p:cond delay="0"/>
                                          </p:stCondLst>
                                        </p:cTn>
                                        <p:tgtEl>
                                          <p:spTgt spid="11"/>
                                        </p:tgtEl>
                                        <p:attrNameLst>
                                          <p:attrName>ppt_w</p:attrName>
                                        </p:attrNameLst>
                                      </p:cBhvr>
                                    </p:anim>
                                    <p:anim by="(#ppt_w*0.50)" calcmode="lin" valueType="num">
                                      <p:cBhvr>
                                        <p:cTn id="13" dur="500" decel="50000" autoRev="1" fill="hold">
                                          <p:stCondLst>
                                            <p:cond delay="0"/>
                                          </p:stCondLst>
                                        </p:cTn>
                                        <p:tgtEl>
                                          <p:spTgt spid="11"/>
                                        </p:tgtEl>
                                        <p:attrNameLst>
                                          <p:attrName>ppt_x</p:attrName>
                                        </p:attrNameLst>
                                      </p:cBhvr>
                                    </p:anim>
                                    <p:anim from="(-#ppt_h/2)" to="(#ppt_y)" calcmode="lin" valueType="num">
                                      <p:cBhvr>
                                        <p:cTn id="14" dur="1000" fill="hold">
                                          <p:stCondLst>
                                            <p:cond delay="0"/>
                                          </p:stCondLst>
                                        </p:cTn>
                                        <p:tgtEl>
                                          <p:spTgt spid="11"/>
                                        </p:tgtEl>
                                        <p:attrNameLst>
                                          <p:attrName>ppt_y</p:attrName>
                                        </p:attrNameLst>
                                      </p:cBhvr>
                                    </p:anim>
                                    <p:animRot by="21600000">
                                      <p:cBhvr>
                                        <p:cTn id="15" dur="1000" fill="hold">
                                          <p:stCondLst>
                                            <p:cond delay="0"/>
                                          </p:stCondLst>
                                        </p:cTn>
                                        <p:tgtEl>
                                          <p:spTgt spid="11"/>
                                        </p:tgtEl>
                                        <p:attrNameLst>
                                          <p:attrName>r</p:attrName>
                                        </p:attrNameLst>
                                      </p:cBhvr>
                                    </p:animRot>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8" fill="hold" nodeType="click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250" fill="hold"/>
                                        <p:tgtEl>
                                          <p:spTgt spid="47"/>
                                        </p:tgtEl>
                                        <p:attrNameLst>
                                          <p:attrName>ppt_x</p:attrName>
                                        </p:attrNameLst>
                                      </p:cBhvr>
                                      <p:tavLst>
                                        <p:tav tm="0">
                                          <p:val>
                                            <p:strVal val="0-#ppt_w/2"/>
                                          </p:val>
                                        </p:tav>
                                        <p:tav tm="100000">
                                          <p:val>
                                            <p:strVal val="#ppt_x"/>
                                          </p:val>
                                        </p:tav>
                                      </p:tavLst>
                                    </p:anim>
                                    <p:anim calcmode="lin" valueType="num">
                                      <p:cBhvr additive="base">
                                        <p:cTn id="27" dur="25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250" fill="hold"/>
                                        <p:tgtEl>
                                          <p:spTgt spid="29"/>
                                        </p:tgtEl>
                                        <p:attrNameLst>
                                          <p:attrName>ppt_x</p:attrName>
                                        </p:attrNameLst>
                                      </p:cBhvr>
                                      <p:tavLst>
                                        <p:tav tm="0">
                                          <p:val>
                                            <p:strVal val="1+#ppt_w/2"/>
                                          </p:val>
                                        </p:tav>
                                        <p:tav tm="100000">
                                          <p:val>
                                            <p:strVal val="#ppt_x"/>
                                          </p:val>
                                        </p:tav>
                                      </p:tavLst>
                                    </p:anim>
                                    <p:anim calcmode="lin" valueType="num">
                                      <p:cBhvr additive="base">
                                        <p:cTn id="33" dur="25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wipe(left)">
                                      <p:cBhvr>
                                        <p:cTn id="38" dur="500"/>
                                        <p:tgtEl>
                                          <p:spTgt spid="59"/>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nodeType="click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250" fill="hold"/>
                                        <p:tgtEl>
                                          <p:spTgt spid="50"/>
                                        </p:tgtEl>
                                        <p:attrNameLst>
                                          <p:attrName>ppt_x</p:attrName>
                                        </p:attrNameLst>
                                      </p:cBhvr>
                                      <p:tavLst>
                                        <p:tav tm="0">
                                          <p:val>
                                            <p:strVal val="0-#ppt_w/2"/>
                                          </p:val>
                                        </p:tav>
                                        <p:tav tm="100000">
                                          <p:val>
                                            <p:strVal val="#ppt_x"/>
                                          </p:val>
                                        </p:tav>
                                      </p:tavLst>
                                    </p:anim>
                                    <p:anim calcmode="lin" valueType="num">
                                      <p:cBhvr additive="base">
                                        <p:cTn id="44" dur="25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250" fill="hold"/>
                                        <p:tgtEl>
                                          <p:spTgt spid="44"/>
                                        </p:tgtEl>
                                        <p:attrNameLst>
                                          <p:attrName>ppt_x</p:attrName>
                                        </p:attrNameLst>
                                      </p:cBhvr>
                                      <p:tavLst>
                                        <p:tav tm="0">
                                          <p:val>
                                            <p:strVal val="1+#ppt_w/2"/>
                                          </p:val>
                                        </p:tav>
                                        <p:tav tm="100000">
                                          <p:val>
                                            <p:strVal val="#ppt_x"/>
                                          </p:val>
                                        </p:tav>
                                      </p:tavLst>
                                    </p:anim>
                                    <p:anim calcmode="lin" valueType="num">
                                      <p:cBhvr additive="base">
                                        <p:cTn id="50" dur="25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500"/>
                                        <p:tgtEl>
                                          <p:spTgt spid="61"/>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8" fill="hold" nodeType="click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additive="base">
                                        <p:cTn id="60" dur="250" fill="hold"/>
                                        <p:tgtEl>
                                          <p:spTgt spid="53"/>
                                        </p:tgtEl>
                                        <p:attrNameLst>
                                          <p:attrName>ppt_x</p:attrName>
                                        </p:attrNameLst>
                                      </p:cBhvr>
                                      <p:tavLst>
                                        <p:tav tm="0">
                                          <p:val>
                                            <p:strVal val="0-#ppt_w/2"/>
                                          </p:val>
                                        </p:tav>
                                        <p:tav tm="100000">
                                          <p:val>
                                            <p:strVal val="#ppt_x"/>
                                          </p:val>
                                        </p:tav>
                                      </p:tavLst>
                                    </p:anim>
                                    <p:anim calcmode="lin" valueType="num">
                                      <p:cBhvr additive="base">
                                        <p:cTn id="61" dur="25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45"/>
                                        </p:tgtEl>
                                        <p:attrNameLst>
                                          <p:attrName>style.visibility</p:attrName>
                                        </p:attrNameLst>
                                      </p:cBhvr>
                                      <p:to>
                                        <p:strVal val="visible"/>
                                      </p:to>
                                    </p:set>
                                    <p:anim calcmode="lin" valueType="num">
                                      <p:cBhvr additive="base">
                                        <p:cTn id="66" dur="250" fill="hold"/>
                                        <p:tgtEl>
                                          <p:spTgt spid="45"/>
                                        </p:tgtEl>
                                        <p:attrNameLst>
                                          <p:attrName>ppt_x</p:attrName>
                                        </p:attrNameLst>
                                      </p:cBhvr>
                                      <p:tavLst>
                                        <p:tav tm="0">
                                          <p:val>
                                            <p:strVal val="1+#ppt_w/2"/>
                                          </p:val>
                                        </p:tav>
                                        <p:tav tm="100000">
                                          <p:val>
                                            <p:strVal val="#ppt_x"/>
                                          </p:val>
                                        </p:tav>
                                      </p:tavLst>
                                    </p:anim>
                                    <p:anim calcmode="lin" valueType="num">
                                      <p:cBhvr additive="base">
                                        <p:cTn id="67" dur="25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wipe(left)">
                                      <p:cBhvr>
                                        <p:cTn id="72" dur="500"/>
                                        <p:tgtEl>
                                          <p:spTgt spid="63"/>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8" fill="hold" nodeType="clickEffect">
                                  <p:stCondLst>
                                    <p:cond delay="0"/>
                                  </p:stCondLst>
                                  <p:childTnLst>
                                    <p:set>
                                      <p:cBhvr>
                                        <p:cTn id="76" dur="1" fill="hold">
                                          <p:stCondLst>
                                            <p:cond delay="0"/>
                                          </p:stCondLst>
                                        </p:cTn>
                                        <p:tgtEl>
                                          <p:spTgt spid="56"/>
                                        </p:tgtEl>
                                        <p:attrNameLst>
                                          <p:attrName>style.visibility</p:attrName>
                                        </p:attrNameLst>
                                      </p:cBhvr>
                                      <p:to>
                                        <p:strVal val="visible"/>
                                      </p:to>
                                    </p:set>
                                    <p:anim calcmode="lin" valueType="num">
                                      <p:cBhvr additive="base">
                                        <p:cTn id="77" dur="250" fill="hold"/>
                                        <p:tgtEl>
                                          <p:spTgt spid="56"/>
                                        </p:tgtEl>
                                        <p:attrNameLst>
                                          <p:attrName>ppt_x</p:attrName>
                                        </p:attrNameLst>
                                      </p:cBhvr>
                                      <p:tavLst>
                                        <p:tav tm="0">
                                          <p:val>
                                            <p:strVal val="0-#ppt_w/2"/>
                                          </p:val>
                                        </p:tav>
                                        <p:tav tm="100000">
                                          <p:val>
                                            <p:strVal val="#ppt_x"/>
                                          </p:val>
                                        </p:tav>
                                      </p:tavLst>
                                    </p:anim>
                                    <p:anim calcmode="lin" valueType="num">
                                      <p:cBhvr additive="base">
                                        <p:cTn id="78" dur="25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79" fill="hold" nodeType="clickPar">
                      <p:stCondLst>
                        <p:cond delay="indefinite"/>
                      </p:stCondLst>
                      <p:childTnLst>
                        <p:par>
                          <p:cTn id="80" fill="hold" nodeType="afterGroup">
                            <p:stCondLst>
                              <p:cond delay="0"/>
                            </p:stCondLst>
                            <p:childTnLst>
                              <p:par>
                                <p:cTn id="81" presetID="2" presetClass="entr" presetSubtype="2" fill="hold" grpId="0" nodeType="click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additive="base">
                                        <p:cTn id="83" dur="250" fill="hold"/>
                                        <p:tgtEl>
                                          <p:spTgt spid="46"/>
                                        </p:tgtEl>
                                        <p:attrNameLst>
                                          <p:attrName>ppt_x</p:attrName>
                                        </p:attrNameLst>
                                      </p:cBhvr>
                                      <p:tavLst>
                                        <p:tav tm="0">
                                          <p:val>
                                            <p:strVal val="1+#ppt_w/2"/>
                                          </p:val>
                                        </p:tav>
                                        <p:tav tm="100000">
                                          <p:val>
                                            <p:strVal val="#ppt_x"/>
                                          </p:val>
                                        </p:tav>
                                      </p:tavLst>
                                    </p:anim>
                                    <p:anim calcmode="lin" valueType="num">
                                      <p:cBhvr additive="base">
                                        <p:cTn id="84" dur="25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85" fill="hold" nodeType="clickPar">
                      <p:stCondLst>
                        <p:cond delay="indefinite"/>
                      </p:stCondLst>
                      <p:childTnLst>
                        <p:par>
                          <p:cTn id="86" fill="hold" nodeType="afterGroup">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wipe(left)">
                                      <p:cBhvr>
                                        <p:cTn id="89" dur="500"/>
                                        <p:tgtEl>
                                          <p:spTgt spid="65"/>
                                        </p:tgtEl>
                                      </p:cBhvr>
                                    </p:animEffect>
                                  </p:childTnLst>
                                </p:cTn>
                              </p:par>
                            </p:childTnLst>
                          </p:cTn>
                        </p:par>
                      </p:childTnLst>
                    </p:cTn>
                  </p:par>
                  <p:par>
                    <p:cTn id="90" fill="hold" nodeType="clickPar">
                      <p:stCondLst>
                        <p:cond delay="indefinite"/>
                      </p:stCondLst>
                      <p:childTnLst>
                        <p:par>
                          <p:cTn id="91" fill="hold" nodeType="afterGroup">
                            <p:stCondLst>
                              <p:cond delay="0"/>
                            </p:stCondLst>
                            <p:childTnLst>
                              <p:par>
                                <p:cTn id="92" presetID="2" presetClass="entr" presetSubtype="8" fill="hold" nodeType="click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250" fill="hold"/>
                                        <p:tgtEl>
                                          <p:spTgt spid="28"/>
                                        </p:tgtEl>
                                        <p:attrNameLst>
                                          <p:attrName>ppt_x</p:attrName>
                                        </p:attrNameLst>
                                      </p:cBhvr>
                                      <p:tavLst>
                                        <p:tav tm="0">
                                          <p:val>
                                            <p:strVal val="0-#ppt_w/2"/>
                                          </p:val>
                                        </p:tav>
                                        <p:tav tm="100000">
                                          <p:val>
                                            <p:strVal val="#ppt_x"/>
                                          </p:val>
                                        </p:tav>
                                      </p:tavLst>
                                    </p:anim>
                                    <p:anim calcmode="lin" valueType="num">
                                      <p:cBhvr additive="base">
                                        <p:cTn id="95" dur="2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6" fill="hold" nodeType="clickPar">
                      <p:stCondLst>
                        <p:cond delay="indefinite"/>
                      </p:stCondLst>
                      <p:childTnLst>
                        <p:par>
                          <p:cTn id="97" fill="hold" nodeType="afterGroup">
                            <p:stCondLst>
                              <p:cond delay="0"/>
                            </p:stCondLst>
                            <p:childTnLst>
                              <p:par>
                                <p:cTn id="98" presetID="2" presetClass="entr" presetSubtype="2" fill="hold" grpId="0" nodeType="clickEffect">
                                  <p:stCondLst>
                                    <p:cond delay="0"/>
                                  </p:stCondLst>
                                  <p:childTnLst>
                                    <p:set>
                                      <p:cBhvr>
                                        <p:cTn id="99" dur="1" fill="hold">
                                          <p:stCondLst>
                                            <p:cond delay="0"/>
                                          </p:stCondLst>
                                        </p:cTn>
                                        <p:tgtEl>
                                          <p:spTgt spid="32"/>
                                        </p:tgtEl>
                                        <p:attrNameLst>
                                          <p:attrName>style.visibility</p:attrName>
                                        </p:attrNameLst>
                                      </p:cBhvr>
                                      <p:to>
                                        <p:strVal val="visible"/>
                                      </p:to>
                                    </p:set>
                                    <p:anim calcmode="lin" valueType="num">
                                      <p:cBhvr additive="base">
                                        <p:cTn id="100" dur="250" fill="hold"/>
                                        <p:tgtEl>
                                          <p:spTgt spid="32"/>
                                        </p:tgtEl>
                                        <p:attrNameLst>
                                          <p:attrName>ppt_x</p:attrName>
                                        </p:attrNameLst>
                                      </p:cBhvr>
                                      <p:tavLst>
                                        <p:tav tm="0">
                                          <p:val>
                                            <p:strVal val="1+#ppt_w/2"/>
                                          </p:val>
                                        </p:tav>
                                        <p:tav tm="100000">
                                          <p:val>
                                            <p:strVal val="#ppt_x"/>
                                          </p:val>
                                        </p:tav>
                                      </p:tavLst>
                                    </p:anim>
                                    <p:anim calcmode="lin" valueType="num">
                                      <p:cBhvr additive="base">
                                        <p:cTn id="101" dur="25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102" fill="hold" nodeType="clickPar">
                      <p:stCondLst>
                        <p:cond delay="indefinite"/>
                      </p:stCondLst>
                      <p:childTnLst>
                        <p:par>
                          <p:cTn id="103" fill="hold" nodeType="afterGroup">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33"/>
                                        </p:tgtEl>
                                        <p:attrNameLst>
                                          <p:attrName>style.visibility</p:attrName>
                                        </p:attrNameLst>
                                      </p:cBhvr>
                                      <p:to>
                                        <p:strVal val="visible"/>
                                      </p:to>
                                    </p:set>
                                    <p:animEffect transition="in" filter="wipe(left)">
                                      <p:cBhvr>
                                        <p:cTn id="10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44" grpId="0"/>
      <p:bldP spid="45" grpId="0"/>
      <p:bldP spid="46" grpId="0"/>
      <p:bldP spid="59" grpId="0"/>
      <p:bldP spid="61" grpId="0"/>
      <p:bldP spid="63" grpId="0"/>
      <p:bldP spid="65" grpId="0"/>
      <p:bldP spid="2" grpId="0"/>
      <p:bldP spid="11" grpId="0"/>
      <p:bldP spid="17" grpId="0"/>
      <p:bldP spid="32" grpId="0"/>
      <p:bldP spid="3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读一读</a:t>
            </a:r>
          </a:p>
        </p:txBody>
      </p:sp>
      <p:grpSp>
        <p:nvGrpSpPr>
          <p:cNvPr id="15" name="组合 14"/>
          <p:cNvGrpSpPr/>
          <p:nvPr/>
        </p:nvGrpSpPr>
        <p:grpSpPr>
          <a:xfrm>
            <a:off x="41326" y="1176191"/>
            <a:ext cx="12817424" cy="1472028"/>
            <a:chOff x="1223563" y="3409937"/>
            <a:chExt cx="4676691" cy="612290"/>
          </a:xfrm>
        </p:grpSpPr>
        <p:sp>
          <p:nvSpPr>
            <p:cNvPr id="22" name="矩形 9"/>
            <p:cNvSpPr>
              <a:spLocks noChangeArrowheads="1"/>
            </p:cNvSpPr>
            <p:nvPr/>
          </p:nvSpPr>
          <p:spPr bwMode="auto">
            <a:xfrm>
              <a:off x="4894477" y="3409937"/>
              <a:ext cx="720562" cy="319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3200"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77286"/>
              <a:ext cx="4676691" cy="544941"/>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latin typeface="微软雅黑" panose="020b0503020204020204" charset="-122"/>
                  <a:ea typeface="微软雅黑"/>
                </a:rPr>
                <a:t>2.</a:t>
              </a:r>
              <a:r>
                <a:rPr lang="zh-CN" altLang="en-US" sz="3200" b="1">
                  <a:latin typeface="微软雅黑" panose="020b0503020204020204" charset="-122"/>
                  <a:ea typeface="微软雅黑"/>
                </a:rPr>
                <a:t>诗歌主要是通过选取特定的意象来塑造形象，表达情感的。两首诗都写了哪些意象？这些意象具有怎样的特点？创造了什么样的形象？</a:t>
              </a:r>
            </a:p>
          </p:txBody>
        </p:sp>
      </p:grpSp>
      <p:sp>
        <p:nvSpPr>
          <p:cNvPr id="5" name="矩形 4"/>
          <p:cNvSpPr/>
          <p:nvPr/>
        </p:nvSpPr>
        <p:spPr>
          <a:xfrm>
            <a:off x="3566783" y="3243866"/>
            <a:ext cx="9043042" cy="5232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800"/>
              <a:t>意象：</a:t>
            </a:r>
            <a:r>
              <a:rPr lang="zh-CN" altLang="en-US" sz="2800">
                <a:solidFill>
                  <a:srgbClr val="C00000"/>
                </a:solidFill>
              </a:rPr>
              <a:t>太阳、石砾、罅隙、岩壁，雄鹰、雪豹、蜘蛛</a:t>
            </a:r>
            <a:r>
              <a:rPr lang="zh-CN" altLang="en-US" sz="2800"/>
              <a:t>。</a:t>
            </a:r>
          </a:p>
        </p:txBody>
      </p:sp>
      <p:sp>
        <p:nvSpPr>
          <p:cNvPr id="6" name="矩形 5"/>
          <p:cNvSpPr/>
          <p:nvPr/>
        </p:nvSpPr>
        <p:spPr>
          <a:xfrm>
            <a:off x="3566783" y="4264397"/>
            <a:ext cx="9043042" cy="260084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en-US" sz="2800"/>
              <a:t>特点：</a:t>
            </a:r>
            <a:r>
              <a:rPr lang="zh-CN" altLang="en-US" sz="2800">
                <a:solidFill>
                  <a:schemeClr val="tx1"/>
                </a:solidFill>
              </a:rPr>
              <a:t>雪峰、落日、山海、石砾、巨石的罅隙、雄鹰、雪豹，锈蚀岩壁等一系列形象，构成</a:t>
            </a:r>
            <a:r>
              <a:rPr lang="zh-CN" altLang="en-US" sz="2800">
                <a:solidFill>
                  <a:srgbClr val="C00000"/>
                </a:solidFill>
              </a:rPr>
              <a:t>雄浑、壮美、崇高、紧张</a:t>
            </a:r>
            <a:r>
              <a:rPr lang="zh-CN" altLang="en-US" sz="2800">
                <a:solidFill>
                  <a:schemeClr val="tx1"/>
                </a:solidFill>
              </a:rPr>
              <a:t>的审美特征（意境），而蜘蛛是</a:t>
            </a:r>
            <a:r>
              <a:rPr lang="zh-CN" altLang="en-US" sz="2800">
                <a:solidFill>
                  <a:srgbClr val="C00000"/>
                </a:solidFill>
              </a:rPr>
              <a:t>弱小、可怜、默享</a:t>
            </a:r>
            <a:r>
              <a:rPr lang="zh-CN" altLang="en-US" sz="2800">
                <a:solidFill>
                  <a:schemeClr val="tx1"/>
                </a:solidFill>
              </a:rPr>
              <a:t>的形象特征。</a:t>
            </a:r>
          </a:p>
        </p:txBody>
      </p:sp>
      <p:sp>
        <p:nvSpPr>
          <p:cNvPr id="12" name="椭圆 64"/>
          <p:cNvSpPr>
            <a:spLocks noChangeArrowheads="1"/>
          </p:cNvSpPr>
          <p:nvPr/>
        </p:nvSpPr>
        <p:spPr bwMode="auto">
          <a:xfrm>
            <a:off x="524719" y="3616325"/>
            <a:ext cx="2499282" cy="2479289"/>
          </a:xfrm>
          <a:prstGeom prst="ellipse">
            <a:avLst/>
          </a:prstGeom>
          <a:solidFill>
            <a:srgbClr val="027ED2"/>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a:t>
            </a:r>
            <a:r>
              <a:rPr lang="zh-CN" altLang="en-US" sz="2955" b="1">
                <a:solidFill>
                  <a:schemeClr val="bg1"/>
                </a:solidFill>
                <a:latin typeface="微软雅黑" panose="020b0503020204020204" charset="-122"/>
                <a:ea typeface="微软雅黑"/>
                <a:sym typeface="+mn-lt"/>
              </a:rPr>
              <a:t>峨日朵雪峰之侧</a:t>
            </a:r>
            <a:r>
              <a:rPr lang="zh-CN" altLang="en-US" sz="2955" b="1">
                <a:solidFill>
                  <a:schemeClr val="bg1"/>
                </a:solidFill>
                <a:latin typeface="微软雅黑" panose="020b0503020204020204" charset="-122"/>
                <a:ea typeface="微软雅黑"/>
                <a:sym typeface="宋体" panose="02010600030101010101" pitchFamily="2" charset="-122"/>
              </a:rPr>
              <a:t>》</a:t>
            </a:r>
            <a:endParaRPr lang="zh-CN" altLang="zh-CN" sz="2955" b="1">
              <a:solidFill>
                <a:schemeClr val="bg1"/>
              </a:solidFill>
              <a:latin typeface="微软雅黑" panose="020b0503020204020204" charset="-122"/>
              <a:ea typeface="微软雅黑"/>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nodeType="afterGroup">
                            <p:stCondLst>
                              <p:cond delay="1"/>
                            </p:stCondLst>
                            <p:childTnLst>
                              <p:par>
                                <p:cTn id="8" presetID="2" presetClass="entr" presetSubtype="2"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500" fill="hold"/>
                                        <p:tgtEl>
                                          <p:spTgt spid="12"/>
                                        </p:tgtEl>
                                        <p:attrNameLst>
                                          <p:attrName>ppt_x</p:attrName>
                                        </p:attrNameLst>
                                      </p:cBhvr>
                                      <p:tavLst>
                                        <p:tav tm="0">
                                          <p:val>
                                            <p:strVal val="1+#ppt_w/2"/>
                                          </p:val>
                                        </p:tav>
                                        <p:tav tm="100000">
                                          <p:val>
                                            <p:strVal val="#ppt_x"/>
                                          </p:val>
                                        </p:tav>
                                      </p:tavLst>
                                    </p:anim>
                                    <p:anim calcmode="lin" valueType="num">
                                      <p:cBhvr additive="base">
                                        <p:cTn id="11" dur="500" fill="hold"/>
                                        <p:tgtEl>
                                          <p:spTgt spid="12"/>
                                        </p:tgtEl>
                                        <p:attrNameLst>
                                          <p:attrName>ppt_y</p:attrName>
                                        </p:attrNameLst>
                                      </p:cBhvr>
                                      <p:tavLst>
                                        <p:tav tm="0">
                                          <p:val>
                                            <p:strVal val="#ppt_y"/>
                                          </p:val>
                                        </p:tav>
                                        <p:tav tm="100000">
                                          <p:val>
                                            <p:strVal val="#ppt_y"/>
                                          </p:val>
                                        </p:tav>
                                      </p:tavLst>
                                    </p:anim>
                                  </p:childTnLst>
                                </p:cTn>
                              </p:par>
                              <p:par>
                                <p:cTn id="12" presetID="8" presetClass="emph" presetSubtype="0" fill="hold" grpId="1" nodeType="withEffect">
                                  <p:stCondLst>
                                    <p:cond delay="0"/>
                                  </p:stCondLst>
                                  <p:childTnLst>
                                    <p:animRot by="-21600000">
                                      <p:cBhvr>
                                        <p:cTn id="13" dur="500" fill="hold"/>
                                        <p:tgtEl>
                                          <p:spTgt spid="12"/>
                                        </p:tgtEl>
                                        <p:attrNameLst>
                                          <p:attrName>r</p:attrName>
                                        </p:attrNameLst>
                                      </p:cBhvr>
                                    </p:animRo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2" grpId="0"/>
      <p:bldP spid="12" grpId="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读一读</a:t>
            </a:r>
          </a:p>
        </p:txBody>
      </p:sp>
      <p:grpSp>
        <p:nvGrpSpPr>
          <p:cNvPr id="15" name="组合 14"/>
          <p:cNvGrpSpPr/>
          <p:nvPr/>
        </p:nvGrpSpPr>
        <p:grpSpPr>
          <a:xfrm>
            <a:off x="41326" y="1176191"/>
            <a:ext cx="12817424" cy="1472028"/>
            <a:chOff x="1223563" y="3409937"/>
            <a:chExt cx="4676691" cy="612290"/>
          </a:xfrm>
        </p:grpSpPr>
        <p:sp>
          <p:nvSpPr>
            <p:cNvPr id="22" name="矩形 9"/>
            <p:cNvSpPr>
              <a:spLocks noChangeArrowheads="1"/>
            </p:cNvSpPr>
            <p:nvPr/>
          </p:nvSpPr>
          <p:spPr bwMode="auto">
            <a:xfrm>
              <a:off x="4894477" y="3409937"/>
              <a:ext cx="720562" cy="319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3200"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77286"/>
              <a:ext cx="4676691" cy="544941"/>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b="1">
                  <a:latin typeface="微软雅黑" panose="020b0503020204020204" charset="-122"/>
                  <a:ea typeface="微软雅黑"/>
                </a:rPr>
                <a:t>2.</a:t>
              </a:r>
              <a:r>
                <a:rPr lang="zh-CN" altLang="en-US" sz="3200" b="1">
                  <a:latin typeface="微软雅黑" panose="020b0503020204020204" charset="-122"/>
                  <a:ea typeface="微软雅黑"/>
                </a:rPr>
                <a:t>诗歌主要是通过选取特定的意象来塑造形象，表达情感的。两首诗都写了哪些意象？这些意象具有怎样的特点？创造了什么样的形象？</a:t>
              </a:r>
            </a:p>
          </p:txBody>
        </p:sp>
      </p:grpSp>
      <p:sp>
        <p:nvSpPr>
          <p:cNvPr id="6" name="矩形 5"/>
          <p:cNvSpPr/>
          <p:nvPr/>
        </p:nvSpPr>
        <p:spPr>
          <a:xfrm>
            <a:off x="3317386" y="2968253"/>
            <a:ext cx="9043042" cy="389350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50000"/>
              </a:lnSpc>
            </a:pPr>
            <a:r>
              <a:rPr lang="zh-CN" altLang="en-US" sz="2800"/>
              <a:t>形象：</a:t>
            </a:r>
            <a:r>
              <a:rPr lang="zh-CN" altLang="en-US" sz="2800">
                <a:solidFill>
                  <a:srgbClr val="C00000"/>
                </a:solidFill>
              </a:rPr>
              <a:t>塑造了一个登山勇士的形象。</a:t>
            </a:r>
            <a:r>
              <a:rPr lang="zh-CN" altLang="en-US" sz="2800"/>
              <a:t>这是一次历尽艰辛的征服。“我”吃惊地看到一派壮丽的雪峰落日景象，然后由“我”眼中的壮观景象转入自身状态的描述：手指插入岩缝，血滴渗出鞋底，这就是此时此地贴身绝壁的登山勇士的生命体验。一只小小的蜘蛛出现在岩壁上让我感悟到对生命的热爱、对生命力的赞颂。</a:t>
            </a:r>
            <a:endParaRPr lang="zh-CN" altLang="en-US" sz="2800">
              <a:solidFill>
                <a:schemeClr val="tx1"/>
              </a:solidFill>
            </a:endParaRPr>
          </a:p>
        </p:txBody>
      </p:sp>
      <p:sp>
        <p:nvSpPr>
          <p:cNvPr id="12" name="椭圆 64"/>
          <p:cNvSpPr>
            <a:spLocks noChangeArrowheads="1"/>
          </p:cNvSpPr>
          <p:nvPr/>
        </p:nvSpPr>
        <p:spPr bwMode="auto">
          <a:xfrm>
            <a:off x="524719" y="3616325"/>
            <a:ext cx="2499282" cy="2479289"/>
          </a:xfrm>
          <a:prstGeom prst="ellipse">
            <a:avLst/>
          </a:prstGeom>
          <a:solidFill>
            <a:srgbClr val="027ED2"/>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a:t>
            </a:r>
            <a:r>
              <a:rPr lang="zh-CN" altLang="en-US" sz="2955" b="1">
                <a:solidFill>
                  <a:schemeClr val="bg1"/>
                </a:solidFill>
                <a:latin typeface="微软雅黑" panose="020b0503020204020204" charset="-122"/>
                <a:ea typeface="微软雅黑"/>
                <a:sym typeface="+mn-lt"/>
              </a:rPr>
              <a:t>峨日朵雪峰之侧</a:t>
            </a:r>
            <a:r>
              <a:rPr lang="zh-CN" altLang="en-US" sz="2955" b="1">
                <a:solidFill>
                  <a:schemeClr val="bg1"/>
                </a:solidFill>
                <a:latin typeface="微软雅黑" panose="020b0503020204020204" charset="-122"/>
                <a:ea typeface="微软雅黑"/>
                <a:sym typeface="宋体" panose="02010600030101010101" pitchFamily="2" charset="-122"/>
              </a:rPr>
              <a:t>》</a:t>
            </a:r>
            <a:endParaRPr lang="zh-CN" altLang="zh-CN" sz="2955" b="1">
              <a:solidFill>
                <a:schemeClr val="bg1"/>
              </a:solidFill>
              <a:latin typeface="微软雅黑" panose="020b0503020204020204" charset="-122"/>
              <a:ea typeface="微软雅黑"/>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nodeType="afterGroup">
                            <p:stCondLst>
                              <p:cond delay="1"/>
                            </p:stCondLst>
                            <p:childTnLst>
                              <p:par>
                                <p:cTn id="8" presetID="2" presetClass="entr" presetSubtype="2" fill="hold" grpId="0" nodeType="after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500" fill="hold"/>
                                        <p:tgtEl>
                                          <p:spTgt spid="12"/>
                                        </p:tgtEl>
                                        <p:attrNameLst>
                                          <p:attrName>ppt_x</p:attrName>
                                        </p:attrNameLst>
                                      </p:cBhvr>
                                      <p:tavLst>
                                        <p:tav tm="0">
                                          <p:val>
                                            <p:strVal val="1+#ppt_w/2"/>
                                          </p:val>
                                        </p:tav>
                                        <p:tav tm="100000">
                                          <p:val>
                                            <p:strVal val="#ppt_x"/>
                                          </p:val>
                                        </p:tav>
                                      </p:tavLst>
                                    </p:anim>
                                    <p:anim calcmode="lin" valueType="num">
                                      <p:cBhvr additive="base">
                                        <p:cTn id="11" dur="500" fill="hold"/>
                                        <p:tgtEl>
                                          <p:spTgt spid="12"/>
                                        </p:tgtEl>
                                        <p:attrNameLst>
                                          <p:attrName>ppt_y</p:attrName>
                                        </p:attrNameLst>
                                      </p:cBhvr>
                                      <p:tavLst>
                                        <p:tav tm="0">
                                          <p:val>
                                            <p:strVal val="#ppt_y"/>
                                          </p:val>
                                        </p:tav>
                                        <p:tav tm="100000">
                                          <p:val>
                                            <p:strVal val="#ppt_y"/>
                                          </p:val>
                                        </p:tav>
                                      </p:tavLst>
                                    </p:anim>
                                  </p:childTnLst>
                                </p:cTn>
                              </p:par>
                              <p:par>
                                <p:cTn id="12" presetID="8" presetClass="emph" presetSubtype="0" fill="hold" grpId="1" nodeType="withEffect">
                                  <p:stCondLst>
                                    <p:cond delay="0"/>
                                  </p:stCondLst>
                                  <p:childTnLst>
                                    <p:animRot by="-21600000">
                                      <p:cBhvr>
                                        <p:cTn id="13" dur="500" fill="hold"/>
                                        <p:tgtEl>
                                          <p:spTgt spid="12"/>
                                        </p:tgtEl>
                                        <p:attrNameLst>
                                          <p:attrName>r</p:attrName>
                                        </p:attrNameLst>
                                      </p:cBhvr>
                                    </p:animRo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2" grpId="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读一读</a:t>
            </a:r>
          </a:p>
        </p:txBody>
      </p:sp>
      <p:grpSp>
        <p:nvGrpSpPr>
          <p:cNvPr id="15" name="组合 14"/>
          <p:cNvGrpSpPr/>
          <p:nvPr/>
        </p:nvGrpSpPr>
        <p:grpSpPr>
          <a:xfrm>
            <a:off x="499046" y="1227941"/>
            <a:ext cx="11860657" cy="764068"/>
            <a:chOff x="1223563" y="3409937"/>
            <a:chExt cx="4676691" cy="612290"/>
          </a:xfrm>
        </p:grpSpPr>
        <p:sp>
          <p:nvSpPr>
            <p:cNvPr id="22" name="矩形 9"/>
            <p:cNvSpPr>
              <a:spLocks noChangeArrowheads="1"/>
            </p:cNvSpPr>
            <p:nvPr/>
          </p:nvSpPr>
          <p:spPr bwMode="auto">
            <a:xfrm>
              <a:off x="4894477" y="3409937"/>
              <a:ext cx="720562" cy="4044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3200"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77286"/>
              <a:ext cx="4676691" cy="544941"/>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latin typeface="微软雅黑" panose="020b0503020204020204" charset="-122"/>
                  <a:ea typeface="微软雅黑"/>
                </a:rPr>
                <a:t>3.</a:t>
              </a:r>
              <a:r>
                <a:rPr lang="zh-CN" altLang="en-US" sz="3200" b="1">
                  <a:latin typeface="微软雅黑" panose="020b0503020204020204" charset="-122"/>
                  <a:ea typeface="微软雅黑"/>
                </a:rPr>
                <a:t>这些意象都是写实的吗？</a:t>
              </a:r>
            </a:p>
          </p:txBody>
        </p:sp>
      </p:grpSp>
      <p:sp>
        <p:nvSpPr>
          <p:cNvPr id="10" name="椭圆 64"/>
          <p:cNvSpPr>
            <a:spLocks noChangeArrowheads="1"/>
          </p:cNvSpPr>
          <p:nvPr/>
        </p:nvSpPr>
        <p:spPr bwMode="auto">
          <a:xfrm>
            <a:off x="701761" y="2900105"/>
            <a:ext cx="2955388" cy="2820731"/>
          </a:xfrm>
          <a:prstGeom prst="ellipse">
            <a:avLst/>
          </a:prstGeom>
          <a:solidFill>
            <a:schemeClr val="accent1"/>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《立在地球边上放号》</a:t>
            </a:r>
            <a:endParaRPr lang="zh-CN" altLang="zh-CN" sz="2955" b="1">
              <a:solidFill>
                <a:schemeClr val="bg1"/>
              </a:solidFill>
              <a:latin typeface="微软雅黑" panose="020b0503020204020204" charset="-122"/>
              <a:ea typeface="微软雅黑"/>
              <a:sym typeface="宋体" panose="02010600030101010101" pitchFamily="2" charset="-122"/>
            </a:endParaRPr>
          </a:p>
        </p:txBody>
      </p:sp>
      <p:sp>
        <p:nvSpPr>
          <p:cNvPr id="6" name="矩形 5"/>
          <p:cNvSpPr/>
          <p:nvPr/>
        </p:nvSpPr>
        <p:spPr>
          <a:xfrm>
            <a:off x="3876069" y="2536469"/>
            <a:ext cx="8280920" cy="340875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200000"/>
              </a:lnSpc>
            </a:pPr>
            <a:r>
              <a:rPr lang="zh-CN" altLang="en-US" sz="2800"/>
              <a:t>这首诗一方面通过对自然景观的客观描写，展示了大自然所里和壮丽的特征，另一方面，抒发自己“毁坏”“创造”“努力”的主观感受，和对“力”的赞美。</a:t>
            </a:r>
            <a:r>
              <a:rPr lang="zh-CN" altLang="en-US" sz="2800">
                <a:solidFill>
                  <a:srgbClr val="C00000"/>
                </a:solidFill>
              </a:rPr>
              <a:t>以写景为基础，再展开想像。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10"/>
                                        </p:tgtEl>
                                        <p:attrNameLst>
                                          <p:attrName>r</p:attrName>
                                        </p:attrNameLst>
                                      </p:cBhvr>
                                    </p:animRo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读一读</a:t>
            </a:r>
          </a:p>
        </p:txBody>
      </p:sp>
      <p:grpSp>
        <p:nvGrpSpPr>
          <p:cNvPr id="15" name="组合 14"/>
          <p:cNvGrpSpPr/>
          <p:nvPr/>
        </p:nvGrpSpPr>
        <p:grpSpPr>
          <a:xfrm>
            <a:off x="499046" y="1227941"/>
            <a:ext cx="11860657" cy="764068"/>
            <a:chOff x="1223563" y="3409937"/>
            <a:chExt cx="4676691" cy="612290"/>
          </a:xfrm>
        </p:grpSpPr>
        <p:sp>
          <p:nvSpPr>
            <p:cNvPr id="22" name="矩形 9"/>
            <p:cNvSpPr>
              <a:spLocks noChangeArrowheads="1"/>
            </p:cNvSpPr>
            <p:nvPr/>
          </p:nvSpPr>
          <p:spPr bwMode="auto">
            <a:xfrm>
              <a:off x="4894477" y="3409937"/>
              <a:ext cx="720562" cy="4044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3200"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77286"/>
              <a:ext cx="4676691" cy="544941"/>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latin typeface="微软雅黑" panose="020b0503020204020204" charset="-122"/>
                  <a:ea typeface="微软雅黑"/>
                </a:rPr>
                <a:t>3.</a:t>
              </a:r>
              <a:r>
                <a:rPr lang="zh-CN" altLang="en-US" sz="3200" b="1">
                  <a:latin typeface="微软雅黑" panose="020b0503020204020204" charset="-122"/>
                  <a:ea typeface="微软雅黑"/>
                </a:rPr>
                <a:t>这些意象都是写实的吗？</a:t>
              </a:r>
            </a:p>
          </p:txBody>
        </p:sp>
      </p:grpSp>
      <p:sp>
        <p:nvSpPr>
          <p:cNvPr id="6" name="矩形 5"/>
          <p:cNvSpPr/>
          <p:nvPr/>
        </p:nvSpPr>
        <p:spPr>
          <a:xfrm>
            <a:off x="540767" y="2464197"/>
            <a:ext cx="8636902" cy="389350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50000"/>
              </a:lnSpc>
            </a:pPr>
            <a:r>
              <a:rPr lang="zh-CN" altLang="en-US" sz="2800">
                <a:solidFill>
                  <a:srgbClr val="C00000"/>
                </a:solidFill>
              </a:rPr>
              <a:t>太阳、石砾、蜘蛛这些意象是实写，雄鹰、雪豹是虚写，是想象。</a:t>
            </a:r>
            <a:r>
              <a:rPr lang="zh-CN" altLang="en-US" sz="2800"/>
              <a:t>“雄鹰”“雪豹”是作者理想中的精神、意志和心灵的象征，代表着一种真正强大、雄壮和坚韧。“蜘蛛”则是作者现实状态的写照，是他“囚徒”身份的一种反映。二者形成鲜明对比，突出了生命的谦卑与坚毅，表达对生命的热爱，对生命力的赞颂。</a:t>
            </a:r>
            <a:endParaRPr lang="zh-CN" altLang="en-US" sz="2800">
              <a:solidFill>
                <a:srgbClr val="C00000"/>
              </a:solidFill>
            </a:endParaRPr>
          </a:p>
        </p:txBody>
      </p:sp>
      <p:sp>
        <p:nvSpPr>
          <p:cNvPr id="11" name="椭圆 64"/>
          <p:cNvSpPr>
            <a:spLocks noChangeArrowheads="1"/>
          </p:cNvSpPr>
          <p:nvPr/>
        </p:nvSpPr>
        <p:spPr bwMode="auto">
          <a:xfrm>
            <a:off x="9540012" y="2896245"/>
            <a:ext cx="2799831" cy="2734994"/>
          </a:xfrm>
          <a:prstGeom prst="ellipse">
            <a:avLst/>
          </a:prstGeom>
          <a:solidFill>
            <a:srgbClr val="027ED2"/>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a:t>
            </a:r>
            <a:r>
              <a:rPr lang="zh-CN" altLang="en-US" sz="2955" b="1">
                <a:solidFill>
                  <a:schemeClr val="bg1"/>
                </a:solidFill>
                <a:latin typeface="微软雅黑" panose="020b0503020204020204" charset="-122"/>
                <a:ea typeface="微软雅黑"/>
                <a:sym typeface="+mn-lt"/>
              </a:rPr>
              <a:t>峨日朵雪峰之侧</a:t>
            </a:r>
            <a:r>
              <a:rPr lang="zh-CN" altLang="en-US" sz="2955" b="1">
                <a:solidFill>
                  <a:schemeClr val="bg1"/>
                </a:solidFill>
                <a:latin typeface="微软雅黑" panose="020b0503020204020204" charset="-122"/>
                <a:ea typeface="微软雅黑"/>
                <a:sym typeface="宋体" panose="02010600030101010101" pitchFamily="2" charset="-122"/>
              </a:rPr>
              <a:t>》</a:t>
            </a:r>
            <a:endParaRPr lang="zh-CN" altLang="zh-CN" sz="2955" b="1">
              <a:solidFill>
                <a:schemeClr val="bg1"/>
              </a:solidFill>
              <a:latin typeface="微软雅黑" panose="020b0503020204020204" charset="-122"/>
              <a:ea typeface="微软雅黑"/>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11"/>
                                        </p:tgtEl>
                                        <p:attrNameLst>
                                          <p:attrName>r</p:attrName>
                                        </p:attrNameLst>
                                      </p:cBhvr>
                                    </p:animRo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1" grpId="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5705adf9a690443fbf98d97a0903bac5_r"/>
          <p:cNvPicPr>
            <a:picLocks noChangeAspect="1"/>
          </p:cNvPicPr>
          <p:nvPr/>
        </p:nvPicPr>
        <p:blipFill>
          <a:blip r:embed="rId2"/>
          <a:stretch>
            <a:fillRect/>
          </a:stretch>
        </p:blipFill>
        <p:spPr>
          <a:xfrm>
            <a:off x="-9693" y="-1339"/>
            <a:ext cx="12849338" cy="7216577"/>
          </a:xfrm>
          <a:prstGeom prst="rect">
            <a:avLst/>
          </a:prstGeom>
        </p:spPr>
      </p:pic>
      <p:sp>
        <p:nvSpPr>
          <p:cNvPr id="59" name="矩形 58"/>
          <p:cNvSpPr/>
          <p:nvPr/>
        </p:nvSpPr>
        <p:spPr bwMode="auto">
          <a:xfrm>
            <a:off x="2972436" y="1792760"/>
            <a:ext cx="6914547" cy="24068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130" b="1" i="0" u="none" strike="noStrike" kern="1200" cap="none" spc="0" normalizeH="0" baseline="0" noProof="0">
                <a:ln>
                  <a:noFill/>
                </a:ln>
                <a:solidFill>
                  <a:srgbClr val="FF0000"/>
                </a:solidFill>
                <a:effectLst/>
                <a:uLnTx/>
                <a:uFillTx/>
                <a:latin typeface="微软雅黑" panose="020b0503020204020204" charset="-122"/>
                <a:ea typeface="微软雅黑"/>
                <a:cs typeface="+mn-cs"/>
                <a:sym typeface="+mn-ea"/>
              </a:rPr>
              <a:t>议一议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圆角矩形 13"/>
          <p:cNvSpPr/>
          <p:nvPr/>
        </p:nvSpPr>
        <p:spPr>
          <a:xfrm>
            <a:off x="867410" y="2413000"/>
            <a:ext cx="10986770" cy="3687807"/>
          </a:xfrm>
          <a:prstGeom prst="roundRect">
            <a:avLst/>
          </a:prstGeom>
          <a:ln w="19050">
            <a:solidFill>
              <a:schemeClr val="tx1"/>
            </a:solidFill>
            <a:prstDash val="sysDash"/>
          </a:ln>
        </p:spPr>
        <p:txBody>
          <a:bodyPr wrap="square" lIns="128576" tIns="64287" rIns="128576" bIns="64287">
            <a:spAutoFit/>
          </a:bodyPr>
          <a:lstStyle/>
          <a:p>
            <a:pPr algn="just" eaLnBrk="1" fontAlgn="auto" latinLnBrk="0" hangingPunct="1">
              <a:lnSpc>
                <a:spcPct val="150000"/>
              </a:lnSpc>
            </a:pP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写作这首诗的时候，作者正在日本福冈的九州大学医学部留学，那是在中国的“五四”运动爆发不久的时间。“五四”运动所产生的伟大的“力波”越过太平洋，直接震动了时刻感应着时代脉搏的年青气盛的郭沫若，使他的如椽之笔，得到了纵横挥写的创作契机。</a:t>
            </a:r>
            <a:r>
              <a:rPr lang="zh-CN" altLang="en-US" sz="2800">
                <a:solidFill>
                  <a:srgbClr val="C00000"/>
                </a:solidFill>
                <a:latin typeface="黑体" panose="02010609060101010101" charset="-122"/>
                <a:ea typeface="黑体" panose="02010609060101010101" charset="-122"/>
                <a:cs typeface="黑体" panose="02010609060101010101" charset="-122"/>
              </a:rPr>
              <a:t>诗中描绘的滚滚洪涛的景象，正是“五四”运动巨大声势的象征。</a:t>
            </a:r>
          </a:p>
        </p:txBody>
      </p:sp>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868271" y="1096045"/>
            <a:ext cx="10986261" cy="744167"/>
            <a:chOff x="1223563" y="3409937"/>
            <a:chExt cx="4391476" cy="382283"/>
          </a:xfrm>
        </p:grpSpPr>
        <p:sp>
          <p:nvSpPr>
            <p:cNvPr id="22" name="矩形 9"/>
            <p:cNvSpPr>
              <a:spLocks noChangeArrowheads="1"/>
            </p:cNvSpPr>
            <p:nvPr/>
          </p:nvSpPr>
          <p:spPr bwMode="auto">
            <a:xfrm>
              <a:off x="4894477" y="3409937"/>
              <a:ext cx="720562"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77286"/>
              <a:ext cx="4391476" cy="314934"/>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955" b="1">
                  <a:latin typeface="微软雅黑" panose="020b0503020204020204" charset="-122"/>
                  <a:ea typeface="微软雅黑"/>
                </a:rPr>
                <a:t>1.</a:t>
              </a:r>
              <a:r>
                <a:rPr lang="zh-CN" altLang="en-US" sz="2955" b="1">
                  <a:latin typeface="微软雅黑" panose="020b0503020204020204" charset="-122"/>
                  <a:ea typeface="微软雅黑"/>
                </a:rPr>
                <a:t>诗歌为什么要描绘滚滚洪涛？</a:t>
              </a:r>
            </a:p>
          </p:txBody>
        </p:sp>
      </p:grpSp>
      <p:sp>
        <p:nvSpPr>
          <p:cNvPr id="6" name="文本框 5"/>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a:t>
            </a:r>
            <a:r>
              <a:rPr lang="zh-CN" altLang="en-US" sz="3600" b="1">
                <a:solidFill>
                  <a:srgbClr val="FF0000"/>
                </a:solidFill>
                <a:latin typeface="黑体" panose="02010609060101010101" charset="-122"/>
                <a:ea typeface="黑体" panose="02010609060101010101" charset="-122"/>
              </a:rPr>
              <a:t>立</a:t>
            </a:r>
            <a:r>
              <a:rPr lang="zh-CN" sz="3600" b="1">
                <a:solidFill>
                  <a:srgbClr val="FF0000"/>
                </a:solidFill>
                <a:latin typeface="黑体" panose="02010609060101010101" charset="-122"/>
                <a:ea typeface="黑体" panose="02010609060101010101" charset="-122"/>
              </a:rPr>
              <a:t>在地球边上放号》</a:t>
            </a:r>
            <a:endParaRPr lang="zh-CN" altLang="en-US" sz="3600" b="1">
              <a:solidFill>
                <a:srgbClr val="FF0000"/>
              </a:solidFill>
              <a:latin typeface="黑体"/>
              <a:ea typeface="黑体"/>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868271" y="1096045"/>
            <a:ext cx="10986261" cy="1707075"/>
            <a:chOff x="1223563" y="3409937"/>
            <a:chExt cx="4391476" cy="876934"/>
          </a:xfrm>
        </p:grpSpPr>
        <p:sp>
          <p:nvSpPr>
            <p:cNvPr id="22" name="矩形 9"/>
            <p:cNvSpPr>
              <a:spLocks noChangeArrowheads="1"/>
            </p:cNvSpPr>
            <p:nvPr/>
          </p:nvSpPr>
          <p:spPr bwMode="auto">
            <a:xfrm>
              <a:off x="4894477" y="3409937"/>
              <a:ext cx="720562"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27" name="矩形 9"/>
            <p:cNvSpPr>
              <a:spLocks noChangeArrowheads="1"/>
            </p:cNvSpPr>
            <p:nvPr/>
          </p:nvSpPr>
          <p:spPr bwMode="auto">
            <a:xfrm>
              <a:off x="2625036" y="3989814"/>
              <a:ext cx="1155556"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2955" b="0">
                  <a:solidFill>
                    <a:schemeClr val="bg1"/>
                  </a:solidFill>
                  <a:latin typeface="楷体" panose="02010609060101010101" pitchFamily="49" charset="-122"/>
                  <a:ea typeface="楷体" panose="02010609060101010101" pitchFamily="49" charset="-122"/>
                </a:rPr>
                <a:t>天一巷</a:t>
              </a:r>
            </a:p>
          </p:txBody>
        </p:sp>
        <p:sp>
          <p:nvSpPr>
            <p:cNvPr id="31" name="圆角矩形 30"/>
            <p:cNvSpPr/>
            <p:nvPr/>
          </p:nvSpPr>
          <p:spPr>
            <a:xfrm>
              <a:off x="1223563" y="3477286"/>
              <a:ext cx="4391476" cy="314934"/>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955" b="1">
                  <a:latin typeface="微软雅黑" panose="020b0503020204020204" charset="-122"/>
                  <a:ea typeface="微软雅黑"/>
                </a:rPr>
                <a:t>1.</a:t>
              </a:r>
              <a:r>
                <a:rPr lang="zh-CN" altLang="en-US" sz="2955" b="1">
                  <a:latin typeface="微软雅黑" panose="020b0503020204020204" charset="-122"/>
                  <a:ea typeface="微软雅黑"/>
                </a:rPr>
                <a:t>诗歌为什么要描绘滚滚洪涛？</a:t>
              </a:r>
            </a:p>
          </p:txBody>
        </p:sp>
      </p:grpSp>
      <p:sp>
        <p:nvSpPr>
          <p:cNvPr id="5" name="矩形 4"/>
          <p:cNvSpPr/>
          <p:nvPr/>
        </p:nvSpPr>
        <p:spPr>
          <a:xfrm>
            <a:off x="868045" y="2298700"/>
            <a:ext cx="10986770" cy="4652645"/>
          </a:xfrm>
          <a:prstGeom prst="rect">
            <a:avLst/>
          </a:prstGeom>
          <a:ln w="19050">
            <a:solidFill>
              <a:schemeClr val="tx1"/>
            </a:solidFill>
            <a:prstDash val="sysDash"/>
          </a:ln>
        </p:spPr>
        <p:txBody>
          <a:bodyPr wrap="square" lIns="128576" tIns="64287" rIns="128576" bIns="64287">
            <a:spAutoFit/>
          </a:bodyPr>
          <a:lstStyle/>
          <a:p>
            <a:pPr algn="just" eaLnBrk="1" fontAlgn="auto" latinLnBrk="0" hangingPunct="1">
              <a:lnSpc>
                <a:spcPct val="150000"/>
              </a:lnSpc>
            </a:pP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再推开一层说，</a:t>
            </a:r>
            <a:r>
              <a:rPr lang="zh-CN" altLang="en-US" sz="2800">
                <a:solidFill>
                  <a:srgbClr val="C00000"/>
                </a:solidFill>
                <a:latin typeface="黑体" panose="02010609060101010101" charset="-122"/>
                <a:ea typeface="黑体" panose="02010609060101010101" charset="-122"/>
                <a:cs typeface="黑体" panose="02010609060101010101" charset="-122"/>
              </a:rPr>
              <a:t>也是世界潮流的大工业生产规模的具体象征。</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五四”运动对于中国，正如滚滚而来的洪涛一般，它正以巨大的破坏力，冲决一切半封建、半殖民地的思想罗网，同时以伟大的创造力建树崭新的科学与民主的现代文明。“五四”运动所展示的中国未来，是光辉灿烂的图景。从第二个更宏观的思想层次说，世界潮流的大工业生产，也正以排山倒海之势，席卷日本，冲向中国，并且势将蔓延到全球各个角落，这是历史前进的不可阻挡之势。</a:t>
            </a:r>
          </a:p>
        </p:txBody>
      </p:sp>
      <p:sp>
        <p:nvSpPr>
          <p:cNvPr id="6" name="文本框 5"/>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a:t>
            </a:r>
            <a:r>
              <a:rPr lang="zh-CN" altLang="en-US" sz="3600" b="1">
                <a:solidFill>
                  <a:srgbClr val="FF0000"/>
                </a:solidFill>
                <a:latin typeface="黑体" panose="02010609060101010101" charset="-122"/>
                <a:ea typeface="黑体" panose="02010609060101010101" charset="-122"/>
              </a:rPr>
              <a:t>立</a:t>
            </a:r>
            <a:r>
              <a:rPr lang="zh-CN" sz="3600" b="1">
                <a:solidFill>
                  <a:srgbClr val="FF0000"/>
                </a:solidFill>
                <a:latin typeface="黑体" panose="02010609060101010101" charset="-122"/>
                <a:ea typeface="黑体" panose="02010609060101010101" charset="-122"/>
              </a:rPr>
              <a:t>在地球边上放号》</a:t>
            </a:r>
            <a:endParaRPr lang="zh-CN" altLang="en-US" sz="36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868272" y="2211840"/>
            <a:ext cx="6209176" cy="4553156"/>
          </a:xfrm>
          <a:prstGeom prst="rect">
            <a:avLst/>
          </a:prstGeom>
          <a:ln w="19050">
            <a:solidFill>
              <a:schemeClr val="tx1"/>
            </a:solidFill>
            <a:prstDash val="sysDash"/>
          </a:ln>
        </p:spPr>
        <p:txBody>
          <a:bodyPr wrap="square" lIns="128576" tIns="64287" rIns="128576" bIns="64287">
            <a:spAutoFit/>
          </a:bodyPr>
          <a:lstStyle/>
          <a:p>
            <a:pPr algn="just" fontAlgn="auto">
              <a:lnSpc>
                <a:spcPct val="150000"/>
              </a:lnSpc>
            </a:pPr>
            <a:r>
              <a:rPr lang="zh-CN" altLang="en-US" sz="2800">
                <a:solidFill>
                  <a:srgbClr val="C00000"/>
                </a:solidFill>
                <a:latin typeface="黑体" panose="02010609060101010101" charset="-122"/>
                <a:ea typeface="黑体" panose="02010609060101010101" charset="-122"/>
                <a:cs typeface="黑体" panose="02010609060101010101" charset="-122"/>
              </a:rPr>
              <a:t>诗中所描绘的全部力的形象，同样可以看作是新兴生产力战胜落后生产力的强起奋进图。</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比如诗人在同年写的</a:t>
            </a:r>
            <a:r>
              <a:rPr lang="en-US" altLang="zh-CN" sz="280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笔立山头展望</a:t>
            </a:r>
            <a:r>
              <a:rPr lang="en-US" altLang="zh-CN" sz="280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一诗中曾以极大的热情歌颂这种新兴的生产力</a:t>
            </a:r>
            <a:r>
              <a:rPr lang="en-US" altLang="zh-CN" sz="280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一枝枝的烟筒都开着了朵黑色的牡丹呀</a:t>
            </a:r>
            <a:r>
              <a:rPr lang="en-US" altLang="zh-CN" sz="280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哦哦，二十世纪的名花</a:t>
            </a:r>
            <a:r>
              <a:rPr lang="en-US" altLang="zh-CN" sz="2800">
                <a:solidFill>
                  <a:schemeClr val="tx1">
                    <a:lumMod val="85000"/>
                    <a:lumOff val="15000"/>
                  </a:schemeClr>
                </a:solidFill>
                <a:latin typeface="黑体" panose="02010609060101010101" charset="-122"/>
                <a:ea typeface="黑体" panose="02010609060101010101" charset="-122"/>
                <a:cs typeface="黑体" panose="02010609060101010101" charset="-122"/>
              </a:rPr>
              <a:t>!</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近代文明的严母呀</a:t>
            </a:r>
            <a:r>
              <a:rPr lang="en-US" altLang="zh-CN" sz="2800">
                <a:solidFill>
                  <a:schemeClr val="tx1">
                    <a:lumMod val="85000"/>
                    <a:lumOff val="15000"/>
                  </a:schemeClr>
                </a:solidFill>
                <a:latin typeface="黑体" panose="02010609060101010101" charset="-122"/>
                <a:ea typeface="黑体" panose="02010609060101010101" charset="-122"/>
                <a:cs typeface="黑体" panose="02010609060101010101" charset="-122"/>
              </a:rPr>
              <a:t>!” </a:t>
            </a:r>
            <a:endParaRPr lang="zh-CN" altLang="en-US" sz="2800">
              <a:solidFill>
                <a:srgbClr val="C00000"/>
              </a:solidFill>
              <a:latin typeface="黑体"/>
              <a:ea typeface="黑体"/>
              <a:cs typeface="黑体"/>
            </a:endParaRPr>
          </a:p>
        </p:txBody>
      </p:sp>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868271" y="1096045"/>
            <a:ext cx="10986261" cy="1707075"/>
            <a:chOff x="1223563" y="3409937"/>
            <a:chExt cx="4391476" cy="876934"/>
          </a:xfrm>
        </p:grpSpPr>
        <p:sp>
          <p:nvSpPr>
            <p:cNvPr id="22" name="矩形 9"/>
            <p:cNvSpPr>
              <a:spLocks noChangeArrowheads="1"/>
            </p:cNvSpPr>
            <p:nvPr/>
          </p:nvSpPr>
          <p:spPr bwMode="auto">
            <a:xfrm>
              <a:off x="4894477" y="3409937"/>
              <a:ext cx="720562"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27" name="矩形 9"/>
            <p:cNvSpPr>
              <a:spLocks noChangeArrowheads="1"/>
            </p:cNvSpPr>
            <p:nvPr/>
          </p:nvSpPr>
          <p:spPr bwMode="auto">
            <a:xfrm>
              <a:off x="2625036" y="3989814"/>
              <a:ext cx="1155556"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2955" b="0">
                  <a:solidFill>
                    <a:schemeClr val="bg1"/>
                  </a:solidFill>
                  <a:latin typeface="楷体" panose="02010609060101010101" pitchFamily="49" charset="-122"/>
                  <a:ea typeface="楷体" panose="02010609060101010101" pitchFamily="49" charset="-122"/>
                </a:rPr>
                <a:t>天一巷</a:t>
              </a:r>
            </a:p>
          </p:txBody>
        </p:sp>
        <p:sp>
          <p:nvSpPr>
            <p:cNvPr id="31" name="圆角矩形 30"/>
            <p:cNvSpPr/>
            <p:nvPr/>
          </p:nvSpPr>
          <p:spPr>
            <a:xfrm>
              <a:off x="1223563" y="3477286"/>
              <a:ext cx="4391476" cy="314934"/>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955" b="1">
                  <a:latin typeface="微软雅黑" panose="020b0503020204020204" charset="-122"/>
                  <a:ea typeface="微软雅黑"/>
                </a:rPr>
                <a:t>1.</a:t>
              </a:r>
              <a:r>
                <a:rPr lang="zh-CN" altLang="en-US" sz="2955" b="1">
                  <a:latin typeface="微软雅黑" panose="020b0503020204020204" charset="-122"/>
                  <a:ea typeface="微软雅黑"/>
                </a:rPr>
                <a:t>诗歌为什么要描绘滚滚洪涛？</a:t>
              </a:r>
            </a:p>
          </p:txBody>
        </p:sp>
      </p:grpSp>
      <p:sp>
        <p:nvSpPr>
          <p:cNvPr id="6" name="文本框 5"/>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a:t>
            </a:r>
            <a:r>
              <a:rPr lang="zh-CN" altLang="en-US" sz="3600" b="1">
                <a:solidFill>
                  <a:srgbClr val="FF0000"/>
                </a:solidFill>
                <a:latin typeface="黑体" panose="02010609060101010101" charset="-122"/>
                <a:ea typeface="黑体" panose="02010609060101010101" charset="-122"/>
              </a:rPr>
              <a:t>立</a:t>
            </a:r>
            <a:r>
              <a:rPr lang="zh-CN" sz="3600" b="1">
                <a:solidFill>
                  <a:srgbClr val="FF0000"/>
                </a:solidFill>
                <a:latin typeface="黑体" panose="02010609060101010101" charset="-122"/>
                <a:ea typeface="黑体" panose="02010609060101010101" charset="-122"/>
              </a:rPr>
              <a:t>在地球边上放号》</a:t>
            </a:r>
            <a:endParaRPr lang="zh-CN" altLang="en-US" sz="3600" b="1">
              <a:solidFill>
                <a:srgbClr val="FF0000"/>
              </a:solidFill>
              <a:latin typeface="黑体" panose="02010609060101010101" charset="-122"/>
              <a:ea typeface="黑体" panose="02010609060101010101" charset="-122"/>
            </a:endParaRPr>
          </a:p>
        </p:txBody>
      </p:sp>
      <p:pic>
        <p:nvPicPr>
          <p:cNvPr id="7" name="图片 6"/>
          <p:cNvPicPr>
            <a:picLocks noChangeAspect="1"/>
          </p:cNvPicPr>
          <p:nvPr/>
        </p:nvPicPr>
        <p:blipFill>
          <a:blip r:embed="rId2"/>
          <a:srcRect b="4202"/>
          <a:stretch>
            <a:fillRect/>
          </a:stretch>
        </p:blipFill>
        <p:spPr>
          <a:xfrm>
            <a:off x="7265252" y="2202564"/>
            <a:ext cx="5267832" cy="456243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868271" y="1320628"/>
            <a:ext cx="11226010" cy="1004535"/>
            <a:chOff x="1223563" y="3409937"/>
            <a:chExt cx="4391476" cy="512683"/>
          </a:xfrm>
        </p:grpSpPr>
        <p:sp>
          <p:nvSpPr>
            <p:cNvPr id="22" name="矩形 9"/>
            <p:cNvSpPr>
              <a:spLocks noChangeArrowheads="1"/>
            </p:cNvSpPr>
            <p:nvPr/>
          </p:nvSpPr>
          <p:spPr bwMode="auto">
            <a:xfrm>
              <a:off x="4894477" y="3409937"/>
              <a:ext cx="720562" cy="2683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10315"/>
              <a:ext cx="4391476" cy="51230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955" b="1">
                  <a:latin typeface="微软雅黑" panose="020b0503020204020204" charset="-122"/>
                  <a:ea typeface="微软雅黑"/>
                </a:rPr>
                <a:t>2.</a:t>
              </a:r>
              <a:r>
                <a:rPr lang="zh-CN" altLang="en-US" sz="2955" b="1">
                  <a:latin typeface="微软雅黑" panose="020b0503020204020204" charset="-122"/>
                  <a:ea typeface="微软雅黑"/>
                </a:rPr>
                <a:t>“力的绘画，力的舞蹈，力的音乐，力的诗歌，力的律吕哟！”怎样理解这段话的深刻含义？</a:t>
              </a:r>
            </a:p>
          </p:txBody>
        </p:sp>
      </p:grpSp>
      <p:sp>
        <p:nvSpPr>
          <p:cNvPr id="5" name="圆角矩形 4"/>
          <p:cNvSpPr/>
          <p:nvPr/>
        </p:nvSpPr>
        <p:spPr>
          <a:xfrm>
            <a:off x="236687" y="2395551"/>
            <a:ext cx="6024979" cy="4706309"/>
          </a:xfrm>
          <a:prstGeom prst="roundRect">
            <a:avLst/>
          </a:prstGeom>
          <a:ln w="19050">
            <a:solidFill>
              <a:schemeClr val="tx1"/>
            </a:solidFill>
            <a:prstDash val="sysDash"/>
          </a:ln>
        </p:spPr>
        <p:txBody>
          <a:bodyPr wrap="square" lIns="128576" tIns="64287" rIns="128576" bIns="64287">
            <a:spAutoFit/>
          </a:bodyPr>
          <a:lstStyle/>
          <a:p>
            <a:pPr algn="just" fontAlgn="auto">
              <a:lnSpc>
                <a:spcPct val="164000"/>
              </a:lnSpc>
            </a:pP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这是</a:t>
            </a:r>
            <a:r>
              <a:rPr lang="zh-CN" altLang="en-US" sz="2800">
                <a:solidFill>
                  <a:srgbClr val="C00000"/>
                </a:solidFill>
                <a:latin typeface="黑体" panose="02010609060101010101" charset="-122"/>
                <a:ea typeface="黑体" panose="02010609060101010101" charset="-122"/>
                <a:cs typeface="黑体" panose="02010609060101010101" charset="-122"/>
              </a:rPr>
              <a:t>对力的歌颂和赞美</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，诗人从多角度描绘了力的内涵，强调色彩，突出形态，体现其神韵，反映其节奏，多层面感受力和美。诗人尽情歌颂的力，其实正是五四时期的那种时代精神的特征。</a:t>
            </a:r>
          </a:p>
        </p:txBody>
      </p:sp>
      <p:pic>
        <p:nvPicPr>
          <p:cNvPr id="6" name="图片 5" descr="13367760_211704198000_2"/>
          <p:cNvPicPr>
            <a:picLocks noChangeAspect="1"/>
          </p:cNvPicPr>
          <p:nvPr/>
        </p:nvPicPr>
        <p:blipFill>
          <a:blip r:embed="rId2"/>
          <a:stretch>
            <a:fillRect/>
          </a:stretch>
        </p:blipFill>
        <p:spPr>
          <a:xfrm>
            <a:off x="6481275" y="2424576"/>
            <a:ext cx="6192779" cy="467728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文本框 6"/>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a:t>
            </a:r>
            <a:r>
              <a:rPr lang="zh-CN" altLang="en-US" sz="3600" b="1">
                <a:solidFill>
                  <a:srgbClr val="FF0000"/>
                </a:solidFill>
                <a:latin typeface="黑体" panose="02010609060101010101" charset="-122"/>
                <a:ea typeface="黑体" panose="02010609060101010101" charset="-122"/>
              </a:rPr>
              <a:t>立</a:t>
            </a:r>
            <a:r>
              <a:rPr lang="zh-CN" sz="3600" b="1">
                <a:solidFill>
                  <a:srgbClr val="FF0000"/>
                </a:solidFill>
                <a:latin typeface="黑体" panose="02010609060101010101" charset="-122"/>
                <a:ea typeface="黑体" panose="02010609060101010101" charset="-122"/>
              </a:rPr>
              <a:t>在地球边上放号》</a:t>
            </a:r>
            <a:endParaRPr lang="zh-CN" altLang="en-US" sz="36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edge">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6" presetClass="entr" presetSubtype="16"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803981" y="1714597"/>
            <a:ext cx="11526031" cy="1241737"/>
          </a:xfrm>
          <a:prstGeom prst="rect">
            <a:avLst/>
          </a:prstGeom>
          <a:ln w="19050">
            <a:solidFill>
              <a:schemeClr val="tx1"/>
            </a:solidFill>
            <a:prstDash val="sysDash"/>
          </a:ln>
        </p:spPr>
        <p:txBody>
          <a:bodyPr wrap="square" lIns="128576" tIns="64287" rIns="128576" bIns="64287">
            <a:spAutoFit/>
          </a:bodyPr>
          <a:lstStyle/>
          <a:p>
            <a:pPr algn="just" fontAlgn="auto">
              <a:lnSpc>
                <a:spcPct val="164000"/>
              </a:lnSpc>
            </a:pPr>
            <a:r>
              <a:rPr lang="zh-CN" altLang="en-US" sz="2400">
                <a:solidFill>
                  <a:schemeClr val="tx1">
                    <a:lumMod val="85000"/>
                    <a:lumOff val="15000"/>
                  </a:schemeClr>
                </a:solidFill>
                <a:latin typeface="黑体" panose="02010609060101010101" charset="-122"/>
                <a:ea typeface="黑体" panose="02010609060101010101" charset="-122"/>
                <a:cs typeface="黑体" panose="02010609060101010101" charset="-122"/>
              </a:rPr>
              <a:t>这首诗的描写的横跨两大洋的巨人，其实都是诗人的自我形象，诗歌</a:t>
            </a:r>
            <a:r>
              <a:rPr lang="zh-CN" altLang="en-US" sz="2400">
                <a:solidFill>
                  <a:srgbClr val="C00000"/>
                </a:solidFill>
                <a:latin typeface="黑体" panose="02010609060101010101" charset="-122"/>
                <a:ea typeface="黑体" panose="02010609060101010101" charset="-122"/>
                <a:cs typeface="黑体" panose="02010609060101010101" charset="-122"/>
              </a:rPr>
              <a:t>表达了诗人渴望破坏旧世界、创造新世界的热情和决心。</a:t>
            </a:r>
          </a:p>
        </p:txBody>
      </p:sp>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6069335" y="830865"/>
            <a:ext cx="11051221" cy="2063399"/>
            <a:chOff x="1197597" y="3409937"/>
            <a:chExt cx="4417442" cy="934132"/>
          </a:xfrm>
        </p:grpSpPr>
        <p:sp>
          <p:nvSpPr>
            <p:cNvPr id="22" name="矩形 9"/>
            <p:cNvSpPr>
              <a:spLocks noChangeArrowheads="1"/>
            </p:cNvSpPr>
            <p:nvPr/>
          </p:nvSpPr>
          <p:spPr bwMode="auto">
            <a:xfrm>
              <a:off x="4894477" y="3409937"/>
              <a:ext cx="720562" cy="354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3600" b="0">
                  <a:solidFill>
                    <a:schemeClr val="bg1"/>
                  </a:solidFill>
                  <a:latin typeface="楷体" panose="02010609060101010101" pitchFamily="49" charset="-122"/>
                  <a:ea typeface="楷体" panose="02010609060101010101" pitchFamily="49" charset="-122"/>
                </a:rPr>
                <a:t>扶夷江</a:t>
              </a:r>
            </a:p>
          </p:txBody>
        </p:sp>
        <p:sp>
          <p:nvSpPr>
            <p:cNvPr id="27" name="矩形 9"/>
            <p:cNvSpPr>
              <a:spLocks noChangeArrowheads="1"/>
            </p:cNvSpPr>
            <p:nvPr/>
          </p:nvSpPr>
          <p:spPr bwMode="auto">
            <a:xfrm>
              <a:off x="2625036" y="3989814"/>
              <a:ext cx="1155556" cy="3542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3600" b="0">
                  <a:solidFill>
                    <a:schemeClr val="bg1"/>
                  </a:solidFill>
                  <a:latin typeface="楷体" panose="02010609060101010101" pitchFamily="49" charset="-122"/>
                  <a:ea typeface="楷体" panose="02010609060101010101" pitchFamily="49" charset="-122"/>
                </a:rPr>
                <a:t>天一巷</a:t>
              </a:r>
            </a:p>
          </p:txBody>
        </p:sp>
        <p:sp>
          <p:nvSpPr>
            <p:cNvPr id="31" name="圆角矩形 30"/>
            <p:cNvSpPr/>
            <p:nvPr/>
          </p:nvSpPr>
          <p:spPr>
            <a:xfrm>
              <a:off x="1197597" y="3428275"/>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a:latin typeface="微软雅黑" panose="020b0503020204020204" charset="-122"/>
                  <a:ea typeface="微软雅黑"/>
                </a:rPr>
                <a:t>3.</a:t>
              </a:r>
              <a:r>
                <a:rPr lang="zh-CN" altLang="en-US" sz="3600" b="1">
                  <a:latin typeface="微软雅黑" panose="020b0503020204020204" charset="-122"/>
                  <a:ea typeface="微软雅黑"/>
                </a:rPr>
                <a:t>诗歌主旨</a:t>
              </a:r>
            </a:p>
          </p:txBody>
        </p:sp>
      </p:grpSp>
      <p:sp>
        <p:nvSpPr>
          <p:cNvPr id="100" name="文本框 99"/>
          <p:cNvSpPr txBox="1"/>
          <p:nvPr/>
        </p:nvSpPr>
        <p:spPr>
          <a:xfrm>
            <a:off x="803981" y="3238707"/>
            <a:ext cx="11525362" cy="3664452"/>
          </a:xfrm>
          <a:prstGeom prst="rect">
            <a:avLst/>
          </a:prstGeom>
          <a:ln w="19050">
            <a:solidFill>
              <a:schemeClr val="tx1"/>
            </a:solidFill>
            <a:prstDash val="sysDash"/>
          </a:ln>
        </p:spPr>
        <p:txBody>
          <a:bodyPr wrap="square" lIns="128576" tIns="64287" rIns="128576" bIns="64287">
            <a:spAutoFit/>
          </a:bodyPr>
          <a:lstStyle>
            <a:defPPr>
              <a:defRPr lang="zh-CN"/>
            </a:defPPr>
            <a:lvl1pPr algn="just" fontAlgn="auto">
              <a:lnSpc>
                <a:spcPct val="164000"/>
              </a:lnSpc>
              <a:defRPr sz="2400">
                <a:solidFill>
                  <a:schemeClr val="tx1">
                    <a:lumMod val="85000"/>
                    <a:lumOff val="15000"/>
                  </a:schemeClr>
                </a:solidFill>
                <a:latin typeface="黑体" panose="02010609060101010101" charset="-122"/>
                <a:ea typeface="黑体" panose="02010609060101010101" charset="-122"/>
                <a:cs typeface="黑体" panose="02010609060101010101" charset="-122"/>
              </a:defRPr>
            </a:lvl1pPr>
          </a:lstStyle>
          <a:p>
            <a:r>
              <a:rPr lang="zh-CN" altLang="en-US"/>
              <a:t>这首诗堪称为郭沫若早期“火山爆发式”的诗歌代表作之一，从其诗歌中最能感受到“五四”时期狂飙突进的时代精神。据作者说，在那段时间里，“惠特曼的那种把一切的旧套摆脱干净了的诗风和五四时代的暴飙突进的精神十分合拍，我是彻底地为他那雄浑的豪放的宏朗的调子所动荡了。”</a:t>
            </a:r>
            <a:r>
              <a:rPr lang="en-US" altLang="zh-CN"/>
              <a:t>(《</a:t>
            </a:r>
            <a:r>
              <a:rPr lang="zh-CN" altLang="en-US"/>
              <a:t>我的作诗的经过</a:t>
            </a:r>
            <a:r>
              <a:rPr lang="en-US" altLang="zh-CN"/>
              <a:t>》)</a:t>
            </a:r>
            <a:r>
              <a:rPr lang="zh-CN" altLang="en-US">
                <a:solidFill>
                  <a:srgbClr val="C00000"/>
                </a:solidFill>
              </a:rPr>
              <a:t>这首诗，正是这种惠特曼式的“雄浑的豪放的宏朗的调子”。它是在感情激荡时一气呵成的，是火山爆发喷涌而出的岩浆，其气势汹涌，灼热逼人。 </a:t>
            </a:r>
          </a:p>
        </p:txBody>
      </p:sp>
      <p:sp>
        <p:nvSpPr>
          <p:cNvPr id="7" name="文本框 6"/>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a:t>
            </a:r>
            <a:r>
              <a:rPr lang="zh-CN" altLang="en-US" sz="3600" b="1">
                <a:solidFill>
                  <a:srgbClr val="FF0000"/>
                </a:solidFill>
                <a:latin typeface="黑体" panose="02010609060101010101" charset="-122"/>
                <a:ea typeface="黑体" panose="02010609060101010101" charset="-122"/>
              </a:rPr>
              <a:t>立</a:t>
            </a:r>
            <a:r>
              <a:rPr lang="zh-CN" sz="3600" b="1">
                <a:solidFill>
                  <a:srgbClr val="FF0000"/>
                </a:solidFill>
                <a:latin typeface="黑体" panose="02010609060101010101" charset="-122"/>
                <a:ea typeface="黑体" panose="02010609060101010101" charset="-122"/>
              </a:rPr>
              <a:t>在地球边上放号》</a:t>
            </a:r>
            <a:endParaRPr lang="zh-CN" altLang="en-US" sz="36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edge">
                                      <p:cBhvr>
                                        <p:cTn id="12" dur="20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ircle(in)">
                                      <p:cBhvr>
                                        <p:cTn id="1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5705adf9a690443fbf98d97a0903bac5_r"/>
          <p:cNvPicPr>
            <a:picLocks noChangeAspect="1"/>
          </p:cNvPicPr>
          <p:nvPr/>
        </p:nvPicPr>
        <p:blipFill>
          <a:blip r:embed="rId2"/>
          <a:stretch>
            <a:fillRect/>
          </a:stretch>
        </p:blipFill>
        <p:spPr>
          <a:xfrm>
            <a:off x="-9693" y="-1339"/>
            <a:ext cx="12849338" cy="7216577"/>
          </a:xfrm>
          <a:prstGeom prst="rect">
            <a:avLst/>
          </a:prstGeom>
        </p:spPr>
      </p:pic>
      <p:sp>
        <p:nvSpPr>
          <p:cNvPr id="59" name="矩形 58"/>
          <p:cNvSpPr/>
          <p:nvPr/>
        </p:nvSpPr>
        <p:spPr bwMode="auto">
          <a:xfrm>
            <a:off x="2972436" y="1792760"/>
            <a:ext cx="6914547" cy="24068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anchor="ctr"/>
          <a:lstStyle/>
          <a:p>
            <a:pPr algn="ctr"/>
            <a:r>
              <a:rPr lang="zh-CN" altLang="en-US" sz="12130" b="1">
                <a:solidFill>
                  <a:srgbClr val="0066FF"/>
                </a:solidFill>
                <a:latin typeface="微软雅黑" panose="020b0503020204020204" charset="-122"/>
                <a:ea typeface="微软雅黑"/>
                <a:sym typeface="+mn-ea"/>
              </a:rPr>
              <a:t>猜一猜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868271" y="1320628"/>
            <a:ext cx="11226010" cy="815397"/>
            <a:chOff x="1223563" y="3409937"/>
            <a:chExt cx="4391476" cy="512683"/>
          </a:xfrm>
        </p:grpSpPr>
        <p:sp>
          <p:nvSpPr>
            <p:cNvPr id="22" name="矩形 9"/>
            <p:cNvSpPr>
              <a:spLocks noChangeArrowheads="1"/>
            </p:cNvSpPr>
            <p:nvPr/>
          </p:nvSpPr>
          <p:spPr bwMode="auto">
            <a:xfrm>
              <a:off x="4894477" y="3409937"/>
              <a:ext cx="720562" cy="355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3200"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10315"/>
              <a:ext cx="4391476" cy="51230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ym typeface="+mn-ea"/>
                </a:rPr>
                <a:t>4.你觉得作者的情感浓烈吗？怎样做到的？</a:t>
              </a:r>
              <a:endParaRPr lang="zh-CN" altLang="en-US" sz="3200" b="1">
                <a:latin typeface="微软雅黑" panose="020b0503020204020204" charset="-122"/>
                <a:ea typeface="微软雅黑" panose="020b0503020204020204" charset="-122"/>
              </a:endParaRPr>
            </a:p>
          </p:txBody>
        </p:sp>
      </p:grpSp>
      <p:sp>
        <p:nvSpPr>
          <p:cNvPr id="5" name="圆角矩形 4"/>
          <p:cNvSpPr/>
          <p:nvPr/>
        </p:nvSpPr>
        <p:spPr>
          <a:xfrm>
            <a:off x="868271" y="2376464"/>
            <a:ext cx="11226010" cy="797083"/>
          </a:xfrm>
          <a:prstGeom prst="roundRect">
            <a:avLst/>
          </a:prstGeom>
          <a:ln w="19050">
            <a:solidFill>
              <a:schemeClr val="tx1"/>
            </a:solidFill>
            <a:prstDash val="sysDash"/>
          </a:ln>
        </p:spPr>
        <p:txBody>
          <a:bodyPr wrap="square" lIns="128576" tIns="64287" rIns="128576" bIns="64287">
            <a:spAutoFit/>
          </a:bodyPr>
          <a:lstStyle/>
          <a:p>
            <a:pPr algn="ctr" fontAlgn="auto">
              <a:lnSpc>
                <a:spcPct val="164000"/>
              </a:lnSpc>
            </a:pPr>
            <a:r>
              <a:rPr lang="zh-CN" altLang="en-US" sz="2800" b="1">
                <a:solidFill>
                  <a:schemeClr val="tx1">
                    <a:lumMod val="85000"/>
                    <a:lumOff val="15000"/>
                  </a:schemeClr>
                </a:solidFill>
                <a:latin typeface="黑体" panose="02010609060101010101" charset="-122"/>
                <a:ea typeface="黑体" panose="02010609060101010101" charset="-122"/>
                <a:cs typeface="黑体" panose="02010609060101010101" charset="-122"/>
              </a:rPr>
              <a:t>提示总结：可以从修辞、句式、标点等方面去思考。</a:t>
            </a:r>
          </a:p>
        </p:txBody>
      </p:sp>
      <p:sp>
        <p:nvSpPr>
          <p:cNvPr id="100" name="文本框 99"/>
          <p:cNvSpPr txBox="1"/>
          <p:nvPr/>
        </p:nvSpPr>
        <p:spPr>
          <a:xfrm>
            <a:off x="868680" y="3387725"/>
            <a:ext cx="11225530" cy="3415030"/>
          </a:xfrm>
          <a:prstGeom prst="rect">
            <a:avLst/>
          </a:prstGeom>
          <a:noFill/>
          <a:ln w="9525">
            <a:solidFill>
              <a:schemeClr val="tx1"/>
            </a:solidFill>
          </a:ln>
        </p:spPr>
        <p:txBody>
          <a:bodyPr wrap="square">
            <a:spAutoFit/>
          </a:bodyPr>
          <a:lstStyle/>
          <a:p>
            <a:pPr marL="0" indent="304800" algn="just">
              <a:lnSpc>
                <a:spcPct val="150000"/>
              </a:lnSpc>
            </a:pPr>
            <a:r>
              <a:rPr lang="en-US" sz="3200" b="1">
                <a:latin typeface="黑体" panose="02010609060101010101" charset="-122"/>
                <a:ea typeface="黑体" panose="02010609060101010101" charset="-122"/>
                <a:cs typeface="黑体" panose="02010609060101010101" charset="-122"/>
              </a:rPr>
              <a:t> </a:t>
            </a:r>
            <a:r>
              <a:rPr lang="en-US" sz="2800" b="1">
                <a:latin typeface="黑体" panose="02010609060101010101" charset="-122"/>
                <a:ea typeface="黑体" panose="02010609060101010101" charset="-122"/>
                <a:cs typeface="黑体" panose="02010609060101010101" charset="-122"/>
              </a:rPr>
              <a:t> </a:t>
            </a:r>
            <a:r>
              <a:rPr lang="en-US" sz="2800">
                <a:latin typeface="黑体" panose="02010609060101010101" charset="-122"/>
                <a:ea typeface="黑体" panose="02010609060101010101" charset="-122"/>
                <a:cs typeface="黑体" panose="02010609060101010101" charset="-122"/>
              </a:rPr>
              <a:t>⑴</a:t>
            </a:r>
            <a:r>
              <a:rPr lang="zh-CN" sz="2800">
                <a:solidFill>
                  <a:srgbClr val="C00000"/>
                </a:solidFill>
                <a:latin typeface="黑体" panose="02010609060101010101" charset="-122"/>
                <a:ea typeface="黑体" panose="02010609060101010101" charset="-122"/>
                <a:cs typeface="黑体" panose="02010609060101010101" charset="-122"/>
              </a:rPr>
              <a:t>运用排比的句式</a:t>
            </a:r>
            <a:r>
              <a:rPr lang="zh-CN" sz="2800">
                <a:latin typeface="黑体" panose="02010609060101010101" charset="-122"/>
                <a:ea typeface="黑体" panose="02010609060101010101" charset="-122"/>
                <a:cs typeface="黑体" panose="02010609060101010101" charset="-122"/>
              </a:rPr>
              <a:t>，热烈歌颂了“不断的毁坏”“不断的创造”的力量，反映了“五四”时期人民那种奋起直追、高扬个性、改变国家现状的强烈愿望，具有振聋发聩的艺术力量。</a:t>
            </a:r>
            <a:endParaRPr lang="en-US" sz="2800">
              <a:latin typeface="黑体"/>
              <a:ea typeface="黑体"/>
              <a:cs typeface="黑体"/>
            </a:endParaRPr>
          </a:p>
          <a:p>
            <a:pPr marL="0" indent="304800" algn="just">
              <a:lnSpc>
                <a:spcPct val="150000"/>
              </a:lnSpc>
            </a:pPr>
            <a:r>
              <a:rPr lang="en-US" sz="2800">
                <a:latin typeface="黑体" panose="02010609060101010101" charset="-122"/>
                <a:ea typeface="黑体" panose="02010609060101010101" charset="-122"/>
                <a:cs typeface="黑体" panose="02010609060101010101" charset="-122"/>
              </a:rPr>
              <a:t>  ⑵</a:t>
            </a:r>
            <a:r>
              <a:rPr lang="zh-CN" sz="2800">
                <a:solidFill>
                  <a:srgbClr val="C00000"/>
                </a:solidFill>
                <a:latin typeface="黑体" panose="02010609060101010101" charset="-122"/>
                <a:ea typeface="黑体" panose="02010609060101010101" charset="-122"/>
                <a:cs typeface="黑体" panose="02010609060101010101" charset="-122"/>
              </a:rPr>
              <a:t>运用叠词“啊啊”，运用“力哟!力哟!”这一反复手法</a:t>
            </a:r>
            <a:r>
              <a:rPr lang="zh-CN" sz="2800">
                <a:latin typeface="黑体" panose="02010609060101010101" charset="-122"/>
                <a:ea typeface="黑体" panose="02010609060101010101" charset="-122"/>
                <a:cs typeface="黑体" panose="02010609060101010101" charset="-122"/>
              </a:rPr>
              <a:t>，直抒胸臆，抒写对“力”的赞叹，增强艺术感染力。</a:t>
            </a:r>
          </a:p>
        </p:txBody>
      </p:sp>
      <p:sp>
        <p:nvSpPr>
          <p:cNvPr id="7" name="文本框 6"/>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a:t>
            </a:r>
            <a:r>
              <a:rPr lang="zh-CN" altLang="en-US" sz="3600" b="1">
                <a:solidFill>
                  <a:srgbClr val="FF0000"/>
                </a:solidFill>
                <a:latin typeface="黑体" panose="02010609060101010101" charset="-122"/>
                <a:ea typeface="黑体" panose="02010609060101010101" charset="-122"/>
              </a:rPr>
              <a:t>立</a:t>
            </a:r>
            <a:r>
              <a:rPr lang="zh-CN" sz="3600" b="1">
                <a:solidFill>
                  <a:srgbClr val="FF0000"/>
                </a:solidFill>
                <a:latin typeface="黑体" panose="02010609060101010101" charset="-122"/>
                <a:ea typeface="黑体" panose="02010609060101010101" charset="-122"/>
              </a:rPr>
              <a:t>在地球边上放号》</a:t>
            </a:r>
            <a:endParaRPr lang="zh-CN" altLang="en-US" sz="36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edge">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blinds(horizontal)">
                                      <p:cBhvr>
                                        <p:cTn id="1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868271" y="1320628"/>
            <a:ext cx="11226010" cy="815397"/>
            <a:chOff x="1223563" y="3409937"/>
            <a:chExt cx="4391476" cy="512683"/>
          </a:xfrm>
        </p:grpSpPr>
        <p:sp>
          <p:nvSpPr>
            <p:cNvPr id="22" name="矩形 9"/>
            <p:cNvSpPr>
              <a:spLocks noChangeArrowheads="1"/>
            </p:cNvSpPr>
            <p:nvPr/>
          </p:nvSpPr>
          <p:spPr bwMode="auto">
            <a:xfrm>
              <a:off x="4894477" y="3409937"/>
              <a:ext cx="720562" cy="355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3200"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10315"/>
              <a:ext cx="4391476" cy="51230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ym typeface="+mn-ea"/>
                </a:rPr>
                <a:t>4.你觉得作者的情感浓烈吗？怎样做到的？</a:t>
              </a:r>
              <a:endParaRPr lang="zh-CN" altLang="en-US" sz="3200" b="1">
                <a:latin typeface="微软雅黑" panose="020b0503020204020204" charset="-122"/>
                <a:ea typeface="微软雅黑"/>
              </a:endParaRPr>
            </a:p>
          </p:txBody>
        </p:sp>
      </p:grpSp>
      <p:sp>
        <p:nvSpPr>
          <p:cNvPr id="100" name="文本框 99"/>
          <p:cNvSpPr txBox="1"/>
          <p:nvPr/>
        </p:nvSpPr>
        <p:spPr>
          <a:xfrm>
            <a:off x="803910" y="2478405"/>
            <a:ext cx="11289665" cy="4256405"/>
          </a:xfrm>
          <a:prstGeom prst="rect">
            <a:avLst/>
          </a:prstGeom>
          <a:noFill/>
          <a:ln w="9525">
            <a:solidFill>
              <a:schemeClr val="tx1"/>
            </a:solidFill>
          </a:ln>
        </p:spPr>
        <p:txBody>
          <a:bodyPr wrap="square">
            <a:spAutoFit/>
          </a:bodyPr>
          <a:lstStyle/>
          <a:p>
            <a:pPr marL="0" indent="304800" algn="just" eaLnBrk="1" latinLnBrk="0" hangingPunct="1">
              <a:lnSpc>
                <a:spcPts val="4060"/>
              </a:lnSpc>
            </a:pPr>
            <a:r>
              <a:rPr lang="zh-CN" altLang="en-US" sz="2800">
                <a:latin typeface="黑体" panose="02010609060101010101" charset="-122"/>
                <a:ea typeface="黑体" panose="02010609060101010101" charset="-122"/>
                <a:cs typeface="黑体" panose="02010609060101010101" charset="-122"/>
              </a:rPr>
              <a:t>⑶</a:t>
            </a:r>
            <a:r>
              <a:rPr lang="zh-CN" altLang="en-US" sz="2800">
                <a:solidFill>
                  <a:srgbClr val="C00000"/>
                </a:solidFill>
                <a:latin typeface="黑体" panose="02010609060101010101" charset="-122"/>
                <a:ea typeface="黑体" panose="02010609060101010101" charset="-122"/>
                <a:cs typeface="黑体" panose="02010609060101010101" charset="-122"/>
              </a:rPr>
              <a:t>句式自由，节奏鲜明</a:t>
            </a:r>
            <a:r>
              <a:rPr lang="zh-CN" altLang="en-US" sz="2800">
                <a:latin typeface="黑体" panose="02010609060101010101" charset="-122"/>
                <a:ea typeface="黑体" panose="02010609060101010101" charset="-122"/>
                <a:cs typeface="黑体" panose="02010609060101010101" charset="-122"/>
              </a:rPr>
              <a:t>。</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立在地球边上放号</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是一首自由体新诗。这首诗采用了不受東缚的自由句式，具有极为鲜明、强烈的节奏感。诗中最短的诗句只有两个字，最长的诗句则达</a:t>
            </a:r>
            <a:r>
              <a:rPr lang="en-US" altLang="zh-CN" sz="2800">
                <a:latin typeface="黑体" panose="02010609060101010101" charset="-122"/>
                <a:ea typeface="黑体" panose="02010609060101010101" charset="-122"/>
                <a:cs typeface="黑体" panose="02010609060101010101" charset="-122"/>
              </a:rPr>
              <a:t>20</a:t>
            </a:r>
            <a:r>
              <a:rPr lang="zh-CN" altLang="en-US" sz="2800">
                <a:latin typeface="黑体" panose="02010609060101010101" charset="-122"/>
                <a:ea typeface="黑体" panose="02010609060101010101" charset="-122"/>
                <a:cs typeface="黑体" panose="02010609060101010101" charset="-122"/>
              </a:rPr>
              <a:t>字以上。长短向式随着情感的变化而变化，自由、奔放没有约束，但是全诗的节奏却非常鲜明，这种内在的旋律用诗人自己的话说便是“情绪的自然消涨”。这首诗的节奏犹如时代的鼓点，急促、紧凑、有力。</a:t>
            </a:r>
          </a:p>
          <a:p>
            <a:pPr marL="0" indent="304800" algn="just" eaLnBrk="1" latinLnBrk="0" hangingPunct="1">
              <a:lnSpc>
                <a:spcPts val="4060"/>
              </a:lnSpc>
            </a:pPr>
            <a:r>
              <a:rPr lang="zh-CN" altLang="en-US" sz="2800">
                <a:latin typeface="黑体" panose="02010609060101010101" charset="-122"/>
                <a:ea typeface="黑体" panose="02010609060101010101" charset="-122"/>
                <a:cs typeface="黑体" panose="02010609060101010101" charset="-122"/>
              </a:rPr>
              <a:t>⑷</a:t>
            </a:r>
            <a:r>
              <a:rPr lang="zh-CN" altLang="en-US" sz="2800">
                <a:solidFill>
                  <a:srgbClr val="C00000"/>
                </a:solidFill>
                <a:latin typeface="黑体" panose="02010609060101010101" charset="-122"/>
                <a:ea typeface="黑体" panose="02010609060101010101" charset="-122"/>
                <a:cs typeface="黑体" panose="02010609060101010101" charset="-122"/>
              </a:rPr>
              <a:t>诗歌还运用了象征、拟人等修辞手法</a:t>
            </a:r>
            <a:r>
              <a:rPr lang="zh-CN" altLang="en-US" sz="2800">
                <a:latin typeface="黑体" panose="02010609060101010101" charset="-122"/>
                <a:ea typeface="黑体" panose="02010609060101010101" charset="-122"/>
                <a:cs typeface="黑体" panose="02010609060101010101" charset="-122"/>
              </a:rPr>
              <a:t>，使全诗更加形象、感人。</a:t>
            </a:r>
          </a:p>
          <a:p>
            <a:pPr marL="0" indent="304800" algn="just" eaLnBrk="1" latinLnBrk="0" hangingPunct="1">
              <a:lnSpc>
                <a:spcPts val="4060"/>
              </a:lnSpc>
            </a:pPr>
            <a:r>
              <a:rPr lang="zh-CN" altLang="en-US" sz="2800">
                <a:latin typeface="黑体" panose="02010609060101010101" charset="-122"/>
                <a:ea typeface="黑体" panose="02010609060101010101" charset="-122"/>
                <a:cs typeface="黑体" panose="02010609060101010101" charset="-122"/>
              </a:rPr>
              <a:t>⑸</a:t>
            </a:r>
            <a:r>
              <a:rPr lang="zh-CN" altLang="en-US" sz="2800">
                <a:solidFill>
                  <a:srgbClr val="C00000"/>
                </a:solidFill>
                <a:latin typeface="黑体" panose="02010609060101010101" charset="-122"/>
                <a:ea typeface="黑体" panose="02010609060101010101" charset="-122"/>
                <a:cs typeface="黑体" panose="02010609060101010101" charset="-122"/>
              </a:rPr>
              <a:t>叹号的使用</a:t>
            </a:r>
            <a:r>
              <a:rPr lang="zh-CN" altLang="en-US" sz="2800">
                <a:latin typeface="黑体" panose="02010609060101010101" charset="-122"/>
                <a:ea typeface="黑体" panose="02010609060101010101" charset="-122"/>
                <a:cs typeface="黑体" panose="02010609060101010101" charset="-122"/>
              </a:rPr>
              <a:t>。</a:t>
            </a:r>
          </a:p>
        </p:txBody>
      </p:sp>
      <p:sp>
        <p:nvSpPr>
          <p:cNvPr id="7" name="文本框 6"/>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a:t>
            </a:r>
            <a:r>
              <a:rPr lang="zh-CN" altLang="en-US" sz="3600" b="1">
                <a:solidFill>
                  <a:srgbClr val="FF0000"/>
                </a:solidFill>
                <a:latin typeface="黑体" panose="02010609060101010101" charset="-122"/>
                <a:ea typeface="黑体" panose="02010609060101010101" charset="-122"/>
              </a:rPr>
              <a:t>立</a:t>
            </a:r>
            <a:r>
              <a:rPr lang="zh-CN" sz="3600" b="1">
                <a:solidFill>
                  <a:srgbClr val="FF0000"/>
                </a:solidFill>
                <a:latin typeface="黑体" panose="02010609060101010101" charset="-122"/>
                <a:ea typeface="黑体" panose="02010609060101010101" charset="-122"/>
              </a:rPr>
              <a:t>在地球边上放号》</a:t>
            </a:r>
            <a:endParaRPr lang="zh-CN" altLang="en-US" sz="36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596535" y="2343834"/>
            <a:ext cx="11665679" cy="4553156"/>
          </a:xfrm>
          <a:prstGeom prst="rect">
            <a:avLst/>
          </a:prstGeom>
          <a:ln w="19050">
            <a:solidFill>
              <a:schemeClr val="tx1"/>
            </a:solidFill>
            <a:prstDash val="sysDash"/>
          </a:ln>
        </p:spPr>
        <p:txBody>
          <a:bodyPr wrap="square" lIns="128576" tIns="64287" rIns="128576" bIns="64287">
            <a:spAutoFit/>
          </a:bodyPr>
          <a:lstStyle/>
          <a:p>
            <a:pPr algn="just" fontAlgn="auto">
              <a:lnSpc>
                <a:spcPct val="150000"/>
              </a:lnSpc>
            </a:pP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①这高度并非“一览众山小”的“绝顶”，却是“我”尽了自己的全部努力所达到的；</a:t>
            </a:r>
          </a:p>
          <a:p>
            <a:pPr algn="just" fontAlgn="auto">
              <a:lnSpc>
                <a:spcPct val="150000"/>
              </a:lnSpc>
            </a:pP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②这并不意味着将来（或“下一刻”）“我”不能达到新的高度，也不意味着此刻的高度微不足道，这毕竟已是一次历尽艰辛的征服；</a:t>
            </a:r>
            <a:endParaRPr lang="en-US" altLang="zh-CN" sz="2800">
              <a:solidFill>
                <a:schemeClr val="tx1">
                  <a:lumMod val="85000"/>
                  <a:lumOff val="15000"/>
                </a:schemeClr>
              </a:solidFill>
              <a:latin typeface="黑体"/>
              <a:ea typeface="黑体"/>
              <a:cs typeface="黑体"/>
            </a:endParaRPr>
          </a:p>
          <a:p>
            <a:pPr algn="just" fontAlgn="auto">
              <a:lnSpc>
                <a:spcPct val="150000"/>
              </a:lnSpc>
            </a:pPr>
            <a:r>
              <a:rPr lang="zh-CN" altLang="en-US" sz="2800">
                <a:solidFill>
                  <a:schemeClr val="tx1">
                    <a:lumMod val="85000"/>
                    <a:lumOff val="15000"/>
                  </a:schemeClr>
                </a:solidFill>
                <a:latin typeface="黑体" panose="02010609060101010101" charset="-122"/>
                <a:ea typeface="黑体" panose="02010609060101010101" charset="-122"/>
              </a:rPr>
              <a:t>③“我”身后已经陆续征服了很多山峰；</a:t>
            </a:r>
          </a:p>
          <a:p>
            <a:pPr algn="just" fontAlgn="auto">
              <a:lnSpc>
                <a:spcPct val="150000"/>
              </a:lnSpc>
            </a:pPr>
            <a:r>
              <a:rPr lang="zh-CN" altLang="en-US" sz="2800">
                <a:solidFill>
                  <a:schemeClr val="tx1">
                    <a:lumMod val="85000"/>
                    <a:lumOff val="15000"/>
                  </a:schemeClr>
                </a:solidFill>
                <a:latin typeface="黑体" panose="02010609060101010101" charset="-122"/>
                <a:ea typeface="黑体" panose="02010609060101010101" charset="-122"/>
              </a:rPr>
              <a:t>④暗示了“我”的目标与“我”的努力之间的差距，暗示了某种“先喘口气”的决定。</a:t>
            </a:r>
          </a:p>
        </p:txBody>
      </p:sp>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566491" y="173207"/>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804085" y="1086207"/>
            <a:ext cx="11049760" cy="1552139"/>
            <a:chOff x="1198181" y="3409937"/>
            <a:chExt cx="4416858" cy="876934"/>
          </a:xfrm>
        </p:grpSpPr>
        <p:sp>
          <p:nvSpPr>
            <p:cNvPr id="22" name="矩形 9"/>
            <p:cNvSpPr>
              <a:spLocks noChangeArrowheads="1"/>
            </p:cNvSpPr>
            <p:nvPr/>
          </p:nvSpPr>
          <p:spPr bwMode="auto">
            <a:xfrm>
              <a:off x="4894477" y="3409937"/>
              <a:ext cx="720562"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27" name="矩形 9"/>
            <p:cNvSpPr>
              <a:spLocks noChangeArrowheads="1"/>
            </p:cNvSpPr>
            <p:nvPr/>
          </p:nvSpPr>
          <p:spPr bwMode="auto">
            <a:xfrm>
              <a:off x="2625036" y="3989814"/>
              <a:ext cx="1155556"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2955" b="0">
                  <a:solidFill>
                    <a:schemeClr val="bg1"/>
                  </a:solidFill>
                  <a:latin typeface="楷体" panose="02010609060101010101" pitchFamily="49" charset="-122"/>
                  <a:ea typeface="楷体" panose="02010609060101010101" pitchFamily="49" charset="-122"/>
                </a:rPr>
                <a:t>天一巷</a:t>
              </a:r>
            </a:p>
          </p:txBody>
        </p:sp>
        <p:sp>
          <p:nvSpPr>
            <p:cNvPr id="31" name="圆角矩形 30"/>
            <p:cNvSpPr/>
            <p:nvPr/>
          </p:nvSpPr>
          <p:spPr>
            <a:xfrm>
              <a:off x="1198181" y="3558466"/>
              <a:ext cx="4391426" cy="509087"/>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955" b="1">
                  <a:latin typeface="微软雅黑" panose="020b0503020204020204" charset="-122"/>
                  <a:ea typeface="微软雅黑"/>
                </a:rPr>
                <a:t>1.“这是我此刻仅能征服的高度了”中“此刻”和“仅”两个词有什么含义？</a:t>
              </a:r>
            </a:p>
          </p:txBody>
        </p:sp>
      </p:grpSp>
      <p:sp>
        <p:nvSpPr>
          <p:cNvPr id="6" name="文本框 5"/>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《峨日朵雪峰之侧》》</a:t>
            </a:r>
            <a:endParaRPr lang="zh-CN" altLang="en-US" sz="36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 calcmode="lin" valueType="num">
                                      <p:cBhvr additive="base">
                                        <p:cTn id="13"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500"/>
                            </p:stCondLst>
                            <p:childTnLst>
                              <p:par>
                                <p:cTn id="16" presetID="2" presetClass="entr" presetSubtype="4" fill="hold" nodeType="afterEffect">
                                  <p:stCondLst>
                                    <p:cond delay="0"/>
                                  </p:stCondLst>
                                  <p:childTnLst>
                                    <p:set>
                                      <p:cBhvr>
                                        <p:cTn id="17" dur="1" fill="hold">
                                          <p:stCondLst>
                                            <p:cond delay="0"/>
                                          </p:stCondLst>
                                        </p:cTn>
                                        <p:tgtEl>
                                          <p:spTgt spid="14">
                                            <p:txEl>
                                              <p:pRg st="1" end="1"/>
                                            </p:txEl>
                                          </p:spTgt>
                                        </p:tgtEl>
                                        <p:attrNameLst>
                                          <p:attrName>style.visibility</p:attrName>
                                        </p:attrNameLst>
                                      </p:cBhvr>
                                      <p:to>
                                        <p:strVal val="visible"/>
                                      </p:to>
                                    </p:set>
                                    <p:anim calcmode="lin" valueType="num">
                                      <p:cBhvr additive="base">
                                        <p:cTn id="18"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1000"/>
                            </p:stCondLst>
                            <p:childTnLst>
                              <p:par>
                                <p:cTn id="21" presetID="2" presetClass="entr" presetSubtype="4" fill="hold" nodeType="afterEffect">
                                  <p:stCondLst>
                                    <p:cond delay="0"/>
                                  </p:stCondLst>
                                  <p:childTnLst>
                                    <p:set>
                                      <p:cBhvr>
                                        <p:cTn id="22" dur="1" fill="hold">
                                          <p:stCondLst>
                                            <p:cond delay="0"/>
                                          </p:stCondLst>
                                        </p:cTn>
                                        <p:tgtEl>
                                          <p:spTgt spid="14">
                                            <p:txEl>
                                              <p:pRg st="2" end="2"/>
                                            </p:txEl>
                                          </p:spTgt>
                                        </p:tgtEl>
                                        <p:attrNameLst>
                                          <p:attrName>style.visibility</p:attrName>
                                        </p:attrNameLst>
                                      </p:cBhvr>
                                      <p:to>
                                        <p:strVal val="visible"/>
                                      </p:to>
                                    </p:set>
                                    <p:anim calcmode="lin" valueType="num">
                                      <p:cBhvr additive="base">
                                        <p:cTn id="23"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
                                            <p:txEl>
                                              <p:pRg st="2" end="2"/>
                                            </p:txEl>
                                          </p:spTgt>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500"/>
                            </p:stCondLst>
                            <p:childTnLst>
                              <p:par>
                                <p:cTn id="26" presetID="2" presetClass="entr" presetSubtype="4" fill="hold" nodeType="afterEffect">
                                  <p:stCondLst>
                                    <p:cond delay="0"/>
                                  </p:stCondLst>
                                  <p:childTnLst>
                                    <p:set>
                                      <p:cBhvr>
                                        <p:cTn id="27" dur="1" fill="hold">
                                          <p:stCondLst>
                                            <p:cond delay="0"/>
                                          </p:stCondLst>
                                        </p:cTn>
                                        <p:tgtEl>
                                          <p:spTgt spid="14">
                                            <p:txEl>
                                              <p:pRg st="3" end="3"/>
                                            </p:txEl>
                                          </p:spTgt>
                                        </p:tgtEl>
                                        <p:attrNameLst>
                                          <p:attrName>style.visibility</p:attrName>
                                        </p:attrNameLst>
                                      </p:cBhvr>
                                      <p:to>
                                        <p:strVal val="visible"/>
                                      </p:to>
                                    </p:set>
                                    <p:anim calcmode="lin" valueType="num">
                                      <p:cBhvr additive="base">
                                        <p:cTn id="28" dur="500" fill="hold"/>
                                        <p:tgtEl>
                                          <p:spTgt spid="14">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图片 7" descr="middle_073841_20861351553921561_9fa11d73c739f026fadbb888f414a56e"/>
          <p:cNvPicPr>
            <a:picLocks noChangeAspect="1"/>
          </p:cNvPicPr>
          <p:nvPr/>
        </p:nvPicPr>
        <p:blipFill>
          <a:blip r:embed="rId2"/>
          <a:stretch>
            <a:fillRect/>
          </a:stretch>
        </p:blipFill>
        <p:spPr>
          <a:xfrm>
            <a:off x="6645399" y="2886997"/>
            <a:ext cx="5825490" cy="3861435"/>
          </a:xfrm>
          <a:prstGeom prst="rect">
            <a:avLst/>
          </a:prstGeom>
        </p:spPr>
      </p:pic>
      <p:sp>
        <p:nvSpPr>
          <p:cNvPr id="14" name="矩形 13"/>
          <p:cNvSpPr/>
          <p:nvPr/>
        </p:nvSpPr>
        <p:spPr>
          <a:xfrm>
            <a:off x="1032817" y="3400301"/>
            <a:ext cx="5265023" cy="1922628"/>
          </a:xfrm>
          <a:prstGeom prst="rect">
            <a:avLst/>
          </a:prstGeom>
          <a:ln w="19050">
            <a:solidFill>
              <a:schemeClr val="tx1"/>
            </a:solidFill>
            <a:prstDash val="sysDash"/>
          </a:ln>
        </p:spPr>
        <p:txBody>
          <a:bodyPr wrap="square" lIns="128576" tIns="64287" rIns="128576" bIns="64287">
            <a:spAutoFit/>
          </a:bodyPr>
          <a:lstStyle/>
          <a:p>
            <a:pPr algn="just" fontAlgn="auto">
              <a:lnSpc>
                <a:spcPct val="200000"/>
              </a:lnSpc>
            </a:pPr>
            <a:r>
              <a:rPr lang="zh-CN" altLang="en-US" sz="3200">
                <a:solidFill>
                  <a:srgbClr val="C00000"/>
                </a:solidFill>
                <a:latin typeface="黑体" panose="02010609060101010101" charset="-122"/>
                <a:ea typeface="黑体" panose="02010609060101010101" charset="-122"/>
                <a:cs typeface="黑体" panose="02010609060101010101" charset="-122"/>
              </a:rPr>
              <a:t>明确：</a:t>
            </a:r>
            <a:r>
              <a:rPr lang="zh-CN" altLang="en-US" sz="3200">
                <a:solidFill>
                  <a:schemeClr val="tx1">
                    <a:lumMod val="85000"/>
                    <a:lumOff val="15000"/>
                  </a:schemeClr>
                </a:solidFill>
                <a:latin typeface="黑体" panose="02010609060101010101" charset="-122"/>
                <a:ea typeface="黑体" panose="02010609060101010101" charset="-122"/>
                <a:cs typeface="黑体" panose="02010609060101010101" charset="-122"/>
              </a:rPr>
              <a:t>我的身体紧贴山峰一侧的悬崖，前额与山峰齐平。</a:t>
            </a:r>
          </a:p>
        </p:txBody>
      </p:sp>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566491" y="173207"/>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804772" y="1250980"/>
            <a:ext cx="11049760" cy="1591823"/>
            <a:chOff x="1198181" y="3409937"/>
            <a:chExt cx="4416858" cy="899355"/>
          </a:xfrm>
        </p:grpSpPr>
        <p:sp>
          <p:nvSpPr>
            <p:cNvPr id="22" name="矩形 9"/>
            <p:cNvSpPr>
              <a:spLocks noChangeArrowheads="1"/>
            </p:cNvSpPr>
            <p:nvPr/>
          </p:nvSpPr>
          <p:spPr bwMode="auto">
            <a:xfrm>
              <a:off x="4894477" y="3409937"/>
              <a:ext cx="720562" cy="319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3200" b="0">
                  <a:solidFill>
                    <a:schemeClr val="bg1"/>
                  </a:solidFill>
                  <a:latin typeface="楷体" panose="02010609060101010101" pitchFamily="49" charset="-122"/>
                  <a:ea typeface="楷体" panose="02010609060101010101" pitchFamily="49" charset="-122"/>
                </a:rPr>
                <a:t>扶夷江</a:t>
              </a:r>
            </a:p>
          </p:txBody>
        </p:sp>
        <p:sp>
          <p:nvSpPr>
            <p:cNvPr id="27" name="矩形 9"/>
            <p:cNvSpPr>
              <a:spLocks noChangeArrowheads="1"/>
            </p:cNvSpPr>
            <p:nvPr/>
          </p:nvSpPr>
          <p:spPr bwMode="auto">
            <a:xfrm>
              <a:off x="2625036" y="3989814"/>
              <a:ext cx="1155556" cy="3194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3200" b="0">
                  <a:solidFill>
                    <a:schemeClr val="bg1"/>
                  </a:solidFill>
                  <a:latin typeface="楷体" panose="02010609060101010101" pitchFamily="49" charset="-122"/>
                  <a:ea typeface="楷体" panose="02010609060101010101" pitchFamily="49" charset="-122"/>
                </a:rPr>
                <a:t>天一巷</a:t>
              </a:r>
            </a:p>
          </p:txBody>
        </p:sp>
        <p:sp>
          <p:nvSpPr>
            <p:cNvPr id="31" name="圆角矩形 30"/>
            <p:cNvSpPr/>
            <p:nvPr/>
          </p:nvSpPr>
          <p:spPr>
            <a:xfrm>
              <a:off x="1198181" y="3558466"/>
              <a:ext cx="4391426" cy="509087"/>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3200" b="1">
                  <a:latin typeface="微软雅黑" panose="020b0503020204020204" charset="-122"/>
                  <a:ea typeface="微软雅黑"/>
                </a:rPr>
                <a:t>2.“我”是怎样站在山峰上的？</a:t>
              </a:r>
            </a:p>
          </p:txBody>
        </p:sp>
      </p:grpSp>
      <p:sp>
        <p:nvSpPr>
          <p:cNvPr id="6" name="文本框 5"/>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《峨日朵雪峰之侧》》</a:t>
            </a:r>
            <a:endParaRPr lang="zh-CN" altLang="en-US" sz="36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842820" y="2723869"/>
            <a:ext cx="4976991" cy="4035194"/>
          </a:xfrm>
          <a:prstGeom prst="rect">
            <a:avLst/>
          </a:prstGeom>
          <a:ln w="19050">
            <a:solidFill>
              <a:schemeClr val="tx1"/>
            </a:solidFill>
            <a:prstDash val="sysDash"/>
          </a:ln>
        </p:spPr>
        <p:txBody>
          <a:bodyPr wrap="square" lIns="128576" tIns="64287" rIns="128576" bIns="64287">
            <a:spAutoFit/>
          </a:bodyPr>
          <a:lstStyle/>
          <a:p>
            <a:pPr algn="just" fontAlgn="auto">
              <a:lnSpc>
                <a:spcPct val="164000"/>
              </a:lnSpc>
            </a:pPr>
            <a:r>
              <a:rPr lang="zh-CN" altLang="en-US" sz="3200">
                <a:solidFill>
                  <a:srgbClr val="C00000"/>
                </a:solidFill>
                <a:latin typeface="黑体" panose="02010609060101010101" charset="-122"/>
                <a:ea typeface="黑体" panose="02010609060101010101" charset="-122"/>
                <a:cs typeface="黑体" panose="02010609060101010101" charset="-122"/>
              </a:rPr>
              <a:t>明确：</a:t>
            </a:r>
            <a:r>
              <a:rPr lang="zh-CN" altLang="en-US" sz="3200">
                <a:solidFill>
                  <a:schemeClr val="tx1">
                    <a:lumMod val="85000"/>
                    <a:lumOff val="15000"/>
                  </a:schemeClr>
                </a:solidFill>
                <a:latin typeface="黑体" panose="02010609060101010101" charset="-122"/>
                <a:ea typeface="黑体" panose="02010609060101010101" charset="-122"/>
                <a:cs typeface="黑体" panose="02010609060101010101" charset="-122"/>
              </a:rPr>
              <a:t>太阳跃入山海，景象美丽壮观；石砾滑入深渊，声音如军旅的杀声。视觉和听觉结合，给人一种壮阔崇高的紧张感。</a:t>
            </a:r>
          </a:p>
        </p:txBody>
      </p:sp>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566491" y="173207"/>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804772" y="1250981"/>
            <a:ext cx="11049760" cy="1552139"/>
            <a:chOff x="1198181" y="3409937"/>
            <a:chExt cx="4416858" cy="876934"/>
          </a:xfrm>
        </p:grpSpPr>
        <p:sp>
          <p:nvSpPr>
            <p:cNvPr id="22" name="矩形 9"/>
            <p:cNvSpPr>
              <a:spLocks noChangeArrowheads="1"/>
            </p:cNvSpPr>
            <p:nvPr/>
          </p:nvSpPr>
          <p:spPr bwMode="auto">
            <a:xfrm>
              <a:off x="4894477" y="3409937"/>
              <a:ext cx="720562"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27" name="矩形 9"/>
            <p:cNvSpPr>
              <a:spLocks noChangeArrowheads="1"/>
            </p:cNvSpPr>
            <p:nvPr/>
          </p:nvSpPr>
          <p:spPr bwMode="auto">
            <a:xfrm>
              <a:off x="2625036" y="3989814"/>
              <a:ext cx="1155556"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2955" b="0">
                  <a:solidFill>
                    <a:schemeClr val="bg1"/>
                  </a:solidFill>
                  <a:latin typeface="楷体" panose="02010609060101010101" pitchFamily="49" charset="-122"/>
                  <a:ea typeface="楷体" panose="02010609060101010101" pitchFamily="49" charset="-122"/>
                </a:rPr>
                <a:t>天一巷</a:t>
              </a:r>
            </a:p>
          </p:txBody>
        </p:sp>
        <p:sp>
          <p:nvSpPr>
            <p:cNvPr id="31" name="圆角矩形 30"/>
            <p:cNvSpPr/>
            <p:nvPr/>
          </p:nvSpPr>
          <p:spPr>
            <a:xfrm>
              <a:off x="1198181" y="3558466"/>
              <a:ext cx="4391426" cy="509087"/>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955" b="1">
                  <a:latin typeface="微软雅黑" panose="020b0503020204020204" charset="-122"/>
                  <a:ea typeface="微软雅黑"/>
                </a:rPr>
                <a:t>3.“我”登上雪峰看到了怎样的景象？这些景象有何特点？</a:t>
              </a:r>
            </a:p>
          </p:txBody>
        </p:sp>
      </p:grpSp>
      <p:sp>
        <p:nvSpPr>
          <p:cNvPr id="6" name="文本框 5"/>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《峨日朵雪峰之侧》》</a:t>
            </a:r>
            <a:endParaRPr lang="zh-CN" altLang="en-US" sz="3600" b="1">
              <a:solidFill>
                <a:srgbClr val="FF0000"/>
              </a:solidFill>
              <a:latin typeface="黑体" panose="02010609060101010101" charset="-122"/>
              <a:ea typeface="黑体" panose="02010609060101010101" charset="-122"/>
            </a:endParaRPr>
          </a:p>
        </p:txBody>
      </p:sp>
      <p:pic>
        <p:nvPicPr>
          <p:cNvPr id="11" name="图片 10"/>
          <p:cNvPicPr>
            <a:picLocks noChangeAspect="1"/>
          </p:cNvPicPr>
          <p:nvPr/>
        </p:nvPicPr>
        <p:blipFill>
          <a:blip r:embed="rId2"/>
          <a:stretch>
            <a:fillRect/>
          </a:stretch>
        </p:blipFill>
        <p:spPr>
          <a:xfrm>
            <a:off x="6223638" y="2696403"/>
            <a:ext cx="5390313" cy="40626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in)">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868271" y="1320630"/>
            <a:ext cx="11226010" cy="727455"/>
            <a:chOff x="1223563" y="3409937"/>
            <a:chExt cx="4391476" cy="371270"/>
          </a:xfrm>
        </p:grpSpPr>
        <p:sp>
          <p:nvSpPr>
            <p:cNvPr id="22" name="矩形 9"/>
            <p:cNvSpPr>
              <a:spLocks noChangeArrowheads="1"/>
            </p:cNvSpPr>
            <p:nvPr/>
          </p:nvSpPr>
          <p:spPr bwMode="auto">
            <a:xfrm>
              <a:off x="4894477" y="3409937"/>
              <a:ext cx="720562" cy="2683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31" name="圆角矩形 30"/>
            <p:cNvSpPr/>
            <p:nvPr/>
          </p:nvSpPr>
          <p:spPr>
            <a:xfrm>
              <a:off x="1223563" y="3410315"/>
              <a:ext cx="4391476" cy="370892"/>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950" b="1">
                  <a:sym typeface="+mn-ea"/>
                </a:rPr>
                <a:t>4.“我”此时的状态怎样？这种状态和前面的景象有何联系？</a:t>
              </a:r>
            </a:p>
          </p:txBody>
        </p:sp>
      </p:grpSp>
      <p:sp>
        <p:nvSpPr>
          <p:cNvPr id="5" name="圆角矩形 4"/>
          <p:cNvSpPr/>
          <p:nvPr/>
        </p:nvSpPr>
        <p:spPr>
          <a:xfrm>
            <a:off x="416707" y="2150845"/>
            <a:ext cx="12025336" cy="5037535"/>
          </a:xfrm>
          <a:prstGeom prst="roundRect">
            <a:avLst/>
          </a:prstGeom>
          <a:ln w="19050">
            <a:solidFill>
              <a:schemeClr val="tx1"/>
            </a:solidFill>
            <a:prstDash val="sysDash"/>
          </a:ln>
        </p:spPr>
        <p:txBody>
          <a:bodyPr wrap="square" lIns="128576" tIns="64287" rIns="128576" bIns="64287">
            <a:spAutoFit/>
          </a:bodyPr>
          <a:lstStyle/>
          <a:p>
            <a:pPr algn="just" fontAlgn="auto">
              <a:lnSpc>
                <a:spcPct val="150000"/>
              </a:lnSpc>
            </a:pPr>
            <a:r>
              <a:rPr lang="en-US" altLang="zh-CN" sz="2800">
                <a:solidFill>
                  <a:schemeClr val="tx1">
                    <a:lumMod val="85000"/>
                    <a:lumOff val="15000"/>
                  </a:schemeClr>
                </a:solidFill>
                <a:latin typeface="黑体" panose="02010609060101010101" charset="-122"/>
                <a:ea typeface="黑体" panose="02010609060101010101" charset="-122"/>
                <a:cs typeface="黑体" panose="02010609060101010101" charset="-122"/>
              </a:rPr>
              <a:t>    </a:t>
            </a: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rPr>
              <a:t>我”手指插入岩缝，血滴渗出鞋底。落日的动势和石砾滑坡的动势都是下坠的，而“我”作为攀登者的动势却正好相反，努力向上。那一片“引力无穷的山海”也在竭力使我下坠。千军万马般的厮杀声响在“我”身旁，向深渊“自上而下”地远去时，“我”在这个高度上的坚持就决非易事。由此可见，日落和滑坡都不是悠闲者赞叹或观赏的对象，而是此时此地贴身绝壁的登山勇士的生命体验。这样就不单产生审美意义上的“崇高”感，而且在读者的心理上引发一种紧张感。</a:t>
            </a:r>
          </a:p>
        </p:txBody>
      </p:sp>
      <p:sp>
        <p:nvSpPr>
          <p:cNvPr id="11" name="文本框 10"/>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《峨日朵雪峰之侧》》</a:t>
            </a:r>
            <a:endParaRPr lang="zh-CN" altLang="en-US" sz="3600" b="1">
              <a:solidFill>
                <a:srgbClr val="FF0000"/>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edge">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6069335" y="2512563"/>
            <a:ext cx="6370204" cy="4270130"/>
          </a:xfrm>
          <a:prstGeom prst="rect">
            <a:avLst/>
          </a:prstGeom>
          <a:ln w="19050">
            <a:solidFill>
              <a:schemeClr val="tx1"/>
            </a:solidFill>
            <a:prstDash val="sysDash"/>
          </a:ln>
        </p:spPr>
        <p:txBody>
          <a:bodyPr wrap="square" lIns="128576" tIns="64287" rIns="128576" bIns="64287">
            <a:spAutoFit/>
          </a:bodyPr>
          <a:lstStyle/>
          <a:p>
            <a:pPr algn="just" fontAlgn="auto">
              <a:lnSpc>
                <a:spcPct val="164000"/>
              </a:lnSpc>
            </a:pPr>
            <a:r>
              <a:rPr lang="zh-CN" altLang="en-US" sz="2400">
                <a:solidFill>
                  <a:srgbClr val="C00000"/>
                </a:solidFill>
                <a:latin typeface="黑体" panose="02010609060101010101" charset="-122"/>
                <a:ea typeface="黑体" panose="02010609060101010101" charset="-122"/>
                <a:cs typeface="黑体" panose="02010609060101010101" charset="-122"/>
              </a:rPr>
              <a:t>明确：</a:t>
            </a:r>
            <a:r>
              <a:rPr lang="zh-CN" altLang="en-US" sz="2400">
                <a:solidFill>
                  <a:schemeClr val="tx1">
                    <a:lumMod val="85000"/>
                    <a:lumOff val="15000"/>
                  </a:schemeClr>
                </a:solidFill>
                <a:latin typeface="黑体" panose="02010609060101010101" charset="-122"/>
                <a:ea typeface="黑体" panose="02010609060101010101" charset="-122"/>
                <a:cs typeface="黑体" panose="02010609060101010101" charset="-122"/>
              </a:rPr>
              <a:t>“雄鹰”“雪豹”的形象是作者理想中的精神、意志和心灵的象征，代表着一种真正强大、雄壮和坚韧。“蜘蛛”则是作者现实状态的写照。是他“囚徒”身份的一种反映。两组意象形成一个鲜明而浓烈的对比：强大和弱小、光明与幽暗、热闹与沉寂、高拔与低矮……这种对比，形成了一种反讽的效果。</a:t>
            </a:r>
          </a:p>
        </p:txBody>
      </p:sp>
      <p:grpSp>
        <p:nvGrpSpPr>
          <p:cNvPr id="2" name="组合 2"/>
          <p:cNvGrpSpPr/>
          <p:nvPr/>
        </p:nvGrpSpPr>
        <p:grpSpPr>
          <a:xfrm>
            <a:off x="353" y="686385"/>
            <a:ext cx="12858044" cy="56075"/>
            <a:chOff x="0" y="542924"/>
            <a:chExt cx="12190413" cy="53182"/>
          </a:xfrm>
        </p:grpSpPr>
        <p:sp>
          <p:nvSpPr>
            <p:cNvPr id="3"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4"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566491" y="173207"/>
            <a:ext cx="3609628" cy="1082219"/>
          </a:xfrm>
          <a:prstGeom prst="roundRect">
            <a:avLst>
              <a:gd name="adj" fmla="val 41676"/>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议一议</a:t>
            </a:r>
          </a:p>
        </p:txBody>
      </p:sp>
      <p:grpSp>
        <p:nvGrpSpPr>
          <p:cNvPr id="15" name="组合 14"/>
          <p:cNvGrpSpPr/>
          <p:nvPr/>
        </p:nvGrpSpPr>
        <p:grpSpPr>
          <a:xfrm>
            <a:off x="804772" y="1250981"/>
            <a:ext cx="11049760" cy="1552139"/>
            <a:chOff x="1198181" y="3409937"/>
            <a:chExt cx="4416858" cy="876934"/>
          </a:xfrm>
        </p:grpSpPr>
        <p:sp>
          <p:nvSpPr>
            <p:cNvPr id="22" name="矩形 9"/>
            <p:cNvSpPr>
              <a:spLocks noChangeArrowheads="1"/>
            </p:cNvSpPr>
            <p:nvPr/>
          </p:nvSpPr>
          <p:spPr bwMode="auto">
            <a:xfrm>
              <a:off x="4894477" y="3409937"/>
              <a:ext cx="720562"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27" name="矩形 9"/>
            <p:cNvSpPr>
              <a:spLocks noChangeArrowheads="1"/>
            </p:cNvSpPr>
            <p:nvPr/>
          </p:nvSpPr>
          <p:spPr bwMode="auto">
            <a:xfrm>
              <a:off x="2625036" y="3989814"/>
              <a:ext cx="1155556"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2955" b="0">
                  <a:solidFill>
                    <a:schemeClr val="bg1"/>
                  </a:solidFill>
                  <a:latin typeface="楷体" panose="02010609060101010101" pitchFamily="49" charset="-122"/>
                  <a:ea typeface="楷体" panose="02010609060101010101" pitchFamily="49" charset="-122"/>
                </a:rPr>
                <a:t>天一巷</a:t>
              </a:r>
            </a:p>
          </p:txBody>
        </p:sp>
        <p:sp>
          <p:nvSpPr>
            <p:cNvPr id="31" name="圆角矩形 30"/>
            <p:cNvSpPr/>
            <p:nvPr/>
          </p:nvSpPr>
          <p:spPr>
            <a:xfrm>
              <a:off x="1198181" y="3558466"/>
              <a:ext cx="4391426" cy="509087"/>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955" b="1">
                  <a:latin typeface="微软雅黑" panose="020b0503020204020204" charset="-122"/>
                  <a:ea typeface="微软雅黑"/>
                </a:rPr>
                <a:t>5.最后一节作者用雄鹰、雪豹和蜘蛛的意象有何用意？</a:t>
              </a:r>
            </a:p>
          </p:txBody>
        </p:sp>
      </p:grpSp>
      <p:sp>
        <p:nvSpPr>
          <p:cNvPr id="6" name="文本框 5"/>
          <p:cNvSpPr txBox="1"/>
          <p:nvPr/>
        </p:nvSpPr>
        <p:spPr>
          <a:xfrm>
            <a:off x="4889500" y="97155"/>
            <a:ext cx="5080000" cy="645160"/>
          </a:xfrm>
          <a:prstGeom prst="rect">
            <a:avLst/>
          </a:prstGeom>
          <a:noFill/>
          <a:ln w="9525">
            <a:noFill/>
          </a:ln>
        </p:spPr>
        <p:txBody>
          <a:bodyPr>
            <a:spAutoFit/>
          </a:bodyPr>
          <a:lstStyle/>
          <a:p>
            <a:pPr marL="0" indent="306070"/>
            <a:r>
              <a:rPr lang="zh-CN" sz="3600" b="1">
                <a:solidFill>
                  <a:srgbClr val="FF0000"/>
                </a:solidFill>
                <a:latin typeface="黑体" panose="02010609060101010101" charset="-122"/>
                <a:ea typeface="黑体" panose="02010609060101010101" charset="-122"/>
              </a:rPr>
              <a:t>《峨日朵雪峰之侧》》</a:t>
            </a:r>
            <a:endParaRPr lang="zh-CN" altLang="en-US" sz="3600" b="1">
              <a:solidFill>
                <a:srgbClr val="FF0000"/>
              </a:solidFill>
              <a:latin typeface="黑体" panose="02010609060101010101" charset="-122"/>
              <a:ea typeface="黑体" panose="02010609060101010101" charset="-122"/>
            </a:endParaRPr>
          </a:p>
        </p:txBody>
      </p:sp>
      <p:pic>
        <p:nvPicPr>
          <p:cNvPr id="5" name="图片 4"/>
          <p:cNvPicPr>
            <a:picLocks noChangeAspect="1"/>
          </p:cNvPicPr>
          <p:nvPr/>
        </p:nvPicPr>
        <p:blipFill>
          <a:blip r:embed="rId2"/>
          <a:srcRect r="16399" b="3870"/>
          <a:stretch>
            <a:fillRect/>
          </a:stretch>
        </p:blipFill>
        <p:spPr>
          <a:xfrm>
            <a:off x="804085" y="2474949"/>
            <a:ext cx="5121259" cy="44165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5705adf9a690443fbf98d97a0903bac5_r"/>
          <p:cNvPicPr>
            <a:picLocks noChangeAspect="1"/>
          </p:cNvPicPr>
          <p:nvPr/>
        </p:nvPicPr>
        <p:blipFill>
          <a:blip r:embed="rId2"/>
          <a:stretch>
            <a:fillRect/>
          </a:stretch>
        </p:blipFill>
        <p:spPr>
          <a:xfrm>
            <a:off x="-9693" y="-1339"/>
            <a:ext cx="12849338" cy="7216577"/>
          </a:xfrm>
          <a:prstGeom prst="rect">
            <a:avLst/>
          </a:prstGeom>
        </p:spPr>
      </p:pic>
      <p:sp>
        <p:nvSpPr>
          <p:cNvPr id="59" name="矩形 58"/>
          <p:cNvSpPr/>
          <p:nvPr/>
        </p:nvSpPr>
        <p:spPr bwMode="auto">
          <a:xfrm>
            <a:off x="2972436" y="1792760"/>
            <a:ext cx="6914547" cy="24068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anchor="ctr"/>
          <a:lstStyle/>
          <a:p>
            <a:pPr algn="ctr"/>
            <a:r>
              <a:rPr lang="zh-CN" altLang="en-US" sz="12130" b="1">
                <a:solidFill>
                  <a:srgbClr val="19AA39"/>
                </a:solidFill>
                <a:latin typeface="微软雅黑" panose="020b0503020204020204" charset="-122"/>
                <a:ea typeface="微软雅黑"/>
                <a:sym typeface="+mn-ea"/>
              </a:rPr>
              <a:t>比一比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比一比</a:t>
            </a:r>
          </a:p>
        </p:txBody>
      </p:sp>
      <p:grpSp>
        <p:nvGrpSpPr>
          <p:cNvPr id="15" name="组合 14"/>
          <p:cNvGrpSpPr/>
          <p:nvPr/>
        </p:nvGrpSpPr>
        <p:grpSpPr>
          <a:xfrm>
            <a:off x="877646" y="1310583"/>
            <a:ext cx="11226010" cy="735319"/>
            <a:chOff x="1223563" y="3409937"/>
            <a:chExt cx="4391476" cy="512683"/>
          </a:xfrm>
        </p:grpSpPr>
        <p:sp>
          <p:nvSpPr>
            <p:cNvPr id="3" name="矩形 9"/>
            <p:cNvSpPr>
              <a:spLocks noChangeArrowheads="1"/>
            </p:cNvSpPr>
            <p:nvPr/>
          </p:nvSpPr>
          <p:spPr bwMode="auto">
            <a:xfrm>
              <a:off x="4894477" y="3409937"/>
              <a:ext cx="720562" cy="36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8" name="圆角矩形 7"/>
            <p:cNvSpPr/>
            <p:nvPr/>
          </p:nvSpPr>
          <p:spPr>
            <a:xfrm>
              <a:off x="1223563" y="3410315"/>
              <a:ext cx="4391476" cy="51230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panose="020b0503020204020204" charset="-122"/>
                  <a:ea typeface="微软雅黑"/>
                </a:rPr>
                <a:t>1.小组合作探究：两首诗有何异同？</a:t>
              </a:r>
            </a:p>
          </p:txBody>
        </p:sp>
      </p:grpSp>
      <p:sp>
        <p:nvSpPr>
          <p:cNvPr id="9" name="文本框 8"/>
          <p:cNvSpPr txBox="1"/>
          <p:nvPr/>
        </p:nvSpPr>
        <p:spPr>
          <a:xfrm>
            <a:off x="779145" y="3155315"/>
            <a:ext cx="11299825" cy="2228297"/>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indent="304800" algn="just" eaLnBrk="1" latinLnBrk="0" hangingPunct="1">
              <a:lnSpc>
                <a:spcPct val="150000"/>
              </a:lnSpc>
            </a:pPr>
            <a:r>
              <a:rPr lang="en-US" altLang="zh-CN" sz="2800">
                <a:ea typeface="新宋体" panose="02010609030101010101" charset="-122"/>
              </a:rPr>
              <a:t>  </a:t>
            </a:r>
            <a:r>
              <a:rPr lang="zh-CN" sz="2800" b="0">
                <a:latin typeface="黑体" panose="02010609060101010101" charset="-122"/>
                <a:ea typeface="黑体" panose="02010609060101010101" charset="-122"/>
                <a:cs typeface="黑体" panose="02010609060101010101" charset="-122"/>
              </a:rPr>
              <a:t>相同点：</a:t>
            </a:r>
            <a:r>
              <a:rPr lang="zh-CN" sz="2800" b="0">
                <a:solidFill>
                  <a:srgbClr val="C00000"/>
                </a:solidFill>
                <a:latin typeface="黑体" panose="02010609060101010101" charset="-122"/>
                <a:ea typeface="黑体" panose="02010609060101010101" charset="-122"/>
                <a:cs typeface="黑体" panose="02010609060101010101" charset="-122"/>
              </a:rPr>
              <a:t>都通过选取特定的意象，组合构成一幅幅具体的画面，来塑造形象，表达情感。</a:t>
            </a:r>
            <a:r>
              <a:rPr lang="zh-CN" sz="2800" b="0">
                <a:latin typeface="黑体" panose="02010609060101010101" charset="-122"/>
                <a:ea typeface="黑体" panose="02010609060101010101" charset="-122"/>
                <a:cs typeface="黑体" panose="02010609060101010101" charset="-122"/>
              </a:rPr>
              <a:t>而且无论是塑造的横跨两大洋的巨人，还是登山勇士的形象，其实都是诗人的自我形象的展现。</a:t>
            </a:r>
            <a:endParaRPr lang="zh-CN" altLang="en-US" sz="2800" b="0">
              <a:solidFill>
                <a:srgbClr val="000000"/>
              </a:solidFill>
              <a:latin typeface="黑体"/>
              <a:ea typeface="黑体"/>
              <a:cs typeface="黑体"/>
            </a:endParaRPr>
          </a:p>
        </p:txBody>
      </p:sp>
    </p:spTree>
  </p:cSld>
  <p:clrMapOvr>
    <a:masterClrMapping/>
  </p:clrMapOvr>
  <mc:AlternateContent>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diamond(in)">
                                      <p:cBhvr>
                                        <p:cTn id="12" dur="2000"/>
                                        <p:tgtEl>
                                          <p:spTgt spid="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ircle(in)">
                                      <p:cBhvr>
                                        <p:cTn id="17" dur="20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比一比</a:t>
            </a:r>
          </a:p>
        </p:txBody>
      </p:sp>
      <p:grpSp>
        <p:nvGrpSpPr>
          <p:cNvPr id="15" name="组合 14"/>
          <p:cNvGrpSpPr/>
          <p:nvPr/>
        </p:nvGrpSpPr>
        <p:grpSpPr>
          <a:xfrm>
            <a:off x="877646" y="1310583"/>
            <a:ext cx="11226010" cy="735319"/>
            <a:chOff x="1223563" y="3409937"/>
            <a:chExt cx="4391476" cy="512683"/>
          </a:xfrm>
        </p:grpSpPr>
        <p:sp>
          <p:nvSpPr>
            <p:cNvPr id="3" name="矩形 9"/>
            <p:cNvSpPr>
              <a:spLocks noChangeArrowheads="1"/>
            </p:cNvSpPr>
            <p:nvPr/>
          </p:nvSpPr>
          <p:spPr bwMode="auto">
            <a:xfrm>
              <a:off x="4894477" y="3409937"/>
              <a:ext cx="720562" cy="36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8" name="圆角矩形 7"/>
            <p:cNvSpPr/>
            <p:nvPr/>
          </p:nvSpPr>
          <p:spPr>
            <a:xfrm>
              <a:off x="1223563" y="3410315"/>
              <a:ext cx="4391476" cy="51230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panose="020b0503020204020204" charset="-122"/>
                  <a:ea typeface="微软雅黑"/>
                </a:rPr>
                <a:t>1.小组合作探究：两首诗有何异同？</a:t>
              </a:r>
            </a:p>
          </p:txBody>
        </p:sp>
      </p:grpSp>
      <p:sp>
        <p:nvSpPr>
          <p:cNvPr id="9" name="文本框 8"/>
          <p:cNvSpPr txBox="1"/>
          <p:nvPr/>
        </p:nvSpPr>
        <p:spPr>
          <a:xfrm>
            <a:off x="877570" y="2112645"/>
            <a:ext cx="11226800" cy="504126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indent="304800" algn="just" eaLnBrk="1" latinLnBrk="0" hangingPunct="1">
              <a:lnSpc>
                <a:spcPts val="3860"/>
              </a:lnSpc>
            </a:pPr>
            <a:r>
              <a:rPr lang="en-US" altLang="zh-CN" sz="2800">
                <a:ea typeface="新宋体" panose="02010609030101010101" charset="-122"/>
              </a:rPr>
              <a:t>  </a:t>
            </a:r>
            <a:r>
              <a:rPr lang="zh-CN" sz="2800" b="0">
                <a:latin typeface="黑体" panose="02010609060101010101" charset="-122"/>
                <a:ea typeface="黑体" panose="02010609060101010101" charset="-122"/>
                <a:cs typeface="黑体" panose="02010609060101010101" charset="-122"/>
              </a:rPr>
              <a:t>不同点：</a:t>
            </a:r>
            <a:r>
              <a:rPr lang="zh-CN" sz="2800" b="0">
                <a:solidFill>
                  <a:srgbClr val="C00000"/>
                </a:solidFill>
                <a:latin typeface="黑体" panose="02010609060101010101" charset="-122"/>
                <a:ea typeface="黑体" panose="02010609060101010101" charset="-122"/>
                <a:cs typeface="黑体" panose="02010609060101010101" charset="-122"/>
              </a:rPr>
              <a:t>抒情方式不同。</a:t>
            </a:r>
          </a:p>
          <a:p>
            <a:pPr marL="0" indent="304800" algn="just" eaLnBrk="1" latinLnBrk="0" hangingPunct="1">
              <a:lnSpc>
                <a:spcPts val="3860"/>
              </a:lnSpc>
            </a:pPr>
            <a:r>
              <a:rPr lang="zh-CN" sz="2800" b="0">
                <a:latin typeface="黑体" panose="02010609060101010101" charset="-122"/>
                <a:ea typeface="黑体" panose="02010609060101010101" charset="-122"/>
                <a:cs typeface="黑体" panose="02010609060101010101" charset="-122"/>
              </a:rPr>
              <a:t>《立在地球边上放号》是</a:t>
            </a:r>
            <a:r>
              <a:rPr lang="zh-CN" sz="2800" b="0">
                <a:solidFill>
                  <a:srgbClr val="0033CC"/>
                </a:solidFill>
                <a:latin typeface="黑体" panose="02010609060101010101" charset="-122"/>
                <a:ea typeface="黑体" panose="02010609060101010101" charset="-122"/>
                <a:cs typeface="黑体" panose="02010609060101010101" charset="-122"/>
              </a:rPr>
              <a:t>直抒胸臆</a:t>
            </a:r>
            <a:r>
              <a:rPr lang="zh-CN" sz="2800" b="0">
                <a:latin typeface="黑体" panose="02010609060101010101" charset="-122"/>
                <a:ea typeface="黑体" panose="02010609060101010101" charset="-122"/>
                <a:cs typeface="黑体" panose="02010609060101010101" charset="-122"/>
              </a:rPr>
              <a:t>，运用了四组“啊啊”，六个“哟”表达诗人热烈奔放、雄壮豪迈的情感，抒写对“力”的赞叹，增强艺术感染力。</a:t>
            </a:r>
          </a:p>
          <a:p>
            <a:pPr marL="0" indent="304800" algn="just" eaLnBrk="1" latinLnBrk="0" hangingPunct="1">
              <a:lnSpc>
                <a:spcPts val="3860"/>
              </a:lnSpc>
            </a:pPr>
            <a:r>
              <a:rPr lang="zh-CN" sz="2800" b="0">
                <a:latin typeface="黑体" panose="02010609060101010101" charset="-122"/>
                <a:ea typeface="黑体" panose="02010609060101010101" charset="-122"/>
                <a:cs typeface="黑体" panose="02010609060101010101" charset="-122"/>
              </a:rPr>
              <a:t>《峨日朵雪峰之侧》通过</a:t>
            </a:r>
            <a:r>
              <a:rPr lang="zh-CN" sz="2800" b="0">
                <a:solidFill>
                  <a:srgbClr val="0033CC"/>
                </a:solidFill>
                <a:latin typeface="黑体" panose="02010609060101010101" charset="-122"/>
                <a:ea typeface="黑体" panose="02010609060101010101" charset="-122"/>
                <a:cs typeface="黑体" panose="02010609060101010101" charset="-122"/>
              </a:rPr>
              <a:t>写景叙事，间接抒发情感</a:t>
            </a:r>
            <a:r>
              <a:rPr lang="zh-CN" sz="2800" b="0">
                <a:latin typeface="黑体" panose="02010609060101010101" charset="-122"/>
                <a:ea typeface="黑体" panose="02010609060101010101" charset="-122"/>
                <a:cs typeface="黑体" panose="02010609060101010101" charset="-122"/>
              </a:rPr>
              <a:t>。</a:t>
            </a:r>
            <a:r>
              <a:rPr lang="zh-CN" sz="2800" b="0">
                <a:solidFill>
                  <a:srgbClr val="000000"/>
                </a:solidFill>
                <a:latin typeface="黑体" panose="02010609060101010101" charset="-122"/>
                <a:ea typeface="黑体" panose="02010609060101010101" charset="-122"/>
                <a:cs typeface="黑体" panose="02010609060101010101" charset="-122"/>
              </a:rPr>
              <a:t>诗人为我们塑造了众多审美意象，有太阳、俄日朵之雪、巨石、岩壁、蜘蛛，它们共同营造出一个凝重壮美的氛围，将饱含沧桑的情怀，古老开阔的高原背景，博大的生命意识，构成一个协调的整体。通过意象之间的的变化与相互作用，描绘出诗人内心深处向往的乌托邦，那是一个仅存于诗人心中的天堂。</a:t>
            </a:r>
            <a:endParaRPr lang="zh-CN" altLang="en-US" sz="2800" b="0">
              <a:solidFill>
                <a:srgbClr val="000000"/>
              </a:solidFill>
              <a:latin typeface="黑体" panose="02010609060101010101" charset="-122"/>
              <a:ea typeface="黑体" panose="02010609060101010101" charset="-122"/>
              <a:cs typeface="黑体" panose="02010609060101010101" charset="-122"/>
            </a:endParaRPr>
          </a:p>
        </p:txBody>
      </p:sp>
    </p:spTree>
  </p:cSld>
  <p:clrMapOvr>
    <a:masterClrMapping/>
  </p:clrMapOvr>
  <mc:AlternateContent>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diamond(in)">
                                      <p:cBhvr>
                                        <p:cTn id="12" dur="2000"/>
                                        <p:tgtEl>
                                          <p:spTgt spid="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ircle(in)">
                                      <p:cBhvr>
                                        <p:cTn id="17" dur="20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xEl>
                                              <p:pRg st="1" end="1"/>
                                            </p:txEl>
                                          </p:spTgt>
                                        </p:tgtEl>
                                        <p:attrNameLst>
                                          <p:attrName>style.visibility</p:attrName>
                                        </p:attrNameLst>
                                      </p:cBhvr>
                                      <p:to>
                                        <p:strVal val="visible"/>
                                      </p:to>
                                    </p:set>
                                    <p:anim calcmode="lin" valueType="num">
                                      <p:cBhvr additive="base">
                                        <p:cTn id="3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1" end="1"/>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9">
                                            <p:txEl>
                                              <p:pRg st="2" end="2"/>
                                            </p:txEl>
                                          </p:spTgt>
                                        </p:tgtEl>
                                        <p:attrNameLst>
                                          <p:attrName>style.visibility</p:attrName>
                                        </p:attrNameLst>
                                      </p:cBhvr>
                                      <p:to>
                                        <p:strVal val="visible"/>
                                      </p:to>
                                    </p:set>
                                    <p:anim calcmode="lin" valueType="num">
                                      <p:cBhvr additive="base">
                                        <p:cTn id="3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itchFamily="2" charset="-122"/>
                <a:sym typeface="宋体"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grpSp>
        <p:nvGrpSpPr>
          <p:cNvPr id="4" name="组合 3"/>
          <p:cNvGrpSpPr/>
          <p:nvPr/>
        </p:nvGrpSpPr>
        <p:grpSpPr>
          <a:xfrm>
            <a:off x="803981" y="1603907"/>
            <a:ext cx="11051221" cy="1552139"/>
            <a:chOff x="1197597" y="3409937"/>
            <a:chExt cx="4417442" cy="876934"/>
          </a:xfrm>
        </p:grpSpPr>
        <p:sp>
          <p:nvSpPr>
            <p:cNvPr id="22" name="矩形 9"/>
            <p:cNvSpPr>
              <a:spLocks noChangeArrowheads="1"/>
            </p:cNvSpPr>
            <p:nvPr/>
          </p:nvSpPr>
          <p:spPr bwMode="auto">
            <a:xfrm>
              <a:off x="4894477" y="3409937"/>
              <a:ext cx="720562"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27" name="矩形 9"/>
            <p:cNvSpPr>
              <a:spLocks noChangeArrowheads="1"/>
            </p:cNvSpPr>
            <p:nvPr/>
          </p:nvSpPr>
          <p:spPr bwMode="auto">
            <a:xfrm>
              <a:off x="2625036" y="3989814"/>
              <a:ext cx="1155556"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2955" b="0">
                  <a:solidFill>
                    <a:schemeClr val="bg1"/>
                  </a:solidFill>
                  <a:latin typeface="楷体" panose="02010609060101010101" pitchFamily="49" charset="-122"/>
                  <a:ea typeface="楷体" panose="02010609060101010101" pitchFamily="49" charset="-122"/>
                </a:rPr>
                <a:t>天一巷</a:t>
              </a:r>
            </a:p>
          </p:txBody>
        </p:sp>
        <p:sp>
          <p:nvSpPr>
            <p:cNvPr id="31" name="圆角矩形 30"/>
            <p:cNvSpPr/>
            <p:nvPr/>
          </p:nvSpPr>
          <p:spPr>
            <a:xfrm>
              <a:off x="1197597" y="3428275"/>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955" b="1">
                  <a:latin typeface="微软雅黑" panose="020b0503020204020204" charset="-122"/>
                  <a:ea typeface="微软雅黑"/>
                </a:rPr>
                <a:t>对下句，猜人物</a:t>
              </a:r>
            </a:p>
          </p:txBody>
        </p:sp>
      </p:grpSp>
      <p:sp>
        <p:nvSpPr>
          <p:cNvPr id="36" name="圆角矩形 35"/>
          <p:cNvSpPr/>
          <p:nvPr/>
        </p:nvSpPr>
        <p:spPr>
          <a:xfrm>
            <a:off x="803981" y="168762"/>
            <a:ext cx="3609628" cy="1082219"/>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猜一猜</a:t>
            </a:r>
          </a:p>
        </p:txBody>
      </p:sp>
      <p:sp>
        <p:nvSpPr>
          <p:cNvPr id="8" name="文本框 7"/>
          <p:cNvSpPr txBox="1"/>
          <p:nvPr/>
        </p:nvSpPr>
        <p:spPr>
          <a:xfrm>
            <a:off x="4137027" y="2264891"/>
            <a:ext cx="8028242" cy="3335655"/>
          </a:xfrm>
          <a:prstGeom prst="rect">
            <a:avLst/>
          </a:prstGeom>
          <a:noFill/>
          <a:ln w="19050">
            <a:solidFill>
              <a:schemeClr val="tx1"/>
            </a:solidFill>
            <a:prstDash val="sysDot"/>
          </a:ln>
        </p:spPr>
        <p:txBody>
          <a:bodyPr wrap="square">
            <a:spAutoFit/>
          </a:bodyPr>
          <a:lstStyle/>
          <a:p>
            <a:pPr indent="0" fontAlgn="auto">
              <a:lnSpc>
                <a:spcPct val="200000"/>
              </a:lnSpc>
            </a:pPr>
            <a:r>
              <a:rPr lang="zh-CN" sz="2110" b="0">
                <a:latin typeface="黑体" panose="02010609060101010101" charset="-122"/>
                <a:ea typeface="黑体" panose="02010609060101010101" charset="-122"/>
                <a:cs typeface="黑体" panose="02010609060101010101" charset="-122"/>
              </a:rPr>
              <a:t>他幼年在私塾读书，有一次和同学们偷吃了庙里的桃子。和尚找先生告状，先生追责学生，没人承认。先生说，我出个对子，谁能对上免罚。先生曰：昨日偷桃钻狗洞，不知是谁？他思索了片刻，对道：</a:t>
            </a:r>
            <a:r>
              <a:rPr lang="en-US" sz="2110" b="0" u="sng">
                <a:latin typeface="黑体" panose="02010609060101010101" charset="-122"/>
                <a:ea typeface="黑体" panose="02010609060101010101" charset="-122"/>
                <a:cs typeface="黑体" panose="02010609060101010101" charset="-122"/>
              </a:rPr>
              <a:t>                                </a:t>
            </a:r>
            <a:r>
              <a:rPr lang="zh-CN" sz="2110" b="0">
                <a:latin typeface="黑体" panose="02010609060101010101" charset="-122"/>
                <a:ea typeface="黑体" panose="02010609060101010101" charset="-122"/>
                <a:cs typeface="黑体" panose="02010609060101010101" charset="-122"/>
              </a:rPr>
              <a:t>。由于对句不凡, 表现了强烈的进取精神, 结果全体偷桃学生，一律免罚了。</a:t>
            </a:r>
            <a:endParaRPr lang="zh-CN" altLang="en-US" sz="2110" b="0">
              <a:latin typeface="黑体"/>
              <a:ea typeface="黑体"/>
              <a:cs typeface="黑体"/>
            </a:endParaRPr>
          </a:p>
        </p:txBody>
      </p:sp>
      <p:sp>
        <p:nvSpPr>
          <p:cNvPr id="9" name="文本框 8"/>
          <p:cNvSpPr txBox="1"/>
          <p:nvPr/>
        </p:nvSpPr>
        <p:spPr>
          <a:xfrm>
            <a:off x="4860961" y="4245164"/>
            <a:ext cx="4231100" cy="480060"/>
          </a:xfrm>
          <a:prstGeom prst="rect">
            <a:avLst/>
          </a:prstGeom>
          <a:noFill/>
          <a:ln w="9525">
            <a:noFill/>
          </a:ln>
        </p:spPr>
        <p:txBody>
          <a:bodyPr wrap="square">
            <a:spAutoFit/>
          </a:bodyPr>
          <a:lstStyle/>
          <a:p>
            <a:pPr indent="0"/>
            <a:r>
              <a:rPr lang="zh-CN" sz="2530" b="1">
                <a:solidFill>
                  <a:srgbClr val="00B0F0"/>
                </a:solidFill>
                <a:latin typeface="微软雅黑" panose="020b0503020204020204" charset="-122"/>
                <a:ea typeface="微软雅黑"/>
              </a:rPr>
              <a:t>他年攀桂步蟾宫，必定有我</a:t>
            </a:r>
            <a:endParaRPr lang="zh-CN" altLang="en-US" sz="2530" b="1">
              <a:solidFill>
                <a:srgbClr val="00B0F0"/>
              </a:solidFill>
              <a:latin typeface="微软雅黑" panose="020b0503020204020204" charset="-122"/>
              <a:ea typeface="微软雅黑" panose="020b0503020204020204" charset="-122"/>
            </a:endParaRPr>
          </a:p>
        </p:txBody>
      </p:sp>
      <p:sp>
        <p:nvSpPr>
          <p:cNvPr id="10" name="文本框 9"/>
          <p:cNvSpPr txBox="1"/>
          <p:nvPr/>
        </p:nvSpPr>
        <p:spPr>
          <a:xfrm>
            <a:off x="6571349" y="5756654"/>
            <a:ext cx="3160266" cy="1163375"/>
          </a:xfrm>
          <a:prstGeom prst="ellipse">
            <a:avLst/>
          </a:prstGeom>
          <a:solidFill>
            <a:srgbClr val="FFC000"/>
          </a:solidFill>
          <a:ln w="9525">
            <a:noFill/>
          </a:ln>
        </p:spPr>
        <p:txBody>
          <a:bodyPr wrap="square">
            <a:spAutoFit/>
          </a:bodyPr>
          <a:lstStyle/>
          <a:p>
            <a:pPr indent="0"/>
            <a:r>
              <a:rPr lang="zh-CN" sz="4640" b="1">
                <a:latin typeface="微软雅黑" panose="020b0503020204020204" charset="-122"/>
                <a:ea typeface="微软雅黑"/>
              </a:rPr>
              <a:t>郭沫若</a:t>
            </a:r>
            <a:endParaRPr lang="zh-CN" altLang="en-US" sz="4640" b="1">
              <a:latin typeface="微软雅黑" panose="020b0503020204020204" charset="-122"/>
              <a:ea typeface="微软雅黑" panose="020b0503020204020204" charset="-122"/>
            </a:endParaRPr>
          </a:p>
        </p:txBody>
      </p:sp>
      <p:pic>
        <p:nvPicPr>
          <p:cNvPr id="11" name="图片 10" descr="a13416b0e6577ae28d1fc534d9220623"/>
          <p:cNvPicPr>
            <a:picLocks noChangeAspect="1"/>
          </p:cNvPicPr>
          <p:nvPr/>
        </p:nvPicPr>
        <p:blipFill>
          <a:blip r:embed="rId3"/>
          <a:stretch>
            <a:fillRect/>
          </a:stretch>
        </p:blipFill>
        <p:spPr>
          <a:xfrm>
            <a:off x="803981" y="2198592"/>
            <a:ext cx="3211832" cy="4578669"/>
          </a:xfrm>
          <a:prstGeom prst="rect">
            <a:avLst/>
          </a:prstGeom>
        </p:spPr>
      </p:pic>
    </p:spTree>
  </p:cSld>
  <p:clrMapOvr>
    <a:masterClrMapping/>
  </p:clrMapOvr>
  <mc:AlternateContent>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edge">
                                      <p:cBhvr>
                                        <p:cTn id="12" dur="2000"/>
                                        <p:tgtEl>
                                          <p:spTgt spid="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edge">
                                      <p:cBhvr>
                                        <p:cTn id="27" dur="20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8" grpId="0"/>
      <p:bldP spid="9" grpId="0"/>
      <p:bldP spid="10"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sp>
        <p:nvSpPr>
          <p:cNvPr id="36" name="圆角矩形 35"/>
          <p:cNvSpPr/>
          <p:nvPr/>
        </p:nvSpPr>
        <p:spPr>
          <a:xfrm>
            <a:off x="803981" y="168762"/>
            <a:ext cx="3609628" cy="1082219"/>
          </a:xfrm>
          <a:prstGeom prst="roundRect">
            <a:avLst>
              <a:gd name="adj" fmla="val 41676"/>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比一比</a:t>
            </a:r>
          </a:p>
        </p:txBody>
      </p:sp>
      <p:grpSp>
        <p:nvGrpSpPr>
          <p:cNvPr id="15" name="组合 14"/>
          <p:cNvGrpSpPr/>
          <p:nvPr/>
        </p:nvGrpSpPr>
        <p:grpSpPr>
          <a:xfrm>
            <a:off x="877646" y="1310583"/>
            <a:ext cx="11226010" cy="735319"/>
            <a:chOff x="1223563" y="3409937"/>
            <a:chExt cx="4391476" cy="512683"/>
          </a:xfrm>
        </p:grpSpPr>
        <p:sp>
          <p:nvSpPr>
            <p:cNvPr id="3" name="矩形 9"/>
            <p:cNvSpPr>
              <a:spLocks noChangeArrowheads="1"/>
            </p:cNvSpPr>
            <p:nvPr/>
          </p:nvSpPr>
          <p:spPr bwMode="auto">
            <a:xfrm>
              <a:off x="4894477" y="3409937"/>
              <a:ext cx="720562" cy="4371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3600" b="0">
                  <a:solidFill>
                    <a:schemeClr val="bg1"/>
                  </a:solidFill>
                  <a:latin typeface="楷体" panose="02010609060101010101" pitchFamily="49" charset="-122"/>
                  <a:ea typeface="楷体" panose="02010609060101010101" pitchFamily="49" charset="-122"/>
                </a:rPr>
                <a:t>扶夷江</a:t>
              </a:r>
            </a:p>
          </p:txBody>
        </p:sp>
        <p:sp>
          <p:nvSpPr>
            <p:cNvPr id="8" name="圆角矩形 7"/>
            <p:cNvSpPr/>
            <p:nvPr/>
          </p:nvSpPr>
          <p:spPr>
            <a:xfrm>
              <a:off x="1223563" y="3410315"/>
              <a:ext cx="4391476" cy="512305"/>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panose="020b0503020204020204" charset="-122"/>
                  <a:ea typeface="微软雅黑"/>
                </a:rPr>
                <a:t>2.探究：总结概括诗歌的特点</a:t>
              </a:r>
            </a:p>
          </p:txBody>
        </p:sp>
      </p:grpSp>
      <p:sp>
        <p:nvSpPr>
          <p:cNvPr id="9" name="文本框 8"/>
          <p:cNvSpPr txBox="1"/>
          <p:nvPr/>
        </p:nvSpPr>
        <p:spPr>
          <a:xfrm>
            <a:off x="1892871" y="2169454"/>
            <a:ext cx="6523954" cy="645160"/>
          </a:xfrm>
          <a:prstGeom prst="rect">
            <a:avLst/>
          </a:prstGeom>
          <a:noFill/>
          <a:ln w="9525">
            <a:noFill/>
          </a:ln>
        </p:spPr>
        <p:txBody>
          <a:bodyPr wrap="square">
            <a:spAutoFit/>
          </a:bodyPr>
          <a:lstStyle/>
          <a:p>
            <a:pPr marL="0" indent="304800" algn="ctr"/>
            <a:r>
              <a:rPr lang="zh-CN" sz="3600" b="1">
                <a:solidFill>
                  <a:srgbClr val="FF0000"/>
                </a:solidFill>
                <a:latin typeface="+mn-ea"/>
                <a:ea typeface="+mn-ea"/>
                <a:cs typeface="黑体" panose="02010609060101010101" charset="-122"/>
              </a:rPr>
              <a:t>心象（情）+物象（美）=诗。</a:t>
            </a:r>
            <a:r>
              <a:rPr lang="zh-CN" sz="3600" b="0">
                <a:solidFill>
                  <a:srgbClr val="FF0000"/>
                </a:solidFill>
                <a:latin typeface="+mn-ea"/>
                <a:ea typeface="+mn-ea"/>
                <a:cs typeface="黑体" panose="02010609060101010101" charset="-122"/>
              </a:rPr>
              <a:t>     </a:t>
            </a:r>
          </a:p>
        </p:txBody>
      </p:sp>
      <p:sp>
        <p:nvSpPr>
          <p:cNvPr id="7" name="矩形 6"/>
          <p:cNvSpPr/>
          <p:nvPr/>
        </p:nvSpPr>
        <p:spPr>
          <a:xfrm>
            <a:off x="435382" y="2945354"/>
            <a:ext cx="8678141" cy="257666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lvl="0" indent="304800">
              <a:lnSpc>
                <a:spcPct val="150000"/>
              </a:lnSpc>
            </a:pPr>
            <a:r>
              <a:rPr lang="zh-CN" altLang="en-US" sz="2800">
                <a:solidFill>
                  <a:srgbClr val="0000FF"/>
                </a:solidFill>
                <a:latin typeface="黑体" panose="02010609060101010101" charset="-122"/>
                <a:ea typeface="黑体" panose="02010609060101010101" charset="-122"/>
                <a:cs typeface="黑体" panose="02010609060101010101" charset="-122"/>
              </a:rPr>
              <a:t>诗歌要求</a:t>
            </a:r>
          </a:p>
          <a:p>
            <a:pPr lvl="0" indent="304800">
              <a:lnSpc>
                <a:spcPct val="150000"/>
              </a:lnSpc>
            </a:pPr>
            <a:r>
              <a:rPr lang="zh-CN" altLang="en-US" sz="2800">
                <a:solidFill>
                  <a:srgbClr val="000000"/>
                </a:solidFill>
                <a:latin typeface="黑体" panose="02010609060101010101" charset="-122"/>
                <a:ea typeface="黑体" panose="02010609060101010101" charset="-122"/>
                <a:cs typeface="黑体" panose="02010609060101010101" charset="-122"/>
              </a:rPr>
              <a:t>①要有浓烈的感情和鲜明的节奏    </a:t>
            </a:r>
            <a:r>
              <a:rPr lang="zh-CN" altLang="en-US" sz="2800">
                <a:solidFill>
                  <a:srgbClr val="C00000"/>
                </a:solidFill>
                <a:latin typeface="黑体" panose="02010609060101010101" charset="-122"/>
                <a:ea typeface="黑体" panose="02010609060101010101" charset="-122"/>
                <a:cs typeface="黑体" panose="02010609060101010101" charset="-122"/>
              </a:rPr>
              <a:t>情感美  音乐美</a:t>
            </a:r>
          </a:p>
          <a:p>
            <a:pPr indent="304800">
              <a:lnSpc>
                <a:spcPct val="150000"/>
              </a:lnSpc>
            </a:pPr>
            <a:r>
              <a:rPr lang="zh-CN" altLang="en-US" sz="2800">
                <a:solidFill>
                  <a:srgbClr val="000000"/>
                </a:solidFill>
                <a:latin typeface="黑体" panose="02010609060101010101" charset="-122"/>
                <a:ea typeface="黑体" panose="02010609060101010101" charset="-122"/>
                <a:cs typeface="黑体" panose="02010609060101010101" charset="-122"/>
              </a:rPr>
              <a:t>②要有鲜明的形象，做到情景交融  </a:t>
            </a:r>
            <a:r>
              <a:rPr lang="zh-CN" altLang="en-US" sz="2800">
                <a:solidFill>
                  <a:srgbClr val="C00000"/>
                </a:solidFill>
                <a:latin typeface="黑体" panose="02010609060101010101" charset="-122"/>
                <a:ea typeface="黑体" panose="02010609060101010101" charset="-122"/>
                <a:cs typeface="黑体" panose="02010609060101010101" charset="-122"/>
              </a:rPr>
              <a:t>意象美  意境美</a:t>
            </a:r>
          </a:p>
          <a:p>
            <a:pPr lvl="0" indent="304800">
              <a:lnSpc>
                <a:spcPct val="150000"/>
              </a:lnSpc>
            </a:pPr>
            <a:r>
              <a:rPr lang="zh-CN" altLang="en-US" sz="2800">
                <a:solidFill>
                  <a:srgbClr val="000000"/>
                </a:solidFill>
                <a:latin typeface="黑体" panose="02010609060101010101" charset="-122"/>
                <a:ea typeface="黑体" panose="02010609060101010101" charset="-122"/>
                <a:cs typeface="黑体" panose="02010609060101010101" charset="-122"/>
              </a:rPr>
              <a:t>③要有新颖的构思和奇特的想象    </a:t>
            </a:r>
            <a:r>
              <a:rPr lang="zh-CN" altLang="en-US" sz="2800">
                <a:solidFill>
                  <a:srgbClr val="C00000"/>
                </a:solidFill>
                <a:latin typeface="黑体" panose="02010609060101010101" charset="-122"/>
                <a:ea typeface="黑体" panose="02010609060101010101" charset="-122"/>
                <a:cs typeface="黑体" panose="02010609060101010101" charset="-122"/>
              </a:rPr>
              <a:t>构思美  想像美</a:t>
            </a:r>
          </a:p>
        </p:txBody>
      </p:sp>
      <p:sp>
        <p:nvSpPr>
          <p:cNvPr id="10" name="矩形 9"/>
          <p:cNvSpPr/>
          <p:nvPr/>
        </p:nvSpPr>
        <p:spPr>
          <a:xfrm>
            <a:off x="435382" y="5546221"/>
            <a:ext cx="8678141" cy="130131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304800">
              <a:lnSpc>
                <a:spcPct val="150000"/>
              </a:lnSpc>
            </a:pPr>
            <a:r>
              <a:rPr lang="zh-CN" altLang="en-US" sz="2800">
                <a:solidFill>
                  <a:srgbClr val="0000FF"/>
                </a:solidFill>
                <a:latin typeface="黑体" panose="02010609060101010101" charset="-122"/>
                <a:ea typeface="黑体" panose="02010609060101010101" charset="-122"/>
                <a:cs typeface="黑体" panose="02010609060101010101" charset="-122"/>
              </a:rPr>
              <a:t>诗歌的三个元素</a:t>
            </a:r>
            <a:r>
              <a:rPr lang="zh-CN" altLang="en-US" sz="2800">
                <a:solidFill>
                  <a:srgbClr val="000000"/>
                </a:solidFill>
                <a:latin typeface="黑体" panose="02010609060101010101" charset="-122"/>
                <a:ea typeface="黑体" panose="02010609060101010101" charset="-122"/>
                <a:cs typeface="黑体" panose="02010609060101010101" charset="-122"/>
              </a:rPr>
              <a:t>： </a:t>
            </a:r>
            <a:r>
              <a:rPr lang="zh-CN" altLang="en-US" sz="2800">
                <a:solidFill>
                  <a:srgbClr val="C00000"/>
                </a:solidFill>
                <a:latin typeface="黑体" panose="02010609060101010101" charset="-122"/>
                <a:ea typeface="黑体" panose="02010609060101010101" charset="-122"/>
                <a:cs typeface="黑体" panose="02010609060101010101" charset="-122"/>
              </a:rPr>
              <a:t>想象、情感、语言。</a:t>
            </a:r>
          </a:p>
          <a:p>
            <a:pPr lvl="0" indent="304800">
              <a:lnSpc>
                <a:spcPct val="150000"/>
              </a:lnSpc>
            </a:pPr>
            <a:r>
              <a:rPr lang="zh-CN" altLang="en-US" sz="2800">
                <a:solidFill>
                  <a:schemeClr val="tx1"/>
                </a:solidFill>
                <a:latin typeface="黑体" panose="02010609060101010101" charset="-122"/>
                <a:ea typeface="黑体" panose="02010609060101010101" charset="-122"/>
                <a:cs typeface="黑体" panose="02010609060101010101" charset="-122"/>
              </a:rPr>
              <a:t>想象是蓝图，情感是方向，语言是方法。</a:t>
            </a:r>
            <a:endParaRPr lang="zh-CN" altLang="en-US">
              <a:solidFill>
                <a:schemeClr val="tx1"/>
              </a:solidFill>
            </a:endParaRPr>
          </a:p>
        </p:txBody>
      </p:sp>
      <p:pic>
        <p:nvPicPr>
          <p:cNvPr id="12" name="图片 11"/>
          <p:cNvPicPr>
            <a:picLocks noChangeAspect="1"/>
          </p:cNvPicPr>
          <p:nvPr/>
        </p:nvPicPr>
        <p:blipFill>
          <a:blip r:embed="rId3"/>
          <a:srcRect l="24899" r="10709" b="6614"/>
          <a:stretch>
            <a:fillRect/>
          </a:stretch>
        </p:blipFill>
        <p:spPr>
          <a:xfrm>
            <a:off x="9286240" y="2945130"/>
            <a:ext cx="3347085" cy="3902710"/>
          </a:xfrm>
          <a:prstGeom prst="rect">
            <a:avLst/>
          </a:prstGeom>
        </p:spPr>
      </p:pic>
    </p:spTree>
  </p:cSld>
  <p:clrMapOvr>
    <a:masterClrMapping/>
  </p:clrMapOvr>
  <mc:AlternateContent>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diamond(in)">
                                      <p:cBhvr>
                                        <p:cTn id="12" dur="2000"/>
                                        <p:tgtEl>
                                          <p:spTgt spid="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ircle(in)">
                                      <p:cBhvr>
                                        <p:cTn id="17" dur="2000"/>
                                        <p:tgtEl>
                                          <p:spTgt spid="1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ircle(in)">
                                      <p:cBhvr>
                                        <p:cTn id="31" dur="2000"/>
                                        <p:tgtEl>
                                          <p:spTgt spid="10"/>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down)">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 grpId="0"/>
      <p:bldP spid="7" grpId="0"/>
      <p:bldP spid="1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我的文档IMG_3032"/>
          <p:cNvPicPr>
            <a:picLocks noChangeAspect="1"/>
          </p:cNvPicPr>
          <p:nvPr/>
        </p:nvPicPr>
        <p:blipFill>
          <a:blip r:embed="rId2"/>
          <a:stretch>
            <a:fillRect/>
          </a:stretch>
        </p:blipFill>
        <p:spPr>
          <a:xfrm>
            <a:off x="-283" y="198"/>
            <a:ext cx="12858044" cy="7232888"/>
          </a:xfrm>
          <a:prstGeom prst="rect">
            <a:avLst/>
          </a:prstGeom>
        </p:spPr>
      </p:pic>
      <p:grpSp>
        <p:nvGrpSpPr>
          <p:cNvPr id="4" name="组合 3"/>
          <p:cNvGrpSpPr/>
          <p:nvPr/>
        </p:nvGrpSpPr>
        <p:grpSpPr>
          <a:xfrm>
            <a:off x="3716766" y="793631"/>
            <a:ext cx="2380617" cy="2226597"/>
            <a:chOff x="5535" y="3034"/>
            <a:chExt cx="2666" cy="2494"/>
          </a:xfrm>
        </p:grpSpPr>
        <p:pic>
          <p:nvPicPr>
            <p:cNvPr id="83969" name="图片 48137"/>
            <p:cNvPicPr>
              <a:picLocks noChangeAspect="1"/>
            </p:cNvPicPr>
            <p:nvPr/>
          </p:nvPicPr>
          <p:blipFill>
            <a:blip r:embed="rId3"/>
            <a:stretch>
              <a:fillRect/>
            </a:stretch>
          </p:blipFill>
          <p:spPr>
            <a:xfrm>
              <a:off x="5535" y="3034"/>
              <a:ext cx="2666" cy="2494"/>
            </a:xfrm>
            <a:prstGeom prst="rect">
              <a:avLst/>
            </a:prstGeom>
            <a:noFill/>
            <a:ln w="9525">
              <a:noFill/>
            </a:ln>
          </p:spPr>
        </p:pic>
        <p:sp>
          <p:nvSpPr>
            <p:cNvPr id="83972" name="文本框 48144"/>
            <p:cNvSpPr txBox="1"/>
            <p:nvPr/>
          </p:nvSpPr>
          <p:spPr>
            <a:xfrm>
              <a:off x="6309" y="3452"/>
              <a:ext cx="1286" cy="1412"/>
            </a:xfrm>
            <a:prstGeom prst="rect">
              <a:avLst/>
            </a:prstGeom>
            <a:noFill/>
            <a:ln w="9525">
              <a:noFill/>
            </a:ln>
          </p:spPr>
          <p:txBody>
            <a:bodyPr wrap="none" anchor="t">
              <a:spAutoFit/>
            </a:bodyPr>
            <a:lstStyle/>
            <a:p>
              <a:pPr hangingPunct="0">
                <a:buClr>
                  <a:schemeClr val="accent1"/>
                </a:buClr>
              </a:pPr>
              <a:r>
                <a:rPr lang="zh-CN" altLang="en-US" sz="7595" b="1">
                  <a:solidFill>
                    <a:schemeClr val="bg1"/>
                  </a:solidFill>
                  <a:latin typeface="微软雅黑" panose="020b0503020204020204" charset="-122"/>
                  <a:ea typeface="微软雅黑"/>
                </a:rPr>
                <a:t>你</a:t>
              </a:r>
            </a:p>
          </p:txBody>
        </p:sp>
      </p:grpSp>
      <p:grpSp>
        <p:nvGrpSpPr>
          <p:cNvPr id="6" name="组合 5"/>
          <p:cNvGrpSpPr/>
          <p:nvPr/>
        </p:nvGrpSpPr>
        <p:grpSpPr>
          <a:xfrm>
            <a:off x="6574028" y="1615292"/>
            <a:ext cx="2772364" cy="2556400"/>
            <a:chOff x="8015" y="1689"/>
            <a:chExt cx="3105" cy="2863"/>
          </a:xfrm>
        </p:grpSpPr>
        <p:pic>
          <p:nvPicPr>
            <p:cNvPr id="83973" name="图片 1"/>
            <p:cNvPicPr>
              <a:picLocks noChangeAspect="1"/>
            </p:cNvPicPr>
            <p:nvPr/>
          </p:nvPicPr>
          <p:blipFill>
            <a:blip r:embed="rId4"/>
            <a:stretch>
              <a:fillRect/>
            </a:stretch>
          </p:blipFill>
          <p:spPr>
            <a:xfrm>
              <a:off x="8015" y="1689"/>
              <a:ext cx="3105" cy="2863"/>
            </a:xfrm>
            <a:prstGeom prst="rect">
              <a:avLst/>
            </a:prstGeom>
            <a:noFill/>
            <a:ln w="9525">
              <a:noFill/>
            </a:ln>
          </p:spPr>
        </p:pic>
        <p:sp>
          <p:nvSpPr>
            <p:cNvPr id="83975" name="文本框 3"/>
            <p:cNvSpPr txBox="1"/>
            <p:nvPr/>
          </p:nvSpPr>
          <p:spPr>
            <a:xfrm>
              <a:off x="8884" y="2112"/>
              <a:ext cx="1525" cy="1701"/>
            </a:xfrm>
            <a:prstGeom prst="rect">
              <a:avLst/>
            </a:prstGeom>
            <a:noFill/>
            <a:ln w="9525">
              <a:noFill/>
            </a:ln>
          </p:spPr>
          <p:txBody>
            <a:bodyPr wrap="none" anchor="t">
              <a:spAutoFit/>
            </a:bodyPr>
            <a:lstStyle/>
            <a:p>
              <a:pPr hangingPunct="0">
                <a:buClr>
                  <a:schemeClr val="accent1"/>
                </a:buClr>
              </a:pPr>
              <a:r>
                <a:rPr lang="zh-CN" altLang="en-US" sz="9280" b="1">
                  <a:solidFill>
                    <a:schemeClr val="bg1"/>
                  </a:solidFill>
                  <a:latin typeface="微软雅黑" panose="020b0503020204020204" charset="-122"/>
                  <a:ea typeface="微软雅黑"/>
                </a:rPr>
                <a:t>真</a:t>
              </a:r>
            </a:p>
          </p:txBody>
        </p:sp>
      </p:grpSp>
      <p:grpSp>
        <p:nvGrpSpPr>
          <p:cNvPr id="7" name="组合 6"/>
          <p:cNvGrpSpPr/>
          <p:nvPr/>
        </p:nvGrpSpPr>
        <p:grpSpPr>
          <a:xfrm>
            <a:off x="9730754" y="141052"/>
            <a:ext cx="2912991" cy="2879507"/>
            <a:chOff x="11137" y="79"/>
            <a:chExt cx="3262" cy="3225"/>
          </a:xfrm>
        </p:grpSpPr>
        <p:pic>
          <p:nvPicPr>
            <p:cNvPr id="83974" name="图片 2"/>
            <p:cNvPicPr>
              <a:picLocks noChangeAspect="1"/>
            </p:cNvPicPr>
            <p:nvPr/>
          </p:nvPicPr>
          <p:blipFill>
            <a:blip r:embed="rId5"/>
            <a:stretch>
              <a:fillRect/>
            </a:stretch>
          </p:blipFill>
          <p:spPr>
            <a:xfrm>
              <a:off x="11137" y="79"/>
              <a:ext cx="3262" cy="3225"/>
            </a:xfrm>
            <a:prstGeom prst="rect">
              <a:avLst/>
            </a:prstGeom>
            <a:noFill/>
            <a:ln w="9525">
              <a:noFill/>
            </a:ln>
          </p:spPr>
        </p:pic>
        <p:sp>
          <p:nvSpPr>
            <p:cNvPr id="83976" name="文本框 4"/>
            <p:cNvSpPr txBox="1"/>
            <p:nvPr/>
          </p:nvSpPr>
          <p:spPr>
            <a:xfrm>
              <a:off x="11962" y="445"/>
              <a:ext cx="1868" cy="2193"/>
            </a:xfrm>
            <a:prstGeom prst="rect">
              <a:avLst/>
            </a:prstGeom>
            <a:noFill/>
            <a:ln w="9525">
              <a:noFill/>
            </a:ln>
          </p:spPr>
          <p:txBody>
            <a:bodyPr wrap="square" anchor="t">
              <a:spAutoFit/>
            </a:bodyPr>
            <a:lstStyle/>
            <a:p>
              <a:pPr hangingPunct="0">
                <a:buClr>
                  <a:schemeClr val="accent1"/>
                </a:buClr>
              </a:pPr>
              <a:r>
                <a:rPr lang="zh-CN" altLang="en-US" sz="12130" b="1">
                  <a:solidFill>
                    <a:schemeClr val="bg1"/>
                  </a:solidFill>
                  <a:latin typeface="微软雅黑" panose="020b0503020204020204" charset="-122"/>
                  <a:ea typeface="微软雅黑"/>
                </a:rPr>
                <a:t>好</a:t>
              </a:r>
            </a:p>
          </p:txBody>
        </p:sp>
      </p:grpSp>
      <p:grpSp>
        <p:nvGrpSpPr>
          <p:cNvPr id="5" name="组合 4"/>
          <p:cNvGrpSpPr/>
          <p:nvPr/>
        </p:nvGrpSpPr>
        <p:grpSpPr>
          <a:xfrm>
            <a:off x="714212" y="1507696"/>
            <a:ext cx="2116105" cy="1921905"/>
            <a:chOff x="2106" y="4081"/>
            <a:chExt cx="2370" cy="2152"/>
          </a:xfrm>
        </p:grpSpPr>
        <p:pic>
          <p:nvPicPr>
            <p:cNvPr id="83978" name="图片 6"/>
            <p:cNvPicPr>
              <a:picLocks noChangeAspect="1"/>
            </p:cNvPicPr>
            <p:nvPr/>
          </p:nvPicPr>
          <p:blipFill>
            <a:blip r:embed="rId6"/>
            <a:stretch>
              <a:fillRect/>
            </a:stretch>
          </p:blipFill>
          <p:spPr>
            <a:xfrm>
              <a:off x="2106" y="4081"/>
              <a:ext cx="2370" cy="2152"/>
            </a:xfrm>
            <a:prstGeom prst="rect">
              <a:avLst/>
            </a:prstGeom>
            <a:noFill/>
            <a:ln w="9525">
              <a:noFill/>
            </a:ln>
          </p:spPr>
        </p:pic>
        <p:sp>
          <p:nvSpPr>
            <p:cNvPr id="83979" name="文本框 7"/>
            <p:cNvSpPr txBox="1"/>
            <p:nvPr/>
          </p:nvSpPr>
          <p:spPr>
            <a:xfrm>
              <a:off x="2697" y="4400"/>
              <a:ext cx="1105" cy="1192"/>
            </a:xfrm>
            <a:prstGeom prst="rect">
              <a:avLst/>
            </a:prstGeom>
            <a:noFill/>
            <a:ln w="9525">
              <a:noFill/>
            </a:ln>
          </p:spPr>
          <p:txBody>
            <a:bodyPr wrap="none" anchor="t">
              <a:spAutoFit/>
            </a:bodyPr>
            <a:lstStyle/>
            <a:p>
              <a:pPr hangingPunct="0">
                <a:buClr>
                  <a:schemeClr val="accent1"/>
                </a:buClr>
              </a:pPr>
              <a:r>
                <a:rPr lang="zh-CN" altLang="en-US" sz="6330" b="1">
                  <a:solidFill>
                    <a:schemeClr val="bg1"/>
                  </a:solidFill>
                  <a:latin typeface="微软雅黑" panose="020b0503020204020204" charset="-122"/>
                  <a:ea typeface="微软雅黑"/>
                </a:rPr>
                <a:t>有</a:t>
              </a:r>
            </a:p>
          </p:txBody>
        </p:sp>
      </p:grpSp>
      <p:pic>
        <p:nvPicPr>
          <p:cNvPr id="83980" name="New picture" hidden="1"/>
          <p:cNvPicPr/>
          <p:nvPr/>
        </p:nvPicPr>
        <p:blipFill>
          <a:blip r:embed="rId7"/>
          <a:stretch>
            <a:fillRect/>
          </a:stretch>
        </p:blipFill>
        <p:spPr>
          <a:xfrm>
            <a:off x="10858500" y="10363200"/>
            <a:ext cx="368300" cy="292100"/>
          </a:xfrm>
          <a:prstGeom prst="cube">
            <a:avLst/>
          </a:prstGeom>
        </p:spPr>
      </p:pic>
    </p:spTree>
  </p:cSld>
  <p:clrMapOvr>
    <a:masterClrMapping/>
  </p:clrMapOvr>
  <p:transition>
    <p:zo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2"/>
          <p:cNvGrpSpPr/>
          <p:nvPr/>
        </p:nvGrpSpPr>
        <p:grpSpPr>
          <a:xfrm>
            <a:off x="353" y="686385"/>
            <a:ext cx="12858044" cy="56075"/>
            <a:chOff x="0" y="542924"/>
            <a:chExt cx="12190413" cy="53182"/>
          </a:xfrm>
        </p:grpSpPr>
        <p:sp>
          <p:nvSpPr>
            <p:cNvPr id="5" name="圆角矩形 39"/>
            <p:cNvSpPr>
              <a:spLocks noChangeArrowheads="1"/>
            </p:cNvSpPr>
            <p:nvPr/>
          </p:nvSpPr>
          <p:spPr bwMode="auto">
            <a:xfrm>
              <a:off x="4184680" y="542925"/>
              <a:ext cx="8005733"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sp>
          <p:nvSpPr>
            <p:cNvPr id="6" name="圆角矩形 39"/>
            <p:cNvSpPr>
              <a:spLocks noChangeArrowheads="1"/>
            </p:cNvSpPr>
            <p:nvPr/>
          </p:nvSpPr>
          <p:spPr bwMode="auto">
            <a:xfrm>
              <a:off x="0" y="542924"/>
              <a:ext cx="762000" cy="53181"/>
            </a:xfrm>
            <a:prstGeom prst="roundRect">
              <a:avLst>
                <a:gd name="adj" fmla="val 16667"/>
              </a:avLst>
            </a:prstGeom>
            <a:solidFill>
              <a:srgbClr val="00B0F0"/>
            </a:solidFill>
            <a:ln w="25400">
              <a:noFill/>
              <a:miter lim="800000"/>
            </a:ln>
          </p:spPr>
          <p:txBody>
            <a:bodyPr anchor="ctr"/>
            <a:lstStyle/>
            <a:p>
              <a:pPr algn="ctr"/>
              <a:endParaRPr lang="zh-CN" altLang="zh-CN" sz="1900">
                <a:solidFill>
                  <a:srgbClr val="FFFFFF"/>
                </a:solidFill>
                <a:latin typeface="宋体" panose="02010600030101010101" pitchFamily="2" charset="-122"/>
                <a:sym typeface="宋体" panose="02010600030101010101" pitchFamily="2" charset="-122"/>
              </a:endParaRPr>
            </a:p>
          </p:txBody>
        </p:sp>
      </p:grpSp>
      <p:grpSp>
        <p:nvGrpSpPr>
          <p:cNvPr id="4" name="组合 3"/>
          <p:cNvGrpSpPr/>
          <p:nvPr/>
        </p:nvGrpSpPr>
        <p:grpSpPr>
          <a:xfrm>
            <a:off x="803981" y="1603907"/>
            <a:ext cx="11051221" cy="1552139"/>
            <a:chOff x="1197597" y="3409937"/>
            <a:chExt cx="4417442" cy="876934"/>
          </a:xfrm>
        </p:grpSpPr>
        <p:sp>
          <p:nvSpPr>
            <p:cNvPr id="22" name="矩形 9"/>
            <p:cNvSpPr>
              <a:spLocks noChangeArrowheads="1"/>
            </p:cNvSpPr>
            <p:nvPr/>
          </p:nvSpPr>
          <p:spPr bwMode="auto">
            <a:xfrm>
              <a:off x="4894477" y="3409937"/>
              <a:ext cx="720562"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r>
                <a:rPr lang="zh-CN" altLang="en-US" sz="2955" b="0">
                  <a:solidFill>
                    <a:schemeClr val="bg1"/>
                  </a:solidFill>
                  <a:latin typeface="楷体" panose="02010609060101010101" pitchFamily="49" charset="-122"/>
                  <a:ea typeface="楷体" panose="02010609060101010101" pitchFamily="49" charset="-122"/>
                </a:rPr>
                <a:t>扶夷江</a:t>
              </a:r>
            </a:p>
          </p:txBody>
        </p:sp>
        <p:sp>
          <p:nvSpPr>
            <p:cNvPr id="27" name="矩形 9"/>
            <p:cNvSpPr>
              <a:spLocks noChangeArrowheads="1"/>
            </p:cNvSpPr>
            <p:nvPr/>
          </p:nvSpPr>
          <p:spPr bwMode="auto">
            <a:xfrm>
              <a:off x="2625036" y="3989814"/>
              <a:ext cx="1155556" cy="2970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72317" tIns="36157" rIns="72317" bIns="36157">
              <a:spAutoFit/>
            </a:bodyPr>
            <a:lstStyle/>
            <a:p>
              <a:pPr algn="ctr"/>
              <a:r>
                <a:rPr lang="zh-CN" altLang="en-US" sz="2955" b="0">
                  <a:solidFill>
                    <a:schemeClr val="bg1"/>
                  </a:solidFill>
                  <a:latin typeface="楷体" panose="02010609060101010101" pitchFamily="49" charset="-122"/>
                  <a:ea typeface="楷体" panose="02010609060101010101" pitchFamily="49" charset="-122"/>
                </a:rPr>
                <a:t>天一巷</a:t>
              </a:r>
            </a:p>
          </p:txBody>
        </p:sp>
        <p:sp>
          <p:nvSpPr>
            <p:cNvPr id="31" name="圆角矩形 30"/>
            <p:cNvSpPr/>
            <p:nvPr/>
          </p:nvSpPr>
          <p:spPr>
            <a:xfrm>
              <a:off x="1197597" y="3428275"/>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955" b="1">
                  <a:latin typeface="微软雅黑" panose="020b0503020204020204" charset="-122"/>
                  <a:ea typeface="微软雅黑"/>
                </a:rPr>
                <a:t>猜人物</a:t>
              </a:r>
            </a:p>
          </p:txBody>
        </p:sp>
      </p:grpSp>
      <p:sp>
        <p:nvSpPr>
          <p:cNvPr id="36" name="圆角矩形 35"/>
          <p:cNvSpPr/>
          <p:nvPr/>
        </p:nvSpPr>
        <p:spPr>
          <a:xfrm>
            <a:off x="803981" y="168762"/>
            <a:ext cx="3609628" cy="1082219"/>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695" b="1">
                <a:latin typeface="微软雅黑" panose="020b0503020204020204" charset="-122"/>
                <a:ea typeface="微软雅黑"/>
              </a:rPr>
              <a:t>猜一猜</a:t>
            </a:r>
          </a:p>
        </p:txBody>
      </p:sp>
      <p:sp>
        <p:nvSpPr>
          <p:cNvPr id="8" name="文本框 7"/>
          <p:cNvSpPr txBox="1"/>
          <p:nvPr/>
        </p:nvSpPr>
        <p:spPr>
          <a:xfrm>
            <a:off x="280283" y="2220691"/>
            <a:ext cx="7266134" cy="4761865"/>
          </a:xfrm>
          <a:prstGeom prst="rect">
            <a:avLst/>
          </a:prstGeom>
          <a:noFill/>
          <a:ln w="19050">
            <a:solidFill>
              <a:schemeClr val="tx1"/>
            </a:solidFill>
            <a:prstDash val="sysDot"/>
          </a:ln>
        </p:spPr>
        <p:txBody>
          <a:bodyPr wrap="square">
            <a:spAutoFit/>
          </a:bodyPr>
          <a:lstStyle/>
          <a:p>
            <a:pPr indent="0" fontAlgn="auto">
              <a:lnSpc>
                <a:spcPct val="200000"/>
              </a:lnSpc>
            </a:pPr>
            <a:r>
              <a:rPr sz="2530" b="0">
                <a:latin typeface="黑体" panose="02010609060101010101" charset="-122"/>
                <a:ea typeface="黑体" panose="02010609060101010101" charset="-122"/>
                <a:cs typeface="黑体" panose="02010609060101010101" charset="-122"/>
              </a:rPr>
              <a:t>他具有先天的浪漫情怀和理想气质，后天又形成的强烈而浓郁的生命意识。生命，是他的诗歌的总主题。在漫长的诗歌生涯中，在艰辛而充满苦难的人生之旅中，他将深刻体验到的生命理念、立场、情感，倾注、融贯到精心选择的生命意象中，雕铸了一幅幅真实而顽强的生命图画。</a:t>
            </a:r>
            <a:r>
              <a:rPr sz="2530" b="0">
                <a:solidFill>
                  <a:srgbClr val="FF0000"/>
                </a:solidFill>
                <a:latin typeface="黑体" panose="02010609060101010101" charset="-122"/>
                <a:ea typeface="黑体" panose="02010609060101010101" charset="-122"/>
                <a:cs typeface="黑体" panose="02010609060101010101" charset="-122"/>
              </a:rPr>
              <a:t>你知道他是谁吗？</a:t>
            </a:r>
          </a:p>
        </p:txBody>
      </p:sp>
      <p:sp>
        <p:nvSpPr>
          <p:cNvPr id="10" name="文本框 9"/>
          <p:cNvSpPr txBox="1"/>
          <p:nvPr/>
        </p:nvSpPr>
        <p:spPr>
          <a:xfrm>
            <a:off x="9118849" y="2280294"/>
            <a:ext cx="3160266" cy="1140773"/>
          </a:xfrm>
          <a:prstGeom prst="ellipse">
            <a:avLst/>
          </a:prstGeom>
          <a:solidFill>
            <a:srgbClr val="FFC000"/>
          </a:solidFill>
          <a:ln w="9525">
            <a:noFill/>
          </a:ln>
        </p:spPr>
        <p:txBody>
          <a:bodyPr wrap="square">
            <a:spAutoFit/>
          </a:bodyPr>
          <a:lstStyle/>
          <a:p>
            <a:pPr indent="0"/>
            <a:r>
              <a:rPr lang="zh-CN" sz="4640" b="1">
                <a:latin typeface="微软雅黑" panose="020b0503020204020204" charset="-122"/>
                <a:ea typeface="微软雅黑"/>
              </a:rPr>
              <a:t>王昌耀</a:t>
            </a:r>
            <a:endParaRPr lang="zh-CN" altLang="en-US" sz="4640" b="1">
              <a:latin typeface="微软雅黑" panose="020b0503020204020204" charset="-122"/>
              <a:ea typeface="微软雅黑"/>
            </a:endParaRPr>
          </a:p>
        </p:txBody>
      </p:sp>
      <p:pic>
        <p:nvPicPr>
          <p:cNvPr id="3" name="图片 2" descr="P200707301238347552599430"/>
          <p:cNvPicPr>
            <a:picLocks noChangeAspect="1"/>
          </p:cNvPicPr>
          <p:nvPr/>
        </p:nvPicPr>
        <p:blipFill>
          <a:blip r:embed="rId3"/>
          <a:stretch>
            <a:fillRect/>
          </a:stretch>
        </p:blipFill>
        <p:spPr>
          <a:xfrm>
            <a:off x="7872557" y="3924382"/>
            <a:ext cx="4985841" cy="3066510"/>
          </a:xfrm>
          <a:prstGeom prst="rect">
            <a:avLst/>
          </a:prstGeom>
        </p:spPr>
      </p:pic>
    </p:spTree>
  </p:cSld>
  <p:clrMapOvr>
    <a:masterClrMapping/>
  </p:clrMapOvr>
  <mc:AlternateContent>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edge">
                                      <p:cBhvr>
                                        <p:cTn id="12" dur="2000"/>
                                        <p:tgtEl>
                                          <p:spTgt spid="3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2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6" presetClass="entr" presetSubtype="16"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ircle(in)">
                                      <p:cBhvr>
                                        <p:cTn id="3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8" grpId="0"/>
      <p:bldP spid="1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4" name="组合 13"/>
          <p:cNvGrpSpPr/>
          <p:nvPr/>
        </p:nvGrpSpPr>
        <p:grpSpPr>
          <a:xfrm>
            <a:off x="5133231" y="880021"/>
            <a:ext cx="7446281" cy="2470274"/>
            <a:chOff x="4894561" y="1042740"/>
            <a:chExt cx="4077482" cy="1669466"/>
          </a:xfrm>
        </p:grpSpPr>
        <p:sp>
          <p:nvSpPr>
            <p:cNvPr id="4" name="圆角矩形 3"/>
            <p:cNvSpPr/>
            <p:nvPr/>
          </p:nvSpPr>
          <p:spPr>
            <a:xfrm>
              <a:off x="4894561" y="1042740"/>
              <a:ext cx="4077482" cy="1667387"/>
            </a:xfrm>
            <a:prstGeom prst="roundRect">
              <a:avLst/>
            </a:pr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p>
          </p:txBody>
        </p:sp>
        <p:sp>
          <p:nvSpPr>
            <p:cNvPr id="15" name="TextBox 15"/>
            <p:cNvSpPr txBox="1"/>
            <p:nvPr/>
          </p:nvSpPr>
          <p:spPr>
            <a:xfrm>
              <a:off x="4970785" y="1084663"/>
              <a:ext cx="3882635" cy="1627543"/>
            </a:xfrm>
            <a:prstGeom prst="rect">
              <a:avLst/>
            </a:prstGeom>
            <a:noFill/>
          </p:spPr>
          <p:txBody>
            <a:bodyPr wrap="square" lIns="96405" tIns="48201" rIns="96405" bIns="48201" rtlCol="0">
              <a:spAutoFit/>
            </a:bodyPr>
            <a:lstStyle/>
            <a:p>
              <a:pPr>
                <a:lnSpc>
                  <a:spcPct val="150000"/>
                </a:lnSpc>
              </a:pPr>
              <a:r>
                <a:rPr lang="zh-CN" altLang="en-US" sz="2400">
                  <a:solidFill>
                    <a:srgbClr val="C00000"/>
                  </a:solidFill>
                  <a:latin typeface="黑体" panose="02010609060101010101" charset="-122"/>
                  <a:ea typeface="黑体" panose="02010609060101010101" charset="-122"/>
                  <a:cs typeface="黑体" panose="02010609060101010101" charset="-122"/>
                </a:rPr>
                <a:t>郭沫若</a:t>
              </a:r>
              <a:r>
                <a:rPr lang="en-US" altLang="zh-CN" sz="2000">
                  <a:solidFill>
                    <a:schemeClr val="bg1"/>
                  </a:solidFill>
                  <a:latin typeface="黑体" panose="02010609060101010101" charset="-122"/>
                  <a:ea typeface="黑体" panose="02010609060101010101" charset="-122"/>
                  <a:cs typeface="黑体" panose="02010609060101010101" charset="-122"/>
                </a:rPr>
                <a:t>(1892-1978)</a:t>
              </a:r>
              <a:r>
                <a:rPr lang="zh-CN" altLang="en-US" sz="2000">
                  <a:solidFill>
                    <a:schemeClr val="bg1"/>
                  </a:solidFill>
                  <a:latin typeface="黑体" panose="02010609060101010101" charset="-122"/>
                  <a:ea typeface="黑体" panose="02010609060101010101" charset="-122"/>
                  <a:cs typeface="黑体" panose="02010609060101010101" charset="-122"/>
                </a:rPr>
                <a:t>，原名郭开贞，字鼎堂。中国现代著名诗人、学者、文学家，历史学家。</a:t>
              </a:r>
              <a:r>
                <a:rPr lang="en-US" altLang="zh-CN" sz="2000">
                  <a:solidFill>
                    <a:schemeClr val="bg1"/>
                  </a:solidFill>
                  <a:latin typeface="黑体" panose="02010609060101010101" charset="-122"/>
                  <a:ea typeface="黑体" panose="02010609060101010101" charset="-122"/>
                  <a:cs typeface="黑体" panose="02010609060101010101" charset="-122"/>
                </a:rPr>
                <a:t>1921</a:t>
              </a:r>
              <a:r>
                <a:rPr lang="zh-CN" altLang="en-US" sz="2000">
                  <a:solidFill>
                    <a:schemeClr val="bg1"/>
                  </a:solidFill>
                  <a:latin typeface="黑体" panose="02010609060101010101" charset="-122"/>
                  <a:ea typeface="黑体" panose="02010609060101010101" charset="-122"/>
                  <a:cs typeface="黑体" panose="02010609060101010101" charset="-122"/>
                </a:rPr>
                <a:t>年，与成仿吾、郁达夫等人一同建立“创造社”，同年，第一本新诗集</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女神</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出版，</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女神</a:t>
              </a:r>
              <a:r>
                <a:rPr lang="en-US" altLang="zh-CN" sz="2000">
                  <a:solidFill>
                    <a:schemeClr val="bg1"/>
                  </a:solidFill>
                  <a:latin typeface="黑体" panose="02010609060101010101" charset="-122"/>
                  <a:ea typeface="黑体" panose="02010609060101010101" charset="-122"/>
                  <a:cs typeface="黑体" panose="02010609060101010101" charset="-122"/>
                </a:rPr>
                <a:t>》</a:t>
              </a:r>
              <a:r>
                <a:rPr lang="zh-CN" altLang="en-US" sz="2000">
                  <a:solidFill>
                    <a:schemeClr val="bg1"/>
                  </a:solidFill>
                  <a:latin typeface="黑体" panose="02010609060101010101" charset="-122"/>
                  <a:ea typeface="黑体" panose="02010609060101010101" charset="-122"/>
                  <a:cs typeface="黑体" panose="02010609060101010101" charset="-122"/>
                </a:rPr>
                <a:t>摆脱了中国传统诗歌的束缚，充满浪漫主义气息，充分反映了“五四”时代的精神。</a:t>
              </a:r>
            </a:p>
          </p:txBody>
        </p:sp>
      </p:grpSp>
      <p:grpSp>
        <p:nvGrpSpPr>
          <p:cNvPr id="19" name="组合 18"/>
          <p:cNvGrpSpPr/>
          <p:nvPr/>
        </p:nvGrpSpPr>
        <p:grpSpPr>
          <a:xfrm>
            <a:off x="5138700" y="3604054"/>
            <a:ext cx="7440811" cy="2382267"/>
            <a:chOff x="4890506" y="1916568"/>
            <a:chExt cx="4077482" cy="1976859"/>
          </a:xfrm>
        </p:grpSpPr>
        <p:sp>
          <p:nvSpPr>
            <p:cNvPr id="9" name="圆角矩形 8"/>
            <p:cNvSpPr/>
            <p:nvPr/>
          </p:nvSpPr>
          <p:spPr>
            <a:xfrm>
              <a:off x="4890506" y="1916568"/>
              <a:ext cx="4077482" cy="1976859"/>
            </a:xfrm>
            <a:prstGeom prst="roundRect">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rtlCol="0" anchor="ctr"/>
            <a:lstStyle/>
            <a:p>
              <a:pPr algn="ctr"/>
              <a:endParaRPr lang="zh-CN" altLang="en-US" sz="2530"/>
            </a:p>
          </p:txBody>
        </p:sp>
        <p:sp>
          <p:nvSpPr>
            <p:cNvPr id="16" name="TextBox 15"/>
            <p:cNvSpPr txBox="1"/>
            <p:nvPr/>
          </p:nvSpPr>
          <p:spPr>
            <a:xfrm>
              <a:off x="5027476" y="1916568"/>
              <a:ext cx="3804030" cy="1936418"/>
            </a:xfrm>
            <a:prstGeom prst="rect">
              <a:avLst/>
            </a:prstGeom>
            <a:noFill/>
          </p:spPr>
          <p:txBody>
            <a:bodyPr wrap="square" lIns="96405" tIns="48201" rIns="96405" bIns="48201" rtlCol="0">
              <a:spAutoFit/>
            </a:bodyPr>
            <a:lstStyle/>
            <a:p>
              <a:pPr>
                <a:lnSpc>
                  <a:spcPct val="150000"/>
                </a:lnSpc>
              </a:pPr>
              <a:r>
                <a:rPr lang="zh-CN" altLang="en-US" sz="2000">
                  <a:solidFill>
                    <a:schemeClr val="bg1"/>
                  </a:solidFill>
                  <a:latin typeface="黑体" panose="02010609060101010101" charset="-122"/>
                  <a:ea typeface="黑体" panose="02010609060101010101" charset="-122"/>
                </a:rPr>
                <a:t>他是我国新诗的奠基人，是继鲁迅之后革命文化界公认的领袖，浪漫主义的天才诗人，代表诗集有</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女神</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星空</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等。主要作品：诗歌天狗</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风凰涅架</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地球，我的母亲！</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炉史煤</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天上的街市</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等，历史剧本</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屈原</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虎符</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棠棣之花</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王昭君</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蔡文姬</a:t>
              </a:r>
              <a:r>
                <a:rPr lang="en-US" altLang="zh-CN" sz="2000">
                  <a:solidFill>
                    <a:schemeClr val="bg1"/>
                  </a:solidFill>
                  <a:latin typeface="黑体" panose="02010609060101010101" charset="-122"/>
                  <a:ea typeface="黑体" panose="02010609060101010101" charset="-122"/>
                </a:rPr>
                <a:t>》</a:t>
              </a:r>
              <a:r>
                <a:rPr lang="zh-CN" altLang="en-US" sz="2000">
                  <a:solidFill>
                    <a:schemeClr val="bg1"/>
                  </a:solidFill>
                  <a:latin typeface="黑体" panose="02010609060101010101" charset="-122"/>
                  <a:ea typeface="黑体" panose="02010609060101010101" charset="-122"/>
                </a:rPr>
                <a:t>等。</a:t>
              </a:r>
            </a:p>
          </p:txBody>
        </p:sp>
      </p:grpSp>
      <p:sp>
        <p:nvSpPr>
          <p:cNvPr id="31" name="圆角矩形 30"/>
          <p:cNvSpPr/>
          <p:nvPr/>
        </p:nvSpPr>
        <p:spPr>
          <a:xfrm>
            <a:off x="665242" y="5986321"/>
            <a:ext cx="4255209" cy="627499"/>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955" b="1">
                <a:latin typeface="微软雅黑" panose="020b0503020204020204" charset="-122"/>
                <a:ea typeface="微软雅黑"/>
              </a:rPr>
              <a:t>作  者  简  介</a:t>
            </a:r>
          </a:p>
        </p:txBody>
      </p:sp>
      <p:pic>
        <p:nvPicPr>
          <p:cNvPr id="7" name="图片 6" descr="22488038-1_u_1"/>
          <p:cNvPicPr>
            <a:picLocks noChangeAspect="1"/>
          </p:cNvPicPr>
          <p:nvPr/>
        </p:nvPicPr>
        <p:blipFill>
          <a:blip r:embed="rId2"/>
          <a:stretch>
            <a:fillRect/>
          </a:stretch>
        </p:blipFill>
        <p:spPr>
          <a:xfrm>
            <a:off x="665242" y="663997"/>
            <a:ext cx="4255209" cy="493092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amond(in)">
                                      <p:cBhvr>
                                        <p:cTn id="12" dur="20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ircle(in)">
                                      <p:cBhvr>
                                        <p:cTn id="17" dur="2000"/>
                                        <p:tgtEl>
                                          <p:spTgt spid="1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edg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3" name="Straight Connector 13"/>
          <p:cNvCxnSpPr/>
          <p:nvPr/>
        </p:nvCxnSpPr>
        <p:spPr>
          <a:xfrm>
            <a:off x="5995693" y="1312671"/>
            <a:ext cx="26668" cy="4842244"/>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7" name="Rectangle 19"/>
          <p:cNvSpPr/>
          <p:nvPr/>
        </p:nvSpPr>
        <p:spPr>
          <a:xfrm>
            <a:off x="6429375" y="1678940"/>
            <a:ext cx="5390515" cy="1751965"/>
          </a:xfrm>
          <a:prstGeom prst="rect">
            <a:avLst/>
          </a:prstGeom>
        </p:spPr>
        <p:txBody>
          <a:bodyPr wrap="square" lIns="91385" tIns="45692" rIns="91385" bIns="45692">
            <a:spAutoFit/>
          </a:bodyPr>
          <a:lstStyle/>
          <a:p>
            <a:pPr>
              <a:lnSpc>
                <a:spcPct val="150000"/>
              </a:lnSpc>
            </a:pP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今天，我们一起来学习郭沫若的</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在地球边上放号</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和昌耀的一首短诗</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峨日朵雪峰之侧</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a:t>
            </a:r>
          </a:p>
        </p:txBody>
      </p:sp>
      <p:sp>
        <p:nvSpPr>
          <p:cNvPr id="52" name="Rectangle 21"/>
          <p:cNvSpPr/>
          <p:nvPr/>
        </p:nvSpPr>
        <p:spPr>
          <a:xfrm>
            <a:off x="434975" y="1671955"/>
            <a:ext cx="5335905" cy="4775835"/>
          </a:xfrm>
          <a:prstGeom prst="rect">
            <a:avLst/>
          </a:prstGeom>
        </p:spPr>
        <p:txBody>
          <a:bodyPr wrap="square" lIns="91385" tIns="45692" rIns="91385" bIns="45692">
            <a:spAutoFit/>
          </a:bodyPr>
          <a:lstStyle/>
          <a:p>
            <a:pPr eaLnBrk="1" latinLnBrk="0" hangingPunct="1">
              <a:lnSpc>
                <a:spcPts val="4060"/>
              </a:lnSpc>
            </a:pPr>
            <a:r>
              <a:rPr lang="zh-CN" altLang="en-US" sz="2800">
                <a:solidFill>
                  <a:srgbClr val="C00000"/>
                </a:solidFill>
                <a:latin typeface="微软雅黑" panose="020b0503020204020204" charset="-122"/>
                <a:ea typeface="微软雅黑"/>
                <a:cs typeface="Segoe UI Semilight" panose="020b0402040204020203" pitchFamily="34" charset="0"/>
                <a:sym typeface="Arial" panose="020b0604020202020204" pitchFamily="34" charset="0"/>
              </a:rPr>
              <a:t>王昌耀</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1936</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2000</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），笔名昌耀。湖南桃源人。于</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1936</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年</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6</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月</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27</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日出生于湖南常德。</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1957</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年因一首短诗被定为右派，遭受了二十余年的坎坷与磨难。</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1979</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年重返文坛，任青海省作协副主席、荣誉主席，专业作家。</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1985</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年加入中国作家协会。著有</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昌耀抒情诗集</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一个挑战的旅行者步行在上帝的沙盘</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昌耀的诗</a:t>
            </a:r>
            <a:r>
              <a:rPr lang="en-US" altLang="zh-CN" sz="2400">
                <a:latin typeface="微软雅黑" panose="020b0503020204020204" charset="-122"/>
                <a:ea typeface="微软雅黑"/>
                <a:cs typeface="Segoe UI Semilight" panose="020b0402040204020203" pitchFamily="34" charset="0"/>
                <a:sym typeface="Arial" panose="020b0604020202020204" pitchFamily="34" charset="0"/>
              </a:rPr>
              <a:t>》</a:t>
            </a:r>
            <a:r>
              <a:rPr lang="zh-CN" altLang="en-US" sz="2400">
                <a:latin typeface="微软雅黑" panose="020b0503020204020204" charset="-122"/>
                <a:ea typeface="微软雅黑"/>
                <a:cs typeface="Segoe UI Semilight" panose="020b0402040204020203" pitchFamily="34" charset="0"/>
                <a:sym typeface="Arial" panose="020b0604020202020204" pitchFamily="34" charset="0"/>
              </a:rPr>
              <a:t>等。</a:t>
            </a:r>
          </a:p>
        </p:txBody>
      </p:sp>
      <p:sp>
        <p:nvSpPr>
          <p:cNvPr id="7" name="Text Placeholder 12"/>
          <p:cNvSpPr txBox="1"/>
          <p:nvPr/>
        </p:nvSpPr>
        <p:spPr>
          <a:xfrm>
            <a:off x="1056935" y="379907"/>
            <a:ext cx="4013615" cy="407012"/>
          </a:xfrm>
          <a:prstGeom prst="rect">
            <a:avLst/>
          </a:prstGeom>
        </p:spPr>
        <p:txBody>
          <a:bodyPr lIns="0" tIns="60954" rIns="0" bIns="60954" anchor="ctr">
            <a:noAutofit/>
          </a:bodyPr>
          <a:lstStyle>
            <a:lvl1pPr marL="0" indent="0" algn="ctr" defTabSz="914400" rtl="0" eaLnBrk="1" latinLnBrk="0" hangingPunct="1">
              <a:spcBef>
                <a:spcPct val="20000"/>
              </a:spcBef>
              <a:buFont typeface="Arial" panose="020b0604020202020204" pitchFamily="34" charset="0"/>
              <a:buNone/>
              <a:defRPr sz="800" b="0" kern="1200" baseline="0">
                <a:solidFill>
                  <a:schemeClr val="tx1"/>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sz="4000" b="1">
                <a:solidFill>
                  <a:schemeClr val="tx1">
                    <a:lumMod val="75000"/>
                    <a:lumOff val="25000"/>
                  </a:schemeClr>
                </a:solidFill>
                <a:latin typeface="微软雅黑" panose="020b0503020204020204" charset="-122"/>
                <a:ea typeface="微软雅黑"/>
              </a:rPr>
              <a:t>作  者  简  介</a:t>
            </a:r>
          </a:p>
        </p:txBody>
      </p:sp>
      <p:cxnSp>
        <p:nvCxnSpPr>
          <p:cNvPr id="8" name="直接连接符 7"/>
          <p:cNvCxnSpPr/>
          <p:nvPr/>
        </p:nvCxnSpPr>
        <p:spPr>
          <a:xfrm flipV="1">
            <a:off x="1067730" y="880260"/>
            <a:ext cx="4137433" cy="7620"/>
          </a:xfrm>
          <a:prstGeom prst="line">
            <a:avLst/>
          </a:prstGeom>
          <a:ln w="28575">
            <a:solidFill>
              <a:srgbClr val="19AA39"/>
            </a:solidFill>
          </a:ln>
        </p:spPr>
        <p:style>
          <a:lnRef idx="1">
            <a:schemeClr val="accent1"/>
          </a:lnRef>
          <a:fillRef idx="0">
            <a:schemeClr val="accent1"/>
          </a:fillRef>
          <a:effectRef idx="0">
            <a:schemeClr val="accent1"/>
          </a:effectRef>
          <a:fontRef idx="minor">
            <a:schemeClr val="tx1"/>
          </a:fontRef>
        </p:style>
      </p:cxnSp>
      <p:pic>
        <p:nvPicPr>
          <p:cNvPr id="9" name="图片 8" descr="P200707301238347552599430"/>
          <p:cNvPicPr>
            <a:picLocks noChangeAspect="1"/>
          </p:cNvPicPr>
          <p:nvPr/>
        </p:nvPicPr>
        <p:blipFill>
          <a:blip r:embed="rId3"/>
          <a:stretch>
            <a:fillRect/>
          </a:stretch>
        </p:blipFill>
        <p:spPr>
          <a:xfrm>
            <a:off x="6429375" y="3675380"/>
            <a:ext cx="5306060" cy="247967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diamond(in)">
                                      <p:cBhvr>
                                        <p:cTn id="22" dur="2000"/>
                                        <p:tgtEl>
                                          <p:spTgt spid="4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edge">
                                      <p:cBhvr>
                                        <p:cTn id="32"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2" grpId="0"/>
      <p:bldP spid="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5705adf9a690443fbf98d97a0903bac5_r"/>
          <p:cNvPicPr>
            <a:picLocks noChangeAspect="1"/>
          </p:cNvPicPr>
          <p:nvPr/>
        </p:nvPicPr>
        <p:blipFill>
          <a:blip r:embed="rId2"/>
          <a:stretch>
            <a:fillRect/>
          </a:stretch>
        </p:blipFill>
        <p:spPr>
          <a:xfrm>
            <a:off x="-9693" y="-1339"/>
            <a:ext cx="12849338" cy="7216577"/>
          </a:xfrm>
          <a:prstGeom prst="rect">
            <a:avLst/>
          </a:prstGeom>
        </p:spPr>
      </p:pic>
      <p:sp>
        <p:nvSpPr>
          <p:cNvPr id="59" name="矩形 58"/>
          <p:cNvSpPr/>
          <p:nvPr/>
        </p:nvSpPr>
        <p:spPr bwMode="auto">
          <a:xfrm>
            <a:off x="2972436" y="1792760"/>
            <a:ext cx="6914547" cy="24068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6405" tIns="48201" rIns="96405" bIns="48201" anchor="ctr"/>
          <a:lstStyle/>
          <a:p>
            <a:pPr algn="ctr"/>
            <a:r>
              <a:rPr lang="zh-CN" altLang="en-US" sz="12130" b="1">
                <a:solidFill>
                  <a:srgbClr val="FFFF00"/>
                </a:solidFill>
                <a:latin typeface="微软雅黑" panose="020b0503020204020204" charset="-122"/>
                <a:ea typeface="微软雅黑"/>
                <a:sym typeface="+mn-ea"/>
              </a:rPr>
              <a:t>查一查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1013796" y="221997"/>
            <a:ext cx="9902190" cy="775335"/>
          </a:xfrm>
          <a:prstGeom prst="rect">
            <a:avLst/>
          </a:prstGeom>
          <a:noFill/>
        </p:spPr>
        <p:txBody>
          <a:bodyPr wrap="none" lIns="128257" tIns="64129" rIns="128257" bIns="64129" rtlCol="0">
            <a:spAutoFit/>
          </a:bodyPr>
          <a:lstStyle/>
          <a:p>
            <a:pPr fontAlgn="base">
              <a:spcBef>
                <a:spcPct val="0"/>
              </a:spcBef>
              <a:spcAft>
                <a:spcPct val="0"/>
              </a:spcAft>
              <a:buFont typeface="Arial" panose="020b0604020202020204" pitchFamily="34" charset="0"/>
              <a:buNone/>
            </a:pPr>
            <a:r>
              <a:rPr lang="zh-CN" altLang="en-US" sz="4220" b="1">
                <a:solidFill>
                  <a:srgbClr val="333333"/>
                </a:solidFill>
                <a:latin typeface="微软雅黑" panose="020b0503020204020204" charset="-122"/>
                <a:ea typeface="微软雅黑"/>
              </a:rPr>
              <a:t>小组合作学习，分组查资料，了解背景。</a:t>
            </a:r>
          </a:p>
        </p:txBody>
      </p:sp>
      <p:sp>
        <p:nvSpPr>
          <p:cNvPr id="3" name="Freeform 5"/>
          <p:cNvSpPr>
            <a:spLocks noEditPoints="1"/>
          </p:cNvSpPr>
          <p:nvPr/>
        </p:nvSpPr>
        <p:spPr bwMode="auto">
          <a:xfrm>
            <a:off x="377662" y="381393"/>
            <a:ext cx="604262" cy="602570"/>
          </a:xfrm>
          <a:custGeom>
            <a:gdLst>
              <a:gd name="T0" fmla="*/ 517 w 1374"/>
              <a:gd name="T1" fmla="*/ 1009 h 1374"/>
              <a:gd name="T2" fmla="*/ 901 w 1374"/>
              <a:gd name="T3" fmla="*/ 1009 h 1374"/>
              <a:gd name="T4" fmla="*/ 940 w 1374"/>
              <a:gd name="T5" fmla="*/ 1047 h 1374"/>
              <a:gd name="T6" fmla="*/ 901 w 1374"/>
              <a:gd name="T7" fmla="*/ 1085 h 1374"/>
              <a:gd name="T8" fmla="*/ 517 w 1374"/>
              <a:gd name="T9" fmla="*/ 1085 h 1374"/>
              <a:gd name="T10" fmla="*/ 479 w 1374"/>
              <a:gd name="T11" fmla="*/ 1047 h 1374"/>
              <a:gd name="T12" fmla="*/ 517 w 1374"/>
              <a:gd name="T13" fmla="*/ 1009 h 1374"/>
              <a:gd name="T14" fmla="*/ 500 w 1374"/>
              <a:gd name="T15" fmla="*/ 844 h 1374"/>
              <a:gd name="T16" fmla="*/ 730 w 1374"/>
              <a:gd name="T17" fmla="*/ 465 h 1374"/>
              <a:gd name="T18" fmla="*/ 836 w 1374"/>
              <a:gd name="T19" fmla="*/ 529 h 1374"/>
              <a:gd name="T20" fmla="*/ 606 w 1374"/>
              <a:gd name="T21" fmla="*/ 908 h 1374"/>
              <a:gd name="T22" fmla="*/ 500 w 1374"/>
              <a:gd name="T23" fmla="*/ 844 h 1374"/>
              <a:gd name="T24" fmla="*/ 352 w 1374"/>
              <a:gd name="T25" fmla="*/ 754 h 1374"/>
              <a:gd name="T26" fmla="*/ 582 w 1374"/>
              <a:gd name="T27" fmla="*/ 375 h 1374"/>
              <a:gd name="T28" fmla="*/ 688 w 1374"/>
              <a:gd name="T29" fmla="*/ 439 h 1374"/>
              <a:gd name="T30" fmla="*/ 458 w 1374"/>
              <a:gd name="T31" fmla="*/ 818 h 1374"/>
              <a:gd name="T32" fmla="*/ 352 w 1374"/>
              <a:gd name="T33" fmla="*/ 754 h 1374"/>
              <a:gd name="T34" fmla="*/ 326 w 1374"/>
              <a:gd name="T35" fmla="*/ 1027 h 1374"/>
              <a:gd name="T36" fmla="*/ 349 w 1374"/>
              <a:gd name="T37" fmla="*/ 826 h 1374"/>
              <a:gd name="T38" fmla="*/ 542 w 1374"/>
              <a:gd name="T39" fmla="*/ 943 h 1374"/>
              <a:gd name="T40" fmla="*/ 376 w 1374"/>
              <a:gd name="T41" fmla="*/ 1057 h 1374"/>
              <a:gd name="T42" fmla="*/ 326 w 1374"/>
              <a:gd name="T43" fmla="*/ 1027 h 1374"/>
              <a:gd name="T44" fmla="*/ 640 w 1374"/>
              <a:gd name="T45" fmla="*/ 279 h 1374"/>
              <a:gd name="T46" fmla="*/ 894 w 1374"/>
              <a:gd name="T47" fmla="*/ 433 h 1374"/>
              <a:gd name="T48" fmla="*/ 844 w 1374"/>
              <a:gd name="T49" fmla="*/ 515 h 1374"/>
              <a:gd name="T50" fmla="*/ 589 w 1374"/>
              <a:gd name="T51" fmla="*/ 360 h 1374"/>
              <a:gd name="T52" fmla="*/ 640 w 1374"/>
              <a:gd name="T53" fmla="*/ 279 h 1374"/>
              <a:gd name="T54" fmla="*/ 677 w 1374"/>
              <a:gd name="T55" fmla="*/ 217 h 1374"/>
              <a:gd name="T56" fmla="*/ 770 w 1374"/>
              <a:gd name="T57" fmla="*/ 194 h 1374"/>
              <a:gd name="T58" fmla="*/ 909 w 1374"/>
              <a:gd name="T59" fmla="*/ 279 h 1374"/>
              <a:gd name="T60" fmla="*/ 932 w 1374"/>
              <a:gd name="T61" fmla="*/ 371 h 1374"/>
              <a:gd name="T62" fmla="*/ 903 w 1374"/>
              <a:gd name="T63" fmla="*/ 418 h 1374"/>
              <a:gd name="T64" fmla="*/ 649 w 1374"/>
              <a:gd name="T65" fmla="*/ 264 h 1374"/>
              <a:gd name="T66" fmla="*/ 677 w 1374"/>
              <a:gd name="T67" fmla="*/ 217 h 1374"/>
              <a:gd name="T68" fmla="*/ 687 w 1374"/>
              <a:gd name="T69" fmla="*/ 0 h 1374"/>
              <a:gd name="T70" fmla="*/ 1374 w 1374"/>
              <a:gd name="T71" fmla="*/ 687 h 1374"/>
              <a:gd name="T72" fmla="*/ 687 w 1374"/>
              <a:gd name="T73" fmla="*/ 1374 h 1374"/>
              <a:gd name="T74" fmla="*/ 0 w 1374"/>
              <a:gd name="T75" fmla="*/ 687 h 1374"/>
              <a:gd name="T76" fmla="*/ 687 w 1374"/>
              <a:gd name="T77" fmla="*/ 0 h 1374"/>
              <a:gd name="T78" fmla="*/ 687 w 1374"/>
              <a:gd name="T79" fmla="*/ 131 h 1374"/>
              <a:gd name="T80" fmla="*/ 1244 w 1374"/>
              <a:gd name="T81" fmla="*/ 687 h 1374"/>
              <a:gd name="T82" fmla="*/ 687 w 1374"/>
              <a:gd name="T83" fmla="*/ 1244 h 1374"/>
              <a:gd name="T84" fmla="*/ 131 w 1374"/>
              <a:gd name="T85" fmla="*/ 687 h 1374"/>
              <a:gd name="T86" fmla="*/ 687 w 1374"/>
              <a:gd name="T87" fmla="*/ 131 h 13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4" h="1374">
                <a:moveTo>
                  <a:pt x="517" y="1009"/>
                </a:moveTo>
                <a:lnTo>
                  <a:pt x="901" y="1009"/>
                </a:lnTo>
                <a:cubicBezTo>
                  <a:pt x="923" y="1009"/>
                  <a:pt x="940" y="1026"/>
                  <a:pt x="940" y="1047"/>
                </a:cubicBezTo>
                <a:cubicBezTo>
                  <a:pt x="940" y="1068"/>
                  <a:pt x="923" y="1085"/>
                  <a:pt x="901" y="1085"/>
                </a:cubicBezTo>
                <a:lnTo>
                  <a:pt x="517" y="1085"/>
                </a:lnTo>
                <a:cubicBezTo>
                  <a:pt x="496" y="1085"/>
                  <a:pt x="479" y="1068"/>
                  <a:pt x="479" y="1047"/>
                </a:cubicBezTo>
                <a:cubicBezTo>
                  <a:pt x="479" y="1026"/>
                  <a:pt x="496" y="1009"/>
                  <a:pt x="517" y="1009"/>
                </a:cubicBezTo>
                <a:close/>
                <a:moveTo>
                  <a:pt x="500" y="844"/>
                </a:moveTo>
                <a:lnTo>
                  <a:pt x="730" y="465"/>
                </a:lnTo>
                <a:lnTo>
                  <a:pt x="836" y="529"/>
                </a:lnTo>
                <a:lnTo>
                  <a:pt x="606" y="908"/>
                </a:lnTo>
                <a:lnTo>
                  <a:pt x="500" y="844"/>
                </a:lnTo>
                <a:close/>
                <a:moveTo>
                  <a:pt x="352" y="754"/>
                </a:moveTo>
                <a:lnTo>
                  <a:pt x="582" y="375"/>
                </a:lnTo>
                <a:lnTo>
                  <a:pt x="688" y="439"/>
                </a:lnTo>
                <a:lnTo>
                  <a:pt x="458" y="818"/>
                </a:lnTo>
                <a:lnTo>
                  <a:pt x="352" y="754"/>
                </a:lnTo>
                <a:close/>
                <a:moveTo>
                  <a:pt x="326" y="1027"/>
                </a:moveTo>
                <a:lnTo>
                  <a:pt x="349" y="826"/>
                </a:lnTo>
                <a:lnTo>
                  <a:pt x="542" y="943"/>
                </a:lnTo>
                <a:lnTo>
                  <a:pt x="376" y="1057"/>
                </a:lnTo>
                <a:cubicBezTo>
                  <a:pt x="348" y="1078"/>
                  <a:pt x="320" y="1061"/>
                  <a:pt x="326" y="1027"/>
                </a:cubicBezTo>
                <a:close/>
                <a:moveTo>
                  <a:pt x="640" y="279"/>
                </a:moveTo>
                <a:lnTo>
                  <a:pt x="894" y="433"/>
                </a:lnTo>
                <a:lnTo>
                  <a:pt x="844" y="515"/>
                </a:lnTo>
                <a:lnTo>
                  <a:pt x="589" y="360"/>
                </a:lnTo>
                <a:lnTo>
                  <a:pt x="640" y="279"/>
                </a:lnTo>
                <a:close/>
                <a:moveTo>
                  <a:pt x="677" y="217"/>
                </a:moveTo>
                <a:cubicBezTo>
                  <a:pt x="697" y="185"/>
                  <a:pt x="738" y="175"/>
                  <a:pt x="770" y="194"/>
                </a:cubicBezTo>
                <a:lnTo>
                  <a:pt x="909" y="279"/>
                </a:lnTo>
                <a:cubicBezTo>
                  <a:pt x="941" y="298"/>
                  <a:pt x="951" y="340"/>
                  <a:pt x="932" y="371"/>
                </a:cubicBezTo>
                <a:lnTo>
                  <a:pt x="903" y="418"/>
                </a:lnTo>
                <a:lnTo>
                  <a:pt x="649" y="264"/>
                </a:lnTo>
                <a:lnTo>
                  <a:pt x="677" y="217"/>
                </a:lnTo>
                <a:close/>
                <a:moveTo>
                  <a:pt x="687" y="0"/>
                </a:moveTo>
                <a:cubicBezTo>
                  <a:pt x="1067" y="0"/>
                  <a:pt x="1374" y="308"/>
                  <a:pt x="1374" y="687"/>
                </a:cubicBezTo>
                <a:cubicBezTo>
                  <a:pt x="1374" y="1067"/>
                  <a:pt x="1067" y="1374"/>
                  <a:pt x="687" y="1374"/>
                </a:cubicBezTo>
                <a:cubicBezTo>
                  <a:pt x="308" y="1374"/>
                  <a:pt x="0" y="1067"/>
                  <a:pt x="0" y="687"/>
                </a:cubicBezTo>
                <a:cubicBezTo>
                  <a:pt x="0" y="308"/>
                  <a:pt x="308" y="0"/>
                  <a:pt x="687" y="0"/>
                </a:cubicBezTo>
                <a:close/>
                <a:moveTo>
                  <a:pt x="687" y="131"/>
                </a:moveTo>
                <a:cubicBezTo>
                  <a:pt x="994" y="131"/>
                  <a:pt x="1244" y="380"/>
                  <a:pt x="1244" y="687"/>
                </a:cubicBezTo>
                <a:cubicBezTo>
                  <a:pt x="1244" y="994"/>
                  <a:pt x="994" y="1244"/>
                  <a:pt x="687" y="1244"/>
                </a:cubicBezTo>
                <a:cubicBezTo>
                  <a:pt x="380" y="1244"/>
                  <a:pt x="131" y="994"/>
                  <a:pt x="131" y="687"/>
                </a:cubicBezTo>
                <a:cubicBezTo>
                  <a:pt x="131" y="380"/>
                  <a:pt x="380" y="131"/>
                  <a:pt x="687" y="131"/>
                </a:cubicBezTo>
                <a:close/>
              </a:path>
            </a:pathLst>
          </a:custGeom>
          <a:solidFill>
            <a:srgbClr val="024C89"/>
          </a:solidFill>
          <a:ln>
            <a:noFill/>
          </a:ln>
        </p:spPr>
        <p:txBody>
          <a:bodyPr vert="horz" wrap="square" lIns="128257" tIns="64129" rIns="128257" bIns="64129" numCol="1" anchor="t" anchorCtr="0" compatLnSpc="1"/>
          <a:lstStyle/>
          <a:p>
            <a:pPr defTabSz="1216025" fontAlgn="base">
              <a:spcBef>
                <a:spcPct val="0"/>
              </a:spcBef>
              <a:spcAft>
                <a:spcPct val="0"/>
              </a:spcAft>
              <a:defRPr/>
            </a:pPr>
            <a:endParaRPr lang="zh-CN" altLang="en-US" sz="2530" kern="0">
              <a:solidFill>
                <a:srgbClr val="024C89"/>
              </a:solidFill>
              <a:latin typeface="Arial" pitchFamily="34" charset="0"/>
            </a:endParaRPr>
          </a:p>
        </p:txBody>
      </p:sp>
      <p:sp>
        <p:nvSpPr>
          <p:cNvPr id="4" name="矩形 3"/>
          <p:cNvSpPr/>
          <p:nvPr/>
        </p:nvSpPr>
        <p:spPr>
          <a:xfrm>
            <a:off x="3196522" y="4382530"/>
            <a:ext cx="6606934" cy="14142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6469" tIns="48234" rIns="96469" bIns="48234" rtlCol="0" anchor="ctr"/>
          <a:lstStyle/>
          <a:p>
            <a:pPr algn="ctr"/>
            <a:endParaRPr lang="zh-CN" altLang="en-US" sz="140"/>
          </a:p>
        </p:txBody>
      </p:sp>
      <p:sp>
        <p:nvSpPr>
          <p:cNvPr id="6" name="椭圆 64"/>
          <p:cNvSpPr>
            <a:spLocks noChangeArrowheads="1"/>
          </p:cNvSpPr>
          <p:nvPr/>
        </p:nvSpPr>
        <p:spPr bwMode="auto">
          <a:xfrm>
            <a:off x="377662" y="1215567"/>
            <a:ext cx="2793946" cy="1749230"/>
          </a:xfrm>
          <a:prstGeom prst="ellipse">
            <a:avLst/>
          </a:prstGeom>
          <a:solidFill>
            <a:schemeClr val="accent1"/>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《立在地球边上放号》</a:t>
            </a:r>
            <a:endParaRPr lang="zh-CN" altLang="zh-CN" sz="2955" b="1">
              <a:solidFill>
                <a:schemeClr val="bg1"/>
              </a:solidFill>
              <a:latin typeface="微软雅黑" panose="020b0503020204020204" charset="-122"/>
              <a:ea typeface="微软雅黑" panose="020b0503020204020204" charset="-122"/>
              <a:sym typeface="宋体" pitchFamily="2" charset="-122"/>
            </a:endParaRPr>
          </a:p>
        </p:txBody>
      </p:sp>
      <p:sp>
        <p:nvSpPr>
          <p:cNvPr id="7" name="TextBox 6"/>
          <p:cNvSpPr txBox="1"/>
          <p:nvPr/>
        </p:nvSpPr>
        <p:spPr>
          <a:xfrm>
            <a:off x="3437201" y="1286278"/>
            <a:ext cx="7644509" cy="1535430"/>
          </a:xfrm>
          <a:prstGeom prst="rect">
            <a:avLst/>
          </a:prstGeom>
          <a:noFill/>
        </p:spPr>
        <p:txBody>
          <a:bodyPr wrap="square" lIns="96469" tIns="48234" rIns="96469" bIns="48234" rtlCol="0">
            <a:spAutoFit/>
          </a:bodyPr>
          <a:lstStyle/>
          <a:p>
            <a:pPr>
              <a:lnSpc>
                <a:spcPct val="130000"/>
              </a:lnSpc>
            </a:pPr>
            <a:r>
              <a:rPr lang="en-US" altLang="zh-CN" sz="3600">
                <a:solidFill>
                  <a:sysClr val="windowText" lastClr="000000"/>
                </a:solidFill>
                <a:latin typeface="黑体" panose="02010609060101010101" charset="-122"/>
                <a:ea typeface="黑体" panose="02010609060101010101" charset="-122"/>
              </a:rPr>
              <a:t>1.</a:t>
            </a:r>
            <a:r>
              <a:rPr lang="zh-CN" altLang="en-US" sz="3600">
                <a:solidFill>
                  <a:sysClr val="windowText" lastClr="000000"/>
                </a:solidFill>
                <a:latin typeface="黑体" panose="02010609060101010101" charset="-122"/>
                <a:ea typeface="黑体" panose="02010609060101010101" charset="-122"/>
              </a:rPr>
              <a:t>《立在地球边上放号》怎么读，怎么理解?</a:t>
            </a:r>
          </a:p>
        </p:txBody>
      </p:sp>
      <p:sp>
        <p:nvSpPr>
          <p:cNvPr id="8" name="椭圆 64"/>
          <p:cNvSpPr>
            <a:spLocks noChangeArrowheads="1"/>
          </p:cNvSpPr>
          <p:nvPr/>
        </p:nvSpPr>
        <p:spPr bwMode="auto">
          <a:xfrm>
            <a:off x="10044135" y="3488611"/>
            <a:ext cx="2499282" cy="1749230"/>
          </a:xfrm>
          <a:prstGeom prst="ellipse">
            <a:avLst/>
          </a:prstGeom>
          <a:solidFill>
            <a:srgbClr val="027ED2"/>
          </a:solidFill>
          <a:ln w="190500" cap="sq" cmpd="sng">
            <a:solidFill>
              <a:srgbClr val="969696"/>
            </a:solidFill>
            <a:round/>
          </a:ln>
        </p:spPr>
        <p:txBody>
          <a:bodyPr lIns="96469" tIns="48234" rIns="96469" bIns="48234" anchor="ctr"/>
          <a:lstStyle/>
          <a:p>
            <a:pPr algn="ctr"/>
            <a:r>
              <a:rPr lang="zh-CN" altLang="en-US" sz="2955" b="1">
                <a:solidFill>
                  <a:schemeClr val="bg1"/>
                </a:solidFill>
                <a:latin typeface="微软雅黑" panose="020b0503020204020204" charset="-122"/>
                <a:ea typeface="微软雅黑"/>
                <a:sym typeface="宋体" panose="02010600030101010101" pitchFamily="2" charset="-122"/>
              </a:rPr>
              <a:t>《</a:t>
            </a:r>
            <a:r>
              <a:rPr lang="zh-CN" altLang="en-US" sz="2955" b="1">
                <a:solidFill>
                  <a:schemeClr val="bg1"/>
                </a:solidFill>
                <a:latin typeface="微软雅黑" panose="020b0503020204020204" charset="-122"/>
                <a:ea typeface="微软雅黑"/>
                <a:sym typeface="+mn-lt"/>
              </a:rPr>
              <a:t>峨日朵雪峰之侧</a:t>
            </a:r>
            <a:r>
              <a:rPr lang="zh-CN" altLang="en-US" sz="2955" b="1">
                <a:solidFill>
                  <a:schemeClr val="bg1"/>
                </a:solidFill>
                <a:latin typeface="微软雅黑" panose="020b0503020204020204" charset="-122"/>
                <a:ea typeface="微软雅黑"/>
                <a:sym typeface="宋体" panose="02010600030101010101" pitchFamily="2" charset="-122"/>
              </a:rPr>
              <a:t>》</a:t>
            </a:r>
            <a:endParaRPr lang="zh-CN" altLang="zh-CN" sz="2955" b="1">
              <a:solidFill>
                <a:schemeClr val="bg1"/>
              </a:solidFill>
              <a:latin typeface="微软雅黑" panose="020b0503020204020204" charset="-122"/>
              <a:ea typeface="微软雅黑"/>
              <a:sym typeface="宋体" panose="02010600030101010101" pitchFamily="2" charset="-122"/>
            </a:endParaRPr>
          </a:p>
        </p:txBody>
      </p:sp>
      <p:sp>
        <p:nvSpPr>
          <p:cNvPr id="9" name="TextBox 8"/>
          <p:cNvSpPr txBox="1"/>
          <p:nvPr/>
        </p:nvSpPr>
        <p:spPr>
          <a:xfrm>
            <a:off x="3437201" y="4523755"/>
            <a:ext cx="7141572" cy="815340"/>
          </a:xfrm>
          <a:prstGeom prst="rect">
            <a:avLst/>
          </a:prstGeom>
          <a:noFill/>
        </p:spPr>
        <p:txBody>
          <a:bodyPr wrap="square" lIns="96469" tIns="48234" rIns="96469" bIns="48234" rtlCol="0">
            <a:spAutoFit/>
          </a:bodyPr>
          <a:lstStyle>
            <a:defPPr>
              <a:defRPr lang="zh-CN"/>
            </a:defPPr>
            <a:lvl1pPr>
              <a:lnSpc>
                <a:spcPct val="130000"/>
              </a:lnSpc>
              <a:defRPr sz="3795">
                <a:solidFill>
                  <a:sysClr val="windowText" lastClr="000000"/>
                </a:solidFill>
                <a:latin typeface="黑体" panose="02010609060101010101" charset="-122"/>
                <a:ea typeface="黑体" panose="02010609060101010101" charset="-122"/>
              </a:defRPr>
            </a:lvl1pPr>
          </a:lstStyle>
          <a:p>
            <a:r>
              <a:rPr lang="en-US" altLang="zh-CN" sz="3600"/>
              <a:t>3.“</a:t>
            </a:r>
            <a:r>
              <a:rPr lang="zh-CN" altLang="en-US" sz="3600"/>
              <a:t>峨日朵雪峰”是什么意思？</a:t>
            </a:r>
          </a:p>
        </p:txBody>
      </p:sp>
      <p:sp>
        <p:nvSpPr>
          <p:cNvPr id="100" name="文本框 99"/>
          <p:cNvSpPr txBox="1"/>
          <p:nvPr/>
        </p:nvSpPr>
        <p:spPr>
          <a:xfrm>
            <a:off x="3437201" y="2820079"/>
            <a:ext cx="6983525" cy="1535430"/>
          </a:xfrm>
          <a:prstGeom prst="rect">
            <a:avLst/>
          </a:prstGeom>
          <a:noFill/>
        </p:spPr>
        <p:txBody>
          <a:bodyPr wrap="square" lIns="96469" tIns="48234" rIns="96469" bIns="48234" rtlCol="0">
            <a:spAutoFit/>
          </a:bodyPr>
          <a:lstStyle>
            <a:defPPr>
              <a:defRPr lang="zh-CN"/>
            </a:defPPr>
            <a:lvl1pPr>
              <a:lnSpc>
                <a:spcPct val="130000"/>
              </a:lnSpc>
              <a:defRPr sz="3795">
                <a:solidFill>
                  <a:sysClr val="windowText" lastClr="000000"/>
                </a:solidFill>
                <a:latin typeface="黑体" panose="02010609060101010101" charset="-122"/>
                <a:ea typeface="黑体" panose="02010609060101010101" charset="-122"/>
              </a:defRPr>
            </a:lvl1pPr>
          </a:lstStyle>
          <a:p>
            <a:r>
              <a:rPr lang="en-US" sz="3600"/>
              <a:t>2.</a:t>
            </a:r>
            <a:r>
              <a:rPr lang="en-US" altLang="zh-CN" sz="3600"/>
              <a:t>《</a:t>
            </a:r>
            <a:r>
              <a:rPr lang="zh-CN" altLang="en-US" sz="3600"/>
              <a:t>立在地球边上放号</a:t>
            </a:r>
            <a:r>
              <a:rPr lang="en-US" altLang="zh-CN" sz="3600"/>
              <a:t>》</a:t>
            </a:r>
            <a:r>
              <a:rPr lang="zh-CN" altLang="en-US" sz="3600"/>
              <a:t>的写作背景是怎样的？</a:t>
            </a:r>
          </a:p>
        </p:txBody>
      </p:sp>
      <p:sp>
        <p:nvSpPr>
          <p:cNvPr id="10" name="文本框 9"/>
          <p:cNvSpPr txBox="1"/>
          <p:nvPr/>
        </p:nvSpPr>
        <p:spPr>
          <a:xfrm>
            <a:off x="3437201" y="5437881"/>
            <a:ext cx="7260107" cy="1535430"/>
          </a:xfrm>
          <a:prstGeom prst="rect">
            <a:avLst/>
          </a:prstGeom>
          <a:noFill/>
        </p:spPr>
        <p:txBody>
          <a:bodyPr wrap="square" lIns="96469" tIns="48234" rIns="96469" bIns="48234" rtlCol="0">
            <a:spAutoFit/>
          </a:bodyPr>
          <a:lstStyle>
            <a:defPPr>
              <a:defRPr lang="zh-CN"/>
            </a:defPPr>
            <a:lvl1pPr>
              <a:lnSpc>
                <a:spcPct val="130000"/>
              </a:lnSpc>
              <a:defRPr sz="3795">
                <a:solidFill>
                  <a:sysClr val="windowText" lastClr="000000"/>
                </a:solidFill>
                <a:latin typeface="黑体" panose="02010609060101010101" charset="-122"/>
                <a:ea typeface="黑体" panose="02010609060101010101" charset="-122"/>
              </a:defRPr>
            </a:lvl1pPr>
          </a:lstStyle>
          <a:p>
            <a:r>
              <a:rPr lang="en-US" altLang="zh-CN" sz="3600"/>
              <a:t>4.《</a:t>
            </a:r>
            <a:r>
              <a:rPr lang="zh-CN" altLang="en-US" sz="3600"/>
              <a:t>峨日朵雪峰之侧</a:t>
            </a:r>
            <a:r>
              <a:rPr lang="en-US" altLang="zh-CN" sz="3600"/>
              <a:t>》</a:t>
            </a:r>
            <a:r>
              <a:rPr lang="zh-CN" altLang="en-US" sz="3600"/>
              <a:t>的写作背景是什么？</a:t>
            </a:r>
          </a:p>
        </p:txBody>
      </p:sp>
      <p:sp>
        <p:nvSpPr>
          <p:cNvPr id="11" name="矩形 10"/>
          <p:cNvSpPr/>
          <p:nvPr/>
        </p:nvSpPr>
        <p:spPr>
          <a:xfrm>
            <a:off x="3314387" y="1215567"/>
            <a:ext cx="6606934" cy="141422"/>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6469" tIns="48234" rIns="96469" bIns="48234" rtlCol="0" anchor="ctr"/>
          <a:lstStyle/>
          <a:p>
            <a:pPr algn="ctr"/>
            <a:endParaRPr lang="zh-CN" altLang="en-US" sz="140"/>
          </a:p>
        </p:txBody>
      </p:sp>
    </p:spTree>
  </p:cSld>
  <p:clrMapOvr>
    <a:masterClrMapping/>
  </p:clrMapOvr>
  <mc:AlternateContent>
    <mc:Choice xmlns:p14="http://schemas.microsoft.com/office/powerpoint/2010/main" Requires="p14">
      <p:transition spd="slow" advTm="12155" p14:dur="2000"/>
    </mc:Choice>
    <mc:Fallback>
      <p:transition spd="slow" advTm="12155"/>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calcmode="lin" valueType="num">
                                      <p:cBhvr>
                                        <p:cTn id="14" dur="4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
                                        </p:tgtEl>
                                        <p:attrNameLst>
                                          <p:attrName>ppt_y</p:attrName>
                                        </p:attrNameLst>
                                      </p:cBhvr>
                                      <p:tavLst>
                                        <p:tav tm="0">
                                          <p:val>
                                            <p:strVal val="#ppt_y"/>
                                          </p:val>
                                        </p:tav>
                                        <p:tav tm="100000">
                                          <p:val>
                                            <p:strVal val="#ppt_y"/>
                                          </p:val>
                                        </p:tav>
                                      </p:tavLst>
                                    </p:anim>
                                    <p:anim calcmode="lin" valueType="num">
                                      <p:cBhvr>
                                        <p:cTn id="16" dur="4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8" presetClass="emph" presetSubtype="0" fill="hold" grpId="1" nodeType="withEffect">
                                  <p:stCondLst>
                                    <p:cond delay="0"/>
                                  </p:stCondLst>
                                  <p:childTnLst>
                                    <p:animRot by="21600000">
                                      <p:cBhvr>
                                        <p:cTn id="26" dur="500" fill="hold"/>
                                        <p:tgtEl>
                                          <p:spTgt spid="6"/>
                                        </p:tgtEl>
                                        <p:attrNameLst>
                                          <p:attrName>r</p:attrName>
                                        </p:attrNameLst>
                                      </p:cBhvr>
                                    </p:animRo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0"/>
                                        </p:tgtEl>
                                        <p:attrNameLst>
                                          <p:attrName>style.visibility</p:attrName>
                                        </p:attrNameLst>
                                      </p:cBhvr>
                                      <p:to>
                                        <p:strVal val="visible"/>
                                      </p:to>
                                    </p:set>
                                    <p:anim calcmode="lin" valueType="num">
                                      <p:cBhvr additive="base">
                                        <p:cTn id="37" dur="500" fill="hold"/>
                                        <p:tgtEl>
                                          <p:spTgt spid="100"/>
                                        </p:tgtEl>
                                        <p:attrNameLst>
                                          <p:attrName>ppt_x</p:attrName>
                                        </p:attrNameLst>
                                      </p:cBhvr>
                                      <p:tavLst>
                                        <p:tav tm="0">
                                          <p:val>
                                            <p:strVal val="#ppt_x"/>
                                          </p:val>
                                        </p:tav>
                                        <p:tav tm="100000">
                                          <p:val>
                                            <p:strVal val="#ppt_x"/>
                                          </p:val>
                                        </p:tav>
                                      </p:tavLst>
                                    </p:anim>
                                    <p:anim calcmode="lin" valueType="num">
                                      <p:cBhvr additive="base">
                                        <p:cTn id="3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1+#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par>
                                <p:cTn id="45" presetID="8" presetClass="emph" presetSubtype="0" fill="hold" grpId="1" nodeType="withEffect">
                                  <p:stCondLst>
                                    <p:cond delay="0"/>
                                  </p:stCondLst>
                                  <p:childTnLst>
                                    <p:animRot by="-21600000">
                                      <p:cBhvr>
                                        <p:cTn id="46" dur="500" fill="hold"/>
                                        <p:tgtEl>
                                          <p:spTgt spid="8"/>
                                        </p:tgtEl>
                                        <p:attrNameLst>
                                          <p:attrName>r</p:attrName>
                                        </p:attrNameLst>
                                      </p:cBhvr>
                                    </p:animRot>
                                  </p:childTnLst>
                                </p:cTn>
                              </p:par>
                            </p:childTnLst>
                          </p:cTn>
                        </p:par>
                      </p:childTnLst>
                    </p:cTn>
                  </p:par>
                  <p:par>
                    <p:cTn id="47" fill="hold" nodeType="clickPar">
                      <p:stCondLst>
                        <p:cond delay="indefinite"/>
                      </p:stCondLst>
                      <p:childTnLst>
                        <p:par>
                          <p:cTn id="48" fill="hold" nodeType="afterGroup">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wipe(right)">
                                      <p:cBhvr>
                                        <p:cTn id="51" dur="500"/>
                                        <p:tgtEl>
                                          <p:spTgt spid="4"/>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ppt_x"/>
                                          </p:val>
                                        </p:tav>
                                        <p:tav tm="100000">
                                          <p:val>
                                            <p:strVal val="#ppt_x"/>
                                          </p:val>
                                        </p:tav>
                                      </p:tavLst>
                                    </p:anim>
                                    <p:anim calcmode="lin" valueType="num">
                                      <p:cBhvr additive="base">
                                        <p:cTn id="5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ppt_x"/>
                                          </p:val>
                                        </p:tav>
                                        <p:tav tm="100000">
                                          <p:val>
                                            <p:strVal val="#ppt_x"/>
                                          </p:val>
                                        </p:tav>
                                      </p:tavLst>
                                    </p:anim>
                                    <p:anim calcmode="lin" valueType="num">
                                      <p:cBhvr additive="base">
                                        <p:cTn id="6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6" grpId="1"/>
      <p:bldP spid="7" grpId="0"/>
      <p:bldP spid="8" grpId="0"/>
      <p:bldP spid="8" grpId="1"/>
      <p:bldP spid="9" grpId="0"/>
      <p:bldP spid="100" grpId="0"/>
      <p:bldP spid="10" grpId="0"/>
    </p:bldLst>
  </p:timing>
</p:sld>
</file>

<file path=ppt/tags/tag1.xml><?xml version="1.0" encoding="utf-8"?>
<p:tagLst xmlns:p="http://schemas.openxmlformats.org/presentationml/2006/main">
  <p:tag name="KSO_WM_UNIT_PLACING_PICTURE_USER_VIEWPORT" val="{&quot;height&quot;:8072,&quot;width&quot;:14355}"/>
  <p:tag name="REFSHAPE" val="457700876"/>
</p:tagLst>
</file>

<file path=ppt/tags/tag2.xml><?xml version="1.0" encoding="utf-8"?>
<p:tagLst xmlns:p="http://schemas.openxmlformats.org/presentationml/2006/main">
  <p:tag name="KSO_WM_UNIT_PLACING_PICTURE_USER_VIEWPORT" val="{&quot;height&quot;:5298,&quot;width&quot;:20236}"/>
</p:tagLst>
</file>

<file path=ppt/tags/tag3.xml><?xml version="1.0" encoding="utf-8"?>
<p:tagLst xmlns:p="http://schemas.openxmlformats.org/presentationml/2006/main">
  <p:tag name="KSO_WM_BEAUTIFY_FLAG" val="#wm#"/>
  <p:tag name="KSO_WM_TEMPLATE_CATEGORY" val="custom"/>
  <p:tag name="KSO_WM_TEMPLATE_INDEX" val="160111"/>
</p:tagLst>
</file>

<file path=ppt/tags/tag4.xml><?xml version="1.0" encoding="utf-8"?>
<p:tagLst xmlns:p="http://schemas.openxmlformats.org/presentationml/2006/main">
  <p:tag name="ID" val="553512"/>
  <p:tag name="MH" val="20160830110146"/>
  <p:tag name="MH_LIBRARY" val="CONTENTS"/>
  <p:tag name="MH_TYPE" val="OTHERS"/>
</p:tagLst>
</file>

<file path=ppt/tags/tag5.xml><?xml version="1.0" encoding="utf-8"?>
<p:tagLst xmlns:p="http://schemas.openxmlformats.org/presentationml/2006/main">
  <p:tag name="ID" val="553512"/>
  <p:tag name="MH" val="20160830110146"/>
  <p:tag name="MH_LIBRARY" val="CONTENTS"/>
  <p:tag name="MH_TYPE" val="OTHERS"/>
</p:tagLst>
</file>

<file path=ppt/tags/tag6.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自定义设计方案">
  <a:themeElements>
    <a:clrScheme name="自定义 2">
      <a:dk1>
        <a:sysClr val="windowText" lastClr="000000"/>
      </a:dk1>
      <a:lt1>
        <a:sysClr val="window" lastClr="FFFFFF"/>
      </a:lt1>
      <a:dk2>
        <a:srgbClr val="323232"/>
      </a:dk2>
      <a:lt2>
        <a:srgbClr val="8DC182"/>
      </a:lt2>
      <a:accent1>
        <a:srgbClr val="8DC182"/>
      </a:accent1>
      <a:accent2>
        <a:srgbClr val="B3D5AB"/>
      </a:accent2>
      <a:accent3>
        <a:srgbClr val="A9DB66"/>
      </a:accent3>
      <a:accent4>
        <a:srgbClr val="4E8542"/>
      </a:accent4>
      <a:accent5>
        <a:srgbClr val="3A6331"/>
      </a:accent5>
      <a:accent6>
        <a:srgbClr val="50771B"/>
      </a:accent6>
      <a:hlink>
        <a:srgbClr val="6B9F25"/>
      </a:hlink>
      <a:folHlink>
        <a:srgbClr val="B26B02"/>
      </a:folHlink>
    </a:clrScheme>
    <a:fontScheme name="Temp">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第一PPT，www.1ppt.com">
  <a:themeElements>
    <a:clrScheme name="自定义 630">
      <a:dk1>
        <a:srgbClr val="000000"/>
      </a:dk1>
      <a:lt1>
        <a:srgbClr val="FFFFFF"/>
      </a:lt1>
      <a:dk2>
        <a:srgbClr val="000000"/>
      </a:dk2>
      <a:lt2>
        <a:srgbClr val="FFFFFF"/>
      </a:lt2>
      <a:accent1>
        <a:srgbClr val="4B8E95"/>
      </a:accent1>
      <a:accent2>
        <a:srgbClr val="000000"/>
      </a:accent2>
      <a:accent3>
        <a:srgbClr val="4B5050"/>
      </a:accent3>
      <a:accent4>
        <a:srgbClr val="91969B"/>
      </a:accent4>
      <a:accent5>
        <a:srgbClr val="4B5050"/>
      </a:accent5>
      <a:accent6>
        <a:srgbClr val="91969B"/>
      </a:accent6>
      <a:hlink>
        <a:srgbClr val="F33B48"/>
      </a:hlink>
      <a:folHlink>
        <a:srgbClr val="FFC000"/>
      </a:folHlink>
    </a:clrScheme>
    <a:fontScheme name="自定义 1">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a:blip r:embed="rId1" cstate="print"/>
          <a:stretch>
            <a:fillRect/>
          </a:stretch>
        </a:blipFill>
        <a:ln>
          <a:solidFill>
            <a:srgbClr val="FE978C"/>
          </a:solidFill>
        </a:ln>
      </a:spPr>
      <a:bodyPr rtlCol="0" anchor="ctr"/>
      <a:lstStyle>
        <a:defPPr algn="ctr">
          <a:defRPr sz="2800"/>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213</Paragraphs>
  <Slides>41</Slides>
  <Notes>12</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41</vt:i4>
      </vt:variant>
    </vt:vector>
  </HeadingPairs>
  <TitlesOfParts>
    <vt:vector baseType="lpstr" size="54">
      <vt:lpstr>Arial</vt:lpstr>
      <vt:lpstr>微软雅黑</vt:lpstr>
      <vt:lpstr>Calibri</vt:lpstr>
      <vt:lpstr>宋体</vt:lpstr>
      <vt:lpstr>Times New Roman</vt:lpstr>
      <vt:lpstr>Impact</vt:lpstr>
      <vt:lpstr>楷体</vt:lpstr>
      <vt:lpstr>黑体</vt:lpstr>
      <vt:lpstr>Segoe UI Semilight</vt:lpstr>
      <vt:lpstr>Aller Light</vt:lpstr>
      <vt:lpstr>Roboto</vt:lpstr>
      <vt:lpstr>新宋体</vt:lpstr>
      <vt:lpstr>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31</dc:title>
  <cp:revision>58</cp:revision>
  <dcterms:created xsi:type="dcterms:W3CDTF">2016-09-19T15:34:00Z</dcterms:created>
  <dcterms:modified xsi:type="dcterms:W3CDTF">2020-09-08T03:33:50Z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2052-11.1.0.9513</vt:lpwstr>
  </property>
</Properties>
</file>