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46.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430" r:id="rId4"/>
    <p:sldId id="353" r:id="rId5"/>
    <p:sldId id="356" r:id="rId6"/>
    <p:sldId id="594" r:id="rId7"/>
    <p:sldId id="595" r:id="rId8"/>
    <p:sldId id="596" r:id="rId9"/>
    <p:sldId id="597" r:id="rId10"/>
    <p:sldId id="601" r:id="rId11"/>
    <p:sldId id="655" r:id="rId12"/>
    <p:sldId id="600" r:id="rId13"/>
    <p:sldId id="607" r:id="rId14"/>
    <p:sldId id="656" r:id="rId15"/>
    <p:sldId id="608" r:id="rId16"/>
    <p:sldId id="650" r:id="rId17"/>
    <p:sldId id="657" r:id="rId18"/>
    <p:sldId id="651" r:id="rId19"/>
    <p:sldId id="658" r:id="rId20"/>
    <p:sldId id="653" r:id="rId21"/>
    <p:sldId id="615" r:id="rId22"/>
    <p:sldId id="616" r:id="rId23"/>
    <p:sldId id="618" r:id="rId24"/>
    <p:sldId id="619" r:id="rId25"/>
    <p:sldId id="620" r:id="rId26"/>
    <p:sldId id="622" r:id="rId27"/>
    <p:sldId id="623" r:id="rId28"/>
    <p:sldId id="625" r:id="rId29"/>
    <p:sldId id="626" r:id="rId30"/>
    <p:sldId id="627" r:id="rId31"/>
    <p:sldId id="628" r:id="rId32"/>
    <p:sldId id="629" r:id="rId33"/>
    <p:sldId id="636" r:id="rId34"/>
    <p:sldId id="630" r:id="rId35"/>
    <p:sldId id="631" r:id="rId36"/>
    <p:sldId id="634" r:id="rId37"/>
    <p:sldId id="637" r:id="rId38"/>
    <p:sldId id="638" r:id="rId39"/>
    <p:sldId id="639" r:id="rId40"/>
    <p:sldId id="642" r:id="rId41"/>
    <p:sldId id="643" r:id="rId42"/>
    <p:sldId id="640" r:id="rId43"/>
    <p:sldId id="641" r:id="rId44"/>
    <p:sldId id="644" r:id="rId45"/>
    <p:sldId id="645" r:id="rId46"/>
    <p:sldId id="646" r:id="rId47"/>
    <p:sldId id="647" r:id="rId48"/>
    <p:sldId id="648" r:id="rId49"/>
    <p:sldId id="649" r:id="rId50"/>
    <p:sldId id="587" r:id="rId51"/>
  </p:sldIdLst>
  <p:sldSz cx="12192000" cy="6858000"/>
  <p:notesSz cx="6858000" cy="9144000"/>
  <p:custDataLst>
    <p:tags r:id="rId5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758" autoAdjust="0"/>
    <p:restoredTop sz="94675"/>
  </p:normalViewPr>
  <p:slideViewPr>
    <p:cSldViewPr snapToGrid="0">
      <p:cViewPr varScale="1">
        <p:scale>
          <a:sx n="65" d="100"/>
          <a:sy n="65" d="100"/>
        </p:scale>
        <p:origin x="-504" y="-120"/>
      </p:cViewPr>
      <p:guideLst>
        <p:guide orient="horz" pos="2159"/>
        <p:guide pos="3840"/>
      </p:guideLst>
    </p:cSldViewPr>
  </p:slideViewPr>
  <p:notesTextViewPr>
    <p:cViewPr>
      <p:scale>
        <a:sx n="1" d="1"/>
        <a:sy n="1" d="1"/>
      </p:scale>
      <p:origin x="0" y="0"/>
    </p:cViewPr>
  </p:notesTextViewPr>
  <p:sorterViewPr>
    <p:cViewPr>
      <p:scale>
        <a:sx n="33" d="100"/>
        <a:sy n="33" d="100"/>
      </p:scale>
      <p:origin x="0" y="0"/>
    </p:cViewPr>
  </p:sorterViewPr>
  <p:notesViewPr>
    <p:cSldViewPr>
      <p:cViewPr>
        <p:scale>
          <a:sx n="1" d="100"/>
          <a:sy n="1" d="100"/>
        </p:scale>
        <p:origin x="0" y="0"/>
      </p:cViewPr>
    </p:cSldViewPr>
  </p:notesViewPr>
  <p:gridSpacing cx="36868100" cy="368681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tags" Target="tags/tag1.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inpin heiti" charset="-122"/>
              <a:ea typeface="inpin heiti"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inpin heiti" charset="-122"/>
                <a:ea typeface="inpin heiti" charset="-122"/>
              </a:rPr>
              <a:t>2021/12/10</a:t>
            </a:fld>
            <a:endParaRPr lang="zh-CN" altLang="en-US">
              <a:latin typeface="inpin heiti" charset="-122"/>
              <a:ea typeface="inpin heiti"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inpin heiti" charset="-122"/>
              <a:ea typeface="inpin heiti"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inpin heiti" charset="-122"/>
                <a:ea typeface="inpin heiti" charset="-122"/>
              </a:rPr>
              <a:t>‹#›</a:t>
            </a:fld>
            <a:endParaRPr lang="zh-CN" altLang="en-US">
              <a:latin typeface="inpin heiti" charset="-122"/>
              <a:ea typeface="inpin heiti" charset="-122"/>
            </a:endParaRPr>
          </a:p>
        </p:txBody>
      </p:sp>
    </p:spTree>
    <p:extLst>
      <p:ext uri="{BB962C8B-B14F-4D97-AF65-F5344CB8AC3E}">
        <p14:creationId xmlns:p14="http://schemas.microsoft.com/office/powerpoint/2010/main" xmlns="" val="1"/>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inpin heiti" charset="-122"/>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inpin heiti" charset="-122"/>
              </a:defRPr>
            </a:lvl1pPr>
          </a:lstStyle>
          <a:p>
            <a:fld id="{2776C5B2-0240-4C68-A129-A268E8602E9D}" type="datetimeFigureOut">
              <a:rPr lang="en-US" smtClean="0"/>
              <a:t>12/10/2021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inpin heiti" charset="-122"/>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inpin heiti" charset="-122"/>
              </a:defRPr>
            </a:lvl1pPr>
          </a:lstStyle>
          <a:p>
            <a:fld id="{1D0C6200-15D8-4533-8096-E953776B0B17}"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inpin heiti" charset="-122"/>
        <a:ea typeface="+mn-ea"/>
        <a:cs typeface="+mn-cs"/>
      </a:defRPr>
    </a:lvl1pPr>
    <a:lvl2pPr marL="457200" algn="l" defTabSz="914400" rtl="0" eaLnBrk="1" latinLnBrk="0" hangingPunct="1">
      <a:defRPr sz="1200" b="0" i="0" kern="1200">
        <a:solidFill>
          <a:schemeClr val="tx1"/>
        </a:solidFill>
        <a:latin typeface="inpin heiti" charset="-122"/>
        <a:ea typeface="+mn-ea"/>
        <a:cs typeface="+mn-cs"/>
      </a:defRPr>
    </a:lvl2pPr>
    <a:lvl3pPr marL="914400" algn="l" defTabSz="914400" rtl="0" eaLnBrk="1" latinLnBrk="0" hangingPunct="1">
      <a:defRPr sz="1200" b="0" i="0" kern="1200">
        <a:solidFill>
          <a:schemeClr val="tx1"/>
        </a:solidFill>
        <a:latin typeface="inpin heiti" charset="-122"/>
        <a:ea typeface="+mn-ea"/>
        <a:cs typeface="+mn-cs"/>
      </a:defRPr>
    </a:lvl3pPr>
    <a:lvl4pPr marL="1371600" algn="l" defTabSz="914400" rtl="0" eaLnBrk="1" latinLnBrk="0" hangingPunct="1">
      <a:defRPr sz="1200" b="0" i="0" kern="1200">
        <a:solidFill>
          <a:schemeClr val="tx1"/>
        </a:solidFill>
        <a:latin typeface="inpin heiti" charset="-122"/>
        <a:ea typeface="+mn-ea"/>
        <a:cs typeface="+mn-cs"/>
      </a:defRPr>
    </a:lvl4pPr>
    <a:lvl5pPr marL="1828800" algn="l" defTabSz="914400" rtl="0" eaLnBrk="1" latinLnBrk="0" hangingPunct="1">
      <a:defRPr sz="1200" b="0" i="0" kern="1200">
        <a:solidFill>
          <a:schemeClr val="tx1"/>
        </a:solidFill>
        <a:latin typeface="inpin heiti"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11</a:t>
            </a:fld>
            <a:endParaRPr lang="en-US"/>
          </a:p>
        </p:txBody>
      </p:sp>
    </p:spTree>
    <p:extLst>
      <p:ext uri="{BB962C8B-B14F-4D97-AF65-F5344CB8AC3E}">
        <p14:creationId xmlns:p14="http://schemas.microsoft.com/office/powerpoint/2010/main" xmlns="" val="913053708"/>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12</a:t>
            </a:fld>
            <a:endParaRPr lang="en-US"/>
          </a:p>
        </p:txBody>
      </p:sp>
    </p:spTree>
    <p:extLst>
      <p:ext uri="{BB962C8B-B14F-4D97-AF65-F5344CB8AC3E}">
        <p14:creationId xmlns:p14="http://schemas.microsoft.com/office/powerpoint/2010/main" xmlns="" val="1715590884"/>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13</a:t>
            </a:fld>
            <a:endParaRPr lang="en-US"/>
          </a:p>
        </p:txBody>
      </p:sp>
    </p:spTree>
    <p:extLst>
      <p:ext uri="{BB962C8B-B14F-4D97-AF65-F5344CB8AC3E}">
        <p14:creationId xmlns:p14="http://schemas.microsoft.com/office/powerpoint/2010/main" xmlns="" val="448070002"/>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14</a:t>
            </a:fld>
            <a:endParaRPr lang="en-US"/>
          </a:p>
        </p:txBody>
      </p:sp>
    </p:spTree>
    <p:extLst>
      <p:ext uri="{BB962C8B-B14F-4D97-AF65-F5344CB8AC3E}">
        <p14:creationId xmlns:p14="http://schemas.microsoft.com/office/powerpoint/2010/main" xmlns="" val="2210930325"/>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15</a:t>
            </a:fld>
            <a:endParaRPr lang="en-US"/>
          </a:p>
        </p:txBody>
      </p:sp>
    </p:spTree>
    <p:extLst>
      <p:ext uri="{BB962C8B-B14F-4D97-AF65-F5344CB8AC3E}">
        <p14:creationId xmlns:p14="http://schemas.microsoft.com/office/powerpoint/2010/main" xmlns="" val="3593290845"/>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16</a:t>
            </a:fld>
            <a:endParaRPr lang="en-US"/>
          </a:p>
        </p:txBody>
      </p:sp>
    </p:spTree>
    <p:extLst>
      <p:ext uri="{BB962C8B-B14F-4D97-AF65-F5344CB8AC3E}">
        <p14:creationId xmlns:p14="http://schemas.microsoft.com/office/powerpoint/2010/main" xmlns="" val="1896232859"/>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17</a:t>
            </a:fld>
            <a:endParaRPr lang="en-US"/>
          </a:p>
        </p:txBody>
      </p:sp>
    </p:spTree>
    <p:extLst>
      <p:ext uri="{BB962C8B-B14F-4D97-AF65-F5344CB8AC3E}">
        <p14:creationId xmlns:p14="http://schemas.microsoft.com/office/powerpoint/2010/main" xmlns="" val="3321872547"/>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18</a:t>
            </a:fld>
            <a:endParaRPr lang="en-US"/>
          </a:p>
        </p:txBody>
      </p:sp>
    </p:spTree>
    <p:extLst>
      <p:ext uri="{BB962C8B-B14F-4D97-AF65-F5344CB8AC3E}">
        <p14:creationId xmlns:p14="http://schemas.microsoft.com/office/powerpoint/2010/main" xmlns="" val="1315238256"/>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19</a:t>
            </a:fld>
            <a:endParaRPr lang="en-US"/>
          </a:p>
        </p:txBody>
      </p:sp>
    </p:spTree>
    <p:extLst>
      <p:ext uri="{BB962C8B-B14F-4D97-AF65-F5344CB8AC3E}">
        <p14:creationId xmlns:p14="http://schemas.microsoft.com/office/powerpoint/2010/main" xmlns="" val="3226749229"/>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20</a:t>
            </a:fld>
            <a:endParaRPr lang="en-US"/>
          </a:p>
        </p:txBody>
      </p:sp>
    </p:spTree>
    <p:extLst>
      <p:ext uri="{BB962C8B-B14F-4D97-AF65-F5344CB8AC3E}">
        <p14:creationId xmlns:p14="http://schemas.microsoft.com/office/powerpoint/2010/main" xmlns="" val="227748364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21</a:t>
            </a:fld>
            <a:endParaRPr lang="en-US"/>
          </a:p>
        </p:txBody>
      </p:sp>
    </p:spTree>
    <p:extLst>
      <p:ext uri="{BB962C8B-B14F-4D97-AF65-F5344CB8AC3E}">
        <p14:creationId xmlns:p14="http://schemas.microsoft.com/office/powerpoint/2010/main" xmlns="" val="134896119"/>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22</a:t>
            </a:fld>
            <a:endParaRPr lang="en-US"/>
          </a:p>
        </p:txBody>
      </p:sp>
    </p:spTree>
    <p:extLst>
      <p:ext uri="{BB962C8B-B14F-4D97-AF65-F5344CB8AC3E}">
        <p14:creationId xmlns:p14="http://schemas.microsoft.com/office/powerpoint/2010/main" xmlns="" val="1166360845"/>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23</a:t>
            </a:fld>
            <a:endParaRPr lang="en-US"/>
          </a:p>
        </p:txBody>
      </p:sp>
    </p:spTree>
    <p:extLst>
      <p:ext uri="{BB962C8B-B14F-4D97-AF65-F5344CB8AC3E}">
        <p14:creationId xmlns:p14="http://schemas.microsoft.com/office/powerpoint/2010/main" xmlns="" val="3322261943"/>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24</a:t>
            </a:fld>
            <a:endParaRPr lang="en-US"/>
          </a:p>
        </p:txBody>
      </p:sp>
    </p:spTree>
    <p:extLst>
      <p:ext uri="{BB962C8B-B14F-4D97-AF65-F5344CB8AC3E}">
        <p14:creationId xmlns:p14="http://schemas.microsoft.com/office/powerpoint/2010/main" xmlns="" val="2868573366"/>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25</a:t>
            </a:fld>
            <a:endParaRPr lang="en-US"/>
          </a:p>
        </p:txBody>
      </p:sp>
    </p:spTree>
    <p:extLst>
      <p:ext uri="{BB962C8B-B14F-4D97-AF65-F5344CB8AC3E}">
        <p14:creationId xmlns:p14="http://schemas.microsoft.com/office/powerpoint/2010/main" xmlns="" val="288141308"/>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26</a:t>
            </a:fld>
            <a:endParaRPr lang="en-US"/>
          </a:p>
        </p:txBody>
      </p:sp>
    </p:spTree>
    <p:extLst>
      <p:ext uri="{BB962C8B-B14F-4D97-AF65-F5344CB8AC3E}">
        <p14:creationId xmlns:p14="http://schemas.microsoft.com/office/powerpoint/2010/main" xmlns="" val="133074913"/>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27</a:t>
            </a:fld>
            <a:endParaRPr lang="en-US"/>
          </a:p>
        </p:txBody>
      </p:sp>
    </p:spTree>
    <p:extLst>
      <p:ext uri="{BB962C8B-B14F-4D97-AF65-F5344CB8AC3E}">
        <p14:creationId xmlns:p14="http://schemas.microsoft.com/office/powerpoint/2010/main" xmlns="" val="132784542"/>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28</a:t>
            </a:fld>
            <a:endParaRPr lang="en-US"/>
          </a:p>
        </p:txBody>
      </p:sp>
    </p:spTree>
    <p:extLst>
      <p:ext uri="{BB962C8B-B14F-4D97-AF65-F5344CB8AC3E}">
        <p14:creationId xmlns:p14="http://schemas.microsoft.com/office/powerpoint/2010/main" xmlns="" val="3946344268"/>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29</a:t>
            </a:fld>
            <a:endParaRPr lang="en-US"/>
          </a:p>
        </p:txBody>
      </p:sp>
    </p:spTree>
    <p:extLst>
      <p:ext uri="{BB962C8B-B14F-4D97-AF65-F5344CB8AC3E}">
        <p14:creationId xmlns:p14="http://schemas.microsoft.com/office/powerpoint/2010/main" xmlns="" val="282951964"/>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D0C6200-15D8-4533-8096-E953776B0B17}"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ct val="0"/>
                </a:spcBef>
                <a:spcAft>
                  <a:spcPct val="0"/>
                </a:spcAft>
                <a:buClrTx/>
                <a:buSzTx/>
                <a:buFontTx/>
                <a:buNone/>
                <a:defRPr/>
              </a:pPr>
              <a:t>30</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xmlns="" val="291424867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4</a:t>
            </a:fld>
            <a:endParaRPr lang="en-US"/>
          </a:p>
        </p:txBody>
      </p:sp>
    </p:spTree>
    <p:extLst>
      <p:ext uri="{BB962C8B-B14F-4D97-AF65-F5344CB8AC3E}">
        <p14:creationId xmlns:p14="http://schemas.microsoft.com/office/powerpoint/2010/main" xmlns="" val="3094959676"/>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D0C6200-15D8-4533-8096-E953776B0B17}"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ct val="0"/>
                </a:spcBef>
                <a:spcAft>
                  <a:spcPct val="0"/>
                </a:spcAft>
                <a:buClrTx/>
                <a:buSzTx/>
                <a:buFontTx/>
                <a:buNone/>
                <a:defRPr/>
              </a:pPr>
              <a:t>31</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xmlns="" val="1014902469"/>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32</a:t>
            </a:fld>
            <a:endParaRPr lang="en-US"/>
          </a:p>
        </p:txBody>
      </p:sp>
    </p:spTree>
    <p:extLst>
      <p:ext uri="{BB962C8B-B14F-4D97-AF65-F5344CB8AC3E}">
        <p14:creationId xmlns:p14="http://schemas.microsoft.com/office/powerpoint/2010/main" xmlns="" val="294399896"/>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33</a:t>
            </a:fld>
            <a:endParaRPr lang="en-US"/>
          </a:p>
        </p:txBody>
      </p:sp>
    </p:spTree>
    <p:extLst>
      <p:ext uri="{BB962C8B-B14F-4D97-AF65-F5344CB8AC3E}">
        <p14:creationId xmlns:p14="http://schemas.microsoft.com/office/powerpoint/2010/main" xmlns="" val="2482077160"/>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D0C6200-15D8-4533-8096-E953776B0B17}"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ct val="0"/>
                </a:spcBef>
                <a:spcAft>
                  <a:spcPct val="0"/>
                </a:spcAft>
                <a:buClrTx/>
                <a:buSzTx/>
                <a:buFontTx/>
                <a:buNone/>
                <a:defRPr/>
              </a:pPr>
              <a:t>34</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xmlns="" val="1844480390"/>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D0C6200-15D8-4533-8096-E953776B0B17}"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ct val="0"/>
                </a:spcBef>
                <a:spcAft>
                  <a:spcPct val="0"/>
                </a:spcAft>
                <a:buClrTx/>
                <a:buSzTx/>
                <a:buFontTx/>
                <a:buNone/>
                <a:defRPr/>
              </a:pPr>
              <a:t>35</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xmlns="" val="3514935449"/>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36</a:t>
            </a:fld>
            <a:endParaRPr lang="en-US"/>
          </a:p>
        </p:txBody>
      </p:sp>
    </p:spTree>
    <p:extLst>
      <p:ext uri="{BB962C8B-B14F-4D97-AF65-F5344CB8AC3E}">
        <p14:creationId xmlns:p14="http://schemas.microsoft.com/office/powerpoint/2010/main" xmlns="" val="2376521964"/>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37</a:t>
            </a:fld>
            <a:endParaRPr lang="en-US"/>
          </a:p>
        </p:txBody>
      </p:sp>
    </p:spTree>
    <p:extLst>
      <p:ext uri="{BB962C8B-B14F-4D97-AF65-F5344CB8AC3E}">
        <p14:creationId xmlns:p14="http://schemas.microsoft.com/office/powerpoint/2010/main" xmlns="" val="4263811802"/>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38</a:t>
            </a:fld>
            <a:endParaRPr lang="en-US"/>
          </a:p>
        </p:txBody>
      </p:sp>
    </p:spTree>
    <p:extLst>
      <p:ext uri="{BB962C8B-B14F-4D97-AF65-F5344CB8AC3E}">
        <p14:creationId xmlns:p14="http://schemas.microsoft.com/office/powerpoint/2010/main" xmlns="" val="2914422865"/>
      </p:ext>
    </p:extLst>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39</a:t>
            </a:fld>
            <a:endParaRPr lang="en-US"/>
          </a:p>
        </p:txBody>
      </p:sp>
    </p:spTree>
    <p:extLst>
      <p:ext uri="{BB962C8B-B14F-4D97-AF65-F5344CB8AC3E}">
        <p14:creationId xmlns:p14="http://schemas.microsoft.com/office/powerpoint/2010/main" xmlns="" val="1246895988"/>
      </p:ext>
    </p:extLst>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D0C6200-15D8-4533-8096-E953776B0B17}"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ct val="0"/>
                </a:spcBef>
                <a:spcAft>
                  <a:spcPct val="0"/>
                </a:spcAft>
                <a:buClrTx/>
                <a:buSzTx/>
                <a:buFontTx/>
                <a:buNone/>
                <a:defRPr/>
              </a:pPr>
              <a:t>40</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xmlns="" val="2674562412"/>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5</a:t>
            </a:fld>
            <a:endParaRPr lang="en-US"/>
          </a:p>
        </p:txBody>
      </p:sp>
    </p:spTree>
    <p:extLst>
      <p:ext uri="{BB962C8B-B14F-4D97-AF65-F5344CB8AC3E}">
        <p14:creationId xmlns:p14="http://schemas.microsoft.com/office/powerpoint/2010/main" xmlns="" val="917488461"/>
      </p:ext>
    </p:extLst>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D0C6200-15D8-4533-8096-E953776B0B17}"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ct val="0"/>
                </a:spcBef>
                <a:spcAft>
                  <a:spcPct val="0"/>
                </a:spcAft>
                <a:buClrTx/>
                <a:buSzTx/>
                <a:buFontTx/>
                <a:buNone/>
                <a:defRPr/>
              </a:pPr>
              <a:t>41</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xmlns="" val="341972871"/>
      </p:ext>
    </p:extLst>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42</a:t>
            </a:fld>
            <a:endParaRPr lang="en-US"/>
          </a:p>
        </p:txBody>
      </p:sp>
    </p:spTree>
    <p:extLst>
      <p:ext uri="{BB962C8B-B14F-4D97-AF65-F5344CB8AC3E}">
        <p14:creationId xmlns:p14="http://schemas.microsoft.com/office/powerpoint/2010/main" xmlns="" val="1331676877"/>
      </p:ext>
    </p:extLst>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43</a:t>
            </a:fld>
            <a:endParaRPr lang="en-US"/>
          </a:p>
        </p:txBody>
      </p:sp>
    </p:spTree>
    <p:extLst>
      <p:ext uri="{BB962C8B-B14F-4D97-AF65-F5344CB8AC3E}">
        <p14:creationId xmlns:p14="http://schemas.microsoft.com/office/powerpoint/2010/main" xmlns="" val="3630870779"/>
      </p:ext>
    </p:extLst>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44</a:t>
            </a:fld>
            <a:endParaRPr lang="en-US"/>
          </a:p>
        </p:txBody>
      </p:sp>
    </p:spTree>
    <p:extLst>
      <p:ext uri="{BB962C8B-B14F-4D97-AF65-F5344CB8AC3E}">
        <p14:creationId xmlns:p14="http://schemas.microsoft.com/office/powerpoint/2010/main" xmlns="" val="221362902"/>
      </p:ext>
    </p:extLst>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45</a:t>
            </a:fld>
            <a:endParaRPr lang="en-US"/>
          </a:p>
        </p:txBody>
      </p:sp>
    </p:spTree>
    <p:extLst>
      <p:ext uri="{BB962C8B-B14F-4D97-AF65-F5344CB8AC3E}">
        <p14:creationId xmlns:p14="http://schemas.microsoft.com/office/powerpoint/2010/main" xmlns="" val="1147392368"/>
      </p:ext>
    </p:extLst>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D0C6200-15D8-4533-8096-E953776B0B17}"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ct val="0"/>
                </a:spcBef>
                <a:spcAft>
                  <a:spcPct val="0"/>
                </a:spcAft>
                <a:buClrTx/>
                <a:buSzTx/>
                <a:buFontTx/>
                <a:buNone/>
                <a:defRPr/>
              </a:pPr>
              <a:t>46</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xmlns="" val="3115470044"/>
      </p:ext>
    </p:extLst>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D0C6200-15D8-4533-8096-E953776B0B17}"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ct val="0"/>
                </a:spcBef>
                <a:spcAft>
                  <a:spcPct val="0"/>
                </a:spcAft>
                <a:buClrTx/>
                <a:buSzTx/>
                <a:buFontTx/>
                <a:buNone/>
                <a:defRPr/>
              </a:pPr>
              <a:t>47</a:t>
            </a:fld>
            <a:endParaRPr kumimoji="0" lang="en-US" sz="12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xmlns="" val="1489514075"/>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6</a:t>
            </a:fld>
            <a:endParaRPr lang="en-US"/>
          </a:p>
        </p:txBody>
      </p:sp>
    </p:spTree>
    <p:extLst>
      <p:ext uri="{BB962C8B-B14F-4D97-AF65-F5344CB8AC3E}">
        <p14:creationId xmlns:p14="http://schemas.microsoft.com/office/powerpoint/2010/main" xmlns="" val="1744509934"/>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7</a:t>
            </a:fld>
            <a:endParaRPr lang="en-US"/>
          </a:p>
        </p:txBody>
      </p:sp>
    </p:spTree>
    <p:extLst>
      <p:ext uri="{BB962C8B-B14F-4D97-AF65-F5344CB8AC3E}">
        <p14:creationId xmlns:p14="http://schemas.microsoft.com/office/powerpoint/2010/main" xmlns="" val="1422338273"/>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8</a:t>
            </a:fld>
            <a:endParaRPr lang="en-US"/>
          </a:p>
        </p:txBody>
      </p:sp>
    </p:spTree>
    <p:extLst>
      <p:ext uri="{BB962C8B-B14F-4D97-AF65-F5344CB8AC3E}">
        <p14:creationId xmlns:p14="http://schemas.microsoft.com/office/powerpoint/2010/main" xmlns="" val="3397221828"/>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9</a:t>
            </a:fld>
            <a:endParaRPr lang="en-US"/>
          </a:p>
        </p:txBody>
      </p:sp>
    </p:spTree>
    <p:extLst>
      <p:ext uri="{BB962C8B-B14F-4D97-AF65-F5344CB8AC3E}">
        <p14:creationId xmlns:p14="http://schemas.microsoft.com/office/powerpoint/2010/main" xmlns="" val="2077929593"/>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inpin heiti" charset="-122"/>
            </a:endParaRPr>
          </a:p>
        </p:txBody>
      </p:sp>
      <p:sp>
        <p:nvSpPr>
          <p:cNvPr id="4" name="灯片编号占位符 3"/>
          <p:cNvSpPr>
            <a:spLocks noGrp="1"/>
          </p:cNvSpPr>
          <p:nvPr>
            <p:ph type="sldNum" sz="quarter" idx="10"/>
          </p:nvPr>
        </p:nvSpPr>
        <p:spPr/>
        <p:txBody>
          <a:bodyPr/>
          <a:lstStyle/>
          <a:p>
            <a:fld id="{1D0C6200-15D8-4533-8096-E953776B0B17}" type="slidenum">
              <a:rPr lang="en-US" smtClean="0"/>
              <a:t>10</a:t>
            </a:fld>
            <a:endParaRPr lang="en-US"/>
          </a:p>
        </p:txBody>
      </p:sp>
    </p:spTree>
    <p:extLst>
      <p:ext uri="{BB962C8B-B14F-4D97-AF65-F5344CB8AC3E}">
        <p14:creationId xmlns:p14="http://schemas.microsoft.com/office/powerpoint/2010/main" xmlns="" val="66497540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2" name="Title 1"/>
          <p:cNvSpPr>
            <a:spLocks noGrp="1"/>
          </p:cNvSpPr>
          <p:nvPr>
            <p:ph type="ctrTitle"/>
          </p:nvPr>
        </p:nvSpPr>
        <p:spPr>
          <a:xfrm>
            <a:off x="1097280" y="758952"/>
            <a:ext cx="10058400" cy="3566160"/>
          </a:xfrm>
          <a:prstGeom prst="rect">
            <a:avLst/>
          </a:prstGeom>
        </p:spPr>
        <p:txBody>
          <a:bodyPr anchor="b">
            <a:normAutofit/>
          </a:bodyPr>
          <a:lstStyle>
            <a:lvl1pPr algn="l">
              <a:lnSpc>
                <a:spcPct val="85000"/>
              </a:lnSpc>
              <a:defRPr sz="8000" b="0" i="0" spc="-50" baseline="0">
                <a:solidFill>
                  <a:schemeClr val="tx1">
                    <a:lumMod val="85000"/>
                    <a:lumOff val="15000"/>
                  </a:schemeClr>
                </a:solidFill>
                <a:latin typeface="inpin heiti" charset="-122"/>
                <a:ea typeface="inpin heiti" charset="-122"/>
              </a:defRPr>
            </a:lvl1pPr>
          </a:lstStyle>
          <a:p>
            <a:r>
              <a:rPr lang="zh-CN" altLang="en-US"/>
              <a:t>单击此处编辑母版标题样式</a:t>
            </a:r>
            <a:endParaRPr lang="en-US"/>
          </a:p>
        </p:txBody>
      </p:sp>
      <p:sp>
        <p:nvSpPr>
          <p:cNvPr id="3" name="Subtitle 2"/>
          <p:cNvSpPr>
            <a:spLocks noGrp="1"/>
          </p:cNvSpPr>
          <p:nvPr>
            <p:ph type="subTitle" idx="1" hasCustomPrompt="1"/>
          </p:nvPr>
        </p:nvSpPr>
        <p:spPr>
          <a:xfrm>
            <a:off x="1100051" y="4455620"/>
            <a:ext cx="10058400" cy="1143000"/>
          </a:xfrm>
          <a:prstGeom prst="rect">
            <a:avLst/>
          </a:prstGeom>
        </p:spPr>
        <p:txBody>
          <a:bodyPr lIns="91440" rIns="91440">
            <a:normAutofit/>
          </a:bodyPr>
          <a:lstStyle>
            <a:lvl1pPr marL="0" indent="0" algn="l">
              <a:buNone/>
              <a:defRPr sz="2400" b="0" i="0" cap="all" spc="200" baseline="0">
                <a:solidFill>
                  <a:schemeClr val="tx2"/>
                </a:solidFill>
                <a:latin typeface="inpin heiti" charset="-122"/>
                <a:ea typeface="inpin heiti" charset="-122"/>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单击以编辑母版副标题样式</a:t>
            </a:r>
            <a:endParaRPr lang="en-US"/>
          </a:p>
        </p:txBody>
      </p:sp>
      <p:sp>
        <p:nvSpPr>
          <p:cNvPr id="4" name="Date Placeholder 3"/>
          <p:cNvSpPr>
            <a:spLocks noGrp="1"/>
          </p:cNvSpPr>
          <p:nvPr>
            <p:ph type="dt" sz="half" idx="10"/>
          </p:nvPr>
        </p:nvSpPr>
        <p:spPr>
          <a:xfrm>
            <a:off x="1097280" y="6459785"/>
            <a:ext cx="2472271" cy="365125"/>
          </a:xfrm>
          <a:prstGeom prst="rect">
            <a:avLst/>
          </a:prstGeom>
        </p:spPr>
        <p:txBody>
          <a:bodyPr/>
          <a:lstStyle>
            <a:lvl1pPr>
              <a:defRPr b="0" i="0">
                <a:latin typeface="inpin heiti" charset="-122"/>
              </a:defRPr>
            </a:lvl1pPr>
          </a:lstStyle>
          <a:p>
            <a:fld id="{AEDC534B-5F7E-4CF7-8EDB-478AC5BDFBC6}" type="datetime1">
              <a:rPr lang="en-US" smtClean="0"/>
              <a:t>12/10/2021</a:t>
            </a:fld>
            <a:endParaRPr 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lvl1pPr>
              <a:defRPr b="0" i="0">
                <a:latin typeface="inpin heiti" charset="-122"/>
              </a:defRPr>
            </a:lvl1pPr>
          </a:lstStyle>
          <a:p>
            <a:r>
              <a:rPr lang="en-US"/>
              <a:t>Converting your business from Good to Great.</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lvl1pPr>
              <a:defRPr b="0" i="0">
                <a:latin typeface="inpin heiti" charset="-122"/>
              </a:defRPr>
            </a:lvl1pPr>
          </a:lstStyle>
          <a:p>
            <a:fld id="{8409FBBB-C588-4B8D-A7FF-E25C81CC24C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hf hdr="0" dt="0"/>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排标题与文本">
    <p:spTree>
      <p:nvGrpSpPr>
        <p:cNvPr id="1" name=""/>
        <p:cNvGrpSpPr/>
        <p:nvPr/>
      </p:nvGrpSpPr>
      <p:grpSpPr>
        <a:xfrm>
          <a:off x="0" y="0"/>
          <a: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2" name="Vertical Title 1"/>
          <p:cNvSpPr>
            <a:spLocks noGrp="1"/>
          </p:cNvSpPr>
          <p:nvPr>
            <p:ph type="title" orient="vert"/>
          </p:nvPr>
        </p:nvSpPr>
        <p:spPr>
          <a:xfrm>
            <a:off x="8724900" y="414778"/>
            <a:ext cx="2628900" cy="5757421"/>
          </a:xfrm>
          <a:prstGeom prst="rect">
            <a:avLst/>
          </a:prstGeom>
        </p:spPr>
        <p:txBody>
          <a:bodyPr vert="eaVert"/>
          <a:lstStyle>
            <a:lvl1pPr>
              <a:defRPr b="0" i="0">
                <a:latin typeface="inpin heiti" charset="-122"/>
                <a:ea typeface="inpin heiti" charset="-122"/>
              </a:defRPr>
            </a:lvl1pPr>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a:xfrm>
            <a:off x="838200" y="414778"/>
            <a:ext cx="7734300" cy="5757422"/>
          </a:xfrm>
          <a:prstGeom prst="rect">
            <a:avLst/>
          </a:prstGeom>
        </p:spPr>
        <p:txBody>
          <a:bodyPr vert="eaVert" lIns="45720" tIns="0" rIns="45720" bIns="0"/>
          <a:lstStyle>
            <a:lvl1pPr>
              <a:defRPr b="0" i="0">
                <a:latin typeface="inpin heiti" charset="-122"/>
                <a:ea typeface="inpin heiti" charset="-122"/>
              </a:defRPr>
            </a:lvl1pPr>
            <a:lvl2pPr>
              <a:defRPr b="0" i="0">
                <a:latin typeface="inpin heiti" charset="-122"/>
                <a:ea typeface="inpin heiti" charset="-122"/>
              </a:defRPr>
            </a:lvl2pPr>
            <a:lvl3pPr>
              <a:defRPr b="0" i="0">
                <a:latin typeface="inpin heiti" charset="-122"/>
                <a:ea typeface="inpin heiti" charset="-122"/>
              </a:defRPr>
            </a:lvl3pPr>
            <a:lvl4pPr>
              <a:defRPr b="0" i="0">
                <a:latin typeface="inpin heiti" charset="-122"/>
                <a:ea typeface="inpin heiti" charset="-122"/>
              </a:defRPr>
            </a:lvl4pPr>
            <a:lvl5pPr>
              <a:defRPr b="0" i="0">
                <a:latin typeface="inpin heiti" charset="-122"/>
                <a:ea typeface="inpin heiti"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1097280" y="6459785"/>
            <a:ext cx="2472271" cy="365125"/>
          </a:xfrm>
          <a:prstGeom prst="rect">
            <a:avLst/>
          </a:prstGeom>
        </p:spPr>
        <p:txBody>
          <a:bodyPr/>
          <a:lstStyle>
            <a:lvl1pPr>
              <a:defRPr b="0" i="0">
                <a:latin typeface="inpin heiti" charset="-122"/>
              </a:defRPr>
            </a:lvl1pPr>
          </a:lstStyle>
          <a:p>
            <a:fld id="{AEDC534B-5F7E-4CF7-8EDB-478AC5BDFBC6}" type="datetime1">
              <a:rPr lang="en-US" smtClean="0"/>
              <a:t>12/10/2021</a:t>
            </a:fld>
            <a:endParaRPr 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lvl1pPr>
              <a:defRPr b="0" i="0">
                <a:latin typeface="inpin heiti" charset="-122"/>
              </a:defRPr>
            </a:lvl1pPr>
          </a:lstStyle>
          <a:p>
            <a:r>
              <a:rPr lang="en-US"/>
              <a:t>Converting your business from Good to Great.</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lvl1pPr>
              <a:defRPr b="0" i="0">
                <a:latin typeface="inpin heiti" charset="-122"/>
              </a:defRPr>
            </a:lvl1pPr>
          </a:lstStyle>
          <a:p>
            <a:fld id="{8409FBBB-C588-4B8D-A7FF-E25C81CC24C8}" type="slidenum">
              <a:rPr lang="en-US" smtClean="0"/>
              <a:t>‹#›</a:t>
            </a:fld>
            <a:endParaRPr lang="en-US"/>
          </a:p>
        </p:txBody>
      </p:sp>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hf hdr="0" dt="0"/>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Cover">
    <p:spTree>
      <p:nvGrpSpPr>
        <p:cNvPr id="1" name=""/>
        <p:cNvGrpSpPr/>
        <p:nvPr/>
      </p:nvGrpSpPr>
      <p:grpSpPr>
        <a:xfrm>
          <a:off x="0" y="0"/>
          <a:ext cx="0" cy="0"/>
        </a:xfrm>
      </p:grpSpPr>
      <p:sp>
        <p:nvSpPr>
          <p:cNvPr id="5" name="Rectangle 4"/>
          <p:cNvSpPr/>
          <p:nvPr userDrawn="1"/>
        </p:nvSpPr>
        <p:spPr>
          <a:xfrm>
            <a:off x="0" y="0"/>
            <a:ext cx="12192000" cy="586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a:latin typeface="inpin heiti" charset="-122"/>
            </a:endParaRPr>
          </a:p>
        </p:txBody>
      </p:sp>
      <p:pic>
        <p:nvPicPr>
          <p:cNvPr id="2" name="图片 1" descr="天星疯狂作文logo黑色"/>
          <p:cNvPicPr>
            <a:picLocks noChangeAspect="1"/>
          </p:cNvPicPr>
          <p:nvPr userDrawn="1"/>
        </p:nvPicPr>
        <p:blipFill>
          <a:blip r:embed="rId1"/>
          <a:stretch>
            <a:fillRect/>
          </a:stretch>
        </p:blipFill>
        <p:spPr>
          <a:xfrm>
            <a:off x="10521315" y="315595"/>
            <a:ext cx="1448435" cy="344170"/>
          </a:xfrm>
          <a:prstGeom prst="rect">
            <a:avLst/>
          </a:prstGeom>
        </p:spPr>
      </p:pic>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Contents">
    <p:spTree>
      <p:nvGrpSpPr>
        <p:cNvPr id="1" name=""/>
        <p:cNvGrpSpPr/>
        <p:nvPr/>
      </p:nvGrpSpPr>
      <p:grpSpPr>
        <a:xfrm>
          <a:off x="0" y="0"/>
          <a:ext cx="0" cy="0"/>
        </a:xfrm>
      </p:grpSpPr>
      <p:sp>
        <p:nvSpPr>
          <p:cNvPr id="103" name="Freeform 42"/>
          <p:cNvSpPr/>
          <p:nvPr userDrawn="1"/>
        </p:nvSpPr>
        <p:spPr bwMode="auto">
          <a:xfrm>
            <a:off x="480485" y="358775"/>
            <a:ext cx="11231033" cy="6140450"/>
          </a:xfrm>
          <a:custGeom>
            <a:gdLst>
              <a:gd name="T0" fmla="*/ 2654 w 2654"/>
              <a:gd name="T1" fmla="*/ 1934 h 1934"/>
              <a:gd name="T2" fmla="*/ 114 w 2654"/>
              <a:gd name="T3" fmla="*/ 1934 h 1934"/>
              <a:gd name="T4" fmla="*/ 0 w 2654"/>
              <a:gd name="T5" fmla="*/ 1820 h 1934"/>
              <a:gd name="T6" fmla="*/ 0 w 2654"/>
              <a:gd name="T7" fmla="*/ 0 h 1934"/>
              <a:gd name="T8" fmla="*/ 2540 w 2654"/>
              <a:gd name="T9" fmla="*/ 0 h 1934"/>
              <a:gd name="T10" fmla="*/ 2654 w 2654"/>
              <a:gd name="T11" fmla="*/ 114 h 1934"/>
              <a:gd name="T12" fmla="*/ 2654 w 2654"/>
              <a:gd name="T13" fmla="*/ 1934 h 1934"/>
            </a:gdLst>
            <a:cxnLst>
              <a:cxn ang="0">
                <a:pos x="T0" y="T1"/>
              </a:cxn>
              <a:cxn ang="0">
                <a:pos x="T2" y="T3"/>
              </a:cxn>
              <a:cxn ang="0">
                <a:pos x="T4" y="T5"/>
              </a:cxn>
              <a:cxn ang="0">
                <a:pos x="T6" y="T7"/>
              </a:cxn>
              <a:cxn ang="0">
                <a:pos x="T8" y="T9"/>
              </a:cxn>
              <a:cxn ang="0">
                <a:pos x="T10" y="T11"/>
              </a:cxn>
              <a:cxn ang="0">
                <a:pos x="T12" y="T13"/>
              </a:cxn>
            </a:cxnLst>
            <a:rect l="0" t="0" r="r" b="b"/>
            <a:pathLst>
              <a:path w="2654" h="1933">
                <a:moveTo>
                  <a:pt x="2654" y="1934"/>
                </a:moveTo>
                <a:cubicBezTo>
                  <a:pt x="114" y="1934"/>
                  <a:pt x="114" y="1934"/>
                  <a:pt x="114" y="1934"/>
                </a:cubicBezTo>
                <a:cubicBezTo>
                  <a:pt x="69" y="1889"/>
                  <a:pt x="45" y="1865"/>
                  <a:pt x="0" y="1820"/>
                </a:cubicBezTo>
                <a:cubicBezTo>
                  <a:pt x="0" y="0"/>
                  <a:pt x="0" y="0"/>
                  <a:pt x="0" y="0"/>
                </a:cubicBezTo>
                <a:cubicBezTo>
                  <a:pt x="2540" y="0"/>
                  <a:pt x="2540" y="0"/>
                  <a:pt x="2540" y="0"/>
                </a:cubicBezTo>
                <a:cubicBezTo>
                  <a:pt x="2585" y="45"/>
                  <a:pt x="2609" y="69"/>
                  <a:pt x="2654" y="114"/>
                </a:cubicBezTo>
                <a:lnTo>
                  <a:pt x="2654" y="1934"/>
                </a:lnTo>
                <a:close/>
              </a:path>
            </a:pathLst>
          </a:custGeom>
          <a:solidFill>
            <a:schemeClr val="bg2">
              <a:alpha val="10000"/>
            </a:schemeClr>
          </a:solidFill>
          <a:ln>
            <a:noFill/>
          </a:ln>
        </p:spPr>
        <p:txBody>
          <a:bodyPr vert="horz" wrap="square" lIns="91440" tIns="45720" rIns="91440" bIns="45720" numCol="1" anchor="t" anchorCtr="0" compatLnSpc="1"/>
          <a:lstStyle/>
          <a:p>
            <a:endParaRPr lang="en-US" sz="1800" b="0" i="0">
              <a:latin typeface="inpin heiti" charset="-122"/>
            </a:endParaRPr>
          </a:p>
        </p:txBody>
      </p:sp>
      <p:sp>
        <p:nvSpPr>
          <p:cNvPr id="5" name="Rectangle 4"/>
          <p:cNvSpPr/>
          <p:nvPr userDrawn="1"/>
        </p:nvSpPr>
        <p:spPr>
          <a:xfrm>
            <a:off x="0" y="6714000"/>
            <a:ext cx="12192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a:latin typeface="inpin heiti" charset="-122"/>
            </a:endParaRPr>
          </a:p>
        </p:txBody>
      </p:sp>
      <p:grpSp>
        <p:nvGrpSpPr>
          <p:cNvPr id="3" name="组合 2"/>
          <p:cNvGrpSpPr/>
          <p:nvPr userDrawn="1"/>
        </p:nvGrpSpPr>
        <p:grpSpPr>
          <a:xfrm>
            <a:off x="-2487930" y="-3223895"/>
            <a:ext cx="3672840" cy="13227686"/>
            <a:chOff x="-375" y="-4891"/>
            <a:chExt cx="5784" cy="20855"/>
          </a:xfrm>
        </p:grpSpPr>
        <p:grpSp>
          <p:nvGrpSpPr>
            <p:cNvPr id="68" name="Group 67"/>
            <p:cNvGrpSpPr/>
            <p:nvPr userDrawn="1"/>
          </p:nvGrpSpPr>
          <p:grpSpPr>
            <a:xfrm flipH="1">
              <a:off x="-375" y="8155"/>
              <a:ext cx="5783" cy="5207"/>
              <a:chOff x="3413126" y="3181350"/>
              <a:chExt cx="1016000" cy="584200"/>
            </a:xfrm>
          </p:grpSpPr>
          <p:sp>
            <p:nvSpPr>
              <p:cNvPr id="97" name="Freeform 35"/>
              <p:cNvSpPr/>
              <p:nvPr userDrawn="1"/>
            </p:nvSpPr>
            <p:spPr bwMode="auto">
              <a:xfrm>
                <a:off x="3921126" y="3473450"/>
                <a:ext cx="508000" cy="292100"/>
              </a:xfrm>
              <a:custGeom>
                <a:gdLst>
                  <a:gd name="T0" fmla="*/ 0 w 320"/>
                  <a:gd name="T1" fmla="*/ 184 h 184"/>
                  <a:gd name="T2" fmla="*/ 0 w 320"/>
                  <a:gd name="T3" fmla="*/ 184 h 184"/>
                  <a:gd name="T4" fmla="*/ 32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0" y="184"/>
                    </a:lnTo>
                    <a:lnTo>
                      <a:pt x="320" y="0"/>
                    </a:lnTo>
                    <a:lnTo>
                      <a:pt x="0" y="0"/>
                    </a:lnTo>
                    <a:lnTo>
                      <a:pt x="0" y="184"/>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98" name="Freeform 38"/>
              <p:cNvSpPr/>
              <p:nvPr userDrawn="1"/>
            </p:nvSpPr>
            <p:spPr bwMode="auto">
              <a:xfrm>
                <a:off x="3921126" y="3181350"/>
                <a:ext cx="508000" cy="292100"/>
              </a:xfrm>
              <a:custGeom>
                <a:gdLst>
                  <a:gd name="T0" fmla="*/ 0 w 320"/>
                  <a:gd name="T1" fmla="*/ 0 h 184"/>
                  <a:gd name="T2" fmla="*/ 0 w 320"/>
                  <a:gd name="T3" fmla="*/ 184 h 184"/>
                  <a:gd name="T4" fmla="*/ 320 w 320"/>
                  <a:gd name="T5" fmla="*/ 184 h 184"/>
                  <a:gd name="T6" fmla="*/ 320 w 320"/>
                  <a:gd name="T7" fmla="*/ 184 h 184"/>
                  <a:gd name="T8" fmla="*/ 0 w 320"/>
                  <a:gd name="T9" fmla="*/ 0 h 184"/>
                  <a:gd name="T10" fmla="*/ 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0" y="0"/>
                    </a:moveTo>
                    <a:lnTo>
                      <a:pt x="0" y="184"/>
                    </a:lnTo>
                    <a:lnTo>
                      <a:pt x="320" y="184"/>
                    </a:lnTo>
                    <a:lnTo>
                      <a:pt x="320" y="184"/>
                    </a:lnTo>
                    <a:lnTo>
                      <a:pt x="0" y="0"/>
                    </a:lnTo>
                    <a:lnTo>
                      <a:pt x="0" y="0"/>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99" name="Freeform 39"/>
              <p:cNvSpPr/>
              <p:nvPr userDrawn="1"/>
            </p:nvSpPr>
            <p:spPr bwMode="auto">
              <a:xfrm>
                <a:off x="3413126" y="3181350"/>
                <a:ext cx="508000" cy="292100"/>
              </a:xfrm>
              <a:custGeom>
                <a:gdLst>
                  <a:gd name="T0" fmla="*/ 0 w 320"/>
                  <a:gd name="T1" fmla="*/ 184 h 184"/>
                  <a:gd name="T2" fmla="*/ 0 w 320"/>
                  <a:gd name="T3" fmla="*/ 184 h 184"/>
                  <a:gd name="T4" fmla="*/ 320 w 320"/>
                  <a:gd name="T5" fmla="*/ 184 h 184"/>
                  <a:gd name="T6" fmla="*/ 320 w 320"/>
                  <a:gd name="T7" fmla="*/ 0 h 184"/>
                  <a:gd name="T8" fmla="*/ 222 w 320"/>
                  <a:gd name="T9" fmla="*/ 58 h 184"/>
                  <a:gd name="T10" fmla="*/ 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0" y="184"/>
                    </a:moveTo>
                    <a:lnTo>
                      <a:pt x="0" y="184"/>
                    </a:lnTo>
                    <a:lnTo>
                      <a:pt x="320" y="184"/>
                    </a:lnTo>
                    <a:lnTo>
                      <a:pt x="320" y="0"/>
                    </a:lnTo>
                    <a:lnTo>
                      <a:pt x="222" y="58"/>
                    </a:lnTo>
                    <a:lnTo>
                      <a:pt x="0" y="184"/>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00" name="Freeform 41"/>
              <p:cNvSpPr/>
              <p:nvPr userDrawn="1"/>
            </p:nvSpPr>
            <p:spPr bwMode="auto">
              <a:xfrm>
                <a:off x="3413126" y="3473450"/>
                <a:ext cx="508000" cy="292100"/>
              </a:xfrm>
              <a:custGeom>
                <a:gdLst>
                  <a:gd name="T0" fmla="*/ 260 w 320"/>
                  <a:gd name="T1" fmla="*/ 150 h 184"/>
                  <a:gd name="T2" fmla="*/ 320 w 320"/>
                  <a:gd name="T3" fmla="*/ 184 h 184"/>
                  <a:gd name="T4" fmla="*/ 320 w 320"/>
                  <a:gd name="T5" fmla="*/ 0 h 184"/>
                  <a:gd name="T6" fmla="*/ 0 w 320"/>
                  <a:gd name="T7" fmla="*/ 0 h 184"/>
                  <a:gd name="T8" fmla="*/ 260 w 320"/>
                  <a:gd name="T9" fmla="*/ 150 h 184"/>
                </a:gdLst>
                <a:cxnLst>
                  <a:cxn ang="0">
                    <a:pos x="T0" y="T1"/>
                  </a:cxn>
                  <a:cxn ang="0">
                    <a:pos x="T2" y="T3"/>
                  </a:cxn>
                  <a:cxn ang="0">
                    <a:pos x="T4" y="T5"/>
                  </a:cxn>
                  <a:cxn ang="0">
                    <a:pos x="T6" y="T7"/>
                  </a:cxn>
                  <a:cxn ang="0">
                    <a:pos x="T8" y="T9"/>
                  </a:cxn>
                </a:cxnLst>
                <a:rect l="0" t="0" r="r" b="b"/>
                <a:pathLst>
                  <a:path w="320" h="184">
                    <a:moveTo>
                      <a:pt x="260" y="150"/>
                    </a:moveTo>
                    <a:lnTo>
                      <a:pt x="320" y="184"/>
                    </a:lnTo>
                    <a:lnTo>
                      <a:pt x="320" y="0"/>
                    </a:lnTo>
                    <a:lnTo>
                      <a:pt x="0" y="0"/>
                    </a:lnTo>
                    <a:lnTo>
                      <a:pt x="260" y="150"/>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69" name="Group 68"/>
            <p:cNvGrpSpPr/>
            <p:nvPr userDrawn="1"/>
          </p:nvGrpSpPr>
          <p:grpSpPr>
            <a:xfrm flipH="1">
              <a:off x="2517" y="5551"/>
              <a:ext cx="2892" cy="5207"/>
              <a:chOff x="3413126" y="2889250"/>
              <a:chExt cx="508000" cy="584200"/>
            </a:xfrm>
          </p:grpSpPr>
          <p:sp>
            <p:nvSpPr>
              <p:cNvPr id="95" name="Freeform 42"/>
              <p:cNvSpPr/>
              <p:nvPr userDrawn="1"/>
            </p:nvSpPr>
            <p:spPr bwMode="auto">
              <a:xfrm>
                <a:off x="3413126" y="2889250"/>
                <a:ext cx="508000" cy="292100"/>
              </a:xfrm>
              <a:custGeom>
                <a:gdLst>
                  <a:gd name="T0" fmla="*/ 320 w 320"/>
                  <a:gd name="T1" fmla="*/ 184 h 184"/>
                  <a:gd name="T2" fmla="*/ 78 w 320"/>
                  <a:gd name="T3" fmla="*/ 44 h 184"/>
                  <a:gd name="T4" fmla="*/ 0 w 320"/>
                  <a:gd name="T5" fmla="*/ 0 h 184"/>
                  <a:gd name="T6" fmla="*/ 0 w 320"/>
                  <a:gd name="T7" fmla="*/ 184 h 184"/>
                  <a:gd name="T8" fmla="*/ 32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78" y="44"/>
                    </a:lnTo>
                    <a:lnTo>
                      <a:pt x="0" y="0"/>
                    </a:lnTo>
                    <a:lnTo>
                      <a:pt x="0" y="184"/>
                    </a:lnTo>
                    <a:lnTo>
                      <a:pt x="320" y="184"/>
                    </a:lnTo>
                    <a:lnTo>
                      <a:pt x="320" y="184"/>
                    </a:lnTo>
                    <a:close/>
                  </a:path>
                </a:pathLst>
              </a:custGeom>
              <a:solidFill>
                <a:schemeClr val="accent1">
                  <a:alpha val="4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96" name="Freeform 43"/>
              <p:cNvSpPr/>
              <p:nvPr userDrawn="1"/>
            </p:nvSpPr>
            <p:spPr bwMode="auto">
              <a:xfrm>
                <a:off x="3413126" y="3181350"/>
                <a:ext cx="508000" cy="292100"/>
              </a:xfrm>
              <a:custGeom>
                <a:gdLst>
                  <a:gd name="T0" fmla="*/ 320 w 320"/>
                  <a:gd name="T1" fmla="*/ 0 h 184"/>
                  <a:gd name="T2" fmla="*/ 0 w 320"/>
                  <a:gd name="T3" fmla="*/ 0 h 184"/>
                  <a:gd name="T4" fmla="*/ 0 w 320"/>
                  <a:gd name="T5" fmla="*/ 184 h 184"/>
                  <a:gd name="T6" fmla="*/ 0 w 320"/>
                  <a:gd name="T7" fmla="*/ 184 h 184"/>
                  <a:gd name="T8" fmla="*/ 222 w 320"/>
                  <a:gd name="T9" fmla="*/ 58 h 184"/>
                  <a:gd name="T10" fmla="*/ 32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320" y="0"/>
                    </a:moveTo>
                    <a:lnTo>
                      <a:pt x="0" y="0"/>
                    </a:lnTo>
                    <a:lnTo>
                      <a:pt x="0" y="184"/>
                    </a:lnTo>
                    <a:lnTo>
                      <a:pt x="0" y="184"/>
                    </a:lnTo>
                    <a:lnTo>
                      <a:pt x="222" y="58"/>
                    </a:lnTo>
                    <a:lnTo>
                      <a:pt x="320" y="0"/>
                    </a:lnTo>
                    <a:close/>
                  </a:path>
                </a:pathLst>
              </a:custGeom>
              <a:solidFill>
                <a:schemeClr val="accent1">
                  <a:alpha val="4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70" name="Group 69"/>
            <p:cNvGrpSpPr/>
            <p:nvPr userDrawn="1"/>
          </p:nvGrpSpPr>
          <p:grpSpPr>
            <a:xfrm flipH="1">
              <a:off x="2517" y="344"/>
              <a:ext cx="2892" cy="5207"/>
              <a:chOff x="3413126" y="2305050"/>
              <a:chExt cx="508000" cy="584200"/>
            </a:xfrm>
          </p:grpSpPr>
          <p:sp>
            <p:nvSpPr>
              <p:cNvPr id="93" name="Freeform 47"/>
              <p:cNvSpPr/>
              <p:nvPr userDrawn="1"/>
            </p:nvSpPr>
            <p:spPr bwMode="auto">
              <a:xfrm>
                <a:off x="3413126" y="2305050"/>
                <a:ext cx="508000" cy="292100"/>
              </a:xfrm>
              <a:custGeom>
                <a:gdLst>
                  <a:gd name="T0" fmla="*/ 320 w 320"/>
                  <a:gd name="T1" fmla="*/ 184 h 184"/>
                  <a:gd name="T2" fmla="*/ 256 w 320"/>
                  <a:gd name="T3" fmla="*/ 148 h 184"/>
                  <a:gd name="T4" fmla="*/ 0 w 320"/>
                  <a:gd name="T5" fmla="*/ 0 h 184"/>
                  <a:gd name="T6" fmla="*/ 0 w 320"/>
                  <a:gd name="T7" fmla="*/ 184 h 184"/>
                  <a:gd name="T8" fmla="*/ 32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256" y="148"/>
                    </a:lnTo>
                    <a:lnTo>
                      <a:pt x="0" y="0"/>
                    </a:lnTo>
                    <a:lnTo>
                      <a:pt x="0" y="184"/>
                    </a:lnTo>
                    <a:lnTo>
                      <a:pt x="320" y="184"/>
                    </a:lnTo>
                    <a:lnTo>
                      <a:pt x="320" y="184"/>
                    </a:lnTo>
                    <a:close/>
                  </a:path>
                </a:pathLst>
              </a:custGeom>
              <a:solidFill>
                <a:schemeClr val="accent1">
                  <a:alpha val="7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94" name="Freeform 48"/>
              <p:cNvSpPr/>
              <p:nvPr userDrawn="1"/>
            </p:nvSpPr>
            <p:spPr bwMode="auto">
              <a:xfrm>
                <a:off x="3413126" y="2597150"/>
                <a:ext cx="508000" cy="292100"/>
              </a:xfrm>
              <a:custGeom>
                <a:gdLst>
                  <a:gd name="T0" fmla="*/ 0 w 320"/>
                  <a:gd name="T1" fmla="*/ 0 h 184"/>
                  <a:gd name="T2" fmla="*/ 0 w 320"/>
                  <a:gd name="T3" fmla="*/ 184 h 184"/>
                  <a:gd name="T4" fmla="*/ 320 w 320"/>
                  <a:gd name="T5" fmla="*/ 0 h 184"/>
                  <a:gd name="T6" fmla="*/ 0 w 320"/>
                  <a:gd name="T7" fmla="*/ 0 h 184"/>
                </a:gdLst>
                <a:cxnLst>
                  <a:cxn ang="0">
                    <a:pos x="T0" y="T1"/>
                  </a:cxn>
                  <a:cxn ang="0">
                    <a:pos x="T2" y="T3"/>
                  </a:cxn>
                  <a:cxn ang="0">
                    <a:pos x="T4" y="T5"/>
                  </a:cxn>
                  <a:cxn ang="0">
                    <a:pos x="T6" y="T7"/>
                  </a:cxn>
                </a:cxnLst>
                <a:rect l="0" t="0" r="r" b="b"/>
                <a:pathLst>
                  <a:path w="320" h="184">
                    <a:moveTo>
                      <a:pt x="0" y="0"/>
                    </a:moveTo>
                    <a:lnTo>
                      <a:pt x="0" y="184"/>
                    </a:lnTo>
                    <a:lnTo>
                      <a:pt x="320" y="0"/>
                    </a:lnTo>
                    <a:lnTo>
                      <a:pt x="0" y="0"/>
                    </a:lnTo>
                    <a:close/>
                  </a:path>
                </a:pathLst>
              </a:custGeom>
              <a:solidFill>
                <a:schemeClr val="accent1">
                  <a:alpha val="7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71" name="Group 70"/>
            <p:cNvGrpSpPr/>
            <p:nvPr userDrawn="1"/>
          </p:nvGrpSpPr>
          <p:grpSpPr>
            <a:xfrm flipH="1">
              <a:off x="-375" y="5551"/>
              <a:ext cx="2892" cy="5207"/>
              <a:chOff x="3921126" y="2889250"/>
              <a:chExt cx="508000" cy="584200"/>
            </a:xfrm>
          </p:grpSpPr>
          <p:sp>
            <p:nvSpPr>
              <p:cNvPr id="91" name="Freeform 49"/>
              <p:cNvSpPr/>
              <p:nvPr userDrawn="1"/>
            </p:nvSpPr>
            <p:spPr bwMode="auto">
              <a:xfrm>
                <a:off x="3921126" y="3181350"/>
                <a:ext cx="508000" cy="292100"/>
              </a:xfrm>
              <a:custGeom>
                <a:gdLst>
                  <a:gd name="T0" fmla="*/ 320 w 320"/>
                  <a:gd name="T1" fmla="*/ 184 h 184"/>
                  <a:gd name="T2" fmla="*/ 320 w 320"/>
                  <a:gd name="T3" fmla="*/ 0 h 184"/>
                  <a:gd name="T4" fmla="*/ 0 w 320"/>
                  <a:gd name="T5" fmla="*/ 0 h 184"/>
                  <a:gd name="T6" fmla="*/ 320 w 320"/>
                  <a:gd name="T7" fmla="*/ 184 h 184"/>
                </a:gdLst>
                <a:cxnLst>
                  <a:cxn ang="0">
                    <a:pos x="T0" y="T1"/>
                  </a:cxn>
                  <a:cxn ang="0">
                    <a:pos x="T2" y="T3"/>
                  </a:cxn>
                  <a:cxn ang="0">
                    <a:pos x="T4" y="T5"/>
                  </a:cxn>
                  <a:cxn ang="0">
                    <a:pos x="T6" y="T7"/>
                  </a:cxn>
                </a:cxnLst>
                <a:rect l="0" t="0" r="r" b="b"/>
                <a:pathLst>
                  <a:path w="320" h="184">
                    <a:moveTo>
                      <a:pt x="320" y="184"/>
                    </a:moveTo>
                    <a:lnTo>
                      <a:pt x="320" y="0"/>
                    </a:lnTo>
                    <a:lnTo>
                      <a:pt x="0" y="0"/>
                    </a:lnTo>
                    <a:lnTo>
                      <a:pt x="320" y="184"/>
                    </a:lnTo>
                    <a:close/>
                  </a:path>
                </a:pathLst>
              </a:custGeom>
              <a:solidFill>
                <a:schemeClr val="accent1">
                  <a:alpha val="5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92" name="Freeform 50"/>
              <p:cNvSpPr/>
              <p:nvPr userDrawn="1"/>
            </p:nvSpPr>
            <p:spPr bwMode="auto">
              <a:xfrm>
                <a:off x="3921126" y="2889250"/>
                <a:ext cx="508000" cy="292100"/>
              </a:xfrm>
              <a:custGeom>
                <a:gdLst>
                  <a:gd name="T0" fmla="*/ 0 w 320"/>
                  <a:gd name="T1" fmla="*/ 184 h 184"/>
                  <a:gd name="T2" fmla="*/ 320 w 320"/>
                  <a:gd name="T3" fmla="*/ 184 h 184"/>
                  <a:gd name="T4" fmla="*/ 320 w 320"/>
                  <a:gd name="T5" fmla="*/ 0 h 184"/>
                  <a:gd name="T6" fmla="*/ 0 w 320"/>
                  <a:gd name="T7" fmla="*/ 184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320" y="0"/>
                    </a:lnTo>
                    <a:lnTo>
                      <a:pt x="0" y="184"/>
                    </a:lnTo>
                    <a:lnTo>
                      <a:pt x="0" y="184"/>
                    </a:lnTo>
                    <a:close/>
                  </a:path>
                </a:pathLst>
              </a:custGeom>
              <a:solidFill>
                <a:schemeClr val="accent1">
                  <a:alpha val="5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72" name="Group 71"/>
            <p:cNvGrpSpPr/>
            <p:nvPr userDrawn="1"/>
          </p:nvGrpSpPr>
          <p:grpSpPr>
            <a:xfrm flipH="1">
              <a:off x="2517" y="10758"/>
              <a:ext cx="2892" cy="5207"/>
              <a:chOff x="3413126" y="3473450"/>
              <a:chExt cx="508000" cy="584200"/>
            </a:xfrm>
          </p:grpSpPr>
          <p:sp>
            <p:nvSpPr>
              <p:cNvPr id="89" name="Freeform 51"/>
              <p:cNvSpPr/>
              <p:nvPr userDrawn="1"/>
            </p:nvSpPr>
            <p:spPr bwMode="auto">
              <a:xfrm>
                <a:off x="3413126" y="3473450"/>
                <a:ext cx="508000" cy="292100"/>
              </a:xfrm>
              <a:custGeom>
                <a:gdLst>
                  <a:gd name="T0" fmla="*/ 260 w 320"/>
                  <a:gd name="T1" fmla="*/ 150 h 184"/>
                  <a:gd name="T2" fmla="*/ 0 w 320"/>
                  <a:gd name="T3" fmla="*/ 0 h 184"/>
                  <a:gd name="T4" fmla="*/ 0 w 320"/>
                  <a:gd name="T5" fmla="*/ 184 h 184"/>
                  <a:gd name="T6" fmla="*/ 320 w 320"/>
                  <a:gd name="T7" fmla="*/ 184 h 184"/>
                  <a:gd name="T8" fmla="*/ 260 w 320"/>
                  <a:gd name="T9" fmla="*/ 150 h 184"/>
                </a:gdLst>
                <a:cxnLst>
                  <a:cxn ang="0">
                    <a:pos x="T0" y="T1"/>
                  </a:cxn>
                  <a:cxn ang="0">
                    <a:pos x="T2" y="T3"/>
                  </a:cxn>
                  <a:cxn ang="0">
                    <a:pos x="T4" y="T5"/>
                  </a:cxn>
                  <a:cxn ang="0">
                    <a:pos x="T6" y="T7"/>
                  </a:cxn>
                  <a:cxn ang="0">
                    <a:pos x="T8" y="T9"/>
                  </a:cxn>
                </a:cxnLst>
                <a:rect l="0" t="0" r="r" b="b"/>
                <a:pathLst>
                  <a:path w="320" h="184">
                    <a:moveTo>
                      <a:pt x="260" y="150"/>
                    </a:moveTo>
                    <a:lnTo>
                      <a:pt x="0" y="0"/>
                    </a:lnTo>
                    <a:lnTo>
                      <a:pt x="0" y="184"/>
                    </a:lnTo>
                    <a:lnTo>
                      <a:pt x="320" y="184"/>
                    </a:lnTo>
                    <a:lnTo>
                      <a:pt x="260" y="150"/>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90" name="Freeform 52"/>
              <p:cNvSpPr/>
              <p:nvPr userDrawn="1"/>
            </p:nvSpPr>
            <p:spPr bwMode="auto">
              <a:xfrm>
                <a:off x="3413126" y="3765550"/>
                <a:ext cx="508000" cy="292100"/>
              </a:xfrm>
              <a:custGeom>
                <a:gdLst>
                  <a:gd name="T0" fmla="*/ 0 w 320"/>
                  <a:gd name="T1" fmla="*/ 0 h 184"/>
                  <a:gd name="T2" fmla="*/ 0 w 320"/>
                  <a:gd name="T3" fmla="*/ 184 h 184"/>
                  <a:gd name="T4" fmla="*/ 320 w 320"/>
                  <a:gd name="T5" fmla="*/ 0 h 184"/>
                  <a:gd name="T6" fmla="*/ 320 w 320"/>
                  <a:gd name="T7" fmla="*/ 0 h 184"/>
                  <a:gd name="T8" fmla="*/ 0 w 320"/>
                  <a:gd name="T9" fmla="*/ 0 h 184"/>
                </a:gdLst>
                <a:cxnLst>
                  <a:cxn ang="0">
                    <a:pos x="T0" y="T1"/>
                  </a:cxn>
                  <a:cxn ang="0">
                    <a:pos x="T2" y="T3"/>
                  </a:cxn>
                  <a:cxn ang="0">
                    <a:pos x="T4" y="T5"/>
                  </a:cxn>
                  <a:cxn ang="0">
                    <a:pos x="T6" y="T7"/>
                  </a:cxn>
                  <a:cxn ang="0">
                    <a:pos x="T8" y="T9"/>
                  </a:cxn>
                </a:cxnLst>
                <a:rect l="0" t="0" r="r" b="b"/>
                <a:pathLst>
                  <a:path w="320" h="184">
                    <a:moveTo>
                      <a:pt x="0" y="0"/>
                    </a:moveTo>
                    <a:lnTo>
                      <a:pt x="0" y="184"/>
                    </a:lnTo>
                    <a:lnTo>
                      <a:pt x="320" y="0"/>
                    </a:lnTo>
                    <a:lnTo>
                      <a:pt x="320" y="0"/>
                    </a:lnTo>
                    <a:lnTo>
                      <a:pt x="0" y="0"/>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73" name="Group 72"/>
            <p:cNvGrpSpPr/>
            <p:nvPr userDrawn="1"/>
          </p:nvGrpSpPr>
          <p:grpSpPr>
            <a:xfrm flipH="1">
              <a:off x="-375" y="344"/>
              <a:ext cx="2892" cy="5207"/>
              <a:chOff x="3921126" y="2305050"/>
              <a:chExt cx="508000" cy="584200"/>
            </a:xfrm>
          </p:grpSpPr>
          <p:sp>
            <p:nvSpPr>
              <p:cNvPr id="87" name="Freeform 55"/>
              <p:cNvSpPr/>
              <p:nvPr userDrawn="1"/>
            </p:nvSpPr>
            <p:spPr bwMode="auto">
              <a:xfrm>
                <a:off x="3921126" y="2305050"/>
                <a:ext cx="508000" cy="292100"/>
              </a:xfrm>
              <a:custGeom>
                <a:gdLst>
                  <a:gd name="T0" fmla="*/ 0 w 320"/>
                  <a:gd name="T1" fmla="*/ 184 h 184"/>
                  <a:gd name="T2" fmla="*/ 320 w 320"/>
                  <a:gd name="T3" fmla="*/ 184 h 184"/>
                  <a:gd name="T4" fmla="*/ 320 w 320"/>
                  <a:gd name="T5" fmla="*/ 0 h 184"/>
                  <a:gd name="T6" fmla="*/ 0 w 320"/>
                  <a:gd name="T7" fmla="*/ 184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320" y="0"/>
                    </a:lnTo>
                    <a:lnTo>
                      <a:pt x="0" y="184"/>
                    </a:lnTo>
                    <a:lnTo>
                      <a:pt x="0" y="184"/>
                    </a:lnTo>
                    <a:close/>
                  </a:path>
                </a:pathLst>
              </a:custGeom>
              <a:solidFill>
                <a:schemeClr val="accent1">
                  <a:alpha val="8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88" name="Freeform 56"/>
              <p:cNvSpPr/>
              <p:nvPr userDrawn="1"/>
            </p:nvSpPr>
            <p:spPr bwMode="auto">
              <a:xfrm>
                <a:off x="3921126" y="2597150"/>
                <a:ext cx="508000" cy="292100"/>
              </a:xfrm>
              <a:custGeom>
                <a:gdLst>
                  <a:gd name="T0" fmla="*/ 0 w 320"/>
                  <a:gd name="T1" fmla="*/ 0 h 184"/>
                  <a:gd name="T2" fmla="*/ 320 w 320"/>
                  <a:gd name="T3" fmla="*/ 184 h 184"/>
                  <a:gd name="T4" fmla="*/ 320 w 320"/>
                  <a:gd name="T5" fmla="*/ 0 h 184"/>
                  <a:gd name="T6" fmla="*/ 0 w 320"/>
                  <a:gd name="T7" fmla="*/ 0 h 184"/>
                </a:gdLst>
                <a:cxnLst>
                  <a:cxn ang="0">
                    <a:pos x="T0" y="T1"/>
                  </a:cxn>
                  <a:cxn ang="0">
                    <a:pos x="T2" y="T3"/>
                  </a:cxn>
                  <a:cxn ang="0">
                    <a:pos x="T4" y="T5"/>
                  </a:cxn>
                  <a:cxn ang="0">
                    <a:pos x="T6" y="T7"/>
                  </a:cxn>
                </a:cxnLst>
                <a:rect l="0" t="0" r="r" b="b"/>
                <a:pathLst>
                  <a:path w="320" h="184">
                    <a:moveTo>
                      <a:pt x="0" y="0"/>
                    </a:moveTo>
                    <a:lnTo>
                      <a:pt x="320" y="184"/>
                    </a:lnTo>
                    <a:lnTo>
                      <a:pt x="320" y="0"/>
                    </a:lnTo>
                    <a:lnTo>
                      <a:pt x="0" y="0"/>
                    </a:lnTo>
                    <a:close/>
                  </a:path>
                </a:pathLst>
              </a:custGeom>
              <a:solidFill>
                <a:schemeClr val="accent1">
                  <a:alpha val="8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74" name="Group 73"/>
            <p:cNvGrpSpPr/>
            <p:nvPr userDrawn="1"/>
          </p:nvGrpSpPr>
          <p:grpSpPr>
            <a:xfrm flipH="1">
              <a:off x="-375" y="2948"/>
              <a:ext cx="5783" cy="5207"/>
              <a:chOff x="3413126" y="2597150"/>
              <a:chExt cx="1016000" cy="584200"/>
            </a:xfrm>
          </p:grpSpPr>
          <p:sp>
            <p:nvSpPr>
              <p:cNvPr id="83" name="Freeform 58"/>
              <p:cNvSpPr/>
              <p:nvPr userDrawn="1"/>
            </p:nvSpPr>
            <p:spPr bwMode="auto">
              <a:xfrm>
                <a:off x="3413126" y="2597150"/>
                <a:ext cx="508000" cy="292100"/>
              </a:xfrm>
              <a:custGeom>
                <a:gdLst>
                  <a:gd name="T0" fmla="*/ 0 w 320"/>
                  <a:gd name="T1" fmla="*/ 184 h 184"/>
                  <a:gd name="T2" fmla="*/ 0 w 320"/>
                  <a:gd name="T3" fmla="*/ 184 h 184"/>
                  <a:gd name="T4" fmla="*/ 320 w 320"/>
                  <a:gd name="T5" fmla="*/ 184 h 184"/>
                  <a:gd name="T6" fmla="*/ 320 w 320"/>
                  <a:gd name="T7" fmla="*/ 0 h 184"/>
                  <a:gd name="T8" fmla="*/ 320 w 320"/>
                  <a:gd name="T9" fmla="*/ 0 h 184"/>
                  <a:gd name="T10" fmla="*/ 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0" y="184"/>
                    </a:moveTo>
                    <a:lnTo>
                      <a:pt x="0" y="184"/>
                    </a:lnTo>
                    <a:lnTo>
                      <a:pt x="320" y="184"/>
                    </a:lnTo>
                    <a:lnTo>
                      <a:pt x="320" y="0"/>
                    </a:lnTo>
                    <a:lnTo>
                      <a:pt x="320" y="0"/>
                    </a:lnTo>
                    <a:lnTo>
                      <a:pt x="0" y="18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84" name="Freeform 59"/>
              <p:cNvSpPr/>
              <p:nvPr userDrawn="1"/>
            </p:nvSpPr>
            <p:spPr bwMode="auto">
              <a:xfrm>
                <a:off x="3921126" y="2889250"/>
                <a:ext cx="508000" cy="292100"/>
              </a:xfrm>
              <a:custGeom>
                <a:gdLst>
                  <a:gd name="T0" fmla="*/ 0 w 320"/>
                  <a:gd name="T1" fmla="*/ 184 h 184"/>
                  <a:gd name="T2" fmla="*/ 0 w 320"/>
                  <a:gd name="T3" fmla="*/ 184 h 184"/>
                  <a:gd name="T4" fmla="*/ 32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0" y="184"/>
                    </a:lnTo>
                    <a:lnTo>
                      <a:pt x="320" y="0"/>
                    </a:lnTo>
                    <a:lnTo>
                      <a:pt x="0" y="0"/>
                    </a:lnTo>
                    <a:lnTo>
                      <a:pt x="0" y="18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85" name="Freeform 60"/>
              <p:cNvSpPr/>
              <p:nvPr userDrawn="1"/>
            </p:nvSpPr>
            <p:spPr bwMode="auto">
              <a:xfrm>
                <a:off x="3413126" y="2889250"/>
                <a:ext cx="508000" cy="292100"/>
              </a:xfrm>
              <a:custGeom>
                <a:gdLst>
                  <a:gd name="T0" fmla="*/ 78 w 320"/>
                  <a:gd name="T1" fmla="*/ 44 h 184"/>
                  <a:gd name="T2" fmla="*/ 320 w 320"/>
                  <a:gd name="T3" fmla="*/ 184 h 184"/>
                  <a:gd name="T4" fmla="*/ 320 w 320"/>
                  <a:gd name="T5" fmla="*/ 0 h 184"/>
                  <a:gd name="T6" fmla="*/ 0 w 320"/>
                  <a:gd name="T7" fmla="*/ 0 h 184"/>
                  <a:gd name="T8" fmla="*/ 78 w 320"/>
                  <a:gd name="T9" fmla="*/ 44 h 184"/>
                </a:gdLst>
                <a:cxnLst>
                  <a:cxn ang="0">
                    <a:pos x="T0" y="T1"/>
                  </a:cxn>
                  <a:cxn ang="0">
                    <a:pos x="T2" y="T3"/>
                  </a:cxn>
                  <a:cxn ang="0">
                    <a:pos x="T4" y="T5"/>
                  </a:cxn>
                  <a:cxn ang="0">
                    <a:pos x="T6" y="T7"/>
                  </a:cxn>
                  <a:cxn ang="0">
                    <a:pos x="T8" y="T9"/>
                  </a:cxn>
                </a:cxnLst>
                <a:rect l="0" t="0" r="r" b="b"/>
                <a:pathLst>
                  <a:path w="320" h="184">
                    <a:moveTo>
                      <a:pt x="78" y="44"/>
                    </a:moveTo>
                    <a:lnTo>
                      <a:pt x="320" y="184"/>
                    </a:lnTo>
                    <a:lnTo>
                      <a:pt x="320" y="0"/>
                    </a:lnTo>
                    <a:lnTo>
                      <a:pt x="0" y="0"/>
                    </a:lnTo>
                    <a:lnTo>
                      <a:pt x="78" y="4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86" name="Freeform 62"/>
              <p:cNvSpPr/>
              <p:nvPr userDrawn="1"/>
            </p:nvSpPr>
            <p:spPr bwMode="auto">
              <a:xfrm>
                <a:off x="3921126" y="2597150"/>
                <a:ext cx="508000" cy="292100"/>
              </a:xfrm>
              <a:custGeom>
                <a:gdLst>
                  <a:gd name="T0" fmla="*/ 0 w 320"/>
                  <a:gd name="T1" fmla="*/ 0 h 184"/>
                  <a:gd name="T2" fmla="*/ 0 w 320"/>
                  <a:gd name="T3" fmla="*/ 184 h 184"/>
                  <a:gd name="T4" fmla="*/ 320 w 320"/>
                  <a:gd name="T5" fmla="*/ 184 h 184"/>
                  <a:gd name="T6" fmla="*/ 320 w 320"/>
                  <a:gd name="T7" fmla="*/ 184 h 184"/>
                  <a:gd name="T8" fmla="*/ 0 w 320"/>
                  <a:gd name="T9" fmla="*/ 0 h 184"/>
                  <a:gd name="T10" fmla="*/ 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0" y="0"/>
                    </a:moveTo>
                    <a:lnTo>
                      <a:pt x="0" y="184"/>
                    </a:lnTo>
                    <a:lnTo>
                      <a:pt x="320" y="184"/>
                    </a:lnTo>
                    <a:lnTo>
                      <a:pt x="320" y="184"/>
                    </a:lnTo>
                    <a:lnTo>
                      <a:pt x="0" y="0"/>
                    </a:lnTo>
                    <a:lnTo>
                      <a:pt x="0" y="0"/>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75" name="Group 74"/>
            <p:cNvGrpSpPr/>
            <p:nvPr userDrawn="1"/>
          </p:nvGrpSpPr>
          <p:grpSpPr>
            <a:xfrm flipH="1">
              <a:off x="-375" y="-2259"/>
              <a:ext cx="5783" cy="5207"/>
              <a:chOff x="3413126" y="2012950"/>
              <a:chExt cx="1016000" cy="584200"/>
            </a:xfrm>
          </p:grpSpPr>
          <p:sp>
            <p:nvSpPr>
              <p:cNvPr id="79" name="Freeform 65"/>
              <p:cNvSpPr/>
              <p:nvPr userDrawn="1"/>
            </p:nvSpPr>
            <p:spPr bwMode="auto">
              <a:xfrm>
                <a:off x="3413126" y="2305050"/>
                <a:ext cx="508000" cy="292100"/>
              </a:xfrm>
              <a:custGeom>
                <a:gdLst>
                  <a:gd name="T0" fmla="*/ 320 w 320"/>
                  <a:gd name="T1" fmla="*/ 0 h 184"/>
                  <a:gd name="T2" fmla="*/ 0 w 320"/>
                  <a:gd name="T3" fmla="*/ 0 h 184"/>
                  <a:gd name="T4" fmla="*/ 0 w 320"/>
                  <a:gd name="T5" fmla="*/ 0 h 184"/>
                  <a:gd name="T6" fmla="*/ 256 w 320"/>
                  <a:gd name="T7" fmla="*/ 148 h 184"/>
                  <a:gd name="T8" fmla="*/ 320 w 320"/>
                  <a:gd name="T9" fmla="*/ 184 h 184"/>
                  <a:gd name="T10" fmla="*/ 32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320" y="0"/>
                    </a:moveTo>
                    <a:lnTo>
                      <a:pt x="0" y="0"/>
                    </a:lnTo>
                    <a:lnTo>
                      <a:pt x="0" y="0"/>
                    </a:lnTo>
                    <a:lnTo>
                      <a:pt x="256" y="148"/>
                    </a:lnTo>
                    <a:lnTo>
                      <a:pt x="320" y="184"/>
                    </a:lnTo>
                    <a:lnTo>
                      <a:pt x="320" y="0"/>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80" name="Freeform 66"/>
              <p:cNvSpPr/>
              <p:nvPr userDrawn="1"/>
            </p:nvSpPr>
            <p:spPr bwMode="auto">
              <a:xfrm>
                <a:off x="3921126" y="2305050"/>
                <a:ext cx="508000" cy="292100"/>
              </a:xfrm>
              <a:custGeom>
                <a:gdLst>
                  <a:gd name="T0" fmla="*/ 0 w 320"/>
                  <a:gd name="T1" fmla="*/ 184 h 184"/>
                  <a:gd name="T2" fmla="*/ 0 w 320"/>
                  <a:gd name="T3" fmla="*/ 184 h 184"/>
                  <a:gd name="T4" fmla="*/ 0 w 320"/>
                  <a:gd name="T5" fmla="*/ 184 h 184"/>
                  <a:gd name="T6" fmla="*/ 320 w 320"/>
                  <a:gd name="T7" fmla="*/ 0 h 184"/>
                  <a:gd name="T8" fmla="*/ 320 w 320"/>
                  <a:gd name="T9" fmla="*/ 0 h 184"/>
                  <a:gd name="T10" fmla="*/ 0 w 320"/>
                  <a:gd name="T11" fmla="*/ 0 h 184"/>
                  <a:gd name="T12" fmla="*/ 0 w 320"/>
                  <a:gd name="T13" fmla="*/ 184 h 184"/>
                </a:gdLst>
                <a:cxnLst>
                  <a:cxn ang="0">
                    <a:pos x="T0" y="T1"/>
                  </a:cxn>
                  <a:cxn ang="0">
                    <a:pos x="T2" y="T3"/>
                  </a:cxn>
                  <a:cxn ang="0">
                    <a:pos x="T4" y="T5"/>
                  </a:cxn>
                  <a:cxn ang="0">
                    <a:pos x="T6" y="T7"/>
                  </a:cxn>
                  <a:cxn ang="0">
                    <a:pos x="T8" y="T9"/>
                  </a:cxn>
                  <a:cxn ang="0">
                    <a:pos x="T10" y="T11"/>
                  </a:cxn>
                  <a:cxn ang="0">
                    <a:pos x="T12" y="T13"/>
                  </a:cxn>
                </a:cxnLst>
                <a:rect l="0" t="0" r="r" b="b"/>
                <a:pathLst>
                  <a:path w="320" h="184">
                    <a:moveTo>
                      <a:pt x="0" y="184"/>
                    </a:moveTo>
                    <a:lnTo>
                      <a:pt x="0" y="184"/>
                    </a:lnTo>
                    <a:lnTo>
                      <a:pt x="0" y="184"/>
                    </a:lnTo>
                    <a:lnTo>
                      <a:pt x="320" y="0"/>
                    </a:lnTo>
                    <a:lnTo>
                      <a:pt x="320" y="0"/>
                    </a:lnTo>
                    <a:lnTo>
                      <a:pt x="0" y="0"/>
                    </a:lnTo>
                    <a:lnTo>
                      <a:pt x="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81" name="Freeform 67"/>
              <p:cNvSpPr/>
              <p:nvPr userDrawn="1"/>
            </p:nvSpPr>
            <p:spPr bwMode="auto">
              <a:xfrm>
                <a:off x="3413126" y="2012950"/>
                <a:ext cx="508000" cy="292100"/>
              </a:xfrm>
              <a:custGeom>
                <a:gdLst>
                  <a:gd name="T0" fmla="*/ 320 w 320"/>
                  <a:gd name="T1" fmla="*/ 184 h 184"/>
                  <a:gd name="T2" fmla="*/ 320 w 320"/>
                  <a:gd name="T3" fmla="*/ 0 h 184"/>
                  <a:gd name="T4" fmla="*/ 320 w 320"/>
                  <a:gd name="T5" fmla="*/ 0 h 184"/>
                  <a:gd name="T6" fmla="*/ 216 w 320"/>
                  <a:gd name="T7" fmla="*/ 60 h 184"/>
                  <a:gd name="T8" fmla="*/ 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320" y="0"/>
                    </a:lnTo>
                    <a:lnTo>
                      <a:pt x="320" y="0"/>
                    </a:lnTo>
                    <a:lnTo>
                      <a:pt x="216" y="60"/>
                    </a:lnTo>
                    <a:lnTo>
                      <a:pt x="0" y="184"/>
                    </a:lnTo>
                    <a:lnTo>
                      <a:pt x="32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82" name="Freeform 71"/>
              <p:cNvSpPr/>
              <p:nvPr userDrawn="1"/>
            </p:nvSpPr>
            <p:spPr bwMode="auto">
              <a:xfrm>
                <a:off x="3921126" y="2012950"/>
                <a:ext cx="508000" cy="292100"/>
              </a:xfrm>
              <a:custGeom>
                <a:gdLst>
                  <a:gd name="T0" fmla="*/ 0 w 320"/>
                  <a:gd name="T1" fmla="*/ 184 h 184"/>
                  <a:gd name="T2" fmla="*/ 320 w 320"/>
                  <a:gd name="T3" fmla="*/ 184 h 184"/>
                  <a:gd name="T4" fmla="*/ 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0" y="0"/>
                    </a:lnTo>
                    <a:lnTo>
                      <a:pt x="0" y="0"/>
                    </a:lnTo>
                    <a:lnTo>
                      <a:pt x="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76" name="Group 75"/>
            <p:cNvGrpSpPr/>
            <p:nvPr userDrawn="1"/>
          </p:nvGrpSpPr>
          <p:grpSpPr>
            <a:xfrm flipH="1">
              <a:off x="2517" y="-4891"/>
              <a:ext cx="2892" cy="5235"/>
              <a:chOff x="3413126" y="1717675"/>
              <a:chExt cx="508000" cy="587375"/>
            </a:xfrm>
          </p:grpSpPr>
          <p:sp>
            <p:nvSpPr>
              <p:cNvPr id="77" name="Freeform 74"/>
              <p:cNvSpPr/>
              <p:nvPr userDrawn="1"/>
            </p:nvSpPr>
            <p:spPr bwMode="auto">
              <a:xfrm>
                <a:off x="3413126" y="2012950"/>
                <a:ext cx="508000" cy="292100"/>
              </a:xfrm>
              <a:custGeom>
                <a:gdLst>
                  <a:gd name="T0" fmla="*/ 216 w 320"/>
                  <a:gd name="T1" fmla="*/ 60 h 184"/>
                  <a:gd name="T2" fmla="*/ 320 w 320"/>
                  <a:gd name="T3" fmla="*/ 0 h 184"/>
                  <a:gd name="T4" fmla="*/ 0 w 320"/>
                  <a:gd name="T5" fmla="*/ 0 h 184"/>
                  <a:gd name="T6" fmla="*/ 0 w 320"/>
                  <a:gd name="T7" fmla="*/ 184 h 184"/>
                  <a:gd name="T8" fmla="*/ 0 w 320"/>
                  <a:gd name="T9" fmla="*/ 184 h 184"/>
                  <a:gd name="T10" fmla="*/ 216 w 320"/>
                  <a:gd name="T11" fmla="*/ 60 h 184"/>
                </a:gdLst>
                <a:cxnLst>
                  <a:cxn ang="0">
                    <a:pos x="T0" y="T1"/>
                  </a:cxn>
                  <a:cxn ang="0">
                    <a:pos x="T2" y="T3"/>
                  </a:cxn>
                  <a:cxn ang="0">
                    <a:pos x="T4" y="T5"/>
                  </a:cxn>
                  <a:cxn ang="0">
                    <a:pos x="T6" y="T7"/>
                  </a:cxn>
                  <a:cxn ang="0">
                    <a:pos x="T8" y="T9"/>
                  </a:cxn>
                  <a:cxn ang="0">
                    <a:pos x="T10" y="T11"/>
                  </a:cxn>
                </a:cxnLst>
                <a:rect l="0" t="0" r="r" b="b"/>
                <a:pathLst>
                  <a:path w="320" h="184">
                    <a:moveTo>
                      <a:pt x="216" y="60"/>
                    </a:moveTo>
                    <a:lnTo>
                      <a:pt x="320" y="0"/>
                    </a:lnTo>
                    <a:lnTo>
                      <a:pt x="0" y="0"/>
                    </a:lnTo>
                    <a:lnTo>
                      <a:pt x="0" y="184"/>
                    </a:lnTo>
                    <a:lnTo>
                      <a:pt x="0" y="184"/>
                    </a:lnTo>
                    <a:lnTo>
                      <a:pt x="216" y="60"/>
                    </a:lnTo>
                    <a:close/>
                  </a:path>
                </a:pathLst>
              </a:custGeom>
              <a:solidFill>
                <a:schemeClr val="accent1"/>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78" name="Freeform 75"/>
              <p:cNvSpPr/>
              <p:nvPr userDrawn="1"/>
            </p:nvSpPr>
            <p:spPr bwMode="auto">
              <a:xfrm>
                <a:off x="3413126" y="1717675"/>
                <a:ext cx="508000" cy="295275"/>
              </a:xfrm>
              <a:custGeom>
                <a:gdLst>
                  <a:gd name="T0" fmla="*/ 320 w 320"/>
                  <a:gd name="T1" fmla="*/ 186 h 186"/>
                  <a:gd name="T2" fmla="*/ 0 w 320"/>
                  <a:gd name="T3" fmla="*/ 0 h 186"/>
                  <a:gd name="T4" fmla="*/ 0 w 320"/>
                  <a:gd name="T5" fmla="*/ 186 h 186"/>
                  <a:gd name="T6" fmla="*/ 320 w 320"/>
                  <a:gd name="T7" fmla="*/ 186 h 186"/>
                  <a:gd name="T8" fmla="*/ 320 w 320"/>
                  <a:gd name="T9" fmla="*/ 186 h 186"/>
                </a:gdLst>
                <a:cxnLst>
                  <a:cxn ang="0">
                    <a:pos x="T0" y="T1"/>
                  </a:cxn>
                  <a:cxn ang="0">
                    <a:pos x="T2" y="T3"/>
                  </a:cxn>
                  <a:cxn ang="0">
                    <a:pos x="T4" y="T5"/>
                  </a:cxn>
                  <a:cxn ang="0">
                    <a:pos x="T6" y="T7"/>
                  </a:cxn>
                  <a:cxn ang="0">
                    <a:pos x="T8" y="T9"/>
                  </a:cxn>
                </a:cxnLst>
                <a:rect l="0" t="0" r="r" b="b"/>
                <a:pathLst>
                  <a:path w="320" h="186">
                    <a:moveTo>
                      <a:pt x="320" y="186"/>
                    </a:moveTo>
                    <a:lnTo>
                      <a:pt x="0" y="0"/>
                    </a:lnTo>
                    <a:lnTo>
                      <a:pt x="0" y="186"/>
                    </a:lnTo>
                    <a:lnTo>
                      <a:pt x="320" y="186"/>
                    </a:lnTo>
                    <a:lnTo>
                      <a:pt x="320" y="186"/>
                    </a:lnTo>
                    <a:close/>
                  </a:path>
                </a:pathLst>
              </a:custGeom>
              <a:solidFill>
                <a:schemeClr val="accent1"/>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grpSp>
        <p:nvGrpSpPr>
          <p:cNvPr id="4" name="组合 3"/>
          <p:cNvGrpSpPr/>
          <p:nvPr userDrawn="1"/>
        </p:nvGrpSpPr>
        <p:grpSpPr>
          <a:xfrm>
            <a:off x="1184910" y="-3376930"/>
            <a:ext cx="3672840" cy="13487400"/>
            <a:chOff x="-375" y="-4891"/>
            <a:chExt cx="5784" cy="20855"/>
          </a:xfrm>
        </p:grpSpPr>
        <p:grpSp>
          <p:nvGrpSpPr>
            <p:cNvPr id="6" name="Group 67"/>
            <p:cNvGrpSpPr/>
            <p:nvPr userDrawn="1"/>
          </p:nvGrpSpPr>
          <p:grpSpPr>
            <a:xfrm flipH="1">
              <a:off x="-375" y="8155"/>
              <a:ext cx="5783" cy="5207"/>
              <a:chOff x="3413126" y="3181350"/>
              <a:chExt cx="1016000" cy="584200"/>
            </a:xfrm>
          </p:grpSpPr>
          <p:sp>
            <p:nvSpPr>
              <p:cNvPr id="7" name="Freeform 35"/>
              <p:cNvSpPr/>
              <p:nvPr userDrawn="1"/>
            </p:nvSpPr>
            <p:spPr bwMode="auto">
              <a:xfrm>
                <a:off x="3921126" y="3473450"/>
                <a:ext cx="508000" cy="292100"/>
              </a:xfrm>
              <a:custGeom>
                <a:gdLst>
                  <a:gd name="T0" fmla="*/ 0 w 320"/>
                  <a:gd name="T1" fmla="*/ 184 h 184"/>
                  <a:gd name="T2" fmla="*/ 0 w 320"/>
                  <a:gd name="T3" fmla="*/ 184 h 184"/>
                  <a:gd name="T4" fmla="*/ 32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0" y="184"/>
                    </a:lnTo>
                    <a:lnTo>
                      <a:pt x="320" y="0"/>
                    </a:lnTo>
                    <a:lnTo>
                      <a:pt x="0" y="0"/>
                    </a:lnTo>
                    <a:lnTo>
                      <a:pt x="0" y="184"/>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8" name="Freeform 38"/>
              <p:cNvSpPr/>
              <p:nvPr userDrawn="1"/>
            </p:nvSpPr>
            <p:spPr bwMode="auto">
              <a:xfrm>
                <a:off x="3921126" y="3181350"/>
                <a:ext cx="508000" cy="292100"/>
              </a:xfrm>
              <a:custGeom>
                <a:gdLst>
                  <a:gd name="T0" fmla="*/ 0 w 320"/>
                  <a:gd name="T1" fmla="*/ 0 h 184"/>
                  <a:gd name="T2" fmla="*/ 0 w 320"/>
                  <a:gd name="T3" fmla="*/ 184 h 184"/>
                  <a:gd name="T4" fmla="*/ 320 w 320"/>
                  <a:gd name="T5" fmla="*/ 184 h 184"/>
                  <a:gd name="T6" fmla="*/ 320 w 320"/>
                  <a:gd name="T7" fmla="*/ 184 h 184"/>
                  <a:gd name="T8" fmla="*/ 0 w 320"/>
                  <a:gd name="T9" fmla="*/ 0 h 184"/>
                  <a:gd name="T10" fmla="*/ 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0" y="0"/>
                    </a:moveTo>
                    <a:lnTo>
                      <a:pt x="0" y="184"/>
                    </a:lnTo>
                    <a:lnTo>
                      <a:pt x="320" y="184"/>
                    </a:lnTo>
                    <a:lnTo>
                      <a:pt x="320" y="184"/>
                    </a:lnTo>
                    <a:lnTo>
                      <a:pt x="0" y="0"/>
                    </a:lnTo>
                    <a:lnTo>
                      <a:pt x="0" y="0"/>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9" name="Freeform 39"/>
              <p:cNvSpPr/>
              <p:nvPr userDrawn="1"/>
            </p:nvSpPr>
            <p:spPr bwMode="auto">
              <a:xfrm>
                <a:off x="3413126" y="3181350"/>
                <a:ext cx="508000" cy="292100"/>
              </a:xfrm>
              <a:custGeom>
                <a:gdLst>
                  <a:gd name="T0" fmla="*/ 0 w 320"/>
                  <a:gd name="T1" fmla="*/ 184 h 184"/>
                  <a:gd name="T2" fmla="*/ 0 w 320"/>
                  <a:gd name="T3" fmla="*/ 184 h 184"/>
                  <a:gd name="T4" fmla="*/ 320 w 320"/>
                  <a:gd name="T5" fmla="*/ 184 h 184"/>
                  <a:gd name="T6" fmla="*/ 320 w 320"/>
                  <a:gd name="T7" fmla="*/ 0 h 184"/>
                  <a:gd name="T8" fmla="*/ 222 w 320"/>
                  <a:gd name="T9" fmla="*/ 58 h 184"/>
                  <a:gd name="T10" fmla="*/ 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0" y="184"/>
                    </a:moveTo>
                    <a:lnTo>
                      <a:pt x="0" y="184"/>
                    </a:lnTo>
                    <a:lnTo>
                      <a:pt x="320" y="184"/>
                    </a:lnTo>
                    <a:lnTo>
                      <a:pt x="320" y="0"/>
                    </a:lnTo>
                    <a:lnTo>
                      <a:pt x="222" y="58"/>
                    </a:lnTo>
                    <a:lnTo>
                      <a:pt x="0" y="184"/>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0" name="Freeform 41"/>
              <p:cNvSpPr/>
              <p:nvPr userDrawn="1"/>
            </p:nvSpPr>
            <p:spPr bwMode="auto">
              <a:xfrm>
                <a:off x="3413126" y="3473450"/>
                <a:ext cx="508000" cy="292100"/>
              </a:xfrm>
              <a:custGeom>
                <a:gdLst>
                  <a:gd name="T0" fmla="*/ 260 w 320"/>
                  <a:gd name="T1" fmla="*/ 150 h 184"/>
                  <a:gd name="T2" fmla="*/ 320 w 320"/>
                  <a:gd name="T3" fmla="*/ 184 h 184"/>
                  <a:gd name="T4" fmla="*/ 320 w 320"/>
                  <a:gd name="T5" fmla="*/ 0 h 184"/>
                  <a:gd name="T6" fmla="*/ 0 w 320"/>
                  <a:gd name="T7" fmla="*/ 0 h 184"/>
                  <a:gd name="T8" fmla="*/ 260 w 320"/>
                  <a:gd name="T9" fmla="*/ 150 h 184"/>
                </a:gdLst>
                <a:cxnLst>
                  <a:cxn ang="0">
                    <a:pos x="T0" y="T1"/>
                  </a:cxn>
                  <a:cxn ang="0">
                    <a:pos x="T2" y="T3"/>
                  </a:cxn>
                  <a:cxn ang="0">
                    <a:pos x="T4" y="T5"/>
                  </a:cxn>
                  <a:cxn ang="0">
                    <a:pos x="T6" y="T7"/>
                  </a:cxn>
                  <a:cxn ang="0">
                    <a:pos x="T8" y="T9"/>
                  </a:cxn>
                </a:cxnLst>
                <a:rect l="0" t="0" r="r" b="b"/>
                <a:pathLst>
                  <a:path w="320" h="184">
                    <a:moveTo>
                      <a:pt x="260" y="150"/>
                    </a:moveTo>
                    <a:lnTo>
                      <a:pt x="320" y="184"/>
                    </a:lnTo>
                    <a:lnTo>
                      <a:pt x="320" y="0"/>
                    </a:lnTo>
                    <a:lnTo>
                      <a:pt x="0" y="0"/>
                    </a:lnTo>
                    <a:lnTo>
                      <a:pt x="260" y="150"/>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1" name="Group 68"/>
            <p:cNvGrpSpPr/>
            <p:nvPr userDrawn="1"/>
          </p:nvGrpSpPr>
          <p:grpSpPr>
            <a:xfrm flipH="1">
              <a:off x="2517" y="5551"/>
              <a:ext cx="2892" cy="5207"/>
              <a:chOff x="3413126" y="2889250"/>
              <a:chExt cx="508000" cy="584200"/>
            </a:xfrm>
          </p:grpSpPr>
          <p:sp>
            <p:nvSpPr>
              <p:cNvPr id="12" name="Freeform 42"/>
              <p:cNvSpPr/>
              <p:nvPr userDrawn="1"/>
            </p:nvSpPr>
            <p:spPr bwMode="auto">
              <a:xfrm>
                <a:off x="3413126" y="2889250"/>
                <a:ext cx="508000" cy="292100"/>
              </a:xfrm>
              <a:custGeom>
                <a:gdLst>
                  <a:gd name="T0" fmla="*/ 320 w 320"/>
                  <a:gd name="T1" fmla="*/ 184 h 184"/>
                  <a:gd name="T2" fmla="*/ 78 w 320"/>
                  <a:gd name="T3" fmla="*/ 44 h 184"/>
                  <a:gd name="T4" fmla="*/ 0 w 320"/>
                  <a:gd name="T5" fmla="*/ 0 h 184"/>
                  <a:gd name="T6" fmla="*/ 0 w 320"/>
                  <a:gd name="T7" fmla="*/ 184 h 184"/>
                  <a:gd name="T8" fmla="*/ 32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78" y="44"/>
                    </a:lnTo>
                    <a:lnTo>
                      <a:pt x="0" y="0"/>
                    </a:lnTo>
                    <a:lnTo>
                      <a:pt x="0" y="184"/>
                    </a:lnTo>
                    <a:lnTo>
                      <a:pt x="320" y="184"/>
                    </a:lnTo>
                    <a:lnTo>
                      <a:pt x="320" y="184"/>
                    </a:lnTo>
                    <a:close/>
                  </a:path>
                </a:pathLst>
              </a:custGeom>
              <a:solidFill>
                <a:schemeClr val="accent1">
                  <a:alpha val="4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3" name="Freeform 43"/>
              <p:cNvSpPr/>
              <p:nvPr userDrawn="1"/>
            </p:nvSpPr>
            <p:spPr bwMode="auto">
              <a:xfrm>
                <a:off x="3413126" y="3181350"/>
                <a:ext cx="508000" cy="292100"/>
              </a:xfrm>
              <a:custGeom>
                <a:gdLst>
                  <a:gd name="T0" fmla="*/ 320 w 320"/>
                  <a:gd name="T1" fmla="*/ 0 h 184"/>
                  <a:gd name="T2" fmla="*/ 0 w 320"/>
                  <a:gd name="T3" fmla="*/ 0 h 184"/>
                  <a:gd name="T4" fmla="*/ 0 w 320"/>
                  <a:gd name="T5" fmla="*/ 184 h 184"/>
                  <a:gd name="T6" fmla="*/ 0 w 320"/>
                  <a:gd name="T7" fmla="*/ 184 h 184"/>
                  <a:gd name="T8" fmla="*/ 222 w 320"/>
                  <a:gd name="T9" fmla="*/ 58 h 184"/>
                  <a:gd name="T10" fmla="*/ 32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320" y="0"/>
                    </a:moveTo>
                    <a:lnTo>
                      <a:pt x="0" y="0"/>
                    </a:lnTo>
                    <a:lnTo>
                      <a:pt x="0" y="184"/>
                    </a:lnTo>
                    <a:lnTo>
                      <a:pt x="0" y="184"/>
                    </a:lnTo>
                    <a:lnTo>
                      <a:pt x="222" y="58"/>
                    </a:lnTo>
                    <a:lnTo>
                      <a:pt x="320" y="0"/>
                    </a:lnTo>
                    <a:close/>
                  </a:path>
                </a:pathLst>
              </a:custGeom>
              <a:solidFill>
                <a:schemeClr val="accent1">
                  <a:alpha val="4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4" name="Group 69"/>
            <p:cNvGrpSpPr/>
            <p:nvPr userDrawn="1"/>
          </p:nvGrpSpPr>
          <p:grpSpPr>
            <a:xfrm flipH="1">
              <a:off x="2517" y="344"/>
              <a:ext cx="2892" cy="5207"/>
              <a:chOff x="3413126" y="2305050"/>
              <a:chExt cx="508000" cy="584200"/>
            </a:xfrm>
          </p:grpSpPr>
          <p:sp>
            <p:nvSpPr>
              <p:cNvPr id="15" name="Freeform 47"/>
              <p:cNvSpPr/>
              <p:nvPr userDrawn="1"/>
            </p:nvSpPr>
            <p:spPr bwMode="auto">
              <a:xfrm>
                <a:off x="3413126" y="2305050"/>
                <a:ext cx="508000" cy="292100"/>
              </a:xfrm>
              <a:custGeom>
                <a:gdLst>
                  <a:gd name="T0" fmla="*/ 320 w 320"/>
                  <a:gd name="T1" fmla="*/ 184 h 184"/>
                  <a:gd name="T2" fmla="*/ 256 w 320"/>
                  <a:gd name="T3" fmla="*/ 148 h 184"/>
                  <a:gd name="T4" fmla="*/ 0 w 320"/>
                  <a:gd name="T5" fmla="*/ 0 h 184"/>
                  <a:gd name="T6" fmla="*/ 0 w 320"/>
                  <a:gd name="T7" fmla="*/ 184 h 184"/>
                  <a:gd name="T8" fmla="*/ 32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256" y="148"/>
                    </a:lnTo>
                    <a:lnTo>
                      <a:pt x="0" y="0"/>
                    </a:lnTo>
                    <a:lnTo>
                      <a:pt x="0" y="184"/>
                    </a:lnTo>
                    <a:lnTo>
                      <a:pt x="320" y="184"/>
                    </a:lnTo>
                    <a:lnTo>
                      <a:pt x="320" y="184"/>
                    </a:lnTo>
                    <a:close/>
                  </a:path>
                </a:pathLst>
              </a:custGeom>
              <a:solidFill>
                <a:schemeClr val="accent1">
                  <a:alpha val="7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20" name="Freeform 48"/>
              <p:cNvSpPr/>
              <p:nvPr userDrawn="1"/>
            </p:nvSpPr>
            <p:spPr bwMode="auto">
              <a:xfrm>
                <a:off x="3413126" y="2597150"/>
                <a:ext cx="508000" cy="292100"/>
              </a:xfrm>
              <a:custGeom>
                <a:gdLst>
                  <a:gd name="T0" fmla="*/ 0 w 320"/>
                  <a:gd name="T1" fmla="*/ 0 h 184"/>
                  <a:gd name="T2" fmla="*/ 0 w 320"/>
                  <a:gd name="T3" fmla="*/ 184 h 184"/>
                  <a:gd name="T4" fmla="*/ 320 w 320"/>
                  <a:gd name="T5" fmla="*/ 0 h 184"/>
                  <a:gd name="T6" fmla="*/ 0 w 320"/>
                  <a:gd name="T7" fmla="*/ 0 h 184"/>
                </a:gdLst>
                <a:cxnLst>
                  <a:cxn ang="0">
                    <a:pos x="T0" y="T1"/>
                  </a:cxn>
                  <a:cxn ang="0">
                    <a:pos x="T2" y="T3"/>
                  </a:cxn>
                  <a:cxn ang="0">
                    <a:pos x="T4" y="T5"/>
                  </a:cxn>
                  <a:cxn ang="0">
                    <a:pos x="T6" y="T7"/>
                  </a:cxn>
                </a:cxnLst>
                <a:rect l="0" t="0" r="r" b="b"/>
                <a:pathLst>
                  <a:path w="320" h="184">
                    <a:moveTo>
                      <a:pt x="0" y="0"/>
                    </a:moveTo>
                    <a:lnTo>
                      <a:pt x="0" y="184"/>
                    </a:lnTo>
                    <a:lnTo>
                      <a:pt x="320" y="0"/>
                    </a:lnTo>
                    <a:lnTo>
                      <a:pt x="0" y="0"/>
                    </a:lnTo>
                    <a:close/>
                  </a:path>
                </a:pathLst>
              </a:custGeom>
              <a:solidFill>
                <a:schemeClr val="accent1">
                  <a:alpha val="7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26" name="Group 70"/>
            <p:cNvGrpSpPr/>
            <p:nvPr userDrawn="1"/>
          </p:nvGrpSpPr>
          <p:grpSpPr>
            <a:xfrm flipH="1">
              <a:off x="-375" y="5551"/>
              <a:ext cx="2892" cy="5207"/>
              <a:chOff x="3921126" y="2889250"/>
              <a:chExt cx="508000" cy="584200"/>
            </a:xfrm>
          </p:grpSpPr>
          <p:sp>
            <p:nvSpPr>
              <p:cNvPr id="27" name="Freeform 49"/>
              <p:cNvSpPr/>
              <p:nvPr userDrawn="1"/>
            </p:nvSpPr>
            <p:spPr bwMode="auto">
              <a:xfrm>
                <a:off x="3921126" y="3181350"/>
                <a:ext cx="508000" cy="292100"/>
              </a:xfrm>
              <a:custGeom>
                <a:gdLst>
                  <a:gd name="T0" fmla="*/ 320 w 320"/>
                  <a:gd name="T1" fmla="*/ 184 h 184"/>
                  <a:gd name="T2" fmla="*/ 320 w 320"/>
                  <a:gd name="T3" fmla="*/ 0 h 184"/>
                  <a:gd name="T4" fmla="*/ 0 w 320"/>
                  <a:gd name="T5" fmla="*/ 0 h 184"/>
                  <a:gd name="T6" fmla="*/ 320 w 320"/>
                  <a:gd name="T7" fmla="*/ 184 h 184"/>
                </a:gdLst>
                <a:cxnLst>
                  <a:cxn ang="0">
                    <a:pos x="T0" y="T1"/>
                  </a:cxn>
                  <a:cxn ang="0">
                    <a:pos x="T2" y="T3"/>
                  </a:cxn>
                  <a:cxn ang="0">
                    <a:pos x="T4" y="T5"/>
                  </a:cxn>
                  <a:cxn ang="0">
                    <a:pos x="T6" y="T7"/>
                  </a:cxn>
                </a:cxnLst>
                <a:rect l="0" t="0" r="r" b="b"/>
                <a:pathLst>
                  <a:path w="320" h="184">
                    <a:moveTo>
                      <a:pt x="320" y="184"/>
                    </a:moveTo>
                    <a:lnTo>
                      <a:pt x="320" y="0"/>
                    </a:lnTo>
                    <a:lnTo>
                      <a:pt x="0" y="0"/>
                    </a:lnTo>
                    <a:lnTo>
                      <a:pt x="320" y="184"/>
                    </a:lnTo>
                    <a:close/>
                  </a:path>
                </a:pathLst>
              </a:custGeom>
              <a:solidFill>
                <a:schemeClr val="accent1">
                  <a:alpha val="5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28" name="Freeform 50"/>
              <p:cNvSpPr/>
              <p:nvPr userDrawn="1"/>
            </p:nvSpPr>
            <p:spPr bwMode="auto">
              <a:xfrm>
                <a:off x="3921126" y="2889250"/>
                <a:ext cx="508000" cy="292100"/>
              </a:xfrm>
              <a:custGeom>
                <a:gdLst>
                  <a:gd name="T0" fmla="*/ 0 w 320"/>
                  <a:gd name="T1" fmla="*/ 184 h 184"/>
                  <a:gd name="T2" fmla="*/ 320 w 320"/>
                  <a:gd name="T3" fmla="*/ 184 h 184"/>
                  <a:gd name="T4" fmla="*/ 320 w 320"/>
                  <a:gd name="T5" fmla="*/ 0 h 184"/>
                  <a:gd name="T6" fmla="*/ 0 w 320"/>
                  <a:gd name="T7" fmla="*/ 184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320" y="0"/>
                    </a:lnTo>
                    <a:lnTo>
                      <a:pt x="0" y="184"/>
                    </a:lnTo>
                    <a:lnTo>
                      <a:pt x="0" y="184"/>
                    </a:lnTo>
                    <a:close/>
                  </a:path>
                </a:pathLst>
              </a:custGeom>
              <a:solidFill>
                <a:schemeClr val="accent1">
                  <a:alpha val="5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29" name="Group 71"/>
            <p:cNvGrpSpPr/>
            <p:nvPr userDrawn="1"/>
          </p:nvGrpSpPr>
          <p:grpSpPr>
            <a:xfrm flipH="1">
              <a:off x="2517" y="10758"/>
              <a:ext cx="2892" cy="5207"/>
              <a:chOff x="3413126" y="3473450"/>
              <a:chExt cx="508000" cy="584200"/>
            </a:xfrm>
          </p:grpSpPr>
          <p:sp>
            <p:nvSpPr>
              <p:cNvPr id="30" name="Freeform 51"/>
              <p:cNvSpPr/>
              <p:nvPr userDrawn="1"/>
            </p:nvSpPr>
            <p:spPr bwMode="auto">
              <a:xfrm>
                <a:off x="3413126" y="3473450"/>
                <a:ext cx="508000" cy="292100"/>
              </a:xfrm>
              <a:custGeom>
                <a:gdLst>
                  <a:gd name="T0" fmla="*/ 260 w 320"/>
                  <a:gd name="T1" fmla="*/ 150 h 184"/>
                  <a:gd name="T2" fmla="*/ 0 w 320"/>
                  <a:gd name="T3" fmla="*/ 0 h 184"/>
                  <a:gd name="T4" fmla="*/ 0 w 320"/>
                  <a:gd name="T5" fmla="*/ 184 h 184"/>
                  <a:gd name="T6" fmla="*/ 320 w 320"/>
                  <a:gd name="T7" fmla="*/ 184 h 184"/>
                  <a:gd name="T8" fmla="*/ 260 w 320"/>
                  <a:gd name="T9" fmla="*/ 150 h 184"/>
                </a:gdLst>
                <a:cxnLst>
                  <a:cxn ang="0">
                    <a:pos x="T0" y="T1"/>
                  </a:cxn>
                  <a:cxn ang="0">
                    <a:pos x="T2" y="T3"/>
                  </a:cxn>
                  <a:cxn ang="0">
                    <a:pos x="T4" y="T5"/>
                  </a:cxn>
                  <a:cxn ang="0">
                    <a:pos x="T6" y="T7"/>
                  </a:cxn>
                  <a:cxn ang="0">
                    <a:pos x="T8" y="T9"/>
                  </a:cxn>
                </a:cxnLst>
                <a:rect l="0" t="0" r="r" b="b"/>
                <a:pathLst>
                  <a:path w="320" h="184">
                    <a:moveTo>
                      <a:pt x="260" y="150"/>
                    </a:moveTo>
                    <a:lnTo>
                      <a:pt x="0" y="0"/>
                    </a:lnTo>
                    <a:lnTo>
                      <a:pt x="0" y="184"/>
                    </a:lnTo>
                    <a:lnTo>
                      <a:pt x="320" y="184"/>
                    </a:lnTo>
                    <a:lnTo>
                      <a:pt x="260" y="150"/>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31" name="Freeform 52"/>
              <p:cNvSpPr/>
              <p:nvPr userDrawn="1"/>
            </p:nvSpPr>
            <p:spPr bwMode="auto">
              <a:xfrm>
                <a:off x="3413126" y="3765550"/>
                <a:ext cx="508000" cy="292100"/>
              </a:xfrm>
              <a:custGeom>
                <a:gdLst>
                  <a:gd name="T0" fmla="*/ 0 w 320"/>
                  <a:gd name="T1" fmla="*/ 0 h 184"/>
                  <a:gd name="T2" fmla="*/ 0 w 320"/>
                  <a:gd name="T3" fmla="*/ 184 h 184"/>
                  <a:gd name="T4" fmla="*/ 320 w 320"/>
                  <a:gd name="T5" fmla="*/ 0 h 184"/>
                  <a:gd name="T6" fmla="*/ 320 w 320"/>
                  <a:gd name="T7" fmla="*/ 0 h 184"/>
                  <a:gd name="T8" fmla="*/ 0 w 320"/>
                  <a:gd name="T9" fmla="*/ 0 h 184"/>
                </a:gdLst>
                <a:cxnLst>
                  <a:cxn ang="0">
                    <a:pos x="T0" y="T1"/>
                  </a:cxn>
                  <a:cxn ang="0">
                    <a:pos x="T2" y="T3"/>
                  </a:cxn>
                  <a:cxn ang="0">
                    <a:pos x="T4" y="T5"/>
                  </a:cxn>
                  <a:cxn ang="0">
                    <a:pos x="T6" y="T7"/>
                  </a:cxn>
                  <a:cxn ang="0">
                    <a:pos x="T8" y="T9"/>
                  </a:cxn>
                </a:cxnLst>
                <a:rect l="0" t="0" r="r" b="b"/>
                <a:pathLst>
                  <a:path w="320" h="184">
                    <a:moveTo>
                      <a:pt x="0" y="0"/>
                    </a:moveTo>
                    <a:lnTo>
                      <a:pt x="0" y="184"/>
                    </a:lnTo>
                    <a:lnTo>
                      <a:pt x="320" y="0"/>
                    </a:lnTo>
                    <a:lnTo>
                      <a:pt x="320" y="0"/>
                    </a:lnTo>
                    <a:lnTo>
                      <a:pt x="0" y="0"/>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32" name="Group 72"/>
            <p:cNvGrpSpPr/>
            <p:nvPr userDrawn="1"/>
          </p:nvGrpSpPr>
          <p:grpSpPr>
            <a:xfrm flipH="1">
              <a:off x="-375" y="344"/>
              <a:ext cx="2892" cy="5207"/>
              <a:chOff x="3921126" y="2305050"/>
              <a:chExt cx="508000" cy="584200"/>
            </a:xfrm>
          </p:grpSpPr>
          <p:sp>
            <p:nvSpPr>
              <p:cNvPr id="33" name="Freeform 55"/>
              <p:cNvSpPr/>
              <p:nvPr userDrawn="1"/>
            </p:nvSpPr>
            <p:spPr bwMode="auto">
              <a:xfrm>
                <a:off x="3921126" y="2305050"/>
                <a:ext cx="508000" cy="292100"/>
              </a:xfrm>
              <a:custGeom>
                <a:gdLst>
                  <a:gd name="T0" fmla="*/ 0 w 320"/>
                  <a:gd name="T1" fmla="*/ 184 h 184"/>
                  <a:gd name="T2" fmla="*/ 320 w 320"/>
                  <a:gd name="T3" fmla="*/ 184 h 184"/>
                  <a:gd name="T4" fmla="*/ 320 w 320"/>
                  <a:gd name="T5" fmla="*/ 0 h 184"/>
                  <a:gd name="T6" fmla="*/ 0 w 320"/>
                  <a:gd name="T7" fmla="*/ 184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320" y="0"/>
                    </a:lnTo>
                    <a:lnTo>
                      <a:pt x="0" y="184"/>
                    </a:lnTo>
                    <a:lnTo>
                      <a:pt x="0" y="184"/>
                    </a:lnTo>
                    <a:close/>
                  </a:path>
                </a:pathLst>
              </a:custGeom>
              <a:solidFill>
                <a:schemeClr val="accent1">
                  <a:alpha val="8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65" name="Freeform 56"/>
              <p:cNvSpPr/>
              <p:nvPr userDrawn="1"/>
            </p:nvSpPr>
            <p:spPr bwMode="auto">
              <a:xfrm>
                <a:off x="3921126" y="2597150"/>
                <a:ext cx="508000" cy="292100"/>
              </a:xfrm>
              <a:custGeom>
                <a:gdLst>
                  <a:gd name="T0" fmla="*/ 0 w 320"/>
                  <a:gd name="T1" fmla="*/ 0 h 184"/>
                  <a:gd name="T2" fmla="*/ 320 w 320"/>
                  <a:gd name="T3" fmla="*/ 184 h 184"/>
                  <a:gd name="T4" fmla="*/ 320 w 320"/>
                  <a:gd name="T5" fmla="*/ 0 h 184"/>
                  <a:gd name="T6" fmla="*/ 0 w 320"/>
                  <a:gd name="T7" fmla="*/ 0 h 184"/>
                </a:gdLst>
                <a:cxnLst>
                  <a:cxn ang="0">
                    <a:pos x="T0" y="T1"/>
                  </a:cxn>
                  <a:cxn ang="0">
                    <a:pos x="T2" y="T3"/>
                  </a:cxn>
                  <a:cxn ang="0">
                    <a:pos x="T4" y="T5"/>
                  </a:cxn>
                  <a:cxn ang="0">
                    <a:pos x="T6" y="T7"/>
                  </a:cxn>
                </a:cxnLst>
                <a:rect l="0" t="0" r="r" b="b"/>
                <a:pathLst>
                  <a:path w="320" h="184">
                    <a:moveTo>
                      <a:pt x="0" y="0"/>
                    </a:moveTo>
                    <a:lnTo>
                      <a:pt x="320" y="184"/>
                    </a:lnTo>
                    <a:lnTo>
                      <a:pt x="320" y="0"/>
                    </a:lnTo>
                    <a:lnTo>
                      <a:pt x="0" y="0"/>
                    </a:lnTo>
                    <a:close/>
                  </a:path>
                </a:pathLst>
              </a:custGeom>
              <a:solidFill>
                <a:schemeClr val="accent1">
                  <a:alpha val="8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66" name="Group 73"/>
            <p:cNvGrpSpPr/>
            <p:nvPr userDrawn="1"/>
          </p:nvGrpSpPr>
          <p:grpSpPr>
            <a:xfrm flipH="1">
              <a:off x="-375" y="2948"/>
              <a:ext cx="5783" cy="5207"/>
              <a:chOff x="3413126" y="2597150"/>
              <a:chExt cx="1016000" cy="584200"/>
            </a:xfrm>
          </p:grpSpPr>
          <p:sp>
            <p:nvSpPr>
              <p:cNvPr id="101" name="Freeform 58"/>
              <p:cNvSpPr/>
              <p:nvPr userDrawn="1"/>
            </p:nvSpPr>
            <p:spPr bwMode="auto">
              <a:xfrm>
                <a:off x="3413126" y="2597150"/>
                <a:ext cx="508000" cy="292100"/>
              </a:xfrm>
              <a:custGeom>
                <a:gdLst>
                  <a:gd name="T0" fmla="*/ 0 w 320"/>
                  <a:gd name="T1" fmla="*/ 184 h 184"/>
                  <a:gd name="T2" fmla="*/ 0 w 320"/>
                  <a:gd name="T3" fmla="*/ 184 h 184"/>
                  <a:gd name="T4" fmla="*/ 320 w 320"/>
                  <a:gd name="T5" fmla="*/ 184 h 184"/>
                  <a:gd name="T6" fmla="*/ 320 w 320"/>
                  <a:gd name="T7" fmla="*/ 0 h 184"/>
                  <a:gd name="T8" fmla="*/ 320 w 320"/>
                  <a:gd name="T9" fmla="*/ 0 h 184"/>
                  <a:gd name="T10" fmla="*/ 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0" y="184"/>
                    </a:moveTo>
                    <a:lnTo>
                      <a:pt x="0" y="184"/>
                    </a:lnTo>
                    <a:lnTo>
                      <a:pt x="320" y="184"/>
                    </a:lnTo>
                    <a:lnTo>
                      <a:pt x="320" y="0"/>
                    </a:lnTo>
                    <a:lnTo>
                      <a:pt x="320" y="0"/>
                    </a:lnTo>
                    <a:lnTo>
                      <a:pt x="0" y="18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02" name="Freeform 59"/>
              <p:cNvSpPr/>
              <p:nvPr userDrawn="1"/>
            </p:nvSpPr>
            <p:spPr bwMode="auto">
              <a:xfrm>
                <a:off x="3921126" y="2889250"/>
                <a:ext cx="508000" cy="292100"/>
              </a:xfrm>
              <a:custGeom>
                <a:gdLst>
                  <a:gd name="T0" fmla="*/ 0 w 320"/>
                  <a:gd name="T1" fmla="*/ 184 h 184"/>
                  <a:gd name="T2" fmla="*/ 0 w 320"/>
                  <a:gd name="T3" fmla="*/ 184 h 184"/>
                  <a:gd name="T4" fmla="*/ 32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0" y="184"/>
                    </a:lnTo>
                    <a:lnTo>
                      <a:pt x="320" y="0"/>
                    </a:lnTo>
                    <a:lnTo>
                      <a:pt x="0" y="0"/>
                    </a:lnTo>
                    <a:lnTo>
                      <a:pt x="0" y="18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04" name="Freeform 60"/>
              <p:cNvSpPr/>
              <p:nvPr userDrawn="1"/>
            </p:nvSpPr>
            <p:spPr bwMode="auto">
              <a:xfrm>
                <a:off x="3413126" y="2889250"/>
                <a:ext cx="508000" cy="292100"/>
              </a:xfrm>
              <a:custGeom>
                <a:gdLst>
                  <a:gd name="T0" fmla="*/ 78 w 320"/>
                  <a:gd name="T1" fmla="*/ 44 h 184"/>
                  <a:gd name="T2" fmla="*/ 320 w 320"/>
                  <a:gd name="T3" fmla="*/ 184 h 184"/>
                  <a:gd name="T4" fmla="*/ 320 w 320"/>
                  <a:gd name="T5" fmla="*/ 0 h 184"/>
                  <a:gd name="T6" fmla="*/ 0 w 320"/>
                  <a:gd name="T7" fmla="*/ 0 h 184"/>
                  <a:gd name="T8" fmla="*/ 78 w 320"/>
                  <a:gd name="T9" fmla="*/ 44 h 184"/>
                </a:gdLst>
                <a:cxnLst>
                  <a:cxn ang="0">
                    <a:pos x="T0" y="T1"/>
                  </a:cxn>
                  <a:cxn ang="0">
                    <a:pos x="T2" y="T3"/>
                  </a:cxn>
                  <a:cxn ang="0">
                    <a:pos x="T4" y="T5"/>
                  </a:cxn>
                  <a:cxn ang="0">
                    <a:pos x="T6" y="T7"/>
                  </a:cxn>
                  <a:cxn ang="0">
                    <a:pos x="T8" y="T9"/>
                  </a:cxn>
                </a:cxnLst>
                <a:rect l="0" t="0" r="r" b="b"/>
                <a:pathLst>
                  <a:path w="320" h="184">
                    <a:moveTo>
                      <a:pt x="78" y="44"/>
                    </a:moveTo>
                    <a:lnTo>
                      <a:pt x="320" y="184"/>
                    </a:lnTo>
                    <a:lnTo>
                      <a:pt x="320" y="0"/>
                    </a:lnTo>
                    <a:lnTo>
                      <a:pt x="0" y="0"/>
                    </a:lnTo>
                    <a:lnTo>
                      <a:pt x="78" y="4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05" name="Freeform 62"/>
              <p:cNvSpPr/>
              <p:nvPr userDrawn="1"/>
            </p:nvSpPr>
            <p:spPr bwMode="auto">
              <a:xfrm>
                <a:off x="3921126" y="2597150"/>
                <a:ext cx="508000" cy="292100"/>
              </a:xfrm>
              <a:custGeom>
                <a:gdLst>
                  <a:gd name="T0" fmla="*/ 0 w 320"/>
                  <a:gd name="T1" fmla="*/ 0 h 184"/>
                  <a:gd name="T2" fmla="*/ 0 w 320"/>
                  <a:gd name="T3" fmla="*/ 184 h 184"/>
                  <a:gd name="T4" fmla="*/ 320 w 320"/>
                  <a:gd name="T5" fmla="*/ 184 h 184"/>
                  <a:gd name="T6" fmla="*/ 320 w 320"/>
                  <a:gd name="T7" fmla="*/ 184 h 184"/>
                  <a:gd name="T8" fmla="*/ 0 w 320"/>
                  <a:gd name="T9" fmla="*/ 0 h 184"/>
                  <a:gd name="T10" fmla="*/ 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0" y="0"/>
                    </a:moveTo>
                    <a:lnTo>
                      <a:pt x="0" y="184"/>
                    </a:lnTo>
                    <a:lnTo>
                      <a:pt x="320" y="184"/>
                    </a:lnTo>
                    <a:lnTo>
                      <a:pt x="320" y="184"/>
                    </a:lnTo>
                    <a:lnTo>
                      <a:pt x="0" y="0"/>
                    </a:lnTo>
                    <a:lnTo>
                      <a:pt x="0" y="0"/>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06" name="Group 74"/>
            <p:cNvGrpSpPr/>
            <p:nvPr userDrawn="1"/>
          </p:nvGrpSpPr>
          <p:grpSpPr>
            <a:xfrm flipH="1">
              <a:off x="-375" y="-2259"/>
              <a:ext cx="5783" cy="5207"/>
              <a:chOff x="3413126" y="2012950"/>
              <a:chExt cx="1016000" cy="584200"/>
            </a:xfrm>
          </p:grpSpPr>
          <p:sp>
            <p:nvSpPr>
              <p:cNvPr id="107" name="Freeform 65"/>
              <p:cNvSpPr/>
              <p:nvPr userDrawn="1"/>
            </p:nvSpPr>
            <p:spPr bwMode="auto">
              <a:xfrm>
                <a:off x="3413126" y="2305050"/>
                <a:ext cx="508000" cy="292100"/>
              </a:xfrm>
              <a:custGeom>
                <a:gdLst>
                  <a:gd name="T0" fmla="*/ 320 w 320"/>
                  <a:gd name="T1" fmla="*/ 0 h 184"/>
                  <a:gd name="T2" fmla="*/ 0 w 320"/>
                  <a:gd name="T3" fmla="*/ 0 h 184"/>
                  <a:gd name="T4" fmla="*/ 0 w 320"/>
                  <a:gd name="T5" fmla="*/ 0 h 184"/>
                  <a:gd name="T6" fmla="*/ 256 w 320"/>
                  <a:gd name="T7" fmla="*/ 148 h 184"/>
                  <a:gd name="T8" fmla="*/ 320 w 320"/>
                  <a:gd name="T9" fmla="*/ 184 h 184"/>
                  <a:gd name="T10" fmla="*/ 32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320" y="0"/>
                    </a:moveTo>
                    <a:lnTo>
                      <a:pt x="0" y="0"/>
                    </a:lnTo>
                    <a:lnTo>
                      <a:pt x="0" y="0"/>
                    </a:lnTo>
                    <a:lnTo>
                      <a:pt x="256" y="148"/>
                    </a:lnTo>
                    <a:lnTo>
                      <a:pt x="320" y="184"/>
                    </a:lnTo>
                    <a:lnTo>
                      <a:pt x="320" y="0"/>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08" name="Freeform 66"/>
              <p:cNvSpPr/>
              <p:nvPr userDrawn="1"/>
            </p:nvSpPr>
            <p:spPr bwMode="auto">
              <a:xfrm>
                <a:off x="3921126" y="2305050"/>
                <a:ext cx="508000" cy="292100"/>
              </a:xfrm>
              <a:custGeom>
                <a:gdLst>
                  <a:gd name="T0" fmla="*/ 0 w 320"/>
                  <a:gd name="T1" fmla="*/ 184 h 184"/>
                  <a:gd name="T2" fmla="*/ 0 w 320"/>
                  <a:gd name="T3" fmla="*/ 184 h 184"/>
                  <a:gd name="T4" fmla="*/ 0 w 320"/>
                  <a:gd name="T5" fmla="*/ 184 h 184"/>
                  <a:gd name="T6" fmla="*/ 320 w 320"/>
                  <a:gd name="T7" fmla="*/ 0 h 184"/>
                  <a:gd name="T8" fmla="*/ 320 w 320"/>
                  <a:gd name="T9" fmla="*/ 0 h 184"/>
                  <a:gd name="T10" fmla="*/ 0 w 320"/>
                  <a:gd name="T11" fmla="*/ 0 h 184"/>
                  <a:gd name="T12" fmla="*/ 0 w 320"/>
                  <a:gd name="T13" fmla="*/ 184 h 184"/>
                </a:gdLst>
                <a:cxnLst>
                  <a:cxn ang="0">
                    <a:pos x="T0" y="T1"/>
                  </a:cxn>
                  <a:cxn ang="0">
                    <a:pos x="T2" y="T3"/>
                  </a:cxn>
                  <a:cxn ang="0">
                    <a:pos x="T4" y="T5"/>
                  </a:cxn>
                  <a:cxn ang="0">
                    <a:pos x="T6" y="T7"/>
                  </a:cxn>
                  <a:cxn ang="0">
                    <a:pos x="T8" y="T9"/>
                  </a:cxn>
                  <a:cxn ang="0">
                    <a:pos x="T10" y="T11"/>
                  </a:cxn>
                  <a:cxn ang="0">
                    <a:pos x="T12" y="T13"/>
                  </a:cxn>
                </a:cxnLst>
                <a:rect l="0" t="0" r="r" b="b"/>
                <a:pathLst>
                  <a:path w="320" h="184">
                    <a:moveTo>
                      <a:pt x="0" y="184"/>
                    </a:moveTo>
                    <a:lnTo>
                      <a:pt x="0" y="184"/>
                    </a:lnTo>
                    <a:lnTo>
                      <a:pt x="0" y="184"/>
                    </a:lnTo>
                    <a:lnTo>
                      <a:pt x="320" y="0"/>
                    </a:lnTo>
                    <a:lnTo>
                      <a:pt x="320" y="0"/>
                    </a:lnTo>
                    <a:lnTo>
                      <a:pt x="0" y="0"/>
                    </a:lnTo>
                    <a:lnTo>
                      <a:pt x="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09" name="Freeform 67"/>
              <p:cNvSpPr/>
              <p:nvPr userDrawn="1"/>
            </p:nvSpPr>
            <p:spPr bwMode="auto">
              <a:xfrm>
                <a:off x="3413126" y="2012950"/>
                <a:ext cx="508000" cy="292100"/>
              </a:xfrm>
              <a:custGeom>
                <a:gdLst>
                  <a:gd name="T0" fmla="*/ 320 w 320"/>
                  <a:gd name="T1" fmla="*/ 184 h 184"/>
                  <a:gd name="T2" fmla="*/ 320 w 320"/>
                  <a:gd name="T3" fmla="*/ 0 h 184"/>
                  <a:gd name="T4" fmla="*/ 320 w 320"/>
                  <a:gd name="T5" fmla="*/ 0 h 184"/>
                  <a:gd name="T6" fmla="*/ 216 w 320"/>
                  <a:gd name="T7" fmla="*/ 60 h 184"/>
                  <a:gd name="T8" fmla="*/ 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320" y="0"/>
                    </a:lnTo>
                    <a:lnTo>
                      <a:pt x="320" y="0"/>
                    </a:lnTo>
                    <a:lnTo>
                      <a:pt x="216" y="60"/>
                    </a:lnTo>
                    <a:lnTo>
                      <a:pt x="0" y="184"/>
                    </a:lnTo>
                    <a:lnTo>
                      <a:pt x="32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10" name="Freeform 71"/>
              <p:cNvSpPr/>
              <p:nvPr userDrawn="1"/>
            </p:nvSpPr>
            <p:spPr bwMode="auto">
              <a:xfrm>
                <a:off x="3921126" y="2012950"/>
                <a:ext cx="508000" cy="292100"/>
              </a:xfrm>
              <a:custGeom>
                <a:gdLst>
                  <a:gd name="T0" fmla="*/ 0 w 320"/>
                  <a:gd name="T1" fmla="*/ 184 h 184"/>
                  <a:gd name="T2" fmla="*/ 320 w 320"/>
                  <a:gd name="T3" fmla="*/ 184 h 184"/>
                  <a:gd name="T4" fmla="*/ 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0" y="0"/>
                    </a:lnTo>
                    <a:lnTo>
                      <a:pt x="0" y="0"/>
                    </a:lnTo>
                    <a:lnTo>
                      <a:pt x="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11" name="Group 75"/>
            <p:cNvGrpSpPr/>
            <p:nvPr userDrawn="1"/>
          </p:nvGrpSpPr>
          <p:grpSpPr>
            <a:xfrm flipH="1">
              <a:off x="2517" y="-4891"/>
              <a:ext cx="2892" cy="5235"/>
              <a:chOff x="3413126" y="1717675"/>
              <a:chExt cx="508000" cy="587375"/>
            </a:xfrm>
          </p:grpSpPr>
          <p:sp>
            <p:nvSpPr>
              <p:cNvPr id="112" name="Freeform 74"/>
              <p:cNvSpPr/>
              <p:nvPr userDrawn="1"/>
            </p:nvSpPr>
            <p:spPr bwMode="auto">
              <a:xfrm>
                <a:off x="3413126" y="2012950"/>
                <a:ext cx="508000" cy="292100"/>
              </a:xfrm>
              <a:custGeom>
                <a:gdLst>
                  <a:gd name="T0" fmla="*/ 216 w 320"/>
                  <a:gd name="T1" fmla="*/ 60 h 184"/>
                  <a:gd name="T2" fmla="*/ 320 w 320"/>
                  <a:gd name="T3" fmla="*/ 0 h 184"/>
                  <a:gd name="T4" fmla="*/ 0 w 320"/>
                  <a:gd name="T5" fmla="*/ 0 h 184"/>
                  <a:gd name="T6" fmla="*/ 0 w 320"/>
                  <a:gd name="T7" fmla="*/ 184 h 184"/>
                  <a:gd name="T8" fmla="*/ 0 w 320"/>
                  <a:gd name="T9" fmla="*/ 184 h 184"/>
                  <a:gd name="T10" fmla="*/ 216 w 320"/>
                  <a:gd name="T11" fmla="*/ 60 h 184"/>
                </a:gdLst>
                <a:cxnLst>
                  <a:cxn ang="0">
                    <a:pos x="T0" y="T1"/>
                  </a:cxn>
                  <a:cxn ang="0">
                    <a:pos x="T2" y="T3"/>
                  </a:cxn>
                  <a:cxn ang="0">
                    <a:pos x="T4" y="T5"/>
                  </a:cxn>
                  <a:cxn ang="0">
                    <a:pos x="T6" y="T7"/>
                  </a:cxn>
                  <a:cxn ang="0">
                    <a:pos x="T8" y="T9"/>
                  </a:cxn>
                  <a:cxn ang="0">
                    <a:pos x="T10" y="T11"/>
                  </a:cxn>
                </a:cxnLst>
                <a:rect l="0" t="0" r="r" b="b"/>
                <a:pathLst>
                  <a:path w="320" h="184">
                    <a:moveTo>
                      <a:pt x="216" y="60"/>
                    </a:moveTo>
                    <a:lnTo>
                      <a:pt x="320" y="0"/>
                    </a:lnTo>
                    <a:lnTo>
                      <a:pt x="0" y="0"/>
                    </a:lnTo>
                    <a:lnTo>
                      <a:pt x="0" y="184"/>
                    </a:lnTo>
                    <a:lnTo>
                      <a:pt x="0" y="184"/>
                    </a:lnTo>
                    <a:lnTo>
                      <a:pt x="216" y="60"/>
                    </a:lnTo>
                    <a:close/>
                  </a:path>
                </a:pathLst>
              </a:custGeom>
              <a:solidFill>
                <a:schemeClr val="accent1"/>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13" name="Freeform 75"/>
              <p:cNvSpPr/>
              <p:nvPr userDrawn="1"/>
            </p:nvSpPr>
            <p:spPr bwMode="auto">
              <a:xfrm>
                <a:off x="3413126" y="1717675"/>
                <a:ext cx="508000" cy="295275"/>
              </a:xfrm>
              <a:custGeom>
                <a:gdLst>
                  <a:gd name="T0" fmla="*/ 320 w 320"/>
                  <a:gd name="T1" fmla="*/ 186 h 186"/>
                  <a:gd name="T2" fmla="*/ 0 w 320"/>
                  <a:gd name="T3" fmla="*/ 0 h 186"/>
                  <a:gd name="T4" fmla="*/ 0 w 320"/>
                  <a:gd name="T5" fmla="*/ 186 h 186"/>
                  <a:gd name="T6" fmla="*/ 320 w 320"/>
                  <a:gd name="T7" fmla="*/ 186 h 186"/>
                  <a:gd name="T8" fmla="*/ 320 w 320"/>
                  <a:gd name="T9" fmla="*/ 186 h 186"/>
                </a:gdLst>
                <a:cxnLst>
                  <a:cxn ang="0">
                    <a:pos x="T0" y="T1"/>
                  </a:cxn>
                  <a:cxn ang="0">
                    <a:pos x="T2" y="T3"/>
                  </a:cxn>
                  <a:cxn ang="0">
                    <a:pos x="T4" y="T5"/>
                  </a:cxn>
                  <a:cxn ang="0">
                    <a:pos x="T6" y="T7"/>
                  </a:cxn>
                  <a:cxn ang="0">
                    <a:pos x="T8" y="T9"/>
                  </a:cxn>
                </a:cxnLst>
                <a:rect l="0" t="0" r="r" b="b"/>
                <a:pathLst>
                  <a:path w="320" h="186">
                    <a:moveTo>
                      <a:pt x="320" y="186"/>
                    </a:moveTo>
                    <a:lnTo>
                      <a:pt x="0" y="0"/>
                    </a:lnTo>
                    <a:lnTo>
                      <a:pt x="0" y="186"/>
                    </a:lnTo>
                    <a:lnTo>
                      <a:pt x="320" y="186"/>
                    </a:lnTo>
                    <a:lnTo>
                      <a:pt x="320" y="186"/>
                    </a:lnTo>
                    <a:close/>
                  </a:path>
                </a:pathLst>
              </a:custGeom>
              <a:solidFill>
                <a:schemeClr val="accent1"/>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grpSp>
        <p:nvGrpSpPr>
          <p:cNvPr id="114" name="组合 113"/>
          <p:cNvGrpSpPr/>
          <p:nvPr userDrawn="1"/>
        </p:nvGrpSpPr>
        <p:grpSpPr>
          <a:xfrm>
            <a:off x="4852670" y="-3357245"/>
            <a:ext cx="3672840" cy="13493750"/>
            <a:chOff x="-375" y="-4891"/>
            <a:chExt cx="5784" cy="20855"/>
          </a:xfrm>
        </p:grpSpPr>
        <p:grpSp>
          <p:nvGrpSpPr>
            <p:cNvPr id="115" name="Group 67"/>
            <p:cNvGrpSpPr/>
            <p:nvPr userDrawn="1"/>
          </p:nvGrpSpPr>
          <p:grpSpPr>
            <a:xfrm flipH="1">
              <a:off x="-375" y="8155"/>
              <a:ext cx="5783" cy="5207"/>
              <a:chOff x="3413126" y="3181350"/>
              <a:chExt cx="1016000" cy="584200"/>
            </a:xfrm>
          </p:grpSpPr>
          <p:sp>
            <p:nvSpPr>
              <p:cNvPr id="116" name="Freeform 35"/>
              <p:cNvSpPr/>
              <p:nvPr userDrawn="1"/>
            </p:nvSpPr>
            <p:spPr bwMode="auto">
              <a:xfrm>
                <a:off x="3921126" y="3473450"/>
                <a:ext cx="508000" cy="292100"/>
              </a:xfrm>
              <a:custGeom>
                <a:gdLst>
                  <a:gd name="T0" fmla="*/ 0 w 320"/>
                  <a:gd name="T1" fmla="*/ 184 h 184"/>
                  <a:gd name="T2" fmla="*/ 0 w 320"/>
                  <a:gd name="T3" fmla="*/ 184 h 184"/>
                  <a:gd name="T4" fmla="*/ 32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0" y="184"/>
                    </a:lnTo>
                    <a:lnTo>
                      <a:pt x="320" y="0"/>
                    </a:lnTo>
                    <a:lnTo>
                      <a:pt x="0" y="0"/>
                    </a:lnTo>
                    <a:lnTo>
                      <a:pt x="0" y="184"/>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17" name="Freeform 38"/>
              <p:cNvSpPr/>
              <p:nvPr userDrawn="1"/>
            </p:nvSpPr>
            <p:spPr bwMode="auto">
              <a:xfrm>
                <a:off x="3921126" y="3181350"/>
                <a:ext cx="508000" cy="292100"/>
              </a:xfrm>
              <a:custGeom>
                <a:gdLst>
                  <a:gd name="T0" fmla="*/ 0 w 320"/>
                  <a:gd name="T1" fmla="*/ 0 h 184"/>
                  <a:gd name="T2" fmla="*/ 0 w 320"/>
                  <a:gd name="T3" fmla="*/ 184 h 184"/>
                  <a:gd name="T4" fmla="*/ 320 w 320"/>
                  <a:gd name="T5" fmla="*/ 184 h 184"/>
                  <a:gd name="T6" fmla="*/ 320 w 320"/>
                  <a:gd name="T7" fmla="*/ 184 h 184"/>
                  <a:gd name="T8" fmla="*/ 0 w 320"/>
                  <a:gd name="T9" fmla="*/ 0 h 184"/>
                  <a:gd name="T10" fmla="*/ 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0" y="0"/>
                    </a:moveTo>
                    <a:lnTo>
                      <a:pt x="0" y="184"/>
                    </a:lnTo>
                    <a:lnTo>
                      <a:pt x="320" y="184"/>
                    </a:lnTo>
                    <a:lnTo>
                      <a:pt x="320" y="184"/>
                    </a:lnTo>
                    <a:lnTo>
                      <a:pt x="0" y="0"/>
                    </a:lnTo>
                    <a:lnTo>
                      <a:pt x="0" y="0"/>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18" name="Freeform 39"/>
              <p:cNvSpPr/>
              <p:nvPr userDrawn="1"/>
            </p:nvSpPr>
            <p:spPr bwMode="auto">
              <a:xfrm>
                <a:off x="3413126" y="3181350"/>
                <a:ext cx="508000" cy="292100"/>
              </a:xfrm>
              <a:custGeom>
                <a:gdLst>
                  <a:gd name="T0" fmla="*/ 0 w 320"/>
                  <a:gd name="T1" fmla="*/ 184 h 184"/>
                  <a:gd name="T2" fmla="*/ 0 w 320"/>
                  <a:gd name="T3" fmla="*/ 184 h 184"/>
                  <a:gd name="T4" fmla="*/ 320 w 320"/>
                  <a:gd name="T5" fmla="*/ 184 h 184"/>
                  <a:gd name="T6" fmla="*/ 320 w 320"/>
                  <a:gd name="T7" fmla="*/ 0 h 184"/>
                  <a:gd name="T8" fmla="*/ 222 w 320"/>
                  <a:gd name="T9" fmla="*/ 58 h 184"/>
                  <a:gd name="T10" fmla="*/ 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0" y="184"/>
                    </a:moveTo>
                    <a:lnTo>
                      <a:pt x="0" y="184"/>
                    </a:lnTo>
                    <a:lnTo>
                      <a:pt x="320" y="184"/>
                    </a:lnTo>
                    <a:lnTo>
                      <a:pt x="320" y="0"/>
                    </a:lnTo>
                    <a:lnTo>
                      <a:pt x="222" y="58"/>
                    </a:lnTo>
                    <a:lnTo>
                      <a:pt x="0" y="184"/>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19" name="Freeform 41"/>
              <p:cNvSpPr/>
              <p:nvPr userDrawn="1"/>
            </p:nvSpPr>
            <p:spPr bwMode="auto">
              <a:xfrm>
                <a:off x="3413126" y="3473450"/>
                <a:ext cx="508000" cy="292100"/>
              </a:xfrm>
              <a:custGeom>
                <a:gdLst>
                  <a:gd name="T0" fmla="*/ 260 w 320"/>
                  <a:gd name="T1" fmla="*/ 150 h 184"/>
                  <a:gd name="T2" fmla="*/ 320 w 320"/>
                  <a:gd name="T3" fmla="*/ 184 h 184"/>
                  <a:gd name="T4" fmla="*/ 320 w 320"/>
                  <a:gd name="T5" fmla="*/ 0 h 184"/>
                  <a:gd name="T6" fmla="*/ 0 w 320"/>
                  <a:gd name="T7" fmla="*/ 0 h 184"/>
                  <a:gd name="T8" fmla="*/ 260 w 320"/>
                  <a:gd name="T9" fmla="*/ 150 h 184"/>
                </a:gdLst>
                <a:cxnLst>
                  <a:cxn ang="0">
                    <a:pos x="T0" y="T1"/>
                  </a:cxn>
                  <a:cxn ang="0">
                    <a:pos x="T2" y="T3"/>
                  </a:cxn>
                  <a:cxn ang="0">
                    <a:pos x="T4" y="T5"/>
                  </a:cxn>
                  <a:cxn ang="0">
                    <a:pos x="T6" y="T7"/>
                  </a:cxn>
                  <a:cxn ang="0">
                    <a:pos x="T8" y="T9"/>
                  </a:cxn>
                </a:cxnLst>
                <a:rect l="0" t="0" r="r" b="b"/>
                <a:pathLst>
                  <a:path w="320" h="184">
                    <a:moveTo>
                      <a:pt x="260" y="150"/>
                    </a:moveTo>
                    <a:lnTo>
                      <a:pt x="320" y="184"/>
                    </a:lnTo>
                    <a:lnTo>
                      <a:pt x="320" y="0"/>
                    </a:lnTo>
                    <a:lnTo>
                      <a:pt x="0" y="0"/>
                    </a:lnTo>
                    <a:lnTo>
                      <a:pt x="260" y="150"/>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20" name="Group 68"/>
            <p:cNvGrpSpPr/>
            <p:nvPr userDrawn="1"/>
          </p:nvGrpSpPr>
          <p:grpSpPr>
            <a:xfrm flipH="1">
              <a:off x="2517" y="5551"/>
              <a:ext cx="2892" cy="5207"/>
              <a:chOff x="3413126" y="2889250"/>
              <a:chExt cx="508000" cy="584200"/>
            </a:xfrm>
          </p:grpSpPr>
          <p:sp>
            <p:nvSpPr>
              <p:cNvPr id="121" name="Freeform 42"/>
              <p:cNvSpPr/>
              <p:nvPr userDrawn="1"/>
            </p:nvSpPr>
            <p:spPr bwMode="auto">
              <a:xfrm>
                <a:off x="3413126" y="2889250"/>
                <a:ext cx="508000" cy="292100"/>
              </a:xfrm>
              <a:custGeom>
                <a:gdLst>
                  <a:gd name="T0" fmla="*/ 320 w 320"/>
                  <a:gd name="T1" fmla="*/ 184 h 184"/>
                  <a:gd name="T2" fmla="*/ 78 w 320"/>
                  <a:gd name="T3" fmla="*/ 44 h 184"/>
                  <a:gd name="T4" fmla="*/ 0 w 320"/>
                  <a:gd name="T5" fmla="*/ 0 h 184"/>
                  <a:gd name="T6" fmla="*/ 0 w 320"/>
                  <a:gd name="T7" fmla="*/ 184 h 184"/>
                  <a:gd name="T8" fmla="*/ 32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78" y="44"/>
                    </a:lnTo>
                    <a:lnTo>
                      <a:pt x="0" y="0"/>
                    </a:lnTo>
                    <a:lnTo>
                      <a:pt x="0" y="184"/>
                    </a:lnTo>
                    <a:lnTo>
                      <a:pt x="320" y="184"/>
                    </a:lnTo>
                    <a:lnTo>
                      <a:pt x="320" y="184"/>
                    </a:lnTo>
                    <a:close/>
                  </a:path>
                </a:pathLst>
              </a:custGeom>
              <a:solidFill>
                <a:schemeClr val="accent1">
                  <a:alpha val="4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22" name="Freeform 43"/>
              <p:cNvSpPr/>
              <p:nvPr userDrawn="1"/>
            </p:nvSpPr>
            <p:spPr bwMode="auto">
              <a:xfrm>
                <a:off x="3413126" y="3181350"/>
                <a:ext cx="508000" cy="292100"/>
              </a:xfrm>
              <a:custGeom>
                <a:gdLst>
                  <a:gd name="T0" fmla="*/ 320 w 320"/>
                  <a:gd name="T1" fmla="*/ 0 h 184"/>
                  <a:gd name="T2" fmla="*/ 0 w 320"/>
                  <a:gd name="T3" fmla="*/ 0 h 184"/>
                  <a:gd name="T4" fmla="*/ 0 w 320"/>
                  <a:gd name="T5" fmla="*/ 184 h 184"/>
                  <a:gd name="T6" fmla="*/ 0 w 320"/>
                  <a:gd name="T7" fmla="*/ 184 h 184"/>
                  <a:gd name="T8" fmla="*/ 222 w 320"/>
                  <a:gd name="T9" fmla="*/ 58 h 184"/>
                  <a:gd name="T10" fmla="*/ 32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320" y="0"/>
                    </a:moveTo>
                    <a:lnTo>
                      <a:pt x="0" y="0"/>
                    </a:lnTo>
                    <a:lnTo>
                      <a:pt x="0" y="184"/>
                    </a:lnTo>
                    <a:lnTo>
                      <a:pt x="0" y="184"/>
                    </a:lnTo>
                    <a:lnTo>
                      <a:pt x="222" y="58"/>
                    </a:lnTo>
                    <a:lnTo>
                      <a:pt x="320" y="0"/>
                    </a:lnTo>
                    <a:close/>
                  </a:path>
                </a:pathLst>
              </a:custGeom>
              <a:solidFill>
                <a:schemeClr val="accent1">
                  <a:alpha val="4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23" name="Group 69"/>
            <p:cNvGrpSpPr/>
            <p:nvPr userDrawn="1"/>
          </p:nvGrpSpPr>
          <p:grpSpPr>
            <a:xfrm flipH="1">
              <a:off x="2517" y="344"/>
              <a:ext cx="2892" cy="5207"/>
              <a:chOff x="3413126" y="2305050"/>
              <a:chExt cx="508000" cy="584200"/>
            </a:xfrm>
          </p:grpSpPr>
          <p:sp>
            <p:nvSpPr>
              <p:cNvPr id="124" name="Freeform 47"/>
              <p:cNvSpPr/>
              <p:nvPr userDrawn="1"/>
            </p:nvSpPr>
            <p:spPr bwMode="auto">
              <a:xfrm>
                <a:off x="3413126" y="2305050"/>
                <a:ext cx="508000" cy="292100"/>
              </a:xfrm>
              <a:custGeom>
                <a:gdLst>
                  <a:gd name="T0" fmla="*/ 320 w 320"/>
                  <a:gd name="T1" fmla="*/ 184 h 184"/>
                  <a:gd name="T2" fmla="*/ 256 w 320"/>
                  <a:gd name="T3" fmla="*/ 148 h 184"/>
                  <a:gd name="T4" fmla="*/ 0 w 320"/>
                  <a:gd name="T5" fmla="*/ 0 h 184"/>
                  <a:gd name="T6" fmla="*/ 0 w 320"/>
                  <a:gd name="T7" fmla="*/ 184 h 184"/>
                  <a:gd name="T8" fmla="*/ 32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256" y="148"/>
                    </a:lnTo>
                    <a:lnTo>
                      <a:pt x="0" y="0"/>
                    </a:lnTo>
                    <a:lnTo>
                      <a:pt x="0" y="184"/>
                    </a:lnTo>
                    <a:lnTo>
                      <a:pt x="320" y="184"/>
                    </a:lnTo>
                    <a:lnTo>
                      <a:pt x="320" y="184"/>
                    </a:lnTo>
                    <a:close/>
                  </a:path>
                </a:pathLst>
              </a:custGeom>
              <a:solidFill>
                <a:schemeClr val="accent1">
                  <a:alpha val="7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25" name="Freeform 48"/>
              <p:cNvSpPr/>
              <p:nvPr userDrawn="1"/>
            </p:nvSpPr>
            <p:spPr bwMode="auto">
              <a:xfrm>
                <a:off x="3413126" y="2597150"/>
                <a:ext cx="508000" cy="292100"/>
              </a:xfrm>
              <a:custGeom>
                <a:gdLst>
                  <a:gd name="T0" fmla="*/ 0 w 320"/>
                  <a:gd name="T1" fmla="*/ 0 h 184"/>
                  <a:gd name="T2" fmla="*/ 0 w 320"/>
                  <a:gd name="T3" fmla="*/ 184 h 184"/>
                  <a:gd name="T4" fmla="*/ 320 w 320"/>
                  <a:gd name="T5" fmla="*/ 0 h 184"/>
                  <a:gd name="T6" fmla="*/ 0 w 320"/>
                  <a:gd name="T7" fmla="*/ 0 h 184"/>
                </a:gdLst>
                <a:cxnLst>
                  <a:cxn ang="0">
                    <a:pos x="T0" y="T1"/>
                  </a:cxn>
                  <a:cxn ang="0">
                    <a:pos x="T2" y="T3"/>
                  </a:cxn>
                  <a:cxn ang="0">
                    <a:pos x="T4" y="T5"/>
                  </a:cxn>
                  <a:cxn ang="0">
                    <a:pos x="T6" y="T7"/>
                  </a:cxn>
                </a:cxnLst>
                <a:rect l="0" t="0" r="r" b="b"/>
                <a:pathLst>
                  <a:path w="320" h="184">
                    <a:moveTo>
                      <a:pt x="0" y="0"/>
                    </a:moveTo>
                    <a:lnTo>
                      <a:pt x="0" y="184"/>
                    </a:lnTo>
                    <a:lnTo>
                      <a:pt x="320" y="0"/>
                    </a:lnTo>
                    <a:lnTo>
                      <a:pt x="0" y="0"/>
                    </a:lnTo>
                    <a:close/>
                  </a:path>
                </a:pathLst>
              </a:custGeom>
              <a:solidFill>
                <a:schemeClr val="accent1">
                  <a:alpha val="7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26" name="Group 70"/>
            <p:cNvGrpSpPr/>
            <p:nvPr userDrawn="1"/>
          </p:nvGrpSpPr>
          <p:grpSpPr>
            <a:xfrm flipH="1">
              <a:off x="-375" y="5551"/>
              <a:ext cx="2892" cy="5207"/>
              <a:chOff x="3921126" y="2889250"/>
              <a:chExt cx="508000" cy="584200"/>
            </a:xfrm>
          </p:grpSpPr>
          <p:sp>
            <p:nvSpPr>
              <p:cNvPr id="127" name="Freeform 49"/>
              <p:cNvSpPr/>
              <p:nvPr userDrawn="1"/>
            </p:nvSpPr>
            <p:spPr bwMode="auto">
              <a:xfrm>
                <a:off x="3921126" y="3181350"/>
                <a:ext cx="508000" cy="292100"/>
              </a:xfrm>
              <a:custGeom>
                <a:gdLst>
                  <a:gd name="T0" fmla="*/ 320 w 320"/>
                  <a:gd name="T1" fmla="*/ 184 h 184"/>
                  <a:gd name="T2" fmla="*/ 320 w 320"/>
                  <a:gd name="T3" fmla="*/ 0 h 184"/>
                  <a:gd name="T4" fmla="*/ 0 w 320"/>
                  <a:gd name="T5" fmla="*/ 0 h 184"/>
                  <a:gd name="T6" fmla="*/ 320 w 320"/>
                  <a:gd name="T7" fmla="*/ 184 h 184"/>
                </a:gdLst>
                <a:cxnLst>
                  <a:cxn ang="0">
                    <a:pos x="T0" y="T1"/>
                  </a:cxn>
                  <a:cxn ang="0">
                    <a:pos x="T2" y="T3"/>
                  </a:cxn>
                  <a:cxn ang="0">
                    <a:pos x="T4" y="T5"/>
                  </a:cxn>
                  <a:cxn ang="0">
                    <a:pos x="T6" y="T7"/>
                  </a:cxn>
                </a:cxnLst>
                <a:rect l="0" t="0" r="r" b="b"/>
                <a:pathLst>
                  <a:path w="320" h="184">
                    <a:moveTo>
                      <a:pt x="320" y="184"/>
                    </a:moveTo>
                    <a:lnTo>
                      <a:pt x="320" y="0"/>
                    </a:lnTo>
                    <a:lnTo>
                      <a:pt x="0" y="0"/>
                    </a:lnTo>
                    <a:lnTo>
                      <a:pt x="320" y="184"/>
                    </a:lnTo>
                    <a:close/>
                  </a:path>
                </a:pathLst>
              </a:custGeom>
              <a:solidFill>
                <a:schemeClr val="accent1">
                  <a:alpha val="5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28" name="Freeform 50"/>
              <p:cNvSpPr/>
              <p:nvPr userDrawn="1"/>
            </p:nvSpPr>
            <p:spPr bwMode="auto">
              <a:xfrm>
                <a:off x="3921126" y="2889250"/>
                <a:ext cx="508000" cy="292100"/>
              </a:xfrm>
              <a:custGeom>
                <a:gdLst>
                  <a:gd name="T0" fmla="*/ 0 w 320"/>
                  <a:gd name="T1" fmla="*/ 184 h 184"/>
                  <a:gd name="T2" fmla="*/ 320 w 320"/>
                  <a:gd name="T3" fmla="*/ 184 h 184"/>
                  <a:gd name="T4" fmla="*/ 320 w 320"/>
                  <a:gd name="T5" fmla="*/ 0 h 184"/>
                  <a:gd name="T6" fmla="*/ 0 w 320"/>
                  <a:gd name="T7" fmla="*/ 184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320" y="0"/>
                    </a:lnTo>
                    <a:lnTo>
                      <a:pt x="0" y="184"/>
                    </a:lnTo>
                    <a:lnTo>
                      <a:pt x="0" y="184"/>
                    </a:lnTo>
                    <a:close/>
                  </a:path>
                </a:pathLst>
              </a:custGeom>
              <a:solidFill>
                <a:schemeClr val="accent1">
                  <a:alpha val="5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29" name="Group 71"/>
            <p:cNvGrpSpPr/>
            <p:nvPr userDrawn="1"/>
          </p:nvGrpSpPr>
          <p:grpSpPr>
            <a:xfrm flipH="1">
              <a:off x="2517" y="10758"/>
              <a:ext cx="2892" cy="5207"/>
              <a:chOff x="3413126" y="3473450"/>
              <a:chExt cx="508000" cy="584200"/>
            </a:xfrm>
          </p:grpSpPr>
          <p:sp>
            <p:nvSpPr>
              <p:cNvPr id="130" name="Freeform 51"/>
              <p:cNvSpPr/>
              <p:nvPr userDrawn="1"/>
            </p:nvSpPr>
            <p:spPr bwMode="auto">
              <a:xfrm>
                <a:off x="3413126" y="3473450"/>
                <a:ext cx="508000" cy="292100"/>
              </a:xfrm>
              <a:custGeom>
                <a:gdLst>
                  <a:gd name="T0" fmla="*/ 260 w 320"/>
                  <a:gd name="T1" fmla="*/ 150 h 184"/>
                  <a:gd name="T2" fmla="*/ 0 w 320"/>
                  <a:gd name="T3" fmla="*/ 0 h 184"/>
                  <a:gd name="T4" fmla="*/ 0 w 320"/>
                  <a:gd name="T5" fmla="*/ 184 h 184"/>
                  <a:gd name="T6" fmla="*/ 320 w 320"/>
                  <a:gd name="T7" fmla="*/ 184 h 184"/>
                  <a:gd name="T8" fmla="*/ 260 w 320"/>
                  <a:gd name="T9" fmla="*/ 150 h 184"/>
                </a:gdLst>
                <a:cxnLst>
                  <a:cxn ang="0">
                    <a:pos x="T0" y="T1"/>
                  </a:cxn>
                  <a:cxn ang="0">
                    <a:pos x="T2" y="T3"/>
                  </a:cxn>
                  <a:cxn ang="0">
                    <a:pos x="T4" y="T5"/>
                  </a:cxn>
                  <a:cxn ang="0">
                    <a:pos x="T6" y="T7"/>
                  </a:cxn>
                  <a:cxn ang="0">
                    <a:pos x="T8" y="T9"/>
                  </a:cxn>
                </a:cxnLst>
                <a:rect l="0" t="0" r="r" b="b"/>
                <a:pathLst>
                  <a:path w="320" h="184">
                    <a:moveTo>
                      <a:pt x="260" y="150"/>
                    </a:moveTo>
                    <a:lnTo>
                      <a:pt x="0" y="0"/>
                    </a:lnTo>
                    <a:lnTo>
                      <a:pt x="0" y="184"/>
                    </a:lnTo>
                    <a:lnTo>
                      <a:pt x="320" y="184"/>
                    </a:lnTo>
                    <a:lnTo>
                      <a:pt x="260" y="150"/>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31" name="Freeform 52"/>
              <p:cNvSpPr/>
              <p:nvPr userDrawn="1"/>
            </p:nvSpPr>
            <p:spPr bwMode="auto">
              <a:xfrm>
                <a:off x="3413126" y="3765550"/>
                <a:ext cx="508000" cy="292100"/>
              </a:xfrm>
              <a:custGeom>
                <a:gdLst>
                  <a:gd name="T0" fmla="*/ 0 w 320"/>
                  <a:gd name="T1" fmla="*/ 0 h 184"/>
                  <a:gd name="T2" fmla="*/ 0 w 320"/>
                  <a:gd name="T3" fmla="*/ 184 h 184"/>
                  <a:gd name="T4" fmla="*/ 320 w 320"/>
                  <a:gd name="T5" fmla="*/ 0 h 184"/>
                  <a:gd name="T6" fmla="*/ 320 w 320"/>
                  <a:gd name="T7" fmla="*/ 0 h 184"/>
                  <a:gd name="T8" fmla="*/ 0 w 320"/>
                  <a:gd name="T9" fmla="*/ 0 h 184"/>
                </a:gdLst>
                <a:cxnLst>
                  <a:cxn ang="0">
                    <a:pos x="T0" y="T1"/>
                  </a:cxn>
                  <a:cxn ang="0">
                    <a:pos x="T2" y="T3"/>
                  </a:cxn>
                  <a:cxn ang="0">
                    <a:pos x="T4" y="T5"/>
                  </a:cxn>
                  <a:cxn ang="0">
                    <a:pos x="T6" y="T7"/>
                  </a:cxn>
                  <a:cxn ang="0">
                    <a:pos x="T8" y="T9"/>
                  </a:cxn>
                </a:cxnLst>
                <a:rect l="0" t="0" r="r" b="b"/>
                <a:pathLst>
                  <a:path w="320" h="184">
                    <a:moveTo>
                      <a:pt x="0" y="0"/>
                    </a:moveTo>
                    <a:lnTo>
                      <a:pt x="0" y="184"/>
                    </a:lnTo>
                    <a:lnTo>
                      <a:pt x="320" y="0"/>
                    </a:lnTo>
                    <a:lnTo>
                      <a:pt x="320" y="0"/>
                    </a:lnTo>
                    <a:lnTo>
                      <a:pt x="0" y="0"/>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32" name="Group 72"/>
            <p:cNvGrpSpPr/>
            <p:nvPr userDrawn="1"/>
          </p:nvGrpSpPr>
          <p:grpSpPr>
            <a:xfrm flipH="1">
              <a:off x="-375" y="344"/>
              <a:ext cx="2892" cy="5207"/>
              <a:chOff x="3921126" y="2305050"/>
              <a:chExt cx="508000" cy="584200"/>
            </a:xfrm>
          </p:grpSpPr>
          <p:sp>
            <p:nvSpPr>
              <p:cNvPr id="133" name="Freeform 55"/>
              <p:cNvSpPr/>
              <p:nvPr userDrawn="1"/>
            </p:nvSpPr>
            <p:spPr bwMode="auto">
              <a:xfrm>
                <a:off x="3921126" y="2305050"/>
                <a:ext cx="508000" cy="292100"/>
              </a:xfrm>
              <a:custGeom>
                <a:gdLst>
                  <a:gd name="T0" fmla="*/ 0 w 320"/>
                  <a:gd name="T1" fmla="*/ 184 h 184"/>
                  <a:gd name="T2" fmla="*/ 320 w 320"/>
                  <a:gd name="T3" fmla="*/ 184 h 184"/>
                  <a:gd name="T4" fmla="*/ 320 w 320"/>
                  <a:gd name="T5" fmla="*/ 0 h 184"/>
                  <a:gd name="T6" fmla="*/ 0 w 320"/>
                  <a:gd name="T7" fmla="*/ 184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320" y="0"/>
                    </a:lnTo>
                    <a:lnTo>
                      <a:pt x="0" y="184"/>
                    </a:lnTo>
                    <a:lnTo>
                      <a:pt x="0" y="184"/>
                    </a:lnTo>
                    <a:close/>
                  </a:path>
                </a:pathLst>
              </a:custGeom>
              <a:solidFill>
                <a:schemeClr val="accent1">
                  <a:alpha val="8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34" name="Freeform 56"/>
              <p:cNvSpPr/>
              <p:nvPr userDrawn="1"/>
            </p:nvSpPr>
            <p:spPr bwMode="auto">
              <a:xfrm>
                <a:off x="3921126" y="2597150"/>
                <a:ext cx="508000" cy="292100"/>
              </a:xfrm>
              <a:custGeom>
                <a:gdLst>
                  <a:gd name="T0" fmla="*/ 0 w 320"/>
                  <a:gd name="T1" fmla="*/ 0 h 184"/>
                  <a:gd name="T2" fmla="*/ 320 w 320"/>
                  <a:gd name="T3" fmla="*/ 184 h 184"/>
                  <a:gd name="T4" fmla="*/ 320 w 320"/>
                  <a:gd name="T5" fmla="*/ 0 h 184"/>
                  <a:gd name="T6" fmla="*/ 0 w 320"/>
                  <a:gd name="T7" fmla="*/ 0 h 184"/>
                </a:gdLst>
                <a:cxnLst>
                  <a:cxn ang="0">
                    <a:pos x="T0" y="T1"/>
                  </a:cxn>
                  <a:cxn ang="0">
                    <a:pos x="T2" y="T3"/>
                  </a:cxn>
                  <a:cxn ang="0">
                    <a:pos x="T4" y="T5"/>
                  </a:cxn>
                  <a:cxn ang="0">
                    <a:pos x="T6" y="T7"/>
                  </a:cxn>
                </a:cxnLst>
                <a:rect l="0" t="0" r="r" b="b"/>
                <a:pathLst>
                  <a:path w="320" h="184">
                    <a:moveTo>
                      <a:pt x="0" y="0"/>
                    </a:moveTo>
                    <a:lnTo>
                      <a:pt x="320" y="184"/>
                    </a:lnTo>
                    <a:lnTo>
                      <a:pt x="320" y="0"/>
                    </a:lnTo>
                    <a:lnTo>
                      <a:pt x="0" y="0"/>
                    </a:lnTo>
                    <a:close/>
                  </a:path>
                </a:pathLst>
              </a:custGeom>
              <a:solidFill>
                <a:schemeClr val="accent1">
                  <a:alpha val="8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35" name="Group 73"/>
            <p:cNvGrpSpPr/>
            <p:nvPr userDrawn="1"/>
          </p:nvGrpSpPr>
          <p:grpSpPr>
            <a:xfrm flipH="1">
              <a:off x="-375" y="2948"/>
              <a:ext cx="5783" cy="5207"/>
              <a:chOff x="3413126" y="2597150"/>
              <a:chExt cx="1016000" cy="584200"/>
            </a:xfrm>
          </p:grpSpPr>
          <p:sp>
            <p:nvSpPr>
              <p:cNvPr id="136" name="Freeform 58"/>
              <p:cNvSpPr/>
              <p:nvPr userDrawn="1"/>
            </p:nvSpPr>
            <p:spPr bwMode="auto">
              <a:xfrm>
                <a:off x="3413126" y="2597150"/>
                <a:ext cx="508000" cy="292100"/>
              </a:xfrm>
              <a:custGeom>
                <a:gdLst>
                  <a:gd name="T0" fmla="*/ 0 w 320"/>
                  <a:gd name="T1" fmla="*/ 184 h 184"/>
                  <a:gd name="T2" fmla="*/ 0 w 320"/>
                  <a:gd name="T3" fmla="*/ 184 h 184"/>
                  <a:gd name="T4" fmla="*/ 320 w 320"/>
                  <a:gd name="T5" fmla="*/ 184 h 184"/>
                  <a:gd name="T6" fmla="*/ 320 w 320"/>
                  <a:gd name="T7" fmla="*/ 0 h 184"/>
                  <a:gd name="T8" fmla="*/ 320 w 320"/>
                  <a:gd name="T9" fmla="*/ 0 h 184"/>
                  <a:gd name="T10" fmla="*/ 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0" y="184"/>
                    </a:moveTo>
                    <a:lnTo>
                      <a:pt x="0" y="184"/>
                    </a:lnTo>
                    <a:lnTo>
                      <a:pt x="320" y="184"/>
                    </a:lnTo>
                    <a:lnTo>
                      <a:pt x="320" y="0"/>
                    </a:lnTo>
                    <a:lnTo>
                      <a:pt x="320" y="0"/>
                    </a:lnTo>
                    <a:lnTo>
                      <a:pt x="0" y="18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37" name="Freeform 59"/>
              <p:cNvSpPr/>
              <p:nvPr userDrawn="1"/>
            </p:nvSpPr>
            <p:spPr bwMode="auto">
              <a:xfrm>
                <a:off x="3921126" y="2889250"/>
                <a:ext cx="508000" cy="292100"/>
              </a:xfrm>
              <a:custGeom>
                <a:gdLst>
                  <a:gd name="T0" fmla="*/ 0 w 320"/>
                  <a:gd name="T1" fmla="*/ 184 h 184"/>
                  <a:gd name="T2" fmla="*/ 0 w 320"/>
                  <a:gd name="T3" fmla="*/ 184 h 184"/>
                  <a:gd name="T4" fmla="*/ 32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0" y="184"/>
                    </a:lnTo>
                    <a:lnTo>
                      <a:pt x="320" y="0"/>
                    </a:lnTo>
                    <a:lnTo>
                      <a:pt x="0" y="0"/>
                    </a:lnTo>
                    <a:lnTo>
                      <a:pt x="0" y="18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38" name="Freeform 60"/>
              <p:cNvSpPr/>
              <p:nvPr userDrawn="1"/>
            </p:nvSpPr>
            <p:spPr bwMode="auto">
              <a:xfrm>
                <a:off x="3413126" y="2889250"/>
                <a:ext cx="508000" cy="292100"/>
              </a:xfrm>
              <a:custGeom>
                <a:gdLst>
                  <a:gd name="T0" fmla="*/ 78 w 320"/>
                  <a:gd name="T1" fmla="*/ 44 h 184"/>
                  <a:gd name="T2" fmla="*/ 320 w 320"/>
                  <a:gd name="T3" fmla="*/ 184 h 184"/>
                  <a:gd name="T4" fmla="*/ 320 w 320"/>
                  <a:gd name="T5" fmla="*/ 0 h 184"/>
                  <a:gd name="T6" fmla="*/ 0 w 320"/>
                  <a:gd name="T7" fmla="*/ 0 h 184"/>
                  <a:gd name="T8" fmla="*/ 78 w 320"/>
                  <a:gd name="T9" fmla="*/ 44 h 184"/>
                </a:gdLst>
                <a:cxnLst>
                  <a:cxn ang="0">
                    <a:pos x="T0" y="T1"/>
                  </a:cxn>
                  <a:cxn ang="0">
                    <a:pos x="T2" y="T3"/>
                  </a:cxn>
                  <a:cxn ang="0">
                    <a:pos x="T4" y="T5"/>
                  </a:cxn>
                  <a:cxn ang="0">
                    <a:pos x="T6" y="T7"/>
                  </a:cxn>
                  <a:cxn ang="0">
                    <a:pos x="T8" y="T9"/>
                  </a:cxn>
                </a:cxnLst>
                <a:rect l="0" t="0" r="r" b="b"/>
                <a:pathLst>
                  <a:path w="320" h="184">
                    <a:moveTo>
                      <a:pt x="78" y="44"/>
                    </a:moveTo>
                    <a:lnTo>
                      <a:pt x="320" y="184"/>
                    </a:lnTo>
                    <a:lnTo>
                      <a:pt x="320" y="0"/>
                    </a:lnTo>
                    <a:lnTo>
                      <a:pt x="0" y="0"/>
                    </a:lnTo>
                    <a:lnTo>
                      <a:pt x="78" y="4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39" name="Freeform 62"/>
              <p:cNvSpPr/>
              <p:nvPr userDrawn="1"/>
            </p:nvSpPr>
            <p:spPr bwMode="auto">
              <a:xfrm>
                <a:off x="3921126" y="2597150"/>
                <a:ext cx="508000" cy="292100"/>
              </a:xfrm>
              <a:custGeom>
                <a:gdLst>
                  <a:gd name="T0" fmla="*/ 0 w 320"/>
                  <a:gd name="T1" fmla="*/ 0 h 184"/>
                  <a:gd name="T2" fmla="*/ 0 w 320"/>
                  <a:gd name="T3" fmla="*/ 184 h 184"/>
                  <a:gd name="T4" fmla="*/ 320 w 320"/>
                  <a:gd name="T5" fmla="*/ 184 h 184"/>
                  <a:gd name="T6" fmla="*/ 320 w 320"/>
                  <a:gd name="T7" fmla="*/ 184 h 184"/>
                  <a:gd name="T8" fmla="*/ 0 w 320"/>
                  <a:gd name="T9" fmla="*/ 0 h 184"/>
                  <a:gd name="T10" fmla="*/ 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0" y="0"/>
                    </a:moveTo>
                    <a:lnTo>
                      <a:pt x="0" y="184"/>
                    </a:lnTo>
                    <a:lnTo>
                      <a:pt x="320" y="184"/>
                    </a:lnTo>
                    <a:lnTo>
                      <a:pt x="320" y="184"/>
                    </a:lnTo>
                    <a:lnTo>
                      <a:pt x="0" y="0"/>
                    </a:lnTo>
                    <a:lnTo>
                      <a:pt x="0" y="0"/>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40" name="Group 74"/>
            <p:cNvGrpSpPr/>
            <p:nvPr userDrawn="1"/>
          </p:nvGrpSpPr>
          <p:grpSpPr>
            <a:xfrm flipH="1">
              <a:off x="-375" y="-2259"/>
              <a:ext cx="5783" cy="5207"/>
              <a:chOff x="3413126" y="2012950"/>
              <a:chExt cx="1016000" cy="584200"/>
            </a:xfrm>
          </p:grpSpPr>
          <p:sp>
            <p:nvSpPr>
              <p:cNvPr id="141" name="Freeform 65"/>
              <p:cNvSpPr/>
              <p:nvPr userDrawn="1"/>
            </p:nvSpPr>
            <p:spPr bwMode="auto">
              <a:xfrm>
                <a:off x="3413126" y="2305050"/>
                <a:ext cx="508000" cy="292100"/>
              </a:xfrm>
              <a:custGeom>
                <a:gdLst>
                  <a:gd name="T0" fmla="*/ 320 w 320"/>
                  <a:gd name="T1" fmla="*/ 0 h 184"/>
                  <a:gd name="T2" fmla="*/ 0 w 320"/>
                  <a:gd name="T3" fmla="*/ 0 h 184"/>
                  <a:gd name="T4" fmla="*/ 0 w 320"/>
                  <a:gd name="T5" fmla="*/ 0 h 184"/>
                  <a:gd name="T6" fmla="*/ 256 w 320"/>
                  <a:gd name="T7" fmla="*/ 148 h 184"/>
                  <a:gd name="T8" fmla="*/ 320 w 320"/>
                  <a:gd name="T9" fmla="*/ 184 h 184"/>
                  <a:gd name="T10" fmla="*/ 32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320" y="0"/>
                    </a:moveTo>
                    <a:lnTo>
                      <a:pt x="0" y="0"/>
                    </a:lnTo>
                    <a:lnTo>
                      <a:pt x="0" y="0"/>
                    </a:lnTo>
                    <a:lnTo>
                      <a:pt x="256" y="148"/>
                    </a:lnTo>
                    <a:lnTo>
                      <a:pt x="320" y="184"/>
                    </a:lnTo>
                    <a:lnTo>
                      <a:pt x="320" y="0"/>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42" name="Freeform 66"/>
              <p:cNvSpPr/>
              <p:nvPr userDrawn="1"/>
            </p:nvSpPr>
            <p:spPr bwMode="auto">
              <a:xfrm>
                <a:off x="3921126" y="2305050"/>
                <a:ext cx="508000" cy="292100"/>
              </a:xfrm>
              <a:custGeom>
                <a:gdLst>
                  <a:gd name="T0" fmla="*/ 0 w 320"/>
                  <a:gd name="T1" fmla="*/ 184 h 184"/>
                  <a:gd name="T2" fmla="*/ 0 w 320"/>
                  <a:gd name="T3" fmla="*/ 184 h 184"/>
                  <a:gd name="T4" fmla="*/ 0 w 320"/>
                  <a:gd name="T5" fmla="*/ 184 h 184"/>
                  <a:gd name="T6" fmla="*/ 320 w 320"/>
                  <a:gd name="T7" fmla="*/ 0 h 184"/>
                  <a:gd name="T8" fmla="*/ 320 w 320"/>
                  <a:gd name="T9" fmla="*/ 0 h 184"/>
                  <a:gd name="T10" fmla="*/ 0 w 320"/>
                  <a:gd name="T11" fmla="*/ 0 h 184"/>
                  <a:gd name="T12" fmla="*/ 0 w 320"/>
                  <a:gd name="T13" fmla="*/ 184 h 184"/>
                </a:gdLst>
                <a:cxnLst>
                  <a:cxn ang="0">
                    <a:pos x="T0" y="T1"/>
                  </a:cxn>
                  <a:cxn ang="0">
                    <a:pos x="T2" y="T3"/>
                  </a:cxn>
                  <a:cxn ang="0">
                    <a:pos x="T4" y="T5"/>
                  </a:cxn>
                  <a:cxn ang="0">
                    <a:pos x="T6" y="T7"/>
                  </a:cxn>
                  <a:cxn ang="0">
                    <a:pos x="T8" y="T9"/>
                  </a:cxn>
                  <a:cxn ang="0">
                    <a:pos x="T10" y="T11"/>
                  </a:cxn>
                  <a:cxn ang="0">
                    <a:pos x="T12" y="T13"/>
                  </a:cxn>
                </a:cxnLst>
                <a:rect l="0" t="0" r="r" b="b"/>
                <a:pathLst>
                  <a:path w="320" h="184">
                    <a:moveTo>
                      <a:pt x="0" y="184"/>
                    </a:moveTo>
                    <a:lnTo>
                      <a:pt x="0" y="184"/>
                    </a:lnTo>
                    <a:lnTo>
                      <a:pt x="0" y="184"/>
                    </a:lnTo>
                    <a:lnTo>
                      <a:pt x="320" y="0"/>
                    </a:lnTo>
                    <a:lnTo>
                      <a:pt x="320" y="0"/>
                    </a:lnTo>
                    <a:lnTo>
                      <a:pt x="0" y="0"/>
                    </a:lnTo>
                    <a:lnTo>
                      <a:pt x="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43" name="Freeform 67"/>
              <p:cNvSpPr/>
              <p:nvPr userDrawn="1"/>
            </p:nvSpPr>
            <p:spPr bwMode="auto">
              <a:xfrm>
                <a:off x="3413126" y="2012950"/>
                <a:ext cx="508000" cy="292100"/>
              </a:xfrm>
              <a:custGeom>
                <a:gdLst>
                  <a:gd name="T0" fmla="*/ 320 w 320"/>
                  <a:gd name="T1" fmla="*/ 184 h 184"/>
                  <a:gd name="T2" fmla="*/ 320 w 320"/>
                  <a:gd name="T3" fmla="*/ 0 h 184"/>
                  <a:gd name="T4" fmla="*/ 320 w 320"/>
                  <a:gd name="T5" fmla="*/ 0 h 184"/>
                  <a:gd name="T6" fmla="*/ 216 w 320"/>
                  <a:gd name="T7" fmla="*/ 60 h 184"/>
                  <a:gd name="T8" fmla="*/ 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320" y="0"/>
                    </a:lnTo>
                    <a:lnTo>
                      <a:pt x="320" y="0"/>
                    </a:lnTo>
                    <a:lnTo>
                      <a:pt x="216" y="60"/>
                    </a:lnTo>
                    <a:lnTo>
                      <a:pt x="0" y="184"/>
                    </a:lnTo>
                    <a:lnTo>
                      <a:pt x="32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44" name="Freeform 71"/>
              <p:cNvSpPr/>
              <p:nvPr userDrawn="1"/>
            </p:nvSpPr>
            <p:spPr bwMode="auto">
              <a:xfrm>
                <a:off x="3921126" y="2012950"/>
                <a:ext cx="508000" cy="292100"/>
              </a:xfrm>
              <a:custGeom>
                <a:gdLst>
                  <a:gd name="T0" fmla="*/ 0 w 320"/>
                  <a:gd name="T1" fmla="*/ 184 h 184"/>
                  <a:gd name="T2" fmla="*/ 320 w 320"/>
                  <a:gd name="T3" fmla="*/ 184 h 184"/>
                  <a:gd name="T4" fmla="*/ 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0" y="0"/>
                    </a:lnTo>
                    <a:lnTo>
                      <a:pt x="0" y="0"/>
                    </a:lnTo>
                    <a:lnTo>
                      <a:pt x="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45" name="Group 75"/>
            <p:cNvGrpSpPr/>
            <p:nvPr userDrawn="1"/>
          </p:nvGrpSpPr>
          <p:grpSpPr>
            <a:xfrm flipH="1">
              <a:off x="2517" y="-4891"/>
              <a:ext cx="2892" cy="5235"/>
              <a:chOff x="3413126" y="1717675"/>
              <a:chExt cx="508000" cy="587375"/>
            </a:xfrm>
          </p:grpSpPr>
          <p:sp>
            <p:nvSpPr>
              <p:cNvPr id="146" name="Freeform 74"/>
              <p:cNvSpPr/>
              <p:nvPr userDrawn="1"/>
            </p:nvSpPr>
            <p:spPr bwMode="auto">
              <a:xfrm>
                <a:off x="3413126" y="2012950"/>
                <a:ext cx="508000" cy="292100"/>
              </a:xfrm>
              <a:custGeom>
                <a:gdLst>
                  <a:gd name="T0" fmla="*/ 216 w 320"/>
                  <a:gd name="T1" fmla="*/ 60 h 184"/>
                  <a:gd name="T2" fmla="*/ 320 w 320"/>
                  <a:gd name="T3" fmla="*/ 0 h 184"/>
                  <a:gd name="T4" fmla="*/ 0 w 320"/>
                  <a:gd name="T5" fmla="*/ 0 h 184"/>
                  <a:gd name="T6" fmla="*/ 0 w 320"/>
                  <a:gd name="T7" fmla="*/ 184 h 184"/>
                  <a:gd name="T8" fmla="*/ 0 w 320"/>
                  <a:gd name="T9" fmla="*/ 184 h 184"/>
                  <a:gd name="T10" fmla="*/ 216 w 320"/>
                  <a:gd name="T11" fmla="*/ 60 h 184"/>
                </a:gdLst>
                <a:cxnLst>
                  <a:cxn ang="0">
                    <a:pos x="T0" y="T1"/>
                  </a:cxn>
                  <a:cxn ang="0">
                    <a:pos x="T2" y="T3"/>
                  </a:cxn>
                  <a:cxn ang="0">
                    <a:pos x="T4" y="T5"/>
                  </a:cxn>
                  <a:cxn ang="0">
                    <a:pos x="T6" y="T7"/>
                  </a:cxn>
                  <a:cxn ang="0">
                    <a:pos x="T8" y="T9"/>
                  </a:cxn>
                  <a:cxn ang="0">
                    <a:pos x="T10" y="T11"/>
                  </a:cxn>
                </a:cxnLst>
                <a:rect l="0" t="0" r="r" b="b"/>
                <a:pathLst>
                  <a:path w="320" h="184">
                    <a:moveTo>
                      <a:pt x="216" y="60"/>
                    </a:moveTo>
                    <a:lnTo>
                      <a:pt x="320" y="0"/>
                    </a:lnTo>
                    <a:lnTo>
                      <a:pt x="0" y="0"/>
                    </a:lnTo>
                    <a:lnTo>
                      <a:pt x="0" y="184"/>
                    </a:lnTo>
                    <a:lnTo>
                      <a:pt x="0" y="184"/>
                    </a:lnTo>
                    <a:lnTo>
                      <a:pt x="216" y="60"/>
                    </a:lnTo>
                    <a:close/>
                  </a:path>
                </a:pathLst>
              </a:custGeom>
              <a:solidFill>
                <a:schemeClr val="accent1"/>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47" name="Freeform 75"/>
              <p:cNvSpPr/>
              <p:nvPr userDrawn="1"/>
            </p:nvSpPr>
            <p:spPr bwMode="auto">
              <a:xfrm>
                <a:off x="3413126" y="1717675"/>
                <a:ext cx="508000" cy="295275"/>
              </a:xfrm>
              <a:custGeom>
                <a:gdLst>
                  <a:gd name="T0" fmla="*/ 320 w 320"/>
                  <a:gd name="T1" fmla="*/ 186 h 186"/>
                  <a:gd name="T2" fmla="*/ 0 w 320"/>
                  <a:gd name="T3" fmla="*/ 0 h 186"/>
                  <a:gd name="T4" fmla="*/ 0 w 320"/>
                  <a:gd name="T5" fmla="*/ 186 h 186"/>
                  <a:gd name="T6" fmla="*/ 320 w 320"/>
                  <a:gd name="T7" fmla="*/ 186 h 186"/>
                  <a:gd name="T8" fmla="*/ 320 w 320"/>
                  <a:gd name="T9" fmla="*/ 186 h 186"/>
                </a:gdLst>
                <a:cxnLst>
                  <a:cxn ang="0">
                    <a:pos x="T0" y="T1"/>
                  </a:cxn>
                  <a:cxn ang="0">
                    <a:pos x="T2" y="T3"/>
                  </a:cxn>
                  <a:cxn ang="0">
                    <a:pos x="T4" y="T5"/>
                  </a:cxn>
                  <a:cxn ang="0">
                    <a:pos x="T6" y="T7"/>
                  </a:cxn>
                  <a:cxn ang="0">
                    <a:pos x="T8" y="T9"/>
                  </a:cxn>
                </a:cxnLst>
                <a:rect l="0" t="0" r="r" b="b"/>
                <a:pathLst>
                  <a:path w="320" h="186">
                    <a:moveTo>
                      <a:pt x="320" y="186"/>
                    </a:moveTo>
                    <a:lnTo>
                      <a:pt x="0" y="0"/>
                    </a:lnTo>
                    <a:lnTo>
                      <a:pt x="0" y="186"/>
                    </a:lnTo>
                    <a:lnTo>
                      <a:pt x="320" y="186"/>
                    </a:lnTo>
                    <a:lnTo>
                      <a:pt x="320" y="186"/>
                    </a:lnTo>
                    <a:close/>
                  </a:path>
                </a:pathLst>
              </a:custGeom>
              <a:solidFill>
                <a:schemeClr val="accent1"/>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grpSp>
        <p:nvGrpSpPr>
          <p:cNvPr id="148" name="组合 147"/>
          <p:cNvGrpSpPr/>
          <p:nvPr userDrawn="1"/>
        </p:nvGrpSpPr>
        <p:grpSpPr>
          <a:xfrm>
            <a:off x="8531225" y="-3335020"/>
            <a:ext cx="3672840" cy="13464539"/>
            <a:chOff x="-375" y="-4891"/>
            <a:chExt cx="5784" cy="20855"/>
          </a:xfrm>
        </p:grpSpPr>
        <p:grpSp>
          <p:nvGrpSpPr>
            <p:cNvPr id="149" name="Group 67"/>
            <p:cNvGrpSpPr/>
            <p:nvPr userDrawn="1"/>
          </p:nvGrpSpPr>
          <p:grpSpPr>
            <a:xfrm flipH="1">
              <a:off x="-375" y="8155"/>
              <a:ext cx="5783" cy="5207"/>
              <a:chOff x="3413126" y="3181350"/>
              <a:chExt cx="1016000" cy="584200"/>
            </a:xfrm>
          </p:grpSpPr>
          <p:sp>
            <p:nvSpPr>
              <p:cNvPr id="150" name="Freeform 35"/>
              <p:cNvSpPr/>
              <p:nvPr userDrawn="1"/>
            </p:nvSpPr>
            <p:spPr bwMode="auto">
              <a:xfrm>
                <a:off x="3921126" y="3473450"/>
                <a:ext cx="508000" cy="292100"/>
              </a:xfrm>
              <a:custGeom>
                <a:gdLst>
                  <a:gd name="T0" fmla="*/ 0 w 320"/>
                  <a:gd name="T1" fmla="*/ 184 h 184"/>
                  <a:gd name="T2" fmla="*/ 0 w 320"/>
                  <a:gd name="T3" fmla="*/ 184 h 184"/>
                  <a:gd name="T4" fmla="*/ 32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0" y="184"/>
                    </a:lnTo>
                    <a:lnTo>
                      <a:pt x="320" y="0"/>
                    </a:lnTo>
                    <a:lnTo>
                      <a:pt x="0" y="0"/>
                    </a:lnTo>
                    <a:lnTo>
                      <a:pt x="0" y="184"/>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51" name="Freeform 38"/>
              <p:cNvSpPr/>
              <p:nvPr userDrawn="1"/>
            </p:nvSpPr>
            <p:spPr bwMode="auto">
              <a:xfrm>
                <a:off x="3921126" y="3181350"/>
                <a:ext cx="508000" cy="292100"/>
              </a:xfrm>
              <a:custGeom>
                <a:gdLst>
                  <a:gd name="T0" fmla="*/ 0 w 320"/>
                  <a:gd name="T1" fmla="*/ 0 h 184"/>
                  <a:gd name="T2" fmla="*/ 0 w 320"/>
                  <a:gd name="T3" fmla="*/ 184 h 184"/>
                  <a:gd name="T4" fmla="*/ 320 w 320"/>
                  <a:gd name="T5" fmla="*/ 184 h 184"/>
                  <a:gd name="T6" fmla="*/ 320 w 320"/>
                  <a:gd name="T7" fmla="*/ 184 h 184"/>
                  <a:gd name="T8" fmla="*/ 0 w 320"/>
                  <a:gd name="T9" fmla="*/ 0 h 184"/>
                  <a:gd name="T10" fmla="*/ 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0" y="0"/>
                    </a:moveTo>
                    <a:lnTo>
                      <a:pt x="0" y="184"/>
                    </a:lnTo>
                    <a:lnTo>
                      <a:pt x="320" y="184"/>
                    </a:lnTo>
                    <a:lnTo>
                      <a:pt x="320" y="184"/>
                    </a:lnTo>
                    <a:lnTo>
                      <a:pt x="0" y="0"/>
                    </a:lnTo>
                    <a:lnTo>
                      <a:pt x="0" y="0"/>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52" name="Freeform 39"/>
              <p:cNvSpPr/>
              <p:nvPr userDrawn="1"/>
            </p:nvSpPr>
            <p:spPr bwMode="auto">
              <a:xfrm>
                <a:off x="3413126" y="3181350"/>
                <a:ext cx="508000" cy="292100"/>
              </a:xfrm>
              <a:custGeom>
                <a:gdLst>
                  <a:gd name="T0" fmla="*/ 0 w 320"/>
                  <a:gd name="T1" fmla="*/ 184 h 184"/>
                  <a:gd name="T2" fmla="*/ 0 w 320"/>
                  <a:gd name="T3" fmla="*/ 184 h 184"/>
                  <a:gd name="T4" fmla="*/ 320 w 320"/>
                  <a:gd name="T5" fmla="*/ 184 h 184"/>
                  <a:gd name="T6" fmla="*/ 320 w 320"/>
                  <a:gd name="T7" fmla="*/ 0 h 184"/>
                  <a:gd name="T8" fmla="*/ 222 w 320"/>
                  <a:gd name="T9" fmla="*/ 58 h 184"/>
                  <a:gd name="T10" fmla="*/ 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0" y="184"/>
                    </a:moveTo>
                    <a:lnTo>
                      <a:pt x="0" y="184"/>
                    </a:lnTo>
                    <a:lnTo>
                      <a:pt x="320" y="184"/>
                    </a:lnTo>
                    <a:lnTo>
                      <a:pt x="320" y="0"/>
                    </a:lnTo>
                    <a:lnTo>
                      <a:pt x="222" y="58"/>
                    </a:lnTo>
                    <a:lnTo>
                      <a:pt x="0" y="184"/>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53" name="Freeform 41"/>
              <p:cNvSpPr/>
              <p:nvPr userDrawn="1"/>
            </p:nvSpPr>
            <p:spPr bwMode="auto">
              <a:xfrm>
                <a:off x="3413126" y="3473450"/>
                <a:ext cx="508000" cy="292100"/>
              </a:xfrm>
              <a:custGeom>
                <a:gdLst>
                  <a:gd name="T0" fmla="*/ 260 w 320"/>
                  <a:gd name="T1" fmla="*/ 150 h 184"/>
                  <a:gd name="T2" fmla="*/ 320 w 320"/>
                  <a:gd name="T3" fmla="*/ 184 h 184"/>
                  <a:gd name="T4" fmla="*/ 320 w 320"/>
                  <a:gd name="T5" fmla="*/ 0 h 184"/>
                  <a:gd name="T6" fmla="*/ 0 w 320"/>
                  <a:gd name="T7" fmla="*/ 0 h 184"/>
                  <a:gd name="T8" fmla="*/ 260 w 320"/>
                  <a:gd name="T9" fmla="*/ 150 h 184"/>
                </a:gdLst>
                <a:cxnLst>
                  <a:cxn ang="0">
                    <a:pos x="T0" y="T1"/>
                  </a:cxn>
                  <a:cxn ang="0">
                    <a:pos x="T2" y="T3"/>
                  </a:cxn>
                  <a:cxn ang="0">
                    <a:pos x="T4" y="T5"/>
                  </a:cxn>
                  <a:cxn ang="0">
                    <a:pos x="T6" y="T7"/>
                  </a:cxn>
                  <a:cxn ang="0">
                    <a:pos x="T8" y="T9"/>
                  </a:cxn>
                </a:cxnLst>
                <a:rect l="0" t="0" r="r" b="b"/>
                <a:pathLst>
                  <a:path w="320" h="184">
                    <a:moveTo>
                      <a:pt x="260" y="150"/>
                    </a:moveTo>
                    <a:lnTo>
                      <a:pt x="320" y="184"/>
                    </a:lnTo>
                    <a:lnTo>
                      <a:pt x="320" y="0"/>
                    </a:lnTo>
                    <a:lnTo>
                      <a:pt x="0" y="0"/>
                    </a:lnTo>
                    <a:lnTo>
                      <a:pt x="260" y="150"/>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54" name="Group 68"/>
            <p:cNvGrpSpPr/>
            <p:nvPr userDrawn="1"/>
          </p:nvGrpSpPr>
          <p:grpSpPr>
            <a:xfrm flipH="1">
              <a:off x="2517" y="5551"/>
              <a:ext cx="2892" cy="5207"/>
              <a:chOff x="3413126" y="2889250"/>
              <a:chExt cx="508000" cy="584200"/>
            </a:xfrm>
          </p:grpSpPr>
          <p:sp>
            <p:nvSpPr>
              <p:cNvPr id="155" name="Freeform 42"/>
              <p:cNvSpPr/>
              <p:nvPr userDrawn="1"/>
            </p:nvSpPr>
            <p:spPr bwMode="auto">
              <a:xfrm>
                <a:off x="3413126" y="2889250"/>
                <a:ext cx="508000" cy="292100"/>
              </a:xfrm>
              <a:custGeom>
                <a:gdLst>
                  <a:gd name="T0" fmla="*/ 320 w 320"/>
                  <a:gd name="T1" fmla="*/ 184 h 184"/>
                  <a:gd name="T2" fmla="*/ 78 w 320"/>
                  <a:gd name="T3" fmla="*/ 44 h 184"/>
                  <a:gd name="T4" fmla="*/ 0 w 320"/>
                  <a:gd name="T5" fmla="*/ 0 h 184"/>
                  <a:gd name="T6" fmla="*/ 0 w 320"/>
                  <a:gd name="T7" fmla="*/ 184 h 184"/>
                  <a:gd name="T8" fmla="*/ 32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78" y="44"/>
                    </a:lnTo>
                    <a:lnTo>
                      <a:pt x="0" y="0"/>
                    </a:lnTo>
                    <a:lnTo>
                      <a:pt x="0" y="184"/>
                    </a:lnTo>
                    <a:lnTo>
                      <a:pt x="320" y="184"/>
                    </a:lnTo>
                    <a:lnTo>
                      <a:pt x="320" y="184"/>
                    </a:lnTo>
                    <a:close/>
                  </a:path>
                </a:pathLst>
              </a:custGeom>
              <a:solidFill>
                <a:schemeClr val="accent1">
                  <a:alpha val="4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56" name="Freeform 43"/>
              <p:cNvSpPr/>
              <p:nvPr userDrawn="1"/>
            </p:nvSpPr>
            <p:spPr bwMode="auto">
              <a:xfrm>
                <a:off x="3413126" y="3181350"/>
                <a:ext cx="508000" cy="292100"/>
              </a:xfrm>
              <a:custGeom>
                <a:gdLst>
                  <a:gd name="T0" fmla="*/ 320 w 320"/>
                  <a:gd name="T1" fmla="*/ 0 h 184"/>
                  <a:gd name="T2" fmla="*/ 0 w 320"/>
                  <a:gd name="T3" fmla="*/ 0 h 184"/>
                  <a:gd name="T4" fmla="*/ 0 w 320"/>
                  <a:gd name="T5" fmla="*/ 184 h 184"/>
                  <a:gd name="T6" fmla="*/ 0 w 320"/>
                  <a:gd name="T7" fmla="*/ 184 h 184"/>
                  <a:gd name="T8" fmla="*/ 222 w 320"/>
                  <a:gd name="T9" fmla="*/ 58 h 184"/>
                  <a:gd name="T10" fmla="*/ 32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320" y="0"/>
                    </a:moveTo>
                    <a:lnTo>
                      <a:pt x="0" y="0"/>
                    </a:lnTo>
                    <a:lnTo>
                      <a:pt x="0" y="184"/>
                    </a:lnTo>
                    <a:lnTo>
                      <a:pt x="0" y="184"/>
                    </a:lnTo>
                    <a:lnTo>
                      <a:pt x="222" y="58"/>
                    </a:lnTo>
                    <a:lnTo>
                      <a:pt x="320" y="0"/>
                    </a:lnTo>
                    <a:close/>
                  </a:path>
                </a:pathLst>
              </a:custGeom>
              <a:solidFill>
                <a:schemeClr val="accent1">
                  <a:alpha val="4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57" name="Group 69"/>
            <p:cNvGrpSpPr/>
            <p:nvPr userDrawn="1"/>
          </p:nvGrpSpPr>
          <p:grpSpPr>
            <a:xfrm flipH="1">
              <a:off x="2517" y="344"/>
              <a:ext cx="2892" cy="5207"/>
              <a:chOff x="3413126" y="2305050"/>
              <a:chExt cx="508000" cy="584200"/>
            </a:xfrm>
          </p:grpSpPr>
          <p:sp>
            <p:nvSpPr>
              <p:cNvPr id="158" name="Freeform 47"/>
              <p:cNvSpPr/>
              <p:nvPr userDrawn="1"/>
            </p:nvSpPr>
            <p:spPr bwMode="auto">
              <a:xfrm>
                <a:off x="3413126" y="2305050"/>
                <a:ext cx="508000" cy="292100"/>
              </a:xfrm>
              <a:custGeom>
                <a:gdLst>
                  <a:gd name="T0" fmla="*/ 320 w 320"/>
                  <a:gd name="T1" fmla="*/ 184 h 184"/>
                  <a:gd name="T2" fmla="*/ 256 w 320"/>
                  <a:gd name="T3" fmla="*/ 148 h 184"/>
                  <a:gd name="T4" fmla="*/ 0 w 320"/>
                  <a:gd name="T5" fmla="*/ 0 h 184"/>
                  <a:gd name="T6" fmla="*/ 0 w 320"/>
                  <a:gd name="T7" fmla="*/ 184 h 184"/>
                  <a:gd name="T8" fmla="*/ 32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256" y="148"/>
                    </a:lnTo>
                    <a:lnTo>
                      <a:pt x="0" y="0"/>
                    </a:lnTo>
                    <a:lnTo>
                      <a:pt x="0" y="184"/>
                    </a:lnTo>
                    <a:lnTo>
                      <a:pt x="320" y="184"/>
                    </a:lnTo>
                    <a:lnTo>
                      <a:pt x="320" y="184"/>
                    </a:lnTo>
                    <a:close/>
                  </a:path>
                </a:pathLst>
              </a:custGeom>
              <a:solidFill>
                <a:schemeClr val="accent1">
                  <a:alpha val="7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59" name="Freeform 48"/>
              <p:cNvSpPr/>
              <p:nvPr userDrawn="1"/>
            </p:nvSpPr>
            <p:spPr bwMode="auto">
              <a:xfrm>
                <a:off x="3413126" y="2597150"/>
                <a:ext cx="508000" cy="292100"/>
              </a:xfrm>
              <a:custGeom>
                <a:gdLst>
                  <a:gd name="T0" fmla="*/ 0 w 320"/>
                  <a:gd name="T1" fmla="*/ 0 h 184"/>
                  <a:gd name="T2" fmla="*/ 0 w 320"/>
                  <a:gd name="T3" fmla="*/ 184 h 184"/>
                  <a:gd name="T4" fmla="*/ 320 w 320"/>
                  <a:gd name="T5" fmla="*/ 0 h 184"/>
                  <a:gd name="T6" fmla="*/ 0 w 320"/>
                  <a:gd name="T7" fmla="*/ 0 h 184"/>
                </a:gdLst>
                <a:cxnLst>
                  <a:cxn ang="0">
                    <a:pos x="T0" y="T1"/>
                  </a:cxn>
                  <a:cxn ang="0">
                    <a:pos x="T2" y="T3"/>
                  </a:cxn>
                  <a:cxn ang="0">
                    <a:pos x="T4" y="T5"/>
                  </a:cxn>
                  <a:cxn ang="0">
                    <a:pos x="T6" y="T7"/>
                  </a:cxn>
                </a:cxnLst>
                <a:rect l="0" t="0" r="r" b="b"/>
                <a:pathLst>
                  <a:path w="320" h="184">
                    <a:moveTo>
                      <a:pt x="0" y="0"/>
                    </a:moveTo>
                    <a:lnTo>
                      <a:pt x="0" y="184"/>
                    </a:lnTo>
                    <a:lnTo>
                      <a:pt x="320" y="0"/>
                    </a:lnTo>
                    <a:lnTo>
                      <a:pt x="0" y="0"/>
                    </a:lnTo>
                    <a:close/>
                  </a:path>
                </a:pathLst>
              </a:custGeom>
              <a:solidFill>
                <a:schemeClr val="accent1">
                  <a:alpha val="7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60" name="Group 70"/>
            <p:cNvGrpSpPr/>
            <p:nvPr userDrawn="1"/>
          </p:nvGrpSpPr>
          <p:grpSpPr>
            <a:xfrm flipH="1">
              <a:off x="-375" y="5551"/>
              <a:ext cx="2892" cy="5207"/>
              <a:chOff x="3921126" y="2889250"/>
              <a:chExt cx="508000" cy="584200"/>
            </a:xfrm>
          </p:grpSpPr>
          <p:sp>
            <p:nvSpPr>
              <p:cNvPr id="161" name="Freeform 49"/>
              <p:cNvSpPr/>
              <p:nvPr userDrawn="1"/>
            </p:nvSpPr>
            <p:spPr bwMode="auto">
              <a:xfrm>
                <a:off x="3921126" y="3181350"/>
                <a:ext cx="508000" cy="292100"/>
              </a:xfrm>
              <a:custGeom>
                <a:gdLst>
                  <a:gd name="T0" fmla="*/ 320 w 320"/>
                  <a:gd name="T1" fmla="*/ 184 h 184"/>
                  <a:gd name="T2" fmla="*/ 320 w 320"/>
                  <a:gd name="T3" fmla="*/ 0 h 184"/>
                  <a:gd name="T4" fmla="*/ 0 w 320"/>
                  <a:gd name="T5" fmla="*/ 0 h 184"/>
                  <a:gd name="T6" fmla="*/ 320 w 320"/>
                  <a:gd name="T7" fmla="*/ 184 h 184"/>
                </a:gdLst>
                <a:cxnLst>
                  <a:cxn ang="0">
                    <a:pos x="T0" y="T1"/>
                  </a:cxn>
                  <a:cxn ang="0">
                    <a:pos x="T2" y="T3"/>
                  </a:cxn>
                  <a:cxn ang="0">
                    <a:pos x="T4" y="T5"/>
                  </a:cxn>
                  <a:cxn ang="0">
                    <a:pos x="T6" y="T7"/>
                  </a:cxn>
                </a:cxnLst>
                <a:rect l="0" t="0" r="r" b="b"/>
                <a:pathLst>
                  <a:path w="320" h="184">
                    <a:moveTo>
                      <a:pt x="320" y="184"/>
                    </a:moveTo>
                    <a:lnTo>
                      <a:pt x="320" y="0"/>
                    </a:lnTo>
                    <a:lnTo>
                      <a:pt x="0" y="0"/>
                    </a:lnTo>
                    <a:lnTo>
                      <a:pt x="320" y="184"/>
                    </a:lnTo>
                    <a:close/>
                  </a:path>
                </a:pathLst>
              </a:custGeom>
              <a:solidFill>
                <a:schemeClr val="accent1">
                  <a:alpha val="5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62" name="Freeform 50"/>
              <p:cNvSpPr/>
              <p:nvPr userDrawn="1"/>
            </p:nvSpPr>
            <p:spPr bwMode="auto">
              <a:xfrm>
                <a:off x="3921126" y="2889250"/>
                <a:ext cx="508000" cy="292100"/>
              </a:xfrm>
              <a:custGeom>
                <a:gdLst>
                  <a:gd name="T0" fmla="*/ 0 w 320"/>
                  <a:gd name="T1" fmla="*/ 184 h 184"/>
                  <a:gd name="T2" fmla="*/ 320 w 320"/>
                  <a:gd name="T3" fmla="*/ 184 h 184"/>
                  <a:gd name="T4" fmla="*/ 320 w 320"/>
                  <a:gd name="T5" fmla="*/ 0 h 184"/>
                  <a:gd name="T6" fmla="*/ 0 w 320"/>
                  <a:gd name="T7" fmla="*/ 184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320" y="0"/>
                    </a:lnTo>
                    <a:lnTo>
                      <a:pt x="0" y="184"/>
                    </a:lnTo>
                    <a:lnTo>
                      <a:pt x="0" y="184"/>
                    </a:lnTo>
                    <a:close/>
                  </a:path>
                </a:pathLst>
              </a:custGeom>
              <a:solidFill>
                <a:schemeClr val="accent1">
                  <a:alpha val="5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63" name="Group 71"/>
            <p:cNvGrpSpPr/>
            <p:nvPr userDrawn="1"/>
          </p:nvGrpSpPr>
          <p:grpSpPr>
            <a:xfrm flipH="1">
              <a:off x="2517" y="10758"/>
              <a:ext cx="2892" cy="5207"/>
              <a:chOff x="3413126" y="3473450"/>
              <a:chExt cx="508000" cy="584200"/>
            </a:xfrm>
          </p:grpSpPr>
          <p:sp>
            <p:nvSpPr>
              <p:cNvPr id="164" name="Freeform 51"/>
              <p:cNvSpPr/>
              <p:nvPr userDrawn="1"/>
            </p:nvSpPr>
            <p:spPr bwMode="auto">
              <a:xfrm>
                <a:off x="3413126" y="3473450"/>
                <a:ext cx="508000" cy="292100"/>
              </a:xfrm>
              <a:custGeom>
                <a:gdLst>
                  <a:gd name="T0" fmla="*/ 260 w 320"/>
                  <a:gd name="T1" fmla="*/ 150 h 184"/>
                  <a:gd name="T2" fmla="*/ 0 w 320"/>
                  <a:gd name="T3" fmla="*/ 0 h 184"/>
                  <a:gd name="T4" fmla="*/ 0 w 320"/>
                  <a:gd name="T5" fmla="*/ 184 h 184"/>
                  <a:gd name="T6" fmla="*/ 320 w 320"/>
                  <a:gd name="T7" fmla="*/ 184 h 184"/>
                  <a:gd name="T8" fmla="*/ 260 w 320"/>
                  <a:gd name="T9" fmla="*/ 150 h 184"/>
                </a:gdLst>
                <a:cxnLst>
                  <a:cxn ang="0">
                    <a:pos x="T0" y="T1"/>
                  </a:cxn>
                  <a:cxn ang="0">
                    <a:pos x="T2" y="T3"/>
                  </a:cxn>
                  <a:cxn ang="0">
                    <a:pos x="T4" y="T5"/>
                  </a:cxn>
                  <a:cxn ang="0">
                    <a:pos x="T6" y="T7"/>
                  </a:cxn>
                  <a:cxn ang="0">
                    <a:pos x="T8" y="T9"/>
                  </a:cxn>
                </a:cxnLst>
                <a:rect l="0" t="0" r="r" b="b"/>
                <a:pathLst>
                  <a:path w="320" h="184">
                    <a:moveTo>
                      <a:pt x="260" y="150"/>
                    </a:moveTo>
                    <a:lnTo>
                      <a:pt x="0" y="0"/>
                    </a:lnTo>
                    <a:lnTo>
                      <a:pt x="0" y="184"/>
                    </a:lnTo>
                    <a:lnTo>
                      <a:pt x="320" y="184"/>
                    </a:lnTo>
                    <a:lnTo>
                      <a:pt x="260" y="150"/>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65" name="Freeform 52"/>
              <p:cNvSpPr/>
              <p:nvPr userDrawn="1"/>
            </p:nvSpPr>
            <p:spPr bwMode="auto">
              <a:xfrm>
                <a:off x="3413126" y="3765550"/>
                <a:ext cx="508000" cy="292100"/>
              </a:xfrm>
              <a:custGeom>
                <a:gdLst>
                  <a:gd name="T0" fmla="*/ 0 w 320"/>
                  <a:gd name="T1" fmla="*/ 0 h 184"/>
                  <a:gd name="T2" fmla="*/ 0 w 320"/>
                  <a:gd name="T3" fmla="*/ 184 h 184"/>
                  <a:gd name="T4" fmla="*/ 320 w 320"/>
                  <a:gd name="T5" fmla="*/ 0 h 184"/>
                  <a:gd name="T6" fmla="*/ 320 w 320"/>
                  <a:gd name="T7" fmla="*/ 0 h 184"/>
                  <a:gd name="T8" fmla="*/ 0 w 320"/>
                  <a:gd name="T9" fmla="*/ 0 h 184"/>
                </a:gdLst>
                <a:cxnLst>
                  <a:cxn ang="0">
                    <a:pos x="T0" y="T1"/>
                  </a:cxn>
                  <a:cxn ang="0">
                    <a:pos x="T2" y="T3"/>
                  </a:cxn>
                  <a:cxn ang="0">
                    <a:pos x="T4" y="T5"/>
                  </a:cxn>
                  <a:cxn ang="0">
                    <a:pos x="T6" y="T7"/>
                  </a:cxn>
                  <a:cxn ang="0">
                    <a:pos x="T8" y="T9"/>
                  </a:cxn>
                </a:cxnLst>
                <a:rect l="0" t="0" r="r" b="b"/>
                <a:pathLst>
                  <a:path w="320" h="184">
                    <a:moveTo>
                      <a:pt x="0" y="0"/>
                    </a:moveTo>
                    <a:lnTo>
                      <a:pt x="0" y="184"/>
                    </a:lnTo>
                    <a:lnTo>
                      <a:pt x="320" y="0"/>
                    </a:lnTo>
                    <a:lnTo>
                      <a:pt x="320" y="0"/>
                    </a:lnTo>
                    <a:lnTo>
                      <a:pt x="0" y="0"/>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66" name="Group 72"/>
            <p:cNvGrpSpPr/>
            <p:nvPr userDrawn="1"/>
          </p:nvGrpSpPr>
          <p:grpSpPr>
            <a:xfrm flipH="1">
              <a:off x="-375" y="344"/>
              <a:ext cx="2892" cy="5207"/>
              <a:chOff x="3921126" y="2305050"/>
              <a:chExt cx="508000" cy="584200"/>
            </a:xfrm>
          </p:grpSpPr>
          <p:sp>
            <p:nvSpPr>
              <p:cNvPr id="167" name="Freeform 55"/>
              <p:cNvSpPr/>
              <p:nvPr userDrawn="1"/>
            </p:nvSpPr>
            <p:spPr bwMode="auto">
              <a:xfrm>
                <a:off x="3921126" y="2305050"/>
                <a:ext cx="508000" cy="292100"/>
              </a:xfrm>
              <a:custGeom>
                <a:gdLst>
                  <a:gd name="T0" fmla="*/ 0 w 320"/>
                  <a:gd name="T1" fmla="*/ 184 h 184"/>
                  <a:gd name="T2" fmla="*/ 320 w 320"/>
                  <a:gd name="T3" fmla="*/ 184 h 184"/>
                  <a:gd name="T4" fmla="*/ 320 w 320"/>
                  <a:gd name="T5" fmla="*/ 0 h 184"/>
                  <a:gd name="T6" fmla="*/ 0 w 320"/>
                  <a:gd name="T7" fmla="*/ 184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320" y="0"/>
                    </a:lnTo>
                    <a:lnTo>
                      <a:pt x="0" y="184"/>
                    </a:lnTo>
                    <a:lnTo>
                      <a:pt x="0" y="184"/>
                    </a:lnTo>
                    <a:close/>
                  </a:path>
                </a:pathLst>
              </a:custGeom>
              <a:solidFill>
                <a:schemeClr val="accent1">
                  <a:alpha val="8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68" name="Freeform 56"/>
              <p:cNvSpPr/>
              <p:nvPr userDrawn="1"/>
            </p:nvSpPr>
            <p:spPr bwMode="auto">
              <a:xfrm>
                <a:off x="3921126" y="2597150"/>
                <a:ext cx="508000" cy="292100"/>
              </a:xfrm>
              <a:custGeom>
                <a:gdLst>
                  <a:gd name="T0" fmla="*/ 0 w 320"/>
                  <a:gd name="T1" fmla="*/ 0 h 184"/>
                  <a:gd name="T2" fmla="*/ 320 w 320"/>
                  <a:gd name="T3" fmla="*/ 184 h 184"/>
                  <a:gd name="T4" fmla="*/ 320 w 320"/>
                  <a:gd name="T5" fmla="*/ 0 h 184"/>
                  <a:gd name="T6" fmla="*/ 0 w 320"/>
                  <a:gd name="T7" fmla="*/ 0 h 184"/>
                </a:gdLst>
                <a:cxnLst>
                  <a:cxn ang="0">
                    <a:pos x="T0" y="T1"/>
                  </a:cxn>
                  <a:cxn ang="0">
                    <a:pos x="T2" y="T3"/>
                  </a:cxn>
                  <a:cxn ang="0">
                    <a:pos x="T4" y="T5"/>
                  </a:cxn>
                  <a:cxn ang="0">
                    <a:pos x="T6" y="T7"/>
                  </a:cxn>
                </a:cxnLst>
                <a:rect l="0" t="0" r="r" b="b"/>
                <a:pathLst>
                  <a:path w="320" h="184">
                    <a:moveTo>
                      <a:pt x="0" y="0"/>
                    </a:moveTo>
                    <a:lnTo>
                      <a:pt x="320" y="184"/>
                    </a:lnTo>
                    <a:lnTo>
                      <a:pt x="320" y="0"/>
                    </a:lnTo>
                    <a:lnTo>
                      <a:pt x="0" y="0"/>
                    </a:lnTo>
                    <a:close/>
                  </a:path>
                </a:pathLst>
              </a:custGeom>
              <a:solidFill>
                <a:schemeClr val="accent1">
                  <a:alpha val="8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69" name="Group 73"/>
            <p:cNvGrpSpPr/>
            <p:nvPr userDrawn="1"/>
          </p:nvGrpSpPr>
          <p:grpSpPr>
            <a:xfrm flipH="1">
              <a:off x="-375" y="2948"/>
              <a:ext cx="5783" cy="5207"/>
              <a:chOff x="3413126" y="2597150"/>
              <a:chExt cx="1016000" cy="584200"/>
            </a:xfrm>
          </p:grpSpPr>
          <p:sp>
            <p:nvSpPr>
              <p:cNvPr id="170" name="Freeform 58"/>
              <p:cNvSpPr/>
              <p:nvPr userDrawn="1"/>
            </p:nvSpPr>
            <p:spPr bwMode="auto">
              <a:xfrm>
                <a:off x="3413126" y="2597150"/>
                <a:ext cx="508000" cy="292100"/>
              </a:xfrm>
              <a:custGeom>
                <a:gdLst>
                  <a:gd name="T0" fmla="*/ 0 w 320"/>
                  <a:gd name="T1" fmla="*/ 184 h 184"/>
                  <a:gd name="T2" fmla="*/ 0 w 320"/>
                  <a:gd name="T3" fmla="*/ 184 h 184"/>
                  <a:gd name="T4" fmla="*/ 320 w 320"/>
                  <a:gd name="T5" fmla="*/ 184 h 184"/>
                  <a:gd name="T6" fmla="*/ 320 w 320"/>
                  <a:gd name="T7" fmla="*/ 0 h 184"/>
                  <a:gd name="T8" fmla="*/ 320 w 320"/>
                  <a:gd name="T9" fmla="*/ 0 h 184"/>
                  <a:gd name="T10" fmla="*/ 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0" y="184"/>
                    </a:moveTo>
                    <a:lnTo>
                      <a:pt x="0" y="184"/>
                    </a:lnTo>
                    <a:lnTo>
                      <a:pt x="320" y="184"/>
                    </a:lnTo>
                    <a:lnTo>
                      <a:pt x="320" y="0"/>
                    </a:lnTo>
                    <a:lnTo>
                      <a:pt x="320" y="0"/>
                    </a:lnTo>
                    <a:lnTo>
                      <a:pt x="0" y="18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71" name="Freeform 59"/>
              <p:cNvSpPr/>
              <p:nvPr userDrawn="1"/>
            </p:nvSpPr>
            <p:spPr bwMode="auto">
              <a:xfrm>
                <a:off x="3921126" y="2889250"/>
                <a:ext cx="508000" cy="292100"/>
              </a:xfrm>
              <a:custGeom>
                <a:gdLst>
                  <a:gd name="T0" fmla="*/ 0 w 320"/>
                  <a:gd name="T1" fmla="*/ 184 h 184"/>
                  <a:gd name="T2" fmla="*/ 0 w 320"/>
                  <a:gd name="T3" fmla="*/ 184 h 184"/>
                  <a:gd name="T4" fmla="*/ 32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0" y="184"/>
                    </a:lnTo>
                    <a:lnTo>
                      <a:pt x="320" y="0"/>
                    </a:lnTo>
                    <a:lnTo>
                      <a:pt x="0" y="0"/>
                    </a:lnTo>
                    <a:lnTo>
                      <a:pt x="0" y="18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72" name="Freeform 60"/>
              <p:cNvSpPr/>
              <p:nvPr userDrawn="1"/>
            </p:nvSpPr>
            <p:spPr bwMode="auto">
              <a:xfrm>
                <a:off x="3413126" y="2889250"/>
                <a:ext cx="508000" cy="292100"/>
              </a:xfrm>
              <a:custGeom>
                <a:gdLst>
                  <a:gd name="T0" fmla="*/ 78 w 320"/>
                  <a:gd name="T1" fmla="*/ 44 h 184"/>
                  <a:gd name="T2" fmla="*/ 320 w 320"/>
                  <a:gd name="T3" fmla="*/ 184 h 184"/>
                  <a:gd name="T4" fmla="*/ 320 w 320"/>
                  <a:gd name="T5" fmla="*/ 0 h 184"/>
                  <a:gd name="T6" fmla="*/ 0 w 320"/>
                  <a:gd name="T7" fmla="*/ 0 h 184"/>
                  <a:gd name="T8" fmla="*/ 78 w 320"/>
                  <a:gd name="T9" fmla="*/ 44 h 184"/>
                </a:gdLst>
                <a:cxnLst>
                  <a:cxn ang="0">
                    <a:pos x="T0" y="T1"/>
                  </a:cxn>
                  <a:cxn ang="0">
                    <a:pos x="T2" y="T3"/>
                  </a:cxn>
                  <a:cxn ang="0">
                    <a:pos x="T4" y="T5"/>
                  </a:cxn>
                  <a:cxn ang="0">
                    <a:pos x="T6" y="T7"/>
                  </a:cxn>
                  <a:cxn ang="0">
                    <a:pos x="T8" y="T9"/>
                  </a:cxn>
                </a:cxnLst>
                <a:rect l="0" t="0" r="r" b="b"/>
                <a:pathLst>
                  <a:path w="320" h="184">
                    <a:moveTo>
                      <a:pt x="78" y="44"/>
                    </a:moveTo>
                    <a:lnTo>
                      <a:pt x="320" y="184"/>
                    </a:lnTo>
                    <a:lnTo>
                      <a:pt x="320" y="0"/>
                    </a:lnTo>
                    <a:lnTo>
                      <a:pt x="0" y="0"/>
                    </a:lnTo>
                    <a:lnTo>
                      <a:pt x="78" y="4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73" name="Freeform 62"/>
              <p:cNvSpPr/>
              <p:nvPr userDrawn="1"/>
            </p:nvSpPr>
            <p:spPr bwMode="auto">
              <a:xfrm>
                <a:off x="3921126" y="2597150"/>
                <a:ext cx="508000" cy="292100"/>
              </a:xfrm>
              <a:custGeom>
                <a:gdLst>
                  <a:gd name="T0" fmla="*/ 0 w 320"/>
                  <a:gd name="T1" fmla="*/ 0 h 184"/>
                  <a:gd name="T2" fmla="*/ 0 w 320"/>
                  <a:gd name="T3" fmla="*/ 184 h 184"/>
                  <a:gd name="T4" fmla="*/ 320 w 320"/>
                  <a:gd name="T5" fmla="*/ 184 h 184"/>
                  <a:gd name="T6" fmla="*/ 320 w 320"/>
                  <a:gd name="T7" fmla="*/ 184 h 184"/>
                  <a:gd name="T8" fmla="*/ 0 w 320"/>
                  <a:gd name="T9" fmla="*/ 0 h 184"/>
                  <a:gd name="T10" fmla="*/ 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0" y="0"/>
                    </a:moveTo>
                    <a:lnTo>
                      <a:pt x="0" y="184"/>
                    </a:lnTo>
                    <a:lnTo>
                      <a:pt x="320" y="184"/>
                    </a:lnTo>
                    <a:lnTo>
                      <a:pt x="320" y="184"/>
                    </a:lnTo>
                    <a:lnTo>
                      <a:pt x="0" y="0"/>
                    </a:lnTo>
                    <a:lnTo>
                      <a:pt x="0" y="0"/>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74" name="Group 74"/>
            <p:cNvGrpSpPr/>
            <p:nvPr userDrawn="1"/>
          </p:nvGrpSpPr>
          <p:grpSpPr>
            <a:xfrm flipH="1">
              <a:off x="-375" y="-2259"/>
              <a:ext cx="5783" cy="5207"/>
              <a:chOff x="3413126" y="2012950"/>
              <a:chExt cx="1016000" cy="584200"/>
            </a:xfrm>
          </p:grpSpPr>
          <p:sp>
            <p:nvSpPr>
              <p:cNvPr id="175" name="Freeform 65"/>
              <p:cNvSpPr/>
              <p:nvPr userDrawn="1"/>
            </p:nvSpPr>
            <p:spPr bwMode="auto">
              <a:xfrm>
                <a:off x="3413126" y="2305050"/>
                <a:ext cx="508000" cy="292100"/>
              </a:xfrm>
              <a:custGeom>
                <a:gdLst>
                  <a:gd name="T0" fmla="*/ 320 w 320"/>
                  <a:gd name="T1" fmla="*/ 0 h 184"/>
                  <a:gd name="T2" fmla="*/ 0 w 320"/>
                  <a:gd name="T3" fmla="*/ 0 h 184"/>
                  <a:gd name="T4" fmla="*/ 0 w 320"/>
                  <a:gd name="T5" fmla="*/ 0 h 184"/>
                  <a:gd name="T6" fmla="*/ 256 w 320"/>
                  <a:gd name="T7" fmla="*/ 148 h 184"/>
                  <a:gd name="T8" fmla="*/ 320 w 320"/>
                  <a:gd name="T9" fmla="*/ 184 h 184"/>
                  <a:gd name="T10" fmla="*/ 32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320" y="0"/>
                    </a:moveTo>
                    <a:lnTo>
                      <a:pt x="0" y="0"/>
                    </a:lnTo>
                    <a:lnTo>
                      <a:pt x="0" y="0"/>
                    </a:lnTo>
                    <a:lnTo>
                      <a:pt x="256" y="148"/>
                    </a:lnTo>
                    <a:lnTo>
                      <a:pt x="320" y="184"/>
                    </a:lnTo>
                    <a:lnTo>
                      <a:pt x="320" y="0"/>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76" name="Freeform 66"/>
              <p:cNvSpPr/>
              <p:nvPr userDrawn="1"/>
            </p:nvSpPr>
            <p:spPr bwMode="auto">
              <a:xfrm>
                <a:off x="3921126" y="2305050"/>
                <a:ext cx="508000" cy="292100"/>
              </a:xfrm>
              <a:custGeom>
                <a:gdLst>
                  <a:gd name="T0" fmla="*/ 0 w 320"/>
                  <a:gd name="T1" fmla="*/ 184 h 184"/>
                  <a:gd name="T2" fmla="*/ 0 w 320"/>
                  <a:gd name="T3" fmla="*/ 184 h 184"/>
                  <a:gd name="T4" fmla="*/ 0 w 320"/>
                  <a:gd name="T5" fmla="*/ 184 h 184"/>
                  <a:gd name="T6" fmla="*/ 320 w 320"/>
                  <a:gd name="T7" fmla="*/ 0 h 184"/>
                  <a:gd name="T8" fmla="*/ 320 w 320"/>
                  <a:gd name="T9" fmla="*/ 0 h 184"/>
                  <a:gd name="T10" fmla="*/ 0 w 320"/>
                  <a:gd name="T11" fmla="*/ 0 h 184"/>
                  <a:gd name="T12" fmla="*/ 0 w 320"/>
                  <a:gd name="T13" fmla="*/ 184 h 184"/>
                </a:gdLst>
                <a:cxnLst>
                  <a:cxn ang="0">
                    <a:pos x="T0" y="T1"/>
                  </a:cxn>
                  <a:cxn ang="0">
                    <a:pos x="T2" y="T3"/>
                  </a:cxn>
                  <a:cxn ang="0">
                    <a:pos x="T4" y="T5"/>
                  </a:cxn>
                  <a:cxn ang="0">
                    <a:pos x="T6" y="T7"/>
                  </a:cxn>
                  <a:cxn ang="0">
                    <a:pos x="T8" y="T9"/>
                  </a:cxn>
                  <a:cxn ang="0">
                    <a:pos x="T10" y="T11"/>
                  </a:cxn>
                  <a:cxn ang="0">
                    <a:pos x="T12" y="T13"/>
                  </a:cxn>
                </a:cxnLst>
                <a:rect l="0" t="0" r="r" b="b"/>
                <a:pathLst>
                  <a:path w="320" h="184">
                    <a:moveTo>
                      <a:pt x="0" y="184"/>
                    </a:moveTo>
                    <a:lnTo>
                      <a:pt x="0" y="184"/>
                    </a:lnTo>
                    <a:lnTo>
                      <a:pt x="0" y="184"/>
                    </a:lnTo>
                    <a:lnTo>
                      <a:pt x="320" y="0"/>
                    </a:lnTo>
                    <a:lnTo>
                      <a:pt x="320" y="0"/>
                    </a:lnTo>
                    <a:lnTo>
                      <a:pt x="0" y="0"/>
                    </a:lnTo>
                    <a:lnTo>
                      <a:pt x="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77" name="Freeform 67"/>
              <p:cNvSpPr/>
              <p:nvPr userDrawn="1"/>
            </p:nvSpPr>
            <p:spPr bwMode="auto">
              <a:xfrm>
                <a:off x="3413126" y="2012950"/>
                <a:ext cx="508000" cy="292100"/>
              </a:xfrm>
              <a:custGeom>
                <a:gdLst>
                  <a:gd name="T0" fmla="*/ 320 w 320"/>
                  <a:gd name="T1" fmla="*/ 184 h 184"/>
                  <a:gd name="T2" fmla="*/ 320 w 320"/>
                  <a:gd name="T3" fmla="*/ 0 h 184"/>
                  <a:gd name="T4" fmla="*/ 320 w 320"/>
                  <a:gd name="T5" fmla="*/ 0 h 184"/>
                  <a:gd name="T6" fmla="*/ 216 w 320"/>
                  <a:gd name="T7" fmla="*/ 60 h 184"/>
                  <a:gd name="T8" fmla="*/ 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320" y="0"/>
                    </a:lnTo>
                    <a:lnTo>
                      <a:pt x="320" y="0"/>
                    </a:lnTo>
                    <a:lnTo>
                      <a:pt x="216" y="60"/>
                    </a:lnTo>
                    <a:lnTo>
                      <a:pt x="0" y="184"/>
                    </a:lnTo>
                    <a:lnTo>
                      <a:pt x="32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78" name="Freeform 71"/>
              <p:cNvSpPr/>
              <p:nvPr userDrawn="1"/>
            </p:nvSpPr>
            <p:spPr bwMode="auto">
              <a:xfrm>
                <a:off x="3921126" y="2012950"/>
                <a:ext cx="508000" cy="292100"/>
              </a:xfrm>
              <a:custGeom>
                <a:gdLst>
                  <a:gd name="T0" fmla="*/ 0 w 320"/>
                  <a:gd name="T1" fmla="*/ 184 h 184"/>
                  <a:gd name="T2" fmla="*/ 320 w 320"/>
                  <a:gd name="T3" fmla="*/ 184 h 184"/>
                  <a:gd name="T4" fmla="*/ 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0" y="0"/>
                    </a:lnTo>
                    <a:lnTo>
                      <a:pt x="0" y="0"/>
                    </a:lnTo>
                    <a:lnTo>
                      <a:pt x="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79" name="Group 75"/>
            <p:cNvGrpSpPr/>
            <p:nvPr userDrawn="1"/>
          </p:nvGrpSpPr>
          <p:grpSpPr>
            <a:xfrm flipH="1">
              <a:off x="2517" y="-4891"/>
              <a:ext cx="2892" cy="5235"/>
              <a:chOff x="3413126" y="1717675"/>
              <a:chExt cx="508000" cy="587375"/>
            </a:xfrm>
          </p:grpSpPr>
          <p:sp>
            <p:nvSpPr>
              <p:cNvPr id="180" name="Freeform 74"/>
              <p:cNvSpPr/>
              <p:nvPr userDrawn="1"/>
            </p:nvSpPr>
            <p:spPr bwMode="auto">
              <a:xfrm>
                <a:off x="3413126" y="2012950"/>
                <a:ext cx="508000" cy="292100"/>
              </a:xfrm>
              <a:custGeom>
                <a:gdLst>
                  <a:gd name="T0" fmla="*/ 216 w 320"/>
                  <a:gd name="T1" fmla="*/ 60 h 184"/>
                  <a:gd name="T2" fmla="*/ 320 w 320"/>
                  <a:gd name="T3" fmla="*/ 0 h 184"/>
                  <a:gd name="T4" fmla="*/ 0 w 320"/>
                  <a:gd name="T5" fmla="*/ 0 h 184"/>
                  <a:gd name="T6" fmla="*/ 0 w 320"/>
                  <a:gd name="T7" fmla="*/ 184 h 184"/>
                  <a:gd name="T8" fmla="*/ 0 w 320"/>
                  <a:gd name="T9" fmla="*/ 184 h 184"/>
                  <a:gd name="T10" fmla="*/ 216 w 320"/>
                  <a:gd name="T11" fmla="*/ 60 h 184"/>
                </a:gdLst>
                <a:cxnLst>
                  <a:cxn ang="0">
                    <a:pos x="T0" y="T1"/>
                  </a:cxn>
                  <a:cxn ang="0">
                    <a:pos x="T2" y="T3"/>
                  </a:cxn>
                  <a:cxn ang="0">
                    <a:pos x="T4" y="T5"/>
                  </a:cxn>
                  <a:cxn ang="0">
                    <a:pos x="T6" y="T7"/>
                  </a:cxn>
                  <a:cxn ang="0">
                    <a:pos x="T8" y="T9"/>
                  </a:cxn>
                  <a:cxn ang="0">
                    <a:pos x="T10" y="T11"/>
                  </a:cxn>
                </a:cxnLst>
                <a:rect l="0" t="0" r="r" b="b"/>
                <a:pathLst>
                  <a:path w="320" h="184">
                    <a:moveTo>
                      <a:pt x="216" y="60"/>
                    </a:moveTo>
                    <a:lnTo>
                      <a:pt x="320" y="0"/>
                    </a:lnTo>
                    <a:lnTo>
                      <a:pt x="0" y="0"/>
                    </a:lnTo>
                    <a:lnTo>
                      <a:pt x="0" y="184"/>
                    </a:lnTo>
                    <a:lnTo>
                      <a:pt x="0" y="184"/>
                    </a:lnTo>
                    <a:lnTo>
                      <a:pt x="216" y="60"/>
                    </a:lnTo>
                    <a:close/>
                  </a:path>
                </a:pathLst>
              </a:custGeom>
              <a:solidFill>
                <a:schemeClr val="accent1"/>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181" name="Freeform 75"/>
              <p:cNvSpPr/>
              <p:nvPr userDrawn="1"/>
            </p:nvSpPr>
            <p:spPr bwMode="auto">
              <a:xfrm>
                <a:off x="3413126" y="1717675"/>
                <a:ext cx="508000" cy="295275"/>
              </a:xfrm>
              <a:custGeom>
                <a:gdLst>
                  <a:gd name="T0" fmla="*/ 320 w 320"/>
                  <a:gd name="T1" fmla="*/ 186 h 186"/>
                  <a:gd name="T2" fmla="*/ 0 w 320"/>
                  <a:gd name="T3" fmla="*/ 0 h 186"/>
                  <a:gd name="T4" fmla="*/ 0 w 320"/>
                  <a:gd name="T5" fmla="*/ 186 h 186"/>
                  <a:gd name="T6" fmla="*/ 320 w 320"/>
                  <a:gd name="T7" fmla="*/ 186 h 186"/>
                  <a:gd name="T8" fmla="*/ 320 w 320"/>
                  <a:gd name="T9" fmla="*/ 186 h 186"/>
                </a:gdLst>
                <a:cxnLst>
                  <a:cxn ang="0">
                    <a:pos x="T0" y="T1"/>
                  </a:cxn>
                  <a:cxn ang="0">
                    <a:pos x="T2" y="T3"/>
                  </a:cxn>
                  <a:cxn ang="0">
                    <a:pos x="T4" y="T5"/>
                  </a:cxn>
                  <a:cxn ang="0">
                    <a:pos x="T6" y="T7"/>
                  </a:cxn>
                  <a:cxn ang="0">
                    <a:pos x="T8" y="T9"/>
                  </a:cxn>
                </a:cxnLst>
                <a:rect l="0" t="0" r="r" b="b"/>
                <a:pathLst>
                  <a:path w="320" h="186">
                    <a:moveTo>
                      <a:pt x="320" y="186"/>
                    </a:moveTo>
                    <a:lnTo>
                      <a:pt x="0" y="0"/>
                    </a:lnTo>
                    <a:lnTo>
                      <a:pt x="0" y="186"/>
                    </a:lnTo>
                    <a:lnTo>
                      <a:pt x="320" y="186"/>
                    </a:lnTo>
                    <a:lnTo>
                      <a:pt x="320" y="186"/>
                    </a:lnTo>
                    <a:close/>
                  </a:path>
                </a:pathLst>
              </a:custGeom>
              <a:solidFill>
                <a:schemeClr val="accent1"/>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Section Break">
    <p:spTree>
      <p:nvGrpSpPr>
        <p:cNvPr id="1" name=""/>
        <p:cNvGrpSpPr/>
        <p:nvPr/>
      </p:nvGrpSpPr>
      <p:grpSpPr>
        <a:xfrm>
          <a:off x="0" y="0"/>
          <a:ext cx="0" cy="0"/>
        </a:xfrm>
      </p:grpSpPr>
      <p:sp>
        <p:nvSpPr>
          <p:cNvPr id="21" name="Freeform 42"/>
          <p:cNvSpPr/>
          <p:nvPr userDrawn="1"/>
        </p:nvSpPr>
        <p:spPr bwMode="auto">
          <a:xfrm>
            <a:off x="-1122890" y="717550"/>
            <a:ext cx="11231033" cy="6140450"/>
          </a:xfrm>
          <a:custGeom>
            <a:gdLst>
              <a:gd name="T0" fmla="*/ 2654 w 2654"/>
              <a:gd name="T1" fmla="*/ 1934 h 1934"/>
              <a:gd name="T2" fmla="*/ 114 w 2654"/>
              <a:gd name="T3" fmla="*/ 1934 h 1934"/>
              <a:gd name="T4" fmla="*/ 0 w 2654"/>
              <a:gd name="T5" fmla="*/ 1820 h 1934"/>
              <a:gd name="T6" fmla="*/ 0 w 2654"/>
              <a:gd name="T7" fmla="*/ 0 h 1934"/>
              <a:gd name="T8" fmla="*/ 2540 w 2654"/>
              <a:gd name="T9" fmla="*/ 0 h 1934"/>
              <a:gd name="T10" fmla="*/ 2654 w 2654"/>
              <a:gd name="T11" fmla="*/ 114 h 1934"/>
              <a:gd name="T12" fmla="*/ 2654 w 2654"/>
              <a:gd name="T13" fmla="*/ 1934 h 1934"/>
            </a:gdLst>
            <a:cxnLst>
              <a:cxn ang="0">
                <a:pos x="T0" y="T1"/>
              </a:cxn>
              <a:cxn ang="0">
                <a:pos x="T2" y="T3"/>
              </a:cxn>
              <a:cxn ang="0">
                <a:pos x="T4" y="T5"/>
              </a:cxn>
              <a:cxn ang="0">
                <a:pos x="T6" y="T7"/>
              </a:cxn>
              <a:cxn ang="0">
                <a:pos x="T8" y="T9"/>
              </a:cxn>
              <a:cxn ang="0">
                <a:pos x="T10" y="T11"/>
              </a:cxn>
              <a:cxn ang="0">
                <a:pos x="T12" y="T13"/>
              </a:cxn>
            </a:cxnLst>
            <a:rect l="0" t="0" r="r" b="b"/>
            <a:pathLst>
              <a:path w="2654" h="1933">
                <a:moveTo>
                  <a:pt x="2654" y="1934"/>
                </a:moveTo>
                <a:cubicBezTo>
                  <a:pt x="114" y="1934"/>
                  <a:pt x="114" y="1934"/>
                  <a:pt x="114" y="1934"/>
                </a:cubicBezTo>
                <a:cubicBezTo>
                  <a:pt x="69" y="1889"/>
                  <a:pt x="45" y="1865"/>
                  <a:pt x="0" y="1820"/>
                </a:cubicBezTo>
                <a:cubicBezTo>
                  <a:pt x="0" y="0"/>
                  <a:pt x="0" y="0"/>
                  <a:pt x="0" y="0"/>
                </a:cubicBezTo>
                <a:cubicBezTo>
                  <a:pt x="2540" y="0"/>
                  <a:pt x="2540" y="0"/>
                  <a:pt x="2540" y="0"/>
                </a:cubicBezTo>
                <a:cubicBezTo>
                  <a:pt x="2585" y="45"/>
                  <a:pt x="2609" y="69"/>
                  <a:pt x="2654" y="114"/>
                </a:cubicBezTo>
                <a:lnTo>
                  <a:pt x="2654" y="1934"/>
                </a:lnTo>
                <a:close/>
              </a:path>
            </a:pathLst>
          </a:custGeom>
          <a:solidFill>
            <a:schemeClr val="bg1">
              <a:alpha val="10000"/>
            </a:schemeClr>
          </a:solidFill>
          <a:ln>
            <a:noFill/>
          </a:ln>
        </p:spPr>
        <p:txBody>
          <a:bodyPr vert="horz" wrap="square" lIns="91440" tIns="45720" rIns="91440" bIns="45720" numCol="1" anchor="t" anchorCtr="0" compatLnSpc="1"/>
          <a:lstStyle/>
          <a:p>
            <a:endParaRPr lang="en-US" sz="1800" b="0" i="0">
              <a:latin typeface="inpin heiti" charset="-122"/>
            </a:endParaRPr>
          </a:p>
        </p:txBody>
      </p:sp>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Page Layout">
    <p:spTree>
      <p:nvGrpSpPr>
        <p:cNvPr id="1" name=""/>
        <p:cNvGrpSpPr/>
        <p:nvPr/>
      </p:nvGrpSpPr>
      <p:grpSpPr>
        <a:xfrm>
          <a:off x="0" y="0"/>
          <a:ext cx="0" cy="0"/>
        </a:xfrm>
      </p:grpSpPr>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nvGrpSpPr>
      <p:grpSpPr>
        <a:xfrm>
          <a:off x="0" y="0"/>
          <a:ext cx="0" cy="0"/>
        </a:xfrm>
      </p:grpSpPr>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标题和内容">
    <p:spTree>
      <p:nvGrpSpPr>
        <p:cNvPr id="1" name=""/>
        <p:cNvGrpSpPr/>
        <p:nvPr/>
      </p:nvGrpSpPr>
      <p:grpSpPr>
        <a:xfrm>
          <a:off x="0" y="0"/>
          <a:ext cx="0" cy="0"/>
        </a:xfrm>
      </p:grpSpPr>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hf hdr="0" dt="0"/>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2" name="Title 1"/>
          <p:cNvSpPr>
            <a:spLocks noGrp="1"/>
          </p:cNvSpPr>
          <p:nvPr>
            <p:ph type="title"/>
          </p:nvPr>
        </p:nvSpPr>
        <p:spPr>
          <a:xfrm>
            <a:off x="1097280" y="758952"/>
            <a:ext cx="10058400" cy="3566160"/>
          </a:xfrm>
          <a:prstGeom prst="rect">
            <a:avLst/>
          </a:prstGeom>
        </p:spPr>
        <p:txBody>
          <a:bodyPr anchor="b" anchorCtr="0">
            <a:normAutofit/>
          </a:bodyPr>
          <a:lstStyle>
            <a:lvl1pPr>
              <a:lnSpc>
                <a:spcPct val="85000"/>
              </a:lnSpc>
              <a:defRPr sz="8000" b="0" i="0">
                <a:solidFill>
                  <a:schemeClr val="tx1">
                    <a:lumMod val="85000"/>
                    <a:lumOff val="15000"/>
                  </a:schemeClr>
                </a:solidFill>
                <a:latin typeface="inpin heiti" charset="-122"/>
                <a:ea typeface="inpin heiti" charset="-122"/>
              </a:defRPr>
            </a:lvl1pPr>
          </a:lstStyle>
          <a:p>
            <a:r>
              <a:rPr lang="zh-CN" altLang="en-US"/>
              <a:t>单击此处编辑母版标题样式</a:t>
            </a:r>
            <a:endParaRPr lang="en-US"/>
          </a:p>
        </p:txBody>
      </p:sp>
      <p:sp>
        <p:nvSpPr>
          <p:cNvPr id="3" name="Text Placeholder 2"/>
          <p:cNvSpPr>
            <a:spLocks noGrp="1"/>
          </p:cNvSpPr>
          <p:nvPr>
            <p:ph type="body" idx="1" hasCustomPrompt="1"/>
          </p:nvPr>
        </p:nvSpPr>
        <p:spPr>
          <a:xfrm>
            <a:off x="1097280" y="4453128"/>
            <a:ext cx="10058400" cy="1143000"/>
          </a:xfrm>
          <a:prstGeom prst="rect">
            <a:avLst/>
          </a:prstGeom>
        </p:spPr>
        <p:txBody>
          <a:bodyPr lIns="91440" rIns="91440" anchor="t" anchorCtr="0">
            <a:normAutofit/>
          </a:bodyPr>
          <a:lstStyle>
            <a:lvl1pPr marL="0" indent="0">
              <a:buNone/>
              <a:defRPr sz="2400" b="0" i="0" cap="all" spc="200" baseline="0">
                <a:solidFill>
                  <a:schemeClr val="tx2"/>
                </a:solidFill>
                <a:latin typeface="inpin heiti" charset="-122"/>
                <a:ea typeface="inpin heiti"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a:xfrm>
            <a:off x="1097280" y="6459785"/>
            <a:ext cx="2472271" cy="365125"/>
          </a:xfrm>
          <a:prstGeom prst="rect">
            <a:avLst/>
          </a:prstGeom>
        </p:spPr>
        <p:txBody>
          <a:bodyPr/>
          <a:lstStyle>
            <a:lvl1pPr>
              <a:defRPr b="0" i="0">
                <a:latin typeface="inpin heiti" charset="-122"/>
              </a:defRPr>
            </a:lvl1pPr>
          </a:lstStyle>
          <a:p>
            <a:fld id="{AEDC534B-5F7E-4CF7-8EDB-478AC5BDFBC6}" type="datetime1">
              <a:rPr lang="en-US" smtClean="0"/>
              <a:t>12/10/2021</a:t>
            </a:fld>
            <a:endParaRPr 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lvl1pPr>
              <a:defRPr b="0" i="0">
                <a:latin typeface="inpin heiti" charset="-122"/>
              </a:defRPr>
            </a:lvl1pPr>
          </a:lstStyle>
          <a:p>
            <a:r>
              <a:rPr lang="en-US"/>
              <a:t>Converting your business from Good to Great.</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lvl1pPr>
              <a:defRPr b="0" i="0">
                <a:latin typeface="inpin heiti" charset="-122"/>
              </a:defRPr>
            </a:lvl1pPr>
          </a:lstStyle>
          <a:p>
            <a:fld id="{8409FBBB-C588-4B8D-A7FF-E25C81CC24C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hf hdr="0" dt="0"/>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8" name="Title 7"/>
          <p:cNvSpPr>
            <a:spLocks noGrp="1"/>
          </p:cNvSpPr>
          <p:nvPr>
            <p:ph type="title"/>
          </p:nvPr>
        </p:nvSpPr>
        <p:spPr>
          <a:xfrm>
            <a:off x="1097280" y="286603"/>
            <a:ext cx="10058400" cy="1450757"/>
          </a:xfrm>
          <a:prstGeom prst="rect">
            <a:avLst/>
          </a:prstGeom>
        </p:spPr>
        <p:txBody>
          <a:bodyPr/>
          <a:lstStyle>
            <a:lvl1pPr>
              <a:defRPr b="0" i="0">
                <a:latin typeface="inpin heiti" charset="-122"/>
                <a:ea typeface="inpin heiti" charset="-122"/>
              </a:defRPr>
            </a:lvl1pPr>
          </a:lstStyle>
          <a:p>
            <a:r>
              <a:rPr lang="zh-CN" altLang="en-US"/>
              <a:t>单击此处编辑母版标题样式</a:t>
            </a:r>
            <a:endParaRPr lang="en-US"/>
          </a:p>
        </p:txBody>
      </p:sp>
      <p:sp>
        <p:nvSpPr>
          <p:cNvPr id="3" name="Content Placeholder 2"/>
          <p:cNvSpPr>
            <a:spLocks noGrp="1"/>
          </p:cNvSpPr>
          <p:nvPr>
            <p:ph sz="half" idx="1" hasCustomPrompt="1"/>
          </p:nvPr>
        </p:nvSpPr>
        <p:spPr>
          <a:xfrm>
            <a:off x="1097279" y="1845734"/>
            <a:ext cx="4937760" cy="4023360"/>
          </a:xfrm>
          <a:prstGeom prst="rect">
            <a:avLst/>
          </a:prstGeom>
        </p:spPr>
        <p:txBody>
          <a:bodyPr/>
          <a:lstStyle>
            <a:lvl1pPr>
              <a:defRPr b="0" i="0">
                <a:latin typeface="inpin heiti" charset="-122"/>
                <a:ea typeface="inpin heiti" charset="-122"/>
              </a:defRPr>
            </a:lvl1pPr>
            <a:lvl2pPr>
              <a:defRPr b="0" i="0">
                <a:latin typeface="inpin heiti" charset="-122"/>
                <a:ea typeface="inpin heiti" charset="-122"/>
              </a:defRPr>
            </a:lvl2pPr>
            <a:lvl3pPr>
              <a:defRPr b="0" i="0">
                <a:latin typeface="inpin heiti" charset="-122"/>
                <a:ea typeface="inpin heiti" charset="-122"/>
              </a:defRPr>
            </a:lvl3pPr>
            <a:lvl4pPr>
              <a:defRPr b="0" i="0">
                <a:latin typeface="inpin heiti" charset="-122"/>
                <a:ea typeface="inpin heiti" charset="-122"/>
              </a:defRPr>
            </a:lvl4pPr>
            <a:lvl5pPr>
              <a:defRPr b="0" i="0">
                <a:latin typeface="inpin heiti" charset="-122"/>
                <a:ea typeface="inpin heiti"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Content Placeholder 3"/>
          <p:cNvSpPr>
            <a:spLocks noGrp="1"/>
          </p:cNvSpPr>
          <p:nvPr>
            <p:ph sz="half" idx="2" hasCustomPrompt="1"/>
          </p:nvPr>
        </p:nvSpPr>
        <p:spPr>
          <a:xfrm>
            <a:off x="6217920" y="1845735"/>
            <a:ext cx="4937760" cy="4023360"/>
          </a:xfrm>
          <a:prstGeom prst="rect">
            <a:avLst/>
          </a:prstGeom>
        </p:spPr>
        <p:txBody>
          <a:bodyPr/>
          <a:lstStyle>
            <a:lvl1pPr>
              <a:defRPr b="0" i="0">
                <a:latin typeface="inpin heiti" charset="-122"/>
                <a:ea typeface="inpin heiti" charset="-122"/>
              </a:defRPr>
            </a:lvl1pPr>
            <a:lvl2pPr>
              <a:defRPr b="0" i="0">
                <a:latin typeface="inpin heiti" charset="-122"/>
                <a:ea typeface="inpin heiti" charset="-122"/>
              </a:defRPr>
            </a:lvl2pPr>
            <a:lvl3pPr>
              <a:defRPr b="0" i="0">
                <a:latin typeface="inpin heiti" charset="-122"/>
                <a:ea typeface="inpin heiti" charset="-122"/>
              </a:defRPr>
            </a:lvl3pPr>
            <a:lvl4pPr>
              <a:defRPr b="0" i="0">
                <a:latin typeface="inpin heiti" charset="-122"/>
                <a:ea typeface="inpin heiti" charset="-122"/>
              </a:defRPr>
            </a:lvl4pPr>
            <a:lvl5pPr>
              <a:defRPr b="0" i="0">
                <a:latin typeface="inpin heiti" charset="-122"/>
                <a:ea typeface="inpin heiti"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4"/>
          <p:cNvSpPr>
            <a:spLocks noGrp="1"/>
          </p:cNvSpPr>
          <p:nvPr>
            <p:ph type="dt" sz="half" idx="10"/>
          </p:nvPr>
        </p:nvSpPr>
        <p:spPr>
          <a:xfrm>
            <a:off x="1097280" y="6459785"/>
            <a:ext cx="2472271" cy="365125"/>
          </a:xfrm>
          <a:prstGeom prst="rect">
            <a:avLst/>
          </a:prstGeom>
        </p:spPr>
        <p:txBody>
          <a:bodyPr/>
          <a:lstStyle>
            <a:lvl1pPr>
              <a:defRPr b="0" i="0">
                <a:latin typeface="inpin heiti" charset="-122"/>
              </a:defRPr>
            </a:lvl1pPr>
          </a:lstStyle>
          <a:p>
            <a:fld id="{AEDC534B-5F7E-4CF7-8EDB-478AC5BDFBC6}" type="datetime1">
              <a:rPr lang="en-US" smtClean="0"/>
              <a:t>12/10/2021</a:t>
            </a:fld>
            <a:endParaRPr 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lvl1pPr>
              <a:defRPr b="0" i="0">
                <a:latin typeface="inpin heiti" charset="-122"/>
              </a:defRPr>
            </a:lvl1pPr>
          </a:lstStyle>
          <a:p>
            <a:r>
              <a:rPr lang="en-US"/>
              <a:t>Converting your business from Good to Great.</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b="0" i="0">
                <a:latin typeface="inpin heiti" charset="-122"/>
              </a:defRPr>
            </a:lvl1pPr>
          </a:lstStyle>
          <a:p>
            <a:fld id="{8409FBBB-C588-4B8D-A7FF-E25C81CC24C8}" type="slidenum">
              <a:rPr lang="en-US" smtClean="0"/>
              <a:t>‹#›</a:t>
            </a:fld>
            <a:endParaRPr lang="en-US"/>
          </a:p>
        </p:txBody>
      </p:sp>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hf hdr="0" dt="0"/>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10" name="Title 9"/>
          <p:cNvSpPr>
            <a:spLocks noGrp="1"/>
          </p:cNvSpPr>
          <p:nvPr>
            <p:ph type="title"/>
          </p:nvPr>
        </p:nvSpPr>
        <p:spPr>
          <a:xfrm>
            <a:off x="1097280" y="286603"/>
            <a:ext cx="10058400" cy="1450757"/>
          </a:xfrm>
          <a:prstGeom prst="rect">
            <a:avLst/>
          </a:prstGeom>
        </p:spPr>
        <p:txBody>
          <a:bodyPr/>
          <a:lstStyle>
            <a:lvl1pPr>
              <a:defRPr b="0" i="0">
                <a:latin typeface="inpin heiti" charset="-122"/>
                <a:ea typeface="inpin heiti" charset="-122"/>
              </a:defRPr>
            </a:lvl1pPr>
          </a:lstStyle>
          <a:p>
            <a:r>
              <a:rPr lang="zh-CN" altLang="en-US"/>
              <a:t>单击此处编辑母版标题样式</a:t>
            </a:r>
            <a:endParaRPr lang="en-US"/>
          </a:p>
        </p:txBody>
      </p:sp>
      <p:sp>
        <p:nvSpPr>
          <p:cNvPr id="3" name="Text Placeholder 2"/>
          <p:cNvSpPr>
            <a:spLocks noGrp="1"/>
          </p:cNvSpPr>
          <p:nvPr>
            <p:ph type="body" idx="1" hasCustomPrompt="1"/>
          </p:nvPr>
        </p:nvSpPr>
        <p:spPr>
          <a:xfrm>
            <a:off x="1097280" y="1846052"/>
            <a:ext cx="4937760" cy="736282"/>
          </a:xfrm>
          <a:prstGeom prst="rect">
            <a:avLst/>
          </a:prstGeom>
        </p:spPr>
        <p:txBody>
          <a:bodyPr lIns="91440" rIns="91440" anchor="ctr">
            <a:normAutofit/>
          </a:bodyPr>
          <a:lstStyle>
            <a:lvl1pPr marL="0" indent="0">
              <a:buNone/>
              <a:defRPr sz="2000" b="0" i="0" cap="all" baseline="0">
                <a:solidFill>
                  <a:schemeClr val="tx2"/>
                </a:solidFill>
                <a:latin typeface="inpin heiti" charset="-122"/>
                <a:ea typeface="inpin heiti"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1097280" y="2582334"/>
            <a:ext cx="4937760" cy="3378200"/>
          </a:xfrm>
          <a:prstGeom prst="rect">
            <a:avLst/>
          </a:prstGeom>
        </p:spPr>
        <p:txBody>
          <a:bodyPr/>
          <a:lstStyle>
            <a:lvl1pPr>
              <a:defRPr b="0" i="0">
                <a:latin typeface="inpin heiti" charset="-122"/>
                <a:ea typeface="inpin heiti" charset="-122"/>
              </a:defRPr>
            </a:lvl1pPr>
            <a:lvl2pPr>
              <a:defRPr b="0" i="0">
                <a:latin typeface="inpin heiti" charset="-122"/>
                <a:ea typeface="inpin heiti" charset="-122"/>
              </a:defRPr>
            </a:lvl2pPr>
            <a:lvl3pPr>
              <a:defRPr b="0" i="0">
                <a:latin typeface="inpin heiti" charset="-122"/>
                <a:ea typeface="inpin heiti" charset="-122"/>
              </a:defRPr>
            </a:lvl3pPr>
            <a:lvl4pPr>
              <a:defRPr b="0" i="0">
                <a:latin typeface="inpin heiti" charset="-122"/>
                <a:ea typeface="inpin heiti" charset="-122"/>
              </a:defRPr>
            </a:lvl4pPr>
            <a:lvl5pPr>
              <a:defRPr b="0" i="0">
                <a:latin typeface="inpin heiti" charset="-122"/>
                <a:ea typeface="inpin heiti"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hasCustomPrompt="1"/>
          </p:nvPr>
        </p:nvSpPr>
        <p:spPr>
          <a:xfrm>
            <a:off x="6217920" y="1846052"/>
            <a:ext cx="4937760" cy="736282"/>
          </a:xfrm>
          <a:prstGeom prst="rect">
            <a:avLst/>
          </a:prstGeom>
        </p:spPr>
        <p:txBody>
          <a:bodyPr lIns="91440" rIns="91440" anchor="ctr">
            <a:normAutofit/>
          </a:bodyPr>
          <a:lstStyle>
            <a:lvl1pPr marL="0" indent="0">
              <a:buNone/>
              <a:defRPr sz="2000" b="0" i="0" cap="all" baseline="0">
                <a:solidFill>
                  <a:schemeClr val="tx2"/>
                </a:solidFill>
                <a:latin typeface="inpin heiti" charset="-122"/>
                <a:ea typeface="inpin heiti"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217920" y="2582334"/>
            <a:ext cx="4937760" cy="3378200"/>
          </a:xfrm>
          <a:prstGeom prst="rect">
            <a:avLst/>
          </a:prstGeom>
        </p:spPr>
        <p:txBody>
          <a:bodyPr/>
          <a:lstStyle>
            <a:lvl1pPr>
              <a:defRPr b="0" i="0">
                <a:latin typeface="inpin heiti" charset="-122"/>
                <a:ea typeface="inpin heiti" charset="-122"/>
              </a:defRPr>
            </a:lvl1pPr>
            <a:lvl2pPr>
              <a:defRPr b="0" i="0">
                <a:latin typeface="inpin heiti" charset="-122"/>
                <a:ea typeface="inpin heiti" charset="-122"/>
              </a:defRPr>
            </a:lvl2pPr>
            <a:lvl3pPr>
              <a:defRPr b="0" i="0">
                <a:latin typeface="inpin heiti" charset="-122"/>
                <a:ea typeface="inpin heiti" charset="-122"/>
              </a:defRPr>
            </a:lvl3pPr>
            <a:lvl4pPr>
              <a:defRPr b="0" i="0">
                <a:latin typeface="inpin heiti" charset="-122"/>
                <a:ea typeface="inpin heiti" charset="-122"/>
              </a:defRPr>
            </a:lvl4pPr>
            <a:lvl5pPr>
              <a:defRPr b="0" i="0">
                <a:latin typeface="inpin heiti" charset="-122"/>
                <a:ea typeface="inpin heiti"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a:xfrm>
            <a:off x="1097280" y="6459785"/>
            <a:ext cx="2472271" cy="365125"/>
          </a:xfrm>
          <a:prstGeom prst="rect">
            <a:avLst/>
          </a:prstGeom>
        </p:spPr>
        <p:txBody>
          <a:bodyPr/>
          <a:lstStyle>
            <a:lvl1pPr>
              <a:defRPr b="0" i="0">
                <a:latin typeface="inpin heiti" charset="-122"/>
              </a:defRPr>
            </a:lvl1pPr>
          </a:lstStyle>
          <a:p>
            <a:fld id="{AEDC534B-5F7E-4CF7-8EDB-478AC5BDFBC6}" type="datetime1">
              <a:rPr lang="en-US" smtClean="0"/>
              <a:t>12/10/2021</a:t>
            </a:fld>
            <a:endParaRPr 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b="0" i="0">
                <a:latin typeface="inpin heiti" charset="-122"/>
              </a:defRPr>
            </a:lvl1pPr>
          </a:lstStyle>
          <a:p>
            <a:r>
              <a:rPr lang="en-US"/>
              <a:t>Converting your business from Good to Great.</a:t>
            </a:r>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lvl1pPr>
              <a:defRPr b="0" i="0">
                <a:latin typeface="inpin heiti" charset="-122"/>
              </a:defRPr>
            </a:lvl1pPr>
          </a:lstStyle>
          <a:p>
            <a:fld id="{8409FBBB-C588-4B8D-A7FF-E25C81CC24C8}" type="slidenum">
              <a:rPr lang="en-US" smtClean="0"/>
              <a:t>‹#›</a:t>
            </a:fld>
            <a:endParaRPr lang="en-US"/>
          </a:p>
        </p:txBody>
      </p:sp>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hf hdr="0" dt="0"/>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Title 1"/>
          <p:cNvSpPr>
            <a:spLocks noGrp="1"/>
          </p:cNvSpPr>
          <p:nvPr>
            <p:ph type="title"/>
          </p:nvPr>
        </p:nvSpPr>
        <p:spPr>
          <a:xfrm>
            <a:off x="1097280" y="286603"/>
            <a:ext cx="10058400" cy="1450757"/>
          </a:xfrm>
          <a:prstGeom prst="rect">
            <a:avLst/>
          </a:prstGeom>
        </p:spPr>
        <p:txBody>
          <a:bodyPr/>
          <a:lstStyle>
            <a:lvl1pPr>
              <a:defRPr b="0" i="0">
                <a:latin typeface="inpin heiti" charset="-122"/>
                <a:ea typeface="inpin heiti" charset="-122"/>
              </a:defRPr>
            </a:lvl1pPr>
          </a:lstStyle>
          <a:p>
            <a:r>
              <a:rPr lang="zh-CN" altLang="en-US"/>
              <a:t>单击此处编辑母版标题样式</a:t>
            </a:r>
            <a:endParaRPr lang="en-US"/>
          </a:p>
        </p:txBody>
      </p:sp>
      <p:sp>
        <p:nvSpPr>
          <p:cNvPr id="3" name="Date Placeholder 2"/>
          <p:cNvSpPr>
            <a:spLocks noGrp="1"/>
          </p:cNvSpPr>
          <p:nvPr>
            <p:ph type="dt" sz="half" idx="10"/>
          </p:nvPr>
        </p:nvSpPr>
        <p:spPr>
          <a:xfrm>
            <a:off x="1097280" y="6459785"/>
            <a:ext cx="2472271" cy="365125"/>
          </a:xfrm>
          <a:prstGeom prst="rect">
            <a:avLst/>
          </a:prstGeom>
        </p:spPr>
        <p:txBody>
          <a:bodyPr/>
          <a:lstStyle>
            <a:lvl1pPr>
              <a:defRPr b="0" i="0">
                <a:latin typeface="inpin heiti" charset="-122"/>
              </a:defRPr>
            </a:lvl1pPr>
          </a:lstStyle>
          <a:p>
            <a:fld id="{AEDC534B-5F7E-4CF7-8EDB-478AC5BDFBC6}" type="datetime1">
              <a:rPr lang="en-US" smtClean="0"/>
              <a:t>12/10/2021</a:t>
            </a:fld>
            <a:endParaRPr lang="en-US"/>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lvl1pPr>
              <a:defRPr b="0" i="0">
                <a:latin typeface="inpin heiti" charset="-122"/>
              </a:defRPr>
            </a:lvl1pPr>
          </a:lstStyle>
          <a:p>
            <a:r>
              <a:rPr lang="en-US"/>
              <a:t>Converting your business from Good to Great.</a:t>
            </a:r>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lvl1pPr>
              <a:defRPr b="0" i="0">
                <a:latin typeface="inpin heiti" charset="-122"/>
              </a:defRPr>
            </a:lvl1pPr>
          </a:lstStyle>
          <a:p>
            <a:fld id="{8409FBBB-C588-4B8D-A7FF-E25C81CC24C8}" type="slidenum">
              <a:rPr lang="en-US" smtClean="0"/>
              <a:t>‹#›</a:t>
            </a:fld>
            <a:endParaRPr lang="en-US"/>
          </a:p>
        </p:txBody>
      </p:sp>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hf hdr="0" dt="0"/>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7" name="Date Placeholder 6"/>
          <p:cNvSpPr>
            <a:spLocks noGrp="1"/>
          </p:cNvSpPr>
          <p:nvPr>
            <p:ph type="dt" sz="half" idx="10"/>
          </p:nvPr>
        </p:nvSpPr>
        <p:spPr>
          <a:xfrm>
            <a:off x="1097280" y="6459785"/>
            <a:ext cx="2472271" cy="365125"/>
          </a:xfrm>
          <a:prstGeom prst="rect">
            <a:avLst/>
          </a:prstGeom>
        </p:spPr>
        <p:txBody>
          <a:bodyPr/>
          <a:lstStyle>
            <a:lvl1pPr>
              <a:defRPr b="0" i="0">
                <a:latin typeface="inpin heiti" charset="-122"/>
              </a:defRPr>
            </a:lvl1pPr>
          </a:lstStyle>
          <a:p>
            <a:fld id="{AEDC534B-5F7E-4CF7-8EDB-478AC5BDFBC6}" type="datetime1">
              <a:rPr lang="en-US" smtClean="0"/>
              <a:t>12/10/2021</a:t>
            </a:fld>
            <a:endParaRPr 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b="0" i="0">
                <a:solidFill>
                  <a:srgbClr val="FFFFFF"/>
                </a:solidFill>
                <a:latin typeface="inpin heiti" charset="-122"/>
              </a:defRPr>
            </a:lvl1pPr>
          </a:lstStyle>
          <a:p>
            <a:r>
              <a:rPr lang="en-US"/>
              <a:t>Converting your business from Good to Great.</a:t>
            </a:r>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lvl1pPr>
              <a:defRPr b="0" i="0">
                <a:latin typeface="inpin heiti" charset="-122"/>
              </a:defRPr>
            </a:lvl1pPr>
          </a:lstStyle>
          <a:p>
            <a:fld id="{8409FBBB-C588-4B8D-A7FF-E25C81CC24C8}" type="slidenum">
              <a:rPr lang="en-US" smtClean="0"/>
              <a:t>‹#›</a:t>
            </a:fld>
            <a:endParaRPr lang="en-US"/>
          </a:p>
        </p:txBody>
      </p:sp>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hf hdr="0" dt="0"/>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8" name="Rectangle 7"/>
          <p:cNvSpPr/>
          <p:nvPr/>
        </p:nvSpPr>
        <p:spPr>
          <a:xfrm>
            <a:off x="-635" y="0"/>
            <a:ext cx="4104640" cy="685736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2" name="Title 1"/>
          <p:cNvSpPr>
            <a:spLocks noGrp="1"/>
          </p:cNvSpPr>
          <p:nvPr>
            <p:ph type="title"/>
          </p:nvPr>
        </p:nvSpPr>
        <p:spPr>
          <a:xfrm>
            <a:off x="457200" y="594359"/>
            <a:ext cx="3200400" cy="2286000"/>
          </a:xfrm>
          <a:prstGeom prst="rect">
            <a:avLst/>
          </a:prstGeom>
        </p:spPr>
        <p:txBody>
          <a:bodyPr anchor="b">
            <a:normAutofit/>
          </a:bodyPr>
          <a:lstStyle>
            <a:lvl1pPr>
              <a:defRPr sz="3600" b="0" i="0">
                <a:solidFill>
                  <a:srgbClr val="FFFFFF"/>
                </a:solidFill>
                <a:latin typeface="inpin heiti" charset="-122"/>
                <a:ea typeface="inpin heiti" charset="-122"/>
              </a:defRPr>
            </a:lvl1pPr>
          </a:lstStyle>
          <a:p>
            <a:r>
              <a:rPr lang="zh-CN" altLang="en-US"/>
              <a:t>单击此处编辑母版标题样式</a:t>
            </a:r>
            <a:endParaRPr lang="en-US"/>
          </a:p>
        </p:txBody>
      </p:sp>
      <p:sp>
        <p:nvSpPr>
          <p:cNvPr id="3" name="Content Placeholder 2"/>
          <p:cNvSpPr>
            <a:spLocks noGrp="1"/>
          </p:cNvSpPr>
          <p:nvPr>
            <p:ph idx="1" hasCustomPrompt="1"/>
          </p:nvPr>
        </p:nvSpPr>
        <p:spPr>
          <a:xfrm>
            <a:off x="4800600" y="731520"/>
            <a:ext cx="6492240" cy="5257800"/>
          </a:xfrm>
          <a:prstGeom prst="rect">
            <a:avLst/>
          </a:prstGeom>
        </p:spPr>
        <p:txBody>
          <a:bodyPr/>
          <a:lstStyle>
            <a:lvl1pPr>
              <a:defRPr b="0" i="0">
                <a:latin typeface="inpin heiti" charset="-122"/>
                <a:ea typeface="inpin heiti" charset="-122"/>
              </a:defRPr>
            </a:lvl1pPr>
            <a:lvl2pPr>
              <a:defRPr b="0" i="0">
                <a:latin typeface="inpin heiti" charset="-122"/>
                <a:ea typeface="inpin heiti" charset="-122"/>
              </a:defRPr>
            </a:lvl2pPr>
            <a:lvl3pPr>
              <a:defRPr b="0" i="0">
                <a:latin typeface="inpin heiti" charset="-122"/>
                <a:ea typeface="inpin heiti" charset="-122"/>
              </a:defRPr>
            </a:lvl3pPr>
            <a:lvl4pPr>
              <a:defRPr b="0" i="0">
                <a:latin typeface="inpin heiti" charset="-122"/>
                <a:ea typeface="inpin heiti" charset="-122"/>
              </a:defRPr>
            </a:lvl4pPr>
            <a:lvl5pPr>
              <a:defRPr b="0" i="0">
                <a:latin typeface="inpin heiti" charset="-122"/>
                <a:ea typeface="inpin heiti"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Text Placeholder 3"/>
          <p:cNvSpPr>
            <a:spLocks noGrp="1"/>
          </p:cNvSpPr>
          <p:nvPr>
            <p:ph type="body" sz="half" idx="2" hasCustomPrompt="1"/>
          </p:nvPr>
        </p:nvSpPr>
        <p:spPr>
          <a:xfrm>
            <a:off x="457200" y="2926080"/>
            <a:ext cx="3200400" cy="3379124"/>
          </a:xfrm>
          <a:prstGeom prst="rect">
            <a:avLst/>
          </a:prstGeom>
        </p:spPr>
        <p:txBody>
          <a:bodyPr lIns="91440" rIns="91440">
            <a:normAutofit/>
          </a:bodyPr>
          <a:lstStyle>
            <a:lvl1pPr marL="0" indent="0">
              <a:buNone/>
              <a:defRPr sz="1500" b="0" i="0">
                <a:solidFill>
                  <a:srgbClr val="FFFFFF"/>
                </a:solidFill>
                <a:latin typeface="inpin heiti" charset="-122"/>
                <a:ea typeface="inpin heiti"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b="0" i="0">
                <a:solidFill>
                  <a:schemeClr val="tx2"/>
                </a:solidFill>
                <a:latin typeface="inpin heiti" charset="-122"/>
              </a:defRPr>
            </a:lvl1pPr>
          </a:lstStyle>
          <a:p>
            <a:r>
              <a:rPr lang="en-US"/>
              <a:t>Converting your business from Good to Great.</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b="0" i="0">
                <a:solidFill>
                  <a:schemeClr val="tx2"/>
                </a:solidFill>
                <a:latin typeface="inpin heiti" charset="-122"/>
              </a:defRPr>
            </a:lvl1pPr>
          </a:lstStyle>
          <a:p>
            <a:fld id="{8409FBBB-C588-4B8D-A7FF-E25C81CC24C8}" type="slidenum">
              <a:rPr lang="en-US" smtClean="0"/>
              <a:t>‹#›</a:t>
            </a:fld>
            <a:endParaRPr lang="en-US"/>
          </a:p>
        </p:txBody>
      </p:sp>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hf hdr="0" dt="0"/>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竖排文字">
    <p:spTree>
      <p:nvGrpSpPr>
        <p:cNvPr id="1" name=""/>
        <p:cNvGrpSpPr/>
        <p:nvPr/>
      </p:nvGrpSpPr>
      <p:grpSpPr>
        <a:xfrm>
          <a:off x="0" y="0"/>
          <a:ext cx="0" cy="0"/>
        </a:xfrm>
      </p:grpSpPr>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hf hdr="0" dt="0"/>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image" Target="../media/image2.png"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E6F5F3"/>
        </a:solidFill>
        <a:effectLst/>
      </p:bgPr>
    </p:bg>
    <p:spTree>
      <p:nvGrpSpPr>
        <p:cNvPr id="1" name=""/>
        <p:cNvGrpSpPr/>
        <p:nvPr/>
      </p:nvGrpSpPr>
      <p:grpSpPr>
        <a:xfrm>
          <a:off x="0" y="0"/>
          <a:ext cx="0" cy="0"/>
        </a:xfrm>
      </p:grpSpPr>
      <p:sp>
        <p:nvSpPr>
          <p:cNvPr id="9" name="Rectangle 8"/>
          <p:cNvSpPr/>
          <p:nvPr userDrawn="1"/>
        </p:nvSpPr>
        <p:spPr>
          <a:xfrm>
            <a:off x="2118" y="6749143"/>
            <a:ext cx="12192001" cy="1088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11" name="Rectangle 61"/>
          <p:cNvSpPr>
            <a:spLocks noChangeArrowheads="1"/>
          </p:cNvSpPr>
          <p:nvPr userDrawn="1"/>
        </p:nvSpPr>
        <p:spPr bwMode="auto">
          <a:xfrm>
            <a:off x="6138" y="967105"/>
            <a:ext cx="12187767" cy="837912"/>
          </a:xfrm>
          <a:prstGeom prst="rect">
            <a:avLst/>
          </a:prstGeom>
          <a:solidFill>
            <a:schemeClr val="accent1"/>
          </a:solidFill>
          <a:ln>
            <a:noFill/>
          </a:ln>
        </p:spPr>
        <p:txBody>
          <a:bodyPr vert="horz" wrap="square" lIns="91440" tIns="45720" rIns="91440" bIns="45720" numCol="1" anchor="t" anchorCtr="0" compatLnSpc="1"/>
          <a:lstStyle/>
          <a:p>
            <a:endParaRPr lang="en-US" sz="1800" b="0" i="0">
              <a:latin typeface="inpin heiti" charset="-122"/>
            </a:endParaRPr>
          </a:p>
        </p:txBody>
      </p:sp>
      <p:sp>
        <p:nvSpPr>
          <p:cNvPr id="12" name="Freeform 62"/>
          <p:cNvSpPr/>
          <p:nvPr userDrawn="1"/>
        </p:nvSpPr>
        <p:spPr bwMode="auto">
          <a:xfrm flipV="1">
            <a:off x="132080" y="2945130"/>
            <a:ext cx="12061825" cy="563880"/>
          </a:xfrm>
          <a:custGeom>
            <a:gdLst>
              <a:gd name="T0" fmla="*/ 5758 w 5758"/>
              <a:gd name="T1" fmla="*/ 0 h 794"/>
              <a:gd name="T2" fmla="*/ 5758 w 5758"/>
              <a:gd name="T3" fmla="*/ 794 h 794"/>
              <a:gd name="T4" fmla="*/ 230 w 5758"/>
              <a:gd name="T5" fmla="*/ 794 h 794"/>
              <a:gd name="T6" fmla="*/ 0 w 5758"/>
              <a:gd name="T7" fmla="*/ 396 h 794"/>
              <a:gd name="T8" fmla="*/ 0 w 5758"/>
              <a:gd name="T9" fmla="*/ 0 h 794"/>
              <a:gd name="T10" fmla="*/ 5758 w 5758"/>
              <a:gd name="T11" fmla="*/ 0 h 794"/>
            </a:gdLst>
            <a:cxnLst>
              <a:cxn ang="0">
                <a:pos x="T0" y="T1"/>
              </a:cxn>
              <a:cxn ang="0">
                <a:pos x="T2" y="T3"/>
              </a:cxn>
              <a:cxn ang="0">
                <a:pos x="T4" y="T5"/>
              </a:cxn>
              <a:cxn ang="0">
                <a:pos x="T6" y="T7"/>
              </a:cxn>
              <a:cxn ang="0">
                <a:pos x="T8" y="T9"/>
              </a:cxn>
              <a:cxn ang="0">
                <a:pos x="T10" y="T11"/>
              </a:cxn>
            </a:cxnLst>
            <a:rect l="0" t="0" r="r" b="b"/>
            <a:pathLst>
              <a:path w="5758" h="794">
                <a:moveTo>
                  <a:pt x="5758" y="0"/>
                </a:moveTo>
                <a:lnTo>
                  <a:pt x="5758" y="794"/>
                </a:lnTo>
                <a:lnTo>
                  <a:pt x="230" y="794"/>
                </a:lnTo>
                <a:lnTo>
                  <a:pt x="0" y="396"/>
                </a:lnTo>
                <a:lnTo>
                  <a:pt x="0" y="0"/>
                </a:lnTo>
                <a:lnTo>
                  <a:pt x="575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sz="1800" b="0" i="0">
              <a:latin typeface="inpin heiti" charset="-122"/>
            </a:endParaRPr>
          </a:p>
        </p:txBody>
      </p:sp>
      <p:grpSp>
        <p:nvGrpSpPr>
          <p:cNvPr id="13" name="Group 25"/>
          <p:cNvGrpSpPr/>
          <p:nvPr userDrawn="1"/>
        </p:nvGrpSpPr>
        <p:grpSpPr>
          <a:xfrm rot="5400000">
            <a:off x="10342138" y="4207120"/>
            <a:ext cx="837917" cy="1930897"/>
            <a:chOff x="4952858" y="2305049"/>
            <a:chExt cx="1016004" cy="1752601"/>
          </a:xfrm>
        </p:grpSpPr>
        <p:grpSp>
          <p:nvGrpSpPr>
            <p:cNvPr id="14" name="Group 26"/>
            <p:cNvGrpSpPr/>
            <p:nvPr userDrawn="1"/>
          </p:nvGrpSpPr>
          <p:grpSpPr>
            <a:xfrm>
              <a:off x="4952858" y="3181347"/>
              <a:ext cx="1016000" cy="584200"/>
              <a:chOff x="3413126" y="3181350"/>
              <a:chExt cx="1016000" cy="584200"/>
            </a:xfrm>
          </p:grpSpPr>
          <p:sp>
            <p:nvSpPr>
              <p:cNvPr id="38" name="Freeform 35"/>
              <p:cNvSpPr/>
              <p:nvPr userDrawn="1"/>
            </p:nvSpPr>
            <p:spPr bwMode="auto">
              <a:xfrm>
                <a:off x="3921126" y="3473450"/>
                <a:ext cx="508000" cy="292100"/>
              </a:xfrm>
              <a:custGeom>
                <a:gdLst>
                  <a:gd name="T0" fmla="*/ 0 w 320"/>
                  <a:gd name="T1" fmla="*/ 184 h 184"/>
                  <a:gd name="T2" fmla="*/ 0 w 320"/>
                  <a:gd name="T3" fmla="*/ 184 h 184"/>
                  <a:gd name="T4" fmla="*/ 32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0" y="184"/>
                    </a:lnTo>
                    <a:lnTo>
                      <a:pt x="320" y="0"/>
                    </a:lnTo>
                    <a:lnTo>
                      <a:pt x="0" y="0"/>
                    </a:lnTo>
                    <a:lnTo>
                      <a:pt x="0" y="184"/>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39" name="Freeform 38"/>
              <p:cNvSpPr/>
              <p:nvPr userDrawn="1"/>
            </p:nvSpPr>
            <p:spPr bwMode="auto">
              <a:xfrm>
                <a:off x="3921126" y="3181350"/>
                <a:ext cx="508000" cy="292100"/>
              </a:xfrm>
              <a:custGeom>
                <a:gdLst>
                  <a:gd name="T0" fmla="*/ 0 w 320"/>
                  <a:gd name="T1" fmla="*/ 0 h 184"/>
                  <a:gd name="T2" fmla="*/ 0 w 320"/>
                  <a:gd name="T3" fmla="*/ 184 h 184"/>
                  <a:gd name="T4" fmla="*/ 320 w 320"/>
                  <a:gd name="T5" fmla="*/ 184 h 184"/>
                  <a:gd name="T6" fmla="*/ 320 w 320"/>
                  <a:gd name="T7" fmla="*/ 184 h 184"/>
                  <a:gd name="T8" fmla="*/ 0 w 320"/>
                  <a:gd name="T9" fmla="*/ 0 h 184"/>
                  <a:gd name="T10" fmla="*/ 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0" y="0"/>
                    </a:moveTo>
                    <a:lnTo>
                      <a:pt x="0" y="184"/>
                    </a:lnTo>
                    <a:lnTo>
                      <a:pt x="320" y="184"/>
                    </a:lnTo>
                    <a:lnTo>
                      <a:pt x="320" y="184"/>
                    </a:lnTo>
                    <a:lnTo>
                      <a:pt x="0" y="0"/>
                    </a:lnTo>
                    <a:lnTo>
                      <a:pt x="0" y="0"/>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40" name="Freeform 39"/>
              <p:cNvSpPr/>
              <p:nvPr userDrawn="1"/>
            </p:nvSpPr>
            <p:spPr bwMode="auto">
              <a:xfrm>
                <a:off x="3413126" y="3181350"/>
                <a:ext cx="508000" cy="292100"/>
              </a:xfrm>
              <a:custGeom>
                <a:gdLst>
                  <a:gd name="T0" fmla="*/ 0 w 320"/>
                  <a:gd name="T1" fmla="*/ 184 h 184"/>
                  <a:gd name="T2" fmla="*/ 0 w 320"/>
                  <a:gd name="T3" fmla="*/ 184 h 184"/>
                  <a:gd name="T4" fmla="*/ 320 w 320"/>
                  <a:gd name="T5" fmla="*/ 184 h 184"/>
                  <a:gd name="T6" fmla="*/ 320 w 320"/>
                  <a:gd name="T7" fmla="*/ 0 h 184"/>
                  <a:gd name="T8" fmla="*/ 222 w 320"/>
                  <a:gd name="T9" fmla="*/ 58 h 184"/>
                  <a:gd name="T10" fmla="*/ 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0" y="184"/>
                    </a:moveTo>
                    <a:lnTo>
                      <a:pt x="0" y="184"/>
                    </a:lnTo>
                    <a:lnTo>
                      <a:pt x="320" y="184"/>
                    </a:lnTo>
                    <a:lnTo>
                      <a:pt x="320" y="0"/>
                    </a:lnTo>
                    <a:lnTo>
                      <a:pt x="222" y="58"/>
                    </a:lnTo>
                    <a:lnTo>
                      <a:pt x="0" y="184"/>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41" name="Freeform 41"/>
              <p:cNvSpPr/>
              <p:nvPr userDrawn="1"/>
            </p:nvSpPr>
            <p:spPr bwMode="auto">
              <a:xfrm>
                <a:off x="3413126" y="3473450"/>
                <a:ext cx="508000" cy="292100"/>
              </a:xfrm>
              <a:custGeom>
                <a:gdLst>
                  <a:gd name="T0" fmla="*/ 260 w 320"/>
                  <a:gd name="T1" fmla="*/ 150 h 184"/>
                  <a:gd name="T2" fmla="*/ 320 w 320"/>
                  <a:gd name="T3" fmla="*/ 184 h 184"/>
                  <a:gd name="T4" fmla="*/ 320 w 320"/>
                  <a:gd name="T5" fmla="*/ 0 h 184"/>
                  <a:gd name="T6" fmla="*/ 0 w 320"/>
                  <a:gd name="T7" fmla="*/ 0 h 184"/>
                  <a:gd name="T8" fmla="*/ 260 w 320"/>
                  <a:gd name="T9" fmla="*/ 150 h 184"/>
                </a:gdLst>
                <a:cxnLst>
                  <a:cxn ang="0">
                    <a:pos x="T0" y="T1"/>
                  </a:cxn>
                  <a:cxn ang="0">
                    <a:pos x="T2" y="T3"/>
                  </a:cxn>
                  <a:cxn ang="0">
                    <a:pos x="T4" y="T5"/>
                  </a:cxn>
                  <a:cxn ang="0">
                    <a:pos x="T6" y="T7"/>
                  </a:cxn>
                  <a:cxn ang="0">
                    <a:pos x="T8" y="T9"/>
                  </a:cxn>
                </a:cxnLst>
                <a:rect l="0" t="0" r="r" b="b"/>
                <a:pathLst>
                  <a:path w="320" h="184">
                    <a:moveTo>
                      <a:pt x="260" y="150"/>
                    </a:moveTo>
                    <a:lnTo>
                      <a:pt x="320" y="184"/>
                    </a:lnTo>
                    <a:lnTo>
                      <a:pt x="320" y="0"/>
                    </a:lnTo>
                    <a:lnTo>
                      <a:pt x="0" y="0"/>
                    </a:lnTo>
                    <a:lnTo>
                      <a:pt x="260" y="150"/>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5" name="Group 27"/>
            <p:cNvGrpSpPr/>
            <p:nvPr userDrawn="1"/>
          </p:nvGrpSpPr>
          <p:grpSpPr>
            <a:xfrm>
              <a:off x="4952859" y="2889248"/>
              <a:ext cx="508001" cy="584199"/>
              <a:chOff x="3413126" y="2889250"/>
              <a:chExt cx="508000" cy="584200"/>
            </a:xfrm>
          </p:grpSpPr>
          <p:sp>
            <p:nvSpPr>
              <p:cNvPr id="36" name="Freeform 42"/>
              <p:cNvSpPr/>
              <p:nvPr userDrawn="1"/>
            </p:nvSpPr>
            <p:spPr bwMode="auto">
              <a:xfrm>
                <a:off x="3413126" y="2889250"/>
                <a:ext cx="508000" cy="292100"/>
              </a:xfrm>
              <a:custGeom>
                <a:gdLst>
                  <a:gd name="T0" fmla="*/ 320 w 320"/>
                  <a:gd name="T1" fmla="*/ 184 h 184"/>
                  <a:gd name="T2" fmla="*/ 78 w 320"/>
                  <a:gd name="T3" fmla="*/ 44 h 184"/>
                  <a:gd name="T4" fmla="*/ 0 w 320"/>
                  <a:gd name="T5" fmla="*/ 0 h 184"/>
                  <a:gd name="T6" fmla="*/ 0 w 320"/>
                  <a:gd name="T7" fmla="*/ 184 h 184"/>
                  <a:gd name="T8" fmla="*/ 32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78" y="44"/>
                    </a:lnTo>
                    <a:lnTo>
                      <a:pt x="0" y="0"/>
                    </a:lnTo>
                    <a:lnTo>
                      <a:pt x="0" y="184"/>
                    </a:lnTo>
                    <a:lnTo>
                      <a:pt x="320" y="184"/>
                    </a:lnTo>
                    <a:lnTo>
                      <a:pt x="320" y="184"/>
                    </a:lnTo>
                    <a:close/>
                  </a:path>
                </a:pathLst>
              </a:custGeom>
              <a:solidFill>
                <a:schemeClr val="accent1">
                  <a:alpha val="4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37" name="Freeform 43"/>
              <p:cNvSpPr/>
              <p:nvPr userDrawn="1"/>
            </p:nvSpPr>
            <p:spPr bwMode="auto">
              <a:xfrm>
                <a:off x="3413126" y="3181350"/>
                <a:ext cx="508000" cy="292100"/>
              </a:xfrm>
              <a:custGeom>
                <a:gdLst>
                  <a:gd name="T0" fmla="*/ 320 w 320"/>
                  <a:gd name="T1" fmla="*/ 0 h 184"/>
                  <a:gd name="T2" fmla="*/ 0 w 320"/>
                  <a:gd name="T3" fmla="*/ 0 h 184"/>
                  <a:gd name="T4" fmla="*/ 0 w 320"/>
                  <a:gd name="T5" fmla="*/ 184 h 184"/>
                  <a:gd name="T6" fmla="*/ 0 w 320"/>
                  <a:gd name="T7" fmla="*/ 184 h 184"/>
                  <a:gd name="T8" fmla="*/ 222 w 320"/>
                  <a:gd name="T9" fmla="*/ 58 h 184"/>
                  <a:gd name="T10" fmla="*/ 32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320" y="0"/>
                    </a:moveTo>
                    <a:lnTo>
                      <a:pt x="0" y="0"/>
                    </a:lnTo>
                    <a:lnTo>
                      <a:pt x="0" y="184"/>
                    </a:lnTo>
                    <a:lnTo>
                      <a:pt x="0" y="184"/>
                    </a:lnTo>
                    <a:lnTo>
                      <a:pt x="222" y="58"/>
                    </a:lnTo>
                    <a:lnTo>
                      <a:pt x="320" y="0"/>
                    </a:lnTo>
                    <a:close/>
                  </a:path>
                </a:pathLst>
              </a:custGeom>
              <a:solidFill>
                <a:schemeClr val="accent1">
                  <a:alpha val="4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6" name="Group 28"/>
            <p:cNvGrpSpPr/>
            <p:nvPr userDrawn="1"/>
          </p:nvGrpSpPr>
          <p:grpSpPr>
            <a:xfrm>
              <a:off x="4952859" y="2305049"/>
              <a:ext cx="508001" cy="584199"/>
              <a:chOff x="3413126" y="2305050"/>
              <a:chExt cx="508000" cy="584200"/>
            </a:xfrm>
          </p:grpSpPr>
          <p:sp>
            <p:nvSpPr>
              <p:cNvPr id="34" name="Freeform 47"/>
              <p:cNvSpPr/>
              <p:nvPr userDrawn="1"/>
            </p:nvSpPr>
            <p:spPr bwMode="auto">
              <a:xfrm>
                <a:off x="3413126" y="2305050"/>
                <a:ext cx="508000" cy="292100"/>
              </a:xfrm>
              <a:custGeom>
                <a:gdLst>
                  <a:gd name="T0" fmla="*/ 320 w 320"/>
                  <a:gd name="T1" fmla="*/ 184 h 184"/>
                  <a:gd name="T2" fmla="*/ 256 w 320"/>
                  <a:gd name="T3" fmla="*/ 148 h 184"/>
                  <a:gd name="T4" fmla="*/ 0 w 320"/>
                  <a:gd name="T5" fmla="*/ 0 h 184"/>
                  <a:gd name="T6" fmla="*/ 0 w 320"/>
                  <a:gd name="T7" fmla="*/ 184 h 184"/>
                  <a:gd name="T8" fmla="*/ 32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256" y="148"/>
                    </a:lnTo>
                    <a:lnTo>
                      <a:pt x="0" y="0"/>
                    </a:lnTo>
                    <a:lnTo>
                      <a:pt x="0" y="184"/>
                    </a:lnTo>
                    <a:lnTo>
                      <a:pt x="320" y="184"/>
                    </a:lnTo>
                    <a:lnTo>
                      <a:pt x="320" y="184"/>
                    </a:lnTo>
                    <a:close/>
                  </a:path>
                </a:pathLst>
              </a:custGeom>
              <a:solidFill>
                <a:schemeClr val="accent1">
                  <a:alpha val="7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35" name="Freeform 48"/>
              <p:cNvSpPr/>
              <p:nvPr userDrawn="1"/>
            </p:nvSpPr>
            <p:spPr bwMode="auto">
              <a:xfrm>
                <a:off x="3413126" y="2597150"/>
                <a:ext cx="508000" cy="292100"/>
              </a:xfrm>
              <a:custGeom>
                <a:gdLst>
                  <a:gd name="T0" fmla="*/ 0 w 320"/>
                  <a:gd name="T1" fmla="*/ 0 h 184"/>
                  <a:gd name="T2" fmla="*/ 0 w 320"/>
                  <a:gd name="T3" fmla="*/ 184 h 184"/>
                  <a:gd name="T4" fmla="*/ 320 w 320"/>
                  <a:gd name="T5" fmla="*/ 0 h 184"/>
                  <a:gd name="T6" fmla="*/ 0 w 320"/>
                  <a:gd name="T7" fmla="*/ 0 h 184"/>
                </a:gdLst>
                <a:cxnLst>
                  <a:cxn ang="0">
                    <a:pos x="T0" y="T1"/>
                  </a:cxn>
                  <a:cxn ang="0">
                    <a:pos x="T2" y="T3"/>
                  </a:cxn>
                  <a:cxn ang="0">
                    <a:pos x="T4" y="T5"/>
                  </a:cxn>
                  <a:cxn ang="0">
                    <a:pos x="T6" y="T7"/>
                  </a:cxn>
                </a:cxnLst>
                <a:rect l="0" t="0" r="r" b="b"/>
                <a:pathLst>
                  <a:path w="320" h="184">
                    <a:moveTo>
                      <a:pt x="0" y="0"/>
                    </a:moveTo>
                    <a:lnTo>
                      <a:pt x="0" y="184"/>
                    </a:lnTo>
                    <a:lnTo>
                      <a:pt x="320" y="0"/>
                    </a:lnTo>
                    <a:lnTo>
                      <a:pt x="0" y="0"/>
                    </a:lnTo>
                    <a:close/>
                  </a:path>
                </a:pathLst>
              </a:custGeom>
              <a:solidFill>
                <a:schemeClr val="accent1">
                  <a:alpha val="7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7" name="Group 29"/>
            <p:cNvGrpSpPr/>
            <p:nvPr userDrawn="1"/>
          </p:nvGrpSpPr>
          <p:grpSpPr>
            <a:xfrm>
              <a:off x="5460858" y="2889248"/>
              <a:ext cx="508001" cy="584199"/>
              <a:chOff x="3921126" y="2889250"/>
              <a:chExt cx="508000" cy="584200"/>
            </a:xfrm>
          </p:grpSpPr>
          <p:sp>
            <p:nvSpPr>
              <p:cNvPr id="32" name="Freeform 49"/>
              <p:cNvSpPr/>
              <p:nvPr userDrawn="1"/>
            </p:nvSpPr>
            <p:spPr bwMode="auto">
              <a:xfrm>
                <a:off x="3921126" y="3181350"/>
                <a:ext cx="508000" cy="292100"/>
              </a:xfrm>
              <a:custGeom>
                <a:gdLst>
                  <a:gd name="T0" fmla="*/ 320 w 320"/>
                  <a:gd name="T1" fmla="*/ 184 h 184"/>
                  <a:gd name="T2" fmla="*/ 320 w 320"/>
                  <a:gd name="T3" fmla="*/ 0 h 184"/>
                  <a:gd name="T4" fmla="*/ 0 w 320"/>
                  <a:gd name="T5" fmla="*/ 0 h 184"/>
                  <a:gd name="T6" fmla="*/ 320 w 320"/>
                  <a:gd name="T7" fmla="*/ 184 h 184"/>
                </a:gdLst>
                <a:cxnLst>
                  <a:cxn ang="0">
                    <a:pos x="T0" y="T1"/>
                  </a:cxn>
                  <a:cxn ang="0">
                    <a:pos x="T2" y="T3"/>
                  </a:cxn>
                  <a:cxn ang="0">
                    <a:pos x="T4" y="T5"/>
                  </a:cxn>
                  <a:cxn ang="0">
                    <a:pos x="T6" y="T7"/>
                  </a:cxn>
                </a:cxnLst>
                <a:rect l="0" t="0" r="r" b="b"/>
                <a:pathLst>
                  <a:path w="320" h="184">
                    <a:moveTo>
                      <a:pt x="320" y="184"/>
                    </a:moveTo>
                    <a:lnTo>
                      <a:pt x="320" y="0"/>
                    </a:lnTo>
                    <a:lnTo>
                      <a:pt x="0" y="0"/>
                    </a:lnTo>
                    <a:lnTo>
                      <a:pt x="320" y="184"/>
                    </a:lnTo>
                    <a:close/>
                  </a:path>
                </a:pathLst>
              </a:custGeom>
              <a:solidFill>
                <a:schemeClr val="accent1">
                  <a:alpha val="5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33" name="Freeform 50"/>
              <p:cNvSpPr/>
              <p:nvPr userDrawn="1"/>
            </p:nvSpPr>
            <p:spPr bwMode="auto">
              <a:xfrm>
                <a:off x="3921126" y="2889250"/>
                <a:ext cx="508000" cy="292100"/>
              </a:xfrm>
              <a:custGeom>
                <a:gdLst>
                  <a:gd name="T0" fmla="*/ 0 w 320"/>
                  <a:gd name="T1" fmla="*/ 184 h 184"/>
                  <a:gd name="T2" fmla="*/ 320 w 320"/>
                  <a:gd name="T3" fmla="*/ 184 h 184"/>
                  <a:gd name="T4" fmla="*/ 320 w 320"/>
                  <a:gd name="T5" fmla="*/ 0 h 184"/>
                  <a:gd name="T6" fmla="*/ 0 w 320"/>
                  <a:gd name="T7" fmla="*/ 184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320" y="0"/>
                    </a:lnTo>
                    <a:lnTo>
                      <a:pt x="0" y="184"/>
                    </a:lnTo>
                    <a:lnTo>
                      <a:pt x="0" y="184"/>
                    </a:lnTo>
                    <a:close/>
                  </a:path>
                </a:pathLst>
              </a:custGeom>
              <a:solidFill>
                <a:schemeClr val="accent1">
                  <a:alpha val="5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8" name="Group 30"/>
            <p:cNvGrpSpPr/>
            <p:nvPr userDrawn="1"/>
          </p:nvGrpSpPr>
          <p:grpSpPr>
            <a:xfrm>
              <a:off x="4952858" y="3473448"/>
              <a:ext cx="508002" cy="584202"/>
              <a:chOff x="3413126" y="3473448"/>
              <a:chExt cx="508002" cy="584202"/>
            </a:xfrm>
          </p:grpSpPr>
          <p:sp>
            <p:nvSpPr>
              <p:cNvPr id="30" name="Freeform 51"/>
              <p:cNvSpPr/>
              <p:nvPr userDrawn="1"/>
            </p:nvSpPr>
            <p:spPr bwMode="auto">
              <a:xfrm>
                <a:off x="3413127" y="3473448"/>
                <a:ext cx="508001" cy="292100"/>
              </a:xfrm>
              <a:custGeom>
                <a:gdLst>
                  <a:gd name="T0" fmla="*/ 260 w 320"/>
                  <a:gd name="T1" fmla="*/ 150 h 184"/>
                  <a:gd name="T2" fmla="*/ 0 w 320"/>
                  <a:gd name="T3" fmla="*/ 0 h 184"/>
                  <a:gd name="T4" fmla="*/ 0 w 320"/>
                  <a:gd name="T5" fmla="*/ 184 h 184"/>
                  <a:gd name="T6" fmla="*/ 320 w 320"/>
                  <a:gd name="T7" fmla="*/ 184 h 184"/>
                  <a:gd name="T8" fmla="*/ 260 w 320"/>
                  <a:gd name="T9" fmla="*/ 150 h 184"/>
                </a:gdLst>
                <a:cxnLst>
                  <a:cxn ang="0">
                    <a:pos x="T0" y="T1"/>
                  </a:cxn>
                  <a:cxn ang="0">
                    <a:pos x="T2" y="T3"/>
                  </a:cxn>
                  <a:cxn ang="0">
                    <a:pos x="T4" y="T5"/>
                  </a:cxn>
                  <a:cxn ang="0">
                    <a:pos x="T6" y="T7"/>
                  </a:cxn>
                  <a:cxn ang="0">
                    <a:pos x="T8" y="T9"/>
                  </a:cxn>
                </a:cxnLst>
                <a:rect l="0" t="0" r="r" b="b"/>
                <a:pathLst>
                  <a:path w="320" h="184">
                    <a:moveTo>
                      <a:pt x="260" y="150"/>
                    </a:moveTo>
                    <a:lnTo>
                      <a:pt x="0" y="0"/>
                    </a:lnTo>
                    <a:lnTo>
                      <a:pt x="0" y="184"/>
                    </a:lnTo>
                    <a:lnTo>
                      <a:pt x="320" y="184"/>
                    </a:lnTo>
                    <a:lnTo>
                      <a:pt x="260" y="150"/>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31" name="Freeform 52"/>
              <p:cNvSpPr/>
              <p:nvPr userDrawn="1"/>
            </p:nvSpPr>
            <p:spPr bwMode="auto">
              <a:xfrm>
                <a:off x="3413126" y="3765550"/>
                <a:ext cx="508000" cy="292100"/>
              </a:xfrm>
              <a:custGeom>
                <a:gdLst>
                  <a:gd name="T0" fmla="*/ 0 w 320"/>
                  <a:gd name="T1" fmla="*/ 0 h 184"/>
                  <a:gd name="T2" fmla="*/ 0 w 320"/>
                  <a:gd name="T3" fmla="*/ 184 h 184"/>
                  <a:gd name="T4" fmla="*/ 320 w 320"/>
                  <a:gd name="T5" fmla="*/ 0 h 184"/>
                  <a:gd name="T6" fmla="*/ 320 w 320"/>
                  <a:gd name="T7" fmla="*/ 0 h 184"/>
                  <a:gd name="T8" fmla="*/ 0 w 320"/>
                  <a:gd name="T9" fmla="*/ 0 h 184"/>
                </a:gdLst>
                <a:cxnLst>
                  <a:cxn ang="0">
                    <a:pos x="T0" y="T1"/>
                  </a:cxn>
                  <a:cxn ang="0">
                    <a:pos x="T2" y="T3"/>
                  </a:cxn>
                  <a:cxn ang="0">
                    <a:pos x="T4" y="T5"/>
                  </a:cxn>
                  <a:cxn ang="0">
                    <a:pos x="T6" y="T7"/>
                  </a:cxn>
                  <a:cxn ang="0">
                    <a:pos x="T8" y="T9"/>
                  </a:cxn>
                </a:cxnLst>
                <a:rect l="0" t="0" r="r" b="b"/>
                <a:pathLst>
                  <a:path w="320" h="184">
                    <a:moveTo>
                      <a:pt x="0" y="0"/>
                    </a:moveTo>
                    <a:lnTo>
                      <a:pt x="0" y="184"/>
                    </a:lnTo>
                    <a:lnTo>
                      <a:pt x="320" y="0"/>
                    </a:lnTo>
                    <a:lnTo>
                      <a:pt x="320" y="0"/>
                    </a:lnTo>
                    <a:lnTo>
                      <a:pt x="0" y="0"/>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19" name="Group 31"/>
            <p:cNvGrpSpPr/>
            <p:nvPr userDrawn="1"/>
          </p:nvGrpSpPr>
          <p:grpSpPr>
            <a:xfrm>
              <a:off x="5460858" y="2305049"/>
              <a:ext cx="508001" cy="584199"/>
              <a:chOff x="3921126" y="2305050"/>
              <a:chExt cx="508000" cy="584200"/>
            </a:xfrm>
          </p:grpSpPr>
          <p:sp>
            <p:nvSpPr>
              <p:cNvPr id="28" name="Freeform 55"/>
              <p:cNvSpPr/>
              <p:nvPr userDrawn="1"/>
            </p:nvSpPr>
            <p:spPr bwMode="auto">
              <a:xfrm>
                <a:off x="3921126" y="2305050"/>
                <a:ext cx="508000" cy="292100"/>
              </a:xfrm>
              <a:custGeom>
                <a:gdLst>
                  <a:gd name="T0" fmla="*/ 0 w 320"/>
                  <a:gd name="T1" fmla="*/ 184 h 184"/>
                  <a:gd name="T2" fmla="*/ 320 w 320"/>
                  <a:gd name="T3" fmla="*/ 184 h 184"/>
                  <a:gd name="T4" fmla="*/ 320 w 320"/>
                  <a:gd name="T5" fmla="*/ 0 h 184"/>
                  <a:gd name="T6" fmla="*/ 0 w 320"/>
                  <a:gd name="T7" fmla="*/ 184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320" y="0"/>
                    </a:lnTo>
                    <a:lnTo>
                      <a:pt x="0" y="184"/>
                    </a:lnTo>
                    <a:lnTo>
                      <a:pt x="0" y="184"/>
                    </a:lnTo>
                    <a:close/>
                  </a:path>
                </a:pathLst>
              </a:custGeom>
              <a:solidFill>
                <a:schemeClr val="accent1">
                  <a:alpha val="8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29" name="Freeform 56"/>
              <p:cNvSpPr/>
              <p:nvPr userDrawn="1"/>
            </p:nvSpPr>
            <p:spPr bwMode="auto">
              <a:xfrm>
                <a:off x="3921126" y="2597150"/>
                <a:ext cx="508000" cy="292100"/>
              </a:xfrm>
              <a:custGeom>
                <a:gdLst>
                  <a:gd name="T0" fmla="*/ 0 w 320"/>
                  <a:gd name="T1" fmla="*/ 0 h 184"/>
                  <a:gd name="T2" fmla="*/ 320 w 320"/>
                  <a:gd name="T3" fmla="*/ 184 h 184"/>
                  <a:gd name="T4" fmla="*/ 320 w 320"/>
                  <a:gd name="T5" fmla="*/ 0 h 184"/>
                  <a:gd name="T6" fmla="*/ 0 w 320"/>
                  <a:gd name="T7" fmla="*/ 0 h 184"/>
                </a:gdLst>
                <a:cxnLst>
                  <a:cxn ang="0">
                    <a:pos x="T0" y="T1"/>
                  </a:cxn>
                  <a:cxn ang="0">
                    <a:pos x="T2" y="T3"/>
                  </a:cxn>
                  <a:cxn ang="0">
                    <a:pos x="T4" y="T5"/>
                  </a:cxn>
                  <a:cxn ang="0">
                    <a:pos x="T6" y="T7"/>
                  </a:cxn>
                </a:cxnLst>
                <a:rect l="0" t="0" r="r" b="b"/>
                <a:pathLst>
                  <a:path w="320" h="184">
                    <a:moveTo>
                      <a:pt x="0" y="0"/>
                    </a:moveTo>
                    <a:lnTo>
                      <a:pt x="320" y="184"/>
                    </a:lnTo>
                    <a:lnTo>
                      <a:pt x="320" y="0"/>
                    </a:lnTo>
                    <a:lnTo>
                      <a:pt x="0" y="0"/>
                    </a:lnTo>
                    <a:close/>
                  </a:path>
                </a:pathLst>
              </a:custGeom>
              <a:solidFill>
                <a:schemeClr val="accent1">
                  <a:alpha val="8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20" name="Group 32"/>
            <p:cNvGrpSpPr/>
            <p:nvPr userDrawn="1"/>
          </p:nvGrpSpPr>
          <p:grpSpPr>
            <a:xfrm>
              <a:off x="4952858" y="2597150"/>
              <a:ext cx="1016000" cy="584200"/>
              <a:chOff x="3413126" y="2597150"/>
              <a:chExt cx="1016000" cy="584200"/>
            </a:xfrm>
          </p:grpSpPr>
          <p:sp>
            <p:nvSpPr>
              <p:cNvPr id="24" name="Freeform 58"/>
              <p:cNvSpPr/>
              <p:nvPr userDrawn="1"/>
            </p:nvSpPr>
            <p:spPr bwMode="auto">
              <a:xfrm>
                <a:off x="3413126" y="2597150"/>
                <a:ext cx="508000" cy="292100"/>
              </a:xfrm>
              <a:custGeom>
                <a:gdLst>
                  <a:gd name="T0" fmla="*/ 0 w 320"/>
                  <a:gd name="T1" fmla="*/ 184 h 184"/>
                  <a:gd name="T2" fmla="*/ 0 w 320"/>
                  <a:gd name="T3" fmla="*/ 184 h 184"/>
                  <a:gd name="T4" fmla="*/ 320 w 320"/>
                  <a:gd name="T5" fmla="*/ 184 h 184"/>
                  <a:gd name="T6" fmla="*/ 320 w 320"/>
                  <a:gd name="T7" fmla="*/ 0 h 184"/>
                  <a:gd name="T8" fmla="*/ 320 w 320"/>
                  <a:gd name="T9" fmla="*/ 0 h 184"/>
                  <a:gd name="T10" fmla="*/ 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0" y="184"/>
                    </a:moveTo>
                    <a:lnTo>
                      <a:pt x="0" y="184"/>
                    </a:lnTo>
                    <a:lnTo>
                      <a:pt x="320" y="184"/>
                    </a:lnTo>
                    <a:lnTo>
                      <a:pt x="320" y="0"/>
                    </a:lnTo>
                    <a:lnTo>
                      <a:pt x="320" y="0"/>
                    </a:lnTo>
                    <a:lnTo>
                      <a:pt x="0" y="18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25" name="Freeform 59"/>
              <p:cNvSpPr/>
              <p:nvPr userDrawn="1"/>
            </p:nvSpPr>
            <p:spPr bwMode="auto">
              <a:xfrm>
                <a:off x="3921126" y="2889250"/>
                <a:ext cx="508000" cy="292100"/>
              </a:xfrm>
              <a:custGeom>
                <a:gdLst>
                  <a:gd name="T0" fmla="*/ 0 w 320"/>
                  <a:gd name="T1" fmla="*/ 184 h 184"/>
                  <a:gd name="T2" fmla="*/ 0 w 320"/>
                  <a:gd name="T3" fmla="*/ 184 h 184"/>
                  <a:gd name="T4" fmla="*/ 32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0" y="184"/>
                    </a:lnTo>
                    <a:lnTo>
                      <a:pt x="320" y="0"/>
                    </a:lnTo>
                    <a:lnTo>
                      <a:pt x="0" y="0"/>
                    </a:lnTo>
                    <a:lnTo>
                      <a:pt x="0" y="18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26" name="Freeform 60"/>
              <p:cNvSpPr/>
              <p:nvPr userDrawn="1"/>
            </p:nvSpPr>
            <p:spPr bwMode="auto">
              <a:xfrm>
                <a:off x="3413126" y="2889250"/>
                <a:ext cx="508000" cy="292100"/>
              </a:xfrm>
              <a:custGeom>
                <a:gdLst>
                  <a:gd name="T0" fmla="*/ 78 w 320"/>
                  <a:gd name="T1" fmla="*/ 44 h 184"/>
                  <a:gd name="T2" fmla="*/ 320 w 320"/>
                  <a:gd name="T3" fmla="*/ 184 h 184"/>
                  <a:gd name="T4" fmla="*/ 320 w 320"/>
                  <a:gd name="T5" fmla="*/ 0 h 184"/>
                  <a:gd name="T6" fmla="*/ 0 w 320"/>
                  <a:gd name="T7" fmla="*/ 0 h 184"/>
                  <a:gd name="T8" fmla="*/ 78 w 320"/>
                  <a:gd name="T9" fmla="*/ 44 h 184"/>
                </a:gdLst>
                <a:cxnLst>
                  <a:cxn ang="0">
                    <a:pos x="T0" y="T1"/>
                  </a:cxn>
                  <a:cxn ang="0">
                    <a:pos x="T2" y="T3"/>
                  </a:cxn>
                  <a:cxn ang="0">
                    <a:pos x="T4" y="T5"/>
                  </a:cxn>
                  <a:cxn ang="0">
                    <a:pos x="T6" y="T7"/>
                  </a:cxn>
                  <a:cxn ang="0">
                    <a:pos x="T8" y="T9"/>
                  </a:cxn>
                </a:cxnLst>
                <a:rect l="0" t="0" r="r" b="b"/>
                <a:pathLst>
                  <a:path w="320" h="184">
                    <a:moveTo>
                      <a:pt x="78" y="44"/>
                    </a:moveTo>
                    <a:lnTo>
                      <a:pt x="320" y="184"/>
                    </a:lnTo>
                    <a:lnTo>
                      <a:pt x="320" y="0"/>
                    </a:lnTo>
                    <a:lnTo>
                      <a:pt x="0" y="0"/>
                    </a:lnTo>
                    <a:lnTo>
                      <a:pt x="78" y="4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27" name="Freeform 62"/>
              <p:cNvSpPr/>
              <p:nvPr userDrawn="1"/>
            </p:nvSpPr>
            <p:spPr bwMode="auto">
              <a:xfrm>
                <a:off x="3921126" y="2597150"/>
                <a:ext cx="508000" cy="292100"/>
              </a:xfrm>
              <a:custGeom>
                <a:gdLst>
                  <a:gd name="T0" fmla="*/ 0 w 320"/>
                  <a:gd name="T1" fmla="*/ 0 h 184"/>
                  <a:gd name="T2" fmla="*/ 0 w 320"/>
                  <a:gd name="T3" fmla="*/ 184 h 184"/>
                  <a:gd name="T4" fmla="*/ 320 w 320"/>
                  <a:gd name="T5" fmla="*/ 184 h 184"/>
                  <a:gd name="T6" fmla="*/ 320 w 320"/>
                  <a:gd name="T7" fmla="*/ 184 h 184"/>
                  <a:gd name="T8" fmla="*/ 0 w 320"/>
                  <a:gd name="T9" fmla="*/ 0 h 184"/>
                  <a:gd name="T10" fmla="*/ 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0" y="0"/>
                    </a:moveTo>
                    <a:lnTo>
                      <a:pt x="0" y="184"/>
                    </a:lnTo>
                    <a:lnTo>
                      <a:pt x="320" y="184"/>
                    </a:lnTo>
                    <a:lnTo>
                      <a:pt x="320" y="184"/>
                    </a:lnTo>
                    <a:lnTo>
                      <a:pt x="0" y="0"/>
                    </a:lnTo>
                    <a:lnTo>
                      <a:pt x="0" y="0"/>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nvGrpSpPr>
            <p:cNvPr id="21" name="Group 33"/>
            <p:cNvGrpSpPr/>
            <p:nvPr userDrawn="1"/>
          </p:nvGrpSpPr>
          <p:grpSpPr>
            <a:xfrm>
              <a:off x="4952861" y="2305051"/>
              <a:ext cx="1016001" cy="292100"/>
              <a:chOff x="3413126" y="2305050"/>
              <a:chExt cx="1016000" cy="292100"/>
            </a:xfrm>
          </p:grpSpPr>
          <p:sp>
            <p:nvSpPr>
              <p:cNvPr id="22" name="Freeform 65"/>
              <p:cNvSpPr/>
              <p:nvPr userDrawn="1"/>
            </p:nvSpPr>
            <p:spPr bwMode="auto">
              <a:xfrm>
                <a:off x="3413126" y="2305050"/>
                <a:ext cx="508000" cy="292100"/>
              </a:xfrm>
              <a:custGeom>
                <a:gdLst>
                  <a:gd name="T0" fmla="*/ 320 w 320"/>
                  <a:gd name="T1" fmla="*/ 0 h 184"/>
                  <a:gd name="T2" fmla="*/ 0 w 320"/>
                  <a:gd name="T3" fmla="*/ 0 h 184"/>
                  <a:gd name="T4" fmla="*/ 0 w 320"/>
                  <a:gd name="T5" fmla="*/ 0 h 184"/>
                  <a:gd name="T6" fmla="*/ 256 w 320"/>
                  <a:gd name="T7" fmla="*/ 148 h 184"/>
                  <a:gd name="T8" fmla="*/ 320 w 320"/>
                  <a:gd name="T9" fmla="*/ 184 h 184"/>
                  <a:gd name="T10" fmla="*/ 32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320" y="0"/>
                    </a:moveTo>
                    <a:lnTo>
                      <a:pt x="0" y="0"/>
                    </a:lnTo>
                    <a:lnTo>
                      <a:pt x="0" y="0"/>
                    </a:lnTo>
                    <a:lnTo>
                      <a:pt x="256" y="148"/>
                    </a:lnTo>
                    <a:lnTo>
                      <a:pt x="320" y="184"/>
                    </a:lnTo>
                    <a:lnTo>
                      <a:pt x="320" y="0"/>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sp>
            <p:nvSpPr>
              <p:cNvPr id="23" name="Freeform 66"/>
              <p:cNvSpPr/>
              <p:nvPr userDrawn="1"/>
            </p:nvSpPr>
            <p:spPr bwMode="auto">
              <a:xfrm>
                <a:off x="3921126" y="2305050"/>
                <a:ext cx="508000" cy="292100"/>
              </a:xfrm>
              <a:custGeom>
                <a:gdLst>
                  <a:gd name="T0" fmla="*/ 0 w 320"/>
                  <a:gd name="T1" fmla="*/ 184 h 184"/>
                  <a:gd name="T2" fmla="*/ 0 w 320"/>
                  <a:gd name="T3" fmla="*/ 184 h 184"/>
                  <a:gd name="T4" fmla="*/ 0 w 320"/>
                  <a:gd name="T5" fmla="*/ 184 h 184"/>
                  <a:gd name="T6" fmla="*/ 320 w 320"/>
                  <a:gd name="T7" fmla="*/ 0 h 184"/>
                  <a:gd name="T8" fmla="*/ 320 w 320"/>
                  <a:gd name="T9" fmla="*/ 0 h 184"/>
                  <a:gd name="T10" fmla="*/ 0 w 320"/>
                  <a:gd name="T11" fmla="*/ 0 h 184"/>
                  <a:gd name="T12" fmla="*/ 0 w 320"/>
                  <a:gd name="T13" fmla="*/ 184 h 184"/>
                </a:gdLst>
                <a:cxnLst>
                  <a:cxn ang="0">
                    <a:pos x="T0" y="T1"/>
                  </a:cxn>
                  <a:cxn ang="0">
                    <a:pos x="T2" y="T3"/>
                  </a:cxn>
                  <a:cxn ang="0">
                    <a:pos x="T4" y="T5"/>
                  </a:cxn>
                  <a:cxn ang="0">
                    <a:pos x="T6" y="T7"/>
                  </a:cxn>
                  <a:cxn ang="0">
                    <a:pos x="T8" y="T9"/>
                  </a:cxn>
                  <a:cxn ang="0">
                    <a:pos x="T10" y="T11"/>
                  </a:cxn>
                  <a:cxn ang="0">
                    <a:pos x="T12" y="T13"/>
                  </a:cxn>
                </a:cxnLst>
                <a:rect l="0" t="0" r="r" b="b"/>
                <a:pathLst>
                  <a:path w="320" h="184">
                    <a:moveTo>
                      <a:pt x="0" y="184"/>
                    </a:moveTo>
                    <a:lnTo>
                      <a:pt x="0" y="184"/>
                    </a:lnTo>
                    <a:lnTo>
                      <a:pt x="0" y="184"/>
                    </a:lnTo>
                    <a:lnTo>
                      <a:pt x="320" y="0"/>
                    </a:lnTo>
                    <a:lnTo>
                      <a:pt x="320" y="0"/>
                    </a:lnTo>
                    <a:lnTo>
                      <a:pt x="0" y="0"/>
                    </a:lnTo>
                    <a:lnTo>
                      <a:pt x="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b="0" i="0">
                  <a:latin typeface="inpin heiti" charset="-122"/>
                </a:endParaRPr>
              </a:p>
            </p:txBody>
          </p:sp>
        </p:grpSp>
      </p:grpSp>
      <p:pic>
        <p:nvPicPr>
          <p:cNvPr id="3" name="图片 2" descr="学科网LOGO（新）"/>
          <p:cNvPicPr>
            <a:picLocks noChangeAspect="1"/>
          </p:cNvPicPr>
          <p:nvPr userDrawn="1"/>
        </p:nvPicPr>
        <p:blipFill>
          <a:blip r:embed="rId16"/>
          <a:stretch>
            <a:fillRect/>
          </a:stretch>
        </p:blipFill>
        <p:spPr>
          <a:xfrm>
            <a:off x="10847705" y="65405"/>
            <a:ext cx="1278890" cy="46228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Tx/>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9.xml" /><Relationship Id="rId3" Type="http://schemas.openxmlformats.org/officeDocument/2006/relationships/notesSlide" Target="../notesSlides/notesSlide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10.xml" /><Relationship Id="rId3" Type="http://schemas.openxmlformats.org/officeDocument/2006/relationships/notesSlide" Target="../notesSlides/notesSlide1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11.xml" /><Relationship Id="rId3" Type="http://schemas.openxmlformats.org/officeDocument/2006/relationships/notesSlide" Target="../notesSlides/notesSlide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12.xml" /><Relationship Id="rId3" Type="http://schemas.openxmlformats.org/officeDocument/2006/relationships/notesSlide" Target="../notesSlides/notesSlide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13.xml" /><Relationship Id="rId3" Type="http://schemas.openxmlformats.org/officeDocument/2006/relationships/notesSlide" Target="../notesSlides/notesSlide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14.xml" /><Relationship Id="rId3" Type="http://schemas.openxmlformats.org/officeDocument/2006/relationships/notesSlide" Target="../notesSlides/notesSlide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15.xml" /><Relationship Id="rId3" Type="http://schemas.openxmlformats.org/officeDocument/2006/relationships/notesSlide" Target="../notesSlides/notesSlide1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16.xml" /><Relationship Id="rId3" Type="http://schemas.openxmlformats.org/officeDocument/2006/relationships/notesSlide" Target="../notesSlides/notesSlide1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17.xml" /><Relationship Id="rId3" Type="http://schemas.openxmlformats.org/officeDocument/2006/relationships/notesSlide" Target="../notesSlides/notesSlide1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18.xml" /><Relationship Id="rId3" Type="http://schemas.openxmlformats.org/officeDocument/2006/relationships/notesSlide" Target="../notesSlides/notesSlide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hemeOverride" Target="../theme/themeOverride1.xml" /><Relationship Id="rId3"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19.xml" /><Relationship Id="rId3" Type="http://schemas.openxmlformats.org/officeDocument/2006/relationships/notesSlide" Target="../notesSlides/notesSlide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20.xml" /><Relationship Id="rId3" Type="http://schemas.openxmlformats.org/officeDocument/2006/relationships/notesSlide" Target="../notesSlides/notesSlide2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21.xml" /><Relationship Id="rId3" Type="http://schemas.openxmlformats.org/officeDocument/2006/relationships/notesSlide" Target="../notesSlides/notesSlide2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22.xml" /><Relationship Id="rId3" Type="http://schemas.openxmlformats.org/officeDocument/2006/relationships/notesSlide" Target="../notesSlides/notesSlide2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23.xml" /><Relationship Id="rId3" Type="http://schemas.openxmlformats.org/officeDocument/2006/relationships/notesSlide" Target="../notesSlides/notesSlide2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24.xml" /><Relationship Id="rId3" Type="http://schemas.openxmlformats.org/officeDocument/2006/relationships/notesSlide" Target="../notesSlides/notesSlide2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25.xml" /><Relationship Id="rId3" Type="http://schemas.openxmlformats.org/officeDocument/2006/relationships/notesSlide" Target="../notesSlides/notesSlide2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26.xml" /><Relationship Id="rId3" Type="http://schemas.openxmlformats.org/officeDocument/2006/relationships/notesSlide" Target="../notesSlides/notesSlide2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27.xml" /><Relationship Id="rId3" Type="http://schemas.openxmlformats.org/officeDocument/2006/relationships/notesSlide" Target="../notesSlides/notesSlide2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28.xml" /><Relationship Id="rId3" Type="http://schemas.openxmlformats.org/officeDocument/2006/relationships/notesSlide" Target="../notesSlides/notesSlide2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2.xml" /><Relationship Id="rId3" Type="http://schemas.openxmlformats.org/officeDocument/2006/relationships/notesSlide" Target="../notesSlides/notesSlide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29.xml" /><Relationship Id="rId3" Type="http://schemas.openxmlformats.org/officeDocument/2006/relationships/notesSlide" Target="../notesSlides/notesSlide2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30.xml" /><Relationship Id="rId3" Type="http://schemas.openxmlformats.org/officeDocument/2006/relationships/notesSlide" Target="../notesSlides/notesSlide3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31.xml" /><Relationship Id="rId3" Type="http://schemas.openxmlformats.org/officeDocument/2006/relationships/notesSlide" Target="../notesSlides/notesSlide3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32.xml" /><Relationship Id="rId3" Type="http://schemas.openxmlformats.org/officeDocument/2006/relationships/notesSlide" Target="../notesSlides/notesSlide3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33.xml" /><Relationship Id="rId3" Type="http://schemas.openxmlformats.org/officeDocument/2006/relationships/notesSlide" Target="../notesSlides/notesSlide3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34.xml" /><Relationship Id="rId3" Type="http://schemas.openxmlformats.org/officeDocument/2006/relationships/notesSlide" Target="../notesSlides/notesSlide3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35.xml" /><Relationship Id="rId3" Type="http://schemas.openxmlformats.org/officeDocument/2006/relationships/notesSlide" Target="../notesSlides/notesSlide3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36.xml" /><Relationship Id="rId3" Type="http://schemas.openxmlformats.org/officeDocument/2006/relationships/notesSlide" Target="../notesSlides/notesSlide3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37.xml" /><Relationship Id="rId3" Type="http://schemas.openxmlformats.org/officeDocument/2006/relationships/notesSlide" Target="../notesSlides/notesSlide3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38.xml" /><Relationship Id="rId3" Type="http://schemas.openxmlformats.org/officeDocument/2006/relationships/notesSlide" Target="../notesSlides/notesSlide3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3.xml" /><Relationship Id="rId3" Type="http://schemas.openxmlformats.org/officeDocument/2006/relationships/notesSlide" Target="../notesSlides/notesSlide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39.xml" /><Relationship Id="rId3" Type="http://schemas.openxmlformats.org/officeDocument/2006/relationships/notesSlide" Target="../notesSlides/notesSlide3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40.xml" /><Relationship Id="rId3" Type="http://schemas.openxmlformats.org/officeDocument/2006/relationships/notesSlide" Target="../notesSlides/notesSlide40.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41.xml" /><Relationship Id="rId3" Type="http://schemas.openxmlformats.org/officeDocument/2006/relationships/notesSlide" Target="../notesSlides/notesSlide4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42.xml" /><Relationship Id="rId3" Type="http://schemas.openxmlformats.org/officeDocument/2006/relationships/notesSlide" Target="../notesSlides/notesSlide4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43.xml" /><Relationship Id="rId3" Type="http://schemas.openxmlformats.org/officeDocument/2006/relationships/notesSlide" Target="../notesSlides/notesSlide4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44.xml" /><Relationship Id="rId3" Type="http://schemas.openxmlformats.org/officeDocument/2006/relationships/notesSlide" Target="../notesSlides/notesSlide4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45.xml" /><Relationship Id="rId3" Type="http://schemas.openxmlformats.org/officeDocument/2006/relationships/notesSlide" Target="../notesSlides/notesSlide4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46.xml" /><Relationship Id="rId3" Type="http://schemas.openxmlformats.org/officeDocument/2006/relationships/notesSlide" Target="../notesSlides/notesSlide46.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4.xml" /><Relationship Id="rId3" Type="http://schemas.openxmlformats.org/officeDocument/2006/relationships/notesSlide" Target="../notesSlides/notesSlide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5.xml" /><Relationship Id="rId3" Type="http://schemas.openxmlformats.org/officeDocument/2006/relationships/notesSlide" Target="../notesSlides/notesSlide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6.xml" /><Relationship Id="rId3" Type="http://schemas.openxmlformats.org/officeDocument/2006/relationships/notesSlide" Target="../notesSlides/notesSlide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7.xml" /><Relationship Id="rId3" Type="http://schemas.openxmlformats.org/officeDocument/2006/relationships/notesSlide" Target="../notesSlides/notesSlide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hemeOverride" Target="../theme/themeOverride8.xml" /><Relationship Id="rId3" Type="http://schemas.openxmlformats.org/officeDocument/2006/relationships/notesSlide" Target="../notesSlides/notesSlide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635" y="0"/>
            <a:ext cx="12192635" cy="6864985"/>
          </a:xfrm>
          <a:prstGeom prst="rect">
            <a:avLst/>
          </a:prstGeom>
        </p:spPr>
      </p:pic>
      <p:sp>
        <p:nvSpPr>
          <p:cNvPr id="155" name="矩形 154"/>
          <p:cNvSpPr/>
          <p:nvPr/>
        </p:nvSpPr>
        <p:spPr>
          <a:xfrm>
            <a:off x="1727835" y="1719619"/>
            <a:ext cx="8904605" cy="28523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charset="-122"/>
              <a:ea typeface="inpin heiti" charset="-122"/>
            </a:endParaRPr>
          </a:p>
        </p:txBody>
      </p:sp>
      <p:sp>
        <p:nvSpPr>
          <p:cNvPr id="156" name="文本框 155"/>
          <p:cNvSpPr txBox="1"/>
          <p:nvPr/>
        </p:nvSpPr>
        <p:spPr>
          <a:xfrm>
            <a:off x="1116330" y="2033270"/>
            <a:ext cx="10534015" cy="2768600"/>
          </a:xfrm>
          <a:prstGeom prst="rect">
            <a:avLst/>
          </a:prstGeom>
          <a:noFill/>
        </p:spPr>
        <p:txBody>
          <a:bodyPr wrap="square" rtlCol="0">
            <a:spAutoFit/>
          </a:bodyPr>
          <a:lstStyle/>
          <a:p>
            <a:pPr algn="ctr" fontAlgn="auto">
              <a:lnSpc>
                <a:spcPct val="120000"/>
              </a:lnSpc>
            </a:pPr>
            <a:r>
              <a:rPr lang="zh-CN" altLang="en-US" sz="6000" b="1">
                <a:solidFill>
                  <a:schemeClr val="accent2"/>
                </a:solidFill>
                <a:latin typeface="黑体" panose="02010609060101010101" charset="-122"/>
                <a:ea typeface="黑体" panose="02010609060101010101" charset="-122"/>
                <a:cs typeface="楷体" panose="02010609060101010101" charset="-122"/>
              </a:rPr>
              <a:t>考点三</a:t>
            </a:r>
            <a:br>
              <a:rPr lang="zh-CN" altLang="en-US" sz="6000" b="1">
                <a:solidFill>
                  <a:schemeClr val="accent2"/>
                </a:solidFill>
                <a:latin typeface="黑体" panose="02010609060101010101" charset="-122"/>
                <a:ea typeface="黑体" panose="02010609060101010101" charset="-122"/>
                <a:cs typeface="楷体" panose="02010609060101010101" charset="-122"/>
              </a:rPr>
            </a:br>
            <a:r>
              <a:rPr lang="zh-CN" altLang="en-US" sz="6000" b="1">
                <a:solidFill>
                  <a:schemeClr val="accent2"/>
                </a:solidFill>
                <a:latin typeface="黑体" panose="02010609060101010101" charset="-122"/>
                <a:ea typeface="黑体" panose="02010609060101010101" charset="-122"/>
                <a:cs typeface="楷体" panose="02010609060101010101" charset="-122"/>
              </a:rPr>
              <a:t>鉴赏故事情节</a:t>
            </a:r>
          </a:p>
          <a:p>
            <a:pPr algn="ctr" fontAlgn="auto">
              <a:lnSpc>
                <a:spcPct val="150000"/>
              </a:lnSpc>
            </a:pPr>
            <a:endParaRPr lang="zh-CN" altLang="en-US" sz="2000" u="sng">
              <a:solidFill>
                <a:schemeClr val="accent1">
                  <a:lumMod val="50000"/>
                </a:schemeClr>
              </a:solidFill>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3"/>
          <a:stretch>
            <a:fillRect/>
          </a:stretch>
        </p:blipFill>
        <p:spPr>
          <a:xfrm>
            <a:off x="10720791" y="0"/>
            <a:ext cx="1225550" cy="442595"/>
          </a:xfrm>
          <a:prstGeom prst="rect">
            <a:avLst/>
          </a:prstGeom>
        </p:spPr>
      </p:pic>
      <p:sp>
        <p:nvSpPr>
          <p:cNvPr id="6" name="TextBox 5"/>
          <p:cNvSpPr txBox="1"/>
          <p:nvPr/>
        </p:nvSpPr>
        <p:spPr>
          <a:xfrm>
            <a:off x="709683" y="177422"/>
            <a:ext cx="8999581" cy="1053173"/>
          </a:xfrm>
          <a:prstGeom prst="rect">
            <a:avLst/>
          </a:prstGeom>
          <a:noFill/>
        </p:spPr>
        <p:txBody>
          <a:bodyPr wrap="square" rtlCol="0">
            <a:spAutoFit/>
          </a:bodyPr>
          <a:lstStyle/>
          <a:p>
            <a:pPr fontAlgn="auto">
              <a:lnSpc>
                <a:spcPct val="120000"/>
              </a:lnSpc>
            </a:pPr>
            <a:r>
              <a:rPr lang="zh-CN" altLang="en-US" sz="6000" b="1">
                <a:solidFill>
                  <a:srgbClr val="FFFF00"/>
                </a:solidFill>
                <a:latin typeface="隶书" panose="02010509060101010101" pitchFamily="49" charset="-122"/>
                <a:ea typeface="隶书" panose="02010509060101010101" pitchFamily="49" charset="-122"/>
                <a:cs typeface="楷体" panose="02010609060101010101" charset="-122"/>
              </a:rPr>
              <a:t>文学类文本之小说阅读</a:t>
            </a:r>
            <a:endParaRPr lang="en-US" altLang="zh-CN" sz="6000" b="1">
              <a:solidFill>
                <a:srgbClr val="FFFF00"/>
              </a:solidFill>
              <a:latin typeface="隶书" panose="02010509060101010101" pitchFamily="49" charset="-122"/>
              <a:ea typeface="隶书" panose="02010509060101010101" pitchFamily="49" charset="-122"/>
              <a:cs typeface="楷体" panose="02010609060101010101" charset="-122"/>
            </a:endParaRPr>
          </a:p>
        </p:txBody>
      </p:sp>
      <p:sp>
        <p:nvSpPr>
          <p:cNvPr id="7" name="TextBox 6"/>
          <p:cNvSpPr txBox="1"/>
          <p:nvPr/>
        </p:nvSpPr>
        <p:spPr>
          <a:xfrm>
            <a:off x="4667534" y="5158854"/>
            <a:ext cx="5404514" cy="732893"/>
          </a:xfrm>
          <a:prstGeom prst="rect">
            <a:avLst/>
          </a:prstGeom>
          <a:noFill/>
        </p:spPr>
        <p:txBody>
          <a:bodyPr wrap="square" rtlCol="0">
            <a:spAutoFit/>
          </a:bodyPr>
          <a:lstStyle/>
          <a:p>
            <a:pPr algn="r" fontAlgn="auto">
              <a:lnSpc>
                <a:spcPct val="120000"/>
              </a:lnSpc>
            </a:pPr>
            <a:r>
              <a:rPr lang="zh-CN" altLang="en-US" sz="4000" b="1">
                <a:solidFill>
                  <a:schemeClr val="accent2"/>
                </a:solidFill>
                <a:latin typeface="楷体" panose="02010609060101010101" charset="-122"/>
                <a:ea typeface="楷体" panose="02010609060101010101" charset="-122"/>
                <a:cs typeface="楷体" panose="02010609060101010101" charset="-122"/>
              </a:rPr>
              <a:t>——突破新高考简答题</a:t>
            </a:r>
          </a:p>
        </p:txBody>
      </p:sp>
    </p:spTree>
  </p:cSld>
  <p:clrMapOvr>
    <a:masterClrMapping/>
  </p:clrMapOvr>
  <p:transition spd="slow" advClick="0" advTm="5000">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56"/>
                                        </p:tgtEl>
                                        <p:attrNameLst>
                                          <p:attrName>style.visibility</p:attrName>
                                        </p:attrNameLst>
                                      </p:cBhvr>
                                      <p:to>
                                        <p:strVal val="visible"/>
                                      </p:to>
                                    </p:set>
                                    <p:animEffect transition="in" filter="box(in)">
                                      <p:cBhvr>
                                        <p:cTn id="13" dur="500"/>
                                        <p:tgtEl>
                                          <p:spTgt spid="15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P spid="7"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2849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二、知识储备</a:t>
            </a:r>
            <a:r>
              <a:rPr lang="en-US" altLang="zh-CN" sz="3600" b="1"/>
              <a:t>——</a:t>
            </a:r>
            <a:r>
              <a:rPr lang="zh-CN" altLang="en-US" sz="3200" b="1">
                <a:solidFill>
                  <a:srgbClr val="FF0000"/>
                </a:solidFill>
                <a:highlight>
                  <a:srgbClr val="FFFF00"/>
                </a:highlight>
              </a:rPr>
              <a:t>（一）情节的基本知识 </a:t>
            </a:r>
          </a:p>
        </p:txBody>
      </p:sp>
      <p:graphicFrame>
        <p:nvGraphicFramePr>
          <p:cNvPr id="2" name="表格 1">
            <a:extLst>
              <a:ext uri="{FF2B5EF4-FFF2-40B4-BE49-F238E27FC236}">
                <a16:creationId xmlns:a16="http://schemas.microsoft.com/office/drawing/2014/main" xmlns="" id="{46316147-26E5-4E4B-80E6-FB346B0AA566}"/>
              </a:ext>
            </a:extLst>
          </p:cNvPr>
          <p:cNvGraphicFramePr>
            <a:graphicFrameLocks noGrp="1"/>
          </p:cNvGraphicFramePr>
          <p:nvPr>
            <p:extLst>
              <p:ext uri="{D42A27DB-BD31-4B8C-83A1-F6EECF244321}">
                <p14:modId xmlns:p14="http://schemas.microsoft.com/office/powerpoint/2010/main" xmlns="" val="1930171806"/>
              </p:ext>
            </p:extLst>
          </p:nvPr>
        </p:nvGraphicFramePr>
        <p:xfrm>
          <a:off x="0" y="973455"/>
          <a:ext cx="12192000" cy="6607297"/>
        </p:xfrm>
        <a:graphic>
          <a:graphicData uri="http://schemas.openxmlformats.org/drawingml/2006/table">
            <a:tbl>
              <a:tblPr firstRow="1" firstCol="1" bandRow="1">
                <a:tableStyleId>{5C22544A-7EE6-4342-B048-85BDC9FD1C3A}</a:tableStyleId>
              </a:tblPr>
              <a:tblGrid>
                <a:gridCol w="1209368">
                  <a:extLst>
                    <a:ext uri="{9D8B030D-6E8A-4147-A177-3AD203B41FA5}">
                      <a16:colId xmlns:a16="http://schemas.microsoft.com/office/drawing/2014/main" xmlns="" val="3321814740"/>
                    </a:ext>
                  </a:extLst>
                </a:gridCol>
                <a:gridCol w="5943600">
                  <a:extLst>
                    <a:ext uri="{9D8B030D-6E8A-4147-A177-3AD203B41FA5}">
                      <a16:colId xmlns:a16="http://schemas.microsoft.com/office/drawing/2014/main" xmlns="" val="209477001"/>
                    </a:ext>
                  </a:extLst>
                </a:gridCol>
                <a:gridCol w="5039032">
                  <a:extLst>
                    <a:ext uri="{9D8B030D-6E8A-4147-A177-3AD203B41FA5}">
                      <a16:colId xmlns:a16="http://schemas.microsoft.com/office/drawing/2014/main" xmlns="" val="204325807"/>
                    </a:ext>
                  </a:extLst>
                </a:gridCol>
              </a:tblGrid>
              <a:tr h="204074">
                <a:tc>
                  <a:txBody>
                    <a:bodyPr vert="horz" wrap="square"/>
                    <a:lstStyle/>
                    <a:p>
                      <a:pPr algn="ctr">
                        <a:lnSpc>
                          <a:spcPct val="120000"/>
                        </a:lnSpc>
                      </a:pPr>
                      <a:r>
                        <a:rPr lang="zh-CN" sz="1800" kern="100">
                          <a:effectLst/>
                          <a:latin typeface="黑体" pitchFamily="49" charset="-122"/>
                          <a:ea typeface="黑体" pitchFamily="49" charset="-122"/>
                        </a:rPr>
                        <a:t>叙述方式</a:t>
                      </a:r>
                      <a:endParaRPr lang="zh-CN" sz="1800" kern="100">
                        <a:effectLst/>
                        <a:latin typeface="黑体" pitchFamily="49" charset="-122"/>
                        <a:ea typeface="黑体" pitchFamily="49" charset="-122"/>
                        <a:cs typeface="Times New Roman" panose="02020603050405020304" pitchFamily="18" charset="0"/>
                      </a:endParaRPr>
                    </a:p>
                  </a:txBody>
                  <a:tcPr marL="58604" marR="58604" marT="0" marB="0"/>
                </a:tc>
                <a:tc>
                  <a:txBody>
                    <a:bodyPr vert="horz" wrap="square"/>
                    <a:lstStyle/>
                    <a:p>
                      <a:pPr algn="ctr">
                        <a:lnSpc>
                          <a:spcPct val="120000"/>
                        </a:lnSpc>
                      </a:pPr>
                      <a:r>
                        <a:rPr lang="zh-CN" sz="1800" kern="100" smtClean="0">
                          <a:effectLst/>
                          <a:latin typeface="黑体" pitchFamily="49" charset="-122"/>
                          <a:ea typeface="黑体" pitchFamily="49" charset="-122"/>
                        </a:rPr>
                        <a:t>特</a:t>
                      </a:r>
                      <a:r>
                        <a:rPr lang="en-US" altLang="zh-CN" sz="1800" kern="100" smtClean="0">
                          <a:effectLst/>
                          <a:latin typeface="黑体" pitchFamily="49" charset="-122"/>
                          <a:ea typeface="黑体" pitchFamily="49" charset="-122"/>
                        </a:rPr>
                        <a:t>    </a:t>
                      </a:r>
                      <a:r>
                        <a:rPr lang="zh-CN" sz="1800" kern="100" smtClean="0">
                          <a:effectLst/>
                          <a:latin typeface="黑体" pitchFamily="49" charset="-122"/>
                          <a:ea typeface="黑体" pitchFamily="49" charset="-122"/>
                        </a:rPr>
                        <a:t>点</a:t>
                      </a:r>
                      <a:endParaRPr lang="zh-CN" sz="1800" kern="100">
                        <a:effectLst/>
                        <a:latin typeface="黑体" pitchFamily="49" charset="-122"/>
                        <a:ea typeface="黑体" pitchFamily="49" charset="-122"/>
                        <a:cs typeface="Times New Roman" panose="02020603050405020304" pitchFamily="18" charset="0"/>
                      </a:endParaRPr>
                    </a:p>
                  </a:txBody>
                  <a:tcPr marL="58604" marR="58604" marT="0" marB="0"/>
                </a:tc>
                <a:tc>
                  <a:txBody>
                    <a:bodyPr vert="horz" wrap="square"/>
                    <a:lstStyle/>
                    <a:p>
                      <a:pPr algn="ctr">
                        <a:lnSpc>
                          <a:spcPct val="120000"/>
                        </a:lnSpc>
                      </a:pPr>
                      <a:r>
                        <a:rPr lang="zh-CN" sz="1800" kern="100" smtClean="0">
                          <a:effectLst/>
                          <a:latin typeface="黑体" pitchFamily="49" charset="-122"/>
                          <a:ea typeface="黑体" pitchFamily="49" charset="-122"/>
                        </a:rPr>
                        <a:t>效</a:t>
                      </a:r>
                      <a:r>
                        <a:rPr lang="en-US" altLang="zh-CN" sz="1800" kern="100" smtClean="0">
                          <a:effectLst/>
                          <a:latin typeface="黑体" pitchFamily="49" charset="-122"/>
                          <a:ea typeface="黑体" pitchFamily="49" charset="-122"/>
                        </a:rPr>
                        <a:t>    </a:t>
                      </a:r>
                      <a:r>
                        <a:rPr lang="zh-CN" sz="1800" kern="100" smtClean="0">
                          <a:effectLst/>
                          <a:latin typeface="黑体" pitchFamily="49" charset="-122"/>
                          <a:ea typeface="黑体" pitchFamily="49" charset="-122"/>
                        </a:rPr>
                        <a:t>果</a:t>
                      </a:r>
                      <a:endParaRPr lang="zh-CN" sz="1800" kern="100">
                        <a:effectLst/>
                        <a:latin typeface="黑体" pitchFamily="49" charset="-122"/>
                        <a:ea typeface="黑体" pitchFamily="49" charset="-122"/>
                        <a:cs typeface="Times New Roman" panose="02020603050405020304" pitchFamily="18" charset="0"/>
                      </a:endParaRPr>
                    </a:p>
                  </a:txBody>
                  <a:tcPr marL="58604" marR="58604" marT="0" marB="0"/>
                </a:tc>
                <a:extLst>
                  <a:ext uri="{0D108BD9-81ED-4DB2-BD59-A6C34878D82A}">
                    <a16:rowId xmlns:a16="http://schemas.microsoft.com/office/drawing/2014/main" xmlns="" val="131076191"/>
                  </a:ext>
                </a:extLst>
              </a:tr>
              <a:tr h="425953">
                <a:tc>
                  <a:txBody>
                    <a:bodyPr vert="horz" wrap="square"/>
                    <a:lstStyle/>
                    <a:p>
                      <a:pPr algn="just">
                        <a:lnSpc>
                          <a:spcPct val="120000"/>
                        </a:lnSpc>
                      </a:pPr>
                      <a:r>
                        <a:rPr lang="en-US" altLang="zh-CN" sz="2000" kern="100">
                          <a:effectLst/>
                          <a:latin typeface="楷体" panose="02010609060101010101" pitchFamily="49" charset="-122"/>
                          <a:ea typeface="楷体" panose="02010609060101010101" pitchFamily="49" charset="-122"/>
                        </a:rPr>
                        <a:t>  </a:t>
                      </a:r>
                      <a:r>
                        <a:rPr lang="zh-CN" sz="2000" kern="100">
                          <a:effectLst/>
                          <a:latin typeface="楷体" panose="02010609060101010101" pitchFamily="49" charset="-122"/>
                          <a:ea typeface="楷体" panose="02010609060101010101" pitchFamily="49" charset="-122"/>
                        </a:rPr>
                        <a:t>顺叙</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tc>
                  <a:txBody>
                    <a:bodyPr vert="horz" wrap="square"/>
                    <a:lstStyle/>
                    <a:p>
                      <a:pPr algn="just">
                        <a:lnSpc>
                          <a:spcPct val="120000"/>
                        </a:lnSpc>
                      </a:pPr>
                      <a:r>
                        <a:rPr lang="zh-CN" sz="2000" kern="100">
                          <a:effectLst/>
                          <a:latin typeface="楷体" panose="02010609060101010101" pitchFamily="49" charset="-122"/>
                          <a:ea typeface="楷体" panose="02010609060101010101" pitchFamily="49" charset="-122"/>
                        </a:rPr>
                        <a:t>按照时间</a:t>
                      </a:r>
                      <a:r>
                        <a:rPr lang="en-US" sz="2000" kern="100">
                          <a:effectLst/>
                          <a:latin typeface="楷体" panose="02010609060101010101" pitchFamily="49" charset="-122"/>
                          <a:ea typeface="楷体" panose="02010609060101010101" pitchFamily="49" charset="-122"/>
                        </a:rPr>
                        <a:t>(</a:t>
                      </a:r>
                      <a:r>
                        <a:rPr lang="zh-CN" sz="2000" kern="100">
                          <a:effectLst/>
                          <a:latin typeface="楷体" panose="02010609060101010101" pitchFamily="49" charset="-122"/>
                          <a:ea typeface="楷体" panose="02010609060101010101" pitchFamily="49" charset="-122"/>
                        </a:rPr>
                        <a:t>空间</a:t>
                      </a:r>
                      <a:r>
                        <a:rPr lang="en-US" sz="2000" kern="100">
                          <a:effectLst/>
                          <a:latin typeface="楷体" panose="02010609060101010101" pitchFamily="49" charset="-122"/>
                          <a:ea typeface="楷体" panose="02010609060101010101" pitchFamily="49" charset="-122"/>
                        </a:rPr>
                        <a:t>)</a:t>
                      </a:r>
                      <a:r>
                        <a:rPr lang="zh-CN" sz="2000" kern="100">
                          <a:effectLst/>
                          <a:latin typeface="楷体" panose="02010609060101010101" pitchFamily="49" charset="-122"/>
                          <a:ea typeface="楷体" panose="02010609060101010101" pitchFamily="49" charset="-122"/>
                        </a:rPr>
                        <a:t>的先后顺序来写。</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tc>
                  <a:txBody>
                    <a:bodyPr vert="horz" wrap="square"/>
                    <a:lstStyle/>
                    <a:p>
                      <a:pPr algn="just">
                        <a:lnSpc>
                          <a:spcPct val="120000"/>
                        </a:lnSpc>
                      </a:pPr>
                      <a:r>
                        <a:rPr lang="zh-CN" sz="2000" kern="100">
                          <a:effectLst/>
                          <a:latin typeface="楷体" panose="02010609060101010101" pitchFamily="49" charset="-122"/>
                          <a:ea typeface="楷体" panose="02010609060101010101" pitchFamily="49" charset="-122"/>
                        </a:rPr>
                        <a:t>情节发展脉络分明，层次清晰。</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extLst>
                  <a:ext uri="{0D108BD9-81ED-4DB2-BD59-A6C34878D82A}">
                    <a16:rowId xmlns:a16="http://schemas.microsoft.com/office/drawing/2014/main" xmlns="" val="1550146119"/>
                  </a:ext>
                </a:extLst>
              </a:tr>
              <a:tr h="647832">
                <a:tc>
                  <a:txBody>
                    <a:bodyPr vert="horz" wrap="square"/>
                    <a:lstStyle/>
                    <a:p>
                      <a:pPr algn="just">
                        <a:lnSpc>
                          <a:spcPct val="120000"/>
                        </a:lnSpc>
                      </a:pPr>
                      <a:r>
                        <a:rPr lang="en-US" altLang="zh-CN" sz="2000" kern="100">
                          <a:effectLst/>
                          <a:latin typeface="楷体" panose="02010609060101010101" pitchFamily="49" charset="-122"/>
                          <a:ea typeface="楷体" panose="02010609060101010101" pitchFamily="49" charset="-122"/>
                        </a:rPr>
                        <a:t>  </a:t>
                      </a:r>
                      <a:r>
                        <a:rPr lang="zh-CN" sz="2000" kern="100">
                          <a:effectLst/>
                          <a:latin typeface="楷体" panose="02010609060101010101" pitchFamily="49" charset="-122"/>
                          <a:ea typeface="楷体" panose="02010609060101010101" pitchFamily="49" charset="-122"/>
                        </a:rPr>
                        <a:t>倒叙</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tc>
                  <a:txBody>
                    <a:bodyPr vert="horz" wrap="square"/>
                    <a:lstStyle/>
                    <a:p>
                      <a:pPr algn="just">
                        <a:lnSpc>
                          <a:spcPct val="120000"/>
                        </a:lnSpc>
                      </a:pPr>
                      <a:r>
                        <a:rPr lang="zh-CN" sz="2000" kern="100">
                          <a:effectLst/>
                          <a:latin typeface="楷体" panose="02010609060101010101" pitchFamily="49" charset="-122"/>
                          <a:ea typeface="楷体" panose="02010609060101010101" pitchFamily="49" charset="-122"/>
                        </a:rPr>
                        <a:t>把某些发生在后面的情节或结局先行提出，然后再按时间顺序叙述下去。</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tc>
                  <a:txBody>
                    <a:bodyPr vert="horz" wrap="square"/>
                    <a:lstStyle/>
                    <a:p>
                      <a:pPr algn="just">
                        <a:lnSpc>
                          <a:spcPct val="120000"/>
                        </a:lnSpc>
                      </a:pPr>
                      <a:r>
                        <a:rPr lang="zh-CN" sz="2000" kern="100">
                          <a:effectLst/>
                          <a:latin typeface="楷体" panose="02010609060101010101" pitchFamily="49" charset="-122"/>
                          <a:ea typeface="楷体" panose="02010609060101010101" pitchFamily="49" charset="-122"/>
                        </a:rPr>
                        <a:t>制造悬念，引人入胜。</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extLst>
                  <a:ext uri="{0D108BD9-81ED-4DB2-BD59-A6C34878D82A}">
                    <a16:rowId xmlns:a16="http://schemas.microsoft.com/office/drawing/2014/main" xmlns="" val="2785852528"/>
                  </a:ext>
                </a:extLst>
              </a:tr>
              <a:tr h="1535350">
                <a:tc>
                  <a:txBody>
                    <a:bodyPr vert="horz" wrap="square"/>
                    <a:lstStyle/>
                    <a:p>
                      <a:pPr indent="266700" algn="l">
                        <a:lnSpc>
                          <a:spcPct val="120000"/>
                        </a:lnSpc>
                      </a:pPr>
                      <a:r>
                        <a:rPr lang="zh-CN" sz="2000" kern="100">
                          <a:effectLst/>
                          <a:latin typeface="楷体" panose="02010609060101010101" pitchFamily="49" charset="-122"/>
                          <a:ea typeface="楷体" panose="02010609060101010101" pitchFamily="49" charset="-122"/>
                        </a:rPr>
                        <a:t>插叙</a:t>
                      </a:r>
                    </a:p>
                    <a:p>
                      <a:pPr algn="just">
                        <a:lnSpc>
                          <a:spcPct val="120000"/>
                        </a:lnSpc>
                      </a:pPr>
                      <a:r>
                        <a:rPr lang="en-US" sz="2000" kern="100">
                          <a:effectLst/>
                          <a:latin typeface="楷体" panose="02010609060101010101" pitchFamily="49" charset="-122"/>
                          <a:ea typeface="楷体" panose="02010609060101010101" pitchFamily="49" charset="-122"/>
                        </a:rPr>
                        <a:t> </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tc>
                  <a:txBody>
                    <a:bodyPr vert="horz" wrap="square"/>
                    <a:lstStyle/>
                    <a:p>
                      <a:pPr algn="just">
                        <a:lnSpc>
                          <a:spcPct val="120000"/>
                        </a:lnSpc>
                      </a:pPr>
                      <a:r>
                        <a:rPr lang="zh-CN" sz="2000" kern="100">
                          <a:effectLst/>
                          <a:latin typeface="楷体" panose="02010609060101010101" pitchFamily="49" charset="-122"/>
                          <a:ea typeface="楷体" panose="02010609060101010101" pitchFamily="49" charset="-122"/>
                        </a:rPr>
                        <a:t>在叙述主要事件的过程中，根据表达的需要，暂时中断主线而插入另外一些与中心事件有关的内容的叙述。叙述完插入的事件后再接上原来的事件写。插叙内容不影响主要事件的表达。</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tc>
                  <a:txBody>
                    <a:bodyPr vert="horz" wrap="square"/>
                    <a:lstStyle/>
                    <a:p>
                      <a:pPr algn="just">
                        <a:lnSpc>
                          <a:spcPct val="120000"/>
                        </a:lnSpc>
                      </a:pPr>
                      <a:r>
                        <a:rPr lang="en-US" sz="2000" kern="100">
                          <a:effectLst/>
                          <a:latin typeface="楷体" panose="02010609060101010101" pitchFamily="49" charset="-122"/>
                          <a:ea typeface="楷体" panose="02010609060101010101" pitchFamily="49" charset="-122"/>
                        </a:rPr>
                        <a:t>(1)</a:t>
                      </a:r>
                      <a:r>
                        <a:rPr lang="zh-CN" sz="2000" kern="100">
                          <a:effectLst/>
                          <a:latin typeface="楷体" panose="02010609060101010101" pitchFamily="49" charset="-122"/>
                          <a:ea typeface="楷体" panose="02010609060101010101" pitchFamily="49" charset="-122"/>
                        </a:rPr>
                        <a:t>对主要情节或中心事件做必要的铺垫、照应、补充、说明，使情节更完整，结构更严密，内容更充实。</a:t>
                      </a:r>
                    </a:p>
                    <a:p>
                      <a:pPr algn="just">
                        <a:lnSpc>
                          <a:spcPct val="120000"/>
                        </a:lnSpc>
                      </a:pPr>
                      <a:r>
                        <a:rPr lang="en-US" sz="2000" kern="100">
                          <a:effectLst/>
                          <a:latin typeface="楷体" panose="02010609060101010101" pitchFamily="49" charset="-122"/>
                          <a:ea typeface="楷体" panose="02010609060101010101" pitchFamily="49" charset="-122"/>
                        </a:rPr>
                        <a:t>(2)</a:t>
                      </a:r>
                      <a:r>
                        <a:rPr lang="zh-CN" sz="2000" kern="100">
                          <a:effectLst/>
                          <a:latin typeface="楷体" panose="02010609060101010101" pitchFamily="49" charset="-122"/>
                          <a:ea typeface="楷体" panose="02010609060101010101" pitchFamily="49" charset="-122"/>
                        </a:rPr>
                        <a:t>衬托中心人物，丰富情节，深化文章主题。</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extLst>
                  <a:ext uri="{0D108BD9-81ED-4DB2-BD59-A6C34878D82A}">
                    <a16:rowId xmlns:a16="http://schemas.microsoft.com/office/drawing/2014/main" xmlns="" val="1396595317"/>
                  </a:ext>
                </a:extLst>
              </a:tr>
              <a:tr h="1757229">
                <a:tc>
                  <a:txBody>
                    <a:bodyPr vert="horz" wrap="square"/>
                    <a:lstStyle/>
                    <a:p>
                      <a:pPr algn="just">
                        <a:lnSpc>
                          <a:spcPct val="120000"/>
                        </a:lnSpc>
                      </a:pPr>
                      <a:r>
                        <a:rPr lang="en-US" altLang="zh-CN" sz="2000" kern="100">
                          <a:effectLst/>
                          <a:latin typeface="楷体" panose="02010609060101010101" pitchFamily="49" charset="-122"/>
                          <a:ea typeface="楷体" panose="02010609060101010101" pitchFamily="49" charset="-122"/>
                        </a:rPr>
                        <a:t>  </a:t>
                      </a:r>
                      <a:r>
                        <a:rPr lang="zh-CN" sz="2000" kern="100">
                          <a:effectLst/>
                          <a:latin typeface="楷体" panose="02010609060101010101" pitchFamily="49" charset="-122"/>
                          <a:ea typeface="楷体" panose="02010609060101010101" pitchFamily="49" charset="-122"/>
                        </a:rPr>
                        <a:t>补叙</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tc>
                  <a:txBody>
                    <a:bodyPr vert="horz" wrap="square"/>
                    <a:lstStyle/>
                    <a:p>
                      <a:pPr algn="just">
                        <a:lnSpc>
                          <a:spcPct val="120000"/>
                        </a:lnSpc>
                      </a:pPr>
                      <a:r>
                        <a:rPr lang="zh-CN" sz="2000" kern="100">
                          <a:effectLst/>
                          <a:latin typeface="楷体" panose="02010609060101010101" pitchFamily="49" charset="-122"/>
                          <a:ea typeface="楷体" panose="02010609060101010101" pitchFamily="49" charset="-122"/>
                        </a:rPr>
                        <a:t>也叫追叙，在行文中用两三句话或一小段话对前边说的人或事做一些补充的交代，补充另一件与之有关的事件，使事件的整个过程更加清晰完整。</a:t>
                      </a:r>
                    </a:p>
                    <a:p>
                      <a:pPr algn="just">
                        <a:lnSpc>
                          <a:spcPct val="120000"/>
                        </a:lnSpc>
                      </a:pPr>
                      <a:r>
                        <a:rPr lang="zh-CN" sz="2000" kern="100">
                          <a:effectLst/>
                          <a:latin typeface="楷体" panose="02010609060101010101" pitchFamily="49" charset="-122"/>
                          <a:ea typeface="楷体" panose="02010609060101010101" pitchFamily="49" charset="-122"/>
                        </a:rPr>
                        <a:t>若无补叙，就会影响故事的完整性。</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tc>
                  <a:txBody>
                    <a:bodyPr vert="horz" wrap="square"/>
                    <a:lstStyle/>
                    <a:p>
                      <a:pPr algn="just">
                        <a:lnSpc>
                          <a:spcPct val="120000"/>
                        </a:lnSpc>
                      </a:pPr>
                      <a:r>
                        <a:rPr lang="en-US" sz="2000" kern="100">
                          <a:effectLst/>
                          <a:latin typeface="楷体" panose="02010609060101010101" pitchFamily="49" charset="-122"/>
                          <a:ea typeface="楷体" panose="02010609060101010101" pitchFamily="49" charset="-122"/>
                        </a:rPr>
                        <a:t>(1)</a:t>
                      </a:r>
                      <a:r>
                        <a:rPr lang="zh-CN" sz="2000" kern="100">
                          <a:effectLst/>
                          <a:latin typeface="楷体" panose="02010609060101010101" pitchFamily="49" charset="-122"/>
                          <a:ea typeface="楷体" panose="02010609060101010101" pitchFamily="49" charset="-122"/>
                        </a:rPr>
                        <a:t>对上文的内容做补充交代，有助于更好地表达主题。</a:t>
                      </a:r>
                    </a:p>
                    <a:p>
                      <a:pPr algn="just">
                        <a:lnSpc>
                          <a:spcPct val="120000"/>
                        </a:lnSpc>
                      </a:pPr>
                      <a:r>
                        <a:rPr lang="en-US" sz="2000" kern="100">
                          <a:effectLst/>
                          <a:latin typeface="楷体" panose="02010609060101010101" pitchFamily="49" charset="-122"/>
                          <a:ea typeface="楷体" panose="02010609060101010101" pitchFamily="49" charset="-122"/>
                        </a:rPr>
                        <a:t>(2)</a:t>
                      </a:r>
                      <a:r>
                        <a:rPr lang="zh-CN" sz="2000" kern="100">
                          <a:effectLst/>
                          <a:latin typeface="楷体" panose="02010609060101010101" pitchFamily="49" charset="-122"/>
                          <a:ea typeface="楷体" panose="02010609060101010101" pitchFamily="49" charset="-122"/>
                        </a:rPr>
                        <a:t>使文章结构完整，行文跌宕起伏，收到出人意料的效果。</a:t>
                      </a:r>
                    </a:p>
                    <a:p>
                      <a:pPr algn="just">
                        <a:lnSpc>
                          <a:spcPct val="120000"/>
                        </a:lnSpc>
                      </a:pPr>
                      <a:r>
                        <a:rPr lang="en-US" sz="2000" kern="100">
                          <a:effectLst/>
                          <a:latin typeface="楷体" panose="02010609060101010101" pitchFamily="49" charset="-122"/>
                          <a:ea typeface="楷体" panose="02010609060101010101" pitchFamily="49" charset="-122"/>
                        </a:rPr>
                        <a:t> </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extLst>
                  <a:ext uri="{0D108BD9-81ED-4DB2-BD59-A6C34878D82A}">
                    <a16:rowId xmlns:a16="http://schemas.microsoft.com/office/drawing/2014/main" xmlns="" val="3230627493"/>
                  </a:ext>
                </a:extLst>
              </a:tr>
              <a:tr h="1313470">
                <a:tc>
                  <a:txBody>
                    <a:bodyPr vert="horz" wrap="square"/>
                    <a:lstStyle/>
                    <a:p>
                      <a:pPr algn="just">
                        <a:lnSpc>
                          <a:spcPct val="120000"/>
                        </a:lnSpc>
                      </a:pPr>
                      <a:r>
                        <a:rPr lang="en-US" altLang="zh-CN" sz="1800" kern="100">
                          <a:effectLst/>
                          <a:latin typeface="楷体" panose="02010609060101010101" pitchFamily="49" charset="-122"/>
                          <a:ea typeface="楷体" panose="02010609060101010101" pitchFamily="49" charset="-122"/>
                        </a:rPr>
                        <a:t>  </a:t>
                      </a:r>
                      <a:r>
                        <a:rPr lang="zh-CN" sz="1800" kern="100">
                          <a:effectLst/>
                          <a:latin typeface="楷体" panose="02010609060101010101" pitchFamily="49" charset="-122"/>
                          <a:ea typeface="楷体" panose="02010609060101010101" pitchFamily="49" charset="-122"/>
                        </a:rPr>
                        <a:t>平叙</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tc>
                  <a:txBody>
                    <a:bodyPr vert="horz" wrap="square"/>
                    <a:lstStyle/>
                    <a:p>
                      <a:pPr algn="just">
                        <a:lnSpc>
                          <a:spcPct val="120000"/>
                        </a:lnSpc>
                      </a:pPr>
                      <a:r>
                        <a:rPr lang="zh-CN" sz="2000" kern="100">
                          <a:effectLst/>
                          <a:latin typeface="楷体" panose="02010609060101010101" pitchFamily="49" charset="-122"/>
                          <a:ea typeface="楷体" panose="02010609060101010101" pitchFamily="49" charset="-122"/>
                        </a:rPr>
                        <a:t>就是平行叙述，即叙述同一时间内不同地点所发生的两件或两件以上的事。通常是先叙一件，再叙一件，常称为“花开两朵，各表一枝”，因此又叫作分叙。</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tc>
                  <a:txBody>
                    <a:bodyPr vert="horz" wrap="square"/>
                    <a:lstStyle/>
                    <a:p>
                      <a:pPr algn="just">
                        <a:lnSpc>
                          <a:spcPct val="120000"/>
                        </a:lnSpc>
                      </a:pPr>
                      <a:r>
                        <a:rPr lang="en-US" sz="2000" kern="100">
                          <a:effectLst/>
                          <a:latin typeface="楷体" panose="02010609060101010101" pitchFamily="49" charset="-122"/>
                          <a:ea typeface="楷体" panose="02010609060101010101" pitchFamily="49" charset="-122"/>
                        </a:rPr>
                        <a:t>(1)</a:t>
                      </a:r>
                      <a:r>
                        <a:rPr lang="zh-CN" sz="2000" kern="100">
                          <a:effectLst/>
                          <a:latin typeface="楷体" panose="02010609060101010101" pitchFamily="49" charset="-122"/>
                          <a:ea typeface="楷体" panose="02010609060101010101" pitchFamily="49" charset="-122"/>
                        </a:rPr>
                        <a:t>条理清楚，便于了解事情的来龙去脉。</a:t>
                      </a:r>
                    </a:p>
                    <a:p>
                      <a:pPr algn="just">
                        <a:lnSpc>
                          <a:spcPct val="120000"/>
                        </a:lnSpc>
                      </a:pPr>
                      <a:r>
                        <a:rPr lang="en-US" sz="2000" kern="100">
                          <a:effectLst/>
                          <a:latin typeface="楷体" panose="02010609060101010101" pitchFamily="49" charset="-122"/>
                          <a:ea typeface="楷体" panose="02010609060101010101" pitchFamily="49" charset="-122"/>
                        </a:rPr>
                        <a:t>(2)</a:t>
                      </a:r>
                      <a:r>
                        <a:rPr lang="zh-CN" sz="2000" kern="100">
                          <a:effectLst/>
                          <a:latin typeface="楷体" panose="02010609060101010101" pitchFamily="49" charset="-122"/>
                          <a:ea typeface="楷体" panose="02010609060101010101" pitchFamily="49" charset="-122"/>
                        </a:rPr>
                        <a:t>拓展作品容量。</a:t>
                      </a:r>
                      <a:endParaRPr lang="zh-CN" sz="2000" kern="100">
                        <a:effectLst/>
                        <a:latin typeface="楷体" panose="02010609060101010101" pitchFamily="49" charset="-122"/>
                        <a:ea typeface="楷体" panose="02010609060101010101" pitchFamily="49" charset="-122"/>
                        <a:cs typeface="Times New Roman" panose="02020603050405020304" pitchFamily="18" charset="0"/>
                      </a:endParaRPr>
                    </a:p>
                  </a:txBody>
                  <a:tcPr marL="58604" marR="58604" marT="0" marB="0"/>
                </a:tc>
                <a:extLst>
                  <a:ext uri="{0D108BD9-81ED-4DB2-BD59-A6C34878D82A}">
                    <a16:rowId xmlns:a16="http://schemas.microsoft.com/office/drawing/2014/main" xmlns="" val="1616161953"/>
                  </a:ext>
                </a:extLst>
              </a:tr>
            </a:tbl>
          </a:graphicData>
        </a:graphic>
      </p:graphicFrame>
    </p:spTree>
    <p:extLst>
      <p:ext uri="{BB962C8B-B14F-4D97-AF65-F5344CB8AC3E}">
        <p14:creationId xmlns:p14="http://schemas.microsoft.com/office/powerpoint/2010/main" xmlns="" val="4134315444"/>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158569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二、知识储备</a:t>
            </a:r>
            <a:r>
              <a:rPr lang="en-US" altLang="zh-CN" sz="3600" b="1"/>
              <a:t>——</a:t>
            </a:r>
            <a:r>
              <a:rPr lang="en-US" altLang="zh-CN" sz="3200" b="1">
                <a:solidFill>
                  <a:srgbClr val="FF0000"/>
                </a:solidFill>
                <a:highlight>
                  <a:srgbClr val="FFFF00"/>
                </a:highlight>
              </a:rPr>
              <a:t>(</a:t>
            </a:r>
            <a:r>
              <a:rPr lang="zh-CN" altLang="en-US" sz="3200" b="1">
                <a:solidFill>
                  <a:srgbClr val="FF0000"/>
                </a:solidFill>
                <a:highlight>
                  <a:srgbClr val="FFFF00"/>
                </a:highlight>
              </a:rPr>
              <a:t>二</a:t>
            </a:r>
            <a:r>
              <a:rPr lang="en-US" altLang="zh-CN" sz="3200" b="1">
                <a:solidFill>
                  <a:srgbClr val="FF0000"/>
                </a:solidFill>
                <a:highlight>
                  <a:srgbClr val="FFFF00"/>
                </a:highlight>
              </a:rPr>
              <a:t>)</a:t>
            </a:r>
            <a:r>
              <a:rPr lang="zh-CN" altLang="en-US" sz="3200" b="1">
                <a:solidFill>
                  <a:srgbClr val="FF0000"/>
                </a:solidFill>
                <a:highlight>
                  <a:srgbClr val="FFFF00"/>
                </a:highlight>
              </a:rPr>
              <a:t>情节安排技巧手法</a:t>
            </a:r>
          </a:p>
          <a:p>
            <a:pPr algn="just">
              <a:lnSpc>
                <a:spcPct val="150000"/>
              </a:lnSpc>
            </a:pPr>
            <a:endParaRPr lang="zh-CN" altLang="en-US" sz="3200" b="1">
              <a:solidFill>
                <a:srgbClr val="FF0000"/>
              </a:solidFill>
              <a:highlight>
                <a:srgbClr val="FFFF00"/>
              </a:highlight>
            </a:endParaRPr>
          </a:p>
        </p:txBody>
      </p:sp>
      <p:sp>
        <p:nvSpPr>
          <p:cNvPr id="100" name="文本框 99"/>
          <p:cNvSpPr txBox="1"/>
          <p:nvPr/>
        </p:nvSpPr>
        <p:spPr>
          <a:xfrm>
            <a:off x="0" y="973455"/>
            <a:ext cx="12192000" cy="5859104"/>
          </a:xfrm>
          <a:prstGeom prst="rect">
            <a:avLst/>
          </a:prstGeom>
          <a:solidFill>
            <a:schemeClr val="bg1"/>
          </a:solidFill>
          <a:ln w="12700">
            <a:solidFill>
              <a:srgbClr val="4BB1A8"/>
            </a:solidFill>
          </a:ln>
        </p:spPr>
        <p:txBody>
          <a:bodyPr wrap="square">
            <a:spAutoFit/>
          </a:bodyPr>
          <a:lstStyle/>
          <a:p>
            <a:pPr lvl="0">
              <a:lnSpc>
                <a:spcPct val="120000"/>
              </a:lnSpc>
            </a:pPr>
            <a:r>
              <a:rPr lang="en-US" altLang="zh-CN" sz="3600">
                <a:solidFill>
                  <a:srgbClr val="FF0000"/>
                </a:solidFill>
                <a:latin typeface="楷体" panose="02010609060101010101" charset="-122"/>
                <a:ea typeface="楷体" panose="02010609060101010101" charset="-122"/>
                <a:cs typeface="楷体" panose="02010609060101010101" charset="-122"/>
              </a:rPr>
              <a:t>②</a:t>
            </a:r>
            <a:r>
              <a:rPr lang="zh-CN" altLang="en-US" sz="3600">
                <a:solidFill>
                  <a:srgbClr val="FF0000"/>
                </a:solidFill>
                <a:latin typeface="楷体" panose="02010609060101010101" charset="-122"/>
                <a:ea typeface="楷体" panose="02010609060101010101" charset="-122"/>
                <a:cs typeface="楷体" panose="02010609060101010101" charset="-122"/>
              </a:rPr>
              <a:t>情节安排技巧</a:t>
            </a:r>
            <a:r>
              <a:rPr lang="en-US" altLang="zh-CN" sz="3600">
                <a:solidFill>
                  <a:srgbClr val="FF0000"/>
                </a:solidFill>
                <a:latin typeface="楷体" panose="02010609060101010101" charset="-122"/>
                <a:ea typeface="楷体" panose="02010609060101010101" charset="-122"/>
                <a:cs typeface="楷体" panose="02010609060101010101" charset="-122"/>
              </a:rPr>
              <a:t>——</a:t>
            </a:r>
            <a:r>
              <a:rPr lang="zh-CN" altLang="en-US" sz="3600">
                <a:solidFill>
                  <a:srgbClr val="FF0000"/>
                </a:solidFill>
                <a:latin typeface="楷体" panose="02010609060101010101" charset="-122"/>
                <a:ea typeface="楷体" panose="02010609060101010101" charset="-122"/>
                <a:cs typeface="楷体" panose="02010609060101010101" charset="-122"/>
              </a:rPr>
              <a:t>布局谋篇的技巧：</a:t>
            </a:r>
            <a:endParaRPr lang="en-US" altLang="zh-CN" sz="3600">
              <a:solidFill>
                <a:srgbClr val="FF0000"/>
              </a:solidFill>
              <a:latin typeface="楷体" panose="02010609060101010101" charset="-122"/>
              <a:ea typeface="楷体" panose="02010609060101010101" charset="-122"/>
              <a:cs typeface="楷体" panose="02010609060101010101" charset="-122"/>
            </a:endParaRPr>
          </a:p>
          <a:p>
            <a:pPr lvl="0">
              <a:lnSpc>
                <a:spcPct val="120000"/>
              </a:lnSpc>
            </a:pPr>
            <a:r>
              <a:rPr lang="zh-CN" altLang="en-US" sz="3600">
                <a:latin typeface="楷体" panose="02010609060101010101" charset="-122"/>
                <a:ea typeface="楷体" panose="02010609060101010101" charset="-122"/>
                <a:cs typeface="楷体" panose="02010609060101010101" charset="-122"/>
              </a:rPr>
              <a:t>开门见山、首尾呼应、卒章显志、伏笔照应、层层深入、过度铺垫、设置线索；结构严密，完整匀称；烘托铺垫，前后照应；设置悬念，制造波澜，起承转合，曲折有致。材料和中心的关系的处理，主次详略是否得当；材料是否典型、真实、新颖、有力。记叙文常以时间推移、空间转换、情景变化、思维逻辑顺序等来安排层次。</a:t>
            </a:r>
            <a:endParaRPr lang="en-US" altLang="zh-CN" sz="3600">
              <a:latin typeface="楷体" panose="02010609060101010101" charset="-122"/>
              <a:ea typeface="楷体" panose="02010609060101010101" charset="-122"/>
              <a:cs typeface="楷体" panose="02010609060101010101" charset="-122"/>
            </a:endParaRPr>
          </a:p>
          <a:p>
            <a:pPr lvl="0">
              <a:lnSpc>
                <a:spcPct val="120000"/>
              </a:lnSpc>
            </a:pPr>
            <a:endParaRPr lang="zh-CN" altLang="en-US" sz="3600">
              <a:latin typeface="楷体" panose="02010609060101010101" charset="-122"/>
              <a:ea typeface="楷体" panose="02010609060101010101" charset="-122"/>
              <a:cs typeface="楷体" panose="02010609060101010101" charset="-122"/>
            </a:endParaRPr>
          </a:p>
          <a:p>
            <a:pPr>
              <a:lnSpc>
                <a:spcPct val="120000"/>
              </a:lnSpc>
            </a:pPr>
            <a:endParaRPr lang="zh-CN" altLang="en-US" sz="28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2068521710"/>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158569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二、知识储备</a:t>
            </a:r>
            <a:r>
              <a:rPr lang="en-US" altLang="zh-CN" sz="3600" b="1"/>
              <a:t>——</a:t>
            </a:r>
            <a:r>
              <a:rPr lang="en-US" altLang="zh-CN" sz="3200" b="1">
                <a:solidFill>
                  <a:srgbClr val="FF0000"/>
                </a:solidFill>
                <a:highlight>
                  <a:srgbClr val="FFFF00"/>
                </a:highlight>
              </a:rPr>
              <a:t>(</a:t>
            </a:r>
            <a:r>
              <a:rPr lang="zh-CN" altLang="en-US" sz="3200" b="1">
                <a:solidFill>
                  <a:srgbClr val="FF0000"/>
                </a:solidFill>
                <a:highlight>
                  <a:srgbClr val="FFFF00"/>
                </a:highlight>
              </a:rPr>
              <a:t>二</a:t>
            </a:r>
            <a:r>
              <a:rPr lang="en-US" altLang="zh-CN" sz="3200" b="1">
                <a:solidFill>
                  <a:srgbClr val="FF0000"/>
                </a:solidFill>
                <a:highlight>
                  <a:srgbClr val="FFFF00"/>
                </a:highlight>
              </a:rPr>
              <a:t>)</a:t>
            </a:r>
            <a:r>
              <a:rPr lang="zh-CN" altLang="en-US" sz="3200" b="1">
                <a:solidFill>
                  <a:srgbClr val="FF0000"/>
                </a:solidFill>
                <a:highlight>
                  <a:srgbClr val="FFFF00"/>
                </a:highlight>
              </a:rPr>
              <a:t>情节安排技巧手法</a:t>
            </a:r>
          </a:p>
          <a:p>
            <a:pPr algn="just">
              <a:lnSpc>
                <a:spcPct val="150000"/>
              </a:lnSpc>
            </a:pPr>
            <a:endParaRPr lang="zh-CN" altLang="en-US" sz="3200" b="1">
              <a:solidFill>
                <a:srgbClr val="FF0000"/>
              </a:solidFill>
              <a:highlight>
                <a:srgbClr val="FFFF00"/>
              </a:highlight>
            </a:endParaRPr>
          </a:p>
        </p:txBody>
      </p:sp>
      <p:sp>
        <p:nvSpPr>
          <p:cNvPr id="100" name="文本框 99"/>
          <p:cNvSpPr txBox="1"/>
          <p:nvPr/>
        </p:nvSpPr>
        <p:spPr>
          <a:xfrm>
            <a:off x="0" y="973455"/>
            <a:ext cx="12192000" cy="476669"/>
          </a:xfrm>
          <a:prstGeom prst="rect">
            <a:avLst/>
          </a:prstGeom>
          <a:solidFill>
            <a:schemeClr val="bg1"/>
          </a:solidFill>
          <a:ln w="12700">
            <a:solidFill>
              <a:srgbClr val="4BB1A8"/>
            </a:solidFill>
          </a:ln>
        </p:spPr>
        <p:txBody>
          <a:bodyPr wrap="square">
            <a:spAutoFit/>
          </a:bodyPr>
          <a:lstStyle/>
          <a:p>
            <a:pPr lvl="0">
              <a:lnSpc>
                <a:spcPct val="120000"/>
              </a:lnSpc>
            </a:pPr>
            <a:r>
              <a:rPr lang="en-US" altLang="zh-CN" sz="2400">
                <a:solidFill>
                  <a:srgbClr val="FF0000"/>
                </a:solidFill>
                <a:latin typeface="楷体" panose="02010609060101010101" charset="-122"/>
                <a:ea typeface="楷体" panose="02010609060101010101" charset="-122"/>
                <a:cs typeface="楷体" panose="02010609060101010101" charset="-122"/>
              </a:rPr>
              <a:t>②</a:t>
            </a:r>
            <a:r>
              <a:rPr lang="zh-CN" altLang="en-US" sz="2400">
                <a:solidFill>
                  <a:srgbClr val="FF0000"/>
                </a:solidFill>
                <a:latin typeface="楷体" panose="02010609060101010101" charset="-122"/>
                <a:ea typeface="楷体" panose="02010609060101010101" charset="-122"/>
                <a:cs typeface="楷体" panose="02010609060101010101" charset="-122"/>
              </a:rPr>
              <a:t>情节安排技巧</a:t>
            </a:r>
            <a:r>
              <a:rPr lang="en-US" altLang="zh-CN" sz="2400">
                <a:solidFill>
                  <a:srgbClr val="FF0000"/>
                </a:solidFill>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从结构上明确不同位置的句子在文中所起的作用：</a:t>
            </a:r>
          </a:p>
        </p:txBody>
      </p:sp>
      <p:graphicFrame>
        <p:nvGraphicFramePr>
          <p:cNvPr id="2" name="表格 1">
            <a:extLst>
              <a:ext uri="{FF2B5EF4-FFF2-40B4-BE49-F238E27FC236}">
                <a16:creationId xmlns:a16="http://schemas.microsoft.com/office/drawing/2014/main" xmlns="" id="{FD618DB4-6EE8-4403-9CB6-18E6A51847A6}"/>
              </a:ext>
            </a:extLst>
          </p:cNvPr>
          <p:cNvGraphicFramePr>
            <a:graphicFrameLocks noGrp="1"/>
          </p:cNvGraphicFramePr>
          <p:nvPr>
            <p:extLst>
              <p:ext uri="{D42A27DB-BD31-4B8C-83A1-F6EECF244321}">
                <p14:modId xmlns:p14="http://schemas.microsoft.com/office/powerpoint/2010/main" xmlns="" val="3073122893"/>
              </p:ext>
            </p:extLst>
          </p:nvPr>
        </p:nvGraphicFramePr>
        <p:xfrm>
          <a:off x="0" y="1450124"/>
          <a:ext cx="12192000" cy="5961555"/>
        </p:xfrm>
        <a:graphic>
          <a:graphicData uri="http://schemas.openxmlformats.org/drawingml/2006/table">
            <a:tbl>
              <a:tblPr firstRow="1" firstCol="1" bandRow="1">
                <a:tableStyleId>{5C22544A-7EE6-4342-B048-85BDC9FD1C3A}</a:tableStyleId>
              </a:tblPr>
              <a:tblGrid>
                <a:gridCol w="1401097">
                  <a:extLst>
                    <a:ext uri="{9D8B030D-6E8A-4147-A177-3AD203B41FA5}">
                      <a16:colId xmlns:a16="http://schemas.microsoft.com/office/drawing/2014/main" xmlns="" val="2838001246"/>
                    </a:ext>
                  </a:extLst>
                </a:gridCol>
                <a:gridCol w="10790903">
                  <a:extLst>
                    <a:ext uri="{9D8B030D-6E8A-4147-A177-3AD203B41FA5}">
                      <a16:colId xmlns:a16="http://schemas.microsoft.com/office/drawing/2014/main" xmlns="" val="1122962819"/>
                    </a:ext>
                  </a:extLst>
                </a:gridCol>
              </a:tblGrid>
              <a:tr h="437902">
                <a:tc>
                  <a:txBody>
                    <a:bodyPr vert="horz" wrap="square"/>
                    <a:lstStyle/>
                    <a:p>
                      <a:pPr algn="ctr">
                        <a:lnSpc>
                          <a:spcPct val="120000"/>
                        </a:lnSpc>
                      </a:pPr>
                      <a:r>
                        <a:rPr lang="zh-CN" sz="2400" kern="100">
                          <a:effectLst/>
                        </a:rPr>
                        <a:t>类型</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vert="horz" wrap="square"/>
                    <a:lstStyle/>
                    <a:p>
                      <a:pPr algn="ctr">
                        <a:lnSpc>
                          <a:spcPct val="120000"/>
                        </a:lnSpc>
                      </a:pPr>
                      <a:r>
                        <a:rPr lang="zh-CN" sz="2400" kern="100" smtClean="0">
                          <a:effectLst/>
                        </a:rPr>
                        <a:t>作</a:t>
                      </a:r>
                      <a:r>
                        <a:rPr lang="en-US" altLang="zh-CN" sz="2400" kern="100" smtClean="0">
                          <a:effectLst/>
                        </a:rPr>
                        <a:t>        </a:t>
                      </a:r>
                      <a:r>
                        <a:rPr lang="zh-CN" sz="2400" kern="100" smtClean="0">
                          <a:effectLst/>
                        </a:rPr>
                        <a:t>用</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1834619683"/>
                  </a:ext>
                </a:extLst>
              </a:tr>
              <a:tr h="914067">
                <a:tc>
                  <a:txBody>
                    <a:bodyPr vert="horz" wrap="square"/>
                    <a:lstStyle/>
                    <a:p>
                      <a:pPr algn="ctr">
                        <a:lnSpc>
                          <a:spcPct val="120000"/>
                        </a:lnSpc>
                      </a:pPr>
                      <a:r>
                        <a:rPr lang="zh-CN" sz="2800" kern="100">
                          <a:effectLst/>
                        </a:rPr>
                        <a:t>首句</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20000"/>
                        </a:lnSpc>
                      </a:pPr>
                      <a:r>
                        <a:rPr lang="zh-CN" sz="2800" kern="100">
                          <a:effectLst/>
                        </a:rPr>
                        <a:t>统领全文、提纲挈领、引出下文，为后文做铺垫、埋下</a:t>
                      </a:r>
                      <a:r>
                        <a:rPr lang="zh-CN" sz="2800" kern="100" smtClean="0">
                          <a:effectLst/>
                        </a:rPr>
                        <a:t>伏笔</a:t>
                      </a:r>
                      <a:r>
                        <a:rPr lang="zh-CN" altLang="en-US" sz="2800" kern="100" smtClean="0">
                          <a:effectLst/>
                        </a:rPr>
                        <a:t>。</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3836732837"/>
                  </a:ext>
                </a:extLst>
              </a:tr>
              <a:tr h="914067">
                <a:tc>
                  <a:txBody>
                    <a:bodyPr vert="horz" wrap="square"/>
                    <a:lstStyle/>
                    <a:p>
                      <a:pPr algn="ctr">
                        <a:lnSpc>
                          <a:spcPct val="120000"/>
                        </a:lnSpc>
                      </a:pPr>
                      <a:r>
                        <a:rPr lang="zh-CN" sz="2800" kern="100">
                          <a:effectLst/>
                        </a:rPr>
                        <a:t>尾句</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20000"/>
                        </a:lnSpc>
                      </a:pPr>
                      <a:r>
                        <a:rPr lang="zh-CN" sz="2800" kern="100">
                          <a:effectLst/>
                        </a:rPr>
                        <a:t>总结全文，深化主题，照应上文，前后呼应，言有尽而意无穷，回味</a:t>
                      </a:r>
                      <a:r>
                        <a:rPr lang="zh-CN" sz="2800" kern="100" smtClean="0">
                          <a:effectLst/>
                        </a:rPr>
                        <a:t>深长</a:t>
                      </a:r>
                      <a:r>
                        <a:rPr lang="zh-CN" altLang="en-US" sz="2800" kern="100" smtClean="0">
                          <a:effectLst/>
                        </a:rPr>
                        <a:t>。</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1428592754"/>
                  </a:ext>
                </a:extLst>
              </a:tr>
              <a:tr h="437902">
                <a:tc>
                  <a:txBody>
                    <a:bodyPr vert="horz" wrap="square"/>
                    <a:lstStyle/>
                    <a:p>
                      <a:pPr algn="ctr">
                        <a:lnSpc>
                          <a:spcPct val="120000"/>
                        </a:lnSpc>
                      </a:pPr>
                      <a:r>
                        <a:rPr lang="zh-CN" sz="2800" kern="100">
                          <a:effectLst/>
                        </a:rPr>
                        <a:t>转承句</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20000"/>
                        </a:lnSpc>
                      </a:pPr>
                      <a:r>
                        <a:rPr lang="zh-CN" sz="2800" kern="100">
                          <a:effectLst/>
                        </a:rPr>
                        <a:t>承上启下，过渡，承接上文，引出</a:t>
                      </a:r>
                      <a:r>
                        <a:rPr lang="zh-CN" sz="2800" kern="100" smtClean="0">
                          <a:effectLst/>
                        </a:rPr>
                        <a:t>下文</a:t>
                      </a:r>
                      <a:r>
                        <a:rPr lang="zh-CN" altLang="en-US" sz="2800" kern="100" smtClean="0">
                          <a:effectLst/>
                        </a:rPr>
                        <a:t>。</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4147064516"/>
                  </a:ext>
                </a:extLst>
              </a:tr>
              <a:tr h="437902">
                <a:tc>
                  <a:txBody>
                    <a:bodyPr vert="horz" wrap="square"/>
                    <a:lstStyle/>
                    <a:p>
                      <a:pPr algn="ctr">
                        <a:lnSpc>
                          <a:spcPct val="120000"/>
                        </a:lnSpc>
                      </a:pPr>
                      <a:r>
                        <a:rPr lang="zh-CN" sz="2800" kern="100">
                          <a:effectLst/>
                        </a:rPr>
                        <a:t>中心句</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20000"/>
                        </a:lnSpc>
                      </a:pPr>
                      <a:r>
                        <a:rPr lang="zh-CN" sz="2800" kern="100">
                          <a:effectLst/>
                        </a:rPr>
                        <a:t>点明中心、揭示</a:t>
                      </a:r>
                      <a:r>
                        <a:rPr lang="zh-CN" sz="2800" kern="100" smtClean="0">
                          <a:effectLst/>
                        </a:rPr>
                        <a:t>主旨</a:t>
                      </a:r>
                      <a:r>
                        <a:rPr lang="zh-CN" altLang="en-US" sz="2800" kern="100" smtClean="0">
                          <a:effectLst/>
                        </a:rPr>
                        <a:t>。</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4009813947"/>
                  </a:ext>
                </a:extLst>
              </a:tr>
              <a:tr h="914067">
                <a:tc>
                  <a:txBody>
                    <a:bodyPr vert="horz" wrap="square"/>
                    <a:lstStyle/>
                    <a:p>
                      <a:pPr algn="ctr">
                        <a:lnSpc>
                          <a:spcPct val="120000"/>
                        </a:lnSpc>
                      </a:pPr>
                      <a:r>
                        <a:rPr lang="zh-CN" sz="2800" kern="100">
                          <a:effectLst/>
                        </a:rPr>
                        <a:t>点睛句</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20000"/>
                        </a:lnSpc>
                      </a:pPr>
                      <a:r>
                        <a:rPr lang="zh-CN" sz="2800" kern="100">
                          <a:effectLst/>
                        </a:rPr>
                        <a:t>点明全文中心，统领全文；句子含义深刻，耐人寻味，读后能给人以</a:t>
                      </a:r>
                      <a:r>
                        <a:rPr lang="zh-CN" sz="2800" kern="100" smtClean="0">
                          <a:effectLst/>
                        </a:rPr>
                        <a:t>启迪</a:t>
                      </a:r>
                      <a:r>
                        <a:rPr lang="zh-CN" altLang="en-US" sz="2800" kern="100" smtClean="0">
                          <a:effectLst/>
                        </a:rPr>
                        <a:t>。</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2914418070"/>
                  </a:ext>
                </a:extLst>
              </a:tr>
              <a:tr h="437902">
                <a:tc>
                  <a:txBody>
                    <a:bodyPr vert="horz" wrap="square"/>
                    <a:lstStyle/>
                    <a:p>
                      <a:pPr algn="ctr">
                        <a:lnSpc>
                          <a:spcPct val="120000"/>
                        </a:lnSpc>
                      </a:pPr>
                      <a:r>
                        <a:rPr lang="zh-CN" sz="2800" kern="100">
                          <a:effectLst/>
                        </a:rPr>
                        <a:t>情感句</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20000"/>
                        </a:lnSpc>
                      </a:pPr>
                      <a:r>
                        <a:rPr lang="zh-CN" sz="2800" kern="100">
                          <a:effectLst/>
                        </a:rPr>
                        <a:t>抒发强烈内在情感，</a:t>
                      </a:r>
                      <a:r>
                        <a:rPr lang="zh-CN" sz="2800" kern="100" smtClean="0">
                          <a:effectLst/>
                        </a:rPr>
                        <a:t>直抒胸臆</a:t>
                      </a:r>
                      <a:r>
                        <a:rPr lang="zh-CN" altLang="en-US" sz="2800" kern="100" smtClean="0">
                          <a:effectLst/>
                        </a:rPr>
                        <a:t>。</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1026763317"/>
                  </a:ext>
                </a:extLst>
              </a:tr>
              <a:tr h="914067">
                <a:tc>
                  <a:txBody>
                    <a:bodyPr vert="horz" wrap="square"/>
                    <a:lstStyle/>
                    <a:p>
                      <a:pPr algn="ctr">
                        <a:lnSpc>
                          <a:spcPct val="120000"/>
                        </a:lnSpc>
                      </a:pPr>
                      <a:r>
                        <a:rPr lang="zh-CN" sz="2800" kern="100">
                          <a:effectLst/>
                        </a:rPr>
                        <a:t>矛盾句</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20000"/>
                        </a:lnSpc>
                      </a:pPr>
                      <a:r>
                        <a:rPr lang="zh-CN" sz="2800" kern="100">
                          <a:effectLst/>
                        </a:rPr>
                        <a:t>字面上自相矛盾，但却寄寓了深刻的用意，揭示深刻内涵，表达深刻见解。</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637737820"/>
                  </a:ext>
                </a:extLst>
              </a:tr>
            </a:tbl>
          </a:graphicData>
        </a:graphic>
      </p:graphicFrame>
    </p:spTree>
    <p:extLst>
      <p:ext uri="{BB962C8B-B14F-4D97-AF65-F5344CB8AC3E}">
        <p14:creationId xmlns:p14="http://schemas.microsoft.com/office/powerpoint/2010/main" xmlns="" val="4141345738"/>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158569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三、明确设题类型</a:t>
            </a:r>
            <a:endParaRPr lang="zh-CN" altLang="en-US" sz="3200" b="1">
              <a:solidFill>
                <a:srgbClr val="FF0000"/>
              </a:solidFill>
              <a:highlight>
                <a:srgbClr val="FFFF00"/>
              </a:highlight>
            </a:endParaRPr>
          </a:p>
          <a:p>
            <a:pPr algn="just">
              <a:lnSpc>
                <a:spcPct val="150000"/>
              </a:lnSpc>
            </a:pPr>
            <a:endParaRPr lang="zh-CN" altLang="en-US" sz="3200" b="1">
              <a:solidFill>
                <a:srgbClr val="FF0000"/>
              </a:solidFill>
              <a:highlight>
                <a:srgbClr val="FFFF00"/>
              </a:highlight>
            </a:endParaRPr>
          </a:p>
        </p:txBody>
      </p:sp>
      <p:sp>
        <p:nvSpPr>
          <p:cNvPr id="100" name="文本框 99"/>
          <p:cNvSpPr txBox="1"/>
          <p:nvPr/>
        </p:nvSpPr>
        <p:spPr>
          <a:xfrm>
            <a:off x="0" y="973455"/>
            <a:ext cx="12192000" cy="5557419"/>
          </a:xfrm>
          <a:prstGeom prst="rect">
            <a:avLst/>
          </a:prstGeom>
          <a:solidFill>
            <a:schemeClr val="bg1"/>
          </a:solidFill>
          <a:ln w="12700">
            <a:solidFill>
              <a:srgbClr val="4BB1A8"/>
            </a:solidFill>
          </a:ln>
        </p:spPr>
        <p:txBody>
          <a:bodyPr wrap="square">
            <a:spAutoFit/>
          </a:bodyPr>
          <a:lstStyle/>
          <a:p>
            <a:pPr lvl="0">
              <a:lnSpc>
                <a:spcPct val="120000"/>
              </a:lnSpc>
            </a:pPr>
            <a:r>
              <a:rPr lang="en-US" altLang="zh-CN" sz="2300">
                <a:latin typeface="楷体" panose="02010609060101010101" charset="-122"/>
                <a:ea typeface="楷体" panose="02010609060101010101" charset="-122"/>
                <a:cs typeface="楷体" panose="02010609060101010101" charset="-122"/>
              </a:rPr>
              <a:t>1. </a:t>
            </a:r>
            <a:r>
              <a:rPr lang="zh-CN" altLang="en-US" sz="2300">
                <a:solidFill>
                  <a:srgbClr val="FF0000"/>
                </a:solidFill>
                <a:latin typeface="楷体" panose="02010609060101010101" charset="-122"/>
                <a:ea typeface="楷体" panose="02010609060101010101" charset="-122"/>
                <a:cs typeface="楷体" panose="02010609060101010101" charset="-122"/>
              </a:rPr>
              <a:t>概括情节</a:t>
            </a:r>
          </a:p>
          <a:p>
            <a:pPr lvl="0">
              <a:lnSpc>
                <a:spcPct val="120000"/>
              </a:lnSpc>
            </a:pPr>
            <a:r>
              <a:rPr lang="zh-CN" altLang="en-US" sz="2300">
                <a:latin typeface="楷体" panose="02010609060101010101" charset="-122"/>
                <a:ea typeface="楷体" panose="02010609060101010101" charset="-122"/>
                <a:cs typeface="楷体" panose="02010609060101010101" charset="-122"/>
              </a:rPr>
              <a:t>解题思路：从文中找出此情节的段落，进行概括；切忌前后情节相互交错。</a:t>
            </a:r>
          </a:p>
          <a:p>
            <a:pPr lvl="0">
              <a:lnSpc>
                <a:spcPct val="120000"/>
              </a:lnSpc>
            </a:pPr>
            <a:r>
              <a:rPr lang="zh-CN" altLang="en-US" sz="2300">
                <a:latin typeface="楷体" panose="02010609060101010101" charset="-122"/>
                <a:ea typeface="楷体" panose="02010609060101010101" charset="-122"/>
                <a:cs typeface="楷体" panose="02010609060101010101" charset="-122"/>
              </a:rPr>
              <a:t>答题模板：</a:t>
            </a:r>
            <a:r>
              <a:rPr lang="zh-CN" altLang="en-US" sz="2300">
                <a:solidFill>
                  <a:srgbClr val="FF0000"/>
                </a:solidFill>
                <a:latin typeface="楷体" panose="02010609060101010101" charset="-122"/>
                <a:ea typeface="楷体" panose="02010609060101010101" charset="-122"/>
                <a:cs typeface="楷体" panose="02010609060101010101" charset="-122"/>
              </a:rPr>
              <a:t>何时、何地、何因、何人、何事。</a:t>
            </a:r>
          </a:p>
          <a:p>
            <a:pPr lvl="0">
              <a:lnSpc>
                <a:spcPct val="120000"/>
              </a:lnSpc>
            </a:pPr>
            <a:r>
              <a:rPr lang="zh-CN" altLang="en-US" sz="2300">
                <a:latin typeface="楷体" panose="02010609060101010101" charset="-122"/>
                <a:ea typeface="楷体" panose="02010609060101010101" charset="-122"/>
                <a:cs typeface="楷体" panose="02010609060101010101" charset="-122"/>
              </a:rPr>
              <a:t>记忆口诀：</a:t>
            </a:r>
            <a:r>
              <a:rPr lang="zh-CN" altLang="en-US" sz="2300">
                <a:solidFill>
                  <a:srgbClr val="FF0000"/>
                </a:solidFill>
                <a:latin typeface="楷体" panose="02010609060101010101" charset="-122"/>
                <a:ea typeface="楷体" panose="02010609060101010101" charset="-122"/>
                <a:cs typeface="楷体" panose="02010609060101010101" charset="-122"/>
              </a:rPr>
              <a:t>五何</a:t>
            </a:r>
          </a:p>
          <a:p>
            <a:pPr lvl="0">
              <a:lnSpc>
                <a:spcPct val="120000"/>
              </a:lnSpc>
            </a:pPr>
            <a:r>
              <a:rPr lang="en-US" altLang="zh-CN" sz="2300">
                <a:latin typeface="楷体" panose="02010609060101010101" charset="-122"/>
                <a:ea typeface="楷体" panose="02010609060101010101" charset="-122"/>
                <a:cs typeface="楷体" panose="02010609060101010101" charset="-122"/>
              </a:rPr>
              <a:t>2. </a:t>
            </a:r>
            <a:r>
              <a:rPr lang="zh-CN" altLang="en-US" sz="2300">
                <a:latin typeface="楷体" panose="02010609060101010101" charset="-122"/>
                <a:ea typeface="楷体" panose="02010609060101010101" charset="-122"/>
                <a:cs typeface="楷体" panose="02010609060101010101" charset="-122"/>
              </a:rPr>
              <a:t>分析某</a:t>
            </a:r>
            <a:r>
              <a:rPr lang="zh-CN" altLang="en-US" sz="2300">
                <a:solidFill>
                  <a:srgbClr val="FF0000"/>
                </a:solidFill>
                <a:latin typeface="楷体" panose="02010609060101010101" charset="-122"/>
                <a:ea typeface="楷体" panose="02010609060101010101" charset="-122"/>
                <a:cs typeface="楷体" panose="02010609060101010101" charset="-122"/>
              </a:rPr>
              <a:t>情节的作用</a:t>
            </a:r>
          </a:p>
          <a:p>
            <a:pPr lvl="0">
              <a:lnSpc>
                <a:spcPct val="120000"/>
              </a:lnSpc>
            </a:pPr>
            <a:r>
              <a:rPr lang="zh-CN" altLang="en-US" sz="2300">
                <a:latin typeface="楷体" panose="02010609060101010101" charset="-122"/>
                <a:ea typeface="楷体" panose="02010609060101010101" charset="-122"/>
                <a:cs typeface="楷体" panose="02010609060101010101" charset="-122"/>
              </a:rPr>
              <a:t>解题时要注意其思考的方向：</a:t>
            </a:r>
          </a:p>
          <a:p>
            <a:pPr lvl="0">
              <a:lnSpc>
                <a:spcPct val="120000"/>
              </a:lnSpc>
            </a:pPr>
            <a:r>
              <a:rPr lang="zh-CN" altLang="en-US" sz="2300">
                <a:latin typeface="楷体" panose="02010609060101010101" charset="-122"/>
                <a:ea typeface="楷体" panose="02010609060101010101" charset="-122"/>
                <a:cs typeface="楷体" panose="02010609060101010101" charset="-122"/>
              </a:rPr>
              <a:t>①是对</a:t>
            </a:r>
            <a:r>
              <a:rPr lang="zh-CN" altLang="en-US" sz="2300">
                <a:solidFill>
                  <a:srgbClr val="FF0000"/>
                </a:solidFill>
                <a:latin typeface="楷体" panose="02010609060101010101" charset="-122"/>
                <a:ea typeface="楷体" panose="02010609060101010101" charset="-122"/>
                <a:cs typeface="楷体" panose="02010609060101010101" charset="-122"/>
              </a:rPr>
              <a:t>表现主题</a:t>
            </a:r>
            <a:r>
              <a:rPr lang="zh-CN" altLang="en-US" sz="2300">
                <a:latin typeface="楷体" panose="02010609060101010101" charset="-122"/>
                <a:ea typeface="楷体" panose="02010609060101010101" charset="-122"/>
                <a:cs typeface="楷体" panose="02010609060101010101" charset="-122"/>
              </a:rPr>
              <a:t>的作用。其作用一般来说是点题或突出主题。②是对</a:t>
            </a:r>
            <a:r>
              <a:rPr lang="zh-CN" altLang="en-US" sz="2300">
                <a:solidFill>
                  <a:srgbClr val="FF0000"/>
                </a:solidFill>
                <a:latin typeface="楷体" panose="02010609060101010101" charset="-122"/>
                <a:ea typeface="楷体" panose="02010609060101010101" charset="-122"/>
                <a:cs typeface="楷体" panose="02010609060101010101" charset="-122"/>
              </a:rPr>
              <a:t>塑造人物</a:t>
            </a:r>
            <a:r>
              <a:rPr lang="zh-CN" altLang="en-US" sz="2300">
                <a:latin typeface="楷体" panose="02010609060101010101" charset="-122"/>
                <a:ea typeface="楷体" panose="02010609060101010101" charset="-122"/>
                <a:cs typeface="楷体" panose="02010609060101010101" charset="-122"/>
              </a:rPr>
              <a:t>形象方面的作用。或是发展了人物性格，或是表现了人物性格。③是对整个故事</a:t>
            </a:r>
            <a:r>
              <a:rPr lang="zh-CN" altLang="en-US" sz="2300">
                <a:solidFill>
                  <a:srgbClr val="FF0000"/>
                </a:solidFill>
                <a:latin typeface="楷体" panose="02010609060101010101" charset="-122"/>
                <a:ea typeface="楷体" panose="02010609060101010101" charset="-122"/>
                <a:cs typeface="楷体" panose="02010609060101010101" charset="-122"/>
              </a:rPr>
              <a:t>情节的构成</a:t>
            </a:r>
            <a:r>
              <a:rPr lang="zh-CN" altLang="en-US" sz="2300">
                <a:latin typeface="楷体" panose="02010609060101010101" charset="-122"/>
                <a:ea typeface="楷体" panose="02010609060101010101" charset="-122"/>
                <a:cs typeface="楷体" panose="02010609060101010101" charset="-122"/>
              </a:rPr>
              <a:t>上的作用。推动了故事情节的发展。</a:t>
            </a:r>
          </a:p>
          <a:p>
            <a:pPr lvl="0">
              <a:lnSpc>
                <a:spcPct val="120000"/>
              </a:lnSpc>
            </a:pPr>
            <a:r>
              <a:rPr lang="zh-CN" altLang="en-US" sz="2300">
                <a:latin typeface="楷体" panose="02010609060101010101" charset="-122"/>
                <a:ea typeface="楷体" panose="02010609060101010101" charset="-122"/>
                <a:cs typeface="楷体" panose="02010609060101010101" charset="-122"/>
              </a:rPr>
              <a:t>解题思路：从</a:t>
            </a:r>
            <a:r>
              <a:rPr lang="zh-CN" altLang="en-US" sz="2300">
                <a:solidFill>
                  <a:srgbClr val="FF0000"/>
                </a:solidFill>
                <a:latin typeface="楷体" panose="02010609060101010101" charset="-122"/>
                <a:ea typeface="楷体" panose="02010609060101010101" charset="-122"/>
                <a:cs typeface="楷体" panose="02010609060101010101" charset="-122"/>
              </a:rPr>
              <a:t>内容、结构、人物，主题，表达效果</a:t>
            </a:r>
            <a:r>
              <a:rPr lang="zh-CN" altLang="en-US" sz="2300">
                <a:latin typeface="楷体" panose="02010609060101010101" charset="-122"/>
                <a:ea typeface="楷体" panose="02010609060101010101" charset="-122"/>
                <a:cs typeface="楷体" panose="02010609060101010101" charset="-122"/>
              </a:rPr>
              <a:t>处入手答题。</a:t>
            </a:r>
          </a:p>
          <a:p>
            <a:pPr lvl="0">
              <a:lnSpc>
                <a:spcPct val="120000"/>
              </a:lnSpc>
            </a:pPr>
            <a:r>
              <a:rPr lang="zh-CN" altLang="en-US" sz="2300">
                <a:latin typeface="楷体" panose="02010609060101010101" charset="-122"/>
                <a:ea typeface="楷体" panose="02010609060101010101" charset="-122"/>
                <a:cs typeface="楷体" panose="02010609060101010101" charset="-122"/>
              </a:rPr>
              <a:t>答题模板：</a:t>
            </a:r>
            <a:r>
              <a:rPr lang="en-US" altLang="zh-CN" sz="2300">
                <a:latin typeface="楷体" panose="02010609060101010101" charset="-122"/>
                <a:ea typeface="楷体" panose="02010609060101010101" charset="-122"/>
                <a:cs typeface="楷体" panose="02010609060101010101" charset="-122"/>
              </a:rPr>
              <a:t>.....</a:t>
            </a:r>
            <a:r>
              <a:rPr lang="zh-CN" altLang="en-US" sz="2300">
                <a:latin typeface="楷体" panose="02010609060101010101" charset="-122"/>
                <a:ea typeface="楷体" panose="02010609060101010101" charset="-122"/>
                <a:cs typeface="楷体" panose="02010609060101010101" charset="-122"/>
              </a:rPr>
              <a:t>情节，在文中有</a:t>
            </a:r>
            <a:r>
              <a:rPr lang="en-US" altLang="zh-CN" sz="2300">
                <a:latin typeface="楷体" panose="02010609060101010101" charset="-122"/>
                <a:ea typeface="楷体" panose="02010609060101010101" charset="-122"/>
                <a:cs typeface="楷体" panose="02010609060101010101" charset="-122"/>
              </a:rPr>
              <a:t>.....</a:t>
            </a:r>
            <a:r>
              <a:rPr lang="zh-CN" altLang="en-US" sz="2300">
                <a:latin typeface="楷体" panose="02010609060101010101" charset="-122"/>
                <a:ea typeface="楷体" panose="02010609060101010101" charset="-122"/>
                <a:cs typeface="楷体" panose="02010609060101010101" charset="-122"/>
              </a:rPr>
              <a:t>作用（结构），突出了</a:t>
            </a:r>
            <a:r>
              <a:rPr lang="en-US" altLang="zh-CN" sz="2300">
                <a:latin typeface="楷体" panose="02010609060101010101" charset="-122"/>
                <a:ea typeface="楷体" panose="02010609060101010101" charset="-122"/>
                <a:cs typeface="楷体" panose="02010609060101010101" charset="-122"/>
              </a:rPr>
              <a:t>.....</a:t>
            </a:r>
            <a:r>
              <a:rPr lang="zh-CN" altLang="en-US" sz="2300">
                <a:latin typeface="楷体" panose="02010609060101010101" charset="-122"/>
                <a:ea typeface="楷体" panose="02010609060101010101" charset="-122"/>
                <a:cs typeface="楷体" panose="02010609060101010101" charset="-122"/>
              </a:rPr>
              <a:t>，表现了</a:t>
            </a:r>
            <a:r>
              <a:rPr lang="en-US" altLang="zh-CN" sz="2300">
                <a:latin typeface="楷体" panose="02010609060101010101" charset="-122"/>
                <a:ea typeface="楷体" panose="02010609060101010101" charset="-122"/>
                <a:cs typeface="楷体" panose="02010609060101010101" charset="-122"/>
              </a:rPr>
              <a:t>......</a:t>
            </a:r>
            <a:r>
              <a:rPr lang="zh-CN" altLang="en-US" sz="2300">
                <a:latin typeface="楷体" panose="02010609060101010101" charset="-122"/>
                <a:ea typeface="楷体" panose="02010609060101010101" charset="-122"/>
                <a:cs typeface="楷体" panose="02010609060101010101" charset="-122"/>
              </a:rPr>
              <a:t>（内容，人物，主题），这一情节跌宕起伏，引人入胜（表达效果）。</a:t>
            </a:r>
          </a:p>
          <a:p>
            <a:pPr lvl="0">
              <a:lnSpc>
                <a:spcPct val="120000"/>
              </a:lnSpc>
            </a:pPr>
            <a:r>
              <a:rPr lang="zh-CN" altLang="en-US" sz="2300">
                <a:latin typeface="楷体" panose="02010609060101010101" charset="-122"/>
                <a:ea typeface="楷体" panose="02010609060101010101" charset="-122"/>
                <a:cs typeface="楷体" panose="02010609060101010101" charset="-122"/>
              </a:rPr>
              <a:t>记忆口诀：</a:t>
            </a:r>
            <a:r>
              <a:rPr lang="zh-CN" altLang="en-US" sz="2300">
                <a:solidFill>
                  <a:srgbClr val="FF0000"/>
                </a:solidFill>
                <a:latin typeface="楷体" panose="02010609060101010101" charset="-122"/>
                <a:ea typeface="楷体" panose="02010609060101010101" charset="-122"/>
                <a:cs typeface="楷体" panose="02010609060101010101" charset="-122"/>
              </a:rPr>
              <a:t>内结人主加效果</a:t>
            </a:r>
          </a:p>
        </p:txBody>
      </p:sp>
    </p:spTree>
    <p:extLst>
      <p:ext uri="{BB962C8B-B14F-4D97-AF65-F5344CB8AC3E}">
        <p14:creationId xmlns:p14="http://schemas.microsoft.com/office/powerpoint/2010/main" xmlns="" val="2287271325"/>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158569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三、明确设题类型</a:t>
            </a:r>
            <a:endParaRPr lang="zh-CN" altLang="en-US" sz="3200" b="1">
              <a:solidFill>
                <a:srgbClr val="FF0000"/>
              </a:solidFill>
              <a:highlight>
                <a:srgbClr val="FFFF00"/>
              </a:highlight>
            </a:endParaRPr>
          </a:p>
          <a:p>
            <a:pPr algn="just">
              <a:lnSpc>
                <a:spcPct val="150000"/>
              </a:lnSpc>
            </a:pPr>
            <a:endParaRPr lang="zh-CN" altLang="en-US" sz="3200" b="1">
              <a:solidFill>
                <a:srgbClr val="FF0000"/>
              </a:solidFill>
              <a:highlight>
                <a:srgbClr val="FFFF00"/>
              </a:highlight>
            </a:endParaRPr>
          </a:p>
        </p:txBody>
      </p:sp>
      <p:sp>
        <p:nvSpPr>
          <p:cNvPr id="100" name="文本框 99"/>
          <p:cNvSpPr txBox="1"/>
          <p:nvPr/>
        </p:nvSpPr>
        <p:spPr>
          <a:xfrm>
            <a:off x="0" y="973455"/>
            <a:ext cx="12192000" cy="6186309"/>
          </a:xfrm>
          <a:prstGeom prst="rect">
            <a:avLst/>
          </a:prstGeom>
          <a:solidFill>
            <a:schemeClr val="bg1"/>
          </a:solidFill>
          <a:ln w="12700">
            <a:solidFill>
              <a:srgbClr val="4BB1A8"/>
            </a:solidFill>
          </a:ln>
        </p:spPr>
        <p:txBody>
          <a:bodyPr wrap="square">
            <a:spAutoFit/>
          </a:bodyPr>
          <a:lstStyle/>
          <a:p>
            <a:pPr lvl="0">
              <a:lnSpc>
                <a:spcPct val="120000"/>
              </a:lnSpc>
            </a:pPr>
            <a:r>
              <a:rPr lang="en-US" altLang="zh-CN" sz="3200">
                <a:latin typeface="楷体" panose="02010609060101010101" charset="-122"/>
                <a:ea typeface="楷体" panose="02010609060101010101" charset="-122"/>
                <a:cs typeface="楷体" panose="02010609060101010101" charset="-122"/>
              </a:rPr>
              <a:t>3. </a:t>
            </a:r>
            <a:r>
              <a:rPr lang="zh-CN" altLang="en-US" sz="3200">
                <a:latin typeface="楷体" panose="02010609060101010101" charset="-122"/>
                <a:ea typeface="楷体" panose="02010609060101010101" charset="-122"/>
                <a:cs typeface="楷体" panose="02010609060101010101" charset="-122"/>
              </a:rPr>
              <a:t>开头或结尾的作用</a:t>
            </a:r>
          </a:p>
          <a:p>
            <a:pPr lvl="0">
              <a:lnSpc>
                <a:spcPct val="120000"/>
              </a:lnSpc>
            </a:pPr>
            <a:r>
              <a:rPr lang="zh-CN" altLang="en-US" sz="3200">
                <a:latin typeface="楷体" panose="02010609060101010101" charset="-122"/>
                <a:ea typeface="楷体" panose="02010609060101010101" charset="-122"/>
                <a:cs typeface="楷体" panose="02010609060101010101" charset="-122"/>
              </a:rPr>
              <a:t>解题思路：从内容、结构、表达效果处入手答题。具体看内容</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从以下模板中选择合适的进行解答。</a:t>
            </a:r>
          </a:p>
          <a:p>
            <a:pPr lvl="0">
              <a:lnSpc>
                <a:spcPct val="120000"/>
              </a:lnSpc>
            </a:pPr>
            <a:r>
              <a:rPr lang="zh-CN" altLang="en-US" sz="3200">
                <a:latin typeface="楷体" panose="02010609060101010101" charset="-122"/>
                <a:ea typeface="楷体" panose="02010609060101010101" charset="-122"/>
                <a:cs typeface="楷体" panose="02010609060101010101" charset="-122"/>
              </a:rPr>
              <a:t>答题模板：</a:t>
            </a:r>
          </a:p>
          <a:p>
            <a:pPr lvl="0">
              <a:lnSpc>
                <a:spcPct val="120000"/>
              </a:lnSpc>
            </a:pPr>
            <a:r>
              <a:rPr lang="zh-CN" altLang="en-US" sz="3200">
                <a:solidFill>
                  <a:srgbClr val="FF0000"/>
                </a:solidFill>
                <a:latin typeface="楷体" panose="02010609060101010101" charset="-122"/>
                <a:ea typeface="楷体" panose="02010609060101010101" charset="-122"/>
                <a:cs typeface="楷体" panose="02010609060101010101" charset="-122"/>
              </a:rPr>
              <a:t>开头作用总结</a:t>
            </a:r>
            <a:r>
              <a:rPr lang="zh-CN" altLang="en-US" sz="3200">
                <a:latin typeface="楷体" panose="02010609060101010101" charset="-122"/>
                <a:ea typeface="楷体" panose="02010609060101010101" charset="-122"/>
                <a:cs typeface="楷体" panose="02010609060101010101" charset="-122"/>
              </a:rPr>
              <a:t>：照应题目；总领全文；引出下文；呼应下文；为后文作铺垫；开门见山，直入主题；欲扬先抑；对比衬托；渲染气氛，奠定基调；埋下伏笔；设置悬念，吸引读者阅读兴趣等。</a:t>
            </a:r>
          </a:p>
          <a:p>
            <a:pPr lvl="0">
              <a:lnSpc>
                <a:spcPct val="120000"/>
              </a:lnSpc>
            </a:pPr>
            <a:endParaRPr lang="en-US" altLang="zh-CN" sz="2800">
              <a:latin typeface="楷体" panose="02010609060101010101" charset="-122"/>
              <a:ea typeface="楷体" panose="02010609060101010101" charset="-122"/>
              <a:cs typeface="楷体" panose="02010609060101010101" charset="-122"/>
            </a:endParaRPr>
          </a:p>
          <a:p>
            <a:pPr lvl="0">
              <a:lnSpc>
                <a:spcPct val="120000"/>
              </a:lnSpc>
            </a:pPr>
            <a:endParaRPr lang="en-US" altLang="zh-CN" sz="2800">
              <a:latin typeface="楷体" panose="02010609060101010101" charset="-122"/>
              <a:ea typeface="楷体" panose="02010609060101010101" charset="-122"/>
              <a:cs typeface="楷体" panose="02010609060101010101" charset="-122"/>
            </a:endParaRPr>
          </a:p>
          <a:p>
            <a:pPr lvl="0">
              <a:lnSpc>
                <a:spcPct val="120000"/>
              </a:lnSpc>
            </a:pPr>
            <a:endParaRPr lang="zh-CN" altLang="en-US" sz="2200">
              <a:latin typeface="楷体" panose="02010609060101010101" charset="-122"/>
              <a:ea typeface="楷体" panose="02010609060101010101" charset="-122"/>
              <a:cs typeface="楷体" panose="02010609060101010101" charset="-122"/>
            </a:endParaRPr>
          </a:p>
          <a:p>
            <a:pPr>
              <a:lnSpc>
                <a:spcPct val="120000"/>
              </a:lnSpc>
            </a:pPr>
            <a:endParaRPr lang="zh-CN" altLang="en-US" sz="28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130591533"/>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158569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三、明确设题类型</a:t>
            </a:r>
            <a:endParaRPr lang="zh-CN" altLang="en-US" sz="3200" b="1">
              <a:solidFill>
                <a:srgbClr val="FF0000"/>
              </a:solidFill>
              <a:highlight>
                <a:srgbClr val="FFFF00"/>
              </a:highlight>
            </a:endParaRPr>
          </a:p>
          <a:p>
            <a:pPr algn="just">
              <a:lnSpc>
                <a:spcPct val="150000"/>
              </a:lnSpc>
            </a:pPr>
            <a:endParaRPr lang="zh-CN" altLang="en-US" sz="3200" b="1">
              <a:solidFill>
                <a:srgbClr val="FF0000"/>
              </a:solidFill>
              <a:highlight>
                <a:srgbClr val="FFFF00"/>
              </a:highlight>
            </a:endParaRPr>
          </a:p>
        </p:txBody>
      </p:sp>
      <p:sp>
        <p:nvSpPr>
          <p:cNvPr id="100" name="文本框 99"/>
          <p:cNvSpPr txBox="1"/>
          <p:nvPr/>
        </p:nvSpPr>
        <p:spPr>
          <a:xfrm>
            <a:off x="0" y="973455"/>
            <a:ext cx="12192000" cy="476669"/>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400">
                <a:latin typeface="楷体" panose="02010609060101010101" charset="-122"/>
                <a:ea typeface="楷体" panose="02010609060101010101" charset="-122"/>
                <a:cs typeface="楷体" panose="02010609060101010101" charset="-122"/>
              </a:rPr>
              <a:t>小说</a:t>
            </a:r>
            <a:r>
              <a:rPr lang="zh-CN" altLang="en-US" sz="2400">
                <a:solidFill>
                  <a:srgbClr val="FF0000"/>
                </a:solidFill>
                <a:latin typeface="楷体" panose="02010609060101010101" charset="-122"/>
                <a:ea typeface="楷体" panose="02010609060101010101" charset="-122"/>
                <a:cs typeface="楷体" panose="02010609060101010101" charset="-122"/>
              </a:rPr>
              <a:t>常用的开头</a:t>
            </a:r>
          </a:p>
        </p:txBody>
      </p:sp>
      <p:graphicFrame>
        <p:nvGraphicFramePr>
          <p:cNvPr id="2" name="表格 1">
            <a:extLst>
              <a:ext uri="{FF2B5EF4-FFF2-40B4-BE49-F238E27FC236}">
                <a16:creationId xmlns:a16="http://schemas.microsoft.com/office/drawing/2014/main" xmlns="" id="{01BBBA51-4B79-4754-BBAA-C54282E35608}"/>
              </a:ext>
            </a:extLst>
          </p:cNvPr>
          <p:cNvGraphicFramePr>
            <a:graphicFrameLocks noGrp="1"/>
          </p:cNvGraphicFramePr>
          <p:nvPr>
            <p:extLst>
              <p:ext uri="{D42A27DB-BD31-4B8C-83A1-F6EECF244321}">
                <p14:modId xmlns:p14="http://schemas.microsoft.com/office/powerpoint/2010/main" xmlns="" val="3457412776"/>
              </p:ext>
            </p:extLst>
          </p:nvPr>
        </p:nvGraphicFramePr>
        <p:xfrm>
          <a:off x="0" y="1450124"/>
          <a:ext cx="12191366" cy="5407241"/>
        </p:xfrm>
        <a:graphic>
          <a:graphicData uri="http://schemas.openxmlformats.org/drawingml/2006/table">
            <a:tbl>
              <a:tblPr firstRow="1" firstCol="1" bandRow="1">
                <a:tableStyleId>{5C22544A-7EE6-4342-B048-85BDC9FD1C3A}</a:tableStyleId>
              </a:tblPr>
              <a:tblGrid>
                <a:gridCol w="1961535">
                  <a:extLst>
                    <a:ext uri="{9D8B030D-6E8A-4147-A177-3AD203B41FA5}">
                      <a16:colId xmlns:a16="http://schemas.microsoft.com/office/drawing/2014/main" xmlns="" val="736572816"/>
                    </a:ext>
                  </a:extLst>
                </a:gridCol>
                <a:gridCol w="10229831">
                  <a:extLst>
                    <a:ext uri="{9D8B030D-6E8A-4147-A177-3AD203B41FA5}">
                      <a16:colId xmlns:a16="http://schemas.microsoft.com/office/drawing/2014/main" xmlns="" val="1324820730"/>
                    </a:ext>
                  </a:extLst>
                </a:gridCol>
              </a:tblGrid>
              <a:tr h="640905">
                <a:tc>
                  <a:txBody>
                    <a:bodyPr vert="horz" wrap="square"/>
                    <a:lstStyle/>
                    <a:p>
                      <a:pPr algn="ctr">
                        <a:lnSpc>
                          <a:spcPct val="120000"/>
                        </a:lnSpc>
                      </a:pPr>
                      <a:r>
                        <a:rPr lang="zh-CN" sz="2800" kern="100">
                          <a:effectLst/>
                          <a:latin typeface="黑体" pitchFamily="49" charset="-122"/>
                          <a:ea typeface="黑体" pitchFamily="49" charset="-122"/>
                        </a:rPr>
                        <a:t>类型</a:t>
                      </a:r>
                      <a:endParaRPr lang="zh-CN" sz="2800" kern="100">
                        <a:effectLst/>
                        <a:latin typeface="黑体" pitchFamily="49" charset="-122"/>
                        <a:ea typeface="黑体" pitchFamily="49" charset="-122"/>
                        <a:cs typeface="Times New Roman" panose="02020603050405020304" pitchFamily="18" charset="0"/>
                      </a:endParaRPr>
                    </a:p>
                  </a:txBody>
                  <a:tcPr marL="68580" marR="68580" marT="0" marB="0"/>
                </a:tc>
                <a:tc>
                  <a:txBody>
                    <a:bodyPr vert="horz" wrap="square"/>
                    <a:lstStyle/>
                    <a:p>
                      <a:pPr algn="ctr">
                        <a:lnSpc>
                          <a:spcPct val="120000"/>
                        </a:lnSpc>
                      </a:pPr>
                      <a:r>
                        <a:rPr lang="zh-CN" sz="2800" kern="100" smtClean="0">
                          <a:effectLst/>
                          <a:latin typeface="黑体" pitchFamily="49" charset="-122"/>
                          <a:ea typeface="黑体" pitchFamily="49" charset="-122"/>
                        </a:rPr>
                        <a:t>特</a:t>
                      </a:r>
                      <a:r>
                        <a:rPr lang="en-US" altLang="zh-CN" sz="2800" kern="100" smtClean="0">
                          <a:effectLst/>
                          <a:latin typeface="黑体" pitchFamily="49" charset="-122"/>
                          <a:ea typeface="黑体" pitchFamily="49" charset="-122"/>
                        </a:rPr>
                        <a:t>        </a:t>
                      </a:r>
                      <a:r>
                        <a:rPr lang="zh-CN" sz="2800" kern="100" smtClean="0">
                          <a:effectLst/>
                          <a:latin typeface="黑体" pitchFamily="49" charset="-122"/>
                          <a:ea typeface="黑体" pitchFamily="49" charset="-122"/>
                        </a:rPr>
                        <a:t>点</a:t>
                      </a:r>
                      <a:endParaRPr lang="zh-CN" sz="2800" kern="100">
                        <a:effectLst/>
                        <a:latin typeface="黑体" pitchFamily="49" charset="-122"/>
                        <a:ea typeface="黑体"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xmlns="" val="3655804238"/>
                  </a:ext>
                </a:extLst>
              </a:tr>
              <a:tr h="3428526">
                <a:tc>
                  <a:txBody>
                    <a:bodyPr vert="horz" wrap="square"/>
                    <a:lstStyle/>
                    <a:p>
                      <a:pPr algn="ctr">
                        <a:lnSpc>
                          <a:spcPct val="120000"/>
                        </a:lnSpc>
                      </a:pPr>
                      <a:r>
                        <a:rPr lang="zh-CN" sz="3200" kern="100">
                          <a:effectLst/>
                          <a:latin typeface="楷体" panose="02010609060101010101" pitchFamily="49" charset="-122"/>
                          <a:ea typeface="楷体" panose="02010609060101010101" pitchFamily="49" charset="-122"/>
                        </a:rPr>
                        <a:t>设疑</a:t>
                      </a:r>
                      <a:r>
                        <a:rPr lang="zh-CN" sz="3200" kern="100" smtClean="0">
                          <a:effectLst/>
                          <a:latin typeface="楷体" panose="02010609060101010101" pitchFamily="49" charset="-122"/>
                          <a:ea typeface="楷体" panose="02010609060101010101" pitchFamily="49" charset="-122"/>
                        </a:rPr>
                        <a:t>法</a:t>
                      </a:r>
                      <a:endParaRPr lang="en-US" altLang="zh-CN" sz="3200" kern="100" smtClean="0">
                        <a:effectLst/>
                        <a:latin typeface="楷体" panose="02010609060101010101" pitchFamily="49" charset="-122"/>
                        <a:ea typeface="楷体" panose="02010609060101010101" pitchFamily="49" charset="-122"/>
                      </a:endParaRPr>
                    </a:p>
                    <a:p>
                      <a:pPr algn="ctr">
                        <a:lnSpc>
                          <a:spcPct val="120000"/>
                        </a:lnSpc>
                      </a:pPr>
                      <a:r>
                        <a:rPr lang="zh-CN" sz="3200" kern="100" smtClean="0">
                          <a:effectLst/>
                          <a:latin typeface="楷体" panose="02010609060101010101" pitchFamily="49" charset="-122"/>
                          <a:ea typeface="楷体" panose="02010609060101010101" pitchFamily="49" charset="-122"/>
                        </a:rPr>
                        <a:t>（</a:t>
                      </a:r>
                      <a:r>
                        <a:rPr lang="zh-CN" sz="3200" kern="100">
                          <a:effectLst/>
                          <a:latin typeface="楷体" panose="02010609060101010101" pitchFamily="49" charset="-122"/>
                          <a:ea typeface="楷体" panose="02010609060101010101" pitchFamily="49" charset="-122"/>
                        </a:rPr>
                        <a:t>悬念法）</a:t>
                      </a:r>
                      <a:endParaRPr lang="zh-CN" sz="3200" kern="100">
                        <a:effectLst/>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tc>
                <a:tc>
                  <a:txBody>
                    <a:bodyPr vert="horz" wrap="square"/>
                    <a:lstStyle/>
                    <a:p>
                      <a:pPr algn="just">
                        <a:lnSpc>
                          <a:spcPct val="120000"/>
                        </a:lnSpc>
                      </a:pPr>
                      <a:r>
                        <a:rPr lang="zh-CN" sz="3200" kern="100">
                          <a:effectLst/>
                          <a:latin typeface="楷体" panose="02010609060101010101" pitchFamily="49" charset="-122"/>
                          <a:ea typeface="楷体" panose="02010609060101010101" pitchFamily="49" charset="-122"/>
                        </a:rPr>
                        <a:t>提出疑问，然后在行文过程中或结尾才回答疑问。</a:t>
                      </a:r>
                    </a:p>
                    <a:p>
                      <a:pPr algn="just">
                        <a:lnSpc>
                          <a:spcPct val="120000"/>
                        </a:lnSpc>
                      </a:pPr>
                      <a:r>
                        <a:rPr lang="zh-CN" sz="3200" kern="100">
                          <a:effectLst/>
                          <a:latin typeface="楷体" panose="02010609060101010101" pitchFamily="49" charset="-122"/>
                          <a:ea typeface="楷体" panose="02010609060101010101" pitchFamily="49" charset="-122"/>
                        </a:rPr>
                        <a:t>作用是：造成悬念，吸引读者阅读兴趣引出下文；引起读者的思考；引出下文的情节；突出人物形象；揭示小说的主题。</a:t>
                      </a:r>
                      <a:endParaRPr lang="zh-CN" sz="3200" kern="100">
                        <a:effectLst/>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xmlns="" val="1715987460"/>
                  </a:ext>
                </a:extLst>
              </a:tr>
              <a:tr h="1337810">
                <a:tc>
                  <a:txBody>
                    <a:bodyPr vert="horz" wrap="square"/>
                    <a:lstStyle/>
                    <a:p>
                      <a:pPr algn="ctr">
                        <a:lnSpc>
                          <a:spcPct val="120000"/>
                        </a:lnSpc>
                      </a:pPr>
                      <a:r>
                        <a:rPr lang="zh-CN" sz="3200" kern="100">
                          <a:effectLst/>
                          <a:latin typeface="楷体" panose="02010609060101010101" pitchFamily="49" charset="-122"/>
                          <a:ea typeface="楷体" panose="02010609060101010101" pitchFamily="49" charset="-122"/>
                        </a:rPr>
                        <a:t>写景法</a:t>
                      </a:r>
                      <a:endParaRPr lang="zh-CN" sz="3200" kern="100">
                        <a:effectLst/>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tc>
                <a:tc>
                  <a:txBody>
                    <a:bodyPr vert="horz" wrap="square"/>
                    <a:lstStyle/>
                    <a:p>
                      <a:pPr algn="just">
                        <a:lnSpc>
                          <a:spcPct val="120000"/>
                        </a:lnSpc>
                      </a:pPr>
                      <a:r>
                        <a:rPr lang="zh-CN" sz="3200" kern="100">
                          <a:effectLst/>
                          <a:latin typeface="楷体" panose="02010609060101010101" pitchFamily="49" charset="-122"/>
                          <a:ea typeface="楷体" panose="02010609060101010101" pitchFamily="49" charset="-122"/>
                        </a:rPr>
                        <a:t>交代故事发生的环境；奠定基调；渲染气氛；烘托人物心情；引起下文；推动情节发展。</a:t>
                      </a:r>
                      <a:endParaRPr lang="zh-CN" sz="3200" kern="100">
                        <a:effectLst/>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xmlns="" val="2975112566"/>
                  </a:ext>
                </a:extLst>
              </a:tr>
            </a:tbl>
          </a:graphicData>
        </a:graphic>
      </p:graphicFrame>
    </p:spTree>
    <p:extLst>
      <p:ext uri="{BB962C8B-B14F-4D97-AF65-F5344CB8AC3E}">
        <p14:creationId xmlns:p14="http://schemas.microsoft.com/office/powerpoint/2010/main" xmlns="" val="1281101240"/>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158569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三、明确设题类型</a:t>
            </a:r>
            <a:endParaRPr lang="zh-CN" altLang="en-US" sz="3200" b="1">
              <a:solidFill>
                <a:srgbClr val="FF0000"/>
              </a:solidFill>
              <a:highlight>
                <a:srgbClr val="FFFF00"/>
              </a:highlight>
            </a:endParaRPr>
          </a:p>
          <a:p>
            <a:pPr algn="just">
              <a:lnSpc>
                <a:spcPct val="150000"/>
              </a:lnSpc>
            </a:pPr>
            <a:endParaRPr lang="zh-CN" altLang="en-US" sz="3200" b="1">
              <a:solidFill>
                <a:srgbClr val="FF0000"/>
              </a:solidFill>
              <a:highlight>
                <a:srgbClr val="FFFF00"/>
              </a:highlight>
            </a:endParaRPr>
          </a:p>
        </p:txBody>
      </p:sp>
      <p:sp>
        <p:nvSpPr>
          <p:cNvPr id="100" name="文本框 99"/>
          <p:cNvSpPr txBox="1"/>
          <p:nvPr/>
        </p:nvSpPr>
        <p:spPr>
          <a:xfrm>
            <a:off x="0" y="1914488"/>
            <a:ext cx="12192000" cy="4086311"/>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3200">
                <a:solidFill>
                  <a:srgbClr val="FF0000"/>
                </a:solidFill>
                <a:latin typeface="楷体" panose="02010609060101010101" charset="-122"/>
                <a:ea typeface="楷体" panose="02010609060101010101" charset="-122"/>
                <a:cs typeface="楷体" panose="02010609060101010101" charset="-122"/>
              </a:rPr>
              <a:t>结尾作用总结</a:t>
            </a:r>
            <a:r>
              <a:rPr lang="zh-CN" altLang="en-US" sz="3200">
                <a:latin typeface="楷体" panose="02010609060101010101" charset="-122"/>
                <a:ea typeface="楷体" panose="02010609060101010101" charset="-122"/>
                <a:cs typeface="楷体" panose="02010609060101010101" charset="-122"/>
              </a:rPr>
              <a:t>：点明题目；照应开头；照应上文；结构严谨：卒章显志；点明中心；深化主题；升华感悟；画龙点睛；戛然而止，回味深长；言有尽而意无穷；以小见大等。</a:t>
            </a:r>
          </a:p>
          <a:p>
            <a:pPr lvl="0">
              <a:lnSpc>
                <a:spcPct val="120000"/>
              </a:lnSpc>
            </a:pPr>
            <a:endParaRPr lang="en-US" altLang="zh-CN" sz="3200">
              <a:latin typeface="楷体" panose="02010609060101010101" charset="-122"/>
              <a:ea typeface="楷体" panose="02010609060101010101" charset="-122"/>
              <a:cs typeface="楷体" panose="02010609060101010101" charset="-122"/>
            </a:endParaRPr>
          </a:p>
          <a:p>
            <a:pPr lvl="0">
              <a:lnSpc>
                <a:spcPct val="120000"/>
              </a:lnSpc>
            </a:pPr>
            <a:endParaRPr lang="en-US" altLang="zh-CN" sz="3200">
              <a:latin typeface="楷体" panose="02010609060101010101" charset="-122"/>
              <a:ea typeface="楷体" panose="02010609060101010101" charset="-122"/>
              <a:cs typeface="楷体" panose="02010609060101010101" charset="-122"/>
            </a:endParaRPr>
          </a:p>
          <a:p>
            <a:pPr lvl="0">
              <a:lnSpc>
                <a:spcPct val="120000"/>
              </a:lnSpc>
            </a:pPr>
            <a:endParaRPr lang="zh-CN" altLang="en-US" sz="3200">
              <a:latin typeface="楷体" panose="02010609060101010101" charset="-122"/>
              <a:ea typeface="楷体" panose="02010609060101010101" charset="-122"/>
              <a:cs typeface="楷体" panose="02010609060101010101" charset="-122"/>
            </a:endParaRPr>
          </a:p>
          <a:p>
            <a:pPr>
              <a:lnSpc>
                <a:spcPct val="120000"/>
              </a:lnSpc>
            </a:pPr>
            <a:endParaRPr lang="zh-CN" altLang="en-US" sz="28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1966011397"/>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158569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三、明确设题类型</a:t>
            </a:r>
            <a:endParaRPr lang="zh-CN" altLang="en-US" sz="3200" b="1">
              <a:solidFill>
                <a:srgbClr val="FF0000"/>
              </a:solidFill>
              <a:highlight>
                <a:srgbClr val="FFFF00"/>
              </a:highlight>
            </a:endParaRPr>
          </a:p>
          <a:p>
            <a:pPr algn="just">
              <a:lnSpc>
                <a:spcPct val="150000"/>
              </a:lnSpc>
            </a:pPr>
            <a:endParaRPr lang="zh-CN" altLang="en-US" sz="3200" b="1">
              <a:solidFill>
                <a:srgbClr val="FF0000"/>
              </a:solidFill>
              <a:highlight>
                <a:srgbClr val="FFFF00"/>
              </a:highlight>
            </a:endParaRPr>
          </a:p>
        </p:txBody>
      </p:sp>
      <p:sp>
        <p:nvSpPr>
          <p:cNvPr id="100" name="文本框 99"/>
          <p:cNvSpPr txBox="1"/>
          <p:nvPr/>
        </p:nvSpPr>
        <p:spPr>
          <a:xfrm>
            <a:off x="0" y="973455"/>
            <a:ext cx="12192000" cy="476669"/>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400">
                <a:latin typeface="楷体" panose="02010609060101010101" charset="-122"/>
                <a:ea typeface="楷体" panose="02010609060101010101" charset="-122"/>
                <a:cs typeface="楷体" panose="02010609060101010101" charset="-122"/>
              </a:rPr>
              <a:t>小说</a:t>
            </a:r>
            <a:r>
              <a:rPr lang="zh-CN" altLang="en-US" sz="2400">
                <a:solidFill>
                  <a:srgbClr val="FF0000"/>
                </a:solidFill>
                <a:latin typeface="楷体" panose="02010609060101010101" charset="-122"/>
                <a:ea typeface="楷体" panose="02010609060101010101" charset="-122"/>
                <a:cs typeface="楷体" panose="02010609060101010101" charset="-122"/>
              </a:rPr>
              <a:t>常用的结尾</a:t>
            </a:r>
          </a:p>
        </p:txBody>
      </p:sp>
      <p:graphicFrame>
        <p:nvGraphicFramePr>
          <p:cNvPr id="3" name="表格 2">
            <a:extLst>
              <a:ext uri="{FF2B5EF4-FFF2-40B4-BE49-F238E27FC236}">
                <a16:creationId xmlns:a16="http://schemas.microsoft.com/office/drawing/2014/main" xmlns="" id="{741FDE58-23A0-456A-8A3F-0F33215A24B8}"/>
              </a:ext>
            </a:extLst>
          </p:cNvPr>
          <p:cNvGraphicFramePr>
            <a:graphicFrameLocks noGrp="1"/>
          </p:cNvGraphicFramePr>
          <p:nvPr>
            <p:extLst>
              <p:ext uri="{D42A27DB-BD31-4B8C-83A1-F6EECF244321}">
                <p14:modId xmlns:p14="http://schemas.microsoft.com/office/powerpoint/2010/main" xmlns="" val="3881195396"/>
              </p:ext>
            </p:extLst>
          </p:nvPr>
        </p:nvGraphicFramePr>
        <p:xfrm>
          <a:off x="-635" y="1450125"/>
          <a:ext cx="12192000" cy="5222001"/>
        </p:xfrm>
        <a:graphic>
          <a:graphicData uri="http://schemas.openxmlformats.org/drawingml/2006/table">
            <a:tbl>
              <a:tblPr firstRow="1" firstCol="1" bandRow="1">
                <a:tableStyleId>{5C22544A-7EE6-4342-B048-85BDC9FD1C3A}</a:tableStyleId>
              </a:tblPr>
              <a:tblGrid>
                <a:gridCol w="2286635">
                  <a:extLst>
                    <a:ext uri="{9D8B030D-6E8A-4147-A177-3AD203B41FA5}">
                      <a16:colId xmlns:a16="http://schemas.microsoft.com/office/drawing/2014/main" xmlns="" val="2825553388"/>
                    </a:ext>
                  </a:extLst>
                </a:gridCol>
                <a:gridCol w="9905365">
                  <a:extLst>
                    <a:ext uri="{9D8B030D-6E8A-4147-A177-3AD203B41FA5}">
                      <a16:colId xmlns:a16="http://schemas.microsoft.com/office/drawing/2014/main" xmlns="" val="3675057441"/>
                    </a:ext>
                  </a:extLst>
                </a:gridCol>
              </a:tblGrid>
              <a:tr h="194284">
                <a:tc>
                  <a:txBody>
                    <a:bodyPr vert="horz" wrap="square"/>
                    <a:lstStyle/>
                    <a:p>
                      <a:pPr algn="ctr">
                        <a:lnSpc>
                          <a:spcPct val="120000"/>
                        </a:lnSpc>
                      </a:pPr>
                      <a:r>
                        <a:rPr lang="zh-CN" sz="1800" kern="100">
                          <a:effectLst/>
                          <a:latin typeface="黑体" pitchFamily="49" charset="-122"/>
                          <a:ea typeface="黑体" pitchFamily="49" charset="-122"/>
                        </a:rPr>
                        <a:t>类型</a:t>
                      </a:r>
                      <a:endParaRPr lang="zh-CN" sz="1800" kern="100">
                        <a:effectLst/>
                        <a:latin typeface="黑体" pitchFamily="49" charset="-122"/>
                        <a:ea typeface="黑体" pitchFamily="49" charset="-122"/>
                        <a:cs typeface="Times New Roman" panose="02020603050405020304" pitchFamily="18" charset="0"/>
                      </a:endParaRPr>
                    </a:p>
                  </a:txBody>
                  <a:tcPr marL="60709" marR="60709" marT="0" marB="0"/>
                </a:tc>
                <a:tc>
                  <a:txBody>
                    <a:bodyPr vert="horz" wrap="square"/>
                    <a:lstStyle/>
                    <a:p>
                      <a:pPr algn="ctr">
                        <a:lnSpc>
                          <a:spcPct val="120000"/>
                        </a:lnSpc>
                      </a:pPr>
                      <a:r>
                        <a:rPr lang="zh-CN" sz="1800" kern="100">
                          <a:effectLst/>
                          <a:latin typeface="黑体" pitchFamily="49" charset="-122"/>
                          <a:ea typeface="黑体" pitchFamily="49" charset="-122"/>
                        </a:rPr>
                        <a:t>效果</a:t>
                      </a:r>
                      <a:endParaRPr lang="zh-CN" sz="1800" kern="100">
                        <a:effectLst/>
                        <a:latin typeface="黑体" pitchFamily="49" charset="-122"/>
                        <a:ea typeface="黑体" pitchFamily="49" charset="-122"/>
                        <a:cs typeface="Times New Roman" panose="02020603050405020304" pitchFamily="18" charset="0"/>
                      </a:endParaRPr>
                    </a:p>
                  </a:txBody>
                  <a:tcPr marL="60709" marR="60709" marT="0" marB="0"/>
                </a:tc>
                <a:extLst>
                  <a:ext uri="{0D108BD9-81ED-4DB2-BD59-A6C34878D82A}">
                    <a16:rowId xmlns:a16="http://schemas.microsoft.com/office/drawing/2014/main" xmlns="" val="312316047"/>
                  </a:ext>
                </a:extLst>
              </a:tr>
              <a:tr h="1250582">
                <a:tc>
                  <a:txBody>
                    <a:bodyPr vert="horz" wrap="square"/>
                    <a:lstStyle/>
                    <a:p>
                      <a:pPr algn="ctr">
                        <a:lnSpc>
                          <a:spcPct val="120000"/>
                        </a:lnSpc>
                      </a:pPr>
                      <a:r>
                        <a:rPr lang="zh-CN" sz="1800" kern="100">
                          <a:effectLst/>
                          <a:latin typeface="楷体" panose="02010609060101010101" pitchFamily="49" charset="-122"/>
                          <a:ea typeface="楷体" panose="02010609060101010101" pitchFamily="49" charset="-122"/>
                        </a:rPr>
                        <a:t>出人意料的结局</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60709" marR="60709" marT="0" marB="0"/>
                </a:tc>
                <a:tc>
                  <a:txBody>
                    <a:bodyPr vert="horz" wrap="square"/>
                    <a:lstStyle/>
                    <a:p>
                      <a:pPr algn="just">
                        <a:lnSpc>
                          <a:spcPct val="120000"/>
                        </a:lnSpc>
                      </a:pPr>
                      <a:r>
                        <a:rPr lang="zh-CN" sz="1800" kern="100">
                          <a:effectLst/>
                          <a:latin typeface="楷体" panose="02010609060101010101" pitchFamily="49" charset="-122"/>
                          <a:ea typeface="楷体" panose="02010609060101010101" pitchFamily="49" charset="-122"/>
                        </a:rPr>
                        <a:t>①从结构安排上看，它使平淡的故事情节陡然生出波澜，如石破天惊，猛烈撞击读者的心灵，产生震撼人心的力量。</a:t>
                      </a:r>
                    </a:p>
                    <a:p>
                      <a:pPr algn="just">
                        <a:lnSpc>
                          <a:spcPct val="120000"/>
                        </a:lnSpc>
                      </a:pPr>
                      <a:r>
                        <a:rPr lang="zh-CN" sz="1800" kern="100">
                          <a:effectLst/>
                          <a:latin typeface="楷体" panose="02010609060101010101" pitchFamily="49" charset="-122"/>
                          <a:ea typeface="楷体" panose="02010609060101010101" pitchFamily="49" charset="-122"/>
                        </a:rPr>
                        <a:t>②从表现手法上看，与前文的伏笔相照应，使人觉得又在情理之中。</a:t>
                      </a:r>
                    </a:p>
                    <a:p>
                      <a:pPr algn="just">
                        <a:lnSpc>
                          <a:spcPct val="120000"/>
                        </a:lnSpc>
                      </a:pPr>
                      <a:r>
                        <a:rPr lang="zh-CN" sz="1800" kern="100">
                          <a:effectLst/>
                          <a:latin typeface="楷体" panose="02010609060101010101" pitchFamily="49" charset="-122"/>
                          <a:ea typeface="楷体" panose="02010609060101010101" pitchFamily="49" charset="-122"/>
                        </a:rPr>
                        <a:t>③从主题上看，能更好地深化主题。</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60709" marR="60709" marT="0" marB="0"/>
                </a:tc>
                <a:extLst>
                  <a:ext uri="{0D108BD9-81ED-4DB2-BD59-A6C34878D82A}">
                    <a16:rowId xmlns:a16="http://schemas.microsoft.com/office/drawing/2014/main" xmlns="" val="2900250934"/>
                  </a:ext>
                </a:extLst>
              </a:tr>
              <a:tr h="828063">
                <a:tc>
                  <a:txBody>
                    <a:bodyPr vert="horz" wrap="square"/>
                    <a:lstStyle/>
                    <a:p>
                      <a:pPr algn="ctr">
                        <a:lnSpc>
                          <a:spcPct val="120000"/>
                        </a:lnSpc>
                      </a:pPr>
                      <a:r>
                        <a:rPr lang="zh-CN" sz="1800" kern="100">
                          <a:effectLst/>
                          <a:latin typeface="楷体" panose="02010609060101010101" pitchFamily="49" charset="-122"/>
                          <a:ea typeface="楷体" panose="02010609060101010101" pitchFamily="49" charset="-122"/>
                        </a:rPr>
                        <a:t>令人伤感的悲剧结局</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60709" marR="60709" marT="0" marB="0"/>
                </a:tc>
                <a:tc>
                  <a:txBody>
                    <a:bodyPr vert="horz" wrap="square"/>
                    <a:lstStyle/>
                    <a:p>
                      <a:pPr algn="just">
                        <a:lnSpc>
                          <a:spcPct val="120000"/>
                        </a:lnSpc>
                      </a:pPr>
                      <a:r>
                        <a:rPr lang="zh-CN" sz="1800" kern="100">
                          <a:effectLst/>
                          <a:latin typeface="楷体" panose="02010609060101010101" pitchFamily="49" charset="-122"/>
                          <a:ea typeface="楷体" panose="02010609060101010101" pitchFamily="49" charset="-122"/>
                        </a:rPr>
                        <a:t>①从主题上看，能更好地深化主题。</a:t>
                      </a:r>
                    </a:p>
                    <a:p>
                      <a:pPr algn="just">
                        <a:lnSpc>
                          <a:spcPct val="120000"/>
                        </a:lnSpc>
                      </a:pPr>
                      <a:r>
                        <a:rPr lang="zh-CN" sz="1800" kern="100">
                          <a:effectLst/>
                          <a:latin typeface="楷体" panose="02010609060101010101" pitchFamily="49" charset="-122"/>
                          <a:ea typeface="楷体" panose="02010609060101010101" pitchFamily="49" charset="-122"/>
                        </a:rPr>
                        <a:t>②从表现人物性格看，能更好地塑造人物性格。</a:t>
                      </a:r>
                    </a:p>
                    <a:p>
                      <a:pPr algn="just">
                        <a:lnSpc>
                          <a:spcPct val="120000"/>
                        </a:lnSpc>
                      </a:pPr>
                      <a:r>
                        <a:rPr lang="zh-CN" sz="1800" kern="100">
                          <a:effectLst/>
                          <a:latin typeface="楷体" panose="02010609060101010101" pitchFamily="49" charset="-122"/>
                          <a:ea typeface="楷体" panose="02010609060101010101" pitchFamily="49" charset="-122"/>
                        </a:rPr>
                        <a:t>③ 这种结局令人感动，令人回味，引人思考。</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60709" marR="60709" marT="0" marB="0"/>
                </a:tc>
                <a:extLst>
                  <a:ext uri="{0D108BD9-81ED-4DB2-BD59-A6C34878D82A}">
                    <a16:rowId xmlns:a16="http://schemas.microsoft.com/office/drawing/2014/main" xmlns="" val="923983474"/>
                  </a:ext>
                </a:extLst>
              </a:tr>
              <a:tr h="2182985">
                <a:tc>
                  <a:txBody>
                    <a:bodyPr vert="horz" wrap="square"/>
                    <a:lstStyle/>
                    <a:p>
                      <a:pPr algn="ctr">
                        <a:lnSpc>
                          <a:spcPct val="120000"/>
                        </a:lnSpc>
                      </a:pPr>
                      <a:r>
                        <a:rPr lang="zh-CN" sz="1800" kern="100">
                          <a:effectLst/>
                          <a:latin typeface="楷体" panose="02010609060101010101" pitchFamily="49" charset="-122"/>
                          <a:ea typeface="楷体" panose="02010609060101010101" pitchFamily="49" charset="-122"/>
                        </a:rPr>
                        <a:t>令人喜悦的大团圆结局</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60709" marR="60709" marT="0" marB="0"/>
                </a:tc>
                <a:tc>
                  <a:txBody>
                    <a:bodyPr vert="horz" wrap="square"/>
                    <a:lstStyle/>
                    <a:p>
                      <a:pPr algn="just">
                        <a:lnSpc>
                          <a:spcPct val="120000"/>
                        </a:lnSpc>
                      </a:pPr>
                      <a:r>
                        <a:rPr lang="zh-CN" sz="1800" kern="100">
                          <a:effectLst/>
                          <a:latin typeface="楷体" panose="02010609060101010101" pitchFamily="49" charset="-122"/>
                          <a:ea typeface="楷体" panose="02010609060101010101" pitchFamily="49" charset="-122"/>
                        </a:rPr>
                        <a:t>这种结局符合人们的阅读心理。人们阅读小说，目的是要得到快乐；因为真实的人生，如同月亮一样缺多圆少，所以才希望文学的梦境结局是圆满的，以寄托对美好生活的向往之情。</a:t>
                      </a:r>
                    </a:p>
                    <a:p>
                      <a:pPr algn="just">
                        <a:lnSpc>
                          <a:spcPct val="120000"/>
                        </a:lnSpc>
                      </a:pPr>
                      <a:r>
                        <a:rPr lang="zh-CN" sz="1800" kern="100">
                          <a:effectLst/>
                          <a:latin typeface="楷体" panose="02010609060101010101" pitchFamily="49" charset="-122"/>
                          <a:ea typeface="楷体" panose="02010609060101010101" pitchFamily="49" charset="-122"/>
                        </a:rPr>
                        <a:t>①从表达效果上看，小说喜剧结局给读者留下了广阔的想象空间，耐人寻味。</a:t>
                      </a:r>
                    </a:p>
                    <a:p>
                      <a:pPr algn="just">
                        <a:lnSpc>
                          <a:spcPct val="120000"/>
                        </a:lnSpc>
                      </a:pPr>
                      <a:r>
                        <a:rPr lang="zh-CN" sz="1800" kern="100">
                          <a:effectLst/>
                          <a:latin typeface="楷体" panose="02010609060101010101" pitchFamily="49" charset="-122"/>
                          <a:ea typeface="楷体" panose="02010609060101010101" pitchFamily="49" charset="-122"/>
                        </a:rPr>
                        <a:t>②从阅读者的情感体验看，喜剧性的结尾与主人公、作者的意愿构成和谐的一体，给人以欣慰、愉悦之感。</a:t>
                      </a:r>
                    </a:p>
                    <a:p>
                      <a:pPr algn="just">
                        <a:lnSpc>
                          <a:spcPct val="120000"/>
                        </a:lnSpc>
                      </a:pPr>
                      <a:r>
                        <a:rPr lang="zh-CN" sz="1800" kern="100">
                          <a:effectLst/>
                          <a:latin typeface="楷体" panose="02010609060101010101" pitchFamily="49" charset="-122"/>
                          <a:ea typeface="楷体" panose="02010609060101010101" pitchFamily="49" charset="-122"/>
                        </a:rPr>
                        <a:t>③从主题上看，这样的结局凸显出的美好人性超越了战争，反映出人类向往和平美好生活的愿望。</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60709" marR="60709" marT="0" marB="0"/>
                </a:tc>
                <a:extLst>
                  <a:ext uri="{0D108BD9-81ED-4DB2-BD59-A6C34878D82A}">
                    <a16:rowId xmlns:a16="http://schemas.microsoft.com/office/drawing/2014/main" xmlns="" val="1635476743"/>
                  </a:ext>
                </a:extLst>
              </a:tr>
              <a:tr h="405544">
                <a:tc>
                  <a:txBody>
                    <a:bodyPr vert="horz" wrap="square"/>
                    <a:lstStyle/>
                    <a:p>
                      <a:pPr algn="ctr">
                        <a:lnSpc>
                          <a:spcPct val="120000"/>
                        </a:lnSpc>
                      </a:pPr>
                      <a:r>
                        <a:rPr lang="zh-CN" sz="1800" kern="100">
                          <a:effectLst/>
                          <a:latin typeface="楷体" panose="02010609060101010101" pitchFamily="49" charset="-122"/>
                          <a:ea typeface="楷体" panose="02010609060101010101" pitchFamily="49" charset="-122"/>
                        </a:rPr>
                        <a:t>留白式结局</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60709" marR="60709" marT="0" marB="0"/>
                </a:tc>
                <a:tc>
                  <a:txBody>
                    <a:bodyPr vert="horz" wrap="square"/>
                    <a:lstStyle/>
                    <a:p>
                      <a:pPr algn="just">
                        <a:lnSpc>
                          <a:spcPct val="120000"/>
                        </a:lnSpc>
                      </a:pPr>
                      <a:r>
                        <a:rPr lang="zh-CN" sz="1800" kern="100">
                          <a:effectLst/>
                          <a:latin typeface="楷体" panose="02010609060101010101" pitchFamily="49" charset="-122"/>
                          <a:ea typeface="楷体" panose="02010609060101010101" pitchFamily="49" charset="-122"/>
                        </a:rPr>
                        <a:t>戛然而止，耐人寻味，留下了 “空白”给读者想象，让读者进行艺术再创造。</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60709" marR="60709" marT="0" marB="0"/>
                </a:tc>
                <a:extLst>
                  <a:ext uri="{0D108BD9-81ED-4DB2-BD59-A6C34878D82A}">
                    <a16:rowId xmlns:a16="http://schemas.microsoft.com/office/drawing/2014/main" xmlns="" val="1713641688"/>
                  </a:ext>
                </a:extLst>
              </a:tr>
            </a:tbl>
          </a:graphicData>
        </a:graphic>
      </p:graphicFrame>
    </p:spTree>
    <p:extLst>
      <p:ext uri="{BB962C8B-B14F-4D97-AF65-F5344CB8AC3E}">
        <p14:creationId xmlns:p14="http://schemas.microsoft.com/office/powerpoint/2010/main" xmlns="" val="2966759901"/>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158569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三、明确设题类型</a:t>
            </a:r>
            <a:endParaRPr lang="zh-CN" altLang="en-US" sz="3200" b="1">
              <a:solidFill>
                <a:srgbClr val="FF0000"/>
              </a:solidFill>
              <a:highlight>
                <a:srgbClr val="FFFF00"/>
              </a:highlight>
            </a:endParaRPr>
          </a:p>
          <a:p>
            <a:pPr algn="just">
              <a:lnSpc>
                <a:spcPct val="150000"/>
              </a:lnSpc>
            </a:pPr>
            <a:endParaRPr lang="zh-CN" altLang="en-US" sz="3200" b="1">
              <a:solidFill>
                <a:srgbClr val="FF0000"/>
              </a:solidFill>
              <a:highlight>
                <a:srgbClr val="FFFF00"/>
              </a:highlight>
            </a:endParaRPr>
          </a:p>
        </p:txBody>
      </p:sp>
      <p:sp>
        <p:nvSpPr>
          <p:cNvPr id="100" name="文本框 99"/>
          <p:cNvSpPr txBox="1"/>
          <p:nvPr/>
        </p:nvSpPr>
        <p:spPr>
          <a:xfrm>
            <a:off x="0" y="973455"/>
            <a:ext cx="12192000" cy="4972708"/>
          </a:xfrm>
          <a:prstGeom prst="rect">
            <a:avLst/>
          </a:prstGeom>
          <a:solidFill>
            <a:schemeClr val="bg1"/>
          </a:solidFill>
          <a:ln w="12700">
            <a:solidFill>
              <a:srgbClr val="4BB1A8"/>
            </a:solidFill>
          </a:ln>
        </p:spPr>
        <p:txBody>
          <a:bodyPr wrap="square">
            <a:spAutoFit/>
          </a:bodyPr>
          <a:lstStyle/>
          <a:p>
            <a:pPr lvl="0">
              <a:lnSpc>
                <a:spcPct val="120000"/>
              </a:lnSpc>
            </a:pPr>
            <a:r>
              <a:rPr lang="en-US" altLang="zh-CN" sz="2700">
                <a:latin typeface="楷体" panose="02010609060101010101" charset="-122"/>
                <a:ea typeface="楷体" panose="02010609060101010101" charset="-122"/>
                <a:cs typeface="楷体" panose="02010609060101010101" charset="-122"/>
              </a:rPr>
              <a:t>4.</a:t>
            </a:r>
            <a:r>
              <a:rPr lang="zh-CN" altLang="en-US" sz="2700">
                <a:latin typeface="楷体" panose="02010609060101010101" charset="-122"/>
                <a:ea typeface="楷体" panose="02010609060101010101" charset="-122"/>
                <a:cs typeface="楷体" panose="02010609060101010101" charset="-122"/>
              </a:rPr>
              <a:t>对</a:t>
            </a:r>
            <a:r>
              <a:rPr lang="zh-CN" altLang="en-US" sz="2700">
                <a:solidFill>
                  <a:srgbClr val="FF0000"/>
                </a:solidFill>
                <a:latin typeface="楷体" panose="02010609060101010101" charset="-122"/>
                <a:ea typeface="楷体" panose="02010609060101010101" charset="-122"/>
                <a:cs typeface="楷体" panose="02010609060101010101" charset="-122"/>
              </a:rPr>
              <a:t>整篇</a:t>
            </a:r>
            <a:r>
              <a:rPr lang="zh-CN" altLang="en-US" sz="2700">
                <a:latin typeface="楷体" panose="02010609060101010101" charset="-122"/>
                <a:ea typeface="楷体" panose="02010609060101010101" charset="-122"/>
                <a:cs typeface="楷体" panose="02010609060101010101" charset="-122"/>
              </a:rPr>
              <a:t>文章情节的</a:t>
            </a:r>
            <a:r>
              <a:rPr lang="zh-CN" altLang="en-US" sz="2700">
                <a:solidFill>
                  <a:srgbClr val="FF0000"/>
                </a:solidFill>
                <a:latin typeface="楷体" panose="02010609060101010101" charset="-122"/>
                <a:ea typeface="楷体" panose="02010609060101010101" charset="-122"/>
                <a:cs typeface="楷体" panose="02010609060101010101" charset="-122"/>
              </a:rPr>
              <a:t>评价</a:t>
            </a:r>
          </a:p>
          <a:p>
            <a:pPr lvl="0">
              <a:lnSpc>
                <a:spcPct val="120000"/>
              </a:lnSpc>
            </a:pPr>
            <a:r>
              <a:rPr lang="zh-CN" altLang="en-US" sz="2700">
                <a:latin typeface="楷体" panose="02010609060101010101" charset="-122"/>
                <a:ea typeface="楷体" panose="02010609060101010101" charset="-122"/>
                <a:cs typeface="楷体" panose="02010609060101010101" charset="-122"/>
              </a:rPr>
              <a:t>①就全文来说有</a:t>
            </a:r>
            <a:r>
              <a:rPr lang="zh-CN" altLang="en-US" sz="2700">
                <a:solidFill>
                  <a:srgbClr val="FF0000"/>
                </a:solidFill>
                <a:latin typeface="楷体" panose="02010609060101010101" charset="-122"/>
                <a:ea typeface="楷体" panose="02010609060101010101" charset="-122"/>
                <a:cs typeface="楷体" panose="02010609060101010101" charset="-122"/>
              </a:rPr>
              <a:t>一波三折式</a:t>
            </a:r>
            <a:r>
              <a:rPr lang="zh-CN" altLang="en-US" sz="2700">
                <a:latin typeface="楷体" panose="02010609060101010101" charset="-122"/>
                <a:ea typeface="楷体" panose="02010609060101010101" charset="-122"/>
                <a:cs typeface="楷体" panose="02010609060101010101" charset="-122"/>
              </a:rPr>
              <a:t>。作用是引人入胜，扣人心弦，增强故事的戏剧性、可读性。</a:t>
            </a:r>
          </a:p>
          <a:p>
            <a:pPr lvl="0">
              <a:lnSpc>
                <a:spcPct val="120000"/>
              </a:lnSpc>
            </a:pPr>
            <a:r>
              <a:rPr lang="zh-CN" altLang="en-US" sz="2700">
                <a:latin typeface="楷体" panose="02010609060101010101" charset="-122"/>
                <a:ea typeface="楷体" panose="02010609060101010101" charset="-122"/>
                <a:cs typeface="楷体" panose="02010609060101010101" charset="-122"/>
              </a:rPr>
              <a:t>②就开头结尾来说有</a:t>
            </a:r>
            <a:r>
              <a:rPr lang="zh-CN" altLang="en-US" sz="2700">
                <a:solidFill>
                  <a:srgbClr val="FF0000"/>
                </a:solidFill>
                <a:latin typeface="楷体" panose="02010609060101010101" charset="-122"/>
                <a:ea typeface="楷体" panose="02010609060101010101" charset="-122"/>
                <a:cs typeface="楷体" panose="02010609060101010101" charset="-122"/>
              </a:rPr>
              <a:t>首尾呼应式</a:t>
            </a:r>
            <a:r>
              <a:rPr lang="zh-CN" altLang="en-US" sz="2700">
                <a:latin typeface="楷体" panose="02010609060101010101" charset="-122"/>
                <a:ea typeface="楷体" panose="02010609060101010101" charset="-122"/>
                <a:cs typeface="楷体" panose="02010609060101010101" charset="-122"/>
              </a:rPr>
              <a:t>。作用是使结构紧密、完整。</a:t>
            </a:r>
          </a:p>
          <a:p>
            <a:pPr lvl="0">
              <a:lnSpc>
                <a:spcPct val="120000"/>
              </a:lnSpc>
            </a:pPr>
            <a:r>
              <a:rPr lang="zh-CN" altLang="en-US" sz="2700">
                <a:latin typeface="楷体" panose="02010609060101010101" charset="-122"/>
                <a:ea typeface="楷体" panose="02010609060101010101" charset="-122"/>
                <a:cs typeface="楷体" panose="02010609060101010101" charset="-122"/>
              </a:rPr>
              <a:t>③就开头来说有</a:t>
            </a:r>
            <a:r>
              <a:rPr lang="zh-CN" altLang="en-US" sz="2700">
                <a:solidFill>
                  <a:srgbClr val="FF0000"/>
                </a:solidFill>
                <a:latin typeface="楷体" panose="02010609060101010101" charset="-122"/>
                <a:ea typeface="楷体" panose="02010609060101010101" charset="-122"/>
                <a:cs typeface="楷体" panose="02010609060101010101" charset="-122"/>
              </a:rPr>
              <a:t>倒叙式</a:t>
            </a:r>
            <a:r>
              <a:rPr lang="zh-CN" altLang="en-US" sz="2700">
                <a:latin typeface="楷体" panose="02010609060101010101" charset="-122"/>
                <a:ea typeface="楷体" panose="02010609060101010101" charset="-122"/>
                <a:cs typeface="楷体" panose="02010609060101010101" charset="-122"/>
              </a:rPr>
              <a:t>（把结局放到开头来写），起到制造悬念</a:t>
            </a:r>
          </a:p>
          <a:p>
            <a:pPr lvl="0">
              <a:lnSpc>
                <a:spcPct val="120000"/>
              </a:lnSpc>
            </a:pPr>
            <a:r>
              <a:rPr lang="zh-CN" altLang="en-US" sz="2700">
                <a:latin typeface="楷体" panose="02010609060101010101" charset="-122"/>
                <a:ea typeface="楷体" panose="02010609060101010101" charset="-122"/>
                <a:cs typeface="楷体" panose="02010609060101010101" charset="-122"/>
              </a:rPr>
              <a:t>④就</a:t>
            </a:r>
            <a:r>
              <a:rPr lang="zh-CN" altLang="en-US" sz="2700">
                <a:solidFill>
                  <a:srgbClr val="FF0000"/>
                </a:solidFill>
                <a:latin typeface="楷体" panose="02010609060101010101" charset="-122"/>
                <a:ea typeface="楷体" panose="02010609060101010101" charset="-122"/>
                <a:cs typeface="楷体" panose="02010609060101010101" charset="-122"/>
              </a:rPr>
              <a:t>结尾</a:t>
            </a:r>
            <a:r>
              <a:rPr lang="zh-CN" altLang="en-US" sz="2700">
                <a:latin typeface="楷体" panose="02010609060101010101" charset="-122"/>
                <a:ea typeface="楷体" panose="02010609060101010101" charset="-122"/>
                <a:cs typeface="楷体" panose="02010609060101010101" charset="-122"/>
              </a:rPr>
              <a:t>来说有戛然而止，留下空白式，出人意料式、悲剧、喜剧式等。</a:t>
            </a:r>
          </a:p>
          <a:p>
            <a:pPr lvl="0">
              <a:lnSpc>
                <a:spcPct val="120000"/>
              </a:lnSpc>
            </a:pPr>
            <a:endParaRPr lang="en-US" altLang="zh-CN" sz="2800">
              <a:latin typeface="楷体" panose="02010609060101010101" charset="-122"/>
              <a:ea typeface="楷体" panose="02010609060101010101" charset="-122"/>
              <a:cs typeface="楷体" panose="02010609060101010101" charset="-122"/>
            </a:endParaRPr>
          </a:p>
          <a:p>
            <a:pPr lvl="0">
              <a:lnSpc>
                <a:spcPct val="120000"/>
              </a:lnSpc>
            </a:pPr>
            <a:endParaRPr lang="en-US" altLang="zh-CN" sz="2800">
              <a:latin typeface="楷体" panose="02010609060101010101" charset="-122"/>
              <a:ea typeface="楷体" panose="02010609060101010101" charset="-122"/>
              <a:cs typeface="楷体" panose="02010609060101010101" charset="-122"/>
            </a:endParaRPr>
          </a:p>
          <a:p>
            <a:pPr lvl="0">
              <a:lnSpc>
                <a:spcPct val="120000"/>
              </a:lnSpc>
            </a:pPr>
            <a:endParaRPr lang="zh-CN" altLang="en-US" sz="2200">
              <a:latin typeface="楷体" panose="02010609060101010101" charset="-122"/>
              <a:ea typeface="楷体" panose="02010609060101010101" charset="-122"/>
              <a:cs typeface="楷体" panose="02010609060101010101" charset="-122"/>
            </a:endParaRPr>
          </a:p>
          <a:p>
            <a:pPr>
              <a:lnSpc>
                <a:spcPct val="120000"/>
              </a:lnSpc>
            </a:pPr>
            <a:endParaRPr lang="zh-CN" altLang="en-US" sz="28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750363143"/>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1027204"/>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800" b="1">
                <a:solidFill>
                  <a:srgbClr val="C00000"/>
                </a:solidFill>
                <a:latin typeface="隶书" panose="02010509060101010101" pitchFamily="49" charset="-122"/>
                <a:ea typeface="隶书" panose="02010509060101010101" pitchFamily="49" charset="-122"/>
              </a:rPr>
              <a:t>四、解题要领</a:t>
            </a:r>
          </a:p>
        </p:txBody>
      </p:sp>
      <p:sp>
        <p:nvSpPr>
          <p:cNvPr id="100" name="文本框 99"/>
          <p:cNvSpPr txBox="1"/>
          <p:nvPr/>
        </p:nvSpPr>
        <p:spPr>
          <a:xfrm>
            <a:off x="0" y="1275365"/>
            <a:ext cx="12192000" cy="6075509"/>
          </a:xfrm>
          <a:prstGeom prst="rect">
            <a:avLst/>
          </a:prstGeom>
          <a:solidFill>
            <a:schemeClr val="bg1"/>
          </a:solidFill>
          <a:ln w="12700">
            <a:solidFill>
              <a:srgbClr val="4BB1A8"/>
            </a:solidFill>
          </a:ln>
        </p:spPr>
        <p:txBody>
          <a:bodyPr wrap="square">
            <a:spAutoFit/>
          </a:bodyPr>
          <a:lstStyle/>
          <a:p>
            <a:pPr lvl="0">
              <a:lnSpc>
                <a:spcPct val="120000"/>
              </a:lnSpc>
            </a:pPr>
            <a:r>
              <a:rPr lang="en-US" altLang="zh-CN" sz="3600">
                <a:latin typeface="楷体" panose="02010609060101010101" charset="-122"/>
                <a:ea typeface="楷体" panose="02010609060101010101" charset="-122"/>
                <a:cs typeface="楷体" panose="02010609060101010101" charset="-122"/>
              </a:rPr>
              <a:t>1</a:t>
            </a:r>
            <a:r>
              <a:rPr lang="zh-CN" altLang="en-US" sz="3600">
                <a:latin typeface="楷体" panose="02010609060101010101" charset="-122"/>
                <a:ea typeface="楷体" panose="02010609060101010101" charset="-122"/>
                <a:cs typeface="楷体" panose="02010609060101010101" charset="-122"/>
              </a:rPr>
              <a:t>、审清题干，问什么，答什么</a:t>
            </a:r>
            <a:endParaRPr lang="en-US" altLang="zh-CN" sz="3600">
              <a:latin typeface="楷体" panose="02010609060101010101" charset="-122"/>
              <a:ea typeface="楷体" panose="02010609060101010101" charset="-122"/>
              <a:cs typeface="楷体" panose="02010609060101010101" charset="-122"/>
            </a:endParaRPr>
          </a:p>
          <a:p>
            <a:pPr lvl="0">
              <a:lnSpc>
                <a:spcPct val="120000"/>
              </a:lnSpc>
            </a:pPr>
            <a:r>
              <a:rPr lang="en-US" altLang="zh-CN" sz="3600">
                <a:latin typeface="楷体" panose="02010609060101010101" charset="-122"/>
                <a:ea typeface="楷体" panose="02010609060101010101" charset="-122"/>
                <a:cs typeface="楷体" panose="02010609060101010101" charset="-122"/>
              </a:rPr>
              <a:t>2</a:t>
            </a:r>
            <a:r>
              <a:rPr lang="zh-CN" altLang="en-US" sz="3600">
                <a:latin typeface="楷体" panose="02010609060101010101" charset="-122"/>
                <a:ea typeface="楷体" panose="02010609060101010101" charset="-122"/>
                <a:cs typeface="楷体" panose="02010609060101010101" charset="-122"/>
              </a:rPr>
              <a:t>、找出情节</a:t>
            </a:r>
            <a:r>
              <a:rPr lang="zh-CN" altLang="en-US" sz="3600">
                <a:solidFill>
                  <a:srgbClr val="FF0000"/>
                </a:solidFill>
                <a:latin typeface="楷体" panose="02010609060101010101" charset="-122"/>
                <a:ea typeface="楷体" panose="02010609060101010101" charset="-122"/>
                <a:cs typeface="楷体" panose="02010609060101010101" charset="-122"/>
              </a:rPr>
              <a:t>线索</a:t>
            </a:r>
            <a:r>
              <a:rPr lang="zh-CN" altLang="en-US" sz="3600">
                <a:latin typeface="楷体" panose="02010609060101010101" charset="-122"/>
                <a:ea typeface="楷体" panose="02010609060101010101" charset="-122"/>
                <a:cs typeface="楷体" panose="02010609060101010101" charset="-122"/>
              </a:rPr>
              <a:t>，理清情节的来龙去脉。</a:t>
            </a:r>
          </a:p>
          <a:p>
            <a:pPr lvl="0">
              <a:lnSpc>
                <a:spcPct val="120000"/>
              </a:lnSpc>
            </a:pPr>
            <a:r>
              <a:rPr lang="en-US" altLang="zh-CN" sz="3600">
                <a:latin typeface="楷体" panose="02010609060101010101" charset="-122"/>
                <a:ea typeface="楷体" panose="02010609060101010101" charset="-122"/>
                <a:cs typeface="楷体" panose="02010609060101010101" charset="-122"/>
              </a:rPr>
              <a:t>3</a:t>
            </a:r>
            <a:r>
              <a:rPr lang="zh-CN" altLang="en-US" sz="3600">
                <a:latin typeface="楷体" panose="02010609060101010101" charset="-122"/>
                <a:ea typeface="楷体" panose="02010609060101010101" charset="-122"/>
                <a:cs typeface="楷体" panose="02010609060101010101" charset="-122"/>
              </a:rPr>
              <a:t>、由事及人，看情节发展</a:t>
            </a:r>
            <a:r>
              <a:rPr lang="zh-CN" altLang="en-US" sz="3600">
                <a:solidFill>
                  <a:srgbClr val="FF0000"/>
                </a:solidFill>
                <a:latin typeface="楷体" panose="02010609060101010101" charset="-122"/>
                <a:ea typeface="楷体" panose="02010609060101010101" charset="-122"/>
                <a:cs typeface="楷体" panose="02010609060101010101" charset="-122"/>
              </a:rPr>
              <a:t>如何为塑造人物</a:t>
            </a:r>
            <a:r>
              <a:rPr lang="zh-CN" altLang="en-US" sz="3600">
                <a:latin typeface="楷体" panose="02010609060101010101" charset="-122"/>
                <a:ea typeface="楷体" panose="02010609060101010101" charset="-122"/>
                <a:cs typeface="楷体" panose="02010609060101010101" charset="-122"/>
              </a:rPr>
              <a:t>服务。</a:t>
            </a:r>
          </a:p>
          <a:p>
            <a:pPr lvl="0">
              <a:lnSpc>
                <a:spcPct val="120000"/>
              </a:lnSpc>
            </a:pPr>
            <a:r>
              <a:rPr lang="en-US" altLang="zh-CN" sz="3600">
                <a:latin typeface="楷体" panose="02010609060101010101" charset="-122"/>
                <a:ea typeface="楷体" panose="02010609060101010101" charset="-122"/>
                <a:cs typeface="楷体" panose="02010609060101010101" charset="-122"/>
              </a:rPr>
              <a:t>4</a:t>
            </a:r>
            <a:r>
              <a:rPr lang="zh-CN" altLang="en-US" sz="3600">
                <a:latin typeface="楷体" panose="02010609060101010101" charset="-122"/>
                <a:ea typeface="楷体" panose="02010609060101010101" charset="-122"/>
                <a:cs typeface="楷体" panose="02010609060101010101" charset="-122"/>
              </a:rPr>
              <a:t>、见微知著，从</a:t>
            </a:r>
            <a:r>
              <a:rPr lang="zh-CN" altLang="en-US" sz="3600">
                <a:solidFill>
                  <a:srgbClr val="FF0000"/>
                </a:solidFill>
                <a:latin typeface="楷体" panose="02010609060101010101" charset="-122"/>
                <a:ea typeface="楷体" panose="02010609060101010101" charset="-122"/>
                <a:cs typeface="楷体" panose="02010609060101010101" charset="-122"/>
              </a:rPr>
              <a:t>场面和细节</a:t>
            </a:r>
            <a:r>
              <a:rPr lang="zh-CN" altLang="en-US" sz="3600">
                <a:latin typeface="楷体" panose="02010609060101010101" charset="-122"/>
                <a:ea typeface="楷体" panose="02010609060101010101" charset="-122"/>
                <a:cs typeface="楷体" panose="02010609060101010101" charset="-122"/>
              </a:rPr>
              <a:t>描写中分析</a:t>
            </a:r>
            <a:r>
              <a:rPr lang="zh-CN" altLang="en-US" sz="3600">
                <a:solidFill>
                  <a:srgbClr val="FF0000"/>
                </a:solidFill>
                <a:latin typeface="楷体" panose="02010609060101010101" charset="-122"/>
                <a:ea typeface="楷体" panose="02010609060101010101" charset="-122"/>
                <a:cs typeface="楷体" panose="02010609060101010101" charset="-122"/>
              </a:rPr>
              <a:t>情节对表现主题</a:t>
            </a:r>
            <a:r>
              <a:rPr lang="zh-CN" altLang="en-US" sz="3600">
                <a:latin typeface="楷体" panose="02010609060101010101" charset="-122"/>
                <a:ea typeface="楷体" panose="02010609060101010101" charset="-122"/>
                <a:cs typeface="楷体" panose="02010609060101010101" charset="-122"/>
              </a:rPr>
              <a:t>的意义。</a:t>
            </a:r>
            <a:endParaRPr lang="en-US" altLang="zh-CN" sz="3600">
              <a:latin typeface="楷体" panose="02010609060101010101" charset="-122"/>
              <a:ea typeface="楷体" panose="02010609060101010101" charset="-122"/>
              <a:cs typeface="楷体" panose="02010609060101010101" charset="-122"/>
            </a:endParaRPr>
          </a:p>
          <a:p>
            <a:pPr lvl="0">
              <a:lnSpc>
                <a:spcPct val="120000"/>
              </a:lnSpc>
            </a:pPr>
            <a:r>
              <a:rPr lang="en-US" altLang="zh-CN" sz="3600">
                <a:latin typeface="楷体" panose="02010609060101010101" charset="-122"/>
                <a:ea typeface="楷体" panose="02010609060101010101" charset="-122"/>
                <a:cs typeface="楷体" panose="02010609060101010101" charset="-122"/>
              </a:rPr>
              <a:t>5</a:t>
            </a:r>
            <a:r>
              <a:rPr lang="zh-CN" altLang="en-US" sz="3600">
                <a:latin typeface="楷体" panose="02010609060101010101" charset="-122"/>
                <a:ea typeface="楷体" panose="02010609060101010101" charset="-122"/>
                <a:cs typeface="楷体" panose="02010609060101010101" charset="-122"/>
              </a:rPr>
              <a:t>、赏析</a:t>
            </a:r>
            <a:r>
              <a:rPr lang="zh-CN" altLang="en-US" sz="3600">
                <a:solidFill>
                  <a:srgbClr val="FF0000"/>
                </a:solidFill>
                <a:latin typeface="楷体" panose="02010609060101010101" charset="-122"/>
                <a:ea typeface="楷体" panose="02010609060101010101" charset="-122"/>
                <a:cs typeface="楷体" panose="02010609060101010101" charset="-122"/>
              </a:rPr>
              <a:t>技巧</a:t>
            </a:r>
            <a:r>
              <a:rPr lang="zh-CN" altLang="en-US" sz="3600">
                <a:latin typeface="楷体" panose="02010609060101010101" charset="-122"/>
                <a:ea typeface="楷体" panose="02010609060101010101" charset="-122"/>
                <a:cs typeface="楷体" panose="02010609060101010101" charset="-122"/>
              </a:rPr>
              <a:t>，注意发现作者组织情节的艺术匠心。</a:t>
            </a:r>
            <a:endParaRPr lang="en-US" altLang="zh-CN" sz="3600">
              <a:latin typeface="楷体" panose="02010609060101010101" charset="-122"/>
              <a:ea typeface="楷体" panose="02010609060101010101" charset="-122"/>
              <a:cs typeface="楷体" panose="02010609060101010101" charset="-122"/>
            </a:endParaRPr>
          </a:p>
          <a:p>
            <a:pPr lvl="0">
              <a:lnSpc>
                <a:spcPct val="120000"/>
              </a:lnSpc>
            </a:pPr>
            <a:r>
              <a:rPr lang="zh-CN" altLang="en-US" sz="3600">
                <a:solidFill>
                  <a:srgbClr val="FF0000"/>
                </a:solidFill>
                <a:latin typeface="楷体" panose="02010609060101010101" charset="-122"/>
                <a:ea typeface="楷体" panose="02010609060101010101" charset="-122"/>
                <a:cs typeface="楷体" panose="02010609060101010101" charset="-122"/>
              </a:rPr>
              <a:t>巧记</a:t>
            </a:r>
            <a:r>
              <a:rPr lang="zh-CN" altLang="en-US" sz="3600">
                <a:latin typeface="楷体" panose="02010609060101010101" charset="-122"/>
                <a:ea typeface="楷体" panose="02010609060101010101" charset="-122"/>
                <a:cs typeface="楷体" panose="02010609060101010101" charset="-122"/>
              </a:rPr>
              <a:t>：从结构上，从内容上，从人物上，从主题上，从表达技巧上，从表达效果上</a:t>
            </a:r>
            <a:endParaRPr lang="en-US" altLang="zh-CN" sz="3600">
              <a:latin typeface="楷体" panose="02010609060101010101" charset="-122"/>
              <a:ea typeface="楷体" panose="02010609060101010101" charset="-122"/>
              <a:cs typeface="楷体" panose="02010609060101010101" charset="-122"/>
            </a:endParaRPr>
          </a:p>
          <a:p>
            <a:pPr lvl="0">
              <a:lnSpc>
                <a:spcPct val="120000"/>
              </a:lnSpc>
            </a:pPr>
            <a:endParaRPr lang="zh-CN" altLang="en-US" sz="36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431297329"/>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6" name="Title 5"/>
          <p:cNvSpPr>
            <a:spLocks noGrp="1"/>
          </p:cNvSpPr>
          <p:nvPr>
            <p:ph type="title" idx="4294967295"/>
          </p:nvPr>
        </p:nvSpPr>
        <p:spPr>
          <a:xfrm>
            <a:off x="3207385" y="321945"/>
            <a:ext cx="3827780" cy="799465"/>
          </a:xfrm>
          <a:prstGeom prst="rect">
            <a:avLst/>
          </a:prstGeom>
        </p:spPr>
        <p:txBody>
          <a:bodyPr>
            <a:noAutofit/>
          </a:bodyPr>
          <a:lstStyle/>
          <a:p>
            <a:r>
              <a:rPr lang="zh-CN" altLang="en-US" sz="4000">
                <a:solidFill>
                  <a:srgbClr val="FF0000"/>
                </a:solidFill>
                <a:latin typeface="黑体" panose="02010609060101010101" charset="-122"/>
                <a:ea typeface="黑体" panose="02010609060101010101" charset="-122"/>
              </a:rPr>
              <a:t>一、考点解读</a:t>
            </a:r>
          </a:p>
        </p:txBody>
      </p:sp>
      <p:grpSp>
        <p:nvGrpSpPr>
          <p:cNvPr id="4" name="Group 21"/>
          <p:cNvGrpSpPr/>
          <p:nvPr/>
        </p:nvGrpSpPr>
        <p:grpSpPr>
          <a:xfrm>
            <a:off x="0" y="0"/>
            <a:ext cx="2878667" cy="2495550"/>
            <a:chOff x="1588" y="4134014"/>
            <a:chExt cx="1016000" cy="1168400"/>
          </a:xfrm>
        </p:grpSpPr>
        <p:grpSp>
          <p:nvGrpSpPr>
            <p:cNvPr id="5" name="Group 41"/>
            <p:cNvGrpSpPr/>
            <p:nvPr/>
          </p:nvGrpSpPr>
          <p:grpSpPr>
            <a:xfrm>
              <a:off x="1588" y="4426114"/>
              <a:ext cx="1016000" cy="584200"/>
              <a:chOff x="3413126" y="3181350"/>
              <a:chExt cx="1016000" cy="584200"/>
            </a:xfrm>
          </p:grpSpPr>
          <p:sp>
            <p:nvSpPr>
              <p:cNvPr id="19" name="Freeform 35"/>
              <p:cNvSpPr/>
              <p:nvPr/>
            </p:nvSpPr>
            <p:spPr bwMode="auto">
              <a:xfrm>
                <a:off x="3921126" y="3473450"/>
                <a:ext cx="508000" cy="292100"/>
              </a:xfrm>
              <a:custGeom>
                <a:gdLst>
                  <a:gd name="T0" fmla="*/ 0 w 320"/>
                  <a:gd name="T1" fmla="*/ 184 h 184"/>
                  <a:gd name="T2" fmla="*/ 0 w 320"/>
                  <a:gd name="T3" fmla="*/ 184 h 184"/>
                  <a:gd name="T4" fmla="*/ 32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0" y="184"/>
                    </a:lnTo>
                    <a:lnTo>
                      <a:pt x="320" y="0"/>
                    </a:lnTo>
                    <a:lnTo>
                      <a:pt x="0" y="0"/>
                    </a:lnTo>
                    <a:lnTo>
                      <a:pt x="0" y="184"/>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20" name="Freeform 38"/>
              <p:cNvSpPr/>
              <p:nvPr/>
            </p:nvSpPr>
            <p:spPr bwMode="auto">
              <a:xfrm>
                <a:off x="3921126" y="3181350"/>
                <a:ext cx="508000" cy="292100"/>
              </a:xfrm>
              <a:custGeom>
                <a:gdLst>
                  <a:gd name="T0" fmla="*/ 0 w 320"/>
                  <a:gd name="T1" fmla="*/ 0 h 184"/>
                  <a:gd name="T2" fmla="*/ 0 w 320"/>
                  <a:gd name="T3" fmla="*/ 184 h 184"/>
                  <a:gd name="T4" fmla="*/ 320 w 320"/>
                  <a:gd name="T5" fmla="*/ 184 h 184"/>
                  <a:gd name="T6" fmla="*/ 320 w 320"/>
                  <a:gd name="T7" fmla="*/ 184 h 184"/>
                  <a:gd name="T8" fmla="*/ 0 w 320"/>
                  <a:gd name="T9" fmla="*/ 0 h 184"/>
                  <a:gd name="T10" fmla="*/ 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0" y="0"/>
                    </a:moveTo>
                    <a:lnTo>
                      <a:pt x="0" y="184"/>
                    </a:lnTo>
                    <a:lnTo>
                      <a:pt x="320" y="184"/>
                    </a:lnTo>
                    <a:lnTo>
                      <a:pt x="320" y="184"/>
                    </a:lnTo>
                    <a:lnTo>
                      <a:pt x="0" y="0"/>
                    </a:lnTo>
                    <a:lnTo>
                      <a:pt x="0" y="0"/>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21" name="Freeform 39"/>
              <p:cNvSpPr/>
              <p:nvPr/>
            </p:nvSpPr>
            <p:spPr bwMode="auto">
              <a:xfrm>
                <a:off x="3413126" y="3181350"/>
                <a:ext cx="508000" cy="292100"/>
              </a:xfrm>
              <a:custGeom>
                <a:gdLst>
                  <a:gd name="T0" fmla="*/ 0 w 320"/>
                  <a:gd name="T1" fmla="*/ 184 h 184"/>
                  <a:gd name="T2" fmla="*/ 0 w 320"/>
                  <a:gd name="T3" fmla="*/ 184 h 184"/>
                  <a:gd name="T4" fmla="*/ 320 w 320"/>
                  <a:gd name="T5" fmla="*/ 184 h 184"/>
                  <a:gd name="T6" fmla="*/ 320 w 320"/>
                  <a:gd name="T7" fmla="*/ 0 h 184"/>
                  <a:gd name="T8" fmla="*/ 222 w 320"/>
                  <a:gd name="T9" fmla="*/ 58 h 184"/>
                  <a:gd name="T10" fmla="*/ 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0" y="184"/>
                    </a:moveTo>
                    <a:lnTo>
                      <a:pt x="0" y="184"/>
                    </a:lnTo>
                    <a:lnTo>
                      <a:pt x="320" y="184"/>
                    </a:lnTo>
                    <a:lnTo>
                      <a:pt x="320" y="0"/>
                    </a:lnTo>
                    <a:lnTo>
                      <a:pt x="222" y="58"/>
                    </a:lnTo>
                    <a:lnTo>
                      <a:pt x="0" y="184"/>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22" name="Freeform 41"/>
              <p:cNvSpPr/>
              <p:nvPr/>
            </p:nvSpPr>
            <p:spPr bwMode="auto">
              <a:xfrm>
                <a:off x="3413126" y="3473450"/>
                <a:ext cx="508000" cy="292100"/>
              </a:xfrm>
              <a:custGeom>
                <a:gdLst>
                  <a:gd name="T0" fmla="*/ 260 w 320"/>
                  <a:gd name="T1" fmla="*/ 150 h 184"/>
                  <a:gd name="T2" fmla="*/ 320 w 320"/>
                  <a:gd name="T3" fmla="*/ 184 h 184"/>
                  <a:gd name="T4" fmla="*/ 320 w 320"/>
                  <a:gd name="T5" fmla="*/ 0 h 184"/>
                  <a:gd name="T6" fmla="*/ 0 w 320"/>
                  <a:gd name="T7" fmla="*/ 0 h 184"/>
                  <a:gd name="T8" fmla="*/ 260 w 320"/>
                  <a:gd name="T9" fmla="*/ 150 h 184"/>
                </a:gdLst>
                <a:cxnLst>
                  <a:cxn ang="0">
                    <a:pos x="T0" y="T1"/>
                  </a:cxn>
                  <a:cxn ang="0">
                    <a:pos x="T2" y="T3"/>
                  </a:cxn>
                  <a:cxn ang="0">
                    <a:pos x="T4" y="T5"/>
                  </a:cxn>
                  <a:cxn ang="0">
                    <a:pos x="T6" y="T7"/>
                  </a:cxn>
                  <a:cxn ang="0">
                    <a:pos x="T8" y="T9"/>
                  </a:cxn>
                </a:cxnLst>
                <a:rect l="0" t="0" r="r" b="b"/>
                <a:pathLst>
                  <a:path w="320" h="184">
                    <a:moveTo>
                      <a:pt x="260" y="150"/>
                    </a:moveTo>
                    <a:lnTo>
                      <a:pt x="320" y="184"/>
                    </a:lnTo>
                    <a:lnTo>
                      <a:pt x="320" y="0"/>
                    </a:lnTo>
                    <a:lnTo>
                      <a:pt x="0" y="0"/>
                    </a:lnTo>
                    <a:lnTo>
                      <a:pt x="260" y="150"/>
                    </a:lnTo>
                    <a:close/>
                  </a:path>
                </a:pathLst>
              </a:custGeom>
              <a:solidFill>
                <a:schemeClr val="accent1">
                  <a:alpha val="3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grpSp>
        <p:grpSp>
          <p:nvGrpSpPr>
            <p:cNvPr id="8" name="Group 42"/>
            <p:cNvGrpSpPr/>
            <p:nvPr/>
          </p:nvGrpSpPr>
          <p:grpSpPr>
            <a:xfrm>
              <a:off x="1588" y="4134014"/>
              <a:ext cx="508000" cy="584200"/>
              <a:chOff x="3413126" y="2889250"/>
              <a:chExt cx="508000" cy="584200"/>
            </a:xfrm>
          </p:grpSpPr>
          <p:sp>
            <p:nvSpPr>
              <p:cNvPr id="17" name="Freeform 42"/>
              <p:cNvSpPr/>
              <p:nvPr/>
            </p:nvSpPr>
            <p:spPr bwMode="auto">
              <a:xfrm>
                <a:off x="3413126" y="2889250"/>
                <a:ext cx="508000" cy="292100"/>
              </a:xfrm>
              <a:custGeom>
                <a:gdLst>
                  <a:gd name="T0" fmla="*/ 320 w 320"/>
                  <a:gd name="T1" fmla="*/ 184 h 184"/>
                  <a:gd name="T2" fmla="*/ 78 w 320"/>
                  <a:gd name="T3" fmla="*/ 44 h 184"/>
                  <a:gd name="T4" fmla="*/ 0 w 320"/>
                  <a:gd name="T5" fmla="*/ 0 h 184"/>
                  <a:gd name="T6" fmla="*/ 0 w 320"/>
                  <a:gd name="T7" fmla="*/ 184 h 184"/>
                  <a:gd name="T8" fmla="*/ 32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78" y="44"/>
                    </a:lnTo>
                    <a:lnTo>
                      <a:pt x="0" y="0"/>
                    </a:lnTo>
                    <a:lnTo>
                      <a:pt x="0" y="184"/>
                    </a:lnTo>
                    <a:lnTo>
                      <a:pt x="320" y="184"/>
                    </a:lnTo>
                    <a:lnTo>
                      <a:pt x="320" y="184"/>
                    </a:lnTo>
                    <a:close/>
                  </a:path>
                </a:pathLst>
              </a:custGeom>
              <a:solidFill>
                <a:schemeClr val="accent1">
                  <a:alpha val="4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18" name="Freeform 43"/>
              <p:cNvSpPr/>
              <p:nvPr/>
            </p:nvSpPr>
            <p:spPr bwMode="auto">
              <a:xfrm>
                <a:off x="3413126" y="3181350"/>
                <a:ext cx="508000" cy="292100"/>
              </a:xfrm>
              <a:custGeom>
                <a:gdLst>
                  <a:gd name="T0" fmla="*/ 320 w 320"/>
                  <a:gd name="T1" fmla="*/ 0 h 184"/>
                  <a:gd name="T2" fmla="*/ 0 w 320"/>
                  <a:gd name="T3" fmla="*/ 0 h 184"/>
                  <a:gd name="T4" fmla="*/ 0 w 320"/>
                  <a:gd name="T5" fmla="*/ 184 h 184"/>
                  <a:gd name="T6" fmla="*/ 0 w 320"/>
                  <a:gd name="T7" fmla="*/ 184 h 184"/>
                  <a:gd name="T8" fmla="*/ 222 w 320"/>
                  <a:gd name="T9" fmla="*/ 58 h 184"/>
                  <a:gd name="T10" fmla="*/ 32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320" y="0"/>
                    </a:moveTo>
                    <a:lnTo>
                      <a:pt x="0" y="0"/>
                    </a:lnTo>
                    <a:lnTo>
                      <a:pt x="0" y="184"/>
                    </a:lnTo>
                    <a:lnTo>
                      <a:pt x="0" y="184"/>
                    </a:lnTo>
                    <a:lnTo>
                      <a:pt x="222" y="58"/>
                    </a:lnTo>
                    <a:lnTo>
                      <a:pt x="320" y="0"/>
                    </a:lnTo>
                    <a:close/>
                  </a:path>
                </a:pathLst>
              </a:custGeom>
              <a:solidFill>
                <a:schemeClr val="accent1">
                  <a:alpha val="4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grpSp>
        <p:grpSp>
          <p:nvGrpSpPr>
            <p:cNvPr id="9" name="Group 43"/>
            <p:cNvGrpSpPr/>
            <p:nvPr/>
          </p:nvGrpSpPr>
          <p:grpSpPr>
            <a:xfrm>
              <a:off x="509588" y="4134014"/>
              <a:ext cx="508000" cy="584200"/>
              <a:chOff x="3921126" y="2889250"/>
              <a:chExt cx="508000" cy="584200"/>
            </a:xfrm>
          </p:grpSpPr>
          <p:sp>
            <p:nvSpPr>
              <p:cNvPr id="15" name="Freeform 49"/>
              <p:cNvSpPr/>
              <p:nvPr/>
            </p:nvSpPr>
            <p:spPr bwMode="auto">
              <a:xfrm>
                <a:off x="3921126" y="3181350"/>
                <a:ext cx="508000" cy="292100"/>
              </a:xfrm>
              <a:custGeom>
                <a:gdLst>
                  <a:gd name="T0" fmla="*/ 320 w 320"/>
                  <a:gd name="T1" fmla="*/ 184 h 184"/>
                  <a:gd name="T2" fmla="*/ 320 w 320"/>
                  <a:gd name="T3" fmla="*/ 0 h 184"/>
                  <a:gd name="T4" fmla="*/ 0 w 320"/>
                  <a:gd name="T5" fmla="*/ 0 h 184"/>
                  <a:gd name="T6" fmla="*/ 320 w 320"/>
                  <a:gd name="T7" fmla="*/ 184 h 184"/>
                </a:gdLst>
                <a:cxnLst>
                  <a:cxn ang="0">
                    <a:pos x="T0" y="T1"/>
                  </a:cxn>
                  <a:cxn ang="0">
                    <a:pos x="T2" y="T3"/>
                  </a:cxn>
                  <a:cxn ang="0">
                    <a:pos x="T4" y="T5"/>
                  </a:cxn>
                  <a:cxn ang="0">
                    <a:pos x="T6" y="T7"/>
                  </a:cxn>
                </a:cxnLst>
                <a:rect l="0" t="0" r="r" b="b"/>
                <a:pathLst>
                  <a:path w="320" h="184">
                    <a:moveTo>
                      <a:pt x="320" y="184"/>
                    </a:moveTo>
                    <a:lnTo>
                      <a:pt x="320" y="0"/>
                    </a:lnTo>
                    <a:lnTo>
                      <a:pt x="0" y="0"/>
                    </a:lnTo>
                    <a:lnTo>
                      <a:pt x="320" y="184"/>
                    </a:lnTo>
                    <a:close/>
                  </a:path>
                </a:pathLst>
              </a:custGeom>
              <a:solidFill>
                <a:schemeClr val="accent1">
                  <a:alpha val="5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16" name="Freeform 50"/>
              <p:cNvSpPr/>
              <p:nvPr/>
            </p:nvSpPr>
            <p:spPr bwMode="auto">
              <a:xfrm>
                <a:off x="3921126" y="2889250"/>
                <a:ext cx="508000" cy="292100"/>
              </a:xfrm>
              <a:custGeom>
                <a:gdLst>
                  <a:gd name="T0" fmla="*/ 0 w 320"/>
                  <a:gd name="T1" fmla="*/ 184 h 184"/>
                  <a:gd name="T2" fmla="*/ 320 w 320"/>
                  <a:gd name="T3" fmla="*/ 184 h 184"/>
                  <a:gd name="T4" fmla="*/ 320 w 320"/>
                  <a:gd name="T5" fmla="*/ 0 h 184"/>
                  <a:gd name="T6" fmla="*/ 0 w 320"/>
                  <a:gd name="T7" fmla="*/ 184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320" y="0"/>
                    </a:lnTo>
                    <a:lnTo>
                      <a:pt x="0" y="184"/>
                    </a:lnTo>
                    <a:lnTo>
                      <a:pt x="0" y="184"/>
                    </a:lnTo>
                    <a:close/>
                  </a:path>
                </a:pathLst>
              </a:custGeom>
              <a:solidFill>
                <a:schemeClr val="accent1">
                  <a:alpha val="5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grpSp>
        <p:grpSp>
          <p:nvGrpSpPr>
            <p:cNvPr id="10" name="Group 44"/>
            <p:cNvGrpSpPr/>
            <p:nvPr/>
          </p:nvGrpSpPr>
          <p:grpSpPr>
            <a:xfrm>
              <a:off x="1588" y="4718214"/>
              <a:ext cx="508000" cy="584200"/>
              <a:chOff x="3413126" y="3473450"/>
              <a:chExt cx="508000" cy="584200"/>
            </a:xfrm>
          </p:grpSpPr>
          <p:sp>
            <p:nvSpPr>
              <p:cNvPr id="13" name="Freeform 51"/>
              <p:cNvSpPr/>
              <p:nvPr/>
            </p:nvSpPr>
            <p:spPr bwMode="auto">
              <a:xfrm>
                <a:off x="3413126" y="3473450"/>
                <a:ext cx="508000" cy="292100"/>
              </a:xfrm>
              <a:custGeom>
                <a:gdLst>
                  <a:gd name="T0" fmla="*/ 260 w 320"/>
                  <a:gd name="T1" fmla="*/ 150 h 184"/>
                  <a:gd name="T2" fmla="*/ 0 w 320"/>
                  <a:gd name="T3" fmla="*/ 0 h 184"/>
                  <a:gd name="T4" fmla="*/ 0 w 320"/>
                  <a:gd name="T5" fmla="*/ 184 h 184"/>
                  <a:gd name="T6" fmla="*/ 320 w 320"/>
                  <a:gd name="T7" fmla="*/ 184 h 184"/>
                  <a:gd name="T8" fmla="*/ 260 w 320"/>
                  <a:gd name="T9" fmla="*/ 150 h 184"/>
                </a:gdLst>
                <a:cxnLst>
                  <a:cxn ang="0">
                    <a:pos x="T0" y="T1"/>
                  </a:cxn>
                  <a:cxn ang="0">
                    <a:pos x="T2" y="T3"/>
                  </a:cxn>
                  <a:cxn ang="0">
                    <a:pos x="T4" y="T5"/>
                  </a:cxn>
                  <a:cxn ang="0">
                    <a:pos x="T6" y="T7"/>
                  </a:cxn>
                  <a:cxn ang="0">
                    <a:pos x="T8" y="T9"/>
                  </a:cxn>
                </a:cxnLst>
                <a:rect l="0" t="0" r="r" b="b"/>
                <a:pathLst>
                  <a:path w="320" h="184">
                    <a:moveTo>
                      <a:pt x="260" y="150"/>
                    </a:moveTo>
                    <a:lnTo>
                      <a:pt x="0" y="0"/>
                    </a:lnTo>
                    <a:lnTo>
                      <a:pt x="0" y="184"/>
                    </a:lnTo>
                    <a:lnTo>
                      <a:pt x="320" y="184"/>
                    </a:lnTo>
                    <a:lnTo>
                      <a:pt x="260" y="150"/>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14" name="Freeform 52"/>
              <p:cNvSpPr/>
              <p:nvPr/>
            </p:nvSpPr>
            <p:spPr bwMode="auto">
              <a:xfrm>
                <a:off x="3413126" y="3765550"/>
                <a:ext cx="508000" cy="292100"/>
              </a:xfrm>
              <a:custGeom>
                <a:gdLst>
                  <a:gd name="T0" fmla="*/ 0 w 320"/>
                  <a:gd name="T1" fmla="*/ 0 h 184"/>
                  <a:gd name="T2" fmla="*/ 0 w 320"/>
                  <a:gd name="T3" fmla="*/ 184 h 184"/>
                  <a:gd name="T4" fmla="*/ 320 w 320"/>
                  <a:gd name="T5" fmla="*/ 0 h 184"/>
                  <a:gd name="T6" fmla="*/ 320 w 320"/>
                  <a:gd name="T7" fmla="*/ 0 h 184"/>
                  <a:gd name="T8" fmla="*/ 0 w 320"/>
                  <a:gd name="T9" fmla="*/ 0 h 184"/>
                </a:gdLst>
                <a:cxnLst>
                  <a:cxn ang="0">
                    <a:pos x="T0" y="T1"/>
                  </a:cxn>
                  <a:cxn ang="0">
                    <a:pos x="T2" y="T3"/>
                  </a:cxn>
                  <a:cxn ang="0">
                    <a:pos x="T4" y="T5"/>
                  </a:cxn>
                  <a:cxn ang="0">
                    <a:pos x="T6" y="T7"/>
                  </a:cxn>
                  <a:cxn ang="0">
                    <a:pos x="T8" y="T9"/>
                  </a:cxn>
                </a:cxnLst>
                <a:rect l="0" t="0" r="r" b="b"/>
                <a:pathLst>
                  <a:path w="320" h="184">
                    <a:moveTo>
                      <a:pt x="0" y="0"/>
                    </a:moveTo>
                    <a:lnTo>
                      <a:pt x="0" y="184"/>
                    </a:lnTo>
                    <a:lnTo>
                      <a:pt x="320" y="0"/>
                    </a:lnTo>
                    <a:lnTo>
                      <a:pt x="320" y="0"/>
                    </a:lnTo>
                    <a:lnTo>
                      <a:pt x="0" y="0"/>
                    </a:lnTo>
                    <a:close/>
                  </a:path>
                </a:pathLst>
              </a:custGeom>
              <a:solidFill>
                <a:schemeClr val="accent1">
                  <a:alpha val="2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grpSp>
        <p:sp>
          <p:nvSpPr>
            <p:cNvPr id="11" name="Freeform 59"/>
            <p:cNvSpPr/>
            <p:nvPr/>
          </p:nvSpPr>
          <p:spPr bwMode="auto">
            <a:xfrm>
              <a:off x="509588" y="4134014"/>
              <a:ext cx="508000" cy="292100"/>
            </a:xfrm>
            <a:custGeom>
              <a:gdLst>
                <a:gd name="T0" fmla="*/ 0 w 320"/>
                <a:gd name="T1" fmla="*/ 184 h 184"/>
                <a:gd name="T2" fmla="*/ 0 w 320"/>
                <a:gd name="T3" fmla="*/ 184 h 184"/>
                <a:gd name="T4" fmla="*/ 32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0" y="184"/>
                  </a:lnTo>
                  <a:lnTo>
                    <a:pt x="320" y="0"/>
                  </a:lnTo>
                  <a:lnTo>
                    <a:pt x="0" y="0"/>
                  </a:lnTo>
                  <a:lnTo>
                    <a:pt x="0" y="18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12" name="Freeform 60"/>
            <p:cNvSpPr/>
            <p:nvPr/>
          </p:nvSpPr>
          <p:spPr bwMode="auto">
            <a:xfrm>
              <a:off x="1588" y="4134014"/>
              <a:ext cx="508000" cy="292100"/>
            </a:xfrm>
            <a:custGeom>
              <a:gdLst>
                <a:gd name="T0" fmla="*/ 78 w 320"/>
                <a:gd name="T1" fmla="*/ 44 h 184"/>
                <a:gd name="T2" fmla="*/ 320 w 320"/>
                <a:gd name="T3" fmla="*/ 184 h 184"/>
                <a:gd name="T4" fmla="*/ 320 w 320"/>
                <a:gd name="T5" fmla="*/ 0 h 184"/>
                <a:gd name="T6" fmla="*/ 0 w 320"/>
                <a:gd name="T7" fmla="*/ 0 h 184"/>
                <a:gd name="T8" fmla="*/ 78 w 320"/>
                <a:gd name="T9" fmla="*/ 44 h 184"/>
              </a:gdLst>
              <a:cxnLst>
                <a:cxn ang="0">
                  <a:pos x="T0" y="T1"/>
                </a:cxn>
                <a:cxn ang="0">
                  <a:pos x="T2" y="T3"/>
                </a:cxn>
                <a:cxn ang="0">
                  <a:pos x="T4" y="T5"/>
                </a:cxn>
                <a:cxn ang="0">
                  <a:pos x="T6" y="T7"/>
                </a:cxn>
                <a:cxn ang="0">
                  <a:pos x="T8" y="T9"/>
                </a:cxn>
              </a:cxnLst>
              <a:rect l="0" t="0" r="r" b="b"/>
              <a:pathLst>
                <a:path w="320" h="184">
                  <a:moveTo>
                    <a:pt x="78" y="44"/>
                  </a:moveTo>
                  <a:lnTo>
                    <a:pt x="320" y="184"/>
                  </a:lnTo>
                  <a:lnTo>
                    <a:pt x="320" y="0"/>
                  </a:lnTo>
                  <a:lnTo>
                    <a:pt x="0" y="0"/>
                  </a:lnTo>
                  <a:lnTo>
                    <a:pt x="78" y="4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grpSp>
      <p:grpSp>
        <p:nvGrpSpPr>
          <p:cNvPr id="23" name="Group 22"/>
          <p:cNvGrpSpPr/>
          <p:nvPr/>
        </p:nvGrpSpPr>
        <p:grpSpPr>
          <a:xfrm flipH="1">
            <a:off x="9425305" y="4362450"/>
            <a:ext cx="2766695" cy="2495550"/>
            <a:chOff x="1588" y="2962439"/>
            <a:chExt cx="1016000" cy="1171575"/>
          </a:xfrm>
        </p:grpSpPr>
        <p:grpSp>
          <p:nvGrpSpPr>
            <p:cNvPr id="24" name="Group 23"/>
            <p:cNvGrpSpPr/>
            <p:nvPr/>
          </p:nvGrpSpPr>
          <p:grpSpPr>
            <a:xfrm>
              <a:off x="1588" y="3549814"/>
              <a:ext cx="508000" cy="584200"/>
              <a:chOff x="3413126" y="2305050"/>
              <a:chExt cx="508000" cy="584200"/>
            </a:xfrm>
          </p:grpSpPr>
          <p:sp>
            <p:nvSpPr>
              <p:cNvPr id="38" name="Freeform 47"/>
              <p:cNvSpPr/>
              <p:nvPr/>
            </p:nvSpPr>
            <p:spPr bwMode="auto">
              <a:xfrm>
                <a:off x="3413126" y="2305050"/>
                <a:ext cx="508000" cy="292100"/>
              </a:xfrm>
              <a:custGeom>
                <a:gdLst>
                  <a:gd name="T0" fmla="*/ 320 w 320"/>
                  <a:gd name="T1" fmla="*/ 184 h 184"/>
                  <a:gd name="T2" fmla="*/ 256 w 320"/>
                  <a:gd name="T3" fmla="*/ 148 h 184"/>
                  <a:gd name="T4" fmla="*/ 0 w 320"/>
                  <a:gd name="T5" fmla="*/ 0 h 184"/>
                  <a:gd name="T6" fmla="*/ 0 w 320"/>
                  <a:gd name="T7" fmla="*/ 184 h 184"/>
                  <a:gd name="T8" fmla="*/ 32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256" y="148"/>
                    </a:lnTo>
                    <a:lnTo>
                      <a:pt x="0" y="0"/>
                    </a:lnTo>
                    <a:lnTo>
                      <a:pt x="0" y="184"/>
                    </a:lnTo>
                    <a:lnTo>
                      <a:pt x="320" y="184"/>
                    </a:lnTo>
                    <a:lnTo>
                      <a:pt x="320" y="184"/>
                    </a:lnTo>
                    <a:close/>
                  </a:path>
                </a:pathLst>
              </a:custGeom>
              <a:solidFill>
                <a:schemeClr val="accent1">
                  <a:alpha val="7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39" name="Freeform 48"/>
              <p:cNvSpPr/>
              <p:nvPr/>
            </p:nvSpPr>
            <p:spPr bwMode="auto">
              <a:xfrm>
                <a:off x="3413126" y="2597150"/>
                <a:ext cx="508000" cy="292100"/>
              </a:xfrm>
              <a:custGeom>
                <a:gdLst>
                  <a:gd name="T0" fmla="*/ 0 w 320"/>
                  <a:gd name="T1" fmla="*/ 0 h 184"/>
                  <a:gd name="T2" fmla="*/ 0 w 320"/>
                  <a:gd name="T3" fmla="*/ 184 h 184"/>
                  <a:gd name="T4" fmla="*/ 320 w 320"/>
                  <a:gd name="T5" fmla="*/ 0 h 184"/>
                  <a:gd name="T6" fmla="*/ 0 w 320"/>
                  <a:gd name="T7" fmla="*/ 0 h 184"/>
                </a:gdLst>
                <a:cxnLst>
                  <a:cxn ang="0">
                    <a:pos x="T0" y="T1"/>
                  </a:cxn>
                  <a:cxn ang="0">
                    <a:pos x="T2" y="T3"/>
                  </a:cxn>
                  <a:cxn ang="0">
                    <a:pos x="T4" y="T5"/>
                  </a:cxn>
                  <a:cxn ang="0">
                    <a:pos x="T6" y="T7"/>
                  </a:cxn>
                </a:cxnLst>
                <a:rect l="0" t="0" r="r" b="b"/>
                <a:pathLst>
                  <a:path w="320" h="184">
                    <a:moveTo>
                      <a:pt x="0" y="0"/>
                    </a:moveTo>
                    <a:lnTo>
                      <a:pt x="0" y="184"/>
                    </a:lnTo>
                    <a:lnTo>
                      <a:pt x="320" y="0"/>
                    </a:lnTo>
                    <a:lnTo>
                      <a:pt x="0" y="0"/>
                    </a:lnTo>
                    <a:close/>
                  </a:path>
                </a:pathLst>
              </a:custGeom>
              <a:solidFill>
                <a:schemeClr val="accent1">
                  <a:alpha val="7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grpSp>
        <p:grpSp>
          <p:nvGrpSpPr>
            <p:cNvPr id="25" name="Group 24"/>
            <p:cNvGrpSpPr/>
            <p:nvPr/>
          </p:nvGrpSpPr>
          <p:grpSpPr>
            <a:xfrm>
              <a:off x="509588" y="3549814"/>
              <a:ext cx="508000" cy="584200"/>
              <a:chOff x="3921126" y="2305050"/>
              <a:chExt cx="508000" cy="584200"/>
            </a:xfrm>
          </p:grpSpPr>
          <p:sp>
            <p:nvSpPr>
              <p:cNvPr id="36" name="Freeform 55"/>
              <p:cNvSpPr/>
              <p:nvPr/>
            </p:nvSpPr>
            <p:spPr bwMode="auto">
              <a:xfrm>
                <a:off x="3921126" y="2305050"/>
                <a:ext cx="508000" cy="292100"/>
              </a:xfrm>
              <a:custGeom>
                <a:gdLst>
                  <a:gd name="T0" fmla="*/ 0 w 320"/>
                  <a:gd name="T1" fmla="*/ 184 h 184"/>
                  <a:gd name="T2" fmla="*/ 320 w 320"/>
                  <a:gd name="T3" fmla="*/ 184 h 184"/>
                  <a:gd name="T4" fmla="*/ 320 w 320"/>
                  <a:gd name="T5" fmla="*/ 0 h 184"/>
                  <a:gd name="T6" fmla="*/ 0 w 320"/>
                  <a:gd name="T7" fmla="*/ 184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320" y="0"/>
                    </a:lnTo>
                    <a:lnTo>
                      <a:pt x="0" y="184"/>
                    </a:lnTo>
                    <a:lnTo>
                      <a:pt x="0" y="184"/>
                    </a:lnTo>
                    <a:close/>
                  </a:path>
                </a:pathLst>
              </a:custGeom>
              <a:solidFill>
                <a:schemeClr val="accent1">
                  <a:alpha val="8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37" name="Freeform 56"/>
              <p:cNvSpPr/>
              <p:nvPr/>
            </p:nvSpPr>
            <p:spPr bwMode="auto">
              <a:xfrm>
                <a:off x="3921126" y="2597150"/>
                <a:ext cx="508000" cy="292100"/>
              </a:xfrm>
              <a:custGeom>
                <a:gdLst>
                  <a:gd name="T0" fmla="*/ 0 w 320"/>
                  <a:gd name="T1" fmla="*/ 0 h 184"/>
                  <a:gd name="T2" fmla="*/ 320 w 320"/>
                  <a:gd name="T3" fmla="*/ 184 h 184"/>
                  <a:gd name="T4" fmla="*/ 320 w 320"/>
                  <a:gd name="T5" fmla="*/ 0 h 184"/>
                  <a:gd name="T6" fmla="*/ 0 w 320"/>
                  <a:gd name="T7" fmla="*/ 0 h 184"/>
                </a:gdLst>
                <a:cxnLst>
                  <a:cxn ang="0">
                    <a:pos x="T0" y="T1"/>
                  </a:cxn>
                  <a:cxn ang="0">
                    <a:pos x="T2" y="T3"/>
                  </a:cxn>
                  <a:cxn ang="0">
                    <a:pos x="T4" y="T5"/>
                  </a:cxn>
                  <a:cxn ang="0">
                    <a:pos x="T6" y="T7"/>
                  </a:cxn>
                </a:cxnLst>
                <a:rect l="0" t="0" r="r" b="b"/>
                <a:pathLst>
                  <a:path w="320" h="184">
                    <a:moveTo>
                      <a:pt x="0" y="0"/>
                    </a:moveTo>
                    <a:lnTo>
                      <a:pt x="320" y="184"/>
                    </a:lnTo>
                    <a:lnTo>
                      <a:pt x="320" y="0"/>
                    </a:lnTo>
                    <a:lnTo>
                      <a:pt x="0" y="0"/>
                    </a:lnTo>
                    <a:close/>
                  </a:path>
                </a:pathLst>
              </a:custGeom>
              <a:solidFill>
                <a:schemeClr val="accent1">
                  <a:alpha val="8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grpSp>
        <p:sp>
          <p:nvSpPr>
            <p:cNvPr id="26" name="Freeform 58"/>
            <p:cNvSpPr/>
            <p:nvPr/>
          </p:nvSpPr>
          <p:spPr bwMode="auto">
            <a:xfrm>
              <a:off x="1588" y="3841914"/>
              <a:ext cx="508000" cy="292100"/>
            </a:xfrm>
            <a:custGeom>
              <a:gdLst>
                <a:gd name="T0" fmla="*/ 0 w 320"/>
                <a:gd name="T1" fmla="*/ 184 h 184"/>
                <a:gd name="T2" fmla="*/ 0 w 320"/>
                <a:gd name="T3" fmla="*/ 184 h 184"/>
                <a:gd name="T4" fmla="*/ 320 w 320"/>
                <a:gd name="T5" fmla="*/ 184 h 184"/>
                <a:gd name="T6" fmla="*/ 320 w 320"/>
                <a:gd name="T7" fmla="*/ 0 h 184"/>
                <a:gd name="T8" fmla="*/ 320 w 320"/>
                <a:gd name="T9" fmla="*/ 0 h 184"/>
                <a:gd name="T10" fmla="*/ 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0" y="184"/>
                  </a:moveTo>
                  <a:lnTo>
                    <a:pt x="0" y="184"/>
                  </a:lnTo>
                  <a:lnTo>
                    <a:pt x="320" y="184"/>
                  </a:lnTo>
                  <a:lnTo>
                    <a:pt x="320" y="0"/>
                  </a:lnTo>
                  <a:lnTo>
                    <a:pt x="320" y="0"/>
                  </a:lnTo>
                  <a:lnTo>
                    <a:pt x="0" y="184"/>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27" name="Freeform 62"/>
            <p:cNvSpPr/>
            <p:nvPr/>
          </p:nvSpPr>
          <p:spPr bwMode="auto">
            <a:xfrm>
              <a:off x="509588" y="3841914"/>
              <a:ext cx="508000" cy="292100"/>
            </a:xfrm>
            <a:custGeom>
              <a:gdLst>
                <a:gd name="T0" fmla="*/ 0 w 320"/>
                <a:gd name="T1" fmla="*/ 0 h 184"/>
                <a:gd name="T2" fmla="*/ 0 w 320"/>
                <a:gd name="T3" fmla="*/ 184 h 184"/>
                <a:gd name="T4" fmla="*/ 320 w 320"/>
                <a:gd name="T5" fmla="*/ 184 h 184"/>
                <a:gd name="T6" fmla="*/ 320 w 320"/>
                <a:gd name="T7" fmla="*/ 184 h 184"/>
                <a:gd name="T8" fmla="*/ 0 w 320"/>
                <a:gd name="T9" fmla="*/ 0 h 184"/>
                <a:gd name="T10" fmla="*/ 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0" y="0"/>
                  </a:moveTo>
                  <a:lnTo>
                    <a:pt x="0" y="184"/>
                  </a:lnTo>
                  <a:lnTo>
                    <a:pt x="320" y="184"/>
                  </a:lnTo>
                  <a:lnTo>
                    <a:pt x="320" y="184"/>
                  </a:lnTo>
                  <a:lnTo>
                    <a:pt x="0" y="0"/>
                  </a:lnTo>
                  <a:lnTo>
                    <a:pt x="0" y="0"/>
                  </a:lnTo>
                  <a:close/>
                </a:path>
              </a:pathLst>
            </a:custGeom>
            <a:solidFill>
              <a:schemeClr val="accent1">
                <a:alpha val="6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grpSp>
          <p:nvGrpSpPr>
            <p:cNvPr id="28" name="Group 27"/>
            <p:cNvGrpSpPr/>
            <p:nvPr/>
          </p:nvGrpSpPr>
          <p:grpSpPr>
            <a:xfrm>
              <a:off x="1588" y="3257714"/>
              <a:ext cx="1016000" cy="584200"/>
              <a:chOff x="3413126" y="2012950"/>
              <a:chExt cx="1016000" cy="584200"/>
            </a:xfrm>
          </p:grpSpPr>
          <p:sp>
            <p:nvSpPr>
              <p:cNvPr id="32" name="Freeform 65"/>
              <p:cNvSpPr/>
              <p:nvPr/>
            </p:nvSpPr>
            <p:spPr bwMode="auto">
              <a:xfrm>
                <a:off x="3413126" y="2305050"/>
                <a:ext cx="508000" cy="292100"/>
              </a:xfrm>
              <a:custGeom>
                <a:gdLst>
                  <a:gd name="T0" fmla="*/ 320 w 320"/>
                  <a:gd name="T1" fmla="*/ 0 h 184"/>
                  <a:gd name="T2" fmla="*/ 0 w 320"/>
                  <a:gd name="T3" fmla="*/ 0 h 184"/>
                  <a:gd name="T4" fmla="*/ 0 w 320"/>
                  <a:gd name="T5" fmla="*/ 0 h 184"/>
                  <a:gd name="T6" fmla="*/ 256 w 320"/>
                  <a:gd name="T7" fmla="*/ 148 h 184"/>
                  <a:gd name="T8" fmla="*/ 320 w 320"/>
                  <a:gd name="T9" fmla="*/ 184 h 184"/>
                  <a:gd name="T10" fmla="*/ 320 w 320"/>
                  <a:gd name="T11" fmla="*/ 0 h 184"/>
                </a:gdLst>
                <a:cxnLst>
                  <a:cxn ang="0">
                    <a:pos x="T0" y="T1"/>
                  </a:cxn>
                  <a:cxn ang="0">
                    <a:pos x="T2" y="T3"/>
                  </a:cxn>
                  <a:cxn ang="0">
                    <a:pos x="T4" y="T5"/>
                  </a:cxn>
                  <a:cxn ang="0">
                    <a:pos x="T6" y="T7"/>
                  </a:cxn>
                  <a:cxn ang="0">
                    <a:pos x="T8" y="T9"/>
                  </a:cxn>
                  <a:cxn ang="0">
                    <a:pos x="T10" y="T11"/>
                  </a:cxn>
                </a:cxnLst>
                <a:rect l="0" t="0" r="r" b="b"/>
                <a:pathLst>
                  <a:path w="320" h="184">
                    <a:moveTo>
                      <a:pt x="320" y="0"/>
                    </a:moveTo>
                    <a:lnTo>
                      <a:pt x="0" y="0"/>
                    </a:lnTo>
                    <a:lnTo>
                      <a:pt x="0" y="0"/>
                    </a:lnTo>
                    <a:lnTo>
                      <a:pt x="256" y="148"/>
                    </a:lnTo>
                    <a:lnTo>
                      <a:pt x="320" y="184"/>
                    </a:lnTo>
                    <a:lnTo>
                      <a:pt x="320" y="0"/>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33" name="Freeform 66"/>
              <p:cNvSpPr/>
              <p:nvPr/>
            </p:nvSpPr>
            <p:spPr bwMode="auto">
              <a:xfrm>
                <a:off x="3921126" y="2305050"/>
                <a:ext cx="508000" cy="292100"/>
              </a:xfrm>
              <a:custGeom>
                <a:gdLst>
                  <a:gd name="T0" fmla="*/ 0 w 320"/>
                  <a:gd name="T1" fmla="*/ 184 h 184"/>
                  <a:gd name="T2" fmla="*/ 0 w 320"/>
                  <a:gd name="T3" fmla="*/ 184 h 184"/>
                  <a:gd name="T4" fmla="*/ 0 w 320"/>
                  <a:gd name="T5" fmla="*/ 184 h 184"/>
                  <a:gd name="T6" fmla="*/ 320 w 320"/>
                  <a:gd name="T7" fmla="*/ 0 h 184"/>
                  <a:gd name="T8" fmla="*/ 320 w 320"/>
                  <a:gd name="T9" fmla="*/ 0 h 184"/>
                  <a:gd name="T10" fmla="*/ 0 w 320"/>
                  <a:gd name="T11" fmla="*/ 0 h 184"/>
                  <a:gd name="T12" fmla="*/ 0 w 320"/>
                  <a:gd name="T13" fmla="*/ 184 h 184"/>
                </a:gdLst>
                <a:cxnLst>
                  <a:cxn ang="0">
                    <a:pos x="T0" y="T1"/>
                  </a:cxn>
                  <a:cxn ang="0">
                    <a:pos x="T2" y="T3"/>
                  </a:cxn>
                  <a:cxn ang="0">
                    <a:pos x="T4" y="T5"/>
                  </a:cxn>
                  <a:cxn ang="0">
                    <a:pos x="T6" y="T7"/>
                  </a:cxn>
                  <a:cxn ang="0">
                    <a:pos x="T8" y="T9"/>
                  </a:cxn>
                  <a:cxn ang="0">
                    <a:pos x="T10" y="T11"/>
                  </a:cxn>
                  <a:cxn ang="0">
                    <a:pos x="T12" y="T13"/>
                  </a:cxn>
                </a:cxnLst>
                <a:rect l="0" t="0" r="r" b="b"/>
                <a:pathLst>
                  <a:path w="320" h="184">
                    <a:moveTo>
                      <a:pt x="0" y="184"/>
                    </a:moveTo>
                    <a:lnTo>
                      <a:pt x="0" y="184"/>
                    </a:lnTo>
                    <a:lnTo>
                      <a:pt x="0" y="184"/>
                    </a:lnTo>
                    <a:lnTo>
                      <a:pt x="320" y="0"/>
                    </a:lnTo>
                    <a:lnTo>
                      <a:pt x="320" y="0"/>
                    </a:lnTo>
                    <a:lnTo>
                      <a:pt x="0" y="0"/>
                    </a:lnTo>
                    <a:lnTo>
                      <a:pt x="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34" name="Freeform 67"/>
              <p:cNvSpPr/>
              <p:nvPr/>
            </p:nvSpPr>
            <p:spPr bwMode="auto">
              <a:xfrm>
                <a:off x="3413126" y="2012950"/>
                <a:ext cx="508000" cy="292100"/>
              </a:xfrm>
              <a:custGeom>
                <a:gdLst>
                  <a:gd name="T0" fmla="*/ 320 w 320"/>
                  <a:gd name="T1" fmla="*/ 184 h 184"/>
                  <a:gd name="T2" fmla="*/ 320 w 320"/>
                  <a:gd name="T3" fmla="*/ 0 h 184"/>
                  <a:gd name="T4" fmla="*/ 320 w 320"/>
                  <a:gd name="T5" fmla="*/ 0 h 184"/>
                  <a:gd name="T6" fmla="*/ 216 w 320"/>
                  <a:gd name="T7" fmla="*/ 60 h 184"/>
                  <a:gd name="T8" fmla="*/ 0 w 320"/>
                  <a:gd name="T9" fmla="*/ 184 h 184"/>
                  <a:gd name="T10" fmla="*/ 320 w 320"/>
                  <a:gd name="T11" fmla="*/ 184 h 184"/>
                </a:gdLst>
                <a:cxnLst>
                  <a:cxn ang="0">
                    <a:pos x="T0" y="T1"/>
                  </a:cxn>
                  <a:cxn ang="0">
                    <a:pos x="T2" y="T3"/>
                  </a:cxn>
                  <a:cxn ang="0">
                    <a:pos x="T4" y="T5"/>
                  </a:cxn>
                  <a:cxn ang="0">
                    <a:pos x="T6" y="T7"/>
                  </a:cxn>
                  <a:cxn ang="0">
                    <a:pos x="T8" y="T9"/>
                  </a:cxn>
                  <a:cxn ang="0">
                    <a:pos x="T10" y="T11"/>
                  </a:cxn>
                </a:cxnLst>
                <a:rect l="0" t="0" r="r" b="b"/>
                <a:pathLst>
                  <a:path w="320" h="184">
                    <a:moveTo>
                      <a:pt x="320" y="184"/>
                    </a:moveTo>
                    <a:lnTo>
                      <a:pt x="320" y="0"/>
                    </a:lnTo>
                    <a:lnTo>
                      <a:pt x="320" y="0"/>
                    </a:lnTo>
                    <a:lnTo>
                      <a:pt x="216" y="60"/>
                    </a:lnTo>
                    <a:lnTo>
                      <a:pt x="0" y="184"/>
                    </a:lnTo>
                    <a:lnTo>
                      <a:pt x="32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35" name="Freeform 71"/>
              <p:cNvSpPr/>
              <p:nvPr/>
            </p:nvSpPr>
            <p:spPr bwMode="auto">
              <a:xfrm>
                <a:off x="3921126" y="2012950"/>
                <a:ext cx="508000" cy="292100"/>
              </a:xfrm>
              <a:custGeom>
                <a:gdLst>
                  <a:gd name="T0" fmla="*/ 0 w 320"/>
                  <a:gd name="T1" fmla="*/ 184 h 184"/>
                  <a:gd name="T2" fmla="*/ 320 w 320"/>
                  <a:gd name="T3" fmla="*/ 184 h 184"/>
                  <a:gd name="T4" fmla="*/ 0 w 320"/>
                  <a:gd name="T5" fmla="*/ 0 h 184"/>
                  <a:gd name="T6" fmla="*/ 0 w 320"/>
                  <a:gd name="T7" fmla="*/ 0 h 184"/>
                  <a:gd name="T8" fmla="*/ 0 w 320"/>
                  <a:gd name="T9" fmla="*/ 184 h 184"/>
                </a:gdLst>
                <a:cxnLst>
                  <a:cxn ang="0">
                    <a:pos x="T0" y="T1"/>
                  </a:cxn>
                  <a:cxn ang="0">
                    <a:pos x="T2" y="T3"/>
                  </a:cxn>
                  <a:cxn ang="0">
                    <a:pos x="T4" y="T5"/>
                  </a:cxn>
                  <a:cxn ang="0">
                    <a:pos x="T6" y="T7"/>
                  </a:cxn>
                  <a:cxn ang="0">
                    <a:pos x="T8" y="T9"/>
                  </a:cxn>
                </a:cxnLst>
                <a:rect l="0" t="0" r="r" b="b"/>
                <a:pathLst>
                  <a:path w="320" h="184">
                    <a:moveTo>
                      <a:pt x="0" y="184"/>
                    </a:moveTo>
                    <a:lnTo>
                      <a:pt x="320" y="184"/>
                    </a:lnTo>
                    <a:lnTo>
                      <a:pt x="0" y="0"/>
                    </a:lnTo>
                    <a:lnTo>
                      <a:pt x="0" y="0"/>
                    </a:lnTo>
                    <a:lnTo>
                      <a:pt x="0" y="184"/>
                    </a:lnTo>
                    <a:close/>
                  </a:path>
                </a:pathLst>
              </a:custGeom>
              <a:solidFill>
                <a:schemeClr val="accent1">
                  <a:alpha val="90000"/>
                </a:schemeClr>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grpSp>
        <p:grpSp>
          <p:nvGrpSpPr>
            <p:cNvPr id="29" name="Group 28"/>
            <p:cNvGrpSpPr/>
            <p:nvPr/>
          </p:nvGrpSpPr>
          <p:grpSpPr>
            <a:xfrm>
              <a:off x="1588" y="2962439"/>
              <a:ext cx="508000" cy="587375"/>
              <a:chOff x="3413126" y="1717675"/>
              <a:chExt cx="508000" cy="587375"/>
            </a:xfrm>
          </p:grpSpPr>
          <p:sp>
            <p:nvSpPr>
              <p:cNvPr id="30" name="Freeform 74"/>
              <p:cNvSpPr/>
              <p:nvPr/>
            </p:nvSpPr>
            <p:spPr bwMode="auto">
              <a:xfrm>
                <a:off x="3413126" y="2012950"/>
                <a:ext cx="508000" cy="292100"/>
              </a:xfrm>
              <a:custGeom>
                <a:gdLst>
                  <a:gd name="T0" fmla="*/ 216 w 320"/>
                  <a:gd name="T1" fmla="*/ 60 h 184"/>
                  <a:gd name="T2" fmla="*/ 320 w 320"/>
                  <a:gd name="T3" fmla="*/ 0 h 184"/>
                  <a:gd name="T4" fmla="*/ 0 w 320"/>
                  <a:gd name="T5" fmla="*/ 0 h 184"/>
                  <a:gd name="T6" fmla="*/ 0 w 320"/>
                  <a:gd name="T7" fmla="*/ 184 h 184"/>
                  <a:gd name="T8" fmla="*/ 0 w 320"/>
                  <a:gd name="T9" fmla="*/ 184 h 184"/>
                  <a:gd name="T10" fmla="*/ 216 w 320"/>
                  <a:gd name="T11" fmla="*/ 60 h 184"/>
                </a:gdLst>
                <a:cxnLst>
                  <a:cxn ang="0">
                    <a:pos x="T0" y="T1"/>
                  </a:cxn>
                  <a:cxn ang="0">
                    <a:pos x="T2" y="T3"/>
                  </a:cxn>
                  <a:cxn ang="0">
                    <a:pos x="T4" y="T5"/>
                  </a:cxn>
                  <a:cxn ang="0">
                    <a:pos x="T6" y="T7"/>
                  </a:cxn>
                  <a:cxn ang="0">
                    <a:pos x="T8" y="T9"/>
                  </a:cxn>
                  <a:cxn ang="0">
                    <a:pos x="T10" y="T11"/>
                  </a:cxn>
                </a:cxnLst>
                <a:rect l="0" t="0" r="r" b="b"/>
                <a:pathLst>
                  <a:path w="320" h="184">
                    <a:moveTo>
                      <a:pt x="216" y="60"/>
                    </a:moveTo>
                    <a:lnTo>
                      <a:pt x="320" y="0"/>
                    </a:lnTo>
                    <a:lnTo>
                      <a:pt x="0" y="0"/>
                    </a:lnTo>
                    <a:lnTo>
                      <a:pt x="0" y="184"/>
                    </a:lnTo>
                    <a:lnTo>
                      <a:pt x="0" y="184"/>
                    </a:lnTo>
                    <a:lnTo>
                      <a:pt x="216" y="60"/>
                    </a:lnTo>
                    <a:close/>
                  </a:path>
                </a:pathLst>
              </a:custGeom>
              <a:solidFill>
                <a:schemeClr val="accent1"/>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sp>
            <p:nvSpPr>
              <p:cNvPr id="31" name="Freeform 75"/>
              <p:cNvSpPr/>
              <p:nvPr/>
            </p:nvSpPr>
            <p:spPr bwMode="auto">
              <a:xfrm>
                <a:off x="3413126" y="1717675"/>
                <a:ext cx="508000" cy="295275"/>
              </a:xfrm>
              <a:custGeom>
                <a:gdLst>
                  <a:gd name="T0" fmla="*/ 320 w 320"/>
                  <a:gd name="T1" fmla="*/ 186 h 186"/>
                  <a:gd name="T2" fmla="*/ 0 w 320"/>
                  <a:gd name="T3" fmla="*/ 0 h 186"/>
                  <a:gd name="T4" fmla="*/ 0 w 320"/>
                  <a:gd name="T5" fmla="*/ 186 h 186"/>
                  <a:gd name="T6" fmla="*/ 320 w 320"/>
                  <a:gd name="T7" fmla="*/ 186 h 186"/>
                  <a:gd name="T8" fmla="*/ 320 w 320"/>
                  <a:gd name="T9" fmla="*/ 186 h 186"/>
                </a:gdLst>
                <a:cxnLst>
                  <a:cxn ang="0">
                    <a:pos x="T0" y="T1"/>
                  </a:cxn>
                  <a:cxn ang="0">
                    <a:pos x="T2" y="T3"/>
                  </a:cxn>
                  <a:cxn ang="0">
                    <a:pos x="T4" y="T5"/>
                  </a:cxn>
                  <a:cxn ang="0">
                    <a:pos x="T6" y="T7"/>
                  </a:cxn>
                  <a:cxn ang="0">
                    <a:pos x="T8" y="T9"/>
                  </a:cxn>
                </a:cxnLst>
                <a:rect l="0" t="0" r="r" b="b"/>
                <a:pathLst>
                  <a:path w="320" h="186">
                    <a:moveTo>
                      <a:pt x="320" y="186"/>
                    </a:moveTo>
                    <a:lnTo>
                      <a:pt x="0" y="0"/>
                    </a:lnTo>
                    <a:lnTo>
                      <a:pt x="0" y="186"/>
                    </a:lnTo>
                    <a:lnTo>
                      <a:pt x="320" y="186"/>
                    </a:lnTo>
                    <a:lnTo>
                      <a:pt x="320" y="186"/>
                    </a:lnTo>
                    <a:close/>
                  </a:path>
                </a:pathLst>
              </a:custGeom>
              <a:solidFill>
                <a:schemeClr val="accent1"/>
              </a:solidFill>
              <a:ln>
                <a:noFill/>
              </a:ln>
            </p:spPr>
            <p:txBody>
              <a:bodyPr vert="horz" wrap="square" lIns="91440" tIns="45720" rIns="91440" bIns="45720" numCol="1" anchor="t" anchorCtr="0" compatLnSpc="1">
                <a:noAutofit/>
              </a:bodyPr>
              <a:lstStyle/>
              <a:p>
                <a:pPr lvl="0"/>
                <a:endParaRPr lang="en-US" sz="1800">
                  <a:latin typeface="inpin heiti" charset="-122"/>
                </a:endParaRPr>
              </a:p>
            </p:txBody>
          </p:sp>
        </p:grpSp>
      </p:grpSp>
      <p:sp>
        <p:nvSpPr>
          <p:cNvPr id="41" name="文本框 40"/>
          <p:cNvSpPr txBox="1"/>
          <p:nvPr/>
        </p:nvSpPr>
        <p:spPr>
          <a:xfrm>
            <a:off x="0" y="1335088"/>
            <a:ext cx="12192000" cy="5654818"/>
          </a:xfrm>
          <a:prstGeom prst="rect">
            <a:avLst/>
          </a:prstGeom>
          <a:noFill/>
        </p:spPr>
        <p:txBody>
          <a:bodyPr wrap="square" rtlCol="0">
            <a:spAutoFit/>
          </a:bodyPr>
          <a:lstStyle/>
          <a:p>
            <a:pPr indent="0" fontAlgn="auto">
              <a:lnSpc>
                <a:spcPct val="120000"/>
              </a:lnSpc>
              <a:buFont typeface="Arial" panose="020b0604020202020204" pitchFamily="34" charset="0"/>
              <a:buNone/>
            </a:pPr>
            <a:r>
              <a:rPr lang="zh-CN" altLang="en-US" sz="3000" b="1">
                <a:latin typeface="仿宋" panose="02010609060101010101" pitchFamily="49" charset="-122"/>
                <a:ea typeface="仿宋" panose="02010609060101010101" pitchFamily="49" charset="-122"/>
              </a:rPr>
              <a:t>    情节是叙事性文学作品内容构成的要素之一，是小说事件发展过程，是人物性格的发展史。高考对小说情节的考查有较强的综合性</a:t>
            </a:r>
            <a:r>
              <a:rPr lang="en-US" altLang="zh-CN" sz="3000" b="1">
                <a:latin typeface="仿宋" panose="02010609060101010101" pitchFamily="49" charset="-122"/>
                <a:ea typeface="仿宋" panose="02010609060101010101" pitchFamily="49" charset="-122"/>
              </a:rPr>
              <a:t>,</a:t>
            </a:r>
            <a:r>
              <a:rPr lang="zh-CN" altLang="en-US" sz="3000" b="1">
                <a:latin typeface="仿宋" panose="02010609060101010101" pitchFamily="49" charset="-122"/>
                <a:ea typeface="仿宋" panose="02010609060101010101" pitchFamily="49" charset="-122"/>
              </a:rPr>
              <a:t>它与小说环境、人物、主题紧密联系。值得注意的是近年来高考考查重点的变化</a:t>
            </a:r>
            <a:r>
              <a:rPr lang="en-US" altLang="zh-CN" sz="3000" b="1">
                <a:latin typeface="仿宋" panose="02010609060101010101" pitchFamily="49" charset="-122"/>
                <a:ea typeface="仿宋" panose="02010609060101010101" pitchFamily="49" charset="-122"/>
              </a:rPr>
              <a:t>,</a:t>
            </a:r>
            <a:r>
              <a:rPr lang="zh-CN" altLang="en-US" sz="3000" b="1">
                <a:latin typeface="仿宋" panose="02010609060101010101" pitchFamily="49" charset="-122"/>
                <a:ea typeface="仿宋" panose="02010609060101010101" pitchFamily="49" charset="-122"/>
              </a:rPr>
              <a:t>即由过去对某一情节的梳理概括转为注重小说情节整体设置的特点与重要段落作用的分析。因此</a:t>
            </a:r>
            <a:r>
              <a:rPr lang="en-US" altLang="zh-CN" sz="3000" b="1">
                <a:latin typeface="仿宋" panose="02010609060101010101" pitchFamily="49" charset="-122"/>
                <a:ea typeface="仿宋" panose="02010609060101010101" pitchFamily="49" charset="-122"/>
              </a:rPr>
              <a:t>,</a:t>
            </a:r>
            <a:r>
              <a:rPr lang="zh-CN" altLang="en-US" sz="3000" b="1">
                <a:latin typeface="仿宋" panose="02010609060101010101" pitchFamily="49" charset="-122"/>
                <a:ea typeface="仿宋" panose="02010609060101010101" pitchFamily="49" charset="-122"/>
              </a:rPr>
              <a:t>小说情节鉴赏复习</a:t>
            </a:r>
            <a:r>
              <a:rPr lang="en-US" altLang="zh-CN" sz="3000" b="1">
                <a:latin typeface="仿宋" panose="02010609060101010101" pitchFamily="49" charset="-122"/>
                <a:ea typeface="仿宋" panose="02010609060101010101" pitchFamily="49" charset="-122"/>
              </a:rPr>
              <a:t>,</a:t>
            </a:r>
            <a:r>
              <a:rPr lang="zh-CN" altLang="en-US" sz="3000" b="1">
                <a:latin typeface="仿宋" panose="02010609060101010101" pitchFamily="49" charset="-122"/>
                <a:ea typeface="仿宋" panose="02010609060101010101" pitchFamily="49" charset="-122"/>
              </a:rPr>
              <a:t>既要注意整体结构的把握</a:t>
            </a:r>
            <a:r>
              <a:rPr lang="en-US" altLang="zh-CN" sz="3000" b="1">
                <a:latin typeface="仿宋" panose="02010609060101010101" pitchFamily="49" charset="-122"/>
                <a:ea typeface="仿宋" panose="02010609060101010101" pitchFamily="49" charset="-122"/>
              </a:rPr>
              <a:t>,</a:t>
            </a:r>
            <a:r>
              <a:rPr lang="zh-CN" altLang="en-US" sz="3000" b="1">
                <a:latin typeface="仿宋" panose="02010609060101010101" pitchFamily="49" charset="-122"/>
                <a:ea typeface="仿宋" panose="02010609060101010101" pitchFamily="49" charset="-122"/>
              </a:rPr>
              <a:t>也要注意局部作用的分析。</a:t>
            </a:r>
          </a:p>
          <a:p>
            <a:pPr indent="0" fontAlgn="auto">
              <a:lnSpc>
                <a:spcPct val="120000"/>
              </a:lnSpc>
              <a:buFont typeface="Arial" panose="020b0604020202020204" pitchFamily="34" charset="0"/>
              <a:buNone/>
            </a:pPr>
            <a:r>
              <a:rPr lang="zh-CN" altLang="en-US" sz="3000" b="1">
                <a:latin typeface="仿宋" panose="02010609060101010101" pitchFamily="49" charset="-122"/>
                <a:ea typeface="仿宋" panose="02010609060101010101" pitchFamily="49" charset="-122"/>
              </a:rPr>
              <a:t>    把握好故事情节，是读懂小说的关键，是整体感知小说的起点，更是欣赏小说艺术特点的基础。分析情节是手段，是为理解人物性格，把握主题服务的。</a:t>
            </a:r>
          </a:p>
          <a:p>
            <a:pPr indent="0" fontAlgn="auto">
              <a:lnSpc>
                <a:spcPct val="120000"/>
              </a:lnSpc>
              <a:buFont typeface="Arial" panose="020b0604020202020204" pitchFamily="34" charset="0"/>
              <a:buNone/>
            </a:pPr>
            <a:endParaRPr lang="zh-CN" altLang="en-US" sz="3600" b="1">
              <a:latin typeface="仿宋" panose="02010609060101010101" pitchFamily="49" charset="-122"/>
              <a:ea typeface="仿宋" panose="02010609060101010101" pitchFamily="49" charset="-122"/>
            </a:endParaRPr>
          </a:p>
        </p:txBody>
      </p:sp>
      <p:cxnSp>
        <p:nvCxnSpPr>
          <p:cNvPr id="3" name="直接连接符 2"/>
          <p:cNvCxnSpPr/>
          <p:nvPr/>
        </p:nvCxnSpPr>
        <p:spPr>
          <a:xfrm>
            <a:off x="3122295" y="1033145"/>
            <a:ext cx="3855720" cy="127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3207385" y="219075"/>
            <a:ext cx="3827145" cy="635"/>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1">
                                            <p:txEl>
                                              <p:pRg st="0" end="0"/>
                                            </p:txEl>
                                          </p:spTgt>
                                        </p:tgtEl>
                                        <p:attrNameLst>
                                          <p:attrName>style.visibility</p:attrName>
                                        </p:attrNameLst>
                                      </p:cBhvr>
                                      <p:to>
                                        <p:strVal val="visible"/>
                                      </p:to>
                                    </p:set>
                                    <p:animEffect transition="in" filter="blinds(horizontal)">
                                      <p:cBhvr>
                                        <p:cTn id="12" dur="500"/>
                                        <p:tgtEl>
                                          <p:spTgt spid="41">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1">
                                            <p:txEl>
                                              <p:pRg st="1" end="1"/>
                                            </p:txEl>
                                          </p:spTgt>
                                        </p:tgtEl>
                                        <p:attrNameLst>
                                          <p:attrName>style.visibility</p:attrName>
                                        </p:attrNameLst>
                                      </p:cBhvr>
                                      <p:to>
                                        <p:strVal val="visible"/>
                                      </p:to>
                                    </p:set>
                                    <p:animEffect transition="in" filter="blinds(horizontal)">
                                      <p:cBhvr>
                                        <p:cTn id="17" dur="500"/>
                                        <p:tgtEl>
                                          <p:spTgt spid="4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五、典题导引</a:t>
            </a:r>
          </a:p>
        </p:txBody>
      </p:sp>
      <p:sp>
        <p:nvSpPr>
          <p:cNvPr id="100" name="文本框 99"/>
          <p:cNvSpPr txBox="1"/>
          <p:nvPr/>
        </p:nvSpPr>
        <p:spPr>
          <a:xfrm>
            <a:off x="0" y="973455"/>
            <a:ext cx="12192000" cy="5659563"/>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1900" b="1">
                <a:solidFill>
                  <a:srgbClr val="FF0000"/>
                </a:solidFill>
                <a:highlight>
                  <a:srgbClr val="FFFF00"/>
                </a:highlight>
                <a:latin typeface="宋体" panose="02010600030101010101" pitchFamily="2" charset="-122"/>
                <a:ea typeface="宋体" panose="02010600030101010101" pitchFamily="2" charset="-122"/>
                <a:cs typeface="楷体" panose="02010609060101010101" charset="-122"/>
              </a:rPr>
              <a:t>例</a:t>
            </a:r>
            <a:r>
              <a:rPr lang="en-US" altLang="zh-CN" sz="1900" b="1">
                <a:solidFill>
                  <a:srgbClr val="FF0000"/>
                </a:solidFill>
                <a:highlight>
                  <a:srgbClr val="FFFF00"/>
                </a:highlight>
                <a:latin typeface="宋体" panose="02010600030101010101" pitchFamily="2" charset="-122"/>
                <a:ea typeface="宋体" panose="02010600030101010101" pitchFamily="2" charset="-122"/>
                <a:cs typeface="楷体" panose="02010609060101010101" charset="-122"/>
              </a:rPr>
              <a:t>1.</a:t>
            </a:r>
            <a:r>
              <a:rPr lang="zh-CN" altLang="en-US" sz="1900" b="1">
                <a:solidFill>
                  <a:srgbClr val="FF0000"/>
                </a:solidFill>
                <a:highlight>
                  <a:srgbClr val="FFFF00"/>
                </a:highlight>
                <a:latin typeface="宋体" panose="02010600030101010101" pitchFamily="2" charset="-122"/>
                <a:ea typeface="宋体" panose="02010600030101010101" pitchFamily="2" charset="-122"/>
                <a:cs typeface="楷体" panose="02010609060101010101" charset="-122"/>
              </a:rPr>
              <a:t>（</a:t>
            </a:r>
            <a:r>
              <a:rPr lang="en-US" altLang="zh-CN" sz="1900" b="1">
                <a:solidFill>
                  <a:srgbClr val="FF0000"/>
                </a:solidFill>
                <a:highlight>
                  <a:srgbClr val="FFFF00"/>
                </a:highlight>
                <a:latin typeface="宋体" panose="02010600030101010101" pitchFamily="2" charset="-122"/>
                <a:ea typeface="宋体" panose="02010600030101010101" pitchFamily="2" charset="-122"/>
                <a:cs typeface="楷体" panose="02010609060101010101" charset="-122"/>
              </a:rPr>
              <a:t>2014·</a:t>
            </a:r>
            <a:r>
              <a:rPr lang="zh-CN" altLang="en-US" sz="1900" b="1">
                <a:solidFill>
                  <a:srgbClr val="FF0000"/>
                </a:solidFill>
                <a:highlight>
                  <a:srgbClr val="FFFF00"/>
                </a:highlight>
                <a:latin typeface="宋体" panose="02010600030101010101" pitchFamily="2" charset="-122"/>
                <a:ea typeface="宋体" panose="02010600030101010101" pitchFamily="2" charset="-122"/>
                <a:cs typeface="楷体" panose="02010609060101010101" charset="-122"/>
              </a:rPr>
              <a:t>全国卷</a:t>
            </a:r>
            <a:r>
              <a:rPr lang="en-US" altLang="zh-CN" sz="1900" b="1">
                <a:solidFill>
                  <a:srgbClr val="FF0000"/>
                </a:solidFill>
                <a:highlight>
                  <a:srgbClr val="FFFF00"/>
                </a:highlight>
                <a:latin typeface="宋体" panose="02010600030101010101" pitchFamily="2" charset="-122"/>
                <a:ea typeface="宋体" panose="02010600030101010101" pitchFamily="2" charset="-122"/>
                <a:cs typeface="楷体" panose="02010609060101010101" charset="-122"/>
              </a:rPr>
              <a:t>Ⅱ</a:t>
            </a:r>
            <a:r>
              <a:rPr lang="zh-CN" altLang="en-US" sz="1900" b="1">
                <a:solidFill>
                  <a:srgbClr val="FF0000"/>
                </a:solidFill>
                <a:highlight>
                  <a:srgbClr val="FFFF00"/>
                </a:highlight>
                <a:latin typeface="宋体" panose="02010600030101010101" pitchFamily="2" charset="-122"/>
                <a:ea typeface="宋体" panose="02010600030101010101" pitchFamily="2" charset="-122"/>
                <a:cs typeface="楷体" panose="02010609060101010101" charset="-122"/>
              </a:rPr>
              <a:t>）阅读下面的文字，完成后面的题目。</a:t>
            </a:r>
          </a:p>
          <a:p>
            <a:pPr lvl="0" indent="720000" algn="ctr">
              <a:lnSpc>
                <a:spcPct val="120000"/>
              </a:lnSpc>
            </a:pPr>
            <a:r>
              <a:rPr lang="zh-CN" altLang="en-US" sz="1900" b="1">
                <a:latin typeface="宋体" panose="02010600030101010101" pitchFamily="2" charset="-122"/>
                <a:ea typeface="宋体" panose="02010600030101010101" pitchFamily="2" charset="-122"/>
                <a:cs typeface="楷体" panose="02010609060101010101" charset="-122"/>
              </a:rPr>
              <a:t>鞋</a:t>
            </a:r>
          </a:p>
          <a:p>
            <a:pPr lvl="0" indent="720000" algn="ctr">
              <a:lnSpc>
                <a:spcPct val="120000"/>
              </a:lnSpc>
            </a:pPr>
            <a:r>
              <a:rPr lang="zh-CN" altLang="en-US" sz="1900" b="1">
                <a:latin typeface="宋体" panose="02010600030101010101" pitchFamily="2" charset="-122"/>
                <a:ea typeface="宋体" panose="02010600030101010101" pitchFamily="2" charset="-122"/>
                <a:cs typeface="楷体" panose="02010609060101010101" charset="-122"/>
              </a:rPr>
              <a:t>刘庆邦</a:t>
            </a:r>
            <a:endParaRPr lang="en-US" altLang="zh-CN" sz="1900" b="1">
              <a:latin typeface="宋体" panose="02010600030101010101" pitchFamily="2" charset="-122"/>
              <a:ea typeface="宋体" panose="02010600030101010101" pitchFamily="2" charset="-122"/>
              <a:cs typeface="楷体" panose="02010609060101010101" charset="-122"/>
            </a:endParaRPr>
          </a:p>
          <a:p>
            <a:pPr lvl="0">
              <a:lnSpc>
                <a:spcPct val="120000"/>
              </a:lnSpc>
            </a:pPr>
            <a:r>
              <a:rPr lang="zh-CN" altLang="en-US" sz="1900" b="1">
                <a:latin typeface="楷体" panose="02010609060101010101" charset="-122"/>
                <a:ea typeface="楷体" panose="02010609060101010101" charset="-122"/>
                <a:cs typeface="楷体" panose="02010609060101010101" charset="-122"/>
              </a:rPr>
              <a:t>    有个姑娘叫守明，十八岁那年就定了亲。定亲的彩礼送来了，是几块做衣服的布料。媒人一走，母亲眼睛弯弯的，说：“给，你婆家给你的东西。”</a:t>
            </a:r>
          </a:p>
          <a:p>
            <a:pPr lvl="0">
              <a:lnSpc>
                <a:spcPct val="120000"/>
              </a:lnSpc>
            </a:pPr>
            <a:r>
              <a:rPr lang="zh-CN" altLang="en-US" sz="1900" b="1">
                <a:latin typeface="楷体" panose="02010609060101010101" charset="-122"/>
                <a:ea typeface="楷体" panose="02010609060101010101" charset="-122"/>
                <a:cs typeface="楷体" panose="02010609060101010101" charset="-122"/>
              </a:rPr>
              <a:t>    “谁要他的东西，我不要！”</a:t>
            </a:r>
          </a:p>
          <a:p>
            <a:pPr lvl="0">
              <a:lnSpc>
                <a:spcPct val="120000"/>
              </a:lnSpc>
            </a:pPr>
            <a:r>
              <a:rPr lang="zh-CN" altLang="en-US" sz="1900" b="1">
                <a:latin typeface="楷体" panose="02010609060101010101" charset="-122"/>
                <a:ea typeface="楷体" panose="02010609060101010101" charset="-122"/>
                <a:cs typeface="楷体" panose="02010609060101010101" charset="-122"/>
              </a:rPr>
              <a:t>    “不要好呀，我留着给你妹妹作嫁妆。”</a:t>
            </a:r>
          </a:p>
          <a:p>
            <a:pPr lvl="0">
              <a:lnSpc>
                <a:spcPct val="120000"/>
              </a:lnSpc>
            </a:pPr>
            <a:r>
              <a:rPr lang="zh-CN" altLang="en-US" sz="1900" b="1">
                <a:latin typeface="楷体" panose="02010609060101010101" charset="-122"/>
                <a:ea typeface="楷体" panose="02010609060101010101" charset="-122"/>
                <a:cs typeface="楷体" panose="02010609060101010101" charset="-122"/>
              </a:rPr>
              <a:t>    妹妹跟过来，要看看是什么好东西。守明像是捍卫什么似的，坚决不让妹妹看，她把包袱放进箱子，啪嗒就锁上了。</a:t>
            </a:r>
          </a:p>
          <a:p>
            <a:pPr lvl="0">
              <a:lnSpc>
                <a:spcPct val="120000"/>
              </a:lnSpc>
            </a:pPr>
            <a:r>
              <a:rPr lang="zh-CN" altLang="en-US" sz="1900" b="1">
                <a:latin typeface="楷体" panose="02010609060101010101" charset="-122"/>
                <a:ea typeface="楷体" panose="02010609060101010101" charset="-122"/>
                <a:cs typeface="楷体" panose="02010609060101010101" charset="-122"/>
              </a:rPr>
              <a:t>    家里只有自己时，守明才关了门，把彩礼包儿拿出来。她把那块石榴红的方巾顶在头上，对着镜子左照右照。她的脸红通通的，很像刚下花轿的新娘子。想到新娘子，不知为何，她叹了一口气，鼻子也酸酸的。</a:t>
            </a:r>
          </a:p>
          <a:p>
            <a:pPr lvl="0">
              <a:lnSpc>
                <a:spcPct val="120000"/>
              </a:lnSpc>
            </a:pPr>
            <a:r>
              <a:rPr lang="zh-CN" altLang="en-US" sz="1900" b="1">
                <a:latin typeface="楷体" panose="02010609060101010101" charset="-122"/>
                <a:ea typeface="楷体" panose="02010609060101010101" charset="-122"/>
                <a:cs typeface="楷体" panose="02010609060101010101" charset="-122"/>
              </a:rPr>
              <a:t>按当地的规矩，守明该给那个人做一双鞋了。她的表情突然变得严肃起来。</a:t>
            </a:r>
          </a:p>
          <a:p>
            <a:pPr lvl="0">
              <a:lnSpc>
                <a:spcPct val="120000"/>
              </a:lnSpc>
            </a:pPr>
            <a:r>
              <a:rPr lang="zh-CN" altLang="en-US" sz="1900" b="1">
                <a:latin typeface="楷体" panose="02010609060101010101" charset="-122"/>
                <a:ea typeface="楷体" panose="02010609060101010101" charset="-122"/>
                <a:cs typeface="楷体" panose="02010609060101010101" charset="-122"/>
              </a:rPr>
              <a:t>    她把那个人的鞋样子放在床上，张开指头拃了拃，心中不免吃惊，天哪，那个人人不算大，脚怎么这样大。脚大走四方，不知这个人能不能走四方。她想让他走四方，又不想让他走四方。要是他四处乱走，剩下她一个人在家可怎么办？她想有了，把鞋做得稍小些，给他一双小鞋穿，让他的脚疼，走不成四方。想到这里，她仿佛已看见那人穿上了她做的新鞋，由于用力提鞋，脸都憋得红了。</a:t>
            </a:r>
          </a:p>
        </p:txBody>
      </p:sp>
    </p:spTree>
    <p:extLst>
      <p:ext uri="{BB962C8B-B14F-4D97-AF65-F5344CB8AC3E}">
        <p14:creationId xmlns:p14="http://schemas.microsoft.com/office/powerpoint/2010/main" xmlns="" val="1234130613"/>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五、典题导引</a:t>
            </a:r>
          </a:p>
        </p:txBody>
      </p:sp>
      <p:sp>
        <p:nvSpPr>
          <p:cNvPr id="100" name="文本框 99"/>
          <p:cNvSpPr txBox="1"/>
          <p:nvPr/>
        </p:nvSpPr>
        <p:spPr>
          <a:xfrm>
            <a:off x="0" y="778258"/>
            <a:ext cx="12192000" cy="7169078"/>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200">
                <a:latin typeface="楷体" panose="02010609060101010101" charset="-122"/>
                <a:ea typeface="楷体" panose="02010609060101010101" charset="-122"/>
                <a:cs typeface="楷体" panose="02010609060101010101" charset="-122"/>
              </a:rPr>
              <a:t>   </a:t>
            </a:r>
            <a:r>
              <a:rPr lang="zh-CN" altLang="en-US" sz="2200" b="1">
                <a:latin typeface="楷体" panose="02010609060101010101" charset="-122"/>
                <a:ea typeface="楷体" panose="02010609060101010101" charset="-122"/>
                <a:cs typeface="楷体" panose="02010609060101010101" charset="-122"/>
              </a:rPr>
              <a:t>“合适吗？”</a:t>
            </a:r>
            <a:endParaRPr lang="en-US" altLang="zh-CN" sz="2200" b="1">
              <a:latin typeface="楷体" panose="02010609060101010101" charset="-122"/>
              <a:ea typeface="楷体" panose="02010609060101010101" charset="-122"/>
              <a:cs typeface="楷体" panose="02010609060101010101" charset="-122"/>
            </a:endParaRPr>
          </a:p>
          <a:p>
            <a:pPr lvl="0">
              <a:lnSpc>
                <a:spcPct val="120000"/>
              </a:lnSpc>
            </a:pPr>
            <a:r>
              <a:rPr lang="zh-CN" altLang="en-US" sz="2200" b="1">
                <a:latin typeface="楷体" panose="02010609060101010101" charset="-122"/>
                <a:ea typeface="楷体" panose="02010609060101010101" charset="-122"/>
                <a:cs typeface="楷体" panose="02010609060101010101" charset="-122"/>
              </a:rPr>
              <a:t>   那个人说合适是合适，就是有点紧。</a:t>
            </a:r>
          </a:p>
          <a:p>
            <a:pPr lvl="0">
              <a:lnSpc>
                <a:spcPct val="120000"/>
              </a:lnSpc>
            </a:pPr>
            <a:r>
              <a:rPr lang="zh-CN" altLang="en-US" sz="2200" b="1">
                <a:latin typeface="楷体" panose="02010609060101010101" charset="-122"/>
                <a:ea typeface="楷体" panose="02010609060101010101" charset="-122"/>
                <a:cs typeface="楷体" panose="02010609060101010101" charset="-122"/>
              </a:rPr>
              <a:t>   “穿的次数多了就合适了。”</a:t>
            </a:r>
          </a:p>
          <a:p>
            <a:pPr lvl="0">
              <a:lnSpc>
                <a:spcPct val="120000"/>
              </a:lnSpc>
            </a:pPr>
            <a:r>
              <a:rPr lang="zh-CN" altLang="en-US" sz="2200" b="1">
                <a:latin typeface="楷体" panose="02010609060101010101" charset="-122"/>
                <a:ea typeface="楷体" panose="02010609060101010101" charset="-122"/>
                <a:cs typeface="楷体" panose="02010609060101010101" charset="-122"/>
              </a:rPr>
              <a:t>   那个人把新鞋穿了一遭，回来说脚疼。</a:t>
            </a:r>
          </a:p>
          <a:p>
            <a:pPr lvl="0">
              <a:lnSpc>
                <a:spcPct val="120000"/>
              </a:lnSpc>
            </a:pPr>
            <a:r>
              <a:rPr lang="zh-CN" altLang="en-US" sz="2200" b="1">
                <a:latin typeface="楷体" panose="02010609060101010101" charset="-122"/>
                <a:ea typeface="楷体" panose="02010609060101010101" charset="-122"/>
                <a:cs typeface="楷体" panose="02010609060101010101" charset="-122"/>
              </a:rPr>
              <a:t>  “你疼我也疼。”</a:t>
            </a:r>
          </a:p>
          <a:p>
            <a:pPr lvl="0">
              <a:lnSpc>
                <a:spcPct val="120000"/>
              </a:lnSpc>
            </a:pPr>
            <a:r>
              <a:rPr lang="zh-CN" altLang="en-US" sz="2200" b="1">
                <a:latin typeface="楷体" panose="02010609060101010101" charset="-122"/>
                <a:ea typeface="楷体" panose="02010609060101010101" charset="-122"/>
                <a:cs typeface="楷体" panose="02010609060101010101" charset="-122"/>
              </a:rPr>
              <a:t>   那个人问她哪里疼。</a:t>
            </a:r>
          </a:p>
          <a:p>
            <a:pPr lvl="0">
              <a:lnSpc>
                <a:spcPct val="120000"/>
              </a:lnSpc>
            </a:pPr>
            <a:r>
              <a:rPr lang="zh-CN" altLang="en-US" sz="2200" b="1">
                <a:latin typeface="楷体" panose="02010609060101010101" charset="-122"/>
                <a:ea typeface="楷体" panose="02010609060101010101" charset="-122"/>
                <a:cs typeface="楷体" panose="02010609060101010101" charset="-122"/>
              </a:rPr>
              <a:t>  “我心疼。”</a:t>
            </a:r>
          </a:p>
          <a:p>
            <a:pPr lvl="0">
              <a:lnSpc>
                <a:spcPct val="120000"/>
              </a:lnSpc>
            </a:pPr>
            <a:r>
              <a:rPr lang="zh-CN" altLang="en-US" sz="2200" b="1">
                <a:latin typeface="楷体" panose="02010609060101010101" charset="-122"/>
                <a:ea typeface="楷体" panose="02010609060101010101" charset="-122"/>
                <a:cs typeface="楷体" panose="02010609060101010101" charset="-122"/>
              </a:rPr>
              <a:t>   那个人就笑了，说：“那我给你揉揉吧！”</a:t>
            </a:r>
          </a:p>
          <a:p>
            <a:pPr lvl="0">
              <a:lnSpc>
                <a:spcPct val="120000"/>
              </a:lnSpc>
            </a:pPr>
            <a:r>
              <a:rPr lang="zh-CN" altLang="en-US" sz="2200" b="1">
                <a:latin typeface="楷体" panose="02010609060101010101" charset="-122"/>
                <a:ea typeface="楷体" panose="02010609060101010101" charset="-122"/>
                <a:cs typeface="楷体" panose="02010609060101010101" charset="-122"/>
              </a:rPr>
              <a:t>   她赶紧把胸口抱住了。她抱的动作大了些，把自己从幻想中抱了出来。摸摸脸，脸还火辣辣的。</a:t>
            </a:r>
          </a:p>
          <a:p>
            <a:pPr lvl="0">
              <a:lnSpc>
                <a:spcPct val="120000"/>
              </a:lnSpc>
            </a:pPr>
            <a:r>
              <a:rPr lang="zh-CN" altLang="en-US" sz="2200" b="1">
                <a:latin typeface="楷体" panose="02010609060101010101" charset="-122"/>
                <a:ea typeface="楷体" panose="02010609060101010101" charset="-122"/>
                <a:cs typeface="楷体" panose="02010609060101010101" charset="-122"/>
              </a:rPr>
              <a:t>   瞎想归瞎想，在动剪子剪袼褙时，她还是照原样儿一丝不差地剪下来了。第一次看见那个人是在社员大会上，那个人在黑压压的会场中念一篇稿子。她不记得稿子里说的是什么，旁边的人打听那个人是哪庄的，叫什么名字，她却记住了。她当时想，这个男孩子，年纪不大，胆子可够大的，敢在这么多人面前念那么长一大篇话。她这个年龄正是心里乱想的年龄，想着想着，就把自己和那个人联系到一块儿去了。不知道那个人有没有对象，要是没对象的话，不知喜欢什么样的</a:t>
            </a:r>
            <a:r>
              <a:rPr lang="en-US" altLang="zh-CN" sz="2200" b="1">
                <a:latin typeface="楷体" panose="02010609060101010101" charset="-122"/>
                <a:ea typeface="楷体" panose="02010609060101010101" charset="-122"/>
                <a:cs typeface="楷体" panose="02010609060101010101" charset="-122"/>
              </a:rPr>
              <a:t>……</a:t>
            </a:r>
          </a:p>
          <a:p>
            <a:pPr lvl="0">
              <a:lnSpc>
                <a:spcPct val="120000"/>
              </a:lnSpc>
            </a:pPr>
            <a:endParaRPr lang="en-US" altLang="zh-CN" sz="2200">
              <a:latin typeface="楷体" panose="02010609060101010101" charset="-122"/>
              <a:ea typeface="楷体" panose="02010609060101010101" charset="-122"/>
              <a:cs typeface="楷体" panose="02010609060101010101" charset="-122"/>
            </a:endParaRPr>
          </a:p>
          <a:p>
            <a:pPr lvl="0">
              <a:lnSpc>
                <a:spcPct val="120000"/>
              </a:lnSpc>
            </a:pPr>
            <a:endParaRPr lang="zh-CN" altLang="en-US" sz="36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2129767815"/>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五、典题导引</a:t>
            </a:r>
          </a:p>
        </p:txBody>
      </p:sp>
      <p:sp>
        <p:nvSpPr>
          <p:cNvPr id="100" name="文本框 99"/>
          <p:cNvSpPr txBox="1"/>
          <p:nvPr/>
        </p:nvSpPr>
        <p:spPr>
          <a:xfrm>
            <a:off x="0" y="727458"/>
            <a:ext cx="12192000" cy="7279878"/>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200">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有一天，家里来了个媒人，守明正要表示心烦，一听介绍的不是别人，正是让她做梦的那个人，一时浑身冰凉，小脸发白，泪珠子一串一串往下掉。母亲以为她对这门亲事不乐意，守明说：“妈，我是舍不得离开您！”</a:t>
            </a:r>
          </a:p>
          <a:p>
            <a:pPr lvl="0">
              <a:lnSpc>
                <a:spcPct val="120000"/>
              </a:lnSpc>
            </a:pPr>
            <a:r>
              <a:rPr lang="zh-CN" altLang="en-US" sz="2400" b="1">
                <a:latin typeface="楷体" panose="02010609060101010101" charset="-122"/>
                <a:ea typeface="楷体" panose="02010609060101010101" charset="-122"/>
                <a:cs typeface="楷体" panose="02010609060101010101" charset="-122"/>
              </a:rPr>
              <a:t>    媒人递来消息，说那个人要外出当工人，守明一听有些犯愣，这真应了那句脚大走四方的话。此一去不知何时才能回还，她一定得送给那个人一点东西，让那个人念着她，记住她，她没有别的可送，只有这一双鞋。</a:t>
            </a:r>
          </a:p>
          <a:p>
            <a:pPr lvl="0">
              <a:lnSpc>
                <a:spcPct val="120000"/>
              </a:lnSpc>
            </a:pPr>
            <a:r>
              <a:rPr lang="zh-CN" altLang="en-US" sz="2400" b="1">
                <a:latin typeface="楷体" panose="02010609060101010101" charset="-122"/>
                <a:ea typeface="楷体" panose="02010609060101010101" charset="-122"/>
                <a:cs typeface="楷体" panose="02010609060101010101" charset="-122"/>
              </a:rPr>
              <a:t>    那个人外出的日期定下来了，托媒人传话，向她约会。她正好亲手把鞋交给那个人。</a:t>
            </a:r>
          </a:p>
          <a:p>
            <a:pPr lvl="0">
              <a:lnSpc>
                <a:spcPct val="120000"/>
              </a:lnSpc>
            </a:pPr>
            <a:r>
              <a:rPr lang="zh-CN" altLang="en-US" sz="2400" b="1">
                <a:latin typeface="楷体" panose="02010609060101010101" charset="-122"/>
                <a:ea typeface="楷体" panose="02010609060101010101" charset="-122"/>
                <a:cs typeface="楷体" panose="02010609060101010101" charset="-122"/>
              </a:rPr>
              <a:t>    约会的地点是村边那座高桥，时间是吃过晚饭之后，母亲要送她到桥头去，她不让。</a:t>
            </a:r>
          </a:p>
          <a:p>
            <a:pPr lvl="0">
              <a:lnSpc>
                <a:spcPct val="120000"/>
              </a:lnSpc>
            </a:pPr>
            <a:r>
              <a:rPr lang="zh-CN" altLang="en-US" sz="2400" b="1">
                <a:latin typeface="楷体" panose="02010609060101010101" charset="-122"/>
                <a:ea typeface="楷体" panose="02010609060101010101" charset="-122"/>
                <a:cs typeface="楷体" panose="02010609060101010101" charset="-122"/>
              </a:rPr>
              <a:t>    守明把一切都想好了，那个人若说正好，她就让他穿这双鞋上路</a:t>
            </a:r>
            <a:r>
              <a:rPr lang="en-US" altLang="zh-CN" sz="2400" b="1">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人是你的，鞋就是你的，还脱下来干什么！临出门，她又改了主意，觉得只让那个人把鞋穿上试试新就行了，还得让他脱下来，等他回来完婚那一天才能穿。</a:t>
            </a:r>
            <a:endParaRPr lang="en-US" altLang="zh-CN" sz="2400" b="1">
              <a:latin typeface="楷体" panose="02010609060101010101" charset="-122"/>
              <a:ea typeface="楷体" panose="02010609060101010101" charset="-122"/>
              <a:cs typeface="楷体" panose="02010609060101010101" charset="-122"/>
            </a:endParaRPr>
          </a:p>
          <a:p>
            <a:pPr lvl="0">
              <a:lnSpc>
                <a:spcPct val="120000"/>
              </a:lnSpc>
            </a:pPr>
            <a:r>
              <a:rPr lang="zh-CN" altLang="en-US" sz="2400" b="1">
                <a:latin typeface="楷体" panose="02010609060101010101" charset="-122"/>
                <a:ea typeface="楷体" panose="02010609060101010101" charset="-122"/>
                <a:cs typeface="楷体" panose="02010609060101010101" charset="-122"/>
              </a:rPr>
              <a:t>    守明的设想未能实现。她把鞋递给那个人时，让那个人穿上试试。那个人只笑了笑，说声谢谢，就把鞋竖着插进上衣口袋里去了。直到那个人说再见，鞋也没试一下。那个人说再见时，猛地向守明伸出了手，意思要把手握一握。</a:t>
            </a:r>
          </a:p>
          <a:p>
            <a:pPr lvl="0">
              <a:lnSpc>
                <a:spcPct val="120000"/>
              </a:lnSpc>
            </a:pPr>
            <a:endParaRPr lang="en-US" altLang="zh-CN" sz="2200">
              <a:latin typeface="楷体" panose="02010609060101010101" charset="-122"/>
              <a:ea typeface="楷体" panose="02010609060101010101" charset="-122"/>
              <a:cs typeface="楷体" panose="02010609060101010101" charset="-122"/>
            </a:endParaRPr>
          </a:p>
          <a:p>
            <a:pPr lvl="0">
              <a:lnSpc>
                <a:spcPct val="120000"/>
              </a:lnSpc>
            </a:pPr>
            <a:endParaRPr lang="zh-CN" altLang="en-US" sz="36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2244956385"/>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五、典题导引</a:t>
            </a:r>
          </a:p>
        </p:txBody>
      </p:sp>
      <p:sp>
        <p:nvSpPr>
          <p:cNvPr id="100" name="文本框 99"/>
          <p:cNvSpPr txBox="1"/>
          <p:nvPr/>
        </p:nvSpPr>
        <p:spPr>
          <a:xfrm>
            <a:off x="0" y="778258"/>
            <a:ext cx="12192000" cy="6652014"/>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700">
                <a:latin typeface="楷体" panose="02010609060101010101" charset="-122"/>
                <a:ea typeface="楷体" panose="02010609060101010101" charset="-122"/>
                <a:cs typeface="楷体" panose="02010609060101010101" charset="-122"/>
              </a:rPr>
              <a:t>    </a:t>
            </a:r>
            <a:r>
              <a:rPr lang="zh-CN" altLang="en-US" sz="2700" b="1">
                <a:latin typeface="楷体" panose="02010609060101010101" charset="-122"/>
                <a:ea typeface="楷体" panose="02010609060101010101" charset="-122"/>
                <a:cs typeface="楷体" panose="02010609060101010101" charset="-122"/>
              </a:rPr>
              <a:t>这是守明没有料到的。他们虽然见过几次面，但从来没有碰过手。她犹豫了一会儿，还是低着头把手交出去了。那个人的手温热有力，握得她的手忽地出了一层汗，接着她身上也出汗了。那个人大概怕她害臊，就把她的手松开了。</a:t>
            </a:r>
          </a:p>
          <a:p>
            <a:pPr lvl="0">
              <a:lnSpc>
                <a:spcPct val="120000"/>
              </a:lnSpc>
            </a:pPr>
            <a:r>
              <a:rPr lang="zh-CN" altLang="en-US" sz="2700" b="1">
                <a:latin typeface="楷体" panose="02010609060101010101" charset="-122"/>
                <a:ea typeface="楷体" panose="02010609060101010101" charset="-122"/>
                <a:cs typeface="楷体" panose="02010609060101010101" charset="-122"/>
              </a:rPr>
              <a:t>    守明下了桥往回走时，见夹道的高庄稼中间拦着一个黑人影，她大吃一惊，正要折回身去追那个人，扑进那个人怀里，让她的那个人救她，人影说话了，原来是她母亲。怎么会是母亲呢！在回家的路上，守明一直没跟母亲说话。</a:t>
            </a:r>
          </a:p>
          <a:p>
            <a:pPr lvl="0">
              <a:lnSpc>
                <a:spcPct val="120000"/>
              </a:lnSpc>
            </a:pPr>
            <a:r>
              <a:rPr lang="zh-CN" altLang="en-US" sz="2700" b="1">
                <a:latin typeface="楷体" panose="02010609060101010101" charset="-122"/>
                <a:ea typeface="楷体" panose="02010609060101010101" charset="-122"/>
                <a:cs typeface="楷体" panose="02010609060101010101" charset="-122"/>
              </a:rPr>
              <a:t>后记：</a:t>
            </a:r>
          </a:p>
          <a:p>
            <a:pPr lvl="0">
              <a:lnSpc>
                <a:spcPct val="120000"/>
              </a:lnSpc>
            </a:pPr>
            <a:r>
              <a:rPr lang="zh-CN" altLang="en-US" sz="2700" b="1">
                <a:latin typeface="楷体" panose="02010609060101010101" charset="-122"/>
                <a:ea typeface="楷体" panose="02010609060101010101" charset="-122"/>
                <a:cs typeface="楷体" panose="02010609060101010101" charset="-122"/>
              </a:rPr>
              <a:t>    我在农村老家时，人家给我介绍了一个对象。那个姑娘很精心地给我做了一双鞋。参加工作后，我把那双鞋带进了城里，先是舍不得穿，后来想穿也穿不出去了。第一次回家探亲，我把那双鞋退给了那位姑娘。那姑娘接过鞋后，眼里一直泪汪汪的。后来我想到，我一定伤害了那位农村姑娘的心，我辜负了她，一辈子都对不起她</a:t>
            </a:r>
            <a:r>
              <a:rPr lang="zh-CN" altLang="en-US" sz="2700">
                <a:latin typeface="楷体" panose="02010609060101010101" charset="-122"/>
                <a:ea typeface="楷体" panose="02010609060101010101" charset="-122"/>
                <a:cs typeface="楷体" panose="02010609060101010101" charset="-122"/>
              </a:rPr>
              <a:t>。</a:t>
            </a:r>
            <a:r>
              <a:rPr lang="en-US" altLang="zh-CN" sz="2700">
                <a:latin typeface="楷体" panose="02010609060101010101" charset="-122"/>
                <a:ea typeface="楷体" panose="02010609060101010101" charset="-122"/>
                <a:cs typeface="楷体" panose="02010609060101010101" charset="-122"/>
              </a:rPr>
              <a:t>                                        </a:t>
            </a:r>
            <a:r>
              <a:rPr lang="en-US" altLang="zh-CN" sz="2700">
                <a:latin typeface="+mn-ea"/>
                <a:cs typeface="楷体" panose="02010609060101010101" charset="-122"/>
              </a:rPr>
              <a:t>(</a:t>
            </a:r>
            <a:r>
              <a:rPr lang="zh-CN" altLang="en-US" sz="2700">
                <a:latin typeface="+mn-ea"/>
                <a:cs typeface="楷体" panose="02010609060101010101" charset="-122"/>
              </a:rPr>
              <a:t>有删改</a:t>
            </a:r>
            <a:r>
              <a:rPr lang="en-US" altLang="zh-CN" sz="2700">
                <a:latin typeface="+mn-ea"/>
                <a:cs typeface="楷体" panose="02010609060101010101" charset="-122"/>
              </a:rPr>
              <a:t>)</a:t>
            </a:r>
          </a:p>
          <a:p>
            <a:pPr lvl="0">
              <a:lnSpc>
                <a:spcPct val="120000"/>
              </a:lnSpc>
            </a:pPr>
            <a:endParaRPr lang="zh-CN" altLang="en-US" sz="36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3193381340"/>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五、典题导引</a:t>
            </a:r>
          </a:p>
        </p:txBody>
      </p:sp>
      <p:sp>
        <p:nvSpPr>
          <p:cNvPr id="100" name="文本框 99"/>
          <p:cNvSpPr txBox="1"/>
          <p:nvPr/>
        </p:nvSpPr>
        <p:spPr>
          <a:xfrm>
            <a:off x="0" y="871392"/>
            <a:ext cx="12192000" cy="524695"/>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700" b="1">
                <a:latin typeface="仿宋" panose="02010609060101010101" pitchFamily="49" charset="-122"/>
                <a:ea typeface="仿宋" panose="02010609060101010101" pitchFamily="49" charset="-122"/>
                <a:cs typeface="楷体" panose="02010609060101010101" charset="-122"/>
              </a:rPr>
              <a:t>小说以“鞋”为中心叙事写人，这样处理有什么好处？请简要分析。</a:t>
            </a:r>
            <a:endParaRPr lang="zh-CN" altLang="en-US" sz="3600" b="1">
              <a:latin typeface="仿宋" panose="02010609060101010101" pitchFamily="49" charset="-122"/>
              <a:ea typeface="仿宋" panose="02010609060101010101" pitchFamily="49" charset="-122"/>
              <a:cs typeface="楷体" panose="02010609060101010101" charset="-122"/>
            </a:endParaRPr>
          </a:p>
        </p:txBody>
      </p:sp>
      <p:sp>
        <p:nvSpPr>
          <p:cNvPr id="5" name="文本框 4">
            <a:extLst>
              <a:ext uri="{FF2B5EF4-FFF2-40B4-BE49-F238E27FC236}">
                <a16:creationId xmlns:a16="http://schemas.microsoft.com/office/drawing/2014/main" xmlns="" id="{F02BA504-7B00-437A-BCFD-0A8153A28895}"/>
              </a:ext>
            </a:extLst>
          </p:cNvPr>
          <p:cNvSpPr txBox="1"/>
          <p:nvPr/>
        </p:nvSpPr>
        <p:spPr>
          <a:xfrm>
            <a:off x="720089" y="1852295"/>
            <a:ext cx="11183735" cy="4031873"/>
          </a:xfrm>
          <a:prstGeom prst="rect">
            <a:avLst/>
          </a:prstGeom>
          <a:noFill/>
        </p:spPr>
        <p:txBody>
          <a:bodyPr wrap="square" rtlCol="0">
            <a:spAutoFit/>
          </a:bodyPr>
          <a:lstStyle/>
          <a:p>
            <a:r>
              <a:rPr lang="zh-CN" altLang="en-US" sz="3200" b="1">
                <a:solidFill>
                  <a:srgbClr val="FF0000"/>
                </a:solidFill>
              </a:rPr>
              <a:t>【答案】</a:t>
            </a:r>
            <a:endParaRPr lang="en-US" altLang="zh-CN" sz="3200" b="1">
              <a:solidFill>
                <a:srgbClr val="FF0000"/>
              </a:solidFill>
            </a:endParaRPr>
          </a:p>
          <a:p>
            <a:r>
              <a:rPr lang="zh-CN" altLang="en-US" sz="3200" b="1">
                <a:solidFill>
                  <a:srgbClr val="FF0000"/>
                </a:solidFill>
              </a:rPr>
              <a:t>①</a:t>
            </a:r>
            <a:r>
              <a:rPr lang="en-US" altLang="zh-CN" sz="3200" b="1">
                <a:solidFill>
                  <a:srgbClr val="FF0000"/>
                </a:solidFill>
              </a:rPr>
              <a:t>(</a:t>
            </a:r>
            <a:r>
              <a:rPr lang="zh-CN" altLang="en-US" sz="3200" b="1">
                <a:solidFill>
                  <a:srgbClr val="FF0000"/>
                </a:solidFill>
              </a:rPr>
              <a:t>从环境和主旨方面思考作用</a:t>
            </a:r>
            <a:r>
              <a:rPr lang="en-US" altLang="zh-CN" sz="3200" b="1">
                <a:solidFill>
                  <a:srgbClr val="FF0000"/>
                </a:solidFill>
              </a:rPr>
              <a:t>)</a:t>
            </a:r>
            <a:r>
              <a:rPr lang="zh-CN" altLang="en-US" sz="3200" b="1">
                <a:solidFill>
                  <a:srgbClr val="FF0000"/>
                </a:solidFill>
              </a:rPr>
              <a:t>做鞋是当时当地的规矩，这样的故事既有生活气息，又有时代特点；</a:t>
            </a:r>
          </a:p>
          <a:p>
            <a:r>
              <a:rPr lang="zh-CN" altLang="en-US" sz="3200" b="1">
                <a:solidFill>
                  <a:srgbClr val="FF0000"/>
                </a:solidFill>
              </a:rPr>
              <a:t>②</a:t>
            </a:r>
            <a:r>
              <a:rPr lang="en-US" altLang="zh-CN" sz="3200" b="1">
                <a:solidFill>
                  <a:srgbClr val="FF0000"/>
                </a:solidFill>
              </a:rPr>
              <a:t>(</a:t>
            </a:r>
            <a:r>
              <a:rPr lang="zh-CN" altLang="en-US" sz="3200" b="1">
                <a:solidFill>
                  <a:srgbClr val="FF0000"/>
                </a:solidFill>
              </a:rPr>
              <a:t>从情节安排方面思考作用</a:t>
            </a:r>
            <a:r>
              <a:rPr lang="en-US" altLang="zh-CN" sz="3200" b="1">
                <a:solidFill>
                  <a:srgbClr val="FF0000"/>
                </a:solidFill>
              </a:rPr>
              <a:t>)</a:t>
            </a:r>
            <a:r>
              <a:rPr lang="zh-CN" altLang="en-US" sz="3200" b="1">
                <a:solidFill>
                  <a:srgbClr val="FF0000"/>
                </a:solidFill>
              </a:rPr>
              <a:t>以鞋为线索，可以使故事情节更集中、紧凑；</a:t>
            </a:r>
          </a:p>
          <a:p>
            <a:r>
              <a:rPr lang="zh-CN" altLang="en-US" sz="3200" b="1">
                <a:solidFill>
                  <a:srgbClr val="FF0000"/>
                </a:solidFill>
              </a:rPr>
              <a:t>③</a:t>
            </a:r>
            <a:r>
              <a:rPr lang="en-US" altLang="zh-CN" sz="3200" b="1">
                <a:solidFill>
                  <a:srgbClr val="FF0000"/>
                </a:solidFill>
              </a:rPr>
              <a:t>(</a:t>
            </a:r>
            <a:r>
              <a:rPr lang="zh-CN" altLang="en-US" sz="3200" b="1">
                <a:solidFill>
                  <a:srgbClr val="FF0000"/>
                </a:solidFill>
              </a:rPr>
              <a:t>从人物塑造方面思考作用</a:t>
            </a:r>
            <a:r>
              <a:rPr lang="en-US" altLang="zh-CN" sz="3200" b="1">
                <a:solidFill>
                  <a:srgbClr val="FF0000"/>
                </a:solidFill>
              </a:rPr>
              <a:t>)</a:t>
            </a:r>
            <a:r>
              <a:rPr lang="zh-CN" altLang="en-US" sz="3200" b="1">
                <a:solidFill>
                  <a:srgbClr val="FF0000"/>
                </a:solidFill>
              </a:rPr>
              <a:t>鞋是情感的寄托物，有助于主人公内在情感与深层心理的发掘与表现。</a:t>
            </a:r>
          </a:p>
          <a:p>
            <a:endParaRPr lang="zh-CN" altLang="en-US" sz="3200" b="1">
              <a:solidFill>
                <a:srgbClr val="FF0000"/>
              </a:solidFill>
            </a:endParaRPr>
          </a:p>
        </p:txBody>
      </p:sp>
    </p:spTree>
    <p:extLst>
      <p:ext uri="{BB962C8B-B14F-4D97-AF65-F5344CB8AC3E}">
        <p14:creationId xmlns:p14="http://schemas.microsoft.com/office/powerpoint/2010/main" xmlns="" val="2000997015"/>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五、典题导引</a:t>
            </a:r>
          </a:p>
        </p:txBody>
      </p:sp>
      <p:sp>
        <p:nvSpPr>
          <p:cNvPr id="100" name="文本框 99"/>
          <p:cNvSpPr txBox="1"/>
          <p:nvPr/>
        </p:nvSpPr>
        <p:spPr>
          <a:xfrm>
            <a:off x="0" y="871392"/>
            <a:ext cx="12192000" cy="524695"/>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700" b="1">
                <a:latin typeface="仿宋" panose="02010609060101010101" pitchFamily="49" charset="-122"/>
                <a:ea typeface="仿宋" panose="02010609060101010101" pitchFamily="49" charset="-122"/>
                <a:cs typeface="楷体" panose="02010609060101010101" charset="-122"/>
              </a:rPr>
              <a:t>小说以“鞋”为中心叙事写人，这样处理有什么好处？请简要分析。</a:t>
            </a:r>
            <a:endParaRPr lang="zh-CN" altLang="en-US" sz="3600" b="1">
              <a:latin typeface="仿宋" panose="02010609060101010101" pitchFamily="49" charset="-122"/>
              <a:ea typeface="仿宋" panose="02010609060101010101" pitchFamily="49" charset="-122"/>
              <a:cs typeface="楷体" panose="02010609060101010101" charset="-122"/>
            </a:endParaRPr>
          </a:p>
        </p:txBody>
      </p:sp>
      <p:sp>
        <p:nvSpPr>
          <p:cNvPr id="6" name="文本框 5">
            <a:extLst>
              <a:ext uri="{FF2B5EF4-FFF2-40B4-BE49-F238E27FC236}">
                <a16:creationId xmlns:a16="http://schemas.microsoft.com/office/drawing/2014/main" xmlns="" id="{E4346DBB-2159-43E9-B28A-6AF0FE759185}"/>
              </a:ext>
            </a:extLst>
          </p:cNvPr>
          <p:cNvSpPr txBox="1"/>
          <p:nvPr/>
        </p:nvSpPr>
        <p:spPr>
          <a:xfrm>
            <a:off x="0" y="1362385"/>
            <a:ext cx="12192000" cy="6080704"/>
          </a:xfrm>
          <a:prstGeom prst="rect">
            <a:avLst/>
          </a:prstGeom>
          <a:solidFill>
            <a:schemeClr val="bg1"/>
          </a:solidFill>
          <a:ln w="12700">
            <a:solidFill>
              <a:srgbClr val="4BB1A8"/>
            </a:solidFill>
          </a:ln>
        </p:spPr>
        <p:txBody>
          <a:bodyPr wrap="square">
            <a:spAutoFit/>
          </a:bodyPr>
          <a:lstStyle/>
          <a:p>
            <a:pPr indent="457200">
              <a:lnSpc>
                <a:spcPct val="120000"/>
              </a:lnSpc>
            </a:pPr>
            <a:r>
              <a:rPr lang="en-US" altLang="zh-CN" sz="2000" b="1">
                <a:latin typeface="仿宋" panose="02010609060101010101" pitchFamily="49" charset="-122"/>
                <a:ea typeface="仿宋" panose="02010609060101010101" pitchFamily="49" charset="-122"/>
                <a:cs typeface="仿宋" panose="02010609060101010101" pitchFamily="49" charset="-122"/>
              </a:rPr>
              <a:t>【</a:t>
            </a:r>
            <a:r>
              <a:rPr lang="zh-CN" altLang="en-US" sz="2000" b="1">
                <a:latin typeface="仿宋" panose="02010609060101010101" pitchFamily="49" charset="-122"/>
                <a:ea typeface="仿宋" panose="02010609060101010101" pitchFamily="49" charset="-122"/>
                <a:cs typeface="仿宋" panose="02010609060101010101" pitchFamily="49" charset="-122"/>
              </a:rPr>
              <a:t>解析</a:t>
            </a:r>
            <a:r>
              <a:rPr lang="en-US" altLang="zh-CN" sz="2000" b="1">
                <a:latin typeface="仿宋" panose="02010609060101010101" pitchFamily="49" charset="-122"/>
                <a:ea typeface="仿宋" panose="02010609060101010101" pitchFamily="49" charset="-122"/>
                <a:cs typeface="仿宋" panose="02010609060101010101" pitchFamily="49" charset="-122"/>
              </a:rPr>
              <a:t>】 </a:t>
            </a:r>
          </a:p>
          <a:p>
            <a:pPr indent="457200">
              <a:lnSpc>
                <a:spcPct val="120000"/>
              </a:lnSpc>
            </a:pPr>
            <a:r>
              <a:rPr lang="zh-CN" altLang="en-US" sz="2000" b="1">
                <a:latin typeface="仿宋" panose="02010609060101010101" pitchFamily="49" charset="-122"/>
                <a:ea typeface="仿宋" panose="02010609060101010101" pitchFamily="49" charset="-122"/>
                <a:cs typeface="仿宋" panose="02010609060101010101" pitchFamily="49" charset="-122"/>
              </a:rPr>
              <a:t>第一步：审题干，明题型　　</a:t>
            </a:r>
          </a:p>
          <a:p>
            <a:pPr indent="457200">
              <a:lnSpc>
                <a:spcPct val="120000"/>
              </a:lnSpc>
            </a:pPr>
            <a:r>
              <a:rPr lang="zh-CN" altLang="en-US" sz="2000" b="1">
                <a:latin typeface="仿宋" panose="02010609060101010101" pitchFamily="49" charset="-122"/>
                <a:ea typeface="仿宋" panose="02010609060101010101" pitchFamily="49" charset="-122"/>
                <a:cs typeface="仿宋" panose="02010609060101010101" pitchFamily="49" charset="-122"/>
              </a:rPr>
              <a:t>由题干“小说以‘鞋’为中心叙事写人”可知， 本题考查分析小说的结构技法的能力。</a:t>
            </a:r>
          </a:p>
          <a:p>
            <a:pPr indent="457200">
              <a:lnSpc>
                <a:spcPct val="120000"/>
              </a:lnSpc>
            </a:pPr>
            <a:r>
              <a:rPr lang="zh-CN" altLang="en-US" sz="2000" b="1">
                <a:latin typeface="仿宋" panose="02010609060101010101" pitchFamily="49" charset="-122"/>
                <a:ea typeface="仿宋" panose="02010609060101010101" pitchFamily="49" charset="-122"/>
                <a:cs typeface="仿宋" panose="02010609060101010101" pitchFamily="49" charset="-122"/>
              </a:rPr>
              <a:t>第二步：定角度，找对应</a:t>
            </a:r>
          </a:p>
          <a:p>
            <a:pPr indent="457200">
              <a:lnSpc>
                <a:spcPct val="120000"/>
              </a:lnSpc>
            </a:pPr>
            <a:r>
              <a:rPr lang="zh-CN" altLang="en-US" sz="2000" b="1">
                <a:latin typeface="仿宋" panose="02010609060101010101" pitchFamily="49" charset="-122"/>
                <a:ea typeface="仿宋" panose="02010609060101010101" pitchFamily="49" charset="-122"/>
                <a:cs typeface="仿宋" panose="02010609060101010101" pitchFamily="49" charset="-122"/>
              </a:rPr>
              <a:t>思考角度</a:t>
            </a:r>
            <a:r>
              <a:rPr lang="en-US" altLang="zh-CN" sz="2000" b="1">
                <a:latin typeface="仿宋" panose="02010609060101010101" pitchFamily="49" charset="-122"/>
                <a:ea typeface="仿宋" panose="02010609060101010101" pitchFamily="49" charset="-122"/>
                <a:cs typeface="仿宋" panose="02010609060101010101" pitchFamily="49" charset="-122"/>
              </a:rPr>
              <a:t>——</a:t>
            </a:r>
            <a:r>
              <a:rPr lang="zh-CN" altLang="en-US" sz="2000" b="1">
                <a:latin typeface="仿宋" panose="02010609060101010101" pitchFamily="49" charset="-122"/>
                <a:ea typeface="仿宋" panose="02010609060101010101" pitchFamily="49" charset="-122"/>
                <a:cs typeface="仿宋" panose="02010609060101010101" pitchFamily="49" charset="-122"/>
              </a:rPr>
              <a:t>文中对应的答案要点</a:t>
            </a:r>
          </a:p>
          <a:p>
            <a:pPr indent="457200">
              <a:lnSpc>
                <a:spcPct val="120000"/>
              </a:lnSpc>
            </a:pPr>
            <a:r>
              <a:rPr lang="zh-CN" altLang="en-US" sz="2000" b="1">
                <a:latin typeface="仿宋" panose="02010609060101010101" pitchFamily="49" charset="-122"/>
                <a:ea typeface="仿宋" panose="02010609060101010101" pitchFamily="49" charset="-122"/>
                <a:cs typeface="仿宋" panose="02010609060101010101" pitchFamily="49" charset="-122"/>
              </a:rPr>
              <a:t>从人物塑造方面思考</a:t>
            </a:r>
          </a:p>
          <a:p>
            <a:pPr indent="457200">
              <a:lnSpc>
                <a:spcPct val="120000"/>
              </a:lnSpc>
            </a:pPr>
            <a:r>
              <a:rPr lang="zh-CN" altLang="en-US" sz="2000" b="1">
                <a:latin typeface="仿宋" panose="02010609060101010101" pitchFamily="49" charset="-122"/>
                <a:ea typeface="仿宋" panose="02010609060101010101" pitchFamily="49" charset="-122"/>
                <a:cs typeface="仿宋" panose="02010609060101010101" pitchFamily="49" charset="-122"/>
              </a:rPr>
              <a:t>本文“鞋”对主要人物守明起到了很好的衬托作用，其内心情感的流露都是借助“鞋”完成的；想到给男方做双小鞋不让他走得太远，透露出对男方的担心；想象男方穿小鞋的窘态以及跟男方约会时试鞋的情景，透露出向往爱情的守明复杂而甜蜜的心理。</a:t>
            </a:r>
          </a:p>
          <a:p>
            <a:pPr indent="457200">
              <a:lnSpc>
                <a:spcPct val="120000"/>
              </a:lnSpc>
            </a:pPr>
            <a:r>
              <a:rPr lang="zh-CN" altLang="en-US" sz="2000" b="1">
                <a:latin typeface="仿宋" panose="02010609060101010101" pitchFamily="49" charset="-122"/>
                <a:ea typeface="仿宋" panose="02010609060101010101" pitchFamily="49" charset="-122"/>
                <a:cs typeface="仿宋" panose="02010609060101010101" pitchFamily="49" charset="-122"/>
              </a:rPr>
              <a:t>从情节安排方面思考</a:t>
            </a:r>
          </a:p>
          <a:p>
            <a:pPr indent="457200">
              <a:lnSpc>
                <a:spcPct val="120000"/>
              </a:lnSpc>
            </a:pPr>
            <a:r>
              <a:rPr lang="zh-CN" altLang="en-US" sz="2000" b="1">
                <a:latin typeface="仿宋" panose="02010609060101010101" pitchFamily="49" charset="-122"/>
                <a:ea typeface="仿宋" panose="02010609060101010101" pitchFamily="49" charset="-122"/>
                <a:cs typeface="仿宋" panose="02010609060101010101" pitchFamily="49" charset="-122"/>
              </a:rPr>
              <a:t>小说的情节始终没有离开鞋子，在做鞋、送鞋的过程中，女主人公的情感和内心世界得以展现，所以“鞋”是文章的线索。</a:t>
            </a:r>
          </a:p>
          <a:p>
            <a:pPr indent="457200">
              <a:lnSpc>
                <a:spcPct val="120000"/>
              </a:lnSpc>
            </a:pPr>
            <a:r>
              <a:rPr lang="zh-CN" altLang="en-US" sz="2000" b="1">
                <a:latin typeface="仿宋" panose="02010609060101010101" pitchFamily="49" charset="-122"/>
                <a:ea typeface="仿宋" panose="02010609060101010101" pitchFamily="49" charset="-122"/>
                <a:cs typeface="仿宋" panose="02010609060101010101" pitchFamily="49" charset="-122"/>
              </a:rPr>
              <a:t>从环境和主旨方面思考</a:t>
            </a:r>
          </a:p>
          <a:p>
            <a:pPr indent="457200">
              <a:lnSpc>
                <a:spcPct val="120000"/>
              </a:lnSpc>
            </a:pPr>
            <a:r>
              <a:rPr lang="zh-CN" altLang="en-US" sz="2000" b="1">
                <a:latin typeface="仿宋" panose="02010609060101010101" pitchFamily="49" charset="-122"/>
                <a:ea typeface="仿宋" panose="02010609060101010101" pitchFamily="49" charset="-122"/>
                <a:cs typeface="仿宋" panose="02010609060101010101" pitchFamily="49" charset="-122"/>
              </a:rPr>
              <a:t>文中“按当地的规矩，守明该给那个人做一双鞋了”，物象第一次在文中出现就点明了当地的习俗，也是那个时代的环境特点，这是物象本身特点蕴含的时代环境，也暗示了文章的主旨。</a:t>
            </a:r>
          </a:p>
          <a:p>
            <a:pPr indent="457200" algn="l" fontAlgn="auto">
              <a:lnSpc>
                <a:spcPct val="120000"/>
              </a:lnSpc>
            </a:pPr>
            <a:endParaRPr sz="2800" b="1">
              <a:latin typeface="仿宋" panose="02010609060101010101" pitchFamily="49" charset="-122"/>
              <a:ea typeface="仿宋" panose="02010609060101010101" pitchFamily="49" charset="-122"/>
              <a:cs typeface="仿宋" panose="02010609060101010101" pitchFamily="49" charset="-122"/>
            </a:endParaRPr>
          </a:p>
        </p:txBody>
      </p:sp>
    </p:spTree>
    <p:extLst>
      <p:ext uri="{BB962C8B-B14F-4D97-AF65-F5344CB8AC3E}">
        <p14:creationId xmlns:p14="http://schemas.microsoft.com/office/powerpoint/2010/main" xmlns="" val="889209232"/>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plus(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五、典题导引</a:t>
            </a:r>
          </a:p>
        </p:txBody>
      </p:sp>
      <p:sp>
        <p:nvSpPr>
          <p:cNvPr id="100" name="文本框 99"/>
          <p:cNvSpPr txBox="1"/>
          <p:nvPr/>
        </p:nvSpPr>
        <p:spPr>
          <a:xfrm>
            <a:off x="0" y="973455"/>
            <a:ext cx="12192000" cy="6361293"/>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1900" b="1">
                <a:solidFill>
                  <a:srgbClr val="FF0000"/>
                </a:solidFill>
                <a:highlight>
                  <a:srgbClr val="FFFF00"/>
                </a:highlight>
                <a:latin typeface="+mn-ea"/>
                <a:cs typeface="楷体" panose="02010609060101010101" charset="-122"/>
              </a:rPr>
              <a:t>例</a:t>
            </a:r>
            <a:r>
              <a:rPr lang="en-US" altLang="zh-CN" sz="1900" b="1">
                <a:solidFill>
                  <a:srgbClr val="FF0000"/>
                </a:solidFill>
                <a:highlight>
                  <a:srgbClr val="FFFF00"/>
                </a:highlight>
                <a:latin typeface="+mn-ea"/>
                <a:cs typeface="楷体" panose="02010609060101010101" charset="-122"/>
              </a:rPr>
              <a:t>2.</a:t>
            </a:r>
            <a:r>
              <a:rPr lang="zh-CN" altLang="en-US" sz="1900" b="1">
                <a:solidFill>
                  <a:srgbClr val="FF0000"/>
                </a:solidFill>
                <a:highlight>
                  <a:srgbClr val="FFFF00"/>
                </a:highlight>
                <a:latin typeface="+mn-ea"/>
                <a:cs typeface="楷体" panose="02010609060101010101" charset="-122"/>
              </a:rPr>
              <a:t>（</a:t>
            </a:r>
            <a:r>
              <a:rPr lang="en-US" altLang="zh-CN" sz="1900" b="1">
                <a:solidFill>
                  <a:srgbClr val="FF0000"/>
                </a:solidFill>
                <a:highlight>
                  <a:srgbClr val="FFFF00"/>
                </a:highlight>
                <a:latin typeface="+mn-ea"/>
                <a:cs typeface="楷体" panose="02010609060101010101" charset="-122"/>
              </a:rPr>
              <a:t>2021·</a:t>
            </a:r>
            <a:r>
              <a:rPr lang="zh-CN" altLang="en-US" sz="1900" b="1">
                <a:solidFill>
                  <a:srgbClr val="FF0000"/>
                </a:solidFill>
                <a:highlight>
                  <a:srgbClr val="FFFF00"/>
                </a:highlight>
                <a:latin typeface="+mn-ea"/>
                <a:cs typeface="楷体" panose="02010609060101010101" charset="-122"/>
              </a:rPr>
              <a:t>新高考</a:t>
            </a:r>
            <a:r>
              <a:rPr lang="en-US" altLang="zh-CN" sz="1900" b="1">
                <a:solidFill>
                  <a:srgbClr val="FF0000"/>
                </a:solidFill>
                <a:highlight>
                  <a:srgbClr val="FFFF00"/>
                </a:highlight>
                <a:latin typeface="+mn-ea"/>
                <a:cs typeface="楷体" panose="02010609060101010101" charset="-122"/>
              </a:rPr>
              <a:t>I</a:t>
            </a:r>
            <a:r>
              <a:rPr lang="zh-CN" altLang="en-US" sz="1900" b="1">
                <a:solidFill>
                  <a:srgbClr val="FF0000"/>
                </a:solidFill>
                <a:highlight>
                  <a:srgbClr val="FFFF00"/>
                </a:highlight>
                <a:latin typeface="+mn-ea"/>
                <a:cs typeface="楷体" panose="02010609060101010101" charset="-122"/>
              </a:rPr>
              <a:t>卷）阅读下面的文字，完成后面的题目。</a:t>
            </a:r>
          </a:p>
          <a:p>
            <a:pPr lvl="0" indent="720000" algn="ctr">
              <a:lnSpc>
                <a:spcPct val="120000"/>
              </a:lnSpc>
            </a:pPr>
            <a:r>
              <a:rPr lang="zh-CN" altLang="en-US" sz="1900" b="1">
                <a:latin typeface="宋体" panose="02010600030101010101" pitchFamily="2" charset="-122"/>
                <a:cs typeface="楷体" panose="02010609060101010101" charset="-122"/>
              </a:rPr>
              <a:t>石门阵</a:t>
            </a:r>
          </a:p>
          <a:p>
            <a:pPr lvl="0" indent="720000" algn="ctr">
              <a:lnSpc>
                <a:spcPct val="120000"/>
              </a:lnSpc>
            </a:pPr>
            <a:r>
              <a:rPr lang="zh-CN" altLang="en-US" sz="1900">
                <a:latin typeface="宋体" panose="02010600030101010101" pitchFamily="2" charset="-122"/>
                <a:cs typeface="楷体" panose="02010609060101010101" charset="-122"/>
              </a:rPr>
              <a:t>卞之琳</a:t>
            </a:r>
            <a:endParaRPr lang="en-US" altLang="zh-CN" sz="1900">
              <a:latin typeface="宋体" panose="02010600030101010101" pitchFamily="2" charset="-122"/>
              <a:cs typeface="楷体" panose="02010609060101010101" charset="-122"/>
            </a:endParaRPr>
          </a:p>
          <a:p>
            <a:pPr lvl="0">
              <a:lnSpc>
                <a:spcPct val="120000"/>
              </a:lnSpc>
            </a:pPr>
            <a:r>
              <a:rPr lang="zh-CN" altLang="en-US" sz="1900" b="1">
                <a:latin typeface="楷体" panose="02010609060101010101" charset="-122"/>
                <a:ea typeface="楷体" panose="02010609060101010101" charset="-122"/>
                <a:cs typeface="楷体" panose="02010609060101010101" charset="-122"/>
              </a:rPr>
              <a:t>    “诸葛孔明摆下了八阵图，叫陆逊那小子，得意洋洋，跨马而来的，只见左一块石头，右一块石头，石头，石头，石头，直弄得头都昏了，他一看来势不妙，就勒转了马头，横冲直撞，焦头烂额，逃回了原路。</a:t>
            </a:r>
            <a:r>
              <a:rPr lang="en-US" altLang="zh-CN" sz="1900" b="1">
                <a:latin typeface="楷体" panose="02010609060101010101" charset="-122"/>
                <a:ea typeface="楷体" panose="02010609060101010101" charset="-122"/>
                <a:cs typeface="楷体" panose="02010609060101010101" charset="-122"/>
              </a:rPr>
              <a:t>——</a:t>
            </a:r>
            <a:r>
              <a:rPr lang="zh-CN" altLang="en-US" sz="1900" b="1">
                <a:latin typeface="楷体" panose="02010609060101010101" charset="-122"/>
                <a:ea typeface="楷体" panose="02010609060101010101" charset="-122"/>
                <a:cs typeface="楷体" panose="02010609060101010101" charset="-122"/>
              </a:rPr>
              <a:t>这</a:t>
            </a:r>
            <a:r>
              <a:rPr lang="en-US" altLang="zh-CN" sz="1900" b="1">
                <a:latin typeface="楷体" panose="02010609060101010101" charset="-122"/>
                <a:ea typeface="楷体" panose="02010609060101010101" charset="-122"/>
                <a:cs typeface="楷体" panose="02010609060101010101" charset="-122"/>
              </a:rPr>
              <a:t>《</a:t>
            </a:r>
            <a:r>
              <a:rPr lang="zh-CN" altLang="en-US" sz="1900" b="1">
                <a:latin typeface="楷体" panose="02010609060101010101" charset="-122"/>
                <a:ea typeface="楷体" panose="02010609060101010101" charset="-122"/>
                <a:cs typeface="楷体" panose="02010609060101010101" charset="-122"/>
              </a:rPr>
              <a:t>三国</a:t>
            </a:r>
            <a:r>
              <a:rPr lang="en-US" altLang="zh-CN" sz="1900" b="1">
                <a:latin typeface="楷体" panose="02010609060101010101" charset="-122"/>
                <a:ea typeface="楷体" panose="02010609060101010101" charset="-122"/>
                <a:cs typeface="楷体" panose="02010609060101010101" charset="-122"/>
              </a:rPr>
              <a:t>》</a:t>
            </a:r>
            <a:r>
              <a:rPr lang="zh-CN" altLang="en-US" sz="1900" b="1">
                <a:latin typeface="楷体" panose="02010609060101010101" charset="-122"/>
                <a:ea typeface="楷体" panose="02010609060101010101" charset="-122"/>
                <a:cs typeface="楷体" panose="02010609060101010101" charset="-122"/>
              </a:rPr>
              <a:t>里的故事，你们还记得吗？”</a:t>
            </a:r>
          </a:p>
          <a:p>
            <a:pPr lvl="0">
              <a:lnSpc>
                <a:spcPct val="120000"/>
              </a:lnSpc>
            </a:pPr>
            <a:r>
              <a:rPr lang="zh-CN" altLang="en-US" sz="1900" b="1">
                <a:latin typeface="楷体" panose="02010609060101010101" charset="-122"/>
                <a:ea typeface="楷体" panose="02010609060101010101" charset="-122"/>
                <a:cs typeface="楷体" panose="02010609060101010101" charset="-122"/>
              </a:rPr>
              <a:t>    说到了这里，干咳了一声，木匠王生枝抬起了眼睛，打量了一番列在他面前的许多面孔。</a:t>
            </a:r>
          </a:p>
          <a:p>
            <a:pPr lvl="0">
              <a:lnSpc>
                <a:spcPct val="120000"/>
              </a:lnSpc>
            </a:pPr>
            <a:r>
              <a:rPr lang="zh-CN" altLang="en-US" sz="1900" b="1">
                <a:latin typeface="楷体" panose="02010609060101010101" charset="-122"/>
                <a:ea typeface="楷体" panose="02010609060101010101" charset="-122"/>
                <a:cs typeface="楷体" panose="02010609060101010101" charset="-122"/>
              </a:rPr>
              <a:t>    男人的面孔，女人的面孔，小孩子的面孔。带胡子的有，麻的有，长雀斑的有，带酒窝的有，一共十来张，在中秋前两天的月光里，有明有暗，可是全一眼不眨，只是点点头，意思要王木匠尽管讲下去得了。</a:t>
            </a:r>
          </a:p>
          <a:p>
            <a:pPr lvl="0">
              <a:lnSpc>
                <a:spcPct val="120000"/>
              </a:lnSpc>
            </a:pPr>
            <a:r>
              <a:rPr lang="zh-CN" altLang="en-US" sz="1900" b="1">
                <a:latin typeface="楷体" panose="02010609060101010101" charset="-122"/>
                <a:ea typeface="楷体" panose="02010609060101010101" charset="-122"/>
                <a:cs typeface="楷体" panose="02010609060101010101" charset="-122"/>
              </a:rPr>
              <a:t>    王木匠手巧。譬如，现在邻近各村常用的由煤油箱改造的水桶子，确是王木匠的发明。他的手艺不止见长于他的本行。</a:t>
            </a:r>
          </a:p>
          <a:p>
            <a:pPr lvl="0">
              <a:lnSpc>
                <a:spcPct val="120000"/>
              </a:lnSpc>
            </a:pPr>
            <a:r>
              <a:rPr lang="zh-CN" altLang="en-US" sz="1900" b="1">
                <a:latin typeface="楷体" panose="02010609060101010101" charset="-122"/>
                <a:ea typeface="楷体" panose="02010609060101010101" charset="-122"/>
                <a:cs typeface="楷体" panose="02010609060101010101" charset="-122"/>
              </a:rPr>
              <a:t>   “对，我正要给你们摆一个和八阵图差不多的石门阵，不过几句话，一点新闻，石门阵摆退鬼子兵。”</a:t>
            </a:r>
          </a:p>
          <a:p>
            <a:pPr lvl="0">
              <a:lnSpc>
                <a:spcPct val="120000"/>
              </a:lnSpc>
            </a:pPr>
            <a:r>
              <a:rPr lang="zh-CN" altLang="en-US" sz="1900" b="1">
                <a:latin typeface="楷体" panose="02010609060101010101" charset="-122"/>
                <a:ea typeface="楷体" panose="02010609060101010101" charset="-122"/>
                <a:cs typeface="楷体" panose="02010609060101010101" charset="-122"/>
              </a:rPr>
              <a:t>    老王捡去才落到颈脖子上的一片枯枣树叶子，随即干咳了一声。</a:t>
            </a:r>
            <a:endParaRPr lang="en-US" altLang="zh-CN" sz="1900" b="1">
              <a:latin typeface="楷体" panose="02010609060101010101" charset="-122"/>
              <a:ea typeface="楷体" panose="02010609060101010101" charset="-122"/>
              <a:cs typeface="楷体" panose="02010609060101010101" charset="-122"/>
            </a:endParaRPr>
          </a:p>
          <a:p>
            <a:pPr lvl="0">
              <a:lnSpc>
                <a:spcPct val="120000"/>
              </a:lnSpc>
            </a:pPr>
            <a:r>
              <a:rPr lang="zh-CN" altLang="en-US" sz="1900" b="1">
                <a:latin typeface="楷体" panose="02010609060101010101" charset="-122"/>
                <a:ea typeface="楷体" panose="02010609060101010101" charset="-122"/>
                <a:cs typeface="楷体" panose="02010609060101010101" charset="-122"/>
              </a:rPr>
              <a:t>   “来了。”大家一起想。</a:t>
            </a:r>
          </a:p>
          <a:p>
            <a:pPr lvl="0">
              <a:lnSpc>
                <a:spcPct val="120000"/>
              </a:lnSpc>
            </a:pPr>
            <a:r>
              <a:rPr lang="zh-CN" altLang="en-US" sz="1900" b="1">
                <a:latin typeface="楷体" panose="02010609060101010101" charset="-122"/>
                <a:ea typeface="楷体" panose="02010609060101010101" charset="-122"/>
                <a:cs typeface="楷体" panose="02010609060101010101" charset="-122"/>
              </a:rPr>
              <a:t>    果然</a:t>
            </a:r>
            <a:r>
              <a:rPr lang="en-US" altLang="zh-CN" sz="1900" b="1">
                <a:latin typeface="楷体" panose="02010609060101010101" charset="-122"/>
                <a:ea typeface="楷体" panose="02010609060101010101" charset="-122"/>
                <a:cs typeface="楷体" panose="02010609060101010101" charset="-122"/>
              </a:rPr>
              <a:t>——</a:t>
            </a:r>
          </a:p>
          <a:p>
            <a:pPr lvl="0">
              <a:lnSpc>
                <a:spcPct val="120000"/>
              </a:lnSpc>
            </a:pPr>
            <a:r>
              <a:rPr lang="en-US" altLang="zh-CN" sz="1900" b="1">
                <a:latin typeface="楷体" panose="02010609060101010101" charset="-122"/>
                <a:ea typeface="楷体" panose="02010609060101010101" charset="-122"/>
                <a:cs typeface="楷体" panose="02010609060101010101" charset="-122"/>
              </a:rPr>
              <a:t>   “</a:t>
            </a:r>
            <a:r>
              <a:rPr lang="zh-CN" altLang="en-US" sz="1900" b="1">
                <a:latin typeface="楷体" panose="02010609060101010101" charset="-122"/>
                <a:ea typeface="楷体" panose="02010609060101010101" charset="-122"/>
                <a:cs typeface="楷体" panose="02010609060101010101" charset="-122"/>
              </a:rPr>
              <a:t>来了！来了，一群鬼子兵！”</a:t>
            </a:r>
          </a:p>
          <a:p>
            <a:pPr lvl="0">
              <a:lnSpc>
                <a:spcPct val="120000"/>
              </a:lnSpc>
            </a:pPr>
            <a:r>
              <a:rPr lang="zh-CN" altLang="en-US" sz="1900" b="1">
                <a:latin typeface="楷体" panose="02010609060101010101" charset="-122"/>
                <a:ea typeface="楷体" panose="02010609060101010101" charset="-122"/>
                <a:cs typeface="楷体" panose="02010609060101010101" charset="-122"/>
              </a:rPr>
              <a:t>    王木匠转过头来望望山坡下转进村子里来的白路，仿佛日本兵当真从那边来了，把听众给吓了一跳。</a:t>
            </a:r>
          </a:p>
          <a:p>
            <a:pPr lvl="0" indent="720000" algn="ctr">
              <a:lnSpc>
                <a:spcPct val="120000"/>
              </a:lnSpc>
            </a:pPr>
            <a:endParaRPr lang="zh-CN" altLang="en-US" sz="19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3678506097"/>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五、典题导引</a:t>
            </a:r>
          </a:p>
        </p:txBody>
      </p:sp>
      <p:sp>
        <p:nvSpPr>
          <p:cNvPr id="100" name="文本框 99"/>
          <p:cNvSpPr txBox="1"/>
          <p:nvPr/>
        </p:nvSpPr>
        <p:spPr>
          <a:xfrm>
            <a:off x="0" y="877181"/>
            <a:ext cx="12192000" cy="6010428"/>
          </a:xfrm>
          <a:prstGeom prst="rect">
            <a:avLst/>
          </a:prstGeom>
          <a:solidFill>
            <a:schemeClr val="bg1"/>
          </a:solidFill>
          <a:ln w="12700">
            <a:solidFill>
              <a:srgbClr val="4BB1A8"/>
            </a:solidFill>
          </a:ln>
        </p:spPr>
        <p:txBody>
          <a:bodyPr wrap="square">
            <a:spAutoFit/>
          </a:bodyPr>
          <a:lstStyle/>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“他们先在远处山头上向镇上望，用望远镜，看得清清楚楚的。</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“那条小街上有人吗？没有。   “那个院子里有人吗？没有。</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“那堆小树丛背后有人吗？没有。</a:t>
            </a:r>
            <a:endParaRPr lang="en-US" altLang="zh-CN" sz="1900" b="1">
              <a:latin typeface="楷体" panose="02010609060101010101" pitchFamily="49" charset="-122"/>
              <a:ea typeface="楷体" panose="02010609060101010101" pitchFamily="49" charset="-122"/>
              <a:cs typeface="楷体" panose="02010609060101010101" charset="-122"/>
            </a:endParaRP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“八路军走光了。好，那个头儿，吩咐先下去五十个胆子最大的‘皇军’。</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“‘开步走！’他们下来了，那五十个鬼子，骑了马。”</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“这条镇不是就完了吗？”宋长发很担心地插上了一句。</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王木匠没有理他，干咳了一声，接下去：</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“骑了马，得意洋洋！瞧，第一个麻子，腰板挺得多直啊。瞧，第二个是八字胡子，第三个是小耳朵，小耳朵回过头来，看后面跟来的都很威风，就把头昂得高些。</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“小耳朵的心是在一家老百姓的阁房里。</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“八字胡子的心是在一家老百姓的铁柜里。</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“麻子的心是在一家老百姓的猪圈里。”</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“真不是好东西！”谁的声音？李矮子？因为隔壁李矮子院里的驴忽然叫起来了，仿佛怕给日本兵抓去呢。</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“说话间，不知不觉，已经走进了村子。</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“麻子忽然在一家门口勒住了马。八字胡子、小耳朵和后边四十七个人都勒住了马。满街上鸦雀无声。</a:t>
            </a:r>
            <a:endParaRPr lang="en-US" altLang="zh-CN" sz="1900" b="1">
              <a:latin typeface="楷体" panose="02010609060101010101" pitchFamily="49" charset="-122"/>
              <a:ea typeface="楷体" panose="02010609060101010101" pitchFamily="49" charset="-122"/>
              <a:cs typeface="楷体" panose="02010609060101010101" charset="-122"/>
            </a:endParaRPr>
          </a:p>
          <a:p>
            <a:pPr lvl="0" indent="457200">
              <a:lnSpc>
                <a:spcPct val="120000"/>
              </a:lnSpc>
            </a:pPr>
            <a:r>
              <a:rPr lang="zh-CN" altLang="en-US" sz="1900" b="1">
                <a:latin typeface="楷体" panose="02010609060101010101" charset="-122"/>
                <a:ea typeface="楷体" panose="02010609060101010101" charset="-122"/>
                <a:cs typeface="楷体" panose="02010609060101010101" charset="-122"/>
              </a:rPr>
              <a:t>“麻子盯住了一家的屋门，不作声。</a:t>
            </a:r>
            <a:endParaRPr lang="en-US" altLang="zh-CN" sz="1900" b="1">
              <a:latin typeface="楷体" panose="02010609060101010101" charset="-122"/>
              <a:ea typeface="楷体" panose="02010609060101010101" charset="-122"/>
              <a:cs typeface="楷体" panose="02010609060101010101" charset="-122"/>
            </a:endParaRPr>
          </a:p>
          <a:p>
            <a:pPr lvl="0" indent="457200">
              <a:lnSpc>
                <a:spcPct val="120000"/>
              </a:lnSpc>
            </a:pPr>
            <a:r>
              <a:rPr lang="zh-CN" altLang="en-US" sz="1900" b="1">
                <a:latin typeface="楷体" panose="02010609060101010101" charset="-122"/>
                <a:ea typeface="楷体" panose="02010609060101010101" charset="-122"/>
                <a:cs typeface="楷体" panose="02010609060101010101" charset="-122"/>
              </a:rPr>
              <a:t>“小耳朵也盯住了那家的门，不作声。”</a:t>
            </a:r>
          </a:p>
        </p:txBody>
      </p:sp>
    </p:spTree>
    <p:extLst>
      <p:ext uri="{BB962C8B-B14F-4D97-AF65-F5344CB8AC3E}">
        <p14:creationId xmlns:p14="http://schemas.microsoft.com/office/powerpoint/2010/main" xmlns="" val="1130698177"/>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五、典题导引</a:t>
            </a:r>
          </a:p>
        </p:txBody>
      </p:sp>
      <p:sp>
        <p:nvSpPr>
          <p:cNvPr id="100" name="文本框 99"/>
          <p:cNvSpPr txBox="1"/>
          <p:nvPr/>
        </p:nvSpPr>
        <p:spPr>
          <a:xfrm>
            <a:off x="0" y="973455"/>
            <a:ext cx="12192000" cy="6712158"/>
          </a:xfrm>
          <a:prstGeom prst="rect">
            <a:avLst/>
          </a:prstGeom>
          <a:solidFill>
            <a:schemeClr val="bg1"/>
          </a:solidFill>
          <a:ln w="12700">
            <a:solidFill>
              <a:srgbClr val="4BB1A8"/>
            </a:solidFill>
          </a:ln>
        </p:spPr>
        <p:txBody>
          <a:bodyPr wrap="square">
            <a:spAutoFit/>
          </a:bodyPr>
          <a:lstStyle/>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“他们看见了什么呀？奇怪。”小梅子插上来一句，仿佛代表了全场听众。</a:t>
            </a:r>
            <a:endParaRPr lang="en-US" altLang="zh-CN" sz="1900" b="1">
              <a:latin typeface="楷体" panose="02010609060101010101" pitchFamily="49" charset="-122"/>
              <a:ea typeface="楷体" panose="02010609060101010101" pitchFamily="49" charset="-122"/>
              <a:cs typeface="楷体" panose="02010609060101010101" charset="-122"/>
            </a:endParaRP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“他们看见了什么呀？奇怪</a:t>
            </a:r>
            <a:r>
              <a:rPr lang="en-US" altLang="zh-CN" sz="1900" b="1">
                <a:latin typeface="楷体" panose="02010609060101010101" pitchFamily="49" charset="-122"/>
                <a:ea typeface="楷体" panose="02010609060101010101" pitchFamily="49" charset="-122"/>
                <a:cs typeface="楷体" panose="02010609060101010101" charset="-122"/>
              </a:rPr>
              <a:t>——</a:t>
            </a:r>
            <a:r>
              <a:rPr lang="zh-CN" altLang="en-US" sz="1900" b="1">
                <a:latin typeface="楷体" panose="02010609060101010101" pitchFamily="49" charset="-122"/>
                <a:ea typeface="楷体" panose="02010609060101010101" pitchFamily="49" charset="-122"/>
                <a:cs typeface="楷体" panose="02010609060101010101" charset="-122"/>
              </a:rPr>
              <a:t>后边那四十七个‘皇军’也这样问哪，可是没有出声，他们不作一声在那边发愣，那五十个‘皇军’。</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“他们看见了什么呢？奇怪。</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“他们什么也没有看见，只看见门里堵满了石头</a:t>
            </a:r>
            <a:r>
              <a:rPr lang="en-US" altLang="zh-CN" sz="1900" b="1">
                <a:latin typeface="楷体" panose="02010609060101010101" pitchFamily="49" charset="-122"/>
                <a:ea typeface="楷体" panose="02010609060101010101" pitchFamily="49" charset="-122"/>
                <a:cs typeface="楷体" panose="02010609060101010101" charset="-122"/>
              </a:rPr>
              <a:t>——</a:t>
            </a:r>
            <a:r>
              <a:rPr lang="zh-CN" altLang="en-US" sz="1900" b="1">
                <a:latin typeface="楷体" panose="02010609060101010101" pitchFamily="49" charset="-122"/>
                <a:ea typeface="楷体" panose="02010609060101010101" pitchFamily="49" charset="-122"/>
                <a:cs typeface="楷体" panose="02010609060101010101" charset="-122"/>
              </a:rPr>
              <a:t>石头门。</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“他们索性向前跑，沿街向左向右转了两个弯。</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“一路上</a:t>
            </a:r>
            <a:r>
              <a:rPr lang="en-US" altLang="zh-CN" sz="1900" b="1">
                <a:latin typeface="楷体" panose="02010609060101010101" pitchFamily="49" charset="-122"/>
                <a:ea typeface="楷体" panose="02010609060101010101" pitchFamily="49" charset="-122"/>
                <a:cs typeface="楷体" panose="02010609060101010101" charset="-122"/>
              </a:rPr>
              <a:t>——</a:t>
            </a:r>
          </a:p>
          <a:p>
            <a:pPr lvl="0" indent="457200">
              <a:lnSpc>
                <a:spcPct val="120000"/>
              </a:lnSpc>
            </a:pPr>
            <a:r>
              <a:rPr lang="en-US" altLang="zh-CN" sz="1900" b="1">
                <a:latin typeface="楷体" panose="02010609060101010101" pitchFamily="49" charset="-122"/>
                <a:ea typeface="楷体" panose="02010609060101010101" pitchFamily="49" charset="-122"/>
                <a:cs typeface="楷体" panose="02010609060101010101" charset="-122"/>
              </a:rPr>
              <a:t>“</a:t>
            </a:r>
            <a:r>
              <a:rPr lang="zh-CN" altLang="en-US" sz="1900" b="1">
                <a:latin typeface="楷体" panose="02010609060101010101" pitchFamily="49" charset="-122"/>
                <a:ea typeface="楷体" panose="02010609060101010101" pitchFamily="49" charset="-122"/>
                <a:cs typeface="楷体" panose="02010609060101010101" charset="-122"/>
              </a:rPr>
              <a:t>向左看：石头门。</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“向右看：石头门。</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“石头门。石头门。石头门。”</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“干脆说吧，别那么别扭的！”宋长发老婆着急了，也仿佛代表了全场听众。</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“他们的脸都白了。听，四面山头上一片喊杀的声音！打枪的声音！八路吧？看，山头上那么多人呢，糟了！糟了！”</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“好了！好了！”谁的声音？仿佛大家的声音。</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“他们勒转了马头，死命踢着马肚皮，向左，向右，转了两个弯，他们就横冲直撞，连奔带蹿地逃命了。</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“逃出了镇口，心里跳得像马蹄一样急呢。</a:t>
            </a:r>
          </a:p>
          <a:p>
            <a:pPr lvl="0" indent="457200">
              <a:lnSpc>
                <a:spcPct val="120000"/>
              </a:lnSpc>
            </a:pPr>
            <a:r>
              <a:rPr lang="zh-CN" altLang="en-US" sz="1900" b="1">
                <a:latin typeface="楷体" panose="02010609060101010101" pitchFamily="49" charset="-122"/>
                <a:ea typeface="楷体" panose="02010609060101010101" pitchFamily="49" charset="-122"/>
                <a:cs typeface="楷体" panose="02010609060101010101" charset="-122"/>
              </a:rPr>
              <a:t>“麻子还在想：我这一身肥肉不至于喂他们的麦田吧。</a:t>
            </a:r>
          </a:p>
          <a:p>
            <a:pPr lvl="0">
              <a:lnSpc>
                <a:spcPct val="120000"/>
              </a:lnSpc>
            </a:pPr>
            <a:endParaRPr lang="zh-CN" altLang="en-US" sz="1900">
              <a:latin typeface="宋体" panose="02010600030101010101" pitchFamily="2" charset="-122"/>
              <a:cs typeface="楷体" panose="02010609060101010101" charset="-122"/>
            </a:endParaRPr>
          </a:p>
          <a:p>
            <a:pPr lvl="0" indent="720000" algn="ctr">
              <a:lnSpc>
                <a:spcPct val="120000"/>
              </a:lnSpc>
            </a:pPr>
            <a:endParaRPr lang="zh-CN" altLang="en-US" sz="19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3794536111"/>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五、典题导引</a:t>
            </a:r>
          </a:p>
        </p:txBody>
      </p:sp>
      <p:sp>
        <p:nvSpPr>
          <p:cNvPr id="100" name="文本框 99"/>
          <p:cNvSpPr txBox="1"/>
          <p:nvPr/>
        </p:nvSpPr>
        <p:spPr>
          <a:xfrm>
            <a:off x="0" y="973455"/>
            <a:ext cx="12192000" cy="6361293"/>
          </a:xfrm>
          <a:prstGeom prst="rect">
            <a:avLst/>
          </a:prstGeom>
          <a:solidFill>
            <a:schemeClr val="bg1"/>
          </a:solidFill>
          <a:ln w="12700">
            <a:solidFill>
              <a:srgbClr val="4BB1A8"/>
            </a:solidFill>
          </a:ln>
        </p:spPr>
        <p:txBody>
          <a:bodyPr wrap="square">
            <a:spAutoFit/>
          </a:bodyPr>
          <a:lstStyle/>
          <a:p>
            <a:pPr lvl="0" indent="457200">
              <a:lnSpc>
                <a:spcPct val="120000"/>
              </a:lnSpc>
            </a:pPr>
            <a:r>
              <a:rPr lang="zh-CN" altLang="en-US" sz="1700" b="1">
                <a:latin typeface="楷体" panose="02010609060101010101" pitchFamily="49" charset="-122"/>
                <a:ea typeface="楷体" panose="02010609060101010101" pitchFamily="49" charset="-122"/>
                <a:cs typeface="楷体" panose="02010609060101010101" charset="-122"/>
              </a:rPr>
              <a:t>“八字胡子还在想：我抢来的钞票不至于被他们捡回去吧。</a:t>
            </a:r>
          </a:p>
          <a:p>
            <a:pPr lvl="0" indent="457200">
              <a:lnSpc>
                <a:spcPct val="120000"/>
              </a:lnSpc>
            </a:pPr>
            <a:r>
              <a:rPr lang="zh-CN" altLang="en-US" sz="1700" b="1">
                <a:latin typeface="楷体" panose="02010609060101010101" pitchFamily="49" charset="-122"/>
                <a:ea typeface="楷体" panose="02010609060101010101" pitchFamily="49" charset="-122"/>
                <a:cs typeface="楷体" panose="02010609060101010101" charset="-122"/>
              </a:rPr>
              <a:t>“小耳朵还在想：我怀里的相片不至于被他们拿去上报吧。”</a:t>
            </a:r>
          </a:p>
          <a:p>
            <a:pPr lvl="0" indent="457200">
              <a:lnSpc>
                <a:spcPct val="120000"/>
              </a:lnSpc>
            </a:pPr>
            <a:r>
              <a:rPr lang="zh-CN" altLang="en-US" sz="1700" b="1">
                <a:latin typeface="楷体" panose="02010609060101010101" pitchFamily="49" charset="-122"/>
                <a:ea typeface="楷体" panose="02010609060101010101" pitchFamily="49" charset="-122"/>
                <a:cs typeface="楷体" panose="02010609060101010101" charset="-122"/>
              </a:rPr>
              <a:t>“老王，你活像钻进了他们的心里了。”李矮子说，意思是两重的，表示不相信，也表示惊叹他叫人不能不相信。</a:t>
            </a:r>
          </a:p>
          <a:p>
            <a:pPr lvl="0" indent="457200">
              <a:lnSpc>
                <a:spcPct val="120000"/>
              </a:lnSpc>
            </a:pPr>
            <a:r>
              <a:rPr lang="zh-CN" altLang="en-US" sz="1700" b="1">
                <a:latin typeface="楷体" panose="02010609060101010101" pitchFamily="49" charset="-122"/>
                <a:ea typeface="楷体" panose="02010609060101010101" pitchFamily="49" charset="-122"/>
                <a:cs typeface="楷体" panose="02010609060101010101" charset="-122"/>
              </a:rPr>
              <a:t>“胡老三，”王生枝说，把眼睛对准了一个衔着旱烟管的男子，“昨天你也在南教场听过政治指导员的报告的，你说我可曾说谎。那条镇叫洪子店，在太行山那边。”</a:t>
            </a:r>
          </a:p>
          <a:p>
            <a:pPr lvl="0" indent="457200">
              <a:lnSpc>
                <a:spcPct val="120000"/>
              </a:lnSpc>
            </a:pPr>
            <a:r>
              <a:rPr lang="zh-CN" altLang="en-US" sz="1700" b="1">
                <a:latin typeface="楷体" panose="02010609060101010101" pitchFamily="49" charset="-122"/>
                <a:ea typeface="楷体" panose="02010609060101010101" pitchFamily="49" charset="-122"/>
                <a:cs typeface="楷体" panose="02010609060101010101" charset="-122"/>
              </a:rPr>
              <a:t>“大致还不错，”胡老三说了，“部队在镇东十五里地方，和敌人打了一昼夜。农民救国会集了五百会员，三个钟头内把全镇上能搬的都搬走了，五百会员就拿起了枪，躲在围山上等了。不过，老王，门是用砖头堵的。”</a:t>
            </a:r>
          </a:p>
          <a:p>
            <a:pPr lvl="0" indent="457200">
              <a:lnSpc>
                <a:spcPct val="120000"/>
              </a:lnSpc>
            </a:pPr>
            <a:r>
              <a:rPr lang="zh-CN" altLang="en-US" sz="1700" b="1">
                <a:latin typeface="楷体" panose="02010609060101010101" pitchFamily="49" charset="-122"/>
                <a:ea typeface="楷体" panose="02010609060101010101" pitchFamily="49" charset="-122"/>
                <a:cs typeface="楷体" panose="02010609060101010101" charset="-122"/>
              </a:rPr>
              <a:t>“那有什么关系，石头门说起来好听一点，只要不是木头门就行了。木头门烧得开。上次苏家峪不是给门板都烧光了。洪子店也烧去了许多。可是我老王一年来明白了一个道理：守住了大门，不用关二门。对，把我们的门板烧掉呢，我们就夜不闭户。”</a:t>
            </a:r>
          </a:p>
          <a:p>
            <a:pPr lvl="0" indent="457200">
              <a:lnSpc>
                <a:spcPct val="120000"/>
              </a:lnSpc>
            </a:pPr>
            <a:r>
              <a:rPr lang="zh-CN" altLang="en-US" sz="1700" b="1">
                <a:latin typeface="楷体" panose="02010609060101010101" pitchFamily="49" charset="-122"/>
                <a:ea typeface="楷体" panose="02010609060101010101" pitchFamily="49" charset="-122"/>
                <a:cs typeface="楷体" panose="02010609060101010101" charset="-122"/>
              </a:rPr>
              <a:t>“那你就少了生意了，人家以后还要你做门板吗？”</a:t>
            </a:r>
          </a:p>
          <a:p>
            <a:pPr lvl="0" indent="457200">
              <a:lnSpc>
                <a:spcPct val="120000"/>
              </a:lnSpc>
            </a:pPr>
            <a:r>
              <a:rPr lang="zh-CN" altLang="en-US" sz="1700" b="1">
                <a:latin typeface="楷体" panose="02010609060101010101" pitchFamily="49" charset="-122"/>
                <a:ea typeface="楷体" panose="02010609060101010101" pitchFamily="49" charset="-122"/>
                <a:cs typeface="楷体" panose="02010609060101010101" charset="-122"/>
              </a:rPr>
              <a:t>大家笑了，同情王生枝。</a:t>
            </a:r>
          </a:p>
          <a:p>
            <a:pPr lvl="0" indent="457200">
              <a:lnSpc>
                <a:spcPct val="120000"/>
              </a:lnSpc>
            </a:pPr>
            <a:r>
              <a:rPr lang="zh-CN" altLang="en-US" sz="1700" b="1">
                <a:latin typeface="楷体" panose="02010609060101010101" pitchFamily="49" charset="-122"/>
                <a:ea typeface="楷体" panose="02010609060101010101" pitchFamily="49" charset="-122"/>
                <a:cs typeface="楷体" panose="02010609060101010101" charset="-122"/>
              </a:rPr>
              <a:t>王生枝在月光里走回家去的时候，倒认真地想起当真到了处处夜不闭户的时代。他常常想做一张极精致的衣橱，已经设计了多年，总可以有做成的一天了。不过他知道大家还得先摆多少次真正的石门阵，不是用口，“也得用手。”王木匠看看自己结实的突起了老茧的掌心，说不出由于哪一种情感，不由得感叹了一下：“我这双手呵！”</a:t>
            </a:r>
          </a:p>
          <a:p>
            <a:pPr lvl="0" algn="r">
              <a:lnSpc>
                <a:spcPct val="120000"/>
              </a:lnSpc>
            </a:pPr>
            <a:r>
              <a:rPr lang="zh-CN" altLang="en-US" sz="1700" b="1">
                <a:latin typeface="+mn-ea"/>
                <a:cs typeface="楷体" panose="02010609060101010101" charset="-122"/>
              </a:rPr>
              <a:t>延安，</a:t>
            </a:r>
            <a:r>
              <a:rPr lang="en-US" altLang="zh-CN" sz="1700" b="1">
                <a:latin typeface="+mn-ea"/>
                <a:cs typeface="楷体" panose="02010609060101010101" charset="-122"/>
              </a:rPr>
              <a:t>1938</a:t>
            </a:r>
            <a:r>
              <a:rPr lang="zh-CN" altLang="en-US" sz="1700" b="1">
                <a:latin typeface="+mn-ea"/>
                <a:cs typeface="楷体" panose="02010609060101010101" charset="-122"/>
              </a:rPr>
              <a:t>年秋</a:t>
            </a:r>
          </a:p>
          <a:p>
            <a:pPr lvl="0" algn="r">
              <a:lnSpc>
                <a:spcPct val="120000"/>
              </a:lnSpc>
            </a:pPr>
            <a:r>
              <a:rPr lang="zh-CN" altLang="en-US" sz="1700" b="1">
                <a:latin typeface="+mn-ea"/>
                <a:cs typeface="楷体" panose="02010609060101010101" charset="-122"/>
              </a:rPr>
              <a:t>（有删改）</a:t>
            </a:r>
          </a:p>
          <a:p>
            <a:pPr lvl="0">
              <a:lnSpc>
                <a:spcPct val="120000"/>
              </a:lnSpc>
            </a:pPr>
            <a:endParaRPr lang="zh-CN" altLang="en-US" sz="1700">
              <a:latin typeface="宋体" panose="02010600030101010101" pitchFamily="2" charset="-122"/>
              <a:cs typeface="楷体" panose="02010609060101010101" charset="-122"/>
            </a:endParaRPr>
          </a:p>
          <a:p>
            <a:pPr lvl="0">
              <a:lnSpc>
                <a:spcPct val="120000"/>
              </a:lnSpc>
            </a:pPr>
            <a:endParaRPr lang="zh-CN" altLang="en-US" sz="1700">
              <a:latin typeface="宋体" panose="02010600030101010101" pitchFamily="2" charset="-122"/>
              <a:cs typeface="楷体" panose="02010609060101010101" charset="-122"/>
            </a:endParaRPr>
          </a:p>
          <a:p>
            <a:pPr lvl="0" indent="720000" algn="ctr">
              <a:lnSpc>
                <a:spcPct val="120000"/>
              </a:lnSpc>
            </a:pPr>
            <a:endParaRPr lang="zh-CN" altLang="en-US" sz="19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4050987855"/>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2849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二、知识储备</a:t>
            </a:r>
            <a:r>
              <a:rPr lang="en-US" altLang="zh-CN" sz="3600" b="1"/>
              <a:t>——</a:t>
            </a:r>
            <a:r>
              <a:rPr lang="zh-CN" altLang="en-US" sz="3200" b="1">
                <a:solidFill>
                  <a:srgbClr val="FF0000"/>
                </a:solidFill>
                <a:highlight>
                  <a:srgbClr val="FFFF00"/>
                </a:highlight>
              </a:rPr>
              <a:t>（一）情节的基本知识 </a:t>
            </a:r>
          </a:p>
        </p:txBody>
      </p:sp>
      <p:sp>
        <p:nvSpPr>
          <p:cNvPr id="100" name="文本框 99"/>
          <p:cNvSpPr txBox="1"/>
          <p:nvPr/>
        </p:nvSpPr>
        <p:spPr>
          <a:xfrm>
            <a:off x="824268" y="1821417"/>
            <a:ext cx="10323157" cy="2968505"/>
          </a:xfrm>
          <a:prstGeom prst="rect">
            <a:avLst/>
          </a:prstGeom>
          <a:solidFill>
            <a:schemeClr val="bg1"/>
          </a:solidFill>
          <a:ln w="12700">
            <a:solidFill>
              <a:srgbClr val="4BB1A8"/>
            </a:solidFill>
          </a:ln>
        </p:spPr>
        <p:txBody>
          <a:bodyPr wrap="square">
            <a:spAutoFit/>
          </a:bodyPr>
          <a:lstStyle/>
          <a:p>
            <a:pPr>
              <a:lnSpc>
                <a:spcPct val="120000"/>
              </a:lnSpc>
            </a:pPr>
            <a:r>
              <a:rPr lang="en-US" altLang="zh-CN" sz="2000">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   </a:t>
            </a:r>
            <a:r>
              <a:rPr lang="en-US" altLang="zh-CN" sz="3200">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  </a:t>
            </a:r>
            <a:r>
              <a:rPr lang="en-US" altLang="zh-CN" sz="3200" b="1">
                <a:latin typeface="仿宋" panose="02010609060101010101" pitchFamily="49" charset="-122"/>
                <a:ea typeface="仿宋" panose="02010609060101010101" pitchFamily="49" charset="-122"/>
                <a:cs typeface="宋体" panose="02010600030101010101" pitchFamily="2" charset="-122"/>
              </a:rPr>
              <a:t>1. </a:t>
            </a:r>
            <a:r>
              <a:rPr lang="zh-CN" altLang="en-US" sz="3200" b="1">
                <a:latin typeface="仿宋" panose="02010609060101010101" pitchFamily="49" charset="-122"/>
                <a:ea typeface="仿宋" panose="02010609060101010101" pitchFamily="49" charset="-122"/>
                <a:cs typeface="宋体" panose="02010600030101010101" pitchFamily="2" charset="-122"/>
              </a:rPr>
              <a:t>叙事性文艺作品中以人物为中心的事件演变过程。由一组以上能展示人物性格、显示人和人、人和环境之间的关系的具体事件和矛盾冲突构成。因此，情节的构成离不开事件、人物和场景。分析小说层次，理清情节脉络，既是小说命题的考查方向，也是阅读时的突破口。</a:t>
            </a:r>
            <a:endParaRPr sz="3200" b="1">
              <a:solidFill>
                <a:schemeClr val="tx1"/>
              </a:solidFill>
              <a:latin typeface="仿宋" panose="02010609060101010101" pitchFamily="49" charset="-122"/>
              <a:ea typeface="仿宋" panose="02010609060101010101" pitchFamily="49" charset="-122"/>
              <a:cs typeface="宋体" panose="02010600030101010101" pitchFamily="2" charset="-122"/>
            </a:endParaRPr>
          </a:p>
        </p:txBody>
      </p:sp>
    </p:spTree>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50000"/>
              </a:lnSpc>
              <a:spcBef>
                <a:spcPct val="0"/>
              </a:spcBef>
              <a:spcAft>
                <a:spcPct val="0"/>
              </a:spcAft>
              <a:buClrTx/>
              <a:buSzTx/>
              <a:buFontTx/>
              <a:buNone/>
              <a:defRPr/>
            </a:pPr>
            <a:r>
              <a:rPr kumimoji="0" lang="zh-CN" altLang="en-US" sz="4000" b="1" i="0" u="none" strike="noStrike" kern="1200" cap="none" spc="0" normalizeH="0" baseline="0" noProof="0">
                <a:ln>
                  <a:noFill/>
                </a:ln>
                <a:solidFill>
                  <a:srgbClr val="C00000"/>
                </a:solidFill>
                <a:effectLst/>
                <a:uLnTx/>
                <a:uFillTx/>
                <a:latin typeface="隶书" panose="02010509060101010101" pitchFamily="49" charset="-122"/>
                <a:ea typeface="隶书" panose="02010509060101010101" pitchFamily="49" charset="-122"/>
                <a:cs typeface="+mn-cs"/>
              </a:rPr>
              <a:t>五、典题导引</a:t>
            </a:r>
          </a:p>
        </p:txBody>
      </p:sp>
      <p:sp>
        <p:nvSpPr>
          <p:cNvPr id="100" name="文本框 99"/>
          <p:cNvSpPr txBox="1"/>
          <p:nvPr/>
        </p:nvSpPr>
        <p:spPr>
          <a:xfrm>
            <a:off x="0" y="871392"/>
            <a:ext cx="12192000" cy="524695"/>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王木匠讲石门阵时，多处使用反复手法，这种讲述方法有什么效果？ </a:t>
            </a:r>
            <a:r>
              <a:rPr lang="en-US" altLang="zh-CN" sz="2700" b="1">
                <a:solidFill>
                  <a:srgbClr val="000000"/>
                </a:solidFill>
                <a:latin typeface="仿宋" panose="02010609060101010101" pitchFamily="49" charset="-122"/>
                <a:ea typeface="仿宋" panose="02010609060101010101" pitchFamily="49" charset="-122"/>
                <a:cs typeface="楷体" panose="02010609060101010101" charset="-122"/>
              </a:rPr>
              <a:t>(4</a:t>
            </a: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分</a:t>
            </a:r>
            <a:r>
              <a:rPr lang="en-US" altLang="zh-CN" sz="2700" b="1">
                <a:solidFill>
                  <a:srgbClr val="000000"/>
                </a:solidFill>
                <a:latin typeface="仿宋" panose="02010609060101010101" pitchFamily="49" charset="-122"/>
                <a:ea typeface="仿宋" panose="02010609060101010101" pitchFamily="49" charset="-122"/>
                <a:cs typeface="楷体" panose="02010609060101010101" charset="-122"/>
              </a:rPr>
              <a:t>)</a:t>
            </a:r>
            <a:endParaRPr kumimoji="0" lang="zh-CN" altLang="en-US" sz="3600" b="1" i="0" u="none" strike="noStrike" kern="1200" cap="none" spc="0" normalizeH="0" baseline="0" noProof="0">
              <a:ln>
                <a:noFill/>
              </a:ln>
              <a:solidFill>
                <a:srgbClr val="000000"/>
              </a:solidFill>
              <a:effectLst/>
              <a:uLnTx/>
              <a:uFillTx/>
              <a:latin typeface="仿宋" panose="02010609060101010101" pitchFamily="49" charset="-122"/>
              <a:ea typeface="仿宋" panose="02010609060101010101" pitchFamily="49" charset="-122"/>
              <a:cs typeface="楷体" panose="02010609060101010101" charset="-122"/>
            </a:endParaRPr>
          </a:p>
        </p:txBody>
      </p:sp>
      <p:sp>
        <p:nvSpPr>
          <p:cNvPr id="5" name="文本框 4">
            <a:extLst>
              <a:ext uri="{FF2B5EF4-FFF2-40B4-BE49-F238E27FC236}">
                <a16:creationId xmlns:a16="http://schemas.microsoft.com/office/drawing/2014/main" xmlns="" id="{F02BA504-7B00-437A-BCFD-0A8153A28895}"/>
              </a:ext>
            </a:extLst>
          </p:cNvPr>
          <p:cNvSpPr txBox="1"/>
          <p:nvPr/>
        </p:nvSpPr>
        <p:spPr>
          <a:xfrm>
            <a:off x="0" y="1396087"/>
            <a:ext cx="12192000" cy="5587940"/>
          </a:xfrm>
          <a:prstGeom prst="rect">
            <a:avLst/>
          </a:prstGeom>
          <a:noFill/>
        </p:spPr>
        <p:txBody>
          <a:bodyPr wrap="square" rtlCol="0">
            <a:spAutoFit/>
          </a:bodyPr>
          <a:lstStyle/>
          <a:p>
            <a:pPr marL="0" marR="0" lvl="0" indent="0" algn="l" defTabSz="457200" rtl="0" eaLnBrk="1" fontAlgn="auto" latinLnBrk="0" hangingPunct="1">
              <a:lnSpc>
                <a:spcPct val="120000"/>
              </a:lnSpc>
              <a:buClrTx/>
              <a:buSzTx/>
              <a:buFontTx/>
              <a:buNone/>
              <a:defRPr/>
            </a:pPr>
            <a:r>
              <a:rPr kumimoji="0" lang="zh-CN" altLang="en-US" sz="2900" b="1" i="0" u="none" strike="noStrike" kern="1200" cap="none" spc="0" normalizeH="0" baseline="0" noProof="0">
                <a:ln>
                  <a:noFill/>
                </a:ln>
                <a:solidFill>
                  <a:srgbClr val="FF0000"/>
                </a:solidFill>
                <a:effectLst/>
                <a:uLnTx/>
                <a:uFillTx/>
                <a:latin typeface="Calibri"/>
                <a:ea typeface="宋体" panose="02010600030101010101" pitchFamily="2" charset="-122"/>
              </a:rPr>
              <a:t>【答案】</a:t>
            </a:r>
            <a:endParaRPr kumimoji="0" lang="en-US" altLang="zh-CN" sz="2900" b="1" i="0" u="none" strike="noStrike" kern="1200" cap="none" spc="0" normalizeH="0" baseline="0" noProof="0">
              <a:ln>
                <a:noFill/>
              </a:ln>
              <a:solidFill>
                <a:srgbClr val="FF0000"/>
              </a:solidFill>
              <a:effectLst/>
              <a:uLnTx/>
              <a:uFillTx/>
              <a:latin typeface="Calibri"/>
              <a:ea typeface="宋体" panose="02010600030101010101" pitchFamily="2" charset="-122"/>
            </a:endParaRPr>
          </a:p>
          <a:p>
            <a:pPr lvl="0">
              <a:lnSpc>
                <a:spcPct val="120000"/>
              </a:lnSpc>
            </a:pPr>
            <a:r>
              <a:rPr lang="zh-CN" altLang="en-US" sz="2900" b="1">
                <a:solidFill>
                  <a:srgbClr val="FF0000"/>
                </a:solidFill>
              </a:rPr>
              <a:t>         在形式上，可以抓住村民的注意力，引导听众的思绪，让听众跟着讲述者的节奏走，比如：“干咳了一声”“那条小街上有人吗</a:t>
            </a:r>
            <a:r>
              <a:rPr lang="en-US" altLang="zh-CN" sz="2900" b="1">
                <a:solidFill>
                  <a:srgbClr val="FF0000"/>
                </a:solidFill>
              </a:rPr>
              <a:t>?</a:t>
            </a:r>
            <a:r>
              <a:rPr lang="zh-CN" altLang="en-US" sz="2900" b="1">
                <a:solidFill>
                  <a:srgbClr val="FF0000"/>
                </a:solidFill>
              </a:rPr>
              <a:t>没有。那个院子里有人吗</a:t>
            </a:r>
            <a:r>
              <a:rPr lang="en-US" altLang="zh-CN" sz="2900" b="1">
                <a:solidFill>
                  <a:srgbClr val="FF0000"/>
                </a:solidFill>
              </a:rPr>
              <a:t>?</a:t>
            </a:r>
            <a:r>
              <a:rPr lang="zh-CN" altLang="en-US" sz="2900" b="1">
                <a:solidFill>
                  <a:srgbClr val="FF0000"/>
                </a:solidFill>
              </a:rPr>
              <a:t>没有。那堆小树丛背后有人吗</a:t>
            </a:r>
            <a:r>
              <a:rPr lang="en-US" altLang="zh-CN" sz="2900" b="1">
                <a:solidFill>
                  <a:srgbClr val="FF0000"/>
                </a:solidFill>
              </a:rPr>
              <a:t>?</a:t>
            </a:r>
            <a:r>
              <a:rPr lang="zh-CN" altLang="en-US" sz="2900" b="1">
                <a:solidFill>
                  <a:srgbClr val="FF0000"/>
                </a:solidFill>
              </a:rPr>
              <a:t>没有。”  </a:t>
            </a:r>
          </a:p>
          <a:p>
            <a:pPr lvl="0">
              <a:lnSpc>
                <a:spcPct val="120000"/>
              </a:lnSpc>
            </a:pPr>
            <a:r>
              <a:rPr lang="zh-CN" altLang="en-US" sz="2900" b="1">
                <a:solidFill>
                  <a:srgbClr val="FF0000"/>
                </a:solidFill>
              </a:rPr>
              <a:t>         在内容上，扣人心弦，引人入胜，让听众产生身临其境的感觉，比如：“麻子盯住了一家的屋门，不作声。”“小耳朵也盯住了那家的门，不作声。”“向左看：石头门。”“向右看：石头门。”“石头门。石头门。石头门。”  </a:t>
            </a:r>
          </a:p>
          <a:p>
            <a:pPr lvl="0">
              <a:lnSpc>
                <a:spcPct val="120000"/>
              </a:lnSpc>
            </a:pPr>
            <a:r>
              <a:rPr lang="zh-CN" altLang="en-US" sz="2900" b="1">
                <a:solidFill>
                  <a:srgbClr val="FF0000"/>
                </a:solidFill>
              </a:rPr>
              <a:t>         在表现人物上，表现王木匠擅长讲故事的特点，也使情节紧张跌宕，吸引读者阅读兴趣。</a:t>
            </a:r>
            <a:endParaRPr kumimoji="0" lang="zh-CN" altLang="en-US" sz="2900" b="1" i="0" u="none" strike="noStrike" kern="1200" cap="none" spc="0" normalizeH="0" baseline="0" noProof="0">
              <a:ln>
                <a:noFill/>
              </a:ln>
              <a:solidFill>
                <a:srgbClr val="FF0000"/>
              </a:solidFill>
              <a:effectLst/>
              <a:uLnTx/>
              <a:uFillTx/>
              <a:latin typeface="Calibri"/>
              <a:ea typeface="宋体" panose="02010600030101010101" pitchFamily="2" charset="-122"/>
            </a:endParaRPr>
          </a:p>
        </p:txBody>
      </p:sp>
    </p:spTree>
    <p:extLst>
      <p:ext uri="{BB962C8B-B14F-4D97-AF65-F5344CB8AC3E}">
        <p14:creationId xmlns:p14="http://schemas.microsoft.com/office/powerpoint/2010/main" xmlns="" val="1537478433"/>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50000"/>
              </a:lnSpc>
              <a:spcBef>
                <a:spcPct val="0"/>
              </a:spcBef>
              <a:spcAft>
                <a:spcPct val="0"/>
              </a:spcAft>
              <a:buClrTx/>
              <a:buSzTx/>
              <a:buFontTx/>
              <a:buNone/>
              <a:defRPr/>
            </a:pPr>
            <a:r>
              <a:rPr kumimoji="0" lang="zh-CN" altLang="en-US" sz="4000" b="1" i="0" u="none" strike="noStrike" kern="1200" cap="none" spc="0" normalizeH="0" baseline="0" noProof="0">
                <a:ln>
                  <a:noFill/>
                </a:ln>
                <a:solidFill>
                  <a:srgbClr val="C00000"/>
                </a:solidFill>
                <a:effectLst/>
                <a:uLnTx/>
                <a:uFillTx/>
                <a:latin typeface="隶书" panose="02010509060101010101" pitchFamily="49" charset="-122"/>
                <a:ea typeface="隶书" panose="02010509060101010101" pitchFamily="49" charset="-122"/>
                <a:cs typeface="+mn-cs"/>
              </a:rPr>
              <a:t>五、典题导引</a:t>
            </a:r>
          </a:p>
        </p:txBody>
      </p:sp>
      <p:sp>
        <p:nvSpPr>
          <p:cNvPr id="100" name="文本框 99"/>
          <p:cNvSpPr txBox="1"/>
          <p:nvPr/>
        </p:nvSpPr>
        <p:spPr>
          <a:xfrm>
            <a:off x="0" y="871392"/>
            <a:ext cx="12192000" cy="524695"/>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王木匠讲石门阵时，多处使用反复手法，这种讲述方法有什么效果？ </a:t>
            </a:r>
            <a:r>
              <a:rPr lang="en-US" altLang="zh-CN" sz="2700" b="1">
                <a:solidFill>
                  <a:srgbClr val="000000"/>
                </a:solidFill>
                <a:latin typeface="仿宋" panose="02010609060101010101" pitchFamily="49" charset="-122"/>
                <a:ea typeface="仿宋" panose="02010609060101010101" pitchFamily="49" charset="-122"/>
                <a:cs typeface="楷体" panose="02010609060101010101" charset="-122"/>
              </a:rPr>
              <a:t>(4</a:t>
            </a: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分</a:t>
            </a:r>
            <a:r>
              <a:rPr lang="en-US" altLang="zh-CN" sz="2700" b="1">
                <a:solidFill>
                  <a:srgbClr val="000000"/>
                </a:solidFill>
                <a:latin typeface="仿宋" panose="02010609060101010101" pitchFamily="49" charset="-122"/>
                <a:ea typeface="仿宋" panose="02010609060101010101" pitchFamily="49" charset="-122"/>
                <a:cs typeface="楷体" panose="02010609060101010101" charset="-122"/>
              </a:rPr>
              <a:t>)</a:t>
            </a:r>
            <a:endParaRPr kumimoji="0" lang="zh-CN" altLang="en-US" sz="3600" b="1" i="0" u="none" strike="noStrike" kern="1200" cap="none" spc="0" normalizeH="0" baseline="0" noProof="0">
              <a:ln>
                <a:noFill/>
              </a:ln>
              <a:solidFill>
                <a:srgbClr val="000000"/>
              </a:solidFill>
              <a:effectLst/>
              <a:uLnTx/>
              <a:uFillTx/>
              <a:latin typeface="仿宋" panose="02010609060101010101" pitchFamily="49" charset="-122"/>
              <a:ea typeface="仿宋" panose="02010609060101010101" pitchFamily="49" charset="-122"/>
              <a:cs typeface="楷体" panose="02010609060101010101" charset="-122"/>
            </a:endParaRPr>
          </a:p>
        </p:txBody>
      </p:sp>
      <p:sp>
        <p:nvSpPr>
          <p:cNvPr id="6" name="文本框 5">
            <a:extLst>
              <a:ext uri="{FF2B5EF4-FFF2-40B4-BE49-F238E27FC236}">
                <a16:creationId xmlns:a16="http://schemas.microsoft.com/office/drawing/2014/main" xmlns="" id="{1368E963-B05A-4731-91F4-1B3DEC5F05A0}"/>
              </a:ext>
            </a:extLst>
          </p:cNvPr>
          <p:cNvSpPr txBox="1"/>
          <p:nvPr/>
        </p:nvSpPr>
        <p:spPr>
          <a:xfrm>
            <a:off x="0" y="1362385"/>
            <a:ext cx="12192000" cy="5194307"/>
          </a:xfrm>
          <a:prstGeom prst="rect">
            <a:avLst/>
          </a:prstGeom>
          <a:solidFill>
            <a:schemeClr val="bg1"/>
          </a:solidFill>
          <a:ln w="12700">
            <a:solidFill>
              <a:srgbClr val="4BB1A8"/>
            </a:solidFill>
          </a:ln>
        </p:spPr>
        <p:txBody>
          <a:bodyPr wrap="square">
            <a:spAutoFit/>
          </a:bodyPr>
          <a:lstStyle/>
          <a:p>
            <a:pPr indent="457200">
              <a:lnSpc>
                <a:spcPct val="120000"/>
              </a:lnSpc>
            </a:pPr>
            <a:r>
              <a:rPr lang="en-US" altLang="zh-CN" sz="3600" b="1">
                <a:latin typeface="仿宋" panose="02010609060101010101" pitchFamily="49" charset="-122"/>
                <a:ea typeface="仿宋" panose="02010609060101010101" pitchFamily="49" charset="-122"/>
                <a:cs typeface="仿宋" panose="02010609060101010101" pitchFamily="49" charset="-122"/>
              </a:rPr>
              <a:t>【</a:t>
            </a:r>
            <a:r>
              <a:rPr lang="zh-CN" altLang="en-US" sz="3600" b="1">
                <a:latin typeface="仿宋" panose="02010609060101010101" pitchFamily="49" charset="-122"/>
                <a:ea typeface="仿宋" panose="02010609060101010101" pitchFamily="49" charset="-122"/>
                <a:cs typeface="仿宋" panose="02010609060101010101" pitchFamily="49" charset="-122"/>
              </a:rPr>
              <a:t>解析</a:t>
            </a:r>
            <a:r>
              <a:rPr lang="en-US" altLang="zh-CN" sz="3600" b="1">
                <a:latin typeface="仿宋" panose="02010609060101010101" pitchFamily="49" charset="-122"/>
                <a:ea typeface="仿宋" panose="02010609060101010101" pitchFamily="49" charset="-122"/>
                <a:cs typeface="仿宋" panose="02010609060101010101" pitchFamily="49" charset="-122"/>
              </a:rPr>
              <a:t>】 </a:t>
            </a:r>
          </a:p>
          <a:p>
            <a:pPr indent="457200">
              <a:lnSpc>
                <a:spcPct val="120000"/>
              </a:lnSpc>
            </a:pPr>
            <a:r>
              <a:rPr lang="zh-CN" altLang="en-US" sz="3600" b="1">
                <a:latin typeface="仿宋" panose="02010609060101010101" pitchFamily="49" charset="-122"/>
                <a:ea typeface="仿宋" panose="02010609060101010101" pitchFamily="49" charset="-122"/>
                <a:cs typeface="仿宋" panose="02010609060101010101" pitchFamily="49" charset="-122"/>
              </a:rPr>
              <a:t>本题考查鉴赏文本表达技巧</a:t>
            </a:r>
            <a:r>
              <a:rPr lang="en-US" altLang="zh-CN" sz="3600" b="1">
                <a:latin typeface="仿宋" panose="02010609060101010101" pitchFamily="49" charset="-122"/>
                <a:ea typeface="仿宋" panose="02010609060101010101" pitchFamily="49" charset="-122"/>
                <a:cs typeface="仿宋" panose="02010609060101010101" pitchFamily="49" charset="-122"/>
              </a:rPr>
              <a:t>——</a:t>
            </a:r>
            <a:r>
              <a:rPr lang="zh-CN" altLang="en-US" sz="3600" b="1">
                <a:latin typeface="仿宋" panose="02010609060101010101" pitchFamily="49" charset="-122"/>
                <a:ea typeface="仿宋" panose="02010609060101010101" pitchFamily="49" charset="-122"/>
                <a:cs typeface="仿宋" panose="02010609060101010101" pitchFamily="49" charset="-122"/>
              </a:rPr>
              <a:t>反复手法的表达效果。首先要在文中画出使用反复手法的语句，结合上下文语境，分别体会其作用。</a:t>
            </a:r>
          </a:p>
          <a:p>
            <a:pPr indent="457200">
              <a:lnSpc>
                <a:spcPct val="120000"/>
              </a:lnSpc>
            </a:pPr>
            <a:r>
              <a:rPr lang="zh-CN" altLang="en-US" sz="3600" b="1">
                <a:latin typeface="仿宋" panose="02010609060101010101" pitchFamily="49" charset="-122"/>
                <a:ea typeface="仿宋" panose="02010609060101010101" pitchFamily="49" charset="-122"/>
                <a:cs typeface="仿宋" panose="02010609060101010101" pitchFamily="49" charset="-122"/>
              </a:rPr>
              <a:t>因为反复手法是王木匠讲故事过程中出现，分析效果时可从形式和内容角度：王木匠讲和听众听的角度，以及对表现人物的角度进行分析。</a:t>
            </a:r>
          </a:p>
          <a:p>
            <a:pPr indent="457200" algn="l" fontAlgn="auto">
              <a:lnSpc>
                <a:spcPct val="120000"/>
              </a:lnSpc>
            </a:pPr>
            <a:endParaRPr sz="2800" b="1">
              <a:latin typeface="仿宋" panose="02010609060101010101" pitchFamily="49" charset="-122"/>
              <a:ea typeface="仿宋" panose="02010609060101010101" pitchFamily="49" charset="-122"/>
              <a:cs typeface="仿宋" panose="02010609060101010101" pitchFamily="49" charset="-122"/>
            </a:endParaRPr>
          </a:p>
        </p:txBody>
      </p:sp>
    </p:spTree>
    <p:extLst>
      <p:ext uri="{BB962C8B-B14F-4D97-AF65-F5344CB8AC3E}">
        <p14:creationId xmlns:p14="http://schemas.microsoft.com/office/powerpoint/2010/main" xmlns="" val="1833648231"/>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plus(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五、典题导引</a:t>
            </a:r>
          </a:p>
        </p:txBody>
      </p:sp>
      <p:sp>
        <p:nvSpPr>
          <p:cNvPr id="100" name="文本框 99"/>
          <p:cNvSpPr txBox="1"/>
          <p:nvPr/>
        </p:nvSpPr>
        <p:spPr>
          <a:xfrm>
            <a:off x="0" y="934856"/>
            <a:ext cx="12192000" cy="5857822"/>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100" b="1">
                <a:solidFill>
                  <a:srgbClr val="FF0000"/>
                </a:solidFill>
                <a:highlight>
                  <a:srgbClr val="FFFF00"/>
                </a:highlight>
                <a:latin typeface="+mn-ea"/>
                <a:cs typeface="楷体" panose="02010609060101010101" charset="-122"/>
              </a:rPr>
              <a:t>例</a:t>
            </a:r>
            <a:r>
              <a:rPr lang="en-US" altLang="zh-CN" sz="2100" b="1">
                <a:solidFill>
                  <a:srgbClr val="FF0000"/>
                </a:solidFill>
                <a:highlight>
                  <a:srgbClr val="FFFF00"/>
                </a:highlight>
                <a:latin typeface="+mn-ea"/>
                <a:cs typeface="楷体" panose="02010609060101010101" charset="-122"/>
              </a:rPr>
              <a:t>3.</a:t>
            </a:r>
            <a:r>
              <a:rPr lang="zh-CN" altLang="en-US" sz="2100" b="1">
                <a:solidFill>
                  <a:srgbClr val="FF0000"/>
                </a:solidFill>
                <a:highlight>
                  <a:srgbClr val="FFFF00"/>
                </a:highlight>
                <a:latin typeface="+mn-ea"/>
                <a:cs typeface="楷体" panose="02010609060101010101" charset="-122"/>
              </a:rPr>
              <a:t>（</a:t>
            </a:r>
            <a:r>
              <a:rPr lang="en-US" altLang="zh-CN" sz="2100" b="1">
                <a:solidFill>
                  <a:srgbClr val="FF0000"/>
                </a:solidFill>
                <a:highlight>
                  <a:srgbClr val="FFFF00"/>
                </a:highlight>
                <a:latin typeface="+mn-ea"/>
                <a:cs typeface="楷体" panose="02010609060101010101" charset="-122"/>
              </a:rPr>
              <a:t>2021·</a:t>
            </a:r>
            <a:r>
              <a:rPr lang="zh-CN" altLang="en-US" sz="2100" b="1">
                <a:solidFill>
                  <a:srgbClr val="FF0000"/>
                </a:solidFill>
                <a:highlight>
                  <a:srgbClr val="FFFF00"/>
                </a:highlight>
                <a:latin typeface="+mn-ea"/>
                <a:cs typeface="楷体" panose="02010609060101010101" charset="-122"/>
              </a:rPr>
              <a:t>新高考</a:t>
            </a:r>
            <a:r>
              <a:rPr lang="en-US" altLang="zh-CN" sz="2100" b="1">
                <a:solidFill>
                  <a:srgbClr val="FF0000"/>
                </a:solidFill>
                <a:highlight>
                  <a:srgbClr val="FFFF00"/>
                </a:highlight>
                <a:latin typeface="+mn-ea"/>
                <a:cs typeface="楷体" panose="02010609060101010101" charset="-122"/>
              </a:rPr>
              <a:t>Ⅱ</a:t>
            </a:r>
            <a:r>
              <a:rPr lang="zh-CN" altLang="en-US" sz="2100" b="1">
                <a:solidFill>
                  <a:srgbClr val="FF0000"/>
                </a:solidFill>
                <a:highlight>
                  <a:srgbClr val="FFFF00"/>
                </a:highlight>
                <a:latin typeface="+mn-ea"/>
                <a:cs typeface="楷体" panose="02010609060101010101" charset="-122"/>
              </a:rPr>
              <a:t>卷）阅读下面的文字，完成后面的题目。</a:t>
            </a:r>
            <a:endParaRPr lang="en-US" altLang="zh-CN" sz="2100" b="1">
              <a:solidFill>
                <a:srgbClr val="FF0000"/>
              </a:solidFill>
              <a:highlight>
                <a:srgbClr val="FFFF00"/>
              </a:highlight>
              <a:latin typeface="+mn-ea"/>
              <a:cs typeface="楷体" panose="02010609060101010101" charset="-122"/>
            </a:endParaRPr>
          </a:p>
          <a:p>
            <a:pPr lvl="0">
              <a:lnSpc>
                <a:spcPct val="120000"/>
              </a:lnSpc>
            </a:pPr>
            <a:r>
              <a:rPr lang="zh-CN" altLang="en-US" sz="2100" b="1">
                <a:latin typeface="宋体" panose="02010600030101010101" pitchFamily="2" charset="-122"/>
                <a:cs typeface="楷体" panose="02010609060101010101" charset="-122"/>
              </a:rPr>
              <a:t>文本一：     </a:t>
            </a:r>
          </a:p>
          <a:p>
            <a:pPr lvl="0" indent="720000" algn="ctr">
              <a:lnSpc>
                <a:spcPct val="120000"/>
              </a:lnSpc>
            </a:pPr>
            <a:r>
              <a:rPr lang="zh-CN" altLang="en-US" sz="2100" b="1">
                <a:latin typeface="宋体" panose="02010600030101010101" pitchFamily="2" charset="-122"/>
                <a:cs typeface="楷体" panose="02010609060101010101" charset="-122"/>
              </a:rPr>
              <a:t>放猖</a:t>
            </a:r>
          </a:p>
          <a:p>
            <a:pPr lvl="0" indent="720000" algn="ctr">
              <a:lnSpc>
                <a:spcPct val="120000"/>
              </a:lnSpc>
            </a:pPr>
            <a:r>
              <a:rPr lang="zh-CN" altLang="en-US" sz="2100" b="1">
                <a:latin typeface="宋体" panose="02010600030101010101" pitchFamily="2" charset="-122"/>
                <a:cs typeface="楷体" panose="02010609060101010101" charset="-122"/>
              </a:rPr>
              <a:t>废名</a:t>
            </a:r>
          </a:p>
          <a:p>
            <a:pPr lvl="0">
              <a:lnSpc>
                <a:spcPct val="120000"/>
              </a:lnSpc>
            </a:pPr>
            <a:r>
              <a:rPr lang="zh-CN" altLang="en-US" sz="2100" b="1">
                <a:latin typeface="楷体" panose="02010609060101010101" charset="-122"/>
                <a:ea typeface="楷体" panose="02010609060101010101" charset="-122"/>
                <a:cs typeface="楷体" panose="02010609060101010101" charset="-122"/>
              </a:rPr>
              <a:t>    故乡到处有五猖庙，其规模比土地庙还要小得多，土地庙好比是一乘轿子，与之相比五猖庙则等于一个火柴匣子而已。猖神一共有五个，大约都是士兵阶级，在春秋佳日，常把他们放出去“猖”一下，所以驱疫也。“猖”的意思就是各处乱跑一阵，故做母亲的见了自己的孩子应归家时未归家，归家了乃责备他道：“你在哪里‘猖’了回来呢？”猖神例以壮丁扮之，都是自愿的。有时又由小孩子扮之，这便等于额外兵，是父母替他许愿，当了猖兵便可以没有灾难，身体健康。我当时非常羡慕这种小猖兵，心想我家大人何以不让我也来做一个呢？猖兵赤膊，着黄布背心，这算是制服，公备的。另外，谁做猖谁自己得去借一件女裤穿着，而且必须是红的。装束好了以后，再来“打脸”。打脸即是画花脸，这是我最感兴趣的，看着他们打脸，羡慕已极，其中有小猖兵，更觉得天下只有他们有地位了，可以自豪了，像我这天生的，本来如此的脸面，算什么呢？打脸之后，再来“练猖”，即由道士率领着在神前画符念咒，然后便是猖神了，他们再没有人间的自由，即是不准他们说话，一说话便要肚子痛的。这也是我最感兴趣的，人间的自由本来莫过于说话，而现在不准他们说话，没有比这个</a:t>
            </a:r>
            <a:endParaRPr lang="zh-CN" altLang="en-US" sz="21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1204801098"/>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五、典题导引</a:t>
            </a:r>
          </a:p>
        </p:txBody>
      </p:sp>
      <p:sp>
        <p:nvSpPr>
          <p:cNvPr id="100" name="文本框 99"/>
          <p:cNvSpPr txBox="1"/>
          <p:nvPr/>
        </p:nvSpPr>
        <p:spPr>
          <a:xfrm>
            <a:off x="0" y="877181"/>
            <a:ext cx="12192000" cy="5857822"/>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更显得他们已经是神了。他们不说话，他们已经同我们隔得很远，他们显得是神，我们是人是小孩子，我们可以淘气，可以嬉笑着逗他们，逗得他们说话，而一看他们是花脸，这其间便无可奈何似的，我们只有退避三舍了，我们简直已经不认得他们了。何况他们这时手上已经拿着叉，拿着叉郎当郎当的响，真是天兵天将的模样了。说到叉，是我小时最喜欢的武器，叉上串有几个铁轮，拿着把柄一上一下郎当着，那个声音把小孩子的什么话都说出了，便是小孩子的欢喜。我最不会做手工，我记得我曾做过叉，以吃饭的筷子做把柄，其不讲究可知，然而是我的创作了。我的叉的铁轮是在城里一个高坡上（我家住在城里）拾得的洋铁屑片剪成的。在练猖一幕之后，才是名副其实的放猖，即由一个凡人拿了一面大锣敲着，在前面率领着，拼命地跑着，五猖在后面跟着拼命地跑着，沿家逐户地跑着，每家都得升堂入室，被爆竹欢迎着，跑进去，又跑出来，不大的工夫在乡一村在城一门家家跑遍了。我则跟在后面喝彩。放猖的时间总在午后，到了夜间则是“游猖”，这时不是跑，是抬出神来，由五猖护着，沿村或沿街巡视一遍，灯烛辉煌，打锣打鼓还要吹喇叭，我的心里却寂寞之至，正如过年到了元夜的寂寞，因为游猖接着就是“收猖”了，今年的已经完了。</a:t>
            </a:r>
          </a:p>
          <a:p>
            <a:pPr lvl="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    到了第二天，遇见昨日的猖兵时，我每每把他从头至脚打量一番，仿佛一朵花已经谢了，他的奇迹都到哪里去了呢？尤其是看着他说话，他说话的语言太是贫穷了，还不如不说话。</a:t>
            </a:r>
            <a:endParaRPr lang="en-US" altLang="zh-CN" sz="2100" b="1">
              <a:latin typeface="楷体" panose="02010609060101010101" pitchFamily="49" charset="-122"/>
              <a:ea typeface="楷体" panose="02010609060101010101" pitchFamily="49" charset="-122"/>
              <a:cs typeface="楷体" panose="02010609060101010101" charset="-122"/>
            </a:endParaRPr>
          </a:p>
          <a:p>
            <a:pPr lvl="0" algn="r">
              <a:lnSpc>
                <a:spcPct val="120000"/>
              </a:lnSpc>
            </a:pPr>
            <a:r>
              <a:rPr lang="zh-CN" altLang="zh-CN" sz="2100" spc="25">
                <a:solidFill>
                  <a:srgbClr val="333333"/>
                </a:solidFill>
                <a:cs typeface="宋体" panose="02010600030101010101" pitchFamily="2" charset="-122"/>
              </a:rPr>
              <a:t>（有删改）</a:t>
            </a:r>
            <a:endParaRPr lang="zh-CN" altLang="en-US" sz="2100" b="1">
              <a:latin typeface="楷体" panose="02010609060101010101" pitchFamily="49" charset="-122"/>
              <a:ea typeface="楷体" panose="02010609060101010101" pitchFamily="49" charset="-122"/>
              <a:cs typeface="楷体" panose="02010609060101010101" charset="-122"/>
            </a:endParaRPr>
          </a:p>
        </p:txBody>
      </p:sp>
    </p:spTree>
    <p:extLst>
      <p:ext uri="{BB962C8B-B14F-4D97-AF65-F5344CB8AC3E}">
        <p14:creationId xmlns:p14="http://schemas.microsoft.com/office/powerpoint/2010/main" xmlns="" val="1753682011"/>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50000"/>
              </a:lnSpc>
              <a:spcBef>
                <a:spcPct val="0"/>
              </a:spcBef>
              <a:spcAft>
                <a:spcPct val="0"/>
              </a:spcAft>
              <a:buClrTx/>
              <a:buSzTx/>
              <a:buFontTx/>
              <a:buNone/>
              <a:defRPr/>
            </a:pPr>
            <a:r>
              <a:rPr kumimoji="0" lang="zh-CN" altLang="en-US" sz="4000" b="1" i="0" u="none" strike="noStrike" kern="1200" cap="none" spc="0" normalizeH="0" baseline="0" noProof="0">
                <a:ln>
                  <a:noFill/>
                </a:ln>
                <a:solidFill>
                  <a:srgbClr val="C00000"/>
                </a:solidFill>
                <a:effectLst/>
                <a:uLnTx/>
                <a:uFillTx/>
                <a:latin typeface="隶书" panose="02010509060101010101" pitchFamily="49" charset="-122"/>
                <a:ea typeface="隶书" panose="02010509060101010101" pitchFamily="49" charset="-122"/>
                <a:cs typeface="+mn-cs"/>
              </a:rPr>
              <a:t>五、典题导引</a:t>
            </a:r>
          </a:p>
        </p:txBody>
      </p:sp>
      <p:sp>
        <p:nvSpPr>
          <p:cNvPr id="100" name="文本框 99"/>
          <p:cNvSpPr txBox="1"/>
          <p:nvPr/>
        </p:nvSpPr>
        <p:spPr>
          <a:xfrm>
            <a:off x="0" y="871392"/>
            <a:ext cx="12192000" cy="524695"/>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文本一中画线部分用了多个“跑”字，请简要分析这样写的好处。（</a:t>
            </a:r>
            <a:r>
              <a:rPr lang="en-US" altLang="zh-CN" sz="2700" b="1">
                <a:solidFill>
                  <a:srgbClr val="000000"/>
                </a:solidFill>
                <a:latin typeface="仿宋" panose="02010609060101010101" pitchFamily="49" charset="-122"/>
                <a:ea typeface="仿宋" panose="02010609060101010101" pitchFamily="49" charset="-122"/>
                <a:cs typeface="楷体" panose="02010609060101010101" charset="-122"/>
              </a:rPr>
              <a:t>6</a:t>
            </a: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分）</a:t>
            </a:r>
            <a:endParaRPr kumimoji="0" lang="zh-CN" altLang="en-US" sz="3600" b="1" i="0" u="none" strike="noStrike" kern="1200" cap="none" spc="0" normalizeH="0" baseline="0" noProof="0">
              <a:ln>
                <a:noFill/>
              </a:ln>
              <a:solidFill>
                <a:srgbClr val="000000"/>
              </a:solidFill>
              <a:effectLst/>
              <a:uLnTx/>
              <a:uFillTx/>
              <a:latin typeface="仿宋" panose="02010609060101010101" pitchFamily="49" charset="-122"/>
              <a:ea typeface="仿宋" panose="02010609060101010101" pitchFamily="49" charset="-122"/>
              <a:cs typeface="楷体" panose="02010609060101010101" charset="-122"/>
            </a:endParaRPr>
          </a:p>
        </p:txBody>
      </p:sp>
      <p:sp>
        <p:nvSpPr>
          <p:cNvPr id="5" name="文本框 4">
            <a:extLst>
              <a:ext uri="{FF2B5EF4-FFF2-40B4-BE49-F238E27FC236}">
                <a16:creationId xmlns:a16="http://schemas.microsoft.com/office/drawing/2014/main" xmlns="" id="{F02BA504-7B00-437A-BCFD-0A8153A28895}"/>
              </a:ext>
            </a:extLst>
          </p:cNvPr>
          <p:cNvSpPr txBox="1"/>
          <p:nvPr/>
        </p:nvSpPr>
        <p:spPr>
          <a:xfrm>
            <a:off x="665825" y="2353444"/>
            <a:ext cx="12192000" cy="2191562"/>
          </a:xfrm>
          <a:prstGeom prst="rect">
            <a:avLst/>
          </a:prstGeom>
          <a:noFill/>
        </p:spPr>
        <p:txBody>
          <a:bodyPr wrap="square" rtlCol="0">
            <a:spAutoFit/>
          </a:bodyPr>
          <a:lstStyle/>
          <a:p>
            <a:pPr marL="0" marR="0" lvl="0" indent="0" algn="l" defTabSz="457200" rtl="0" eaLnBrk="1" fontAlgn="auto" latinLnBrk="0" hangingPunct="1">
              <a:lnSpc>
                <a:spcPct val="120000"/>
              </a:lnSpc>
              <a:buClrTx/>
              <a:buSzTx/>
              <a:buFontTx/>
              <a:buNone/>
              <a:defRPr/>
            </a:pPr>
            <a:r>
              <a:rPr kumimoji="0" lang="zh-CN" altLang="en-US" sz="2900" b="1" i="0" u="none" strike="noStrike" kern="1200" cap="none" spc="0" normalizeH="0" baseline="0" noProof="0">
                <a:ln>
                  <a:noFill/>
                </a:ln>
                <a:solidFill>
                  <a:srgbClr val="FF0000"/>
                </a:solidFill>
                <a:effectLst/>
                <a:uLnTx/>
                <a:uFillTx/>
                <a:latin typeface="Calibri"/>
                <a:ea typeface="宋体" panose="02010600030101010101" pitchFamily="2" charset="-122"/>
              </a:rPr>
              <a:t>【答案】</a:t>
            </a:r>
            <a:endParaRPr kumimoji="0" lang="en-US" altLang="zh-CN" sz="2900" b="1" i="0" u="none" strike="noStrike" kern="1200" cap="none" spc="0" normalizeH="0" baseline="0" noProof="0">
              <a:ln>
                <a:noFill/>
              </a:ln>
              <a:solidFill>
                <a:srgbClr val="FF0000"/>
              </a:solidFill>
              <a:effectLst/>
              <a:uLnTx/>
              <a:uFillTx/>
              <a:latin typeface="Calibri"/>
              <a:ea typeface="宋体" panose="02010600030101010101" pitchFamily="2" charset="-122"/>
            </a:endParaRPr>
          </a:p>
          <a:p>
            <a:pPr lvl="0">
              <a:lnSpc>
                <a:spcPct val="120000"/>
              </a:lnSpc>
            </a:pPr>
            <a:r>
              <a:rPr lang="zh-CN" altLang="en-US" sz="2900" b="1">
                <a:solidFill>
                  <a:srgbClr val="FF0000"/>
                </a:solidFill>
              </a:rPr>
              <a:t>        （</a:t>
            </a:r>
            <a:r>
              <a:rPr lang="en-US" altLang="zh-CN" sz="2900" b="1">
                <a:solidFill>
                  <a:srgbClr val="FF0000"/>
                </a:solidFill>
              </a:rPr>
              <a:t>1</a:t>
            </a:r>
            <a:r>
              <a:rPr lang="zh-CN" altLang="en-US" sz="2900" b="1">
                <a:solidFill>
                  <a:srgbClr val="FF0000"/>
                </a:solidFill>
              </a:rPr>
              <a:t>）形象的解说了“放猖”的内涵，就是各处乱跑一阵；</a:t>
            </a:r>
            <a:endParaRPr lang="en-US" altLang="zh-CN" sz="2900" b="1">
              <a:solidFill>
                <a:srgbClr val="FF0000"/>
              </a:solidFill>
            </a:endParaRPr>
          </a:p>
          <a:p>
            <a:pPr lvl="0">
              <a:lnSpc>
                <a:spcPct val="120000"/>
              </a:lnSpc>
            </a:pPr>
            <a:r>
              <a:rPr lang="zh-CN" altLang="en-US" sz="2900" b="1">
                <a:solidFill>
                  <a:srgbClr val="FF0000"/>
                </a:solidFill>
              </a:rPr>
              <a:t>        （</a:t>
            </a:r>
            <a:r>
              <a:rPr lang="en-US" altLang="zh-CN" sz="2900" b="1">
                <a:solidFill>
                  <a:srgbClr val="FF0000"/>
                </a:solidFill>
              </a:rPr>
              <a:t>2</a:t>
            </a:r>
            <a:r>
              <a:rPr lang="zh-CN" altLang="en-US" sz="2900" b="1">
                <a:solidFill>
                  <a:srgbClr val="FF0000"/>
                </a:solidFill>
              </a:rPr>
              <a:t>）连用“跑”字渲染了“放猖”民俗热闹的气氛；</a:t>
            </a:r>
            <a:endParaRPr lang="en-US" altLang="zh-CN" sz="2900" b="1">
              <a:solidFill>
                <a:srgbClr val="FF0000"/>
              </a:solidFill>
            </a:endParaRPr>
          </a:p>
          <a:p>
            <a:pPr lvl="0">
              <a:lnSpc>
                <a:spcPct val="120000"/>
              </a:lnSpc>
            </a:pPr>
            <a:r>
              <a:rPr lang="zh-CN" altLang="en-US" sz="2900" b="1">
                <a:solidFill>
                  <a:srgbClr val="FF0000"/>
                </a:solidFill>
              </a:rPr>
              <a:t>        （</a:t>
            </a:r>
            <a:r>
              <a:rPr lang="en-US" altLang="zh-CN" sz="2900" b="1">
                <a:solidFill>
                  <a:srgbClr val="FF0000"/>
                </a:solidFill>
              </a:rPr>
              <a:t>3</a:t>
            </a:r>
            <a:r>
              <a:rPr lang="zh-CN" altLang="en-US" sz="2900" b="1">
                <a:solidFill>
                  <a:srgbClr val="FF0000"/>
                </a:solidFill>
              </a:rPr>
              <a:t>）表现孩子对自由自在奔跑的羡慕之情。 </a:t>
            </a:r>
            <a:endParaRPr kumimoji="0" lang="zh-CN" altLang="en-US" sz="2900" b="1" i="0" u="none" strike="noStrike" kern="1200" cap="none" spc="0" normalizeH="0" baseline="0" noProof="0">
              <a:ln>
                <a:noFill/>
              </a:ln>
              <a:solidFill>
                <a:srgbClr val="FF0000"/>
              </a:solidFill>
              <a:effectLst/>
              <a:uLnTx/>
              <a:uFillTx/>
              <a:latin typeface="Calibri"/>
              <a:ea typeface="宋体" panose="02010600030101010101" pitchFamily="2" charset="-122"/>
            </a:endParaRPr>
          </a:p>
        </p:txBody>
      </p:sp>
    </p:spTree>
    <p:extLst>
      <p:ext uri="{BB962C8B-B14F-4D97-AF65-F5344CB8AC3E}">
        <p14:creationId xmlns:p14="http://schemas.microsoft.com/office/powerpoint/2010/main" xmlns="" val="3902548002"/>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6" name="文本框 5">
            <a:extLst>
              <a:ext uri="{FF2B5EF4-FFF2-40B4-BE49-F238E27FC236}">
                <a16:creationId xmlns:a16="http://schemas.microsoft.com/office/drawing/2014/main" xmlns="" id="{62DD9A08-5BA1-46B4-B98E-AA0A113CA1EE}"/>
              </a:ext>
            </a:extLst>
          </p:cNvPr>
          <p:cNvSpPr txBox="1"/>
          <p:nvPr/>
        </p:nvSpPr>
        <p:spPr>
          <a:xfrm>
            <a:off x="0" y="1362385"/>
            <a:ext cx="12192000" cy="5526706"/>
          </a:xfrm>
          <a:prstGeom prst="rect">
            <a:avLst/>
          </a:prstGeom>
          <a:solidFill>
            <a:schemeClr val="bg1"/>
          </a:solidFill>
          <a:ln w="12700">
            <a:solidFill>
              <a:srgbClr val="4BB1A8"/>
            </a:solidFill>
          </a:ln>
        </p:spPr>
        <p:txBody>
          <a:bodyPr wrap="square">
            <a:spAutoFit/>
          </a:bodyPr>
          <a:lstStyle/>
          <a:p>
            <a:pPr indent="457200">
              <a:lnSpc>
                <a:spcPct val="120000"/>
              </a:lnSpc>
            </a:pPr>
            <a:r>
              <a:rPr lang="en-US" altLang="zh-CN" sz="2700" b="1">
                <a:latin typeface="仿宋" panose="02010609060101010101" pitchFamily="49" charset="-122"/>
                <a:ea typeface="仿宋" panose="02010609060101010101" pitchFamily="49" charset="-122"/>
                <a:cs typeface="仿宋" panose="02010609060101010101" pitchFamily="49" charset="-122"/>
              </a:rPr>
              <a:t>【</a:t>
            </a:r>
            <a:r>
              <a:rPr lang="zh-CN" altLang="en-US" sz="2700" b="1">
                <a:latin typeface="仿宋" panose="02010609060101010101" pitchFamily="49" charset="-122"/>
                <a:ea typeface="仿宋" panose="02010609060101010101" pitchFamily="49" charset="-122"/>
                <a:cs typeface="仿宋" panose="02010609060101010101" pitchFamily="49" charset="-122"/>
              </a:rPr>
              <a:t>解析</a:t>
            </a:r>
            <a:r>
              <a:rPr lang="en-US" altLang="zh-CN" sz="2700" b="1">
                <a:latin typeface="仿宋" panose="02010609060101010101" pitchFamily="49" charset="-122"/>
                <a:ea typeface="仿宋" panose="02010609060101010101" pitchFamily="49" charset="-122"/>
                <a:cs typeface="仿宋" panose="02010609060101010101" pitchFamily="49" charset="-122"/>
              </a:rPr>
              <a:t>】 </a:t>
            </a:r>
          </a:p>
          <a:p>
            <a:pPr indent="457200">
              <a:lnSpc>
                <a:spcPct val="120000"/>
              </a:lnSpc>
            </a:pPr>
            <a:r>
              <a:rPr lang="zh-CN" altLang="en-US" sz="2700" b="1">
                <a:latin typeface="仿宋" panose="02010609060101010101" pitchFamily="49" charset="-122"/>
                <a:ea typeface="仿宋" panose="02010609060101010101" pitchFamily="49" charset="-122"/>
                <a:cs typeface="仿宋" panose="02010609060101010101" pitchFamily="49" charset="-122"/>
              </a:rPr>
              <a:t>本题考查学生体会重要语句的丰富含意，品味精彩的语言表达艺术的能力。</a:t>
            </a:r>
          </a:p>
          <a:p>
            <a:pPr indent="457200">
              <a:lnSpc>
                <a:spcPct val="120000"/>
              </a:lnSpc>
            </a:pPr>
            <a:r>
              <a:rPr lang="zh-CN" altLang="en-US" sz="2700" b="1">
                <a:latin typeface="仿宋" panose="02010609060101010101" pitchFamily="49" charset="-122"/>
                <a:ea typeface="仿宋" panose="02010609060101010101" pitchFamily="49" charset="-122"/>
                <a:cs typeface="仿宋" panose="02010609060101010101" pitchFamily="49" charset="-122"/>
              </a:rPr>
              <a:t>划线部分文字记叙的是乡下“放猖”的习俗，一连用了六个“跑”字，“拼命地跑着”“沿家逐户地跑着”“跑进去，又跑来”“家家跑遍”。</a:t>
            </a:r>
          </a:p>
          <a:p>
            <a:pPr indent="457200">
              <a:lnSpc>
                <a:spcPct val="120000"/>
              </a:lnSpc>
            </a:pPr>
            <a:r>
              <a:rPr lang="zh-CN" altLang="en-US" sz="2700" b="1">
                <a:latin typeface="仿宋" panose="02010609060101010101" pitchFamily="49" charset="-122"/>
                <a:ea typeface="仿宋" panose="02010609060101010101" pitchFamily="49" charset="-122"/>
                <a:cs typeface="仿宋" panose="02010609060101010101" pitchFamily="49" charset="-122"/>
              </a:rPr>
              <a:t>一是形象的照应并解说了“放猖”的内涵，前文有“‘猖’的意思就是各处乱跑一阵”；</a:t>
            </a:r>
          </a:p>
          <a:p>
            <a:pPr indent="457200">
              <a:lnSpc>
                <a:spcPct val="120000"/>
              </a:lnSpc>
            </a:pPr>
            <a:r>
              <a:rPr lang="zh-CN" altLang="en-US" sz="2700" b="1">
                <a:latin typeface="仿宋" panose="02010609060101010101" pitchFamily="49" charset="-122"/>
                <a:ea typeface="仿宋" panose="02010609060101010101" pitchFamily="49" charset="-122"/>
                <a:cs typeface="仿宋" panose="02010609060101010101" pitchFamily="49" charset="-122"/>
              </a:rPr>
              <a:t>二是连用“跑”字，再现了“放猖”驱疫习俗中的精彩场景，上演了一场快乐的闹剧，渲染了一种热烈的氛围，使“放猖”这一民间习俗充满热闹的气氛；</a:t>
            </a:r>
          </a:p>
          <a:p>
            <a:pPr indent="457200">
              <a:lnSpc>
                <a:spcPct val="120000"/>
              </a:lnSpc>
            </a:pPr>
            <a:r>
              <a:rPr lang="zh-CN" altLang="en-US" sz="2700" b="1">
                <a:latin typeface="仿宋" panose="02010609060101010101" pitchFamily="49" charset="-122"/>
                <a:ea typeface="仿宋" panose="02010609060101010101" pitchFamily="49" charset="-122"/>
                <a:cs typeface="仿宋" panose="02010609060101010101" pitchFamily="49" charset="-122"/>
              </a:rPr>
              <a:t>三是“跑”中有一种天地间唯一的自由，表现作为孩子的“我”对他们自由自在奔跑的羡慕之情。</a:t>
            </a:r>
          </a:p>
          <a:p>
            <a:pPr indent="457200" algn="l" fontAlgn="auto">
              <a:lnSpc>
                <a:spcPct val="120000"/>
              </a:lnSpc>
            </a:pPr>
            <a:endParaRPr sz="2800" b="1">
              <a:latin typeface="仿宋" panose="02010609060101010101" pitchFamily="49" charset="-122"/>
              <a:ea typeface="仿宋" panose="02010609060101010101" pitchFamily="49" charset="-122"/>
              <a:cs typeface="仿宋" panose="02010609060101010101" pitchFamily="49" charset="-122"/>
            </a:endParaRPr>
          </a:p>
        </p:txBody>
      </p:sp>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50000"/>
              </a:lnSpc>
              <a:spcBef>
                <a:spcPct val="0"/>
              </a:spcBef>
              <a:spcAft>
                <a:spcPct val="0"/>
              </a:spcAft>
              <a:buClrTx/>
              <a:buSzTx/>
              <a:buFontTx/>
              <a:buNone/>
              <a:defRPr/>
            </a:pPr>
            <a:r>
              <a:rPr kumimoji="0" lang="zh-CN" altLang="en-US" sz="4000" b="1" i="0" u="none" strike="noStrike" kern="1200" cap="none" spc="0" normalizeH="0" baseline="0" noProof="0">
                <a:ln>
                  <a:noFill/>
                </a:ln>
                <a:solidFill>
                  <a:srgbClr val="C00000"/>
                </a:solidFill>
                <a:effectLst/>
                <a:uLnTx/>
                <a:uFillTx/>
                <a:latin typeface="隶书" panose="02010509060101010101" pitchFamily="49" charset="-122"/>
                <a:ea typeface="隶书" panose="02010509060101010101" pitchFamily="49" charset="-122"/>
                <a:cs typeface="+mn-cs"/>
              </a:rPr>
              <a:t>五、典题导引</a:t>
            </a:r>
          </a:p>
        </p:txBody>
      </p:sp>
      <p:sp>
        <p:nvSpPr>
          <p:cNvPr id="100" name="文本框 99"/>
          <p:cNvSpPr txBox="1"/>
          <p:nvPr/>
        </p:nvSpPr>
        <p:spPr>
          <a:xfrm>
            <a:off x="0" y="871392"/>
            <a:ext cx="12192000" cy="524695"/>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文本一中画线部分用了多个“跑”字，请简要分析这样写的好处。（</a:t>
            </a:r>
            <a:r>
              <a:rPr lang="en-US" altLang="zh-CN" sz="2700" b="1">
                <a:solidFill>
                  <a:srgbClr val="000000"/>
                </a:solidFill>
                <a:latin typeface="仿宋" panose="02010609060101010101" pitchFamily="49" charset="-122"/>
                <a:ea typeface="仿宋" panose="02010609060101010101" pitchFamily="49" charset="-122"/>
                <a:cs typeface="楷体" panose="02010609060101010101" charset="-122"/>
              </a:rPr>
              <a:t>6</a:t>
            </a: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分）</a:t>
            </a:r>
            <a:endParaRPr kumimoji="0" lang="zh-CN" altLang="en-US" sz="3600" b="1" i="0" u="none" strike="noStrike" kern="1200" cap="none" spc="0" normalizeH="0" baseline="0" noProof="0">
              <a:ln>
                <a:noFill/>
              </a:ln>
              <a:solidFill>
                <a:srgbClr val="000000"/>
              </a:solidFill>
              <a:effectLst/>
              <a:uLnTx/>
              <a:uFillTx/>
              <a:latin typeface="仿宋" panose="02010609060101010101" pitchFamily="49" charset="-122"/>
              <a:ea typeface="仿宋" panose="02010609060101010101" pitchFamily="49" charset="-122"/>
              <a:cs typeface="楷体" panose="02010609060101010101" charset="-122"/>
            </a:endParaRPr>
          </a:p>
        </p:txBody>
      </p:sp>
    </p:spTree>
    <p:extLst>
      <p:ext uri="{BB962C8B-B14F-4D97-AF65-F5344CB8AC3E}">
        <p14:creationId xmlns:p14="http://schemas.microsoft.com/office/powerpoint/2010/main" xmlns="" val="2395334977"/>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plus(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六、随堂演练（一）</a:t>
            </a:r>
          </a:p>
        </p:txBody>
      </p:sp>
      <p:sp>
        <p:nvSpPr>
          <p:cNvPr id="100" name="文本框 99"/>
          <p:cNvSpPr txBox="1"/>
          <p:nvPr/>
        </p:nvSpPr>
        <p:spPr>
          <a:xfrm>
            <a:off x="-635" y="973455"/>
            <a:ext cx="12192000" cy="5820889"/>
          </a:xfrm>
          <a:prstGeom prst="rect">
            <a:avLst/>
          </a:prstGeom>
          <a:solidFill>
            <a:schemeClr val="bg1"/>
          </a:solidFill>
          <a:ln w="12700">
            <a:solidFill>
              <a:srgbClr val="4BB1A8"/>
            </a:solidFill>
          </a:ln>
        </p:spPr>
        <p:txBody>
          <a:bodyPr wrap="square">
            <a:spAutoFit/>
          </a:bodyPr>
          <a:lstStyle/>
          <a:p>
            <a:pPr lvl="0"/>
            <a:r>
              <a:rPr lang="zh-CN" altLang="en-US" sz="2400" b="1">
                <a:solidFill>
                  <a:srgbClr val="FF0000"/>
                </a:solidFill>
                <a:highlight>
                  <a:srgbClr val="FFFF00"/>
                </a:highlight>
                <a:latin typeface="黑体" panose="02010609060101010101" charset="-122"/>
                <a:ea typeface="黑体" panose="02010609060101010101" charset="-122"/>
                <a:sym typeface="+mn-ea"/>
              </a:rPr>
              <a:t>（一）阅读下面的文字，完成下面第</a:t>
            </a:r>
            <a:r>
              <a:rPr lang="en-US" altLang="zh-CN" sz="2400" b="1">
                <a:solidFill>
                  <a:srgbClr val="FF0000"/>
                </a:solidFill>
                <a:highlight>
                  <a:srgbClr val="FFFF00"/>
                </a:highlight>
                <a:latin typeface="黑体" panose="02010609060101010101" charset="-122"/>
                <a:ea typeface="黑体" panose="02010609060101010101" charset="-122"/>
                <a:sym typeface="+mn-ea"/>
              </a:rPr>
              <a:t>1</a:t>
            </a:r>
            <a:r>
              <a:rPr lang="zh-CN" altLang="en-US" sz="2400" b="1">
                <a:solidFill>
                  <a:srgbClr val="FF0000"/>
                </a:solidFill>
                <a:highlight>
                  <a:srgbClr val="FFFF00"/>
                </a:highlight>
                <a:latin typeface="黑体" panose="02010609060101010101" charset="-122"/>
                <a:ea typeface="黑体" panose="02010609060101010101" charset="-122"/>
                <a:sym typeface="+mn-ea"/>
              </a:rPr>
              <a:t>小题。（宁夏银川一中</a:t>
            </a:r>
            <a:r>
              <a:rPr lang="en-US" altLang="zh-CN" sz="2400" b="1">
                <a:solidFill>
                  <a:srgbClr val="FF0000"/>
                </a:solidFill>
                <a:highlight>
                  <a:srgbClr val="FFFF00"/>
                </a:highlight>
                <a:latin typeface="黑体" panose="02010609060101010101" charset="-122"/>
                <a:ea typeface="黑体" panose="02010609060101010101" charset="-122"/>
                <a:sym typeface="+mn-ea"/>
              </a:rPr>
              <a:t>2021-2022</a:t>
            </a:r>
            <a:r>
              <a:rPr lang="zh-CN" altLang="en-US" sz="2400" b="1">
                <a:solidFill>
                  <a:srgbClr val="FF0000"/>
                </a:solidFill>
                <a:highlight>
                  <a:srgbClr val="FFFF00"/>
                </a:highlight>
                <a:latin typeface="黑体" panose="02010609060101010101" charset="-122"/>
                <a:ea typeface="黑体" panose="02010609060101010101" charset="-122"/>
                <a:sym typeface="+mn-ea"/>
              </a:rPr>
              <a:t>学年高三上学期第三次月考）</a:t>
            </a:r>
          </a:p>
          <a:p>
            <a:pPr lvl="0" algn="ctr">
              <a:lnSpc>
                <a:spcPct val="120000"/>
              </a:lnSpc>
            </a:pPr>
            <a:r>
              <a:rPr lang="zh-CN" altLang="en-US" sz="2100" b="1">
                <a:latin typeface="宋体" panose="02010600030101010101" pitchFamily="2" charset="-122"/>
                <a:cs typeface="楷体" panose="02010609060101010101" charset="-122"/>
              </a:rPr>
              <a:t>老妈妈</a:t>
            </a:r>
          </a:p>
          <a:p>
            <a:pPr lvl="0" algn="ctr">
              <a:lnSpc>
                <a:spcPct val="120000"/>
              </a:lnSpc>
            </a:pPr>
            <a:r>
              <a:rPr lang="zh-CN" altLang="en-US" sz="2100" b="1">
                <a:latin typeface="宋体" panose="02010600030101010101" pitchFamily="2" charset="-122"/>
                <a:cs typeface="楷体" panose="02010609060101010101" charset="-122"/>
              </a:rPr>
              <a:t>王愿坚</a:t>
            </a:r>
          </a:p>
          <a:p>
            <a:pPr lvl="0">
              <a:lnSpc>
                <a:spcPct val="120000"/>
              </a:lnSpc>
            </a:pPr>
            <a:r>
              <a:rPr lang="zh-CN" altLang="en-US" sz="2100" b="1">
                <a:latin typeface="楷体" panose="02010609060101010101" charset="-122"/>
                <a:ea typeface="楷体" panose="02010609060101010101" charset="-122"/>
                <a:cs typeface="楷体" panose="02010609060101010101" charset="-122"/>
              </a:rPr>
              <a:t>    我问：“刚才那个女同志是谁？”</a:t>
            </a:r>
          </a:p>
          <a:p>
            <a:pPr lvl="0">
              <a:lnSpc>
                <a:spcPct val="120000"/>
              </a:lnSpc>
            </a:pPr>
            <a:r>
              <a:rPr lang="zh-CN" altLang="en-US" sz="2100" b="1">
                <a:latin typeface="楷体" panose="02010609060101010101" charset="-122"/>
                <a:ea typeface="楷体" panose="02010609060101010101" charset="-122"/>
                <a:cs typeface="楷体" panose="02010609060101010101" charset="-122"/>
              </a:rPr>
              <a:t>    旁边的同志说：“同志们都管她叫老妈妈。算咱这个医院的副队长，又是政委、看护员、炊事员、采购员</a:t>
            </a:r>
            <a:r>
              <a:rPr lang="en-US" altLang="zh-CN" sz="2100" b="1">
                <a:latin typeface="楷体" panose="02010609060101010101" charset="-122"/>
                <a:ea typeface="楷体" panose="02010609060101010101" charset="-122"/>
                <a:cs typeface="楷体" panose="02010609060101010101" charset="-122"/>
              </a:rPr>
              <a:t>……</a:t>
            </a:r>
            <a:r>
              <a:rPr lang="zh-CN" altLang="en-US" sz="2100" b="1">
                <a:latin typeface="楷体" panose="02010609060101010101" charset="-122"/>
                <a:ea typeface="楷体" panose="02010609060101010101" charset="-122"/>
                <a:cs typeface="楷体" panose="02010609060101010101" charset="-122"/>
              </a:rPr>
              <a:t>反正这洞里的事她一手包干。人倒是个好人，就是年岁大了，腿脚不灵，嘴又啰唆</a:t>
            </a:r>
            <a:r>
              <a:rPr lang="en-US" altLang="zh-CN" sz="2100" b="1">
                <a:latin typeface="楷体" panose="02010609060101010101" charset="-122"/>
                <a:ea typeface="楷体" panose="02010609060101010101" charset="-122"/>
                <a:cs typeface="楷体" panose="02010609060101010101" charset="-122"/>
              </a:rPr>
              <a:t>……”</a:t>
            </a:r>
            <a:r>
              <a:rPr lang="zh-CN" altLang="en-US" sz="2100" b="1">
                <a:latin typeface="楷体" panose="02010609060101010101" charset="-122"/>
                <a:ea typeface="楷体" panose="02010609060101010101" charset="-122"/>
                <a:cs typeface="楷体" panose="02010609060101010101" charset="-122"/>
              </a:rPr>
              <a:t>听着听看，我不知不觉又睡着了。</a:t>
            </a:r>
          </a:p>
          <a:p>
            <a:pPr lvl="0">
              <a:lnSpc>
                <a:spcPct val="120000"/>
              </a:lnSpc>
            </a:pPr>
            <a:r>
              <a:rPr lang="zh-CN" altLang="en-US" sz="2100" b="1">
                <a:latin typeface="楷体" panose="02010609060101010101" charset="-122"/>
                <a:ea typeface="楷体" panose="02010609060101010101" charset="-122"/>
                <a:cs typeface="楷体" panose="02010609060101010101" charset="-122"/>
              </a:rPr>
              <a:t>    天放亮的时候，外面的联络员传回消息：“外面到处是敌人，在找伤员。”一听这情况，洞里顿时乱了起来。旁边的老刘第一个放大嗓门儿喊着：“唉！这下子可完了，完了</a:t>
            </a:r>
            <a:r>
              <a:rPr lang="en-US" altLang="zh-CN" sz="2100" b="1">
                <a:latin typeface="楷体" panose="02010609060101010101" charset="-122"/>
                <a:ea typeface="楷体" panose="02010609060101010101" charset="-122"/>
                <a:cs typeface="楷体" panose="02010609060101010101" charset="-122"/>
              </a:rPr>
              <a:t>……”</a:t>
            </a:r>
            <a:r>
              <a:rPr lang="zh-CN" altLang="en-US" sz="2100" b="1">
                <a:latin typeface="楷体" panose="02010609060101010101" charset="-122"/>
                <a:ea typeface="楷体" panose="02010609060101010101" charset="-122"/>
                <a:cs typeface="楷体" panose="02010609060101010101" charset="-122"/>
              </a:rPr>
              <a:t>我也急得不知怎么是好。</a:t>
            </a:r>
          </a:p>
          <a:p>
            <a:pPr lvl="0">
              <a:lnSpc>
                <a:spcPct val="120000"/>
              </a:lnSpc>
            </a:pPr>
            <a:r>
              <a:rPr lang="zh-CN" altLang="en-US" sz="2100" b="1">
                <a:latin typeface="楷体" panose="02010609060101010101" charset="-122"/>
                <a:ea typeface="楷体" panose="02010609060101010101" charset="-122"/>
                <a:cs typeface="楷体" panose="02010609060101010101" charset="-122"/>
              </a:rPr>
              <a:t>    正在这时，老妈妈忽然霍地站了起来，走到老刘跟前，厉声地说：“老刘呀，什么完了，完了！你想想，你说这话能对得住长征路上的那些同志不？</a:t>
            </a:r>
            <a:r>
              <a:rPr lang="en-US" altLang="zh-CN" sz="2100" b="1">
                <a:latin typeface="楷体" panose="02010609060101010101" charset="-122"/>
                <a:ea typeface="楷体" panose="02010609060101010101" charset="-122"/>
                <a:cs typeface="楷体" panose="02010609060101010101" charset="-122"/>
              </a:rPr>
              <a:t>……”</a:t>
            </a:r>
            <a:r>
              <a:rPr lang="zh-CN" altLang="en-US" sz="2100" b="1">
                <a:latin typeface="楷体" panose="02010609060101010101" charset="-122"/>
                <a:ea typeface="楷体" panose="02010609060101010101" charset="-122"/>
                <a:cs typeface="楷体" panose="02010609060101010101" charset="-122"/>
              </a:rPr>
              <a:t>她从腰里摸出一件什么东西，用力抖了抖，里面铮铮作响，“这是特委留下的钱，我可以偷着下山买米给你们做饭吃；钱花光了，我就是下山讨饭，也不能让你们饿着</a:t>
            </a:r>
            <a:r>
              <a:rPr lang="en-US" altLang="zh-CN" sz="2100" b="1">
                <a:latin typeface="楷体" panose="02010609060101010101" charset="-122"/>
                <a:ea typeface="楷体" panose="02010609060101010101" charset="-122"/>
                <a:cs typeface="楷体" panose="02010609060101010101" charset="-122"/>
              </a:rPr>
              <a:t>……”</a:t>
            </a:r>
          </a:p>
        </p:txBody>
      </p:sp>
    </p:spTree>
    <p:extLst>
      <p:ext uri="{BB962C8B-B14F-4D97-AF65-F5344CB8AC3E}">
        <p14:creationId xmlns:p14="http://schemas.microsoft.com/office/powerpoint/2010/main" xmlns="" val="2852114397"/>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211049"/>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0" y="-211049"/>
            <a:ext cx="4971496"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六、随堂演练（一）</a:t>
            </a:r>
          </a:p>
        </p:txBody>
      </p:sp>
      <p:sp>
        <p:nvSpPr>
          <p:cNvPr id="100" name="文本框 99"/>
          <p:cNvSpPr txBox="1"/>
          <p:nvPr/>
        </p:nvSpPr>
        <p:spPr>
          <a:xfrm>
            <a:off x="0" y="660343"/>
            <a:ext cx="12192000" cy="6266011"/>
          </a:xfrm>
          <a:prstGeom prst="rect">
            <a:avLst/>
          </a:prstGeom>
          <a:solidFill>
            <a:schemeClr val="bg1"/>
          </a:solidFill>
          <a:ln w="12700">
            <a:solidFill>
              <a:srgbClr val="4BB1A8"/>
            </a:solidFill>
          </a:ln>
        </p:spPr>
        <p:txBody>
          <a:bodyPr wrap="square">
            <a:spAutoFit/>
          </a:bodyPr>
          <a:lstStyle/>
          <a:p>
            <a:pPr lvl="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    她说完话，洞里鸦雀无声。</a:t>
            </a:r>
          </a:p>
          <a:p>
            <a:pPr lvl="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    山上的松涛呼啸着，风，把早晨的浓雾一团团地刮进洞里来。</a:t>
            </a:r>
          </a:p>
          <a:p>
            <a:pPr lvl="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    休息了一会儿，老妈妈欠起身，低声叫道：“主力上下来的张同志，你能到外面来吗？”</a:t>
            </a:r>
          </a:p>
          <a:p>
            <a:pPr lvl="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洞外，是一块草坪。太阳已经露脸了。从弥漫的大雾里看去，像个通红的大火球。她搀着我向一棵大树走，忽然自言自语地说：“大妈，有开水吗？我可要开的。”</a:t>
            </a:r>
          </a:p>
          <a:p>
            <a:pPr lvl="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    听到这句话，我不由得一怔。迎着朝阳，我眯着眼睛仔细地打量起了她。苍老的脸上，刻着一条条深深的皱纹，门牙也残缺不全，在她的左眼下，有一个黄豆大的疤痕</a:t>
            </a:r>
            <a:r>
              <a:rPr lang="en-US" altLang="zh-CN" sz="2100" b="1">
                <a:latin typeface="楷体" panose="02010609060101010101" pitchFamily="49" charset="-122"/>
                <a:ea typeface="楷体" panose="02010609060101010101" pitchFamily="49" charset="-122"/>
                <a:cs typeface="楷体" panose="02010609060101010101" charset="-122"/>
              </a:rPr>
              <a:t>……</a:t>
            </a:r>
            <a:r>
              <a:rPr lang="zh-CN" altLang="en-US" sz="2100" b="1">
                <a:latin typeface="楷体" panose="02010609060101010101" pitchFamily="49" charset="-122"/>
                <a:ea typeface="楷体" panose="02010609060101010101" pitchFamily="49" charset="-122"/>
                <a:cs typeface="楷体" panose="02010609060101010101" charset="-122"/>
              </a:rPr>
              <a:t>噢，想起来了。三年前秋天，我奉命到潮汕地区去和一个新成立的组织接头。这是我们约定好的联络暗语。她就是我的联络人。她比三年前老多了，看上去约有六十岁的样子，嘴角上添了皱纹，鬓角也花白了。</a:t>
            </a:r>
          </a:p>
          <a:p>
            <a:pPr lvl="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她把我扶到树下一块石头上坐好，收敛了笑容，说：“老张，这里就咱两个在党，得把这担子担起来。”</a:t>
            </a:r>
          </a:p>
          <a:p>
            <a:pPr lvl="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    我们把事情商量好了，又回到洞里。大概因为我是主力上来的，又是个干部，大家都同意我暂时负责。我拿过那支驳壳枪来擦着。这工夫，老妈妈早已趁着雾大、不会暴露目标的时候，点上了火，烧了开水；她把开水舀出来一些，冲了盐水；又把米下到锅里。然后，端着一茶缸盐水，挨个给伤员擦洗、包扎伤口。她这一切做得那么仔细，那么沉着，就像一个经验丰富的老护士似的。这种镇定的情绪感染着洞里的所有人，大家都安定下来了，人们脸上又露出了笑容。</a:t>
            </a:r>
            <a:r>
              <a:rPr lang="en-US" altLang="zh-CN" sz="2100" spc="25">
                <a:solidFill>
                  <a:srgbClr val="333333"/>
                </a:solidFill>
                <a:cs typeface="宋体" panose="02010600030101010101" pitchFamily="2" charset="-122"/>
              </a:rPr>
              <a:t> </a:t>
            </a:r>
            <a:endParaRPr lang="zh-CN" altLang="en-US" sz="2100" b="1">
              <a:latin typeface="楷体" panose="02010609060101010101" pitchFamily="49" charset="-122"/>
              <a:ea typeface="楷体" panose="02010609060101010101" pitchFamily="49" charset="-122"/>
              <a:cs typeface="楷体" panose="02010609060101010101" charset="-122"/>
            </a:endParaRPr>
          </a:p>
        </p:txBody>
      </p:sp>
    </p:spTree>
    <p:extLst>
      <p:ext uri="{BB962C8B-B14F-4D97-AF65-F5344CB8AC3E}">
        <p14:creationId xmlns:p14="http://schemas.microsoft.com/office/powerpoint/2010/main" xmlns="" val="499865776"/>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211049"/>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0" y="-211049"/>
            <a:ext cx="4971496"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六、随堂演练（一）</a:t>
            </a:r>
          </a:p>
        </p:txBody>
      </p:sp>
      <p:sp>
        <p:nvSpPr>
          <p:cNvPr id="100" name="文本框 99"/>
          <p:cNvSpPr txBox="1"/>
          <p:nvPr/>
        </p:nvSpPr>
        <p:spPr>
          <a:xfrm>
            <a:off x="0" y="660343"/>
            <a:ext cx="12192000" cy="6245621"/>
          </a:xfrm>
          <a:prstGeom prst="rect">
            <a:avLst/>
          </a:prstGeom>
          <a:solidFill>
            <a:schemeClr val="bg1"/>
          </a:solidFill>
          <a:ln w="12700">
            <a:solidFill>
              <a:srgbClr val="4BB1A8"/>
            </a:solidFill>
          </a:ln>
        </p:spPr>
        <p:txBody>
          <a:bodyPr wrap="square">
            <a:spAutoFit/>
          </a:bodyPr>
          <a:lstStyle/>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老妈妈把事情弄完了以后，抄起一根竹杖，对我说：“我去了。”</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时间真难熬啊，太阳已经落了，还不见老妈妈回来。我出去眺望了好几次，除了遍山荒草、大树、怪石，什么也看不到。更难的是粮食没有了，同志们都在忍着饿呢！</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黄昏时分，我决定顺着山路去找找看。我沿着小路往下爬才约莫半里路，实在爬不动了。我靠着一棵大树，四下瞭望了一下，远远地看见路旁草丛里好像有一个人影在蠕动，我警惕地掏出了枪，问了声：“谁？”一个微弱的声音回答：“是我。“我走上去一看，正是老妈妈。只见她脸上、手上满是血，两肘两膝上的衣服也破了。她趴在地上，头前放着一个包包，她用手和头顶着那个包包，正吃力地往山上爬。我连忙跑上去，激动地叫了声：“妈妈！”她见我来了，咧开干燥的嘴唇笑了笑。我用一只手拎着东西，她扶着我，就上了山。</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她一进洞口，就忘记了劳累，挤在人堆里，看看这个，瞧瞧那个，像多久不见的亲人一样。她摸着年龄最小的和竹子的手，抱歉地说：“孩子，饿坏了吧；上了几岁年纪，走道不利索，真是</a:t>
            </a:r>
            <a:r>
              <a:rPr lang="en-US" altLang="zh-CN" sz="2100" b="1">
                <a:latin typeface="楷体" panose="02010609060101010101" pitchFamily="49" charset="-122"/>
                <a:ea typeface="楷体" panose="02010609060101010101" pitchFamily="49" charset="-122"/>
                <a:cs typeface="楷体" panose="02010609060101010101" charset="-122"/>
              </a:rPr>
              <a:t>……</a:t>
            </a:r>
            <a:r>
              <a:rPr lang="zh-CN" altLang="en-US" sz="2100" b="1">
                <a:latin typeface="楷体" panose="02010609060101010101" pitchFamily="49" charset="-122"/>
                <a:ea typeface="楷体" panose="02010609060101010101" pitchFamily="49" charset="-122"/>
                <a:cs typeface="楷体" panose="02010609060101010101" charset="-122"/>
              </a:rPr>
              <a:t>来。”说着，解开了包包。这个包包简直是个杂货摊，里面有约莫十来斤的一小袋米，有打糕，有窝窝、红薯、干红薯丝子，有一块豆腐，有一个小南瓜，还有几卷各种颜色的布</a:t>
            </a:r>
            <a:r>
              <a:rPr lang="en-US" altLang="zh-CN" sz="2100" b="1">
                <a:latin typeface="楷体" panose="02010609060101010101" pitchFamily="49" charset="-122"/>
                <a:ea typeface="楷体" panose="02010609060101010101" pitchFamily="49" charset="-122"/>
                <a:cs typeface="楷体" panose="02010609060101010101" charset="-122"/>
              </a:rPr>
              <a:t>——</a:t>
            </a:r>
            <a:r>
              <a:rPr lang="zh-CN" altLang="en-US" sz="2100" b="1">
                <a:latin typeface="楷体" panose="02010609060101010101" pitchFamily="49" charset="-122"/>
                <a:ea typeface="楷体" panose="02010609060101010101" pitchFamily="49" charset="-122"/>
                <a:cs typeface="楷体" panose="02010609060101010101" charset="-122"/>
              </a:rPr>
              <a:t>大概是给我们包伤口用的。她把可吃的东西按人们的伤情轻重分了分。</a:t>
            </a:r>
            <a:endParaRPr lang="en-US" altLang="zh-CN" sz="2100" b="1">
              <a:latin typeface="楷体" panose="02010609060101010101" pitchFamily="49" charset="-122"/>
              <a:ea typeface="楷体" panose="02010609060101010101" pitchFamily="49" charset="-122"/>
              <a:cs typeface="楷体" panose="02010609060101010101" charset="-122"/>
            </a:endParaRP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同志们饿了一天，现在每人都拿着一样东西吃起来。大家有说有笑，洞里的空气顿时活跃了。正吃着，忽然和竹子喊了声：“老妈妈哪里去了？”</a:t>
            </a:r>
          </a:p>
        </p:txBody>
      </p:sp>
    </p:spTree>
    <p:extLst>
      <p:ext uri="{BB962C8B-B14F-4D97-AF65-F5344CB8AC3E}">
        <p14:creationId xmlns:p14="http://schemas.microsoft.com/office/powerpoint/2010/main" xmlns="" val="3705131354"/>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211049"/>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0" y="-211049"/>
            <a:ext cx="4971496"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六、随堂演练（一）</a:t>
            </a:r>
          </a:p>
        </p:txBody>
      </p:sp>
      <p:sp>
        <p:nvSpPr>
          <p:cNvPr id="100" name="文本框 99"/>
          <p:cNvSpPr txBox="1"/>
          <p:nvPr/>
        </p:nvSpPr>
        <p:spPr>
          <a:xfrm>
            <a:off x="0" y="1201880"/>
            <a:ext cx="12192000" cy="4694427"/>
          </a:xfrm>
          <a:prstGeom prst="rect">
            <a:avLst/>
          </a:prstGeom>
          <a:solidFill>
            <a:schemeClr val="bg1"/>
          </a:solidFill>
          <a:ln w="12700">
            <a:solidFill>
              <a:srgbClr val="4BB1A8"/>
            </a:solidFill>
          </a:ln>
        </p:spPr>
        <p:txBody>
          <a:bodyPr wrap="square">
            <a:spAutoFit/>
          </a:bodyPr>
          <a:lstStyle/>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我连忙跑出洞来找，只见她老人家正坐在一块大石头上，两手捧着一样东西在吃呢，见我去了，忙把手里的东西掖在衣服底下藏起来。我好奇地抢过来一看，原来是一块草根、菜叶、红薯丝、烂南瓜杂拌的窝窝。我眼眶子一热，一把抱住她：“妈妈，你</a:t>
            </a:r>
            <a:r>
              <a:rPr lang="en-US" altLang="zh-CN" sz="2100" b="1">
                <a:latin typeface="楷体" panose="02010609060101010101" pitchFamily="49" charset="-122"/>
                <a:ea typeface="楷体" panose="02010609060101010101" pitchFamily="49" charset="-122"/>
                <a:cs typeface="楷体" panose="02010609060101010101" charset="-122"/>
              </a:rPr>
              <a:t>……”</a:t>
            </a:r>
          </a:p>
          <a:p>
            <a:pPr lvl="0" indent="457200">
              <a:lnSpc>
                <a:spcPct val="120000"/>
              </a:lnSpc>
            </a:pPr>
            <a:r>
              <a:rPr lang="en-US" altLang="zh-CN" sz="2100" b="1">
                <a:latin typeface="楷体" panose="02010609060101010101" pitchFamily="49" charset="-122"/>
                <a:ea typeface="楷体" panose="02010609060101010101" pitchFamily="49" charset="-122"/>
                <a:cs typeface="楷体" panose="02010609060101010101" charset="-122"/>
              </a:rPr>
              <a:t>“</a:t>
            </a:r>
            <a:r>
              <a:rPr lang="zh-CN" altLang="en-US" sz="2100" b="1">
                <a:latin typeface="楷体" panose="02010609060101010101" pitchFamily="49" charset="-122"/>
                <a:ea typeface="楷体" panose="02010609060101010101" pitchFamily="49" charset="-122"/>
                <a:cs typeface="楷体" panose="02010609060101010101" charset="-122"/>
              </a:rPr>
              <a:t>别嚷，别嚷，别叫同志们听见。”</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我硬把自己手里的一块煮红薯和她换过来。这天夜里，我被老妈妈的行动感动着，久久不能入睡。第二天清晨，老妈妈早早做好了饭，换完了药，又下山了。</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一个白天，我把老妈妈下山讨饭的经过和她瞒着大家吃的东西给大家说了说。最爱嚷嚷的老刘也怔怔地沉默了一天，最后才对我说：“老张，我的伤势轻，有什么事只管叫我干，要不，我对不住妈妈呀！”</a:t>
            </a:r>
            <a:r>
              <a:rPr lang="en-US" altLang="zh-CN" sz="2100" b="1">
                <a:latin typeface="楷体" panose="02010609060101010101" pitchFamily="49" charset="-122"/>
                <a:ea typeface="楷体" panose="02010609060101010101" pitchFamily="49" charset="-122"/>
                <a:cs typeface="楷体" panose="02010609060101010101" charset="-122"/>
              </a:rPr>
              <a:t>……</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日子过得飞快，我已经康复了。黄昏，我收拾停当，就要上路了。走出了好远，回转头来看时，只见老妈妈还站在岭头上向我张望，她那花白的头发，迎着山风，微微地飘动着。</a:t>
            </a:r>
          </a:p>
          <a:p>
            <a:pPr lvl="0" indent="457200" algn="r">
              <a:lnSpc>
                <a:spcPct val="120000"/>
              </a:lnSpc>
            </a:pPr>
            <a:r>
              <a:rPr lang="en-US" altLang="zh-CN" sz="2100" b="1">
                <a:latin typeface="+mn-ea"/>
                <a:cs typeface="楷体" panose="02010609060101010101" charset="-122"/>
              </a:rPr>
              <a:t>1955</a:t>
            </a:r>
            <a:r>
              <a:rPr lang="zh-CN" altLang="en-US" sz="2100" b="1">
                <a:latin typeface="+mn-ea"/>
                <a:cs typeface="楷体" panose="02010609060101010101" charset="-122"/>
              </a:rPr>
              <a:t>年</a:t>
            </a:r>
            <a:r>
              <a:rPr lang="en-US" altLang="zh-CN" sz="2100" b="1">
                <a:latin typeface="+mn-ea"/>
                <a:cs typeface="楷体" panose="02010609060101010101" charset="-122"/>
              </a:rPr>
              <a:t>10</a:t>
            </a:r>
            <a:r>
              <a:rPr lang="zh-CN" altLang="en-US" sz="2100" b="1">
                <a:latin typeface="+mn-ea"/>
                <a:cs typeface="楷体" panose="02010609060101010101" charset="-122"/>
              </a:rPr>
              <a:t>月</a:t>
            </a:r>
            <a:r>
              <a:rPr lang="en-US" altLang="zh-CN" sz="2100" b="1">
                <a:latin typeface="+mn-ea"/>
                <a:cs typeface="楷体" panose="02010609060101010101" charset="-122"/>
              </a:rPr>
              <a:t>8</a:t>
            </a:r>
            <a:r>
              <a:rPr lang="zh-CN" altLang="en-US" sz="2100" b="1">
                <a:latin typeface="+mn-ea"/>
                <a:cs typeface="楷体" panose="02010609060101010101" charset="-122"/>
              </a:rPr>
              <a:t>日（有删改）</a:t>
            </a:r>
          </a:p>
        </p:txBody>
      </p:sp>
    </p:spTree>
    <p:extLst>
      <p:ext uri="{BB962C8B-B14F-4D97-AF65-F5344CB8AC3E}">
        <p14:creationId xmlns:p14="http://schemas.microsoft.com/office/powerpoint/2010/main" xmlns="" val="3984579012"/>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2849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二、知识储备</a:t>
            </a:r>
            <a:r>
              <a:rPr lang="en-US" altLang="zh-CN" sz="3600" b="1"/>
              <a:t>——</a:t>
            </a:r>
            <a:r>
              <a:rPr lang="zh-CN" altLang="en-US" sz="3200" b="1">
                <a:solidFill>
                  <a:srgbClr val="FF0000"/>
                </a:solidFill>
                <a:highlight>
                  <a:srgbClr val="FFFF00"/>
                </a:highlight>
              </a:rPr>
              <a:t>（一）情节的基本知识 </a:t>
            </a:r>
          </a:p>
        </p:txBody>
      </p:sp>
      <p:sp>
        <p:nvSpPr>
          <p:cNvPr id="100" name="文本框 99"/>
          <p:cNvSpPr txBox="1"/>
          <p:nvPr/>
        </p:nvSpPr>
        <p:spPr>
          <a:xfrm>
            <a:off x="0" y="973455"/>
            <a:ext cx="12192000" cy="524695"/>
          </a:xfrm>
          <a:prstGeom prst="rect">
            <a:avLst/>
          </a:prstGeom>
          <a:solidFill>
            <a:schemeClr val="bg1"/>
          </a:solidFill>
          <a:ln w="12700">
            <a:solidFill>
              <a:srgbClr val="4BB1A8"/>
            </a:solidFill>
          </a:ln>
        </p:spPr>
        <p:txBody>
          <a:bodyPr wrap="square">
            <a:spAutoFit/>
          </a:bodyPr>
          <a:lstStyle/>
          <a:p>
            <a:pPr>
              <a:lnSpc>
                <a:spcPct val="120000"/>
              </a:lnSpc>
            </a:pPr>
            <a:r>
              <a:rPr lang="en-US" altLang="zh-CN" sz="2700">
                <a:latin typeface="楷体" panose="02010609060101010101" charset="-122"/>
                <a:ea typeface="楷体" panose="02010609060101010101" charset="-122"/>
                <a:cs typeface="楷体" panose="02010609060101010101" charset="-122"/>
              </a:rPr>
              <a:t>2. </a:t>
            </a:r>
            <a:r>
              <a:rPr lang="zh-CN" altLang="en-US" sz="2700">
                <a:latin typeface="楷体" panose="02010609060101010101" charset="-122"/>
                <a:ea typeface="楷体" panose="02010609060101010101" charset="-122"/>
                <a:cs typeface="楷体" panose="02010609060101010101" charset="-122"/>
              </a:rPr>
              <a:t>结构模式</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基本结构：开端、发展、高潮、结局，（序幕和尾声） </a:t>
            </a:r>
          </a:p>
        </p:txBody>
      </p:sp>
      <p:graphicFrame>
        <p:nvGraphicFramePr>
          <p:cNvPr id="2" name="表格 1">
            <a:extLst>
              <a:ext uri="{FF2B5EF4-FFF2-40B4-BE49-F238E27FC236}">
                <a16:creationId xmlns:a16="http://schemas.microsoft.com/office/drawing/2014/main" xmlns="" id="{66A7F88E-6CD1-46F8-8A83-E726303AB5E3}"/>
              </a:ext>
            </a:extLst>
          </p:cNvPr>
          <p:cNvGraphicFramePr>
            <a:graphicFrameLocks noGrp="1"/>
          </p:cNvGraphicFramePr>
          <p:nvPr>
            <p:extLst>
              <p:ext uri="{D42A27DB-BD31-4B8C-83A1-F6EECF244321}">
                <p14:modId xmlns:p14="http://schemas.microsoft.com/office/powerpoint/2010/main" xmlns="" val="3339114368"/>
              </p:ext>
            </p:extLst>
          </p:nvPr>
        </p:nvGraphicFramePr>
        <p:xfrm>
          <a:off x="14747" y="1498150"/>
          <a:ext cx="12177253" cy="5376693"/>
        </p:xfrm>
        <a:graphic>
          <a:graphicData uri="http://schemas.openxmlformats.org/drawingml/2006/table">
            <a:tbl>
              <a:tblPr firstRow="1" firstCol="1" bandRow="1">
                <a:tableStyleId>{5C22544A-7EE6-4342-B048-85BDC9FD1C3A}</a:tableStyleId>
              </a:tblPr>
              <a:tblGrid>
                <a:gridCol w="1784555">
                  <a:extLst>
                    <a:ext uri="{9D8B030D-6E8A-4147-A177-3AD203B41FA5}">
                      <a16:colId xmlns:a16="http://schemas.microsoft.com/office/drawing/2014/main" xmlns="" val="4088198254"/>
                    </a:ext>
                  </a:extLst>
                </a:gridCol>
                <a:gridCol w="10392698">
                  <a:extLst>
                    <a:ext uri="{9D8B030D-6E8A-4147-A177-3AD203B41FA5}">
                      <a16:colId xmlns:a16="http://schemas.microsoft.com/office/drawing/2014/main" xmlns="" val="2196905158"/>
                    </a:ext>
                  </a:extLst>
                </a:gridCol>
              </a:tblGrid>
              <a:tr h="422069">
                <a:tc>
                  <a:txBody>
                    <a:bodyPr vert="horz" wrap="square"/>
                    <a:lstStyle/>
                    <a:p>
                      <a:pPr algn="ctr">
                        <a:lnSpc>
                          <a:spcPct val="120000"/>
                        </a:lnSpc>
                      </a:pPr>
                      <a:r>
                        <a:rPr lang="zh-CN" sz="2400" kern="100">
                          <a:effectLst/>
                        </a:rPr>
                        <a:t>特殊结构</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vert="horz" wrap="square"/>
                    <a:lstStyle/>
                    <a:p>
                      <a:pPr algn="ctr">
                        <a:lnSpc>
                          <a:spcPct val="120000"/>
                        </a:lnSpc>
                      </a:pPr>
                      <a:r>
                        <a:rPr lang="zh-CN" sz="2400" kern="100" smtClean="0">
                          <a:effectLst/>
                        </a:rPr>
                        <a:t>特</a:t>
                      </a:r>
                      <a:r>
                        <a:rPr lang="en-US" altLang="zh-CN" sz="2400" kern="100" smtClean="0">
                          <a:effectLst/>
                        </a:rPr>
                        <a:t>        </a:t>
                      </a:r>
                      <a:r>
                        <a:rPr lang="zh-CN" sz="2400" kern="100" smtClean="0">
                          <a:effectLst/>
                        </a:rPr>
                        <a:t>点</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2003034884"/>
                  </a:ext>
                </a:extLst>
              </a:tr>
              <a:tr h="881015">
                <a:tc>
                  <a:txBody>
                    <a:bodyPr vert="horz" wrap="square"/>
                    <a:lstStyle/>
                    <a:p>
                      <a:pPr algn="ctr">
                        <a:lnSpc>
                          <a:spcPct val="120000"/>
                        </a:lnSpc>
                      </a:pPr>
                      <a:r>
                        <a:rPr lang="zh-CN" sz="2400" kern="100">
                          <a:effectLst/>
                        </a:rPr>
                        <a:t>摇摆式</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20000"/>
                        </a:lnSpc>
                      </a:pPr>
                      <a:r>
                        <a:rPr lang="zh-CN" sz="2400" kern="100">
                          <a:effectLst/>
                        </a:rPr>
                        <a:t>即通常所说的“一波三折”。情节的摇摆，赋予小说摄人心魄的魅力</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117443676"/>
                  </a:ext>
                </a:extLst>
              </a:tr>
              <a:tr h="1339964">
                <a:tc>
                  <a:txBody>
                    <a:bodyPr vert="horz" wrap="square"/>
                    <a:lstStyle/>
                    <a:p>
                      <a:pPr algn="ctr">
                        <a:lnSpc>
                          <a:spcPct val="120000"/>
                        </a:lnSpc>
                      </a:pPr>
                      <a:r>
                        <a:rPr lang="zh-CN" sz="2400" kern="100">
                          <a:effectLst/>
                        </a:rPr>
                        <a:t>欧·亨利式</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20000"/>
                        </a:lnSpc>
                      </a:pPr>
                      <a:r>
                        <a:rPr lang="zh-CN" sz="2400" kern="100">
                          <a:effectLst/>
                        </a:rPr>
                        <a:t>在文章情节结尾时突然让人物的心理情境发生出人意料的变化，或使主人公命运陡然逆转，出现意想不到的结果，结尾既在意料之外，又在情理之中。</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4029416059"/>
                  </a:ext>
                </a:extLst>
              </a:tr>
              <a:tr h="2716802">
                <a:tc>
                  <a:txBody>
                    <a:bodyPr vert="horz" wrap="square"/>
                    <a:lstStyle/>
                    <a:p>
                      <a:pPr algn="ctr">
                        <a:lnSpc>
                          <a:spcPct val="120000"/>
                        </a:lnSpc>
                      </a:pPr>
                      <a:r>
                        <a:rPr lang="zh-CN" sz="2400" kern="100">
                          <a:effectLst/>
                        </a:rPr>
                        <a:t>对话式</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20000"/>
                        </a:lnSpc>
                      </a:pPr>
                      <a:r>
                        <a:rPr lang="zh-CN" sz="2400" kern="100">
                          <a:effectLst/>
                        </a:rPr>
                        <a:t>以人物在特定的场景中的富有个性的对话，构成作品的主体。所谓“言为心声”，这种形式便于突出人物性格特征，结构简洁明快。直接切入生活的横断面，透视人物的精神世界，将他们各自所持的生活态度的差异显示出来；作者尽量将倾向性融进双方的语言中，一般不正面表达自己的意见。这种结构表面看似简单，但折射出较丰富的思想。如新高考</a:t>
                      </a:r>
                      <a:r>
                        <a:rPr lang="en-US" sz="2400" kern="100">
                          <a:effectLst/>
                        </a:rPr>
                        <a:t>I</a:t>
                      </a:r>
                      <a:r>
                        <a:rPr lang="zh-CN" sz="2400" kern="100">
                          <a:effectLst/>
                        </a:rPr>
                        <a:t>卷《石门阵》</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1949126324"/>
                  </a:ext>
                </a:extLst>
              </a:tr>
            </a:tbl>
          </a:graphicData>
        </a:graphic>
      </p:graphicFrame>
    </p:spTree>
    <p:extLst>
      <p:ext uri="{BB962C8B-B14F-4D97-AF65-F5344CB8AC3E}">
        <p14:creationId xmlns:p14="http://schemas.microsoft.com/office/powerpoint/2010/main" xmlns="" val="3895766202"/>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六、随堂演练（一）</a:t>
            </a:r>
          </a:p>
        </p:txBody>
      </p:sp>
      <p:sp>
        <p:nvSpPr>
          <p:cNvPr id="100" name="文本框 99"/>
          <p:cNvSpPr txBox="1"/>
          <p:nvPr/>
        </p:nvSpPr>
        <p:spPr>
          <a:xfrm>
            <a:off x="0" y="871392"/>
            <a:ext cx="12192000" cy="524695"/>
          </a:xfrm>
          <a:prstGeom prst="rect">
            <a:avLst/>
          </a:prstGeom>
          <a:solidFill>
            <a:schemeClr val="bg1"/>
          </a:solidFill>
          <a:ln w="12700">
            <a:solidFill>
              <a:srgbClr val="4BB1A8"/>
            </a:solidFill>
          </a:ln>
        </p:spPr>
        <p:txBody>
          <a:bodyPr wrap="square">
            <a:spAutoFit/>
          </a:bodyPr>
          <a:lstStyle/>
          <a:p>
            <a:pPr lvl="0">
              <a:lnSpc>
                <a:spcPct val="120000"/>
              </a:lnSpc>
            </a:pPr>
            <a:r>
              <a:rPr lang="en-US" altLang="zh-CN" sz="2700" b="1">
                <a:solidFill>
                  <a:srgbClr val="000000"/>
                </a:solidFill>
                <a:latin typeface="仿宋" panose="02010609060101010101" pitchFamily="49" charset="-122"/>
                <a:ea typeface="仿宋" panose="02010609060101010101" pitchFamily="49" charset="-122"/>
                <a:cs typeface="楷体" panose="02010609060101010101" charset="-122"/>
              </a:rPr>
              <a:t>1.</a:t>
            </a: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小说中为什么没有写老妈妈下山讨饭的情节？请从叙述艺术角度进行分析。</a:t>
            </a:r>
            <a:endParaRPr kumimoji="0" lang="zh-CN" altLang="en-US" sz="3600" b="1" i="0" u="none" strike="noStrike" kern="1200" cap="none" spc="0" normalizeH="0" baseline="0" noProof="0">
              <a:ln>
                <a:noFill/>
              </a:ln>
              <a:solidFill>
                <a:srgbClr val="000000"/>
              </a:solidFill>
              <a:effectLst/>
              <a:uLnTx/>
              <a:uFillTx/>
              <a:latin typeface="仿宋" panose="02010609060101010101" pitchFamily="49" charset="-122"/>
              <a:ea typeface="仿宋" panose="02010609060101010101" pitchFamily="49" charset="-122"/>
              <a:cs typeface="楷体" panose="02010609060101010101" charset="-122"/>
            </a:endParaRPr>
          </a:p>
        </p:txBody>
      </p:sp>
      <p:sp>
        <p:nvSpPr>
          <p:cNvPr id="5" name="文本框 4">
            <a:extLst>
              <a:ext uri="{FF2B5EF4-FFF2-40B4-BE49-F238E27FC236}">
                <a16:creationId xmlns:a16="http://schemas.microsoft.com/office/drawing/2014/main" xmlns="" id="{F02BA504-7B00-437A-BCFD-0A8153A28895}"/>
              </a:ext>
            </a:extLst>
          </p:cNvPr>
          <p:cNvSpPr txBox="1"/>
          <p:nvPr/>
        </p:nvSpPr>
        <p:spPr>
          <a:xfrm>
            <a:off x="665825" y="2353444"/>
            <a:ext cx="12192000" cy="2727093"/>
          </a:xfrm>
          <a:prstGeom prst="rect">
            <a:avLst/>
          </a:prstGeom>
          <a:noFill/>
        </p:spPr>
        <p:txBody>
          <a:bodyPr wrap="square" rtlCol="0">
            <a:spAutoFit/>
          </a:bodyPr>
          <a:lstStyle/>
          <a:p>
            <a:pPr marL="0" marR="0" lvl="0" indent="0" algn="l" defTabSz="457200" rtl="0" eaLnBrk="1" fontAlgn="auto" latinLnBrk="0" hangingPunct="1">
              <a:lnSpc>
                <a:spcPct val="120000"/>
              </a:lnSpc>
              <a:buClrTx/>
              <a:buSzTx/>
              <a:buFontTx/>
              <a:buNone/>
              <a:defRPr/>
            </a:pPr>
            <a:r>
              <a:rPr kumimoji="0" lang="zh-CN" altLang="en-US" sz="2900" b="1" i="0" u="none" strike="noStrike" kern="1200" cap="none" spc="0" normalizeH="0" baseline="0" noProof="0">
                <a:ln>
                  <a:noFill/>
                </a:ln>
                <a:solidFill>
                  <a:srgbClr val="FF0000"/>
                </a:solidFill>
                <a:effectLst/>
                <a:uLnTx/>
                <a:uFillTx/>
                <a:latin typeface="Calibri"/>
                <a:ea typeface="宋体" panose="02010600030101010101" pitchFamily="2" charset="-122"/>
              </a:rPr>
              <a:t>【答案】</a:t>
            </a:r>
            <a:endParaRPr kumimoji="0" lang="en-US" altLang="zh-CN" sz="2900" b="1" i="0" u="none" strike="noStrike" kern="1200" cap="none" spc="0" normalizeH="0" baseline="0" noProof="0">
              <a:ln>
                <a:noFill/>
              </a:ln>
              <a:solidFill>
                <a:srgbClr val="FF0000"/>
              </a:solidFill>
              <a:effectLst/>
              <a:uLnTx/>
              <a:uFillTx/>
              <a:latin typeface="Calibri"/>
              <a:ea typeface="宋体" panose="02010600030101010101" pitchFamily="2" charset="-122"/>
            </a:endParaRPr>
          </a:p>
          <a:p>
            <a:pPr lvl="0">
              <a:lnSpc>
                <a:spcPct val="120000"/>
              </a:lnSpc>
            </a:pPr>
            <a:r>
              <a:rPr lang="zh-CN" altLang="en-US" sz="2900" b="1">
                <a:solidFill>
                  <a:srgbClr val="FF0000"/>
                </a:solidFill>
              </a:rPr>
              <a:t>受“我”这个叙述视角限制，“我”不能见证下山讨饭的经过。</a:t>
            </a:r>
            <a:endParaRPr lang="en-US" altLang="zh-CN" sz="2900" b="1">
              <a:solidFill>
                <a:srgbClr val="FF0000"/>
              </a:solidFill>
            </a:endParaRPr>
          </a:p>
          <a:p>
            <a:pPr lvl="0">
              <a:lnSpc>
                <a:spcPct val="120000"/>
              </a:lnSpc>
            </a:pPr>
            <a:r>
              <a:rPr lang="zh-CN" altLang="en-US" sz="2900" b="1">
                <a:solidFill>
                  <a:srgbClr val="FF0000"/>
                </a:solidFill>
              </a:rPr>
              <a:t>受表现老妈妈性格的限制，老妈妈不能自我陈述讨饭的经过。</a:t>
            </a:r>
            <a:endParaRPr lang="en-US" altLang="zh-CN" sz="2900" b="1">
              <a:solidFill>
                <a:srgbClr val="FF0000"/>
              </a:solidFill>
            </a:endParaRPr>
          </a:p>
          <a:p>
            <a:pPr lvl="0">
              <a:lnSpc>
                <a:spcPct val="120000"/>
              </a:lnSpc>
            </a:pPr>
            <a:r>
              <a:rPr lang="zh-CN" altLang="en-US" sz="2900" b="1">
                <a:solidFill>
                  <a:srgbClr val="FF0000"/>
                </a:solidFill>
              </a:rPr>
              <a:t>为小说叙事留下空白，给读者留下想象的空间。（或老妈妈讨回来的饭食，已经暗示出讨饭的艰辛。）</a:t>
            </a:r>
            <a:endParaRPr kumimoji="0" lang="zh-CN" altLang="en-US" sz="2900" b="1" i="0" u="none" strike="noStrike" kern="1200" cap="none" spc="0" normalizeH="0" baseline="0" noProof="0">
              <a:ln>
                <a:noFill/>
              </a:ln>
              <a:solidFill>
                <a:srgbClr val="FF0000"/>
              </a:solidFill>
              <a:effectLst/>
              <a:uLnTx/>
              <a:uFillTx/>
              <a:latin typeface="Calibri"/>
              <a:ea typeface="宋体" panose="02010600030101010101" pitchFamily="2" charset="-122"/>
            </a:endParaRPr>
          </a:p>
        </p:txBody>
      </p:sp>
    </p:spTree>
    <p:extLst>
      <p:ext uri="{BB962C8B-B14F-4D97-AF65-F5344CB8AC3E}">
        <p14:creationId xmlns:p14="http://schemas.microsoft.com/office/powerpoint/2010/main" xmlns="" val="2760164942"/>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6" name="文本框 5">
            <a:extLst>
              <a:ext uri="{FF2B5EF4-FFF2-40B4-BE49-F238E27FC236}">
                <a16:creationId xmlns:a16="http://schemas.microsoft.com/office/drawing/2014/main" xmlns="" id="{62DD9A08-5BA1-46B4-B98E-AA0A113CA1EE}"/>
              </a:ext>
            </a:extLst>
          </p:cNvPr>
          <p:cNvSpPr txBox="1"/>
          <p:nvPr/>
        </p:nvSpPr>
        <p:spPr>
          <a:xfrm>
            <a:off x="-8878" y="1844212"/>
            <a:ext cx="12183122" cy="4490948"/>
          </a:xfrm>
          <a:prstGeom prst="rect">
            <a:avLst/>
          </a:prstGeom>
          <a:solidFill>
            <a:schemeClr val="bg1"/>
          </a:solidFill>
          <a:ln w="12700">
            <a:solidFill>
              <a:srgbClr val="4BB1A8"/>
            </a:solidFill>
          </a:ln>
        </p:spPr>
        <p:txBody>
          <a:bodyPr wrap="square">
            <a:spAutoFit/>
          </a:bodyPr>
          <a:lstStyle/>
          <a:p>
            <a:pPr indent="457200">
              <a:lnSpc>
                <a:spcPct val="120000"/>
              </a:lnSpc>
            </a:pPr>
            <a:r>
              <a:rPr lang="en-US" altLang="zh-CN" sz="2700" b="1">
                <a:solidFill>
                  <a:srgbClr val="FF0000"/>
                </a:solidFill>
                <a:latin typeface="仿宋" panose="02010609060101010101" pitchFamily="49" charset="-122"/>
                <a:ea typeface="仿宋" panose="02010609060101010101" pitchFamily="49" charset="-122"/>
                <a:cs typeface="仿宋" panose="02010609060101010101" pitchFamily="49" charset="-122"/>
              </a:rPr>
              <a:t>【</a:t>
            </a:r>
            <a:r>
              <a:rPr lang="zh-CN" altLang="en-US" sz="2700" b="1">
                <a:solidFill>
                  <a:srgbClr val="FF0000"/>
                </a:solidFill>
                <a:latin typeface="仿宋" panose="02010609060101010101" pitchFamily="49" charset="-122"/>
                <a:ea typeface="仿宋" panose="02010609060101010101" pitchFamily="49" charset="-122"/>
                <a:cs typeface="仿宋" panose="02010609060101010101" pitchFamily="49" charset="-122"/>
              </a:rPr>
              <a:t>解析</a:t>
            </a:r>
            <a:r>
              <a:rPr lang="en-US" altLang="zh-CN" sz="2700" b="1">
                <a:solidFill>
                  <a:srgbClr val="FF0000"/>
                </a:solidFill>
                <a:latin typeface="仿宋" panose="02010609060101010101" pitchFamily="49" charset="-122"/>
                <a:ea typeface="仿宋" panose="02010609060101010101" pitchFamily="49" charset="-122"/>
                <a:cs typeface="仿宋" panose="02010609060101010101" pitchFamily="49" charset="-122"/>
              </a:rPr>
              <a:t>】 </a:t>
            </a:r>
          </a:p>
          <a:p>
            <a:pPr indent="457200">
              <a:lnSpc>
                <a:spcPct val="120000"/>
              </a:lnSpc>
            </a:pPr>
            <a:r>
              <a:rPr lang="zh-CN" altLang="en-US" sz="2700" b="1">
                <a:solidFill>
                  <a:srgbClr val="FF0000"/>
                </a:solidFill>
                <a:latin typeface="仿宋" panose="02010609060101010101" pitchFamily="49" charset="-122"/>
                <a:ea typeface="仿宋" panose="02010609060101010101" pitchFamily="49" charset="-122"/>
                <a:cs typeface="仿宋" panose="02010609060101010101" pitchFamily="49" charset="-122"/>
              </a:rPr>
              <a:t>本题考查鉴赏小说情节的能力。审题干：从艺术角度方面分析情节的作用。首先需要明确叙述艺术角度的知识：叙述视角也称叙述聚焦，是指叙述语言中对故事内容进行观察和讲述的特定角度。同样的事件从不同的角度去看就可能呈现出不同的面貌，在不同的人看来也会有不同的意义。叙述视角的特征通常是由叙述人称决定的。传统的叙事作品中主要是采用旁观者的口吻，即第三人称叙述。较晚近的叙事作品中第一人称的叙述多了起来。还有一类较为罕见的叙述视角是第二人称叙述。本篇文章即需要从第一视角和人物性格角度分别分析，并结合文章回答这样的叙事角度的效果。</a:t>
            </a:r>
            <a:endParaRPr sz="2800" b="1">
              <a:solidFill>
                <a:srgbClr val="FF0000"/>
              </a:solidFill>
              <a:latin typeface="仿宋" panose="02010609060101010101" pitchFamily="49" charset="-122"/>
              <a:ea typeface="仿宋" panose="02010609060101010101" pitchFamily="49" charset="-122"/>
              <a:cs typeface="仿宋" panose="02010609060101010101" pitchFamily="49" charset="-122"/>
            </a:endParaRPr>
          </a:p>
        </p:txBody>
      </p:sp>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六、随堂演练（一）</a:t>
            </a:r>
          </a:p>
        </p:txBody>
      </p:sp>
      <p:sp>
        <p:nvSpPr>
          <p:cNvPr id="100" name="文本框 99"/>
          <p:cNvSpPr txBox="1"/>
          <p:nvPr/>
        </p:nvSpPr>
        <p:spPr>
          <a:xfrm>
            <a:off x="-8878" y="871392"/>
            <a:ext cx="12192000" cy="524695"/>
          </a:xfrm>
          <a:prstGeom prst="rect">
            <a:avLst/>
          </a:prstGeom>
          <a:solidFill>
            <a:schemeClr val="bg1"/>
          </a:solidFill>
          <a:ln w="12700">
            <a:solidFill>
              <a:srgbClr val="4BB1A8"/>
            </a:solidFill>
          </a:ln>
        </p:spPr>
        <p:txBody>
          <a:bodyPr wrap="square">
            <a:spAutoFit/>
          </a:bodyPr>
          <a:lstStyle/>
          <a:p>
            <a:pPr lvl="0">
              <a:lnSpc>
                <a:spcPct val="120000"/>
              </a:lnSpc>
            </a:pPr>
            <a:r>
              <a:rPr lang="en-US" altLang="zh-CN" sz="2700" b="1">
                <a:solidFill>
                  <a:srgbClr val="000000"/>
                </a:solidFill>
                <a:latin typeface="仿宋" panose="02010609060101010101" pitchFamily="49" charset="-122"/>
                <a:ea typeface="仿宋" panose="02010609060101010101" pitchFamily="49" charset="-122"/>
                <a:cs typeface="楷体" panose="02010609060101010101" charset="-122"/>
              </a:rPr>
              <a:t>1.</a:t>
            </a: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小说中为什么没有写老妈妈下山讨饭的情节？请从叙述艺术角度进行分析。</a:t>
            </a:r>
          </a:p>
        </p:txBody>
      </p:sp>
    </p:spTree>
    <p:extLst>
      <p:ext uri="{BB962C8B-B14F-4D97-AF65-F5344CB8AC3E}">
        <p14:creationId xmlns:p14="http://schemas.microsoft.com/office/powerpoint/2010/main" xmlns="" val="1031159532"/>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plus(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六、随堂演练（二）</a:t>
            </a:r>
          </a:p>
        </p:txBody>
      </p:sp>
      <p:sp>
        <p:nvSpPr>
          <p:cNvPr id="100" name="文本框 99"/>
          <p:cNvSpPr txBox="1"/>
          <p:nvPr/>
        </p:nvSpPr>
        <p:spPr>
          <a:xfrm>
            <a:off x="-635" y="973455"/>
            <a:ext cx="12192000" cy="5433090"/>
          </a:xfrm>
          <a:prstGeom prst="rect">
            <a:avLst/>
          </a:prstGeom>
          <a:solidFill>
            <a:schemeClr val="bg1"/>
          </a:solidFill>
          <a:ln w="12700">
            <a:solidFill>
              <a:srgbClr val="4BB1A8"/>
            </a:solidFill>
          </a:ln>
        </p:spPr>
        <p:txBody>
          <a:bodyPr wrap="square">
            <a:spAutoFit/>
          </a:bodyPr>
          <a:lstStyle/>
          <a:p>
            <a:pPr lvl="0"/>
            <a:r>
              <a:rPr lang="zh-CN" altLang="en-US" sz="2400" b="1">
                <a:solidFill>
                  <a:srgbClr val="FF0000"/>
                </a:solidFill>
                <a:highlight>
                  <a:srgbClr val="FFFF00"/>
                </a:highlight>
                <a:latin typeface="黑体" panose="02010609060101010101" charset="-122"/>
                <a:ea typeface="黑体" panose="02010609060101010101" charset="-122"/>
                <a:sym typeface="+mn-ea"/>
              </a:rPr>
              <a:t>（二）阅读下面的文字，完成下面第</a:t>
            </a:r>
            <a:r>
              <a:rPr lang="en-US" altLang="zh-CN" sz="2400" b="1">
                <a:solidFill>
                  <a:srgbClr val="FF0000"/>
                </a:solidFill>
                <a:highlight>
                  <a:srgbClr val="FFFF00"/>
                </a:highlight>
                <a:latin typeface="黑体" panose="02010609060101010101" charset="-122"/>
                <a:ea typeface="黑体" panose="02010609060101010101" charset="-122"/>
                <a:sym typeface="+mn-ea"/>
              </a:rPr>
              <a:t>2</a:t>
            </a:r>
            <a:r>
              <a:rPr lang="zh-CN" altLang="en-US" sz="2400" b="1">
                <a:solidFill>
                  <a:srgbClr val="FF0000"/>
                </a:solidFill>
                <a:highlight>
                  <a:srgbClr val="FFFF00"/>
                </a:highlight>
                <a:latin typeface="黑体" panose="02010609060101010101" charset="-122"/>
                <a:ea typeface="黑体" panose="02010609060101010101" charset="-122"/>
                <a:sym typeface="+mn-ea"/>
              </a:rPr>
              <a:t>小题。（广东省</a:t>
            </a:r>
            <a:r>
              <a:rPr lang="en-US" altLang="zh-CN" sz="2400" b="1">
                <a:solidFill>
                  <a:srgbClr val="FF0000"/>
                </a:solidFill>
                <a:highlight>
                  <a:srgbClr val="FFFF00"/>
                </a:highlight>
                <a:latin typeface="黑体" panose="02010609060101010101" charset="-122"/>
                <a:ea typeface="黑体" panose="02010609060101010101" charset="-122"/>
                <a:sym typeface="+mn-ea"/>
              </a:rPr>
              <a:t>2021-2022</a:t>
            </a:r>
            <a:r>
              <a:rPr lang="zh-CN" altLang="en-US" sz="2400" b="1">
                <a:solidFill>
                  <a:srgbClr val="FF0000"/>
                </a:solidFill>
                <a:highlight>
                  <a:srgbClr val="FFFF00"/>
                </a:highlight>
                <a:latin typeface="黑体" panose="02010609060101010101" charset="-122"/>
                <a:ea typeface="黑体" panose="02010609060101010101" charset="-122"/>
                <a:sym typeface="+mn-ea"/>
              </a:rPr>
              <a:t>学年度上学期高二期中考试）</a:t>
            </a:r>
          </a:p>
          <a:p>
            <a:pPr lvl="0" algn="ctr">
              <a:lnSpc>
                <a:spcPct val="120000"/>
              </a:lnSpc>
            </a:pPr>
            <a:r>
              <a:rPr lang="zh-CN" altLang="en-US" sz="2100" b="1">
                <a:latin typeface="宋体" panose="02010600030101010101" pitchFamily="2" charset="-122"/>
                <a:cs typeface="楷体" panose="02010609060101010101" charset="-122"/>
              </a:rPr>
              <a:t>火灾</a:t>
            </a:r>
          </a:p>
          <a:p>
            <a:pPr lvl="0" algn="ctr">
              <a:lnSpc>
                <a:spcPct val="120000"/>
              </a:lnSpc>
            </a:pPr>
            <a:r>
              <a:rPr lang="zh-CN" altLang="en-US" sz="2100" b="1">
                <a:latin typeface="宋体" panose="02010600030101010101" pitchFamily="2" charset="-122"/>
                <a:cs typeface="楷体" panose="02010609060101010101" charset="-122"/>
              </a:rPr>
              <a:t>［瑞士］保罗</a:t>
            </a:r>
            <a:r>
              <a:rPr lang="en-US" altLang="zh-CN" sz="2100" b="1">
                <a:latin typeface="宋体" panose="02010600030101010101" pitchFamily="2" charset="-122"/>
                <a:cs typeface="楷体" panose="02010609060101010101" charset="-122"/>
              </a:rPr>
              <a:t>·</a:t>
            </a:r>
            <a:r>
              <a:rPr lang="zh-CN" altLang="en-US" sz="2100" b="1">
                <a:latin typeface="宋体" panose="02010600030101010101" pitchFamily="2" charset="-122"/>
                <a:cs typeface="楷体" panose="02010609060101010101" charset="-122"/>
              </a:rPr>
              <a:t>拉斯科</a:t>
            </a:r>
          </a:p>
          <a:p>
            <a:pPr lvl="0" indent="457200">
              <a:lnSpc>
                <a:spcPct val="120000"/>
              </a:lnSpc>
            </a:pPr>
            <a:r>
              <a:rPr lang="zh-CN" altLang="en-US" sz="2100" b="1">
                <a:latin typeface="楷体" panose="02010609060101010101" charset="-122"/>
                <a:ea typeface="楷体" panose="02010609060101010101" charset="-122"/>
                <a:cs typeface="楷体" panose="02010609060101010101" charset="-122"/>
              </a:rPr>
              <a:t>就在清洁女工倒空最后一张废纸、关上灯并锁好办公室的门后，文件档案里的纸张中间有团火苗开始摇曳起来，引子似乎是那一摞薄薄的工作中请表。急切的火花在文件夹硬壳上稍作平息，火舌舔着信件，几秒钟之内便将其悉数吞噬，只留下一团黑乎乎的灰烬。</a:t>
            </a:r>
          </a:p>
          <a:p>
            <a:pPr lvl="0" indent="457200">
              <a:lnSpc>
                <a:spcPct val="120000"/>
              </a:lnSpc>
            </a:pPr>
            <a:r>
              <a:rPr lang="zh-CN" altLang="en-US" sz="2100" b="1">
                <a:latin typeface="楷体" panose="02010609060101010101" charset="-122"/>
                <a:ea typeface="楷体" panose="02010609060101010101" charset="-122"/>
                <a:cs typeface="楷体" panose="02010609060101010101" charset="-122"/>
              </a:rPr>
              <a:t>火舌从字母</a:t>
            </a:r>
            <a:r>
              <a:rPr lang="en-US" altLang="zh-CN" sz="2100" b="1">
                <a:latin typeface="楷体" panose="02010609060101010101" charset="-122"/>
                <a:ea typeface="楷体" panose="02010609060101010101" charset="-122"/>
                <a:cs typeface="楷体" panose="02010609060101010101" charset="-122"/>
              </a:rPr>
              <a:t>N</a:t>
            </a:r>
            <a:r>
              <a:rPr lang="zh-CN" altLang="en-US" sz="2100" b="1">
                <a:latin typeface="楷体" panose="02010609060101010101" charset="-122"/>
                <a:ea typeface="楷体" panose="02010609060101010101" charset="-122"/>
                <a:cs typeface="楷体" panose="02010609060101010101" charset="-122"/>
              </a:rPr>
              <a:t>开始，几分钟后便烧到字母表最后。它仍不满足，从档案柜蹿出，迅速沿塑料电缆线游走，气势汹汹地蔓延至电脑。此时电线发出的刺鼻烟雾引发了火灾警报器，自动洒水装置将射程内的一切，不管烧坏的还是未烧坏的，全部淋了个湿透，大大加重了毁坏程度。</a:t>
            </a:r>
          </a:p>
          <a:p>
            <a:pPr lvl="0" indent="457200">
              <a:lnSpc>
                <a:spcPct val="120000"/>
              </a:lnSpc>
            </a:pPr>
            <a:r>
              <a:rPr lang="zh-CN" altLang="en-US" sz="2100" b="1">
                <a:latin typeface="楷体" panose="02010609060101010101" charset="-122"/>
                <a:ea typeface="楷体" panose="02010609060101010101" charset="-122"/>
                <a:cs typeface="楷体" panose="02010609060101010101" charset="-122"/>
              </a:rPr>
              <a:t>消防队赶到火灾现场时，发现马德尔公司的招聘和人事顾问办公室已经毁于一旦。全部档案文件都无法挽救，公司必须关门停业一段时间。在深及脚踝的水面上，漂着一张轻微烧焦的照片，上面是一个</a:t>
            </a:r>
            <a:r>
              <a:rPr lang="en-US" altLang="zh-CN" sz="2100" b="1">
                <a:latin typeface="楷体" panose="02010609060101010101" charset="-122"/>
                <a:ea typeface="楷体" panose="02010609060101010101" charset="-122"/>
                <a:cs typeface="楷体" panose="02010609060101010101" charset="-122"/>
              </a:rPr>
              <a:t>40</a:t>
            </a:r>
            <a:r>
              <a:rPr lang="zh-CN" altLang="en-US" sz="2100" b="1">
                <a:latin typeface="楷体" panose="02010609060101010101" charset="-122"/>
                <a:ea typeface="楷体" panose="02010609060101010101" charset="-122"/>
                <a:cs typeface="楷体" panose="02010609060101010101" charset="-122"/>
              </a:rPr>
              <a:t>岁左右女人的脸，带着一丝苦涩的微笑。一名消防员将这张照片带回了家，女人的眼睛让他想起一幅名画。</a:t>
            </a:r>
            <a:endParaRPr lang="en-US" altLang="zh-CN" sz="2100" b="1">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345515330"/>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211049"/>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0" y="-211049"/>
            <a:ext cx="4971496"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六、随堂演练（二）</a:t>
            </a:r>
          </a:p>
        </p:txBody>
      </p:sp>
      <p:sp>
        <p:nvSpPr>
          <p:cNvPr id="100" name="文本框 99"/>
          <p:cNvSpPr txBox="1"/>
          <p:nvPr/>
        </p:nvSpPr>
        <p:spPr>
          <a:xfrm>
            <a:off x="0" y="660343"/>
            <a:ext cx="12192000" cy="6245621"/>
          </a:xfrm>
          <a:prstGeom prst="rect">
            <a:avLst/>
          </a:prstGeom>
          <a:solidFill>
            <a:schemeClr val="bg1"/>
          </a:solidFill>
          <a:ln w="12700">
            <a:solidFill>
              <a:srgbClr val="4BB1A8"/>
            </a:solidFill>
          </a:ln>
        </p:spPr>
        <p:txBody>
          <a:bodyPr wrap="square">
            <a:spAutoFit/>
          </a:bodyPr>
          <a:lstStyle/>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“你是否富有远见和进取心？我们的客户</a:t>
            </a:r>
            <a:r>
              <a:rPr lang="en-US" altLang="zh-CN" sz="2100" b="1">
                <a:latin typeface="楷体" panose="02010609060101010101" pitchFamily="49" charset="-122"/>
                <a:ea typeface="楷体" panose="02010609060101010101" pitchFamily="49" charset="-122"/>
                <a:cs typeface="楷体" panose="02010609060101010101" charset="-122"/>
              </a:rPr>
              <a:t>—</a:t>
            </a:r>
            <a:r>
              <a:rPr lang="zh-CN" altLang="en-US" sz="2100" b="1">
                <a:latin typeface="楷体" panose="02010609060101010101" pitchFamily="49" charset="-122"/>
                <a:ea typeface="楷体" panose="02010609060101010101" pitchFamily="49" charset="-122"/>
                <a:cs typeface="楷体" panose="02010609060101010101" charset="-122"/>
              </a:rPr>
              <a:t>位于伯尔尼附近的一家金属行业公司</a:t>
            </a:r>
            <a:r>
              <a:rPr lang="en-US" altLang="zh-CN" sz="2100" b="1">
                <a:latin typeface="楷体" panose="02010609060101010101" pitchFamily="49" charset="-122"/>
                <a:ea typeface="楷体" panose="02010609060101010101" pitchFamily="49" charset="-122"/>
                <a:cs typeface="楷体" panose="02010609060101010101" charset="-122"/>
              </a:rPr>
              <a:t>—</a:t>
            </a:r>
            <a:r>
              <a:rPr lang="zh-CN" altLang="en-US" sz="2100" b="1">
                <a:latin typeface="楷体" panose="02010609060101010101" pitchFamily="49" charset="-122"/>
                <a:ea typeface="楷体" panose="02010609060101010101" pitchFamily="49" charset="-122"/>
                <a:cs typeface="楷体" panose="02010609060101010101" charset="-122"/>
              </a:rPr>
              <a:t>为满足现代需求已完成重组。公司新部门现有岗位空缺，急需财务管理和人力资源办公室经理（男女不限）一名。”</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“职位要求：有长期人事管理的经验，高中以上学历，受过记账</a:t>
            </a:r>
            <a:r>
              <a:rPr lang="en-US" altLang="zh-CN" sz="2100" b="1">
                <a:latin typeface="楷体" panose="02010609060101010101" pitchFamily="49" charset="-122"/>
                <a:ea typeface="楷体" panose="02010609060101010101" pitchFamily="49" charset="-122"/>
                <a:cs typeface="楷体" panose="02010609060101010101" charset="-122"/>
              </a:rPr>
              <a:t>/</a:t>
            </a:r>
            <a:r>
              <a:rPr lang="zh-CN" altLang="en-US" sz="2100" b="1">
                <a:latin typeface="楷体" panose="02010609060101010101" pitchFamily="49" charset="-122"/>
                <a:ea typeface="楷体" panose="02010609060101010101" pitchFamily="49" charset="-122"/>
                <a:cs typeface="楷体" panose="02010609060101010101" charset="-122"/>
              </a:rPr>
              <a:t>审计培训。有进取心、创造力和独立精神，此外还须具有团队合作精神和灵活的应变能力。年龄：</a:t>
            </a:r>
            <a:r>
              <a:rPr lang="en-US" altLang="zh-CN" sz="2100" b="1">
                <a:latin typeface="楷体" panose="02010609060101010101" pitchFamily="49" charset="-122"/>
                <a:ea typeface="楷体" panose="02010609060101010101" pitchFamily="49" charset="-122"/>
                <a:cs typeface="楷体" panose="02010609060101010101" charset="-122"/>
              </a:rPr>
              <a:t>25</a:t>
            </a:r>
            <a:r>
              <a:rPr lang="zh-CN" altLang="en-US" sz="2100" b="1">
                <a:latin typeface="楷体" panose="02010609060101010101" pitchFamily="49" charset="-122"/>
                <a:ea typeface="楷体" panose="02010609060101010101" pitchFamily="49" charset="-122"/>
                <a:cs typeface="楷体" panose="02010609060101010101" charset="-122"/>
              </a:rPr>
              <a:t>到</a:t>
            </a:r>
            <a:r>
              <a:rPr lang="en-US" altLang="zh-CN" sz="2100" b="1">
                <a:latin typeface="楷体" panose="02010609060101010101" pitchFamily="49" charset="-122"/>
                <a:ea typeface="楷体" panose="02010609060101010101" pitchFamily="49" charset="-122"/>
                <a:cs typeface="楷体" panose="02010609060101010101" charset="-122"/>
              </a:rPr>
              <a:t>40</a:t>
            </a:r>
            <a:r>
              <a:rPr lang="zh-CN" altLang="en-US" sz="2100" b="1">
                <a:latin typeface="楷体" panose="02010609060101010101" pitchFamily="49" charset="-122"/>
                <a:ea typeface="楷体" panose="02010609060101010101" pitchFamily="49" charset="-122"/>
                <a:cs typeface="楷体" panose="02010609060101010101" charset="-122"/>
              </a:rPr>
              <a:t>岁之间。”</a:t>
            </a:r>
          </a:p>
          <a:p>
            <a:pPr lvl="0" indent="457200">
              <a:lnSpc>
                <a:spcPct val="120000"/>
              </a:lnSpc>
            </a:pPr>
            <a:r>
              <a:rPr lang="en-US" altLang="zh-CN" sz="2100" b="1">
                <a:latin typeface="楷体" panose="02010609060101010101" pitchFamily="49" charset="-122"/>
                <a:ea typeface="楷体" panose="02010609060101010101" pitchFamily="49" charset="-122"/>
                <a:cs typeface="楷体" panose="02010609060101010101" charset="-122"/>
              </a:rPr>
              <a:t>40</a:t>
            </a:r>
            <a:r>
              <a:rPr lang="zh-CN" altLang="en-US" sz="2100" b="1">
                <a:latin typeface="楷体" panose="02010609060101010101" pitchFamily="49" charset="-122"/>
                <a:ea typeface="楷体" panose="02010609060101010101" pitchFamily="49" charset="-122"/>
                <a:cs typeface="楷体" panose="02010609060101010101" charset="-122"/>
              </a:rPr>
              <a:t>岁以上的人不受欢迎，这种招聘广告劳拉见得多了。她刚刚过完</a:t>
            </a:r>
            <a:r>
              <a:rPr lang="en-US" altLang="zh-CN" sz="2100" b="1">
                <a:latin typeface="楷体" panose="02010609060101010101" pitchFamily="49" charset="-122"/>
                <a:ea typeface="楷体" panose="02010609060101010101" pitchFamily="49" charset="-122"/>
                <a:cs typeface="楷体" panose="02010609060101010101" charset="-122"/>
              </a:rPr>
              <a:t>42</a:t>
            </a:r>
            <a:r>
              <a:rPr lang="zh-CN" altLang="en-US" sz="2100" b="1">
                <a:latin typeface="楷体" panose="02010609060101010101" pitchFamily="49" charset="-122"/>
                <a:ea typeface="楷体" panose="02010609060101010101" pitchFamily="49" charset="-122"/>
                <a:cs typeface="楷体" panose="02010609060101010101" charset="-122"/>
              </a:rPr>
              <a:t>岁生日，已经拥有高级培训课程证书，其从业资格早就达到管理水平。几个月来她一直在努力寻找工作，但一次又一次被拒绝。大多数言辞彬彬有礼：“不幸的是，我们必须通知你，在对收到的所有申请表进行仔细研究后，我们已经确定了一位更合适的人选。但这绝不意味着对你资格的质疑</a:t>
            </a:r>
            <a:r>
              <a:rPr lang="en-US" altLang="zh-CN" sz="2100" b="1">
                <a:latin typeface="楷体" panose="02010609060101010101" pitchFamily="49" charset="-122"/>
                <a:ea typeface="楷体" panose="02010609060101010101" pitchFamily="49" charset="-122"/>
                <a:cs typeface="楷体" panose="02010609060101010101" charset="-122"/>
              </a:rPr>
              <a:t>……”</a:t>
            </a:r>
            <a:r>
              <a:rPr lang="zh-CN" altLang="en-US" sz="2100" b="1">
                <a:latin typeface="楷体" panose="02010609060101010101" pitchFamily="49" charset="-122"/>
                <a:ea typeface="楷体" panose="02010609060101010101" pitchFamily="49" charset="-122"/>
                <a:cs typeface="楷体" panose="02010609060101010101" charset="-122"/>
              </a:rPr>
              <a:t>全都是冠冤堂皇的客套话。</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劳拉愤怒地将</a:t>
            </a:r>
            <a:r>
              <a:rPr lang="en-US" altLang="zh-CN" sz="2100" b="1">
                <a:latin typeface="楷体" panose="02010609060101010101" pitchFamily="49" charset="-122"/>
                <a:ea typeface="楷体" panose="02010609060101010101" pitchFamily="49" charset="-122"/>
                <a:cs typeface="楷体" panose="02010609060101010101" charset="-122"/>
              </a:rPr>
              <a:t>《</a:t>
            </a:r>
            <a:r>
              <a:rPr lang="zh-CN" altLang="en-US" sz="2100" b="1">
                <a:latin typeface="楷体" panose="02010609060101010101" pitchFamily="49" charset="-122"/>
                <a:ea typeface="楷体" panose="02010609060101010101" pitchFamily="49" charset="-122"/>
                <a:cs typeface="楷体" panose="02010609060101010101" charset="-122"/>
              </a:rPr>
              <a:t>招聘广告</a:t>
            </a:r>
            <a:r>
              <a:rPr lang="en-US" altLang="zh-CN" sz="2100" b="1">
                <a:latin typeface="楷体" panose="02010609060101010101" pitchFamily="49" charset="-122"/>
                <a:ea typeface="楷体" panose="02010609060101010101" pitchFamily="49" charset="-122"/>
                <a:cs typeface="楷体" panose="02010609060101010101" charset="-122"/>
              </a:rPr>
              <a:t>》</a:t>
            </a:r>
            <a:r>
              <a:rPr lang="zh-CN" altLang="en-US" sz="2100" b="1">
                <a:latin typeface="楷体" panose="02010609060101010101" pitchFamily="49" charset="-122"/>
                <a:ea typeface="楷体" panose="02010609060101010101" pitchFamily="49" charset="-122"/>
                <a:cs typeface="楷体" panose="02010609060101010101" charset="-122"/>
              </a:rPr>
              <a:t>杂志扔进角落，它扑通一声掉进了猫砂里。</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日益加深的绝望已经开始在她脸上留下痕迹。她着手用化妆品来遮盖额头上的皱纹和通红的眼圈。她终于受到了邀请，下午</a:t>
            </a:r>
            <a:r>
              <a:rPr lang="en-US" altLang="zh-CN" sz="2100" b="1">
                <a:latin typeface="楷体" panose="02010609060101010101" pitchFamily="49" charset="-122"/>
                <a:ea typeface="楷体" panose="02010609060101010101" pitchFamily="49" charset="-122"/>
                <a:cs typeface="楷体" panose="02010609060101010101" charset="-122"/>
              </a:rPr>
              <a:t>5</a:t>
            </a:r>
            <a:r>
              <a:rPr lang="zh-CN" altLang="en-US" sz="2100" b="1">
                <a:latin typeface="楷体" panose="02010609060101010101" pitchFamily="49" charset="-122"/>
                <a:ea typeface="楷体" panose="02010609060101010101" pitchFamily="49" charset="-122"/>
                <a:cs typeface="楷体" panose="02010609060101010101" charset="-122"/>
              </a:rPr>
              <a:t>点到女性职业中心去参加面试。电话里，人事经理并未暗示她有多大希望，但至少她接到了面试通知。她心里没底，但她祈求好运的降临，也许这次就成功了。</a:t>
            </a:r>
            <a:endParaRPr lang="en-US" altLang="zh-CN" sz="2100" b="1">
              <a:latin typeface="楷体" panose="02010609060101010101" pitchFamily="49" charset="-122"/>
              <a:ea typeface="楷体" panose="02010609060101010101" pitchFamily="49" charset="-122"/>
              <a:cs typeface="楷体" panose="02010609060101010101" charset="-122"/>
            </a:endParaRP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劳拉早到了几分钟，在老板的接待室里坐下，一个年轻女孩正一边打电话一边准备离开。显然，她就是岗位招聘栏里说的那种“亲切友好、意志坚定、长相漂亮、能承受压力的秘书”，如今随处可见。而在劳拉看来，这女孩就是挡在那间至关重要的办公室门前的一个小小打字员，傲慢无礼，肤浅易怒。</a:t>
            </a:r>
          </a:p>
          <a:p>
            <a:pPr lvl="0">
              <a:lnSpc>
                <a:spcPct val="120000"/>
              </a:lnSpc>
            </a:pPr>
            <a:endParaRPr lang="zh-CN" altLang="en-US" sz="2100" b="1">
              <a:latin typeface="楷体" panose="02010609060101010101" pitchFamily="49" charset="-122"/>
              <a:ea typeface="楷体" panose="02010609060101010101" pitchFamily="49" charset="-122"/>
              <a:cs typeface="楷体" panose="02010609060101010101" charset="-122"/>
            </a:endParaRPr>
          </a:p>
        </p:txBody>
      </p:sp>
    </p:spTree>
    <p:extLst>
      <p:ext uri="{BB962C8B-B14F-4D97-AF65-F5344CB8AC3E}">
        <p14:creationId xmlns:p14="http://schemas.microsoft.com/office/powerpoint/2010/main" xmlns="" val="3580852098"/>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211049"/>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0" y="-211049"/>
            <a:ext cx="4971496"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六、随堂演练（二）</a:t>
            </a:r>
          </a:p>
        </p:txBody>
      </p:sp>
      <p:sp>
        <p:nvSpPr>
          <p:cNvPr id="100" name="文本框 99"/>
          <p:cNvSpPr txBox="1"/>
          <p:nvPr/>
        </p:nvSpPr>
        <p:spPr>
          <a:xfrm>
            <a:off x="0" y="660343"/>
            <a:ext cx="12192000" cy="5857822"/>
          </a:xfrm>
          <a:prstGeom prst="rect">
            <a:avLst/>
          </a:prstGeom>
          <a:solidFill>
            <a:schemeClr val="bg1"/>
          </a:solidFill>
          <a:ln w="12700">
            <a:solidFill>
              <a:srgbClr val="4BB1A8"/>
            </a:solidFill>
          </a:ln>
        </p:spPr>
        <p:txBody>
          <a:bodyPr wrap="square">
            <a:spAutoFit/>
          </a:bodyPr>
          <a:lstStyle/>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她时常被这种大嘴巴的蠢女人挡住，并为自己遭受的羞辱而仇恨她们。劳拉做了自我介绍。此时大楼下面，一个小伙子坐在一辆租来的炫酷跑车里，正播放强劲动感的电子音乐，整个街区都遭了殃。显然小伙子是来接那个打字员的。</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接下来，劳拉越来越无法集中精力。这个社会太看重年龄，只追求逍遥自在的生活方式，对此她越来越按捺不住心头的怒火。目之所及，到处都是无知和傲慢。</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芭比娃娃”离开了接待室，甚至都没有回头看一眼来跟她告别，就锁上门走了。劳拉觉得自己的等待没有意义，变得遥遥无期，顿时感到绝望。她站起身来，踮起脚尖悄悄地走到文件柜前。她打开手提包，从里面取出一个小瓶，拧开盖，迅速放到求职申请表中间。接着她又坐下，努力让怦怦直跳的心平静下来。</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当衣着优雅的女经理终于从办公室出来请她进去时，她看见对方朝她挑剔地瞥了一眼，立刻便知道自己根本没有机会了。女经理很快就切入正题。她几次道歉，让劳拉相信错不在她，但是除了深深的遗憾，她表示对超过一定年龄的女性也无能为力。她们不再受欢迎，如今社会更看重别的更迫切的价值。但是从对方的语气中劳拉并未听到丝毫怜悯。</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她离开办公室，一无所获。回家路上她去了一家酒吧。至少在那里她可以和人们聊一些开心的话题，她不用担心自己的年龄，她可以把那个“意志坚定、长相漂亮”的秘书抛到脑后。</a:t>
            </a:r>
          </a:p>
        </p:txBody>
      </p:sp>
    </p:spTree>
    <p:extLst>
      <p:ext uri="{BB962C8B-B14F-4D97-AF65-F5344CB8AC3E}">
        <p14:creationId xmlns:p14="http://schemas.microsoft.com/office/powerpoint/2010/main" xmlns="" val="2685377127"/>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211049"/>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0" y="-211049"/>
            <a:ext cx="4971496"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六、随堂演练（二）</a:t>
            </a:r>
          </a:p>
        </p:txBody>
      </p:sp>
      <p:sp>
        <p:nvSpPr>
          <p:cNvPr id="100" name="文本框 99"/>
          <p:cNvSpPr txBox="1"/>
          <p:nvPr/>
        </p:nvSpPr>
        <p:spPr>
          <a:xfrm>
            <a:off x="0" y="1201880"/>
            <a:ext cx="12192000" cy="2755434"/>
          </a:xfrm>
          <a:prstGeom prst="rect">
            <a:avLst/>
          </a:prstGeom>
          <a:solidFill>
            <a:schemeClr val="bg1"/>
          </a:solidFill>
          <a:ln w="12700">
            <a:solidFill>
              <a:srgbClr val="4BB1A8"/>
            </a:solidFill>
          </a:ln>
        </p:spPr>
        <p:txBody>
          <a:bodyPr wrap="square">
            <a:spAutoFit/>
          </a:bodyPr>
          <a:lstStyle/>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在轻啜第二杯干马丁尼鸡尾酒时，劳拉听到消防车警笛大作。她微微一笑，又点了第三杯酒，这对她来说可不是常有的事。</a:t>
            </a:r>
          </a:p>
          <a:p>
            <a:pPr lvl="0" indent="457200">
              <a:lnSpc>
                <a:spcPct val="120000"/>
              </a:lnSpc>
            </a:pPr>
            <a:r>
              <a:rPr lang="zh-CN" altLang="en-US" sz="2100" b="1">
                <a:latin typeface="楷体" panose="02010609060101010101" pitchFamily="49" charset="-122"/>
                <a:ea typeface="楷体" panose="02010609060101010101" pitchFamily="49" charset="-122"/>
                <a:cs typeface="楷体" panose="02010609060101010101" charset="-122"/>
              </a:rPr>
              <a:t>女性职业中心已被烧成灰烬。一切都无法挽救，消防员的靴子上沾满了打湿的一团团灰烬和灭火器的泡沫。</a:t>
            </a:r>
          </a:p>
          <a:p>
            <a:pPr lvl="0" indent="457200">
              <a:lnSpc>
                <a:spcPct val="120000"/>
              </a:lnSpc>
            </a:pPr>
            <a:r>
              <a:rPr lang="zh-CN" altLang="en-US" sz="2100" b="1" u="sng">
                <a:latin typeface="楷体" panose="02010609060101010101" pitchFamily="49" charset="-122"/>
                <a:ea typeface="楷体" panose="02010609060101010101" pitchFamily="49" charset="-122"/>
                <a:cs typeface="楷体" panose="02010609060101010101" charset="-122"/>
              </a:rPr>
              <a:t>一名消防员捡起一张烧焦的照片，照片的上半部分还没被烧毁，鼻子、眼睛、前额和头发还清晰可见，脸上带着苦涩的微笑。</a:t>
            </a:r>
            <a:r>
              <a:rPr lang="zh-CN" altLang="en-US" sz="2100" b="1">
                <a:latin typeface="楷体" panose="02010609060101010101" pitchFamily="49" charset="-122"/>
                <a:ea typeface="楷体" panose="02010609060101010101" pitchFamily="49" charset="-122"/>
                <a:cs typeface="楷体" panose="02010609060101010101" charset="-122"/>
              </a:rPr>
              <a:t>接着他盯住她的眼睛，认了出来，马上意识到这绝不是最后一次火灾。</a:t>
            </a:r>
          </a:p>
          <a:p>
            <a:pPr lvl="0" indent="457200" algn="r">
              <a:lnSpc>
                <a:spcPct val="120000"/>
              </a:lnSpc>
            </a:pPr>
            <a:r>
              <a:rPr lang="zh-CN" altLang="en-US" sz="2100" b="1">
                <a:latin typeface="+mn-ea"/>
                <a:cs typeface="楷体" panose="02010609060101010101" charset="-122"/>
              </a:rPr>
              <a:t>（有删改）</a:t>
            </a:r>
          </a:p>
        </p:txBody>
      </p:sp>
    </p:spTree>
    <p:extLst>
      <p:ext uri="{BB962C8B-B14F-4D97-AF65-F5344CB8AC3E}">
        <p14:creationId xmlns:p14="http://schemas.microsoft.com/office/powerpoint/2010/main" xmlns="" val="1839143633"/>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六、随堂演练（二）</a:t>
            </a:r>
          </a:p>
        </p:txBody>
      </p:sp>
      <p:sp>
        <p:nvSpPr>
          <p:cNvPr id="100" name="文本框 99"/>
          <p:cNvSpPr txBox="1"/>
          <p:nvPr/>
        </p:nvSpPr>
        <p:spPr>
          <a:xfrm>
            <a:off x="0" y="871392"/>
            <a:ext cx="12192000" cy="524695"/>
          </a:xfrm>
          <a:prstGeom prst="rect">
            <a:avLst/>
          </a:prstGeom>
          <a:solidFill>
            <a:schemeClr val="bg1"/>
          </a:solidFill>
          <a:ln w="12700">
            <a:solidFill>
              <a:srgbClr val="4BB1A8"/>
            </a:solidFill>
          </a:ln>
        </p:spPr>
        <p:txBody>
          <a:bodyPr wrap="square">
            <a:spAutoFit/>
          </a:bodyPr>
          <a:lstStyle/>
          <a:p>
            <a:pPr lvl="0">
              <a:lnSpc>
                <a:spcPct val="120000"/>
              </a:lnSpc>
            </a:pPr>
            <a:r>
              <a:rPr lang="en-US" altLang="zh-CN" sz="2700" b="1">
                <a:solidFill>
                  <a:srgbClr val="000000"/>
                </a:solidFill>
                <a:latin typeface="仿宋" panose="02010609060101010101" pitchFamily="49" charset="-122"/>
                <a:ea typeface="仿宋" panose="02010609060101010101" pitchFamily="49" charset="-122"/>
                <a:cs typeface="楷体" panose="02010609060101010101" charset="-122"/>
              </a:rPr>
              <a:t>2. </a:t>
            </a: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画横线部分在文中有什么作用？请简要分析。（</a:t>
            </a:r>
            <a:r>
              <a:rPr lang="en-US" altLang="zh-CN" sz="2700" b="1">
                <a:solidFill>
                  <a:srgbClr val="000000"/>
                </a:solidFill>
                <a:latin typeface="仿宋" panose="02010609060101010101" pitchFamily="49" charset="-122"/>
                <a:ea typeface="仿宋" panose="02010609060101010101" pitchFamily="49" charset="-122"/>
                <a:cs typeface="楷体" panose="02010609060101010101" charset="-122"/>
              </a:rPr>
              <a:t>4</a:t>
            </a: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分）</a:t>
            </a:r>
            <a:endParaRPr kumimoji="0" lang="zh-CN" altLang="en-US" sz="3600" b="1" i="0" u="none" strike="noStrike" kern="1200" cap="none" spc="0" normalizeH="0" baseline="0" noProof="0">
              <a:ln>
                <a:noFill/>
              </a:ln>
              <a:solidFill>
                <a:srgbClr val="000000"/>
              </a:solidFill>
              <a:effectLst/>
              <a:uLnTx/>
              <a:uFillTx/>
              <a:latin typeface="仿宋" panose="02010609060101010101" pitchFamily="49" charset="-122"/>
              <a:ea typeface="仿宋" panose="02010609060101010101" pitchFamily="49" charset="-122"/>
              <a:cs typeface="楷体" panose="02010609060101010101" charset="-122"/>
            </a:endParaRPr>
          </a:p>
        </p:txBody>
      </p:sp>
      <p:sp>
        <p:nvSpPr>
          <p:cNvPr id="5" name="文本框 4">
            <a:extLst>
              <a:ext uri="{FF2B5EF4-FFF2-40B4-BE49-F238E27FC236}">
                <a16:creationId xmlns:a16="http://schemas.microsoft.com/office/drawing/2014/main" xmlns="" id="{F02BA504-7B00-437A-BCFD-0A8153A28895}"/>
              </a:ext>
            </a:extLst>
          </p:cNvPr>
          <p:cNvSpPr txBox="1"/>
          <p:nvPr/>
        </p:nvSpPr>
        <p:spPr>
          <a:xfrm>
            <a:off x="665825" y="2353444"/>
            <a:ext cx="12192000" cy="3798156"/>
          </a:xfrm>
          <a:prstGeom prst="rect">
            <a:avLst/>
          </a:prstGeom>
          <a:noFill/>
        </p:spPr>
        <p:txBody>
          <a:bodyPr wrap="square" rtlCol="0">
            <a:spAutoFit/>
          </a:bodyPr>
          <a:lstStyle/>
          <a:p>
            <a:pPr marL="0" marR="0" lvl="0" indent="0" algn="l" defTabSz="457200" rtl="0" eaLnBrk="1" fontAlgn="auto" latinLnBrk="0" hangingPunct="1">
              <a:lnSpc>
                <a:spcPct val="120000"/>
              </a:lnSpc>
              <a:buClrTx/>
              <a:buSzTx/>
              <a:buFontTx/>
              <a:buNone/>
              <a:defRPr/>
            </a:pPr>
            <a:r>
              <a:rPr kumimoji="0" lang="zh-CN" altLang="en-US" sz="2900" b="1" i="0" u="none" strike="noStrike" kern="1200" cap="none" spc="0" normalizeH="0" baseline="0" noProof="0">
                <a:ln>
                  <a:noFill/>
                </a:ln>
                <a:solidFill>
                  <a:srgbClr val="FF0000"/>
                </a:solidFill>
                <a:effectLst/>
                <a:uLnTx/>
                <a:uFillTx/>
                <a:latin typeface="Calibri"/>
                <a:ea typeface="宋体" panose="02010600030101010101" pitchFamily="2" charset="-122"/>
              </a:rPr>
              <a:t>【答案】</a:t>
            </a:r>
            <a:endParaRPr kumimoji="0" lang="en-US" altLang="zh-CN" sz="2900" b="1" i="0" u="none" strike="noStrike" kern="1200" cap="none" spc="0" normalizeH="0" baseline="0" noProof="0">
              <a:ln>
                <a:noFill/>
              </a:ln>
              <a:solidFill>
                <a:srgbClr val="FF0000"/>
              </a:solidFill>
              <a:effectLst/>
              <a:uLnTx/>
              <a:uFillTx/>
              <a:latin typeface="Calibri"/>
              <a:ea typeface="宋体" panose="02010600030101010101" pitchFamily="2" charset="-122"/>
            </a:endParaRPr>
          </a:p>
          <a:p>
            <a:pPr lvl="0">
              <a:lnSpc>
                <a:spcPct val="120000"/>
              </a:lnSpc>
            </a:pPr>
            <a:r>
              <a:rPr lang="zh-CN" altLang="en-US" sz="2900" b="1">
                <a:solidFill>
                  <a:srgbClr val="FF0000"/>
                </a:solidFill>
              </a:rPr>
              <a:t>①照应了前文，再次叙写消防员捡到一张烧焦的照片，与小说前面形成照应。</a:t>
            </a:r>
            <a:endParaRPr lang="en-US" altLang="zh-CN" sz="2900" b="1">
              <a:solidFill>
                <a:srgbClr val="FF0000"/>
              </a:solidFill>
            </a:endParaRPr>
          </a:p>
          <a:p>
            <a:pPr lvl="0">
              <a:lnSpc>
                <a:spcPct val="120000"/>
              </a:lnSpc>
            </a:pPr>
            <a:r>
              <a:rPr lang="zh-CN" altLang="en-US" sz="2900" b="1">
                <a:solidFill>
                  <a:srgbClr val="FF0000"/>
                </a:solidFill>
              </a:rPr>
              <a:t>②突出了形象，通过消防员的观察强化了这个女人的形象特征，女人的面部表情体现出她内心的痛苦和绝望。</a:t>
            </a:r>
            <a:endParaRPr lang="en-US" altLang="zh-CN" sz="2900" b="1">
              <a:solidFill>
                <a:srgbClr val="FF0000"/>
              </a:solidFill>
            </a:endParaRPr>
          </a:p>
          <a:p>
            <a:pPr lvl="0">
              <a:lnSpc>
                <a:spcPct val="120000"/>
              </a:lnSpc>
            </a:pPr>
            <a:r>
              <a:rPr lang="zh-CN" altLang="en-US" sz="2900" b="1">
                <a:solidFill>
                  <a:srgbClr val="FF0000"/>
                </a:solidFill>
              </a:rPr>
              <a:t>③有暗示作用，更强烈地暗示了这场火灾与这个女人的关系。（每点</a:t>
            </a:r>
            <a:r>
              <a:rPr lang="en-US" altLang="zh-CN" sz="2900" b="1">
                <a:solidFill>
                  <a:srgbClr val="FF0000"/>
                </a:solidFill>
              </a:rPr>
              <a:t>2</a:t>
            </a:r>
            <a:r>
              <a:rPr lang="zh-CN" altLang="en-US" sz="2900" b="1">
                <a:solidFill>
                  <a:srgbClr val="FF0000"/>
                </a:solidFill>
              </a:rPr>
              <a:t>分，答对两点给满分，意思答对即可。如有其他答案，只要言之有理即可给分）</a:t>
            </a:r>
            <a:endParaRPr kumimoji="0" lang="zh-CN" altLang="en-US" sz="2900" b="1" i="0" u="none" strike="noStrike" kern="1200" cap="none" spc="0" normalizeH="0" baseline="0" noProof="0">
              <a:ln>
                <a:noFill/>
              </a:ln>
              <a:solidFill>
                <a:srgbClr val="FF0000"/>
              </a:solidFill>
              <a:effectLst/>
              <a:uLnTx/>
              <a:uFillTx/>
              <a:latin typeface="Calibri"/>
              <a:ea typeface="宋体" panose="02010600030101010101" pitchFamily="2" charset="-122"/>
            </a:endParaRPr>
          </a:p>
        </p:txBody>
      </p:sp>
    </p:spTree>
    <p:extLst>
      <p:ext uri="{BB962C8B-B14F-4D97-AF65-F5344CB8AC3E}">
        <p14:creationId xmlns:p14="http://schemas.microsoft.com/office/powerpoint/2010/main" xmlns="" val="884087512"/>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6" name="文本框 5">
            <a:extLst>
              <a:ext uri="{FF2B5EF4-FFF2-40B4-BE49-F238E27FC236}">
                <a16:creationId xmlns:a16="http://schemas.microsoft.com/office/drawing/2014/main" xmlns="" id="{62DD9A08-5BA1-46B4-B98E-AA0A113CA1EE}"/>
              </a:ext>
            </a:extLst>
          </p:cNvPr>
          <p:cNvSpPr txBox="1"/>
          <p:nvPr/>
        </p:nvSpPr>
        <p:spPr>
          <a:xfrm>
            <a:off x="-8878" y="1844212"/>
            <a:ext cx="12183122" cy="2519088"/>
          </a:xfrm>
          <a:prstGeom prst="rect">
            <a:avLst/>
          </a:prstGeom>
          <a:solidFill>
            <a:schemeClr val="bg1"/>
          </a:solidFill>
          <a:ln w="12700">
            <a:solidFill>
              <a:srgbClr val="4BB1A8"/>
            </a:solidFill>
          </a:ln>
        </p:spPr>
        <p:txBody>
          <a:bodyPr wrap="square">
            <a:spAutoFit/>
          </a:bodyPr>
          <a:lstStyle/>
          <a:p>
            <a:pPr indent="457200">
              <a:lnSpc>
                <a:spcPct val="120000"/>
              </a:lnSpc>
            </a:pPr>
            <a:r>
              <a:rPr lang="en-US" altLang="zh-CN" sz="2700" b="1">
                <a:solidFill>
                  <a:srgbClr val="FF0000"/>
                </a:solidFill>
                <a:latin typeface="仿宋" panose="02010609060101010101" pitchFamily="49" charset="-122"/>
                <a:ea typeface="仿宋" panose="02010609060101010101" pitchFamily="49" charset="-122"/>
                <a:cs typeface="仿宋" panose="02010609060101010101" pitchFamily="49" charset="-122"/>
              </a:rPr>
              <a:t>【</a:t>
            </a:r>
            <a:r>
              <a:rPr lang="zh-CN" altLang="en-US" sz="2700" b="1">
                <a:solidFill>
                  <a:srgbClr val="FF0000"/>
                </a:solidFill>
                <a:latin typeface="仿宋" panose="02010609060101010101" pitchFamily="49" charset="-122"/>
                <a:ea typeface="仿宋" panose="02010609060101010101" pitchFamily="49" charset="-122"/>
                <a:cs typeface="仿宋" panose="02010609060101010101" pitchFamily="49" charset="-122"/>
              </a:rPr>
              <a:t>解析</a:t>
            </a:r>
            <a:r>
              <a:rPr lang="en-US" altLang="zh-CN" sz="2700" b="1">
                <a:solidFill>
                  <a:srgbClr val="FF0000"/>
                </a:solidFill>
                <a:latin typeface="仿宋" panose="02010609060101010101" pitchFamily="49" charset="-122"/>
                <a:ea typeface="仿宋" panose="02010609060101010101" pitchFamily="49" charset="-122"/>
                <a:cs typeface="仿宋" panose="02010609060101010101" pitchFamily="49" charset="-122"/>
              </a:rPr>
              <a:t>】 </a:t>
            </a:r>
          </a:p>
          <a:p>
            <a:pPr indent="457200">
              <a:lnSpc>
                <a:spcPct val="120000"/>
              </a:lnSpc>
            </a:pPr>
            <a:r>
              <a:rPr lang="zh-CN" altLang="en-US" sz="2700" b="1">
                <a:solidFill>
                  <a:srgbClr val="FF0000"/>
                </a:solidFill>
                <a:latin typeface="仿宋" panose="02010609060101010101" pitchFamily="49" charset="-122"/>
                <a:ea typeface="仿宋" panose="02010609060101010101" pitchFamily="49" charset="-122"/>
                <a:cs typeface="仿宋" panose="02010609060101010101" pitchFamily="49" charset="-122"/>
              </a:rPr>
              <a:t>本题考查鉴赏情节作用的能力。考查段落的能力，需要从结构，内容，人物，主题等角度分析。本文画线句位于最后一段，由此可知，结构上，照应了前文；因为是第二次叙述，所以在内容上起到强调作用，突出人物形象，从而暗示其他情节。</a:t>
            </a:r>
            <a:endParaRPr sz="2800" b="1">
              <a:solidFill>
                <a:srgbClr val="FF0000"/>
              </a:solidFill>
              <a:latin typeface="仿宋" panose="02010609060101010101" pitchFamily="49" charset="-122"/>
              <a:ea typeface="仿宋" panose="02010609060101010101" pitchFamily="49" charset="-122"/>
              <a:cs typeface="仿宋" panose="02010609060101010101" pitchFamily="49" charset="-122"/>
            </a:endParaRPr>
          </a:p>
        </p:txBody>
      </p:sp>
      <p:sp>
        <p:nvSpPr>
          <p:cNvPr id="31" name="矩形 30"/>
          <p:cNvSpPr/>
          <p:nvPr/>
        </p:nvSpPr>
        <p:spPr>
          <a:xfrm>
            <a:off x="0" y="-101428"/>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1" name="矩形 50"/>
          <p:cNvSpPr/>
          <p:nvPr/>
        </p:nvSpPr>
        <p:spPr>
          <a:xfrm>
            <a:off x="635" y="0"/>
            <a:ext cx="9062085" cy="8713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a:lnSpc>
                <a:spcPct val="150000"/>
              </a:lnSpc>
            </a:pPr>
            <a:r>
              <a:rPr lang="zh-CN" altLang="en-US" sz="4000" b="1">
                <a:solidFill>
                  <a:srgbClr val="C00000"/>
                </a:solidFill>
                <a:latin typeface="隶书" panose="02010509060101010101" pitchFamily="49" charset="-122"/>
                <a:ea typeface="隶书" panose="02010509060101010101" pitchFamily="49" charset="-122"/>
              </a:rPr>
              <a:t>六、随堂演练（二）</a:t>
            </a:r>
          </a:p>
        </p:txBody>
      </p:sp>
      <p:sp>
        <p:nvSpPr>
          <p:cNvPr id="100" name="文本框 99"/>
          <p:cNvSpPr txBox="1"/>
          <p:nvPr/>
        </p:nvSpPr>
        <p:spPr>
          <a:xfrm>
            <a:off x="-8878" y="871392"/>
            <a:ext cx="12192000" cy="524695"/>
          </a:xfrm>
          <a:prstGeom prst="rect">
            <a:avLst/>
          </a:prstGeom>
          <a:solidFill>
            <a:schemeClr val="bg1"/>
          </a:solidFill>
          <a:ln w="12700">
            <a:solidFill>
              <a:srgbClr val="4BB1A8"/>
            </a:solidFill>
          </a:ln>
        </p:spPr>
        <p:txBody>
          <a:bodyPr wrap="square">
            <a:spAutoFit/>
          </a:bodyPr>
          <a:lstStyle/>
          <a:p>
            <a:pPr lvl="0">
              <a:lnSpc>
                <a:spcPct val="120000"/>
              </a:lnSpc>
            </a:pPr>
            <a:r>
              <a:rPr lang="en-US" altLang="zh-CN" sz="2700" b="1">
                <a:solidFill>
                  <a:srgbClr val="000000"/>
                </a:solidFill>
                <a:latin typeface="仿宋" panose="02010609060101010101" pitchFamily="49" charset="-122"/>
                <a:ea typeface="仿宋" panose="02010609060101010101" pitchFamily="49" charset="-122"/>
                <a:cs typeface="楷体" panose="02010609060101010101" charset="-122"/>
              </a:rPr>
              <a:t>2. </a:t>
            </a: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画横线部分在文中有什么作用？请简要分析。（</a:t>
            </a:r>
            <a:r>
              <a:rPr lang="en-US" altLang="zh-CN" sz="2700" b="1">
                <a:solidFill>
                  <a:srgbClr val="000000"/>
                </a:solidFill>
                <a:latin typeface="仿宋" panose="02010609060101010101" pitchFamily="49" charset="-122"/>
                <a:ea typeface="仿宋" panose="02010609060101010101" pitchFamily="49" charset="-122"/>
                <a:cs typeface="楷体" panose="02010609060101010101" charset="-122"/>
              </a:rPr>
              <a:t>4</a:t>
            </a:r>
            <a:r>
              <a:rPr lang="zh-CN" altLang="en-US" sz="2700" b="1">
                <a:solidFill>
                  <a:srgbClr val="000000"/>
                </a:solidFill>
                <a:latin typeface="仿宋" panose="02010609060101010101" pitchFamily="49" charset="-122"/>
                <a:ea typeface="仿宋" panose="02010609060101010101" pitchFamily="49" charset="-122"/>
                <a:cs typeface="楷体" panose="02010609060101010101" charset="-122"/>
              </a:rPr>
              <a:t>分）</a:t>
            </a:r>
          </a:p>
        </p:txBody>
      </p:sp>
    </p:spTree>
    <p:extLst>
      <p:ext uri="{BB962C8B-B14F-4D97-AF65-F5344CB8AC3E}">
        <p14:creationId xmlns:p14="http://schemas.microsoft.com/office/powerpoint/2010/main" xmlns="" val="66536227"/>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plus(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208124" y="1989435"/>
            <a:ext cx="8876149" cy="1754326"/>
          </a:xfrm>
          <a:prstGeom prst="rect">
            <a:avLst/>
          </a:prstGeom>
          <a:noFill/>
        </p:spPr>
        <p:txBody>
          <a:bodyPr wrap="none" lIns="91440" tIns="45720" rIns="91440" bIns="45720">
            <a:spAutoFit/>
          </a:bodyPr>
          <a:lstStyle/>
          <a:p>
            <a:pPr algn="ctr"/>
            <a:r>
              <a:rPr lang="zh-CN" altLang="en-US" sz="5400" b="1" cap="none" spc="0">
                <a:ln w="22225">
                  <a:solidFill>
                    <a:schemeClr val="accent2"/>
                  </a:solidFill>
                  <a:prstDash val="solid"/>
                </a:ln>
                <a:solidFill>
                  <a:schemeClr val="accent2">
                    <a:lumMod val="40000"/>
                    <a:lumOff val="60000"/>
                  </a:schemeClr>
                </a:solidFill>
                <a:effectLst/>
              </a:rPr>
              <a:t>愿你提笔高考征战四方，</a:t>
            </a:r>
            <a:endParaRPr lang="en-US" altLang="zh-CN" sz="5400" b="1" cap="none" spc="0">
              <a:ln w="22225">
                <a:solidFill>
                  <a:schemeClr val="accent2"/>
                </a:solidFill>
                <a:prstDash val="solid"/>
              </a:ln>
              <a:solidFill>
                <a:schemeClr val="accent2">
                  <a:lumMod val="40000"/>
                  <a:lumOff val="60000"/>
                </a:schemeClr>
              </a:solidFill>
              <a:effectLst/>
            </a:endParaRPr>
          </a:p>
          <a:p>
            <a:pPr algn="ctr"/>
            <a:r>
              <a:rPr lang="en-US" altLang="zh-CN" sz="5400" b="1">
                <a:ln w="22225">
                  <a:solidFill>
                    <a:schemeClr val="accent2"/>
                  </a:solidFill>
                  <a:prstDash val="solid"/>
                </a:ln>
                <a:solidFill>
                  <a:schemeClr val="accent2">
                    <a:lumMod val="40000"/>
                    <a:lumOff val="60000"/>
                  </a:schemeClr>
                </a:solidFill>
              </a:rPr>
              <a:t>      </a:t>
            </a:r>
            <a:r>
              <a:rPr lang="zh-CN" altLang="en-US" sz="5400" b="1" cap="none" spc="0">
                <a:ln w="22225">
                  <a:solidFill>
                    <a:schemeClr val="accent2"/>
                  </a:solidFill>
                  <a:prstDash val="solid"/>
                </a:ln>
                <a:solidFill>
                  <a:schemeClr val="accent2">
                    <a:lumMod val="40000"/>
                    <a:lumOff val="60000"/>
                  </a:schemeClr>
                </a:solidFill>
                <a:effectLst/>
              </a:rPr>
              <a:t>愿你合笔谈笑清风无恙！</a:t>
            </a:r>
          </a:p>
        </p:txBody>
      </p:sp>
      <p:pic>
        <p:nvPicPr>
          <p:cNvPr id="5" name="New picture"/>
          <p:cNvPicPr/>
          <p:nvPr/>
        </p:nvPicPr>
        <p:blipFill>
          <a:blip r:embed="rId2"/>
          <a:stretch>
            <a:fillRect/>
          </a:stretch>
        </p:blipFill>
        <p:spPr>
          <a:xfrm>
            <a:off x="10693400" y="11569700"/>
            <a:ext cx="317500" cy="241300"/>
          </a:xfrm>
          <a:prstGeom prst="cube">
            <a:avLst/>
          </a:prstGeom>
        </p:spPr>
      </p:pic>
    </p:spTree>
  </p:cSld>
  <p:clrMapOvr>
    <a:masterClrMapping/>
  </p:clrMapOvr>
  <mc:AlternateContent>
    <mc:Choice xmlns:p15="http://schemas.microsoft.com/office/powerpoint/2012/main" Requires="p15">
      <p:transition spd="slow" p14:dur="2000">
        <p15:prstTrans prst="prestige"/>
      </p:transition>
    </mc:Choice>
    <mc:Fallback>
      <p:transition spd="slow">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2849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二、知识储备</a:t>
            </a:r>
            <a:r>
              <a:rPr lang="en-US" altLang="zh-CN" sz="3600" b="1"/>
              <a:t>——</a:t>
            </a:r>
            <a:r>
              <a:rPr lang="zh-CN" altLang="en-US" sz="3200" b="1">
                <a:solidFill>
                  <a:srgbClr val="FF0000"/>
                </a:solidFill>
                <a:highlight>
                  <a:srgbClr val="FFFF00"/>
                </a:highlight>
              </a:rPr>
              <a:t>（一）情节的基本知识 </a:t>
            </a:r>
          </a:p>
        </p:txBody>
      </p:sp>
      <p:sp>
        <p:nvSpPr>
          <p:cNvPr id="100" name="文本框 99"/>
          <p:cNvSpPr txBox="1"/>
          <p:nvPr/>
        </p:nvSpPr>
        <p:spPr>
          <a:xfrm>
            <a:off x="0" y="1791334"/>
            <a:ext cx="12192000" cy="4513480"/>
          </a:xfrm>
          <a:prstGeom prst="rect">
            <a:avLst/>
          </a:prstGeom>
          <a:solidFill>
            <a:schemeClr val="bg1"/>
          </a:solidFill>
          <a:ln w="12700">
            <a:solidFill>
              <a:srgbClr val="4BB1A8"/>
            </a:solidFill>
          </a:ln>
        </p:spPr>
        <p:txBody>
          <a:bodyPr wrap="square">
            <a:spAutoFit/>
          </a:bodyPr>
          <a:lstStyle/>
          <a:p>
            <a:pPr>
              <a:lnSpc>
                <a:spcPct val="120000"/>
              </a:lnSpc>
            </a:pPr>
            <a:r>
              <a:rPr lang="en-US" altLang="zh-CN" sz="2700">
                <a:latin typeface="楷体" panose="02010609060101010101" charset="-122"/>
                <a:ea typeface="楷体" panose="02010609060101010101" charset="-122"/>
                <a:cs typeface="楷体" panose="02010609060101010101" charset="-122"/>
              </a:rPr>
              <a:t>3.</a:t>
            </a:r>
            <a:r>
              <a:rPr lang="zh-CN" altLang="en-US" sz="2700">
                <a:latin typeface="楷体" panose="02010609060101010101" charset="-122"/>
                <a:ea typeface="楷体" panose="02010609060101010101" charset="-122"/>
                <a:cs typeface="楷体" panose="02010609060101010101" charset="-122"/>
              </a:rPr>
              <a:t>文章的线索：</a:t>
            </a:r>
          </a:p>
          <a:p>
            <a:pPr>
              <a:lnSpc>
                <a:spcPct val="120000"/>
              </a:lnSpc>
            </a:pPr>
            <a:r>
              <a:rPr lang="zh-CN" altLang="en-US" sz="2700">
                <a:latin typeface="楷体" panose="02010609060101010101" charset="-122"/>
                <a:ea typeface="楷体" panose="02010609060101010101" charset="-122"/>
                <a:cs typeface="楷体" panose="02010609060101010101" charset="-122"/>
              </a:rPr>
              <a:t>    线索是贯串整个作品情节发展的脉络，它可以是小说中的某个人物、某个事物，也可以是作者的情感、小说的事件，还可以是故事中的空间、时间。即在文章的不同段落中都可见的词、句子或是情况等等；并且在解读文章时可以依照用来解读文章含义，了解文章主旨。贯穿全文，使文章浑然一体，使结构完整严谨。这是明线，如果有暗线，是与明线共同贯穿全文，也为抒发的感情找到了一个很巧妙的切点。阅读小说，抓住线索是把握小说故事发展的关键。寻找线索的途径有小说标题、小说中的关键词</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体现“人物出场、时空变化、事件演变”的词语等</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a:t>
            </a:r>
          </a:p>
        </p:txBody>
      </p:sp>
    </p:spTree>
    <p:extLst>
      <p:ext uri="{BB962C8B-B14F-4D97-AF65-F5344CB8AC3E}">
        <p14:creationId xmlns:p14="http://schemas.microsoft.com/office/powerpoint/2010/main" xmlns="" val="3082573571"/>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2849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二、知识储备</a:t>
            </a:r>
            <a:r>
              <a:rPr lang="en-US" altLang="zh-CN" sz="3600" b="1"/>
              <a:t>——</a:t>
            </a:r>
            <a:r>
              <a:rPr lang="zh-CN" altLang="en-US" sz="3200" b="1">
                <a:solidFill>
                  <a:srgbClr val="FF0000"/>
                </a:solidFill>
                <a:highlight>
                  <a:srgbClr val="FFFF00"/>
                </a:highlight>
              </a:rPr>
              <a:t>（一）情节的基本知识 </a:t>
            </a:r>
          </a:p>
        </p:txBody>
      </p:sp>
      <p:sp>
        <p:nvSpPr>
          <p:cNvPr id="100" name="文本框 99"/>
          <p:cNvSpPr txBox="1"/>
          <p:nvPr/>
        </p:nvSpPr>
        <p:spPr>
          <a:xfrm>
            <a:off x="0" y="1453982"/>
            <a:ext cx="12192000" cy="5012078"/>
          </a:xfrm>
          <a:prstGeom prst="rect">
            <a:avLst/>
          </a:prstGeom>
          <a:solidFill>
            <a:schemeClr val="bg1"/>
          </a:solidFill>
          <a:ln w="12700">
            <a:solidFill>
              <a:srgbClr val="4BB1A8"/>
            </a:solidFill>
          </a:ln>
        </p:spPr>
        <p:txBody>
          <a:bodyPr wrap="square">
            <a:spAutoFit/>
          </a:bodyPr>
          <a:lstStyle/>
          <a:p>
            <a:pPr>
              <a:lnSpc>
                <a:spcPct val="120000"/>
              </a:lnSpc>
            </a:pPr>
            <a:r>
              <a:rPr lang="zh-CN" altLang="en-US" sz="2700">
                <a:latin typeface="楷体" panose="02010609060101010101" charset="-122"/>
                <a:ea typeface="楷体" panose="02010609060101010101" charset="-122"/>
                <a:cs typeface="楷体" panose="02010609060101010101" charset="-122"/>
              </a:rPr>
              <a:t>①小说线索安排的作用</a:t>
            </a:r>
          </a:p>
          <a:p>
            <a:pPr>
              <a:lnSpc>
                <a:spcPct val="120000"/>
              </a:lnSpc>
            </a:pPr>
            <a:r>
              <a:rPr lang="zh-CN" altLang="en-US" sz="2700">
                <a:latin typeface="楷体" panose="02010609060101010101" charset="-122"/>
                <a:ea typeface="楷体" panose="02010609060101010101" charset="-122"/>
                <a:cs typeface="楷体" panose="02010609060101010101" charset="-122"/>
              </a:rPr>
              <a:t>可使小说结构清晰，情节集中；可通过线索巧妙安排结构，揭示主题。</a:t>
            </a:r>
          </a:p>
          <a:p>
            <a:pPr>
              <a:lnSpc>
                <a:spcPct val="120000"/>
              </a:lnSpc>
            </a:pPr>
            <a:r>
              <a:rPr lang="zh-CN" altLang="en-US" sz="2700">
                <a:latin typeface="楷体" panose="02010609060101010101" charset="-122"/>
                <a:ea typeface="楷体" panose="02010609060101010101" charset="-122"/>
                <a:cs typeface="楷体" panose="02010609060101010101" charset="-122"/>
              </a:rPr>
              <a:t>②线索的类型</a:t>
            </a:r>
          </a:p>
          <a:p>
            <a:pPr>
              <a:lnSpc>
                <a:spcPct val="120000"/>
              </a:lnSpc>
            </a:pPr>
            <a:r>
              <a:rPr lang="zh-CN" altLang="en-US" sz="2700">
                <a:latin typeface="楷体" panose="02010609060101010101" charset="-122"/>
                <a:ea typeface="楷体" panose="02010609060101010101" charset="-122"/>
                <a:cs typeface="楷体" panose="02010609060101010101" charset="-122"/>
              </a:rPr>
              <a:t>以人物为线：</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装在套子里的人</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史记</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纪传体）</a:t>
            </a:r>
            <a:endParaRPr lang="en-US" altLang="zh-CN" sz="2700">
              <a:latin typeface="楷体" panose="02010609060101010101" charset="-122"/>
              <a:ea typeface="楷体" panose="02010609060101010101" charset="-122"/>
              <a:cs typeface="楷体" panose="02010609060101010101" charset="-122"/>
            </a:endParaRPr>
          </a:p>
          <a:p>
            <a:pPr>
              <a:lnSpc>
                <a:spcPct val="120000"/>
              </a:lnSpc>
            </a:pPr>
            <a:r>
              <a:rPr lang="zh-CN" altLang="en-US" sz="2700">
                <a:latin typeface="楷体" panose="02010609060101010101" charset="-122"/>
                <a:ea typeface="楷体" panose="02010609060101010101" charset="-122"/>
                <a:cs typeface="楷体" panose="02010609060101010101" charset="-122"/>
              </a:rPr>
              <a:t>以事物为线：</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党费</a:t>
            </a:r>
            <a:r>
              <a:rPr lang="en-US" altLang="zh-CN" sz="2700">
                <a:latin typeface="楷体" panose="02010609060101010101" charset="-122"/>
                <a:ea typeface="楷体" panose="02010609060101010101" charset="-122"/>
                <a:cs typeface="楷体" panose="02010609060101010101" charset="-122"/>
              </a:rPr>
              <a:t>》</a:t>
            </a:r>
          </a:p>
          <a:p>
            <a:pPr>
              <a:lnSpc>
                <a:spcPct val="120000"/>
              </a:lnSpc>
            </a:pPr>
            <a:r>
              <a:rPr lang="zh-CN" altLang="en-US" sz="2700">
                <a:latin typeface="楷体" panose="02010609060101010101" charset="-122"/>
                <a:ea typeface="楷体" panose="02010609060101010101" charset="-122"/>
                <a:cs typeface="楷体" panose="02010609060101010101" charset="-122"/>
              </a:rPr>
              <a:t>以中心事件为线：</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林教头风雪山神庙</a:t>
            </a:r>
            <a:r>
              <a:rPr lang="en-US" altLang="zh-CN" sz="2700">
                <a:latin typeface="楷体" panose="02010609060101010101" charset="-122"/>
                <a:ea typeface="楷体" panose="02010609060101010101" charset="-122"/>
                <a:cs typeface="楷体" panose="02010609060101010101" charset="-122"/>
              </a:rPr>
              <a:t>》</a:t>
            </a:r>
          </a:p>
          <a:p>
            <a:pPr>
              <a:lnSpc>
                <a:spcPct val="120000"/>
              </a:lnSpc>
            </a:pPr>
            <a:r>
              <a:rPr lang="zh-CN" altLang="en-US" sz="2700">
                <a:latin typeface="楷体" panose="02010609060101010101" charset="-122"/>
                <a:ea typeface="楷体" panose="02010609060101010101" charset="-122"/>
                <a:cs typeface="楷体" panose="02010609060101010101" charset="-122"/>
              </a:rPr>
              <a:t>以作者感情为线：</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为了忘却的记念</a:t>
            </a:r>
            <a:r>
              <a:rPr lang="en-US" altLang="zh-CN" sz="2700">
                <a:latin typeface="楷体" panose="02010609060101010101" charset="-122"/>
                <a:ea typeface="楷体" panose="02010609060101010101" charset="-122"/>
                <a:cs typeface="楷体" panose="02010609060101010101" charset="-122"/>
              </a:rPr>
              <a:t>》</a:t>
            </a:r>
          </a:p>
          <a:p>
            <a:pPr>
              <a:lnSpc>
                <a:spcPct val="120000"/>
              </a:lnSpc>
            </a:pPr>
            <a:r>
              <a:rPr lang="zh-CN" altLang="en-US" sz="2700">
                <a:latin typeface="楷体" panose="02010609060101010101" charset="-122"/>
                <a:ea typeface="楷体" panose="02010609060101010101" charset="-122"/>
                <a:cs typeface="楷体" panose="02010609060101010101" charset="-122"/>
              </a:rPr>
              <a:t>以时间、空间为线：</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边城</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资治通鉴</a:t>
            </a:r>
            <a:r>
              <a:rPr lang="en-US" altLang="zh-CN" sz="2700">
                <a:latin typeface="楷体" panose="02010609060101010101" charset="-122"/>
                <a:ea typeface="楷体" panose="02010609060101010101" charset="-122"/>
                <a:cs typeface="楷体" panose="02010609060101010101" charset="-122"/>
              </a:rPr>
              <a:t>》</a:t>
            </a:r>
            <a:r>
              <a:rPr lang="zh-CN" altLang="en-US" sz="2700">
                <a:latin typeface="楷体" panose="02010609060101010101" charset="-122"/>
                <a:ea typeface="楷体" panose="02010609060101010101" charset="-122"/>
                <a:cs typeface="楷体" panose="02010609060101010101" charset="-122"/>
              </a:rPr>
              <a:t>编年体）</a:t>
            </a:r>
            <a:endParaRPr lang="en-US" altLang="zh-CN" sz="2700">
              <a:latin typeface="楷体" panose="02010609060101010101" charset="-122"/>
              <a:ea typeface="楷体" panose="02010609060101010101" charset="-122"/>
              <a:cs typeface="楷体" panose="02010609060101010101" charset="-122"/>
            </a:endParaRPr>
          </a:p>
          <a:p>
            <a:pPr>
              <a:lnSpc>
                <a:spcPct val="120000"/>
              </a:lnSpc>
            </a:pPr>
            <a:r>
              <a:rPr lang="zh-CN" altLang="en-US" sz="2700">
                <a:latin typeface="楷体" panose="02010609060101010101" charset="-122"/>
                <a:ea typeface="楷体" panose="02010609060101010101" charset="-122"/>
                <a:cs typeface="楷体" panose="02010609060101010101" charset="-122"/>
              </a:rPr>
              <a:t>③线索的结构</a:t>
            </a:r>
            <a:endParaRPr lang="en-US" altLang="zh-CN" sz="2700">
              <a:latin typeface="楷体" panose="02010609060101010101" charset="-122"/>
              <a:ea typeface="楷体" panose="02010609060101010101" charset="-122"/>
              <a:cs typeface="楷体" panose="02010609060101010101" charset="-122"/>
            </a:endParaRPr>
          </a:p>
          <a:p>
            <a:pPr>
              <a:lnSpc>
                <a:spcPct val="120000"/>
              </a:lnSpc>
            </a:pPr>
            <a:r>
              <a:rPr lang="zh-CN" altLang="en-US" sz="2700">
                <a:latin typeface="楷体" panose="02010609060101010101" charset="-122"/>
                <a:ea typeface="楷体" panose="02010609060101010101" charset="-122"/>
                <a:cs typeface="楷体" panose="02010609060101010101" charset="-122"/>
              </a:rPr>
              <a:t>单线型    复线型</a:t>
            </a:r>
            <a:endParaRPr lang="en-US" altLang="zh-CN" sz="2700">
              <a:latin typeface="楷体" panose="02010609060101010101" charset="-122"/>
              <a:ea typeface="楷体" panose="02010609060101010101" charset="-122"/>
              <a:cs typeface="楷体" panose="02010609060101010101" charset="-122"/>
            </a:endParaRPr>
          </a:p>
        </p:txBody>
      </p:sp>
    </p:spTree>
    <p:extLst>
      <p:ext uri="{BB962C8B-B14F-4D97-AF65-F5344CB8AC3E}">
        <p14:creationId xmlns:p14="http://schemas.microsoft.com/office/powerpoint/2010/main" xmlns="" val="2643015012"/>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11575847" cy="82849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二、知识储备</a:t>
            </a:r>
            <a:r>
              <a:rPr lang="en-US" altLang="zh-CN" sz="3600" b="1"/>
              <a:t>——</a:t>
            </a:r>
            <a:r>
              <a:rPr lang="zh-CN" altLang="en-US" sz="3200" b="1">
                <a:solidFill>
                  <a:srgbClr val="FF0000"/>
                </a:solidFill>
                <a:highlight>
                  <a:srgbClr val="FFFF00"/>
                </a:highlight>
              </a:rPr>
              <a:t>（一）情节的基本知识</a:t>
            </a:r>
          </a:p>
        </p:txBody>
      </p:sp>
      <p:graphicFrame>
        <p:nvGraphicFramePr>
          <p:cNvPr id="2" name="表格 1">
            <a:extLst>
              <a:ext uri="{FF2B5EF4-FFF2-40B4-BE49-F238E27FC236}">
                <a16:creationId xmlns:a16="http://schemas.microsoft.com/office/drawing/2014/main" xmlns="" id="{8ED7046C-5332-4E96-B548-6FFB78690C8D}"/>
              </a:ext>
            </a:extLst>
          </p:cNvPr>
          <p:cNvGraphicFramePr>
            <a:graphicFrameLocks noGrp="1"/>
          </p:cNvGraphicFramePr>
          <p:nvPr>
            <p:extLst>
              <p:ext uri="{D42A27DB-BD31-4B8C-83A1-F6EECF244321}">
                <p14:modId xmlns:p14="http://schemas.microsoft.com/office/powerpoint/2010/main" xmlns="" val="3122845874"/>
              </p:ext>
            </p:extLst>
          </p:nvPr>
        </p:nvGraphicFramePr>
        <p:xfrm>
          <a:off x="0" y="973456"/>
          <a:ext cx="12192000" cy="6060675"/>
        </p:xfrm>
        <a:graphic>
          <a:graphicData uri="http://schemas.openxmlformats.org/drawingml/2006/table">
            <a:tbl>
              <a:tblPr firstRow="1" firstCol="1" bandRow="1">
                <a:tableStyleId>{5C22544A-7EE6-4342-B048-85BDC9FD1C3A}</a:tableStyleId>
              </a:tblPr>
              <a:tblGrid>
                <a:gridCol w="2064774">
                  <a:extLst>
                    <a:ext uri="{9D8B030D-6E8A-4147-A177-3AD203B41FA5}">
                      <a16:colId xmlns:a16="http://schemas.microsoft.com/office/drawing/2014/main" xmlns="" val="2054967170"/>
                    </a:ext>
                  </a:extLst>
                </a:gridCol>
                <a:gridCol w="10127226">
                  <a:extLst>
                    <a:ext uri="{9D8B030D-6E8A-4147-A177-3AD203B41FA5}">
                      <a16:colId xmlns:a16="http://schemas.microsoft.com/office/drawing/2014/main" xmlns="" val="3998904435"/>
                    </a:ext>
                  </a:extLst>
                </a:gridCol>
              </a:tblGrid>
              <a:tr h="259529">
                <a:tc>
                  <a:txBody>
                    <a:bodyPr vert="horz" wrap="square"/>
                    <a:lstStyle/>
                    <a:p>
                      <a:pPr algn="ctr">
                        <a:lnSpc>
                          <a:spcPct val="120000"/>
                        </a:lnSpc>
                      </a:pPr>
                      <a:r>
                        <a:rPr lang="zh-CN" sz="2000" kern="100">
                          <a:effectLst/>
                          <a:latin typeface="黑体" pitchFamily="49" charset="-122"/>
                          <a:ea typeface="黑体" pitchFamily="49" charset="-122"/>
                        </a:rPr>
                        <a:t>类型</a:t>
                      </a:r>
                      <a:endParaRPr lang="zh-CN" sz="2000" kern="100">
                        <a:effectLst/>
                        <a:latin typeface="黑体" pitchFamily="49" charset="-122"/>
                        <a:ea typeface="黑体" pitchFamily="49" charset="-122"/>
                        <a:cs typeface="Times New Roman" panose="02020603050405020304" pitchFamily="18" charset="0"/>
                      </a:endParaRPr>
                    </a:p>
                  </a:txBody>
                  <a:tcPr marL="52221" marR="52221" marT="0" marB="0"/>
                </a:tc>
                <a:tc>
                  <a:txBody>
                    <a:bodyPr vert="horz" wrap="square"/>
                    <a:lstStyle/>
                    <a:p>
                      <a:pPr algn="ctr">
                        <a:lnSpc>
                          <a:spcPct val="120000"/>
                        </a:lnSpc>
                      </a:pPr>
                      <a:r>
                        <a:rPr lang="zh-CN" sz="2000" kern="100" smtClean="0">
                          <a:effectLst/>
                          <a:latin typeface="黑体" pitchFamily="49" charset="-122"/>
                          <a:ea typeface="黑体" pitchFamily="49" charset="-122"/>
                        </a:rPr>
                        <a:t>特</a:t>
                      </a:r>
                      <a:r>
                        <a:rPr lang="en-US" altLang="zh-CN" sz="2000" kern="100" smtClean="0">
                          <a:effectLst/>
                          <a:latin typeface="黑体" pitchFamily="49" charset="-122"/>
                          <a:ea typeface="黑体" pitchFamily="49" charset="-122"/>
                        </a:rPr>
                        <a:t>        </a:t>
                      </a:r>
                      <a:r>
                        <a:rPr lang="zh-CN" sz="2000" kern="100" smtClean="0">
                          <a:effectLst/>
                          <a:latin typeface="黑体" pitchFamily="49" charset="-122"/>
                          <a:ea typeface="黑体" pitchFamily="49" charset="-122"/>
                        </a:rPr>
                        <a:t>点</a:t>
                      </a:r>
                      <a:endParaRPr lang="zh-CN" sz="2000" kern="100">
                        <a:effectLst/>
                        <a:latin typeface="黑体" pitchFamily="49" charset="-122"/>
                        <a:ea typeface="黑体" pitchFamily="49" charset="-122"/>
                        <a:cs typeface="Times New Roman" panose="02020603050405020304" pitchFamily="18" charset="0"/>
                      </a:endParaRPr>
                    </a:p>
                  </a:txBody>
                  <a:tcPr marL="52221" marR="52221" marT="0" marB="0"/>
                </a:tc>
                <a:extLst>
                  <a:ext uri="{0D108BD9-81ED-4DB2-BD59-A6C34878D82A}">
                    <a16:rowId xmlns:a16="http://schemas.microsoft.com/office/drawing/2014/main" xmlns="" val="2659299193"/>
                  </a:ext>
                </a:extLst>
              </a:tr>
              <a:tr h="2551252">
                <a:tc>
                  <a:txBody>
                    <a:bodyPr vert="horz" wrap="square"/>
                    <a:lstStyle/>
                    <a:p>
                      <a:pPr algn="ctr">
                        <a:lnSpc>
                          <a:spcPct val="120000"/>
                        </a:lnSpc>
                      </a:pPr>
                      <a:r>
                        <a:rPr lang="zh-CN" sz="1800" kern="100">
                          <a:effectLst/>
                          <a:latin typeface="楷体" panose="02010609060101010101" pitchFamily="49" charset="-122"/>
                          <a:ea typeface="楷体" panose="02010609060101010101" pitchFamily="49" charset="-122"/>
                        </a:rPr>
                        <a:t>单线型结构</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52221" marR="52221" marT="0" marB="0"/>
                </a:tc>
                <a:tc>
                  <a:txBody>
                    <a:bodyPr vert="horz" wrap="square"/>
                    <a:lstStyle/>
                    <a:p>
                      <a:pPr algn="just">
                        <a:lnSpc>
                          <a:spcPct val="120000"/>
                        </a:lnSpc>
                      </a:pPr>
                      <a:r>
                        <a:rPr lang="zh-CN" sz="1800" kern="100">
                          <a:effectLst/>
                          <a:latin typeface="楷体" panose="02010609060101010101" pitchFamily="49" charset="-122"/>
                          <a:ea typeface="楷体" panose="02010609060101010101" pitchFamily="49" charset="-122"/>
                        </a:rPr>
                        <a:t>构成小说情节的线索只有一条。情节单纯，线索明晰，小说白始至终围绕中心人物展开</a:t>
                      </a:r>
                    </a:p>
                    <a:p>
                      <a:pPr algn="just">
                        <a:lnSpc>
                          <a:spcPct val="120000"/>
                        </a:lnSpc>
                      </a:pPr>
                      <a:r>
                        <a:rPr lang="zh-CN" sz="1800" kern="100">
                          <a:effectLst/>
                          <a:latin typeface="楷体" panose="02010609060101010101" pitchFamily="49" charset="-122"/>
                          <a:ea typeface="楷体" panose="02010609060101010101" pitchFamily="49" charset="-122"/>
                        </a:rPr>
                        <a:t>有头有尾的情节，使主题在完整的情节描写和人物刻画中表现出众这是中国小说创作的传统的结构形式。这种结构有两个特点：第一，多是围绕一两个主要人物展开情节描写。第二，作品只安排一条线索。这条单线要贯穿始终。</a:t>
                      </a:r>
                    </a:p>
                    <a:p>
                      <a:pPr algn="just">
                        <a:lnSpc>
                          <a:spcPct val="120000"/>
                        </a:lnSpc>
                      </a:pPr>
                      <a:r>
                        <a:rPr lang="zh-CN" sz="1800" kern="100">
                          <a:effectLst/>
                          <a:latin typeface="楷体" panose="02010609060101010101" pitchFamily="49" charset="-122"/>
                          <a:ea typeface="楷体" panose="02010609060101010101" pitchFamily="49" charset="-122"/>
                        </a:rPr>
                        <a:t>中国古典小说，如“三言”、“二拍”中记述的大量短篇小比大多使用这种结构方式。小说的情节从发端——展开——结局直至尾声，次第展开，环环相扣，所以它的结构形式也可以说是“链条式”的。</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52221" marR="52221" marT="0" marB="0"/>
                </a:tc>
                <a:extLst>
                  <a:ext uri="{0D108BD9-81ED-4DB2-BD59-A6C34878D82A}">
                    <a16:rowId xmlns:a16="http://schemas.microsoft.com/office/drawing/2014/main" xmlns="" val="1734557940"/>
                  </a:ext>
                </a:extLst>
              </a:tr>
              <a:tr h="3143663">
                <a:tc>
                  <a:txBody>
                    <a:bodyPr vert="horz" wrap="square"/>
                    <a:lstStyle/>
                    <a:p>
                      <a:pPr algn="ctr">
                        <a:lnSpc>
                          <a:spcPct val="120000"/>
                        </a:lnSpc>
                      </a:pPr>
                      <a:r>
                        <a:rPr lang="zh-CN" sz="1800" kern="100">
                          <a:effectLst/>
                          <a:latin typeface="楷体" panose="02010609060101010101" pitchFamily="49" charset="-122"/>
                          <a:ea typeface="楷体" panose="02010609060101010101" pitchFamily="49" charset="-122"/>
                        </a:rPr>
                        <a:t>复线型结构（双线型）</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52221" marR="52221" marT="0" marB="0"/>
                </a:tc>
                <a:tc>
                  <a:txBody>
                    <a:bodyPr vert="horz" wrap="square"/>
                    <a:lstStyle/>
                    <a:p>
                      <a:pPr algn="just">
                        <a:lnSpc>
                          <a:spcPct val="120000"/>
                        </a:lnSpc>
                      </a:pPr>
                      <a:r>
                        <a:rPr lang="zh-CN" sz="1800" kern="100">
                          <a:effectLst/>
                          <a:latin typeface="楷体" panose="02010609060101010101" pitchFamily="49" charset="-122"/>
                          <a:ea typeface="楷体" panose="02010609060101010101" pitchFamily="49" charset="-122"/>
                        </a:rPr>
                        <a:t>小说安排的线索有两个：明线与暗线</a:t>
                      </a:r>
                    </a:p>
                    <a:p>
                      <a:pPr algn="just">
                        <a:lnSpc>
                          <a:spcPct val="120000"/>
                        </a:lnSpc>
                      </a:pPr>
                      <a:r>
                        <a:rPr lang="zh-CN" sz="1800" kern="100">
                          <a:effectLst/>
                          <a:latin typeface="楷体" panose="02010609060101010101" pitchFamily="49" charset="-122"/>
                          <a:ea typeface="楷体" panose="02010609060101010101" pitchFamily="49" charset="-122"/>
                        </a:rPr>
                        <a:t>明线：就是由人物活动或事件发展所直接呈现出来的线索。小说明线所叙述的人物故事容易集中突出。</a:t>
                      </a:r>
                    </a:p>
                    <a:p>
                      <a:pPr algn="just">
                        <a:lnSpc>
                          <a:spcPct val="120000"/>
                        </a:lnSpc>
                      </a:pPr>
                      <a:r>
                        <a:rPr lang="zh-CN" sz="1800" kern="100">
                          <a:effectLst/>
                          <a:latin typeface="楷体" panose="02010609060101010101" pitchFamily="49" charset="-122"/>
                          <a:ea typeface="楷体" panose="02010609060101010101" pitchFamily="49" charset="-122"/>
                        </a:rPr>
                        <a:t>暗线：就是未直接描绘的人物活动或由事件间接呈现出来的线索。暗线能够在更广更深的层面上揭示出当时社会的各种矛盾或斗争的焦点，使故事情节安排更加巧妙，使小说矛盾和主题更加突出。</a:t>
                      </a:r>
                    </a:p>
                    <a:p>
                      <a:pPr algn="just">
                        <a:lnSpc>
                          <a:spcPct val="120000"/>
                        </a:lnSpc>
                      </a:pPr>
                      <a:r>
                        <a:rPr lang="zh-CN" sz="1800" kern="100">
                          <a:effectLst/>
                          <a:latin typeface="楷体" panose="02010609060101010101" pitchFamily="49" charset="-122"/>
                          <a:ea typeface="楷体" panose="02010609060101010101" pitchFamily="49" charset="-122"/>
                        </a:rPr>
                        <a:t>两者一起就构成复线式结构。这种复线型结构，出于两条线索同时展开，使得小说反映的生活内容可以得到充分的展示，人物形象也会刻画得更丰满、更充分。鲁迅《药》，在结构安排上，以华老栓夫妇给儿子治病为明线，以革命者夏瑜被军阀杀害为暗线，双线交织，构思精巧</a:t>
                      </a:r>
                      <a:endParaRPr lang="zh-CN" sz="1800" kern="100">
                        <a:effectLst/>
                        <a:latin typeface="楷体" panose="02010609060101010101" pitchFamily="49" charset="-122"/>
                        <a:ea typeface="楷体" panose="02010609060101010101" pitchFamily="49" charset="-122"/>
                        <a:cs typeface="Times New Roman" panose="02020603050405020304" pitchFamily="18" charset="0"/>
                      </a:endParaRPr>
                    </a:p>
                  </a:txBody>
                  <a:tcPr marL="52221" marR="52221" marT="0" marB="0"/>
                </a:tc>
                <a:extLst>
                  <a:ext uri="{0D108BD9-81ED-4DB2-BD59-A6C34878D82A}">
                    <a16:rowId xmlns:a16="http://schemas.microsoft.com/office/drawing/2014/main" xmlns="" val="939340095"/>
                  </a:ext>
                </a:extLst>
              </a:tr>
            </a:tbl>
          </a:graphicData>
        </a:graphic>
      </p:graphicFrame>
    </p:spTree>
    <p:extLst>
      <p:ext uri="{BB962C8B-B14F-4D97-AF65-F5344CB8AC3E}">
        <p14:creationId xmlns:p14="http://schemas.microsoft.com/office/powerpoint/2010/main" xmlns="" val="1403337731"/>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2849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二、知识储备</a:t>
            </a:r>
            <a:r>
              <a:rPr lang="en-US" altLang="zh-CN" sz="3600" b="1"/>
              <a:t>——</a:t>
            </a:r>
            <a:r>
              <a:rPr lang="zh-CN" altLang="en-US" sz="3200" b="1">
                <a:solidFill>
                  <a:srgbClr val="FF0000"/>
                </a:solidFill>
                <a:highlight>
                  <a:srgbClr val="FFFF00"/>
                </a:highlight>
              </a:rPr>
              <a:t>（一）情节的基本知识 </a:t>
            </a:r>
          </a:p>
        </p:txBody>
      </p:sp>
      <p:sp>
        <p:nvSpPr>
          <p:cNvPr id="100" name="文本框 99"/>
          <p:cNvSpPr txBox="1"/>
          <p:nvPr/>
        </p:nvSpPr>
        <p:spPr>
          <a:xfrm>
            <a:off x="0" y="1568259"/>
            <a:ext cx="12192000" cy="4657622"/>
          </a:xfrm>
          <a:prstGeom prst="rect">
            <a:avLst/>
          </a:prstGeom>
          <a:solidFill>
            <a:schemeClr val="bg1"/>
          </a:solidFill>
          <a:ln w="12700">
            <a:solidFill>
              <a:srgbClr val="4BB1A8"/>
            </a:solidFill>
          </a:ln>
        </p:spPr>
        <p:txBody>
          <a:bodyPr wrap="square">
            <a:spAutoFit/>
          </a:bodyPr>
          <a:lstStyle/>
          <a:p>
            <a:pPr>
              <a:lnSpc>
                <a:spcPct val="120000"/>
              </a:lnSpc>
            </a:pPr>
            <a:r>
              <a:rPr lang="en-US" altLang="zh-CN" sz="3600">
                <a:latin typeface="楷体" panose="02010609060101010101" charset="-122"/>
                <a:ea typeface="楷体" panose="02010609060101010101" charset="-122"/>
                <a:cs typeface="楷体" panose="02010609060101010101" charset="-122"/>
              </a:rPr>
              <a:t>4.</a:t>
            </a:r>
            <a:r>
              <a:rPr lang="zh-CN" altLang="en-US" sz="3600">
                <a:latin typeface="楷体" panose="02010609060101010101" charset="-122"/>
                <a:ea typeface="楷体" panose="02010609060101010101" charset="-122"/>
                <a:cs typeface="楷体" panose="02010609060101010101" charset="-122"/>
              </a:rPr>
              <a:t>情节整体布局手法：</a:t>
            </a:r>
          </a:p>
          <a:p>
            <a:pPr>
              <a:lnSpc>
                <a:spcPct val="120000"/>
              </a:lnSpc>
            </a:pPr>
            <a:r>
              <a:rPr lang="zh-CN" altLang="en-US" sz="3600">
                <a:latin typeface="楷体" panose="02010609060101010101" charset="-122"/>
                <a:ea typeface="楷体" panose="02010609060101010101" charset="-122"/>
                <a:cs typeface="楷体" panose="02010609060101010101" charset="-122"/>
              </a:rPr>
              <a:t>    “情节手法”是指能使小说情节连贯、脉络清晰、结构紧凑而运用的各种艺术技巧，具体包含情节叙述手法和情节结构手法。情节叙述手法指作者是如何叙述故事的技巧，包含叙述方式和叙述人称；情节结构手法是指作者在安排开端、发展、高潮、结局过程中运用的线索串联、悬念设置、伏笔照应等技巧。</a:t>
            </a:r>
          </a:p>
        </p:txBody>
      </p:sp>
    </p:spTree>
    <p:extLst>
      <p:ext uri="{BB962C8B-B14F-4D97-AF65-F5344CB8AC3E}">
        <p14:creationId xmlns:p14="http://schemas.microsoft.com/office/powerpoint/2010/main" xmlns="" val="853559068"/>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矩形 30"/>
          <p:cNvSpPr/>
          <p:nvPr/>
        </p:nvSpPr>
        <p:spPr>
          <a:xfrm>
            <a:off x="0" y="635"/>
            <a:ext cx="12192635" cy="972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35" y="0"/>
            <a:ext cx="9062085" cy="82849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3600" b="1"/>
              <a:t>二、知识储备</a:t>
            </a:r>
            <a:r>
              <a:rPr lang="en-US" altLang="zh-CN" sz="3600" b="1"/>
              <a:t>——</a:t>
            </a:r>
            <a:r>
              <a:rPr lang="zh-CN" altLang="en-US" sz="3200" b="1">
                <a:solidFill>
                  <a:srgbClr val="FF0000"/>
                </a:solidFill>
                <a:highlight>
                  <a:srgbClr val="FFFF00"/>
                </a:highlight>
              </a:rPr>
              <a:t>（一）情节的基本知识 </a:t>
            </a:r>
          </a:p>
        </p:txBody>
      </p:sp>
      <p:graphicFrame>
        <p:nvGraphicFramePr>
          <p:cNvPr id="5" name="表格 4">
            <a:extLst>
              <a:ext uri="{FF2B5EF4-FFF2-40B4-BE49-F238E27FC236}">
                <a16:creationId xmlns:a16="http://schemas.microsoft.com/office/drawing/2014/main" xmlns="" id="{D2470E3B-192A-43E8-B676-5CE937113CF5}"/>
              </a:ext>
            </a:extLst>
          </p:cNvPr>
          <p:cNvGraphicFramePr>
            <a:graphicFrameLocks noGrp="1"/>
          </p:cNvGraphicFramePr>
          <p:nvPr>
            <p:extLst>
              <p:ext uri="{D42A27DB-BD31-4B8C-83A1-F6EECF244321}">
                <p14:modId xmlns:p14="http://schemas.microsoft.com/office/powerpoint/2010/main" xmlns="" val="3100869974"/>
              </p:ext>
            </p:extLst>
          </p:nvPr>
        </p:nvGraphicFramePr>
        <p:xfrm>
          <a:off x="0" y="973455"/>
          <a:ext cx="12218632" cy="6506484"/>
        </p:xfrm>
        <a:graphic>
          <a:graphicData uri="http://schemas.openxmlformats.org/drawingml/2006/table">
            <a:tbl>
              <a:tblPr firstRow="1" firstCol="1" bandRow="1">
                <a:tableStyleId>{5C22544A-7EE6-4342-B048-85BDC9FD1C3A}</a:tableStyleId>
              </a:tblPr>
              <a:tblGrid>
                <a:gridCol w="3465871">
                  <a:extLst>
                    <a:ext uri="{9D8B030D-6E8A-4147-A177-3AD203B41FA5}">
                      <a16:colId xmlns:a16="http://schemas.microsoft.com/office/drawing/2014/main" xmlns="" val="852405584"/>
                    </a:ext>
                  </a:extLst>
                </a:gridCol>
                <a:gridCol w="8752761">
                  <a:extLst>
                    <a:ext uri="{9D8B030D-6E8A-4147-A177-3AD203B41FA5}">
                      <a16:colId xmlns:a16="http://schemas.microsoft.com/office/drawing/2014/main" xmlns="" val="1584500807"/>
                    </a:ext>
                  </a:extLst>
                </a:gridCol>
              </a:tblGrid>
              <a:tr h="411158">
                <a:tc>
                  <a:txBody>
                    <a:bodyPr vert="horz" wrap="square"/>
                    <a:lstStyle/>
                    <a:p>
                      <a:pPr algn="ctr">
                        <a:lnSpc>
                          <a:spcPct val="120000"/>
                        </a:lnSpc>
                      </a:pPr>
                      <a:r>
                        <a:rPr lang="zh-CN" sz="2800" kern="100">
                          <a:effectLst/>
                          <a:latin typeface="黑体" pitchFamily="49" charset="-122"/>
                          <a:ea typeface="黑体" pitchFamily="49" charset="-122"/>
                        </a:rPr>
                        <a:t>叙述人称和叙述视角</a:t>
                      </a:r>
                      <a:endParaRPr lang="zh-CN" sz="2800" kern="100">
                        <a:effectLst/>
                        <a:latin typeface="黑体" pitchFamily="49" charset="-122"/>
                        <a:ea typeface="黑体" pitchFamily="49" charset="-122"/>
                        <a:cs typeface="Times New Roman" panose="02020603050405020304" pitchFamily="18" charset="0"/>
                      </a:endParaRPr>
                    </a:p>
                  </a:txBody>
                  <a:tcPr marL="68580" marR="68580" marT="0" marB="0"/>
                </a:tc>
                <a:tc>
                  <a:txBody>
                    <a:bodyPr vert="horz" wrap="square"/>
                    <a:lstStyle/>
                    <a:p>
                      <a:pPr algn="ctr">
                        <a:lnSpc>
                          <a:spcPct val="120000"/>
                        </a:lnSpc>
                      </a:pPr>
                      <a:r>
                        <a:rPr lang="zh-CN" sz="2800" kern="100" smtClean="0">
                          <a:effectLst/>
                          <a:latin typeface="黑体" pitchFamily="49" charset="-122"/>
                          <a:ea typeface="黑体" pitchFamily="49" charset="-122"/>
                        </a:rPr>
                        <a:t>特</a:t>
                      </a:r>
                      <a:r>
                        <a:rPr lang="en-US" altLang="zh-CN" sz="2800" kern="100" smtClean="0">
                          <a:effectLst/>
                          <a:latin typeface="黑体" pitchFamily="49" charset="-122"/>
                          <a:ea typeface="黑体" pitchFamily="49" charset="-122"/>
                        </a:rPr>
                        <a:t>     </a:t>
                      </a:r>
                      <a:r>
                        <a:rPr lang="zh-CN" sz="2800" kern="100" smtClean="0">
                          <a:effectLst/>
                          <a:latin typeface="黑体" pitchFamily="49" charset="-122"/>
                          <a:ea typeface="黑体" pitchFamily="49" charset="-122"/>
                        </a:rPr>
                        <a:t>点</a:t>
                      </a:r>
                      <a:endParaRPr lang="zh-CN" sz="2800" kern="100">
                        <a:effectLst/>
                        <a:latin typeface="黑体" pitchFamily="49" charset="-122"/>
                        <a:ea typeface="黑体"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xmlns="" val="2768151634"/>
                  </a:ext>
                </a:extLst>
              </a:tr>
              <a:tr h="2228357">
                <a:tc>
                  <a:txBody>
                    <a:bodyPr vert="horz" wrap="square"/>
                    <a:lstStyle/>
                    <a:p>
                      <a:pPr algn="ctr">
                        <a:lnSpc>
                          <a:spcPct val="120000"/>
                        </a:lnSpc>
                      </a:pPr>
                      <a:r>
                        <a:rPr lang="zh-CN" sz="3200" kern="100">
                          <a:effectLst/>
                          <a:latin typeface="楷体" panose="02010609060101010101" pitchFamily="49" charset="-122"/>
                          <a:ea typeface="楷体" panose="02010609060101010101" pitchFamily="49" charset="-122"/>
                        </a:rPr>
                        <a:t>第一</a:t>
                      </a:r>
                      <a:r>
                        <a:rPr lang="zh-CN" sz="3200" kern="100" smtClean="0">
                          <a:effectLst/>
                          <a:latin typeface="楷体" panose="02010609060101010101" pitchFamily="49" charset="-122"/>
                          <a:ea typeface="楷体" panose="02010609060101010101" pitchFamily="49" charset="-122"/>
                        </a:rPr>
                        <a:t>人称</a:t>
                      </a:r>
                      <a:endParaRPr lang="en-US" altLang="zh-CN" sz="3200" kern="100" smtClean="0">
                        <a:effectLst/>
                        <a:latin typeface="楷体" panose="02010609060101010101" pitchFamily="49" charset="-122"/>
                        <a:ea typeface="楷体" panose="02010609060101010101" pitchFamily="49" charset="-122"/>
                      </a:endParaRPr>
                    </a:p>
                    <a:p>
                      <a:pPr algn="ctr">
                        <a:lnSpc>
                          <a:spcPct val="120000"/>
                        </a:lnSpc>
                      </a:pPr>
                      <a:r>
                        <a:rPr lang="en-US" sz="3200" kern="100" smtClean="0">
                          <a:effectLst/>
                          <a:latin typeface="楷体" panose="02010609060101010101" pitchFamily="49" charset="-122"/>
                          <a:ea typeface="楷体" panose="02010609060101010101" pitchFamily="49" charset="-122"/>
                        </a:rPr>
                        <a:t>(</a:t>
                      </a:r>
                      <a:r>
                        <a:rPr lang="zh-CN" sz="3200" kern="100">
                          <a:effectLst/>
                          <a:latin typeface="楷体" panose="02010609060101010101" pitchFamily="49" charset="-122"/>
                          <a:ea typeface="楷体" panose="02010609060101010101" pitchFamily="49" charset="-122"/>
                        </a:rPr>
                        <a:t>有限视角</a:t>
                      </a:r>
                      <a:r>
                        <a:rPr lang="en-US" sz="3200" kern="100">
                          <a:effectLst/>
                          <a:latin typeface="楷体" panose="02010609060101010101" pitchFamily="49" charset="-122"/>
                          <a:ea typeface="楷体" panose="02010609060101010101" pitchFamily="49" charset="-122"/>
                        </a:rPr>
                        <a:t>)</a:t>
                      </a:r>
                      <a:endParaRPr lang="zh-CN" sz="3200" kern="100">
                        <a:effectLst/>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tc>
                <a:tc>
                  <a:txBody>
                    <a:bodyPr vert="horz" wrap="square"/>
                    <a:lstStyle/>
                    <a:p>
                      <a:pPr algn="just">
                        <a:lnSpc>
                          <a:spcPct val="120000"/>
                        </a:lnSpc>
                      </a:pPr>
                      <a:r>
                        <a:rPr lang="zh-CN" sz="3200" kern="100">
                          <a:effectLst/>
                          <a:latin typeface="楷体" panose="02010609060101010101" pitchFamily="49" charset="-122"/>
                          <a:ea typeface="楷体" panose="02010609060101010101" pitchFamily="49" charset="-122"/>
                        </a:rPr>
                        <a:t>第一人称只能局限于叙述人的所见所闻，与“有限视角”一样会受到一定的叙述限制，但它能使小说显得真实亲切，拉近与读者的距离，同时便于抒发感情。</a:t>
                      </a:r>
                      <a:endParaRPr lang="zh-CN" sz="3200" kern="100">
                        <a:effectLst/>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xmlns="" val="2674063348"/>
                  </a:ext>
                </a:extLst>
              </a:tr>
              <a:tr h="1312692">
                <a:tc>
                  <a:txBody>
                    <a:bodyPr vert="horz" wrap="square"/>
                    <a:lstStyle/>
                    <a:p>
                      <a:pPr algn="ctr">
                        <a:lnSpc>
                          <a:spcPct val="120000"/>
                        </a:lnSpc>
                      </a:pPr>
                      <a:r>
                        <a:rPr lang="zh-CN" sz="3200" kern="100">
                          <a:effectLst/>
                          <a:latin typeface="楷体" panose="02010609060101010101" pitchFamily="49" charset="-122"/>
                          <a:ea typeface="楷体" panose="02010609060101010101" pitchFamily="49" charset="-122"/>
                        </a:rPr>
                        <a:t>第二人称</a:t>
                      </a:r>
                      <a:endParaRPr lang="zh-CN" sz="3200" kern="100">
                        <a:effectLst/>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tc>
                <a:tc>
                  <a:txBody>
                    <a:bodyPr vert="horz" wrap="square"/>
                    <a:lstStyle/>
                    <a:p>
                      <a:pPr algn="just">
                        <a:lnSpc>
                          <a:spcPct val="120000"/>
                        </a:lnSpc>
                      </a:pPr>
                      <a:r>
                        <a:rPr lang="zh-CN" sz="3200" kern="100">
                          <a:effectLst/>
                          <a:latin typeface="楷体" panose="02010609060101010101" pitchFamily="49" charset="-122"/>
                          <a:ea typeface="楷体" panose="02010609060101010101" pitchFamily="49" charset="-122"/>
                        </a:rPr>
                        <a:t>第二人称拉近了叙述者与人物之间的距离，增强了文章的抒情性和亲切感，便于感情交流。</a:t>
                      </a:r>
                      <a:endParaRPr lang="zh-CN" sz="3200" kern="100">
                        <a:effectLst/>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xmlns="" val="1937978467"/>
                  </a:ext>
                </a:extLst>
              </a:tr>
              <a:tr h="2228357">
                <a:tc>
                  <a:txBody>
                    <a:bodyPr vert="horz" wrap="square"/>
                    <a:lstStyle/>
                    <a:p>
                      <a:pPr algn="ctr">
                        <a:lnSpc>
                          <a:spcPct val="120000"/>
                        </a:lnSpc>
                      </a:pPr>
                      <a:r>
                        <a:rPr lang="zh-CN" sz="3200" kern="100">
                          <a:effectLst/>
                          <a:latin typeface="楷体" panose="02010609060101010101" pitchFamily="49" charset="-122"/>
                          <a:ea typeface="楷体" panose="02010609060101010101" pitchFamily="49" charset="-122"/>
                        </a:rPr>
                        <a:t>第三</a:t>
                      </a:r>
                      <a:r>
                        <a:rPr lang="zh-CN" sz="3200" kern="100" smtClean="0">
                          <a:effectLst/>
                          <a:latin typeface="楷体" panose="02010609060101010101" pitchFamily="49" charset="-122"/>
                          <a:ea typeface="楷体" panose="02010609060101010101" pitchFamily="49" charset="-122"/>
                        </a:rPr>
                        <a:t>人称</a:t>
                      </a:r>
                      <a:endParaRPr lang="en-US" altLang="zh-CN" sz="3200" kern="100" smtClean="0">
                        <a:effectLst/>
                        <a:latin typeface="楷体" panose="02010609060101010101" pitchFamily="49" charset="-122"/>
                        <a:ea typeface="楷体" panose="02010609060101010101" pitchFamily="49" charset="-122"/>
                      </a:endParaRPr>
                    </a:p>
                    <a:p>
                      <a:pPr algn="ctr">
                        <a:lnSpc>
                          <a:spcPct val="120000"/>
                        </a:lnSpc>
                      </a:pPr>
                      <a:r>
                        <a:rPr lang="en-US" sz="3200" kern="100" smtClean="0">
                          <a:effectLst/>
                          <a:latin typeface="楷体" panose="02010609060101010101" pitchFamily="49" charset="-122"/>
                          <a:ea typeface="楷体" panose="02010609060101010101" pitchFamily="49" charset="-122"/>
                        </a:rPr>
                        <a:t>(</a:t>
                      </a:r>
                      <a:r>
                        <a:rPr lang="zh-CN" sz="3200" kern="100">
                          <a:effectLst/>
                          <a:latin typeface="楷体" panose="02010609060101010101" pitchFamily="49" charset="-122"/>
                          <a:ea typeface="楷体" panose="02010609060101010101" pitchFamily="49" charset="-122"/>
                        </a:rPr>
                        <a:t>全知视角</a:t>
                      </a:r>
                      <a:r>
                        <a:rPr lang="en-US" sz="3200" kern="100">
                          <a:effectLst/>
                          <a:latin typeface="楷体" panose="02010609060101010101" pitchFamily="49" charset="-122"/>
                          <a:ea typeface="楷体" panose="02010609060101010101" pitchFamily="49" charset="-122"/>
                        </a:rPr>
                        <a:t>)</a:t>
                      </a:r>
                      <a:endParaRPr lang="zh-CN" sz="3200" kern="100">
                        <a:effectLst/>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tc>
                <a:tc>
                  <a:txBody>
                    <a:bodyPr vert="horz" wrap="square"/>
                    <a:lstStyle/>
                    <a:p>
                      <a:pPr algn="just">
                        <a:lnSpc>
                          <a:spcPct val="120000"/>
                        </a:lnSpc>
                      </a:pPr>
                      <a:r>
                        <a:rPr lang="zh-CN" sz="3200" kern="100">
                          <a:effectLst/>
                          <a:latin typeface="楷体" panose="02010609060101010101" pitchFamily="49" charset="-122"/>
                          <a:ea typeface="楷体" panose="02010609060101010101" pitchFamily="49" charset="-122"/>
                        </a:rPr>
                        <a:t>第三人称不受叙述者的见闻和感觉的约束，相对自由。它可以深入人物内心，将人物的心理活动告诉读者；还可以展示不同人物在不同地点同时发生的事情。</a:t>
                      </a:r>
                      <a:endParaRPr lang="zh-CN" sz="3200" kern="100">
                        <a:effectLst/>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tc>
                <a:extLst>
                  <a:ext uri="{0D108BD9-81ED-4DB2-BD59-A6C34878D82A}">
                    <a16:rowId xmlns:a16="http://schemas.microsoft.com/office/drawing/2014/main" xmlns="" val="738236215"/>
                  </a:ext>
                </a:extLst>
              </a:tr>
            </a:tbl>
          </a:graphicData>
        </a:graphic>
      </p:graphicFrame>
    </p:spTree>
    <p:extLst>
      <p:ext uri="{BB962C8B-B14F-4D97-AF65-F5344CB8AC3E}">
        <p14:creationId xmlns:p14="http://schemas.microsoft.com/office/powerpoint/2010/main" xmlns="" val="1762798881"/>
      </p:ext>
    </p:extLst>
  </p:cSld>
  <p:clrMapOvr>
    <a:masterClrMapping/>
  </p:clrMapOvr>
  <mc:AlternateContent>
    <mc:Choice xmlns:p15="http://schemas.microsoft.com/office/powerpoint/2012/main" Requires="p15">
      <p:transition spd="slow" advClick="0" advTm="5000" p14:dur="2000">
        <p15:prstTrans prst="fracture"/>
      </p:transition>
    </mc:Choice>
    <mc:Fallback>
      <p:transition spd="slow" advClick="0" advTm="5000">
        <p:fade/>
      </p:transition>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OUTPUT_FOLDER" val="E:\学习\成品"/>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淡蓝色方格"/>
  <p:tag name="ISPRING_SCORM_ENDPOINT" val="&lt;endpoint&gt;&lt;enable&gt;0&lt;/enable&gt;&lt;lrs&gt;http://&lt;/lrs&gt;&lt;auth&gt;0&lt;/auth&gt;&lt;login&gt;&lt;/login&gt;&lt;password&gt;&lt;/password&gt;&lt;key&gt;&lt;/key&gt;&lt;name&gt;&lt;/name&gt;&lt;email&gt;&lt;/email&gt;&lt;/endpoint&gt;&#10;"/>
  <p:tag name="ISPRING_SCORM_RATE_SLIDES" val="1"/>
  <p:tag name="ISPRING_ULTRA_SCORM_COURSE_ID" val="B762782B-FB29-4A4F-A58B-891A30FF3B0F"/>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回顾">
  <a:themeElements>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fontScheme name="回顾">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10.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11.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12.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13.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14.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15.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16.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17.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18.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19.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2.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20.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21.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22.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23.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24.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25.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26.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27.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28.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29.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3.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30.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31.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32.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33.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34.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35.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36.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37.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38.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39.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4.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40.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41.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42.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43.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44.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45.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46.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5.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6.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7.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8.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ppt/theme/themeOverride9.xml><?xml version="1.0" encoding="utf-8"?>
<a:themeOverride xmlns:r="http://schemas.openxmlformats.org/officeDocument/2006/relationships" xmlns:a="http://schemas.openxmlformats.org/drawingml/2006/main">
  <a:clrScheme name="回顾">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themeOverride>
</file>

<file path=docProps/app.xml><?xml version="1.0" encoding="utf-8"?>
<Properties xmlns:vt="http://schemas.openxmlformats.org/officeDocument/2006/docPropsVTypes" xmlns="http://schemas.openxmlformats.org/officeDocument/2006/extended-properties">
  <Company>学科网</Company>
  <Paragraphs>293</Paragraphs>
  <Slides>48</Slides>
  <Notes>46</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48</vt:i4>
      </vt:variant>
    </vt:vector>
  </HeadingPairs>
  <TitlesOfParts>
    <vt:vector baseType="lpstr" size="59">
      <vt:lpstr>Arial</vt:lpstr>
      <vt:lpstr>Calibri Light</vt:lpstr>
      <vt:lpstr>Calibri</vt:lpstr>
      <vt:lpstr>inpin heiti</vt:lpstr>
      <vt:lpstr>黑体</vt:lpstr>
      <vt:lpstr>楷体</vt:lpstr>
      <vt:lpstr>隶书</vt:lpstr>
      <vt:lpstr>仿宋</vt:lpstr>
      <vt:lpstr>宋体</vt:lpstr>
      <vt:lpstr>Times New Roman</vt:lpstr>
      <vt:lpstr>回顾</vt:lpstr>
      <vt:lpstr>PowerPoint Presentation</vt:lpstr>
      <vt:lpstr>一、考点解读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2021-12-13T10:22:22.161</cp:lastPrinted>
  <dcterms:created xsi:type="dcterms:W3CDTF">2021-12-13T10:22:22Z</dcterms:created>
  <dcterms:modified xsi:type="dcterms:W3CDTF">2021-12-13T02:22:22Z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