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0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83" r:id="rId12"/>
    <p:sldId id="256" r:id="rId13"/>
    <p:sldId id="261" r:id="rId14"/>
    <p:sldId id="267" r:id="rId15"/>
    <p:sldId id="264" r:id="rId16"/>
    <p:sldId id="294" r:id="rId17"/>
    <p:sldId id="295" r:id="rId18"/>
    <p:sldId id="298" r:id="rId19"/>
    <p:sldId id="297" r:id="rId20"/>
    <p:sldId id="296" r:id="rId21"/>
    <p:sldId id="299" r:id="rId22"/>
    <p:sldId id="270" r:id="rId23"/>
    <p:sldId id="284" r:id="rId24"/>
    <p:sldId id="285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B19E15"/>
    <a:srgbClr val="43A125"/>
    <a:srgbClr val="660066"/>
    <a:srgbClr val="FF3300"/>
    <a:srgbClr val="FF0000"/>
    <a:srgbClr val="FF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521"/>
    <p:restoredTop sz="91474"/>
  </p:normalViewPr>
  <p:slideViewPr>
    <p:cSldViewPr showGuides="1">
      <p:cViewPr varScale="1">
        <p:scale>
          <a:sx n="67" d="100"/>
          <a:sy n="67" d="100"/>
        </p:scale>
        <p:origin x="-8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5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84213" y="3357563"/>
            <a:ext cx="7772400" cy="1254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1371600" y="4654550"/>
            <a:ext cx="6400800" cy="9858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7735" y="620713"/>
            <a:ext cx="2060178" cy="55070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20713"/>
            <a:ext cx="6061104" cy="55070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412875"/>
            <a:ext cx="4032504" cy="47148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b="-69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412875"/>
            <a:ext cx="8229600" cy="4714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openxmlformats.org/officeDocument/2006/relationships/hyperlink" Target="&#22825;&#34903;" TargetMode="Externa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&#22825;&#34903;" TargetMode="Externa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0" name="文本框 34819"/>
          <p:cNvSpPr txBox="1"/>
          <p:nvPr/>
        </p:nvSpPr>
        <p:spPr>
          <a:xfrm>
            <a:off x="735013" y="1146175"/>
            <a:ext cx="80137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街灯        缥缈（</a:t>
            </a:r>
            <a:r>
              <a:rPr lang="en-US" altLang="zh-CN" sz="3600" b="1" err="1">
                <a:latin typeface="Times New Roman" panose="02020603050405020304" pitchFamily="18" charset="0"/>
                <a:ea typeface="宋体" panose="02010600030101010101" pitchFamily="2" charset="-122"/>
              </a:rPr>
              <a:t>piao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3600" b="1" err="1">
                <a:latin typeface="Times New Roman" panose="02020603050405020304" pitchFamily="18" charset="0"/>
                <a:ea typeface="宋体" panose="02010600030101010101" pitchFamily="2" charset="-122"/>
              </a:rPr>
              <a:t>miao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    定然     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陈列        珍奇            不甚           宽广  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牛郎织女                   闲游              灯笼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165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lum bright="-6000"/>
          </a:blip>
          <a:stretch>
            <a:fillRect/>
          </a:stretch>
        </p:blipFill>
        <p:spPr>
          <a:xfrm>
            <a:off x="1676400" y="152400"/>
            <a:ext cx="5794375" cy="468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0" y="549275"/>
            <a:ext cx="5003800" cy="60563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>
                <a:latin typeface="楷体_GB2312" pitchFamily="1" charset="-122"/>
                <a:ea typeface="楷体_GB2312" pitchFamily="1" charset="-122"/>
              </a:rPr>
              <a:t>作者简介：</a:t>
            </a:r>
            <a:endParaRPr lang="zh-CN" altLang="en-US" sz="3200" b="1">
              <a:latin typeface="楷体_GB2312" pitchFamily="1" charset="-122"/>
              <a:ea typeface="楷体_GB2312" pitchFamily="1" charset="-122"/>
            </a:endParaRPr>
          </a:p>
          <a:p>
            <a:pPr lvl="0"/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     郭沫若（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1892-1978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）原名郭开贞，四川乐山人，沫若是笔名。 中国现代杰出的作家、诗人、历史学家、剧作家。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1914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年赴日本留学，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1918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年开始新诗创作。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1921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年出版第一本诗集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女神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，成为中国新诗的奠基人。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1926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年参加北伐战争，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1927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年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8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月加入中国共产党。解放后，被选为全国文联主席。他学识渊博，才华横溢，是继鲁迅之后中国文化战线上的又一面光辉旗帜。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1978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年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6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月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12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日病逝于北京。一生主要文学著作有：诗集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女神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星空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等；散文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我的幼年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等；戏剧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屈原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虎符</a:t>
            </a:r>
            <a:r>
              <a:rPr lang="en-US" altLang="zh-CN" sz="2400" b="1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2400" b="1">
                <a:latin typeface="楷体_GB2312" pitchFamily="1" charset="-122"/>
                <a:ea typeface="楷体_GB2312" pitchFamily="1" charset="-122"/>
              </a:rPr>
              <a:t>等。</a:t>
            </a:r>
            <a:endParaRPr lang="zh-CN" altLang="en-US" sz="2400" b="1"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6148" name="图片 6147" descr="GMR2"/>
          <p:cNvPicPr>
            <a:picLocks noChangeAspect="1"/>
          </p:cNvPicPr>
          <p:nvPr/>
        </p:nvPicPr>
        <p:blipFill>
          <a:blip r:embed="rId2">
            <a:lum bright="-6000"/>
          </a:blip>
          <a:stretch>
            <a:fillRect/>
          </a:stretch>
        </p:blipFill>
        <p:spPr>
          <a:xfrm>
            <a:off x="5435600" y="1341438"/>
            <a:ext cx="3529013" cy="449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122" name="对象 5121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572000" imgH="3429000" progId="PowerPoint.Show.8">
                  <p:embed/>
                </p:oleObj>
              </mc:Choice>
              <mc:Fallback>
                <p:oleObj name="" r:id="rId1" imgW="4572000" imgH="3429000" progId="PowerPoint.Show.8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3" name="图片 5122" descr="TW10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文本框 5123"/>
          <p:cNvSpPr txBox="1"/>
          <p:nvPr/>
        </p:nvSpPr>
        <p:spPr>
          <a:xfrm>
            <a:off x="0" y="0"/>
            <a:ext cx="69135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>
                <a:solidFill>
                  <a:srgbClr val="FF00FF"/>
                </a:solidFill>
                <a:latin typeface="隶书" pitchFamily="1" charset="-122"/>
                <a:ea typeface="隶书" pitchFamily="1" charset="-122"/>
              </a:rPr>
              <a:t>听朗读 整体感知课文</a:t>
            </a:r>
            <a:endParaRPr lang="zh-CN" altLang="en-US" sz="5400">
              <a:solidFill>
                <a:srgbClr val="FF00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395288" y="1052513"/>
            <a:ext cx="482441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4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179388" y="1052513"/>
            <a:ext cx="63373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400">
                <a:solidFill>
                  <a:srgbClr val="FF00FF"/>
                </a:solidFill>
                <a:latin typeface="Times New Roman" panose="02020603050405020304" pitchFamily="18" charset="0"/>
                <a:ea typeface="方正行楷简体" pitchFamily="2" charset="-122"/>
              </a:rPr>
              <a:t>注意节奏和感情</a:t>
            </a:r>
            <a:endParaRPr lang="zh-CN" altLang="en-US" sz="4400">
              <a:solidFill>
                <a:srgbClr val="FF00FF"/>
              </a:solidFill>
              <a:latin typeface="Times New Roman" panose="02020603050405020304" pitchFamily="18" charset="0"/>
              <a:ea typeface="方正行楷简体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7169" descr="beiji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7170" descr="beiji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7171" descr="beiji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矩形 7172"/>
          <p:cNvSpPr/>
          <p:nvPr/>
        </p:nvSpPr>
        <p:spPr>
          <a:xfrm>
            <a:off x="990600" y="1295400"/>
            <a:ext cx="73914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>
                <a:solidFill>
                  <a:srgbClr val="00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请大家按照划分的节奏来朗诵；</a:t>
            </a:r>
            <a:endParaRPr lang="zh-CN" altLang="en-US" sz="4000">
              <a:solidFill>
                <a:srgbClr val="00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>
                <a:solidFill>
                  <a:srgbClr val="00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zh-CN" altLang="en-US" sz="4000">
              <a:solidFill>
                <a:srgbClr val="00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>
                <a:solidFill>
                  <a:srgbClr val="00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同时注意朗诵的语速和重音。</a:t>
            </a:r>
            <a:endParaRPr lang="zh-CN" altLang="en-US" sz="4000">
              <a:solidFill>
                <a:srgbClr val="00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6" name="矩形 8195"/>
          <p:cNvSpPr/>
          <p:nvPr/>
        </p:nvSpPr>
        <p:spPr>
          <a:xfrm>
            <a:off x="0" y="836613"/>
            <a:ext cx="9144000" cy="5016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4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隶书" pitchFamily="1" charset="-122"/>
            </a:endParaRPr>
          </a:p>
          <a:p>
            <a:pPr lvl="0">
              <a:lnSpc>
                <a:spcPct val="4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远远的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街灯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明了    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好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像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闪着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无数的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明星</a:t>
            </a:r>
            <a:endParaRPr lang="zh-CN" altLang="en-US" sz="3200" b="1" u="sng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>
              <a:lnSpc>
                <a:spcPct val="4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天上的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明星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现了    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好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像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点着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无数的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街灯</a:t>
            </a:r>
            <a:endParaRPr lang="zh-CN" altLang="en-US" sz="3200" b="1" u="sng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>
              <a:lnSpc>
                <a:spcPct val="4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>
              <a:lnSpc>
                <a:spcPct val="4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我想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那缥缈的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空中  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定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然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有</a:t>
            </a:r>
            <a:r>
              <a:rPr lang="zh-CN" altLang="en-US" sz="32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美丽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的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街市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>
              <a:lnSpc>
                <a:spcPct val="4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街市上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陈列的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一些</a:t>
            </a:r>
            <a:r>
              <a:rPr lang="en-US" altLang="zh-CN" sz="24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24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物品</a:t>
            </a:r>
            <a:r>
              <a:rPr lang="zh-CN" altLang="en-US" sz="32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定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然是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世上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没有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的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珍奇</a:t>
            </a:r>
            <a:endParaRPr lang="zh-CN" altLang="en-US" sz="3200" b="1" u="sng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>
              <a:lnSpc>
                <a:spcPct val="4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2800" b="1" u="sng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>
              <a:lnSpc>
                <a:spcPct val="4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你看，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那浅浅的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天河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定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然是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不甚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宽广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>
              <a:lnSpc>
                <a:spcPct val="4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那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隔着河的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28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牛郎</a:t>
            </a:r>
            <a:r>
              <a:rPr lang="en-US" altLang="zh-CN" sz="2800" b="1" u="sng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织女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定能够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骑着牛儿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来往</a:t>
            </a:r>
            <a:endParaRPr lang="zh-CN" altLang="en-US" sz="3200" b="1" u="sng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>
              <a:lnSpc>
                <a:spcPct val="4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28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pPr lvl="0">
              <a:lnSpc>
                <a:spcPct val="4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我想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他们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此刻      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定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然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在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天街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闲游</a:t>
            </a:r>
            <a:endParaRPr lang="zh-CN" altLang="en-US" sz="3200" b="1" u="sng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  <a:p>
            <a:pPr lvl="0">
              <a:lnSpc>
                <a:spcPct val="40000"/>
              </a:lnSpc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不信，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请看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那朵</a:t>
            </a:r>
            <a:r>
              <a:rPr lang="zh-CN" altLang="en-US" sz="32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流星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是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他们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提着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 u="sng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灯笼</a:t>
            </a:r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</a:rPr>
              <a:t>走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4" name="文本框 9223"/>
          <p:cNvSpPr txBox="1"/>
          <p:nvPr/>
        </p:nvSpPr>
        <p:spPr>
          <a:xfrm>
            <a:off x="323850" y="1052513"/>
            <a:ext cx="84137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远远的街灯亮了，好像闪着无数的明星。天上的明星现了，好像点着无数的街灯。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0" y="2997200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作者看到了（                ）和（          ），想到了（                  ）和（               ）。</a:t>
            </a:r>
            <a:endParaRPr lang="en-US" altLang="zh-CN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3419475" y="3068638"/>
            <a:ext cx="1152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街灯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6877050" y="306863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8" name="文本框 9227"/>
          <p:cNvSpPr txBox="1"/>
          <p:nvPr/>
        </p:nvSpPr>
        <p:spPr>
          <a:xfrm>
            <a:off x="2627313" y="36449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9" name="文本框 9228"/>
          <p:cNvSpPr txBox="1"/>
          <p:nvPr/>
        </p:nvSpPr>
        <p:spPr>
          <a:xfrm>
            <a:off x="6156325" y="36068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街灯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0" name="文本框 9229"/>
          <p:cNvSpPr txBox="1"/>
          <p:nvPr/>
        </p:nvSpPr>
        <p:spPr>
          <a:xfrm>
            <a:off x="0" y="4797425"/>
            <a:ext cx="8748713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把街灯比作（           ），把明星比作（      ）   写出了（                            ）的美景。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1" name="文本框 9230"/>
          <p:cNvSpPr txBox="1"/>
          <p:nvPr/>
        </p:nvSpPr>
        <p:spPr>
          <a:xfrm>
            <a:off x="3059113" y="49418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sz="1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2" name="文本框 9231"/>
          <p:cNvSpPr txBox="1"/>
          <p:nvPr/>
        </p:nvSpPr>
        <p:spPr>
          <a:xfrm>
            <a:off x="2916238" y="479742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3" name="文本框 9232"/>
          <p:cNvSpPr txBox="1"/>
          <p:nvPr/>
        </p:nvSpPr>
        <p:spPr>
          <a:xfrm>
            <a:off x="7596188" y="4868863"/>
            <a:ext cx="1152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街灯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4" name="文本框 9233"/>
          <p:cNvSpPr txBox="1"/>
          <p:nvPr/>
        </p:nvSpPr>
        <p:spPr>
          <a:xfrm>
            <a:off x="2032000" y="5340350"/>
            <a:ext cx="304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街灯和星星相映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5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9230" grpId="0"/>
      <p:bldP spid="92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2" name="文本框 27651"/>
          <p:cNvSpPr txBox="1"/>
          <p:nvPr/>
        </p:nvSpPr>
        <p:spPr>
          <a:xfrm>
            <a:off x="0" y="620713"/>
            <a:ext cx="8675688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我想那缥缈的星空，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定然有美丽的街市。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街市上陈列的一些物品，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定然是世上没有的珍奇。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3" name="文本框 27652"/>
          <p:cNvSpPr txBox="1"/>
          <p:nvPr/>
        </p:nvSpPr>
        <p:spPr>
          <a:xfrm>
            <a:off x="0" y="3017838"/>
            <a:ext cx="91440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作者由（                   ）联想了（                     ），而且还陈列着（                     ），描绘了一幅（                     ）的画面。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2124075" y="29241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街灯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5580063" y="2924175"/>
            <a:ext cx="222408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天上的街市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6" name="文本框 27655"/>
          <p:cNvSpPr txBox="1"/>
          <p:nvPr/>
        </p:nvSpPr>
        <p:spPr>
          <a:xfrm>
            <a:off x="2608263" y="3395663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物品珍奇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7" name="文本框 27656"/>
          <p:cNvSpPr txBox="1"/>
          <p:nvPr/>
        </p:nvSpPr>
        <p:spPr>
          <a:xfrm>
            <a:off x="395288" y="4005263"/>
            <a:ext cx="22240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富足、繁华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8" name="直接连接符 27657"/>
          <p:cNvSpPr/>
          <p:nvPr/>
        </p:nvSpPr>
        <p:spPr>
          <a:xfrm>
            <a:off x="1403350" y="1268413"/>
            <a:ext cx="86360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9" name="直接连接符 27658"/>
          <p:cNvSpPr/>
          <p:nvPr/>
        </p:nvSpPr>
        <p:spPr>
          <a:xfrm>
            <a:off x="1476375" y="2349500"/>
            <a:ext cx="792163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0" name="直接连接符 27659"/>
          <p:cNvSpPr/>
          <p:nvPr/>
        </p:nvSpPr>
        <p:spPr>
          <a:xfrm>
            <a:off x="3779838" y="2852738"/>
            <a:ext cx="865187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7652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65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652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2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7652">
                                            <p:txEl>
                                              <p:charRg st="2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charRg st="32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652">
                                            <p:txEl>
                                              <p:charRg st="32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65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76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765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65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build="allAtOnce"/>
      <p:bldP spid="276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6" name="文本框 28675"/>
          <p:cNvSpPr txBox="1"/>
          <p:nvPr/>
        </p:nvSpPr>
        <p:spPr>
          <a:xfrm>
            <a:off x="0" y="476250"/>
            <a:ext cx="5205413" cy="5035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你看，那浅浅的天河，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定然是不甚宽广。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那隔河的牛郎织女，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定然够骑着牛儿来往。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我想他们此刻，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定然在天街闲游。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不信，请看那朵流星，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是他们提着灯笼在走。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7" name="直接连接符 28676"/>
          <p:cNvSpPr/>
          <p:nvPr/>
        </p:nvSpPr>
        <p:spPr>
          <a:xfrm>
            <a:off x="179388" y="1700213"/>
            <a:ext cx="792162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78" name="直接连接符 28677"/>
          <p:cNvSpPr/>
          <p:nvPr/>
        </p:nvSpPr>
        <p:spPr>
          <a:xfrm>
            <a:off x="1547813" y="1700213"/>
            <a:ext cx="720725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79" name="直接连接符 28678"/>
          <p:cNvSpPr/>
          <p:nvPr/>
        </p:nvSpPr>
        <p:spPr>
          <a:xfrm>
            <a:off x="2484438" y="1700213"/>
            <a:ext cx="719137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0" name="文本框 28679"/>
          <p:cNvSpPr txBox="1"/>
          <p:nvPr/>
        </p:nvSpPr>
        <p:spPr>
          <a:xfrm>
            <a:off x="0" y="5516563"/>
            <a:ext cx="9144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这两节写了作者想象（                      ）在天上过着（                                    ）的生活。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1" name="文本框 28680"/>
          <p:cNvSpPr txBox="1"/>
          <p:nvPr/>
        </p:nvSpPr>
        <p:spPr>
          <a:xfrm>
            <a:off x="4211638" y="540702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牛郎织女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2" name="文本框 28681"/>
          <p:cNvSpPr txBox="1"/>
          <p:nvPr/>
        </p:nvSpPr>
        <p:spPr>
          <a:xfrm>
            <a:off x="519113" y="5988050"/>
            <a:ext cx="344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自由、幸福、快乐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3" name="直接连接符 28682"/>
          <p:cNvSpPr/>
          <p:nvPr/>
        </p:nvSpPr>
        <p:spPr>
          <a:xfrm>
            <a:off x="1979613" y="1052513"/>
            <a:ext cx="2087562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868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682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8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2" name="文本框 32771"/>
          <p:cNvSpPr txBox="1"/>
          <p:nvPr/>
        </p:nvSpPr>
        <p:spPr>
          <a:xfrm>
            <a:off x="0" y="692150"/>
            <a:ext cx="88201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作者想象的牛郎织女的生活和传说中的牛郎织女的生活有什么不同？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30721" descr="q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文本框 30722"/>
          <p:cNvSpPr txBox="1"/>
          <p:nvPr/>
        </p:nvSpPr>
        <p:spPr>
          <a:xfrm>
            <a:off x="533400" y="228600"/>
            <a:ext cx="8610600" cy="3078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华文中宋" pitchFamily="2" charset="-122"/>
              </a:rPr>
              <a:t>       </a:t>
            </a:r>
            <a:r>
              <a:rPr lang="zh-CN" altLang="en-US" sz="3200" b="1">
                <a:solidFill>
                  <a:srgbClr val="66FF33"/>
                </a:solidFill>
                <a:latin typeface="Arial" panose="020B0604020202020204" pitchFamily="34" charset="0"/>
                <a:ea typeface="华文中宋" pitchFamily="2" charset="-122"/>
              </a:rPr>
              <a:t>传说中的牛郎织女是不自由的，他</a:t>
            </a:r>
            <a:r>
              <a:rPr lang="zh-CN" altLang="en-US" sz="3200" b="1" dirty="0">
                <a:solidFill>
                  <a:srgbClr val="66FF33"/>
                </a:solidFill>
                <a:latin typeface="Arial" panose="020B0604020202020204" pitchFamily="34" charset="0"/>
                <a:ea typeface="华文中宋" pitchFamily="2" charset="-122"/>
              </a:rPr>
              <a:t>们被银河分隔不能相见，只有每年七夕才能相会，受</a:t>
            </a:r>
            <a:r>
              <a:rPr lang="zh-CN" altLang="en-US" sz="3200" b="1">
                <a:solidFill>
                  <a:srgbClr val="66FF33"/>
                </a:solidFill>
                <a:latin typeface="Arial" panose="020B0604020202020204" pitchFamily="34" charset="0"/>
                <a:ea typeface="华文中宋" pitchFamily="2" charset="-122"/>
              </a:rPr>
              <a:t>尽了王母娘</a:t>
            </a:r>
            <a:r>
              <a:rPr lang="zh-CN" altLang="en-US" sz="3200" b="1" dirty="0">
                <a:solidFill>
                  <a:srgbClr val="66FF33"/>
                </a:solidFill>
                <a:latin typeface="Arial" panose="020B0604020202020204" pitchFamily="34" charset="0"/>
                <a:ea typeface="华文中宋" pitchFamily="2" charset="-122"/>
              </a:rPr>
              <a:t>娘的统治。</a:t>
            </a:r>
            <a:r>
              <a:rPr lang="zh-CN" altLang="en-US" sz="3200" b="1">
                <a:solidFill>
                  <a:srgbClr val="66FF33"/>
                </a:solidFill>
                <a:latin typeface="Arial" panose="020B0604020202020204" pitchFamily="34" charset="0"/>
                <a:ea typeface="华文中宋" pitchFamily="2" charset="-122"/>
              </a:rPr>
              <a:t>而诗歌中的牛郎织女解放了，过上了自由美满的生活。你认为诗人这样的想象合理吗？</a:t>
            </a:r>
            <a:r>
              <a:rPr lang="zh-CN" altLang="en-US" sz="3200" b="1" dirty="0">
                <a:solidFill>
                  <a:srgbClr val="66FF33"/>
                </a:solidFill>
                <a:latin typeface="Arial" panose="020B0604020202020204" pitchFamily="34" charset="0"/>
                <a:ea typeface="华文中宋" pitchFamily="2" charset="-122"/>
              </a:rPr>
              <a:t>他这样写表达了作者什么样的感情？</a:t>
            </a:r>
            <a:endParaRPr lang="zh-CN" altLang="en-US" sz="3200" b="1">
              <a:solidFill>
                <a:srgbClr val="66FF33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395288" y="3357563"/>
            <a:ext cx="8459787" cy="1006475"/>
          </a:xfrm>
          <a:prstGeom prst="rect">
            <a:avLst/>
          </a:prstGeom>
          <a:solidFill>
            <a:srgbClr val="663300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accent2"/>
                </a:solidFill>
                <a:latin typeface="Times New Roman" panose="02020603050405020304" pitchFamily="18" charset="0"/>
                <a:ea typeface="隶书" pitchFamily="1" charset="-122"/>
              </a:rPr>
              <a:t>诗人的想象是合理的。他是依据星象来想象的，因为淡淡的银河，看上去确实是浅浅的，也不甚宽广。</a:t>
            </a:r>
            <a:endParaRPr lang="zh-CN" altLang="en-US" sz="2800" b="1">
              <a:solidFill>
                <a:schemeClr val="accent2"/>
              </a:solidFill>
              <a:latin typeface="Times New Roman" panose="02020603050405020304" pitchFamily="18" charset="0"/>
              <a:ea typeface="隶书" pitchFamily="1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611188" y="4581525"/>
            <a:ext cx="8001000" cy="1739900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这样写是为了表达自己的理想，抒发自己的感情，表达自己对黑暗势力的不满和反抗，对自由幸福生活的向往</a:t>
            </a: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 animBg="1"/>
      <p:bldP spid="307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700" name="图片 29699" descr="银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1" name="图片 19460" descr="ad41d9b54f3ba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6250"/>
            <a:ext cx="9144000" cy="638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6" name="文本框 33795"/>
          <p:cNvSpPr txBox="1"/>
          <p:nvPr/>
        </p:nvSpPr>
        <p:spPr>
          <a:xfrm>
            <a:off x="179388" y="765175"/>
            <a:ext cx="83439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不信，请看那朵流星，是他们提着灯笼在走。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179388" y="1916113"/>
            <a:ext cx="8748712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这句话把（              ）比作（            ）。这两个相比事物的相同点是（               ），这句诗中的“他们”是指（                        ）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8" name="文本框 33797"/>
          <p:cNvSpPr txBox="1"/>
          <p:nvPr/>
        </p:nvSpPr>
        <p:spPr>
          <a:xfrm>
            <a:off x="2411413" y="187801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流星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9" name="文本框 33798"/>
          <p:cNvSpPr txBox="1"/>
          <p:nvPr/>
        </p:nvSpPr>
        <p:spPr>
          <a:xfrm>
            <a:off x="5508625" y="1844675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灯笼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0" name="文本框 33799"/>
          <p:cNvSpPr txBox="1"/>
          <p:nvPr/>
        </p:nvSpPr>
        <p:spPr>
          <a:xfrm>
            <a:off x="4500563" y="230981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明亮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1" name="文本框 33800"/>
          <p:cNvSpPr txBox="1"/>
          <p:nvPr/>
        </p:nvSpPr>
        <p:spPr>
          <a:xfrm>
            <a:off x="2967038" y="28194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牛郎织女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2" name="文本框 33801"/>
          <p:cNvSpPr txBox="1"/>
          <p:nvPr/>
        </p:nvSpPr>
        <p:spPr>
          <a:xfrm>
            <a:off x="0" y="4508500"/>
            <a:ext cx="874871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作者是运用什么手法，怎样通过一个联想进入另一个联想的？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797">
                                            <p:txEl>
                                              <p:charRg st="0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79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79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8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80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80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80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80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539750" y="3500438"/>
            <a:ext cx="80010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996633"/>
                </a:solidFill>
                <a:latin typeface="Times New Roman" panose="02020603050405020304" pitchFamily="18" charset="0"/>
                <a:ea typeface="楷体_GB2312" pitchFamily="1" charset="-122"/>
              </a:rPr>
              <a:t>        </a:t>
            </a:r>
            <a:r>
              <a:rPr lang="zh-CN" altLang="en-US" sz="4000" b="1">
                <a:solidFill>
                  <a:srgbClr val="66FF33"/>
                </a:solidFill>
                <a:latin typeface="Times New Roman" panose="02020603050405020304" pitchFamily="18" charset="0"/>
                <a:ea typeface="楷体_GB2312" pitchFamily="1" charset="-122"/>
              </a:rPr>
              <a:t>先想象天上的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街市</a:t>
            </a:r>
            <a:r>
              <a:rPr lang="zh-CN" altLang="en-US" sz="4000" b="1">
                <a:solidFill>
                  <a:srgbClr val="66FF33"/>
                </a:solidFill>
                <a:latin typeface="Times New Roman" panose="02020603050405020304" pitchFamily="18" charset="0"/>
                <a:ea typeface="楷体_GB2312" pitchFamily="1" charset="-122"/>
              </a:rPr>
              <a:t>怎样的美丽，进一步细致想象街市上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陈列的一些物品</a:t>
            </a:r>
            <a:r>
              <a:rPr lang="zh-CN" altLang="en-US" sz="4000" b="1">
                <a:solidFill>
                  <a:srgbClr val="66FF33"/>
                </a:solidFill>
                <a:latin typeface="Times New Roman" panose="02020603050405020304" pitchFamily="18" charset="0"/>
                <a:ea typeface="楷体_GB2312" pitchFamily="1" charset="-122"/>
              </a:rPr>
              <a:t>；</a:t>
            </a:r>
            <a:r>
              <a:rPr lang="zh-CN" altLang="en-US" sz="4000" b="1">
                <a:latin typeface="Times New Roman" panose="02020603050405020304" pitchFamily="18" charset="0"/>
                <a:ea typeface="楷体_GB2312" pitchFamily="1" charset="-122"/>
              </a:rPr>
              <a:t>然后由街市想到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人</a:t>
            </a:r>
            <a:r>
              <a:rPr lang="zh-CN" altLang="en-US" sz="4000" b="1">
                <a:latin typeface="Times New Roman" panose="02020603050405020304" pitchFamily="18" charset="0"/>
                <a:ea typeface="楷体_GB2312" pitchFamily="1" charset="-122"/>
              </a:rPr>
              <a:t>：</a:t>
            </a:r>
            <a:r>
              <a:rPr lang="zh-CN" altLang="en-US" sz="4000" b="1">
                <a:solidFill>
                  <a:srgbClr val="66FF33"/>
                </a:solidFill>
                <a:latin typeface="Times New Roman" panose="02020603050405020304" pitchFamily="18" charset="0"/>
                <a:ea typeface="楷体_GB2312" pitchFamily="1" charset="-122"/>
              </a:rPr>
              <a:t>牛郎织女过着自由幸福的美满生活。</a:t>
            </a:r>
            <a:endParaRPr lang="zh-CN" altLang="en-US" sz="4000" b="1">
              <a:solidFill>
                <a:srgbClr val="66FF33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323850" y="188913"/>
            <a:ext cx="80010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隶书" pitchFamily="1" charset="-122"/>
                <a:ea typeface="隶书" pitchFamily="1" charset="-122"/>
              </a:rPr>
              <a:t> 运用</a:t>
            </a:r>
            <a:r>
              <a:rPr lang="zh-CN" altLang="en-US" sz="3200" b="1">
                <a:latin typeface="隶书" pitchFamily="1" charset="-122"/>
                <a:ea typeface="隶书" pitchFamily="1" charset="-122"/>
              </a:rPr>
              <a:t>联想和比喻</a:t>
            </a:r>
            <a:r>
              <a:rPr lang="zh-CN" altLang="en-US" sz="3200" b="1">
                <a:solidFill>
                  <a:srgbClr val="FF00FF"/>
                </a:solidFill>
                <a:latin typeface="隶书" pitchFamily="1" charset="-122"/>
                <a:ea typeface="隶书" pitchFamily="1" charset="-122"/>
              </a:rPr>
              <a:t>的手法，诗人看到“远远的</a:t>
            </a:r>
            <a:r>
              <a:rPr lang="zh-CN" altLang="en-US" sz="3200" b="1">
                <a:latin typeface="隶书" pitchFamily="1" charset="-122"/>
                <a:ea typeface="隶书" pitchFamily="1" charset="-122"/>
              </a:rPr>
              <a:t>街灯</a:t>
            </a:r>
            <a:r>
              <a:rPr lang="zh-CN" altLang="en-US" sz="3200" b="1">
                <a:solidFill>
                  <a:srgbClr val="FF00FF"/>
                </a:solidFill>
                <a:latin typeface="隶书" pitchFamily="1" charset="-122"/>
                <a:ea typeface="隶书" pitchFamily="1" charset="-122"/>
              </a:rPr>
              <a:t>” 星星点点，时隐时现，很像天上的</a:t>
            </a:r>
            <a:r>
              <a:rPr lang="zh-CN" altLang="en-US" sz="3200" b="1">
                <a:latin typeface="隶书" pitchFamily="1" charset="-122"/>
                <a:ea typeface="隶书" pitchFamily="1" charset="-122"/>
              </a:rPr>
              <a:t>星星</a:t>
            </a:r>
            <a:r>
              <a:rPr lang="zh-CN" altLang="en-US" sz="3200" b="1">
                <a:solidFill>
                  <a:srgbClr val="FF00FF"/>
                </a:solidFill>
                <a:latin typeface="隶书" pitchFamily="1" charset="-122"/>
                <a:ea typeface="隶书" pitchFamily="1" charset="-122"/>
              </a:rPr>
              <a:t>，就自然地把街灯与明星联系起来了。</a:t>
            </a:r>
            <a:endParaRPr lang="zh-CN" altLang="en-US" sz="3200" b="1">
              <a:solidFill>
                <a:srgbClr val="FF00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755650" y="1989138"/>
            <a:ext cx="7620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chemeClr val="tx2"/>
                </a:solidFill>
                <a:latin typeface="Times New Roman" panose="02020603050405020304" pitchFamily="18" charset="0"/>
                <a:ea typeface="隶书" pitchFamily="1" charset="-122"/>
              </a:rPr>
              <a:t>        顺着这一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联想</a:t>
            </a:r>
            <a:r>
              <a:rPr lang="zh-CN" altLang="en-US" sz="4000" b="1">
                <a:solidFill>
                  <a:schemeClr val="tx2"/>
                </a:solidFill>
                <a:latin typeface="Times New Roman" panose="02020603050405020304" pitchFamily="18" charset="0"/>
                <a:ea typeface="隶书" pitchFamily="1" charset="-122"/>
              </a:rPr>
              <a:t>，进而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想象</a:t>
            </a:r>
            <a:r>
              <a:rPr lang="zh-CN" altLang="en-US" sz="4000" b="1">
                <a:solidFill>
                  <a:schemeClr val="tx2"/>
                </a:solidFill>
                <a:latin typeface="Times New Roman" panose="02020603050405020304" pitchFamily="18" charset="0"/>
                <a:ea typeface="隶书" pitchFamily="1" charset="-122"/>
              </a:rPr>
              <a:t>空中有美丽的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1" charset="-122"/>
              </a:rPr>
              <a:t>街市</a:t>
            </a:r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endParaRPr lang="en-US" altLang="zh-CN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文本框 12290"/>
          <p:cNvSpPr txBox="1"/>
          <p:nvPr/>
        </p:nvSpPr>
        <p:spPr>
          <a:xfrm>
            <a:off x="684213" y="1412875"/>
            <a:ext cx="84597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FF"/>
                </a:solidFill>
                <a:latin typeface="楷体_GB2312" pitchFamily="1" charset="-122"/>
                <a:ea typeface="楷体_GB2312" pitchFamily="1" charset="-122"/>
              </a:rPr>
              <a:t>主题思想</a:t>
            </a:r>
            <a:endParaRPr lang="zh-CN" altLang="en-US" sz="4000" b="1">
              <a:solidFill>
                <a:srgbClr val="FF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0" y="2708275"/>
            <a:ext cx="860425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dist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这首诗运用联想和想象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，写了作者看到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街灯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联想到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天上的街市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，还联想了牛郎织女在天上的幸福美好的生活，表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达了作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者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追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求理想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，向往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自由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幸福生活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的思想感情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3313"/>
          <p:cNvSpPr txBox="1"/>
          <p:nvPr/>
        </p:nvSpPr>
        <p:spPr>
          <a:xfrm>
            <a:off x="395288" y="476250"/>
            <a:ext cx="7921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>
                <a:solidFill>
                  <a:srgbClr val="FF00FF"/>
                </a:solidFill>
                <a:latin typeface="隶书" pitchFamily="1" charset="-122"/>
                <a:ea typeface="隶书" pitchFamily="1" charset="-122"/>
              </a:rPr>
              <a:t>2.</a:t>
            </a:r>
            <a:r>
              <a:rPr lang="zh-CN" altLang="en-US" sz="4000">
                <a:solidFill>
                  <a:srgbClr val="FF00FF"/>
                </a:solidFill>
                <a:latin typeface="隶书" pitchFamily="1" charset="-122"/>
                <a:ea typeface="隶书" pitchFamily="1" charset="-122"/>
              </a:rPr>
              <a:t>想象的内容有哪些？</a:t>
            </a:r>
            <a:endParaRPr lang="zh-CN" altLang="en-US" sz="4000">
              <a:solidFill>
                <a:srgbClr val="FF00FF"/>
              </a:solidFill>
              <a:latin typeface="隶书" pitchFamily="1" charset="-122"/>
              <a:ea typeface="隶书" pitchFamily="1" charset="-122"/>
            </a:endParaRPr>
          </a:p>
        </p:txBody>
      </p:sp>
      <p:sp>
        <p:nvSpPr>
          <p:cNvPr id="13315" name="文本框 13314"/>
          <p:cNvSpPr txBox="1"/>
          <p:nvPr/>
        </p:nvSpPr>
        <p:spPr>
          <a:xfrm>
            <a:off x="0" y="1916113"/>
            <a:ext cx="70564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天上的美丽街市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3492500" y="1916113"/>
            <a:ext cx="38893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街市上陈列的物品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7" name="直接连接符 13316"/>
          <p:cNvSpPr/>
          <p:nvPr/>
        </p:nvSpPr>
        <p:spPr>
          <a:xfrm>
            <a:off x="2987675" y="2276475"/>
            <a:ext cx="5048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3318" name="文本框 13317"/>
          <p:cNvSpPr txBox="1"/>
          <p:nvPr/>
        </p:nvSpPr>
        <p:spPr>
          <a:xfrm>
            <a:off x="6877050" y="1989138"/>
            <a:ext cx="19431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lang="zh-CN" altLang="en-US" sz="4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9" name="直接连接符 13318"/>
          <p:cNvSpPr/>
          <p:nvPr/>
        </p:nvSpPr>
        <p:spPr>
          <a:xfrm>
            <a:off x="6948488" y="2276475"/>
            <a:ext cx="3603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3320" name="文本框 13319"/>
          <p:cNvSpPr txBox="1"/>
          <p:nvPr/>
        </p:nvSpPr>
        <p:spPr>
          <a:xfrm>
            <a:off x="7308850" y="1916113"/>
            <a:ext cx="18351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牛郎织女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1" name="文本框 13320"/>
          <p:cNvSpPr txBox="1"/>
          <p:nvPr/>
        </p:nvSpPr>
        <p:spPr>
          <a:xfrm>
            <a:off x="0" y="2852738"/>
            <a:ext cx="36353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的幸福自由的生活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5" name="图片 20484" descr="409409142008042808061806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6250"/>
            <a:ext cx="9144000" cy="638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8" name="图片 21507" descr="街市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76250"/>
            <a:ext cx="9144000" cy="638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3" name="图片 22532" descr="1-1406111K41O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7" name="图片 23556" descr="20130922202150_ntvA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81" name="图片 24580" descr="932f76fd9e7856acb8b07d28d438ee3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5" name="图片 25604" descr="164828g71ar48xlpy8xzf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26625" descr="石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矩形 26626"/>
          <p:cNvSpPr/>
          <p:nvPr/>
        </p:nvSpPr>
        <p:spPr>
          <a:xfrm>
            <a:off x="457200" y="533400"/>
            <a:ext cx="8153400" cy="1812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>
                <a:solidFill>
                  <a:srgbClr val="FF00FF"/>
                </a:solidFill>
                <a:latin typeface="Arial Black" panose="020B0A04020102020204" pitchFamily="34" charset="0"/>
                <a:ea typeface="隶书" pitchFamily="1" charset="-122"/>
              </a:rPr>
              <a:t>     </a:t>
            </a:r>
            <a:endParaRPr lang="zh-CN" altLang="en-US" sz="3600">
              <a:solidFill>
                <a:srgbClr val="FF00FF"/>
              </a:solidFill>
              <a:latin typeface="Arial Black" panose="020B0A04020102020204" pitchFamily="34" charset="0"/>
              <a:ea typeface="隶书" pitchFamily="1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600">
                <a:solidFill>
                  <a:srgbClr val="FF00FF"/>
                </a:solidFill>
                <a:latin typeface="Arial Black" panose="020B0A04020102020204" pitchFamily="34" charset="0"/>
                <a:ea typeface="隶书" pitchFamily="1" charset="-122"/>
              </a:rPr>
              <a:t>              </a:t>
            </a:r>
            <a:r>
              <a:rPr lang="zh-CN" altLang="en-US" sz="5400" b="1">
                <a:solidFill>
                  <a:srgbClr val="FF00FF"/>
                </a:solidFill>
                <a:latin typeface="Arial Black" panose="020B0A04020102020204" pitchFamily="34" charset="0"/>
                <a:ea typeface="华文中宋" pitchFamily="2" charset="-122"/>
              </a:rPr>
              <a:t>天上的街市</a:t>
            </a:r>
            <a:endParaRPr lang="zh-CN" altLang="en-US" sz="5400">
              <a:solidFill>
                <a:srgbClr val="FF00FF"/>
              </a:solidFill>
              <a:latin typeface="Arial Black" panose="020B0A04020102020204" pitchFamily="34" charset="0"/>
              <a:ea typeface="隶书" pitchFamily="1" charset="-122"/>
            </a:endParaRPr>
          </a:p>
        </p:txBody>
      </p:sp>
      <p:sp>
        <p:nvSpPr>
          <p:cNvPr id="26628" name="文本框 26627"/>
          <p:cNvSpPr txBox="1"/>
          <p:nvPr/>
        </p:nvSpPr>
        <p:spPr>
          <a:xfrm>
            <a:off x="5410200" y="4495800"/>
            <a:ext cx="1905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郭沫若</a:t>
            </a:r>
            <a:endParaRPr lang="zh-CN" altLang="en-US" sz="40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科技宣讲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2997</Template>
  <TotalTime>0</TotalTime>
  <Words>1866</Words>
  <Application>WPS 演示</Application>
  <PresentationFormat>在屏幕上显示</PresentationFormat>
  <Paragraphs>127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黑体</vt:lpstr>
      <vt:lpstr>Arial Black</vt:lpstr>
      <vt:lpstr>隶书</vt:lpstr>
      <vt:lpstr>华文中宋</vt:lpstr>
      <vt:lpstr>楷体_GB2312</vt:lpstr>
      <vt:lpstr>方正行楷简体</vt:lpstr>
      <vt:lpstr>Tahoma</vt:lpstr>
      <vt:lpstr>微软雅黑</vt:lpstr>
      <vt:lpstr>Calibri</vt:lpstr>
      <vt:lpstr>新宋体</vt:lpstr>
      <vt:lpstr>科技宣讲</vt:lpstr>
      <vt:lpstr>PowerPoint.Show.8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GHOST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system</dc:creator>
  <cp:lastModifiedBy>Administrator</cp:lastModifiedBy>
  <cp:revision>16</cp:revision>
  <dcterms:created xsi:type="dcterms:W3CDTF">2008-11-06T02:59:59Z</dcterms:created>
  <dcterms:modified xsi:type="dcterms:W3CDTF">2016-11-12T13:48:41Z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