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41.xml" ContentType="application/vnd.openxmlformats-officedocument.presentationml.tag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heme/theme2.xml" ContentType="application/vnd.openxmlformats-officedocument.theme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notesSlides/notesSlide1.xml" ContentType="application/vnd.openxmlformats-officedocument.presentationml.notesSlide+xml"/>
  <Override PartName="/ppt/tags/tag132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7" r:id="rId4"/>
    <p:sldId id="276" r:id="rId5"/>
    <p:sldId id="285" r:id="rId6"/>
    <p:sldId id="286" r:id="rId7"/>
    <p:sldId id="288" r:id="rId8"/>
    <p:sldId id="287" r:id="rId9"/>
    <p:sldId id="290" r:id="rId10"/>
    <p:sldId id="291" r:id="rId11"/>
    <p:sldId id="304" r:id="rId12"/>
    <p:sldId id="292" r:id="rId13"/>
    <p:sldId id="294" r:id="rId14"/>
    <p:sldId id="295" r:id="rId15"/>
    <p:sldId id="298" r:id="rId16"/>
    <p:sldId id="299" r:id="rId17"/>
    <p:sldId id="303" r:id="rId18"/>
    <p:sldId id="269" r:id="rId19"/>
    <p:sldId id="28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615" autoAdjust="0"/>
    <p:restoredTop sz="86496" autoAdjust="0"/>
  </p:normalViewPr>
  <p:slideViewPr>
    <p:cSldViewPr snapToGrid="0">
      <p:cViewPr varScale="1">
        <p:scale>
          <a:sx n="72" d="100"/>
          <a:sy n="72" d="100"/>
        </p:scale>
        <p:origin x="-1014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34" y="69294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5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image" Target="../media/image4.jpe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73.xml"/><Relationship Id="rId7" Type="http://schemas.openxmlformats.org/officeDocument/2006/relationships/image" Target="../media/image2.jpe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10" Type="http://schemas.openxmlformats.org/officeDocument/2006/relationships/image" Target="../media/image10.png"/><Relationship Id="rId4" Type="http://schemas.openxmlformats.org/officeDocument/2006/relationships/tags" Target="../tags/tag79.xml"/><Relationship Id="rId9" Type="http://schemas.openxmlformats.org/officeDocument/2006/relationships/image" Target="../media/image2.jpe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image" Target="../media/image12.png"/><Relationship Id="rId5" Type="http://schemas.openxmlformats.org/officeDocument/2006/relationships/tags" Target="../tags/tag87.xml"/><Relationship Id="rId10" Type="http://schemas.openxmlformats.org/officeDocument/2006/relationships/image" Target="../media/image11.jpeg"/><Relationship Id="rId4" Type="http://schemas.openxmlformats.org/officeDocument/2006/relationships/tags" Target="../tags/tag86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image" Target="../media/image13.png"/><Relationship Id="rId5" Type="http://schemas.openxmlformats.org/officeDocument/2006/relationships/tags" Target="../tags/tag95.xml"/><Relationship Id="rId10" Type="http://schemas.openxmlformats.org/officeDocument/2006/relationships/image" Target="../media/image11.jpeg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image" Target="../media/image11.jpeg"/><Relationship Id="rId5" Type="http://schemas.openxmlformats.org/officeDocument/2006/relationships/tags" Target="../tags/tag103.xml"/><Relationship Id="rId10" Type="http://schemas.openxmlformats.org/officeDocument/2006/relationships/image" Target="../media/image9.png"/><Relationship Id="rId4" Type="http://schemas.openxmlformats.org/officeDocument/2006/relationships/tags" Target="../tags/tag102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13" Type="http://schemas.openxmlformats.org/officeDocument/2006/relationships/image" Target="../media/image9.png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12" Type="http://schemas.openxmlformats.org/officeDocument/2006/relationships/image" Target="../media/image11.jpeg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1.xml"/><Relationship Id="rId10" Type="http://schemas.openxmlformats.org/officeDocument/2006/relationships/tags" Target="../tags/tag116.xml"/><Relationship Id="rId4" Type="http://schemas.openxmlformats.org/officeDocument/2006/relationships/tags" Target="../tags/tag110.xml"/><Relationship Id="rId9" Type="http://schemas.openxmlformats.org/officeDocument/2006/relationships/tags" Target="../tags/tag115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12" Type="http://schemas.openxmlformats.org/officeDocument/2006/relationships/image" Target="../media/image15.png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image" Target="../media/image14.png"/><Relationship Id="rId5" Type="http://schemas.openxmlformats.org/officeDocument/2006/relationships/tags" Target="../tags/tag12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20.xml"/><Relationship Id="rId9" Type="http://schemas.openxmlformats.org/officeDocument/2006/relationships/tags" Target="../tags/tag125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1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4.jpe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9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5.png"/><Relationship Id="rId5" Type="http://schemas.openxmlformats.org/officeDocument/2006/relationships/tags" Target="../tags/tag35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4.xml"/><Relationship Id="rId9" Type="http://schemas.openxmlformats.org/officeDocument/2006/relationships/tags" Target="../tags/tag39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42.xml"/><Relationship Id="rId7" Type="http://schemas.openxmlformats.org/officeDocument/2006/relationships/image" Target="../media/image6.jpe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8.png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5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-16510" y="-5715"/>
            <a:ext cx="12224385" cy="686943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6743065" y="191135"/>
            <a:ext cx="1416050" cy="5743575"/>
          </a:xfrm>
        </p:spPr>
        <p:txBody>
          <a:bodyPr vert="eaVert" lIns="90000" tIns="46800" rIns="90000" bIns="46800" anchor="t" anchorCtr="0">
            <a:normAutofit/>
          </a:bodyPr>
          <a:lstStyle>
            <a:lvl1pPr algn="ctr">
              <a:defRPr sz="720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6057900" y="2673098"/>
            <a:ext cx="634208" cy="2952265"/>
          </a:xfrm>
        </p:spPr>
        <p:txBody>
          <a:bodyPr vert="eaVert"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编辑副标题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23638" y="5495291"/>
            <a:ext cx="1368362" cy="136836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rotWithShape="1">
          <a:blip r:embed="rId7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730208" y="568669"/>
            <a:ext cx="1415772" cy="4509009"/>
          </a:xfrm>
        </p:spPr>
        <p:txBody>
          <a:bodyPr vert="eaVert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</a:p>
        </p:txBody>
      </p:sp>
      <p:sp>
        <p:nvSpPr>
          <p:cNvPr id="9" name="竖排文字占位符 8"/>
          <p:cNvSpPr>
            <a:spLocks noGrp="1"/>
          </p:cNvSpPr>
          <p:nvPr>
            <p:ph type="body" orient="vert" sz="quarter" idx="13" hasCustomPrompt="1"/>
            <p:custDataLst>
              <p:tags r:id="rId5"/>
            </p:custDataLst>
          </p:nvPr>
        </p:nvSpPr>
        <p:spPr>
          <a:xfrm>
            <a:off x="5907314" y="2423886"/>
            <a:ext cx="764838" cy="3185453"/>
          </a:xfrm>
        </p:spPr>
        <p:txBody>
          <a:bodyPr vert="eaVert" lIns="90000" tIns="46800" rIns="90000" bIns="46800">
            <a:normAutofit/>
          </a:bodyPr>
          <a:lstStyle>
            <a:lvl1pPr marL="0" indent="0">
              <a:buNone/>
              <a:defRPr sz="24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23638" y="5495291"/>
            <a:ext cx="1368362" cy="13683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39232" y="4779420"/>
            <a:ext cx="2556794" cy="22468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310" y="5013153"/>
            <a:ext cx="1908902" cy="19089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97599">
            <a:off x="10420676" y="-159342"/>
            <a:ext cx="1881084" cy="18810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52878" y="42078"/>
            <a:ext cx="1639122" cy="1639122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91039" y="-103722"/>
            <a:ext cx="1639122" cy="163912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92518" y="-478287"/>
            <a:ext cx="12028206" cy="7991390"/>
            <a:chOff x="292518" y="-478287"/>
            <a:chExt cx="12028206" cy="7991390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20797599">
              <a:off x="8840534" y="-478287"/>
              <a:ext cx="3480190" cy="348019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518" y="4108285"/>
              <a:ext cx="3874448" cy="340481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33838" y="5905491"/>
            <a:ext cx="958161" cy="9581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rotWithShape="1">
          <a:blip r:embed="rId7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4116000" y="3600153"/>
            <a:ext cx="5581426" cy="728890"/>
          </a:xfrm>
        </p:spPr>
        <p:txBody>
          <a:bodyPr lIns="90000" tIns="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116070" y="2922270"/>
            <a:ext cx="5581650" cy="651510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23638" y="5495291"/>
            <a:ext cx="1368362" cy="13683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23638" y="5495291"/>
            <a:ext cx="1368362" cy="13683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7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97599">
            <a:off x="10870997" y="5422811"/>
            <a:ext cx="1302244" cy="13022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52878" y="42078"/>
            <a:ext cx="1639122" cy="163912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2019-12-23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51" y="4936438"/>
            <a:ext cx="2556794" cy="224688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2019-12-23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idx="13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10665" dirty="0">
                <a:solidFill>
                  <a:srgbClr val="C00000"/>
                </a:solidFill>
              </a:rPr>
              <a:t/>
            </a:r>
            <a:br>
              <a:rPr lang="zh-CN" altLang="en-US" sz="10665" dirty="0">
                <a:solidFill>
                  <a:srgbClr val="C00000"/>
                </a:solidFill>
              </a:rPr>
            </a:br>
            <a:endParaRPr lang="zh-CN" altLang="en-US" sz="10665" dirty="0">
              <a:solidFill>
                <a:srgbClr val="C00000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4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altLang="zh-CN" sz="7200" b="1" dirty="0" smtClean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20529" y="1283110"/>
            <a:ext cx="74036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探骊得珠</a:t>
            </a:r>
          </a:p>
          <a:p>
            <a:pPr algn="ctr"/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探秘红楼</a:t>
            </a:r>
          </a:p>
          <a:p>
            <a:endParaRPr lang="zh-CN" altLang="en-US" sz="6000" dirty="0"/>
          </a:p>
        </p:txBody>
      </p:sp>
      <p:sp>
        <p:nvSpPr>
          <p:cNvPr id="6" name="文本框 5"/>
          <p:cNvSpPr txBox="1"/>
          <p:nvPr/>
        </p:nvSpPr>
        <p:spPr>
          <a:xfrm>
            <a:off x="2429301" y="4424680"/>
            <a:ext cx="719237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《红楼梦》整本</a:t>
            </a:r>
            <a:r>
              <a:rPr lang="zh-CN" altLang="en-US" sz="4000" b="1" dirty="0" smtClean="0">
                <a:latin typeface="楷体_GB2312" panose="02010609030101010101" charset="-122"/>
                <a:ea typeface="楷体_GB2312" panose="02010609030101010101" charset="-122"/>
              </a:rPr>
              <a:t>书阅读导读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课</a:t>
            </a:r>
          </a:p>
          <a:p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苏轼《儋耳山》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26828"/>
            <a:ext cx="10852237" cy="5388907"/>
          </a:xfrm>
        </p:spPr>
        <p:txBody>
          <a:bodyPr/>
          <a:lstStyle/>
          <a:p>
            <a:pPr algn="ctr"/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突兀隘空虚，他山总不如。</a:t>
            </a:r>
          </a:p>
          <a:p>
            <a:pPr algn="ctr"/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君看道旁石，尽是补天馀。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b="1">
                <a:latin typeface="宋体" pitchFamily="2" charset="-122"/>
                <a:ea typeface="宋体" pitchFamily="2" charset="-122"/>
              </a:rPr>
              <a:t>脂砚斋</a:t>
            </a:r>
            <a:r>
              <a:rPr sz="4800" b="1">
                <a:latin typeface="宋体" pitchFamily="2" charset="-122"/>
                <a:ea typeface="宋体" pitchFamily="2" charset="-122"/>
              </a:rPr>
              <a:t>批语云：</a:t>
            </a:r>
            <a:r>
              <a:rPr lang="en-US" altLang="zh-CN" sz="4800" b="1">
                <a:latin typeface="宋体" pitchFamily="2" charset="-122"/>
                <a:ea typeface="宋体" pitchFamily="2" charset="-122"/>
              </a:rPr>
              <a:t>“</a:t>
            </a:r>
            <a:r>
              <a:rPr sz="4800" b="1">
                <a:latin typeface="宋体" pitchFamily="2" charset="-122"/>
                <a:ea typeface="宋体" pitchFamily="2" charset="-122"/>
              </a:rPr>
              <a:t>自谓堕落情网，故无补天之用。</a:t>
            </a:r>
            <a:r>
              <a:rPr lang="en-US" altLang="zh-CN" sz="4800" b="1">
                <a:latin typeface="宋体" pitchFamily="2" charset="-122"/>
                <a:ea typeface="宋体" pitchFamily="2" charset="-122"/>
              </a:rPr>
              <a:t>”</a:t>
            </a:r>
            <a:r>
              <a:rPr sz="4800" b="1">
                <a:latin typeface="宋体" pitchFamily="2" charset="-122"/>
                <a:ea typeface="宋体" pitchFamily="2" charset="-122"/>
              </a:rPr>
              <a:t>点明：作为</a:t>
            </a:r>
            <a:r>
              <a:rPr lang="en-US" altLang="zh-CN" sz="4800" b="1">
                <a:latin typeface="宋体" pitchFamily="2" charset="-122"/>
                <a:ea typeface="宋体" pitchFamily="2" charset="-122"/>
              </a:rPr>
              <a:t>“</a:t>
            </a:r>
            <a:r>
              <a:rPr sz="4800" b="1">
                <a:latin typeface="宋体" pitchFamily="2" charset="-122"/>
                <a:ea typeface="宋体" pitchFamily="2" charset="-122"/>
              </a:rPr>
              <a:t>石头</a:t>
            </a:r>
            <a:r>
              <a:rPr lang="en-US" altLang="zh-CN" sz="4800" b="1">
                <a:latin typeface="宋体" pitchFamily="2" charset="-122"/>
                <a:ea typeface="宋体" pitchFamily="2" charset="-122"/>
              </a:rPr>
              <a:t>”</a:t>
            </a:r>
            <a:r>
              <a:rPr sz="4800" b="1">
                <a:latin typeface="宋体" pitchFamily="2" charset="-122"/>
                <a:ea typeface="宋体" pitchFamily="2" charset="-122"/>
              </a:rPr>
              <a:t>幻形入世的贾宝玉，因为</a:t>
            </a:r>
            <a:r>
              <a:rPr lang="en-US" altLang="zh-CN" sz="4800" b="1">
                <a:latin typeface="宋体" pitchFamily="2" charset="-122"/>
                <a:ea typeface="宋体" pitchFamily="2" charset="-122"/>
              </a:rPr>
              <a:t>“</a:t>
            </a:r>
            <a:r>
              <a:rPr sz="4800" b="1">
                <a:latin typeface="宋体" pitchFamily="2" charset="-122"/>
                <a:ea typeface="宋体" pitchFamily="2" charset="-122"/>
              </a:rPr>
              <a:t>堕落情根</a:t>
            </a:r>
            <a:r>
              <a:rPr lang="en-US" altLang="zh-CN" sz="4800" b="1">
                <a:latin typeface="宋体" pitchFamily="2" charset="-122"/>
                <a:ea typeface="宋体" pitchFamily="2" charset="-122"/>
              </a:rPr>
              <a:t>”</a:t>
            </a:r>
            <a:r>
              <a:rPr sz="4800" b="1">
                <a:latin typeface="宋体" pitchFamily="2" charset="-122"/>
                <a:ea typeface="宋体" pitchFamily="2" charset="-122"/>
              </a:rPr>
              <a:t>，故无补天之用，也不去补天了。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石和玉的特点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856" y="183882"/>
            <a:ext cx="10852237" cy="6243422"/>
          </a:xfrm>
        </p:spPr>
        <p:txBody>
          <a:bodyPr>
            <a:noAutofit/>
          </a:bodyPr>
          <a:lstStyle/>
          <a:p>
            <a:r>
              <a:rPr lang="zh-CN" altLang="en-US" sz="4000" b="1" dirty="0" smtClean="0">
                <a:latin typeface="宋体" pitchFamily="2" charset="-122"/>
                <a:ea typeface="宋体" pitchFamily="2" charset="-122"/>
              </a:rPr>
              <a:t>在原始</a:t>
            </a:r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宗教活动</a:t>
            </a:r>
            <a:r>
              <a:rPr lang="zh-CN" altLang="en-US" sz="4000" b="1" dirty="0" smtClean="0">
                <a:latin typeface="宋体" pitchFamily="2" charset="-122"/>
                <a:ea typeface="宋体" pitchFamily="2" charset="-122"/>
              </a:rPr>
              <a:t>和祭祀大典</a:t>
            </a:r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中，作为礼器，玉担当着感通天地人神的重要</a:t>
            </a:r>
            <a:r>
              <a:rPr lang="zh-CN" altLang="en-US" sz="4000" b="1" dirty="0" smtClean="0">
                <a:latin typeface="宋体" pitchFamily="2" charset="-122"/>
                <a:ea typeface="宋体" pitchFamily="2" charset="-122"/>
              </a:rPr>
              <a:t>角色。玉也是身份地位象征，</a:t>
            </a:r>
            <a:r>
              <a:rPr sz="4000" b="1" dirty="0" err="1" smtClean="0">
                <a:latin typeface="宋体" pitchFamily="2" charset="-122"/>
                <a:ea typeface="宋体" pitchFamily="2" charset="-122"/>
                <a:sym typeface="+mn-ea"/>
              </a:rPr>
              <a:t>为贵族、大臣、商贾等注目</a:t>
            </a:r>
            <a:r>
              <a:rPr sz="4000" b="1" dirty="0" smtClean="0">
                <a:latin typeface="宋体" pitchFamily="2" charset="-122"/>
                <a:ea typeface="宋体" pitchFamily="2" charset="-122"/>
                <a:sym typeface="+mn-ea"/>
              </a:rPr>
              <a:t>。</a:t>
            </a:r>
            <a:r>
              <a:rPr lang="zh-CN" altLang="en-US" sz="4000" b="1" dirty="0" smtClean="0">
                <a:latin typeface="宋体" pitchFamily="2" charset="-122"/>
                <a:ea typeface="宋体" pitchFamily="2" charset="-122"/>
              </a:rPr>
              <a:t>玉文化在政治、经济、道德、宗教等活动中有着中心和主流的地位。</a:t>
            </a:r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《宋史•米芾传》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45878"/>
            <a:ext cx="10852237" cy="5388907"/>
          </a:xfrm>
        </p:spPr>
        <p:txBody>
          <a:bodyPr>
            <a:noAutofit/>
          </a:bodyPr>
          <a:lstStyle/>
          <a:p>
            <a:r>
              <a:rPr lang="zh-CN" altLang="en-US" sz="5400" b="1" dirty="0">
                <a:latin typeface="宋体" pitchFamily="2" charset="-122"/>
                <a:ea typeface="宋体" pitchFamily="2" charset="-122"/>
              </a:rPr>
              <a:t>无为州治有巨石，状奇丑，芾见大喜曰：</a:t>
            </a:r>
            <a:r>
              <a:rPr lang="en-US" altLang="zh-CN" sz="5400" b="1" dirty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5400" b="1" dirty="0">
                <a:latin typeface="宋体" pitchFamily="2" charset="-122"/>
                <a:ea typeface="宋体" pitchFamily="2" charset="-122"/>
              </a:rPr>
              <a:t>此足以当吾拜! </a:t>
            </a:r>
            <a:r>
              <a:rPr lang="en-US" altLang="zh-CN" sz="5400" b="1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5400" b="1" dirty="0">
                <a:latin typeface="宋体" pitchFamily="2" charset="-122"/>
                <a:ea typeface="宋体" pitchFamily="2" charset="-122"/>
              </a:rPr>
              <a:t>具衣冠拜之，呼之为兄。”米芾因此被称为“米癫”</a:t>
            </a:r>
            <a:r>
              <a:rPr lang="zh-CN" altLang="en-US" sz="5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5400" b="1" dirty="0">
              <a:latin typeface="宋体" pitchFamily="2" charset="-122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254004"/>
            <a:ext cx="10852237" cy="441964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贾宝玉的呆气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9395" y="970915"/>
            <a:ext cx="11713210" cy="5388610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贾府中，两个老婆子评论贾宝玉：我前一回来，听见他家里许多人抱怨，千真万真的有些呆气。大雨淋的水鸡似的，他反告诉别人“下雨了，快避雨去罢。”你说可笑不可笑？时常没人在跟前，就自哭自笑的，看见燕子，就和燕子说话，河里看见了鱼，就和鱼说话，见了星星月亮，不是长吁短叹，就是咕咕哝哝的。且是连一点刚性也没有，连那些毛丫头的气都受的。爱惜东西，连个线头儿都是好的；糟踏起来，那怕值千值万的都不管了。</a:t>
            </a:r>
          </a:p>
          <a:p>
            <a:r>
              <a:rPr sz="2800" b="1" dirty="0" err="1">
                <a:latin typeface="宋体" pitchFamily="2" charset="-122"/>
                <a:ea typeface="宋体" pitchFamily="2" charset="-122"/>
                <a:sym typeface="+mn-ea"/>
              </a:rPr>
              <a:t>冷子兴评说贾宝玉：说起孩子话来也奇怪，他说：</a:t>
            </a:r>
            <a:r>
              <a:rPr lang="en-US" altLang="zh-CN" sz="2800" b="1" dirty="0" err="1">
                <a:latin typeface="宋体" pitchFamily="2" charset="-122"/>
                <a:ea typeface="宋体" pitchFamily="2" charset="-122"/>
                <a:sym typeface="+mn-ea"/>
              </a:rPr>
              <a:t>‘</a:t>
            </a:r>
            <a:r>
              <a:rPr sz="2800" b="1" dirty="0" err="1">
                <a:latin typeface="宋体" pitchFamily="2" charset="-122"/>
                <a:ea typeface="宋体" pitchFamily="2" charset="-122"/>
                <a:sym typeface="+mn-ea"/>
              </a:rPr>
              <a:t>女儿是水作的骨肉，男人是泥作的骨肉</a:t>
            </a:r>
            <a:r>
              <a:rPr sz="2800" b="1" dirty="0">
                <a:latin typeface="宋体" pitchFamily="2" charset="-122"/>
                <a:ea typeface="宋体" pitchFamily="2" charset="-122"/>
                <a:sym typeface="+mn-ea"/>
              </a:rPr>
              <a:t>。</a:t>
            </a:r>
            <a:r>
              <a:rPr sz="2800" b="1" dirty="0" err="1">
                <a:latin typeface="宋体" pitchFamily="2" charset="-122"/>
                <a:ea typeface="宋体" pitchFamily="2" charset="-122"/>
                <a:sym typeface="+mn-ea"/>
              </a:rPr>
              <a:t>我见了女儿，我便清爽；见了男子，便觉浊臭逼人。</a:t>
            </a:r>
            <a:r>
              <a:rPr lang="en-US" altLang="zh-CN" sz="2800" b="1" dirty="0" err="1">
                <a:latin typeface="宋体" pitchFamily="2" charset="-122"/>
                <a:ea typeface="宋体" pitchFamily="2" charset="-122"/>
                <a:sym typeface="+mn-ea"/>
              </a:rPr>
              <a:t>’</a:t>
            </a:r>
            <a:r>
              <a:rPr sz="2800" b="1" dirty="0" err="1">
                <a:latin typeface="宋体" pitchFamily="2" charset="-122"/>
                <a:ea typeface="宋体" pitchFamily="2" charset="-122"/>
                <a:sym typeface="+mn-ea"/>
              </a:rPr>
              <a:t>你道好笑不好笑</a:t>
            </a:r>
            <a:r>
              <a:rPr sz="2800" b="1" dirty="0">
                <a:latin typeface="宋体" pitchFamily="2" charset="-122"/>
                <a:ea typeface="宋体" pitchFamily="2" charset="-122"/>
                <a:sym typeface="+mn-ea"/>
              </a:rPr>
              <a:t>？</a:t>
            </a:r>
            <a:r>
              <a:rPr sz="2800" b="1" dirty="0" err="1">
                <a:latin typeface="宋体" pitchFamily="2" charset="-122"/>
                <a:ea typeface="宋体" pitchFamily="2" charset="-122"/>
                <a:sym typeface="+mn-ea"/>
              </a:rPr>
              <a:t>将来色鬼无疑</a:t>
            </a:r>
            <a:r>
              <a:rPr sz="2800" b="1" dirty="0">
                <a:latin typeface="宋体" pitchFamily="2" charset="-122"/>
                <a:ea typeface="宋体" pitchFamily="2" charset="-122"/>
                <a:sym typeface="+mn-ea"/>
              </a:rPr>
              <a:t>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  <a:p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  <a:p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49864"/>
            <a:ext cx="10852237" cy="441964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贾宝玉摔玉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3840" y="914400"/>
            <a:ext cx="11845925" cy="5388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又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问黛玉：“可也有玉没有？”众人不解其语，黛玉便忖度着因他有玉，故问我有也无，因答道：“我没有那个。想来那玉是一件罕物，岂能人人有的。”</a:t>
            </a:r>
          </a:p>
          <a:p>
            <a:pPr marL="0" indent="0">
              <a:buNone/>
            </a:pP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宝玉听了，登时发作起痴狂病来，摘下那玉，就狠命摔去，骂道：“什么罕物，连人之高低不择，还说‘通灵’不‘通灵’呢！我也不要这劳什子了！”吓的众人一拥争去拾玉。贾母急的搂了宝玉道：“孽障！你生气，要打骂人容易，何苦摔那命根子！”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12750"/>
            <a:ext cx="10852150" cy="6069330"/>
          </a:xfrm>
        </p:spPr>
        <p:txBody>
          <a:bodyPr>
            <a:noAutofit/>
          </a:bodyPr>
          <a:lstStyle/>
          <a:p>
            <a:endParaRPr lang="en-US" sz="4000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sz="5400" b="1" dirty="0" err="1" smtClean="0">
                <a:latin typeface="宋体" pitchFamily="2" charset="-122"/>
                <a:ea typeface="宋体" pitchFamily="2" charset="-122"/>
              </a:rPr>
              <a:t>反映了曹雪芹的具有初步</a:t>
            </a:r>
            <a:r>
              <a:rPr sz="5400" b="1" dirty="0" err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民主主义因素和人道主义精神的人生追求和价值取向</a:t>
            </a:r>
            <a:r>
              <a:rPr sz="5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  <a:p>
            <a:endParaRPr sz="40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0369" y="223639"/>
            <a:ext cx="10852237" cy="5898866"/>
          </a:xfrm>
        </p:spPr>
        <p:txBody>
          <a:bodyPr>
            <a:noAutofit/>
          </a:bodyPr>
          <a:lstStyle/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明中期以来，在思想文化领域出现了被美学家称为“反抗的浪漫主义”思潮。代表人是著名思想家李贽。他不服孔孟，大倡异端，宣讲童心，反对矫饰。第一个冲破封建士大夫的思想藩篱，把反映真实人情世态的现实文学纳入了启蒙思潮，这就是他的著名的“童心说”，这个以心灵觉醒为基础的个性解放思潮，在明清之际虽然随着社会政治形势的急剧变化而屡经曲折，但它在思想文化领域的影响却是深远的。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5400" b="1" dirty="0" smtClean="0">
                <a:latin typeface="宋体" pitchFamily="2" charset="-122"/>
                <a:ea typeface="宋体" pitchFamily="2" charset="-122"/>
              </a:rPr>
              <a:t>读书方法</a:t>
            </a:r>
            <a:endParaRPr lang="zh-CN" altLang="en-US" sz="5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191047"/>
            <a:ext cx="10852237" cy="5388907"/>
          </a:xfrm>
        </p:spPr>
        <p:txBody>
          <a:bodyPr>
            <a:noAutofit/>
          </a:bodyPr>
          <a:lstStyle/>
          <a:p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、静下心来，用心品读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、精读和略读甚至跳读相结合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、借鉴有脂砚斋评语的脂评本以及参考其他人对</a:t>
            </a: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红楼梦</a:t>
            </a: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的有关研究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、遇到疑难的问题，可以利用网络查阅资料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、田野调查法，辽阳的曹雪芹博物馆实地调查，获得有效消息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毛泽东对《红楼梦》的评价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36675"/>
            <a:ext cx="10852150" cy="5004435"/>
          </a:xfrm>
        </p:spPr>
        <p:txBody>
          <a:bodyPr/>
          <a:lstStyle/>
          <a:p>
            <a:r>
              <a:rPr sz="4800" b="1" dirty="0" err="1">
                <a:latin typeface="宋体" pitchFamily="2" charset="-122"/>
                <a:ea typeface="宋体" pitchFamily="2" charset="-122"/>
                <a:sym typeface="+mn-ea"/>
              </a:rPr>
              <a:t>除了地大物博，人口众多，历史悠久，以及在文学上有部</a:t>
            </a:r>
            <a:r>
              <a:rPr lang="en-US" altLang="zh-CN" sz="4800" b="1" dirty="0" err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+mn-ea"/>
              </a:rPr>
              <a:t>《</a:t>
            </a:r>
            <a:r>
              <a:rPr sz="4800" b="1" dirty="0" err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+mn-ea"/>
              </a:rPr>
              <a:t>红楼梦</a:t>
            </a:r>
            <a:r>
              <a:rPr lang="en-US" altLang="zh-CN" sz="4800" b="1" dirty="0" err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+mn-ea"/>
              </a:rPr>
              <a:t>》</a:t>
            </a:r>
            <a:r>
              <a:rPr sz="4800" b="1" dirty="0" err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+mn-ea"/>
              </a:rPr>
              <a:t>等等以外，很多地方不如人家，</a:t>
            </a:r>
            <a:r>
              <a:rPr sz="4800" b="1" dirty="0" err="1">
                <a:latin typeface="宋体" pitchFamily="2" charset="-122"/>
                <a:ea typeface="宋体" pitchFamily="2" charset="-122"/>
                <a:sym typeface="+mn-ea"/>
              </a:rPr>
              <a:t>骄傲不起来</a:t>
            </a:r>
            <a:r>
              <a:rPr sz="4800" b="1" dirty="0">
                <a:latin typeface="宋体" pitchFamily="2" charset="-122"/>
                <a:ea typeface="宋体" pitchFamily="2" charset="-122"/>
                <a:sym typeface="+mn-ea"/>
              </a:rPr>
              <a:t>。</a:t>
            </a:r>
            <a:endParaRPr lang="en-US" altLang="zh-CN" sz="4800" b="1" dirty="0">
              <a:latin typeface="宋体" pitchFamily="2" charset="-122"/>
              <a:ea typeface="宋体" pitchFamily="2" charset="-122"/>
            </a:endParaRPr>
          </a:p>
          <a:p>
            <a:endParaRPr lang="zh-CN" altLang="en-US" sz="4800" b="1" dirty="0">
              <a:latin typeface="宋体" pitchFamily="2" charset="-122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鲁迅对《红楼梦》的评价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75" y="1290320"/>
            <a:ext cx="11049000" cy="5050790"/>
          </a:xfrm>
        </p:spPr>
        <p:txBody>
          <a:bodyPr>
            <a:noAutofit/>
          </a:bodyPr>
          <a:lstStyle/>
          <a:p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其要点在敢于如实描写，并无讳饰，和从前的小说叙好人完全是好，坏人完全是坏的，大不相同，所以其中所叙的人物，都是真的人物。总之自有《红楼梦》出来以后，传统的思想和写法都打破了。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周汝昌对《红楼梦》的评价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3715" y="1188085"/>
            <a:ext cx="11163935" cy="5048885"/>
          </a:xfrm>
        </p:spPr>
        <p:txBody>
          <a:bodyPr>
            <a:noAutofit/>
          </a:bodyPr>
          <a:lstStyle/>
          <a:p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《红楼梦》到底是一部什么书？归根结底，应称之为中华之文化小说。因为这部书中充满了中华传统文化的精华，却表现为“通之于人众”的小说形式。如欲理解这一民族文化的大精义，读古经书不如先读</a:t>
            </a:r>
            <a:r>
              <a:rPr lang="zh-CN" altLang="en-US" sz="4000" b="1" dirty="0" smtClean="0">
                <a:latin typeface="宋体" pitchFamily="2" charset="-122"/>
                <a:ea typeface="宋体" pitchFamily="2" charset="-122"/>
              </a:rPr>
              <a:t>《红楼梦》</a:t>
            </a:r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sz="6000" b="1" dirty="0" err="1">
                <a:latin typeface="宋体" pitchFamily="2" charset="-122"/>
                <a:ea typeface="宋体" pitchFamily="2" charset="-122"/>
                <a:sym typeface="+mn-ea"/>
              </a:rPr>
              <a:t>王蒙对《红楼梦》的评价</a:t>
            </a:r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/>
            </a:r>
            <a:br>
              <a:rPr lang="zh-CN" altLang="en-US" sz="6000" b="1" dirty="0">
                <a:latin typeface="宋体" pitchFamily="2" charset="-122"/>
                <a:ea typeface="宋体" pitchFamily="2" charset="-122"/>
              </a:rPr>
            </a:br>
            <a:endParaRPr lang="zh-CN" altLang="en-US" sz="6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605" y="1217295"/>
            <a:ext cx="11126470" cy="5388610"/>
          </a:xfrm>
        </p:spPr>
        <p:txBody>
          <a:bodyPr/>
          <a:lstStyle/>
          <a:p>
            <a:r>
              <a:rPr lang="zh-CN" altLang="en-US" sz="4400" b="1" dirty="0">
                <a:latin typeface="宋体" pitchFamily="2" charset="-122"/>
                <a:ea typeface="宋体" pitchFamily="2" charset="-122"/>
              </a:rPr>
              <a:t>《红楼梦》就是人生。几乎是，你的一切经历经验喜怒哀乐都能从《红楼梦》里找到参照，找到解释，找到依托，也找到心心相应的共振。《红楼梦》帮助你体验人生。读一部《红楼梦》，等于活了一次，至少是活了二十年。”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sz="5335" b="1">
                <a:latin typeface="宋体" pitchFamily="2" charset="-122"/>
                <a:ea typeface="宋体" pitchFamily="2" charset="-122"/>
              </a:rPr>
              <a:t>红学家吴世昌对《红楼梦》的评价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红楼一世界，世界一红楼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43243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《红楼梦》的别名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45878"/>
            <a:ext cx="10852237" cy="5388907"/>
          </a:xfrm>
        </p:spPr>
        <p:txBody>
          <a:bodyPr>
            <a:normAutofit lnSpcReduction="10000"/>
          </a:bodyPr>
          <a:lstStyle/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《</a:t>
            </a:r>
            <a:r>
              <a:rPr sz="4800" b="1" u="sng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石头记</a:t>
            </a:r>
            <a:r>
              <a:rPr lang="en-US" altLang="zh-CN" sz="4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》</a:t>
            </a:r>
            <a:endParaRPr lang="zh-CN" altLang="en-US" sz="4800" b="1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《</a:t>
            </a:r>
            <a:r>
              <a:rPr sz="4800" b="1" u="sng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还泪记</a:t>
            </a:r>
            <a:r>
              <a:rPr lang="en-US" altLang="zh-CN" sz="4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》</a:t>
            </a:r>
            <a:endParaRPr lang="zh-CN" altLang="en-US" sz="4800" b="1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《</a:t>
            </a:r>
            <a:r>
              <a:rPr sz="4800" b="1" u="sng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风月宝鉴</a:t>
            </a:r>
            <a:r>
              <a:rPr lang="en-US" altLang="zh-CN" sz="4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》</a:t>
            </a:r>
          </a:p>
          <a:p>
            <a:pPr marL="0" indent="0" algn="ctr">
              <a:buFont typeface="Wingdings" panose="05000000000000000000" pitchFamily="2" charset="2"/>
              <a:buNone/>
            </a:pPr>
            <a:r>
              <a:rPr sz="4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《</a:t>
            </a:r>
            <a:r>
              <a:rPr sz="4800" b="1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情僧录</a:t>
            </a:r>
            <a:r>
              <a:rPr sz="4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》</a:t>
            </a:r>
            <a:endParaRPr lang="zh-CN" altLang="en-US" sz="4800" b="1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US" altLang="zh-CN" sz="4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《</a:t>
            </a:r>
            <a:r>
              <a:rPr sz="4800" b="1" u="sng" dirty="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金陵十二钗</a:t>
            </a:r>
            <a:r>
              <a:rPr lang="en-US" altLang="zh-CN" sz="4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sym typeface="+mn-ea"/>
              </a:rPr>
              <a:t>》</a:t>
            </a:r>
            <a:endParaRPr lang="zh-CN" altLang="en-US" sz="4800" b="1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5267" y="478798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b="1" dirty="0" smtClean="0">
                <a:latin typeface="宋体" pitchFamily="2" charset="-122"/>
                <a:ea typeface="宋体" pitchFamily="2" charset="-122"/>
              </a:rPr>
              <a:t>甲戌</a:t>
            </a:r>
            <a:r>
              <a:rPr lang="zh-CN" altLang="en-US" sz="4400" b="1" dirty="0">
                <a:latin typeface="宋体" pitchFamily="2" charset="-122"/>
                <a:ea typeface="宋体" pitchFamily="2" charset="-122"/>
              </a:rPr>
              <a:t>本第一回提到《石头记》时，脂砚斋的旁批云：</a:t>
            </a:r>
            <a:r>
              <a:rPr lang="en-US" altLang="zh-CN" sz="4400" b="1" dirty="0">
                <a:latin typeface="宋体" pitchFamily="2" charset="-122"/>
                <a:ea typeface="宋体" pitchFamily="2" charset="-122"/>
              </a:rPr>
              <a:t>“</a:t>
            </a:r>
            <a:r>
              <a:rPr sz="4400" b="1" dirty="0" err="1">
                <a:latin typeface="宋体" pitchFamily="2" charset="-122"/>
                <a:ea typeface="宋体" pitchFamily="2" charset="-122"/>
              </a:rPr>
              <a:t>本名也</a:t>
            </a:r>
            <a:r>
              <a:rPr sz="4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4400" b="1" dirty="0">
                <a:latin typeface="宋体" pitchFamily="2" charset="-122"/>
                <a:ea typeface="宋体" pitchFamily="2" charset="-122"/>
              </a:rPr>
              <a:t>”</a:t>
            </a:r>
            <a:r>
              <a:rPr sz="4400" b="1" dirty="0" err="1">
                <a:latin typeface="宋体" pitchFamily="2" charset="-122"/>
                <a:ea typeface="宋体" pitchFamily="2" charset="-122"/>
              </a:rPr>
              <a:t>程本的程伟元序中也说</a:t>
            </a:r>
            <a:r>
              <a:rPr lang="en-US" altLang="zh-CN" sz="4400" b="1" dirty="0">
                <a:latin typeface="宋体" pitchFamily="2" charset="-122"/>
                <a:ea typeface="宋体" pitchFamily="2" charset="-122"/>
              </a:rPr>
              <a:t>“</a:t>
            </a:r>
            <a:r>
              <a:rPr sz="4400" b="1" dirty="0">
                <a:latin typeface="宋体" pitchFamily="2" charset="-122"/>
                <a:ea typeface="宋体" pitchFamily="2" charset="-122"/>
              </a:rPr>
              <a:t>《</a:t>
            </a:r>
            <a:r>
              <a:rPr sz="4400" b="1" dirty="0" err="1">
                <a:latin typeface="宋体" pitchFamily="2" charset="-122"/>
                <a:ea typeface="宋体" pitchFamily="2" charset="-122"/>
              </a:rPr>
              <a:t>石头记》是此书原名</a:t>
            </a:r>
            <a:r>
              <a:rPr sz="4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4400" b="1" dirty="0">
                <a:latin typeface="宋体" pitchFamily="2" charset="-122"/>
                <a:ea typeface="宋体" pitchFamily="2" charset="-122"/>
              </a:rPr>
              <a:t>”</a:t>
            </a:r>
            <a:r>
              <a:rPr sz="4400" b="1" dirty="0" err="1">
                <a:latin typeface="宋体" pitchFamily="2" charset="-122"/>
                <a:ea typeface="宋体" pitchFamily="2" charset="-122"/>
              </a:rPr>
              <a:t>该书早期抄本无一例外的名曰《石头记</a:t>
            </a:r>
            <a:r>
              <a:rPr sz="4400" b="1" dirty="0">
                <a:latin typeface="宋体" pitchFamily="2" charset="-122"/>
                <a:ea typeface="宋体" pitchFamily="2" charset="-122"/>
              </a:rPr>
              <a:t>》，</a:t>
            </a:r>
            <a:r>
              <a:rPr sz="4400" b="1" dirty="0" err="1">
                <a:latin typeface="宋体" pitchFamily="2" charset="-122"/>
                <a:ea typeface="宋体" pitchFamily="2" charset="-122"/>
              </a:rPr>
              <a:t>改名《红楼梦》是后来的事</a:t>
            </a:r>
            <a:r>
              <a:rPr sz="4400" b="1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sz="6000" b="1" dirty="0">
                <a:latin typeface="宋体" pitchFamily="2" charset="-122"/>
                <a:ea typeface="宋体" pitchFamily="2" charset="-122"/>
              </a:rPr>
              <a:t>女娲补天的神话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36353"/>
            <a:ext cx="10852237" cy="53889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4000" b="1" dirty="0" err="1">
                <a:latin typeface="宋体" pitchFamily="2" charset="-122"/>
                <a:ea typeface="宋体" pitchFamily="2" charset="-122"/>
                <a:sym typeface="+mn-ea"/>
              </a:rPr>
              <a:t>往古之时,四极废,九州裂,天不兼覆,地不周载</a:t>
            </a:r>
            <a:r>
              <a:rPr sz="4000" b="1" dirty="0">
                <a:latin typeface="宋体" pitchFamily="2" charset="-122"/>
                <a:ea typeface="宋体" pitchFamily="2" charset="-122"/>
                <a:sym typeface="+mn-ea"/>
              </a:rPr>
              <a:t>。</a:t>
            </a:r>
            <a:r>
              <a:rPr lang="en-US" altLang="zh-CN" sz="4000" b="1" dirty="0">
                <a:latin typeface="宋体" pitchFamily="2" charset="-122"/>
                <a:ea typeface="宋体" pitchFamily="2" charset="-122"/>
                <a:sym typeface="+mn-ea"/>
              </a:rPr>
              <a:t>……</a:t>
            </a:r>
            <a:r>
              <a:rPr sz="4000" b="1" dirty="0" err="1">
                <a:latin typeface="宋体" pitchFamily="2" charset="-122"/>
                <a:ea typeface="宋体" pitchFamily="2" charset="-122"/>
                <a:sym typeface="+mn-ea"/>
              </a:rPr>
              <a:t>于是女娲炼五色石以补苍天,断鳌</a:t>
            </a:r>
            <a:r>
              <a:rPr sz="4000" b="1" dirty="0">
                <a:latin typeface="宋体" pitchFamily="2" charset="-122"/>
                <a:ea typeface="宋体" pitchFamily="2" charset="-122"/>
                <a:sym typeface="+mn-ea"/>
              </a:rPr>
              <a:t>(</a:t>
            </a:r>
            <a:r>
              <a:rPr sz="4000" b="1" dirty="0" err="1">
                <a:latin typeface="宋体" pitchFamily="2" charset="-122"/>
                <a:ea typeface="宋体" pitchFamily="2" charset="-122"/>
                <a:sym typeface="+mn-ea"/>
              </a:rPr>
              <a:t>áo</a:t>
            </a:r>
            <a:r>
              <a:rPr sz="4000" b="1" dirty="0">
                <a:latin typeface="宋体" pitchFamily="2" charset="-122"/>
                <a:ea typeface="宋体" pitchFamily="2" charset="-122"/>
                <a:sym typeface="+mn-ea"/>
              </a:rPr>
              <a:t>)</a:t>
            </a:r>
            <a:r>
              <a:rPr sz="4000" b="1" dirty="0" err="1">
                <a:latin typeface="宋体" pitchFamily="2" charset="-122"/>
                <a:ea typeface="宋体" pitchFamily="2" charset="-122"/>
                <a:sym typeface="+mn-ea"/>
              </a:rPr>
              <a:t>足以立四极,杀黑龙以济冀州,积芦灰以止淫水</a:t>
            </a:r>
            <a:r>
              <a:rPr sz="4000" b="1" dirty="0">
                <a:latin typeface="宋体" pitchFamily="2" charset="-122"/>
                <a:ea typeface="宋体" pitchFamily="2" charset="-122"/>
                <a:sym typeface="+mn-ea"/>
              </a:rPr>
              <a:t>。</a:t>
            </a:r>
            <a:r>
              <a:rPr sz="4000" b="1" dirty="0" err="1">
                <a:latin typeface="宋体" pitchFamily="2" charset="-122"/>
                <a:ea typeface="宋体" pitchFamily="2" charset="-122"/>
                <a:sym typeface="+mn-ea"/>
              </a:rPr>
              <a:t>苍天补,四极正,淫水涸,冀州平,狡虫死,颛</a:t>
            </a:r>
            <a:r>
              <a:rPr sz="4000" b="1" dirty="0">
                <a:latin typeface="宋体" pitchFamily="2" charset="-122"/>
                <a:ea typeface="宋体" pitchFamily="2" charset="-122"/>
                <a:sym typeface="+mn-ea"/>
              </a:rPr>
              <a:t>(</a:t>
            </a:r>
            <a:r>
              <a:rPr sz="4000" b="1" dirty="0" err="1">
                <a:latin typeface="宋体" pitchFamily="2" charset="-122"/>
                <a:ea typeface="宋体" pitchFamily="2" charset="-122"/>
                <a:sym typeface="+mn-ea"/>
              </a:rPr>
              <a:t>zhuān</a:t>
            </a:r>
            <a:r>
              <a:rPr sz="4000" b="1" dirty="0">
                <a:latin typeface="宋体" pitchFamily="2" charset="-122"/>
                <a:ea typeface="宋体" pitchFamily="2" charset="-122"/>
                <a:sym typeface="+mn-ea"/>
              </a:rPr>
              <a:t>)</a:t>
            </a:r>
            <a:r>
              <a:rPr sz="4000" b="1" dirty="0" err="1">
                <a:latin typeface="宋体" pitchFamily="2" charset="-122"/>
                <a:ea typeface="宋体" pitchFamily="2" charset="-122"/>
                <a:sym typeface="+mn-ea"/>
              </a:rPr>
              <a:t>民生</a:t>
            </a:r>
            <a:r>
              <a:rPr sz="4000" b="1" dirty="0">
                <a:latin typeface="宋体" pitchFamily="2" charset="-122"/>
                <a:ea typeface="宋体" pitchFamily="2" charset="-122"/>
                <a:sym typeface="+mn-ea"/>
              </a:rPr>
              <a:t>。</a:t>
            </a:r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  <a:p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1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71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271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71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2718"/>
  <p:tag name="KSO_WM_TEMPLATE_THUMBS_INDEX" val="1、4、7、8、9、10、11、12、13、14、15"/>
  <p:tag name="KSO_WM_TEMPLATE_MASTER_THUMB_INDEX" val="1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88">
      <a:dk1>
        <a:sysClr val="windowText" lastClr="000000"/>
      </a:dk1>
      <a:lt1>
        <a:sysClr val="window" lastClr="FFFFFF"/>
      </a:lt1>
      <a:dk2>
        <a:srgbClr val="FBEFDF"/>
      </a:dk2>
      <a:lt2>
        <a:srgbClr val="FFFFFF"/>
      </a:lt2>
      <a:accent1>
        <a:srgbClr val="C42618"/>
      </a:accent1>
      <a:accent2>
        <a:srgbClr val="D44C46"/>
      </a:accent2>
      <a:accent3>
        <a:srgbClr val="E36460"/>
      </a:accent3>
      <a:accent4>
        <a:srgbClr val="D86C66"/>
      </a:accent4>
      <a:accent5>
        <a:srgbClr val="AD665A"/>
      </a:accent5>
      <a:accent6>
        <a:srgbClr val="74604D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979</Words>
  <Application>Microsoft Office PowerPoint</Application>
  <PresentationFormat>自定义</PresentationFormat>
  <Paragraphs>56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 </vt:lpstr>
      <vt:lpstr>毛泽东对《红楼梦》的评价</vt:lpstr>
      <vt:lpstr>鲁迅对《红楼梦》的评价</vt:lpstr>
      <vt:lpstr>周汝昌对《红楼梦》的评价</vt:lpstr>
      <vt:lpstr>王蒙对《红楼梦》的评价 </vt:lpstr>
      <vt:lpstr>红学家吴世昌对《红楼梦》的评价</vt:lpstr>
      <vt:lpstr>《红楼梦》的别名</vt:lpstr>
      <vt:lpstr>幻灯片 8</vt:lpstr>
      <vt:lpstr>女娲补天的神话</vt:lpstr>
      <vt:lpstr>苏轼《儋耳山》</vt:lpstr>
      <vt:lpstr>幻灯片 11</vt:lpstr>
      <vt:lpstr>幻灯片 12</vt:lpstr>
      <vt:lpstr>幻灯片 13</vt:lpstr>
      <vt:lpstr>《宋史•米芾传》</vt:lpstr>
      <vt:lpstr>贾宝玉的呆气</vt:lpstr>
      <vt:lpstr>贾宝玉摔玉</vt:lpstr>
      <vt:lpstr>幻灯片 17</vt:lpstr>
      <vt:lpstr>幻灯片 18</vt:lpstr>
      <vt:lpstr>读书方法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/>
  <cp:lastModifiedBy>Sky123.Org</cp:lastModifiedBy>
  <cp:revision>133</cp:revision>
  <dcterms:created xsi:type="dcterms:W3CDTF">2019-12-16T07:04:00Z</dcterms:created>
  <dcterms:modified xsi:type="dcterms:W3CDTF">2019-12-23T17:00:33Z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