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89" r:id="rId5"/>
    <p:sldId id="280" r:id="rId6"/>
    <p:sldId id="264" r:id="rId7"/>
    <p:sldId id="279" r:id="rId8"/>
    <p:sldId id="290" r:id="rId9"/>
    <p:sldId id="278" r:id="rId10"/>
    <p:sldId id="285" r:id="rId11"/>
    <p:sldId id="282" r:id="rId12"/>
    <p:sldId id="274" r:id="rId13"/>
    <p:sldId id="284" r:id="rId14"/>
    <p:sldId id="275" r:id="rId15"/>
    <p:sldId id="287" r:id="rId16"/>
    <p:sldId id="288" r:id="rId17"/>
    <p:sldId id="277" r:id="rId18"/>
    <p:sldId id="286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2019/11/24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32431;&#38899;&#20048;-&#24191;&#38517;&#25955;(&#21476;&#31581;&#29420;&#22863;).wma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baike.baidu.com/item/%E5%BC%80%E5%85%83/31884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&#32431;&#38899;&#20048;-&#24191;&#38517;&#25955;(&#21476;&#31581;&#29420;&#22863;).wma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&#26395;&#23731;.mp3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gss0.baidu.com/9vo3dSag_xI4khGko9WTAnF6hhy/zhidao/wh%3D600%2C800/sign=005cd85b6a09c93d07a706f1af0dd4e4/8c1001e93901213f7145dc8959e736d12f2e95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37630" cy="6858000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C00000"/>
                </a:solidFill>
              </a:rPr>
              <a:t>杜甫</a:t>
            </a:r>
            <a:endParaRPr lang="zh-CN" altLang="en-US" b="1" dirty="0">
              <a:solidFill>
                <a:srgbClr val="C00000"/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14282" y="4143380"/>
            <a:ext cx="6400800" cy="1752600"/>
          </a:xfrm>
        </p:spPr>
        <p:txBody>
          <a:bodyPr/>
          <a:lstStyle/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000232" y="928670"/>
            <a:ext cx="357189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9600" b="1" cap="none" spc="0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C000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望岳</a:t>
            </a:r>
            <a:endParaRPr lang="zh-CN" altLang="en-US" sz="96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C000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拓展思考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142984"/>
            <a:ext cx="82296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48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    尾联一句蕴含什么哲理？联系实际谈谈这句对你有什么启发？</a:t>
            </a:r>
            <a:endParaRPr lang="en-US" altLang="zh-CN" sz="4800" b="1" dirty="0" smtClean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  <a:p>
            <a:pPr>
              <a:buNone/>
            </a:pPr>
            <a:r>
              <a:rPr lang="en-US" altLang="zh-CN" sz="48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48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Picture 4" descr="4_83355_3ea6011353316e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714752"/>
            <a:ext cx="9144000" cy="31432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4_83355_3ea6011353316e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928934"/>
            <a:ext cx="9144000" cy="3929066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en-US" sz="4000" b="1" dirty="0" smtClean="0">
                <a:solidFill>
                  <a:srgbClr val="FF0000"/>
                </a:solidFill>
                <a:latin typeface="+mj-ea"/>
              </a:rPr>
              <a:t>（二）</a:t>
            </a:r>
            <a:r>
              <a:rPr lang="zh-CN" altLang="en-US" b="1" dirty="0" smtClean="0">
                <a:solidFill>
                  <a:srgbClr val="FF0000"/>
                </a:solidFill>
                <a:latin typeface="+mj-ea"/>
              </a:rPr>
              <a:t> 精彩读：读出理解 </a:t>
            </a:r>
            <a:r>
              <a:rPr lang="en-US" altLang="zh-CN" b="1" dirty="0" smtClean="0">
                <a:solidFill>
                  <a:srgbClr val="FF0000"/>
                </a:solidFill>
                <a:latin typeface="+mj-ea"/>
                <a:hlinkClick r:id="rId3" action="ppaction://hlinkfile"/>
              </a:rPr>
              <a:t>wma</a:t>
            </a:r>
            <a:endParaRPr lang="zh-CN" altLang="en-US" dirty="0">
              <a:solidFill>
                <a:srgbClr val="FF0000"/>
              </a:solidFill>
              <a:latin typeface="+mj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/>
          <a:lstStyle/>
          <a:p>
            <a:r>
              <a:rPr lang="zh-CN" altLang="zh-CN" sz="4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读出赞美之情——前三联</a:t>
            </a:r>
          </a:p>
          <a:p>
            <a:r>
              <a:rPr lang="zh-CN" altLang="zh-CN" sz="44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读出期盼之意——最后一联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chemeClr val="tx2"/>
                </a:solidFill>
              </a:rPr>
              <a:t>从诗中你读出了一个怎样的杜甫？</a:t>
            </a:r>
            <a:endParaRPr lang="zh-CN" altLang="en-US" b="1" dirty="0">
              <a:solidFill>
                <a:schemeClr val="tx2"/>
              </a:solidFill>
            </a:endParaRPr>
          </a:p>
        </p:txBody>
      </p:sp>
      <p:sp>
        <p:nvSpPr>
          <p:cNvPr id="5" name="内容占位符 4"/>
          <p:cNvSpPr>
            <a:spLocks noGrp="1"/>
          </p:cNvSpPr>
          <p:nvPr>
            <p:ph idx="1"/>
          </p:nvPr>
        </p:nvSpPr>
        <p:spPr>
          <a:xfrm>
            <a:off x="428596" y="1428736"/>
            <a:ext cx="8229600" cy="4525963"/>
          </a:xfrm>
        </p:spPr>
        <p:txBody>
          <a:bodyPr/>
          <a:lstStyle/>
          <a:p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充满自信，充满</a:t>
            </a:r>
            <a:r>
              <a:rPr lang="zh-CN" altLang="zh-CN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斗志，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有着</a:t>
            </a:r>
            <a:r>
              <a:rPr lang="zh-CN" altLang="zh-CN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远大</a:t>
            </a:r>
            <a:r>
              <a:rPr lang="zh-CN" altLang="en-US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的人生理想</a:t>
            </a:r>
            <a:r>
              <a:rPr lang="zh-CN" altLang="zh-CN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44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Picture 2" descr="https://gss0.baidu.com/9vo3dSag_xI4khGko9WTAnF6hhy/zhidao/wh%3D600%2C800/sign=005cd85b6a09c93d07a706f1af0dd4e4/8c1001e93901213f7145dc8959e736d12f2e95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143248"/>
            <a:ext cx="9144000" cy="37147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39784"/>
          </a:xfrm>
        </p:spPr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  <a:latin typeface="+mn-ea"/>
                <a:ea typeface="+mn-ea"/>
              </a:rPr>
              <a:t>诗歌背景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285860"/>
            <a:ext cx="8429684" cy="5197493"/>
          </a:xfrm>
        </p:spPr>
        <p:txBody>
          <a:bodyPr>
            <a:normAutofit/>
          </a:bodyPr>
          <a:lstStyle/>
          <a:p>
            <a:pPr algn="just">
              <a:lnSpc>
                <a:spcPct val="90000"/>
              </a:lnSpc>
              <a:buFontTx/>
              <a:buNone/>
            </a:pPr>
            <a:r>
              <a:rPr lang="zh-CN" altLang="en-US" sz="40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     唐玄宗</a:t>
            </a:r>
            <a:r>
              <a:rPr lang="zh-CN" altLang="en-US" sz="40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  <a:hlinkClick r:id="rId2"/>
              </a:rPr>
              <a:t>开元</a:t>
            </a:r>
            <a:r>
              <a:rPr lang="zh-CN" altLang="en-US" sz="40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二十三年，</a:t>
            </a:r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诗人到洛阳应进士，结果落第而归。</a:t>
            </a:r>
            <a:r>
              <a:rPr lang="zh-CN" altLang="en-US" sz="40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第二年，二十四岁的诗人开始过一种不羁（</a:t>
            </a:r>
            <a:r>
              <a:rPr lang="en-US" altLang="zh-CN" sz="4000" b="1" dirty="0" smtClean="0">
                <a:solidFill>
                  <a:srgbClr val="FF0000"/>
                </a:solidFill>
              </a:rPr>
              <a:t>j</a:t>
            </a:r>
            <a:r>
              <a:rPr lang="zh-CN" altLang="zh-CN" sz="4000" b="1" dirty="0" smtClean="0">
                <a:solidFill>
                  <a:srgbClr val="FF0000"/>
                </a:solidFill>
              </a:rPr>
              <a:t>ī</a:t>
            </a:r>
            <a:r>
              <a:rPr lang="zh-CN" altLang="en-US" sz="40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）的漫游生活。曾先后游历吴、越 和齐、赵 。以后在洛阳遇</a:t>
            </a:r>
            <a:r>
              <a:rPr lang="zh-CN" altLang="en-US" sz="4000" b="1" dirty="0" smtClean="0">
                <a:solidFill>
                  <a:srgbClr val="FF0303"/>
                </a:solidFill>
                <a:latin typeface="楷体" pitchFamily="49" charset="-122"/>
                <a:ea typeface="楷体" pitchFamily="49" charset="-122"/>
              </a:rPr>
              <a:t>李白</a:t>
            </a:r>
            <a:r>
              <a:rPr lang="zh-CN" altLang="en-US" sz="4000" b="1" dirty="0" smtClean="0">
                <a:solidFill>
                  <a:schemeClr val="tx2"/>
                </a:solidFill>
              </a:rPr>
              <a:t>，</a:t>
            </a:r>
            <a:r>
              <a:rPr lang="zh-CN" altLang="en-US" sz="40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二人结下深厚友谊，继而又遇</a:t>
            </a:r>
            <a:r>
              <a:rPr lang="zh-CN" altLang="en-US" sz="4000" b="1" dirty="0" smtClean="0">
                <a:solidFill>
                  <a:srgbClr val="FF0303"/>
                </a:solidFill>
                <a:latin typeface="楷体" pitchFamily="49" charset="-122"/>
                <a:ea typeface="楷体" pitchFamily="49" charset="-122"/>
              </a:rPr>
              <a:t>高适</a:t>
            </a:r>
            <a:r>
              <a:rPr lang="zh-CN" altLang="en-US" sz="40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，三人同游。</a:t>
            </a:r>
            <a:r>
              <a:rPr lang="zh-CN" altLang="en-US" sz="4000" b="1" dirty="0" smtClean="0">
                <a:solidFill>
                  <a:srgbClr val="0000FF"/>
                </a:solidFill>
              </a:rPr>
              <a:t> </a:t>
            </a:r>
            <a:r>
              <a:rPr lang="zh-CN" altLang="en-US" sz="40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本诗即写于北游齐、赵时。</a:t>
            </a:r>
            <a:endParaRPr lang="zh-CN" altLang="en-US" sz="4000" b="1" dirty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852738"/>
            <a:ext cx="5000625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岱宗</a:t>
            </a:r>
            <a:r>
              <a:rPr lang="zh-CN" altLang="en-US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夫</a:t>
            </a:r>
            <a:r>
              <a:rPr lang="zh-CN" altLang="en-US" b="1" dirty="0">
                <a:solidFill>
                  <a:srgbClr val="FF0303"/>
                </a:solidFill>
                <a:latin typeface="楷体" pitchFamily="49" charset="-122"/>
                <a:ea typeface="楷体" pitchFamily="49" charset="-122"/>
              </a:rPr>
              <a:t>如何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?</a:t>
            </a:r>
            <a:br>
              <a:rPr lang="en-US" altLang="zh-CN" b="1" dirty="0">
                <a:latin typeface="楷体" pitchFamily="49" charset="-122"/>
                <a:ea typeface="楷体" pitchFamily="49" charset="-122"/>
              </a:rPr>
            </a:b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齐鲁青</a:t>
            </a:r>
            <a:r>
              <a:rPr lang="zh-CN" altLang="en-US" b="1" dirty="0">
                <a:solidFill>
                  <a:srgbClr val="FF0303"/>
                </a:solidFill>
                <a:latin typeface="楷体" pitchFamily="49" charset="-122"/>
                <a:ea typeface="楷体" pitchFamily="49" charset="-122"/>
              </a:rPr>
              <a:t>未了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。</a:t>
            </a:r>
            <a:br>
              <a:rPr lang="zh-CN" altLang="en-US" b="1" dirty="0">
                <a:latin typeface="楷体" pitchFamily="49" charset="-122"/>
                <a:ea typeface="楷体" pitchFamily="49" charset="-122"/>
              </a:rPr>
            </a:b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造化钟</a:t>
            </a:r>
            <a:r>
              <a:rPr lang="zh-CN" altLang="en-US" b="1" dirty="0">
                <a:solidFill>
                  <a:srgbClr val="FF0303"/>
                </a:solidFill>
                <a:latin typeface="楷体" pitchFamily="49" charset="-122"/>
                <a:ea typeface="楷体" pitchFamily="49" charset="-122"/>
              </a:rPr>
              <a:t>神秀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br>
              <a:rPr lang="zh-CN" altLang="en-US" b="1" dirty="0">
                <a:latin typeface="楷体" pitchFamily="49" charset="-122"/>
                <a:ea typeface="楷体" pitchFamily="49" charset="-122"/>
              </a:rPr>
            </a:b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阴阳</a:t>
            </a:r>
            <a:r>
              <a:rPr lang="zh-CN" altLang="en-US" b="1" dirty="0">
                <a:solidFill>
                  <a:srgbClr val="FF0303"/>
                </a:solidFill>
                <a:latin typeface="楷体" pitchFamily="49" charset="-122"/>
                <a:ea typeface="楷体" pitchFamily="49" charset="-122"/>
              </a:rPr>
              <a:t>割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昏晓。</a:t>
            </a:r>
            <a:br>
              <a:rPr lang="zh-CN" altLang="en-US" b="1" dirty="0">
                <a:latin typeface="楷体" pitchFamily="49" charset="-122"/>
                <a:ea typeface="楷体" pitchFamily="49" charset="-122"/>
              </a:rPr>
            </a:b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荡胸生</a:t>
            </a:r>
            <a:r>
              <a:rPr lang="zh-CN" altLang="en-US" b="1" dirty="0">
                <a:solidFill>
                  <a:srgbClr val="FF0303"/>
                </a:solidFill>
                <a:latin typeface="楷体" pitchFamily="49" charset="-122"/>
                <a:ea typeface="楷体" pitchFamily="49" charset="-122"/>
              </a:rPr>
              <a:t>曾云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br>
              <a:rPr lang="zh-CN" altLang="en-US" b="1" dirty="0">
                <a:latin typeface="楷体" pitchFamily="49" charset="-122"/>
                <a:ea typeface="楷体" pitchFamily="49" charset="-122"/>
              </a:rPr>
            </a:br>
            <a:r>
              <a:rPr lang="zh-CN" altLang="en-US" b="1" dirty="0">
                <a:solidFill>
                  <a:srgbClr val="FF0303"/>
                </a:solidFill>
                <a:latin typeface="楷体" pitchFamily="49" charset="-122"/>
                <a:ea typeface="楷体" pitchFamily="49" charset="-122"/>
              </a:rPr>
              <a:t>决眦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入</a:t>
            </a:r>
            <a:r>
              <a:rPr lang="zh-CN" altLang="en-US" b="1" dirty="0">
                <a:solidFill>
                  <a:srgbClr val="FF0303"/>
                </a:solidFill>
                <a:latin typeface="楷体" pitchFamily="49" charset="-122"/>
                <a:ea typeface="楷体" pitchFamily="49" charset="-122"/>
              </a:rPr>
              <a:t>归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鸟，</a:t>
            </a:r>
            <a:br>
              <a:rPr lang="zh-CN" altLang="en-US" b="1" dirty="0">
                <a:latin typeface="楷体" pitchFamily="49" charset="-122"/>
                <a:ea typeface="楷体" pitchFamily="49" charset="-122"/>
              </a:rPr>
            </a:br>
            <a:r>
              <a:rPr lang="zh-CN" altLang="en-US" b="1" dirty="0">
                <a:solidFill>
                  <a:srgbClr val="FF0303"/>
                </a:solidFill>
                <a:latin typeface="楷体" pitchFamily="49" charset="-122"/>
                <a:ea typeface="楷体" pitchFamily="49" charset="-122"/>
              </a:rPr>
              <a:t>会当</a:t>
            </a:r>
            <a:r>
              <a:rPr lang="zh-CN" altLang="en-US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凌绝顶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，</a:t>
            </a:r>
            <a:br>
              <a:rPr lang="zh-CN" altLang="en-US" b="1" dirty="0">
                <a:latin typeface="楷体" pitchFamily="49" charset="-122"/>
                <a:ea typeface="楷体" pitchFamily="49" charset="-122"/>
              </a:rPr>
            </a:b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一览</a:t>
            </a:r>
            <a:r>
              <a:rPr lang="zh-CN" altLang="en-US" b="1" dirty="0">
                <a:solidFill>
                  <a:srgbClr val="FF0303"/>
                </a:solidFill>
                <a:latin typeface="楷体" pitchFamily="49" charset="-122"/>
                <a:ea typeface="楷体" pitchFamily="49" charset="-122"/>
              </a:rPr>
              <a:t>众</a:t>
            </a:r>
            <a:r>
              <a:rPr lang="zh-CN" altLang="en-US" b="1" dirty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山</a:t>
            </a:r>
            <a:r>
              <a:rPr lang="zh-CN" altLang="en-US" b="1" dirty="0">
                <a:solidFill>
                  <a:schemeClr val="accent2"/>
                </a:solidFill>
                <a:latin typeface="楷体" pitchFamily="49" charset="-122"/>
                <a:ea typeface="楷体" pitchFamily="49" charset="-122"/>
              </a:rPr>
              <a:t>小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。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  <a:hlinkClick r:id="rId2" action="ppaction://hlinkfile"/>
              </a:rPr>
              <a:t>wma</a:t>
            </a:r>
            <a:endParaRPr lang="zh-CN" altLang="en-US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2883" name="Text Box 3"/>
          <p:cNvSpPr txBox="1">
            <a:spLocks noChangeArrowheads="1"/>
          </p:cNvSpPr>
          <p:nvPr/>
        </p:nvSpPr>
        <p:spPr bwMode="auto">
          <a:xfrm>
            <a:off x="0" y="0"/>
            <a:ext cx="5832475" cy="646331"/>
          </a:xfrm>
          <a:prstGeom prst="rect">
            <a:avLst/>
          </a:prstGeom>
          <a:solidFill>
            <a:schemeClr val="bg1"/>
          </a:solidFill>
          <a:ln w="9525">
            <a:solidFill>
              <a:srgbClr val="33CC33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</a:rPr>
              <a:t>（三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）齐读</a:t>
            </a:r>
            <a:r>
              <a:rPr lang="zh-CN" altLang="en-US" sz="3600" b="1" dirty="0">
                <a:solidFill>
                  <a:srgbClr val="FF0000"/>
                </a:solidFill>
              </a:rPr>
              <a:t>：读出胸襟 </a:t>
            </a:r>
          </a:p>
        </p:txBody>
      </p:sp>
      <p:pic>
        <p:nvPicPr>
          <p:cNvPr id="122884" name="Picture 4" descr="4_83355_3ea6011353316e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163" y="0"/>
            <a:ext cx="377983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4_83355_3ea6011353316e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500306"/>
            <a:ext cx="9144000" cy="4357694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登临诗的特点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158" y="1643050"/>
            <a:ext cx="8229600" cy="4311649"/>
          </a:xfrm>
        </p:spPr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借景抒情、言志或揭示</a:t>
            </a:r>
            <a:r>
              <a:rPr lang="zh-CN" altLang="en-US" sz="48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哲</a:t>
            </a:r>
            <a:r>
              <a:rPr lang="zh-CN" altLang="en-US" sz="48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理</a:t>
            </a:r>
            <a:r>
              <a:rPr lang="zh-CN" altLang="en-US" sz="48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zh-CN" altLang="en-US" sz="4800" b="1" dirty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4_83355_3ea6011353316e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929066"/>
            <a:ext cx="9144001" cy="2928934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课堂小结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40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我们随诗人一起领略了泰山的高远幽深、神奇秀丽，感受了诗人的人生信念。希望我们也像诗人一样充满生活的斗志。</a:t>
            </a:r>
            <a:endParaRPr lang="zh-CN" altLang="en-US" sz="4000" dirty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gss0.baidu.com/9vo3dSag_xI4khGko9WTAnF6hhy/zhidao/wh%3D600%2C800/sign=005cd85b6a09c93d07a706f1af0dd4e4/8c1001e93901213f7145dc8959e736d12f2e95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6314" y="0"/>
            <a:ext cx="4451316" cy="6858000"/>
          </a:xfrm>
          <a:prstGeom prst="rect">
            <a:avLst/>
          </a:prstGeom>
          <a:noFill/>
        </p:spPr>
      </p:pic>
      <p:sp>
        <p:nvSpPr>
          <p:cNvPr id="4" name="内容占位符 3"/>
          <p:cNvSpPr>
            <a:spLocks noGrp="1"/>
          </p:cNvSpPr>
          <p:nvPr>
            <p:ph idx="4294967295"/>
          </p:nvPr>
        </p:nvSpPr>
        <p:spPr>
          <a:xfrm>
            <a:off x="-214346" y="285750"/>
            <a:ext cx="5357850" cy="5768975"/>
          </a:xfrm>
        </p:spPr>
        <p:txBody>
          <a:bodyPr>
            <a:normAutofit/>
          </a:bodyPr>
          <a:lstStyle/>
          <a:p>
            <a:r>
              <a:rPr lang="zh-CN" altLang="en-US" sz="4400" b="1" dirty="0" smtClean="0">
                <a:solidFill>
                  <a:srgbClr val="FF0000"/>
                </a:solidFill>
              </a:rPr>
              <a:t>拓展作业</a:t>
            </a:r>
            <a:r>
              <a:rPr lang="zh-CN" altLang="en-US" sz="4400" b="1" dirty="0" smtClean="0"/>
              <a:t/>
            </a:r>
            <a:br>
              <a:rPr lang="zh-CN" altLang="en-US" sz="4400" b="1" dirty="0" smtClean="0"/>
            </a:br>
            <a:r>
              <a:rPr lang="zh-CN" altLang="en-US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阅读王安石的</a:t>
            </a:r>
            <a:r>
              <a:rPr lang="en-US" altLang="zh-CN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登飞来峰</a:t>
            </a:r>
            <a:r>
              <a:rPr lang="en-US" altLang="zh-CN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，比较他和杜甫在</a:t>
            </a:r>
            <a:r>
              <a:rPr lang="en-US" altLang="zh-CN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《</a:t>
            </a:r>
            <a:r>
              <a:rPr lang="zh-CN" altLang="en-US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望岳</a:t>
            </a:r>
            <a:r>
              <a:rPr lang="en-US" altLang="zh-CN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》</a:t>
            </a:r>
            <a:r>
              <a:rPr lang="zh-CN" altLang="en-US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中所抒发的感情有何不同？</a:t>
            </a:r>
            <a:endParaRPr lang="zh-CN" altLang="en-US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gss0.baidu.com/9vo3dSag_xI4khGko9WTAnF6hhy/zhidao/wh%3D600%2C800/sign=005cd85b6a09c93d07a706f1af0dd4e4/8c1001e93901213f7145dc8959e736d12f2e95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37630" cy="6858000"/>
          </a:xfrm>
          <a:prstGeom prst="rect">
            <a:avLst/>
          </a:prstGeom>
          <a:noFill/>
        </p:spPr>
      </p:pic>
      <p:sp>
        <p:nvSpPr>
          <p:cNvPr id="4" name="标题 3"/>
          <p:cNvSpPr>
            <a:spLocks noGrp="1"/>
          </p:cNvSpPr>
          <p:nvPr>
            <p:ph type="ctrTitle"/>
          </p:nvPr>
        </p:nvSpPr>
        <p:spPr>
          <a:xfrm>
            <a:off x="0" y="1643050"/>
            <a:ext cx="7772400" cy="1470025"/>
          </a:xfrm>
        </p:spPr>
        <p:txBody>
          <a:bodyPr>
            <a:normAutofit/>
          </a:bodyPr>
          <a:lstStyle/>
          <a:p>
            <a:r>
              <a:rPr lang="zh-CN" altLang="en-US" sz="6600" b="1" dirty="0" smtClean="0">
                <a:solidFill>
                  <a:srgbClr val="FF0000"/>
                </a:solidFill>
              </a:rPr>
              <a:t>谢谢，再见！</a:t>
            </a:r>
            <a:endParaRPr lang="zh-CN" altLang="en-US" sz="6600" b="1" dirty="0">
              <a:solidFill>
                <a:srgbClr val="FF0000"/>
              </a:solidFill>
            </a:endParaRPr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</a:rPr>
              <a:t>教学目标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42844" y="1600200"/>
            <a:ext cx="8715436" cy="4525963"/>
          </a:xfrm>
        </p:spPr>
        <p:txBody>
          <a:bodyPr/>
          <a:lstStyle/>
          <a:p>
            <a:pPr lvl="0"/>
            <a:r>
              <a:rPr lang="en-US" altLang="zh-CN" sz="40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40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学会朗</a:t>
            </a:r>
            <a:r>
              <a:rPr lang="zh-CN" altLang="en-US" sz="40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读</a:t>
            </a:r>
            <a:r>
              <a:rPr lang="zh-CN" altLang="zh-CN" sz="40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诗歌的基本方法，品味诗歌的节奏和韵律，提高审美情趣。</a:t>
            </a:r>
          </a:p>
          <a:p>
            <a:pPr lvl="0"/>
            <a:r>
              <a:rPr lang="en-US" altLang="zh-CN" sz="40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40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品味诗歌语言，理解诗歌的意境，理解诗歌蕴含的思想感情和哲理。</a:t>
            </a:r>
          </a:p>
          <a:p>
            <a:r>
              <a:rPr lang="en-US" altLang="zh-CN" sz="40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40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培养热爱祖国大好河山的思想感情，以及正确的价值观人生观。</a:t>
            </a:r>
          </a:p>
          <a:p>
            <a:pPr lvl="0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427538" y="1196975"/>
            <a:ext cx="4716462" cy="566102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dirty="0"/>
              <a:t> </a:t>
            </a:r>
            <a:endParaRPr lang="zh-CN" altLang="en-US" b="1" dirty="0"/>
          </a:p>
        </p:txBody>
      </p:sp>
      <p:pic>
        <p:nvPicPr>
          <p:cNvPr id="132101" name="Picture 5" descr="11031990_05877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00108"/>
            <a:ext cx="4643438" cy="5616575"/>
          </a:xfrm>
          <a:prstGeom prst="rect">
            <a:avLst/>
          </a:prstGeom>
          <a:noFill/>
        </p:spPr>
      </p:pic>
      <p:sp>
        <p:nvSpPr>
          <p:cNvPr id="132102" name="Text Box 6"/>
          <p:cNvSpPr txBox="1">
            <a:spLocks noChangeArrowheads="1"/>
          </p:cNvSpPr>
          <p:nvPr/>
        </p:nvSpPr>
        <p:spPr bwMode="auto">
          <a:xfrm>
            <a:off x="285720" y="0"/>
            <a:ext cx="3311525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 dirty="0">
                <a:solidFill>
                  <a:srgbClr val="FF0000"/>
                </a:solidFill>
              </a:rPr>
              <a:t>走近作者</a:t>
            </a:r>
          </a:p>
        </p:txBody>
      </p:sp>
      <p:sp>
        <p:nvSpPr>
          <p:cNvPr id="5" name="矩形 4"/>
          <p:cNvSpPr/>
          <p:nvPr/>
        </p:nvSpPr>
        <p:spPr>
          <a:xfrm>
            <a:off x="4143372" y="285728"/>
            <a:ext cx="4572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   </a:t>
            </a:r>
            <a:endParaRPr lang="zh-CN" altLang="en-US" sz="3600" b="1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572000" y="857232"/>
            <a:ext cx="4572000" cy="563231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Tx/>
              <a:buNone/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杜甫（</a:t>
            </a:r>
            <a:r>
              <a:rPr lang="en-US" altLang="zh-CN" sz="3600" b="1" dirty="0" smtClean="0">
                <a:latin typeface="楷体" pitchFamily="49" charset="-122"/>
                <a:ea typeface="楷体" pitchFamily="49" charset="-122"/>
              </a:rPr>
              <a:t>712—770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），字子美，自号少陵野老，杜少陵，杜工部等。由盛唐到中唐大诗人，号称“诗圣”。 初唐诗人杜审言之孙。 </a:t>
            </a:r>
          </a:p>
          <a:p>
            <a:pPr>
              <a:buFontTx/>
              <a:buNone/>
            </a:pP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en-US" sz="3600" b="1" dirty="0" smtClean="0">
                <a:solidFill>
                  <a:srgbClr val="FF0303"/>
                </a:solidFill>
                <a:latin typeface="楷体" pitchFamily="49" charset="-122"/>
                <a:ea typeface="楷体" pitchFamily="49" charset="-122"/>
              </a:rPr>
              <a:t>杜甫和李白齐名，世称“大李杜”。</a:t>
            </a:r>
            <a:r>
              <a:rPr lang="zh-CN" altLang="en-US" sz="3600" b="1" dirty="0" smtClean="0">
                <a:latin typeface="楷体" pitchFamily="49" charset="-122"/>
                <a:ea typeface="楷体" pitchFamily="49" charset="-122"/>
              </a:rPr>
              <a:t>他的思想核心是儒家的仁政思想。</a:t>
            </a:r>
            <a:endParaRPr lang="en-US" altLang="zh-CN" sz="3600" b="1" dirty="0" smtClean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4_83355_3ea6011353316e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17306" y="-34419"/>
            <a:ext cx="9361306" cy="6992587"/>
          </a:xfrm>
          <a:prstGeom prst="rect">
            <a:avLst/>
          </a:prstGeom>
          <a:noFill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zh-CN" altLang="en-US" dirty="0" smtClean="0">
                <a:hlinkClick r:id="rId3" action="ppaction://hlinkfile"/>
              </a:rPr>
              <a:t>望岳</a:t>
            </a:r>
            <a:r>
              <a:rPr lang="en-US" altLang="zh-CN" dirty="0" smtClean="0">
                <a:hlinkClick r:id="rId3" action="ppaction://hlinkfile"/>
              </a:rPr>
              <a:t>.mp3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朗读指导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4282" y="1500174"/>
            <a:ext cx="8643998" cy="4525963"/>
          </a:xfrm>
        </p:spPr>
        <p:txBody>
          <a:bodyPr/>
          <a:lstStyle/>
          <a:p>
            <a:r>
              <a:rPr lang="en-US" altLang="zh-CN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做到字字响亮，不可误一字，不可少一字，不可多一字，不可倒一字</a:t>
            </a:r>
            <a:r>
              <a:rPr lang="zh-CN" altLang="en-US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4400" b="1" dirty="0" smtClean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做到“</a:t>
            </a:r>
            <a:r>
              <a:rPr lang="zh-CN" altLang="zh-CN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三到</a:t>
            </a:r>
            <a:r>
              <a:rPr lang="zh-CN" altLang="en-US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”：</a:t>
            </a:r>
            <a:r>
              <a:rPr lang="zh-CN" altLang="zh-CN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心到，眼到，口到。</a:t>
            </a:r>
            <a:endParaRPr lang="en-US" altLang="zh-CN" sz="4400" b="1" dirty="0" smtClean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注意停</a:t>
            </a:r>
            <a:r>
              <a:rPr lang="zh-CN" altLang="zh-CN" sz="4400" b="1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顿</a:t>
            </a:r>
            <a:r>
              <a:rPr lang="zh-CN" altLang="en-US" sz="4400" b="1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、节奏和语</a:t>
            </a:r>
            <a:r>
              <a:rPr lang="zh-CN" altLang="en-US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气</a:t>
            </a:r>
            <a:r>
              <a:rPr lang="zh-CN" altLang="zh-CN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。</a:t>
            </a:r>
            <a:endParaRPr lang="en-US" altLang="zh-CN" sz="4400" b="1" dirty="0" smtClean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zh-CN" sz="4000" b="1" dirty="0" smtClean="0">
              <a:solidFill>
                <a:srgbClr val="00206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1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2852738"/>
            <a:ext cx="58674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dirty="0"/>
              <a:t/>
            </a:r>
            <a:br>
              <a:rPr lang="en-US" altLang="zh-CN" dirty="0"/>
            </a:b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岱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b="1" dirty="0" err="1">
                <a:solidFill>
                  <a:srgbClr val="FF0000"/>
                </a:solidFill>
                <a:latin typeface="+mn-ea"/>
                <a:ea typeface="+mn-ea"/>
              </a:rPr>
              <a:t>dài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宗</a:t>
            </a:r>
            <a:r>
              <a:rPr lang="zh-CN" altLang="en-US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夫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b="1" dirty="0" smtClean="0">
                <a:solidFill>
                  <a:srgbClr val="FF0000"/>
                </a:solidFill>
                <a:latin typeface="+mn-ea"/>
                <a:ea typeface="+mn-ea"/>
              </a:rPr>
              <a:t>f</a:t>
            </a:r>
            <a:r>
              <a:rPr lang="zh-CN" altLang="zh-CN" b="1" dirty="0" smtClean="0">
                <a:solidFill>
                  <a:srgbClr val="FF0000"/>
                </a:solidFill>
                <a:latin typeface="+mn-ea"/>
                <a:ea typeface="+mn-ea"/>
              </a:rPr>
              <a:t>ú</a:t>
            </a:r>
            <a:r>
              <a:rPr lang="en-US" altLang="zh-CN" b="1" dirty="0" smtClean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 smtClean="0">
                <a:latin typeface="楷体" pitchFamily="49" charset="-122"/>
                <a:ea typeface="楷体" pitchFamily="49" charset="-122"/>
              </a:rPr>
              <a:t>如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何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?</a:t>
            </a:r>
            <a:br>
              <a:rPr lang="en-US" altLang="zh-CN" b="1" dirty="0">
                <a:latin typeface="楷体" pitchFamily="49" charset="-122"/>
                <a:ea typeface="楷体" pitchFamily="49" charset="-122"/>
              </a:rPr>
            </a:b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齐鲁青未了。</a:t>
            </a:r>
            <a:br>
              <a:rPr lang="zh-CN" altLang="en-US" b="1" dirty="0">
                <a:latin typeface="楷体" pitchFamily="49" charset="-122"/>
                <a:ea typeface="楷体" pitchFamily="49" charset="-122"/>
              </a:rPr>
            </a:b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造化钟神秀，</a:t>
            </a:r>
            <a:br>
              <a:rPr lang="zh-CN" altLang="en-US" b="1" dirty="0">
                <a:latin typeface="楷体" pitchFamily="49" charset="-122"/>
                <a:ea typeface="楷体" pitchFamily="49" charset="-122"/>
              </a:rPr>
            </a:b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阴阳割昏晓。</a:t>
            </a:r>
            <a:br>
              <a:rPr lang="zh-CN" altLang="en-US" b="1" dirty="0">
                <a:latin typeface="楷体" pitchFamily="49" charset="-122"/>
                <a:ea typeface="楷体" pitchFamily="49" charset="-122"/>
              </a:rPr>
            </a:b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荡胸生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曾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b="1" dirty="0" err="1">
                <a:solidFill>
                  <a:srgbClr val="FF0000"/>
                </a:solidFill>
                <a:latin typeface="+mn-ea"/>
                <a:ea typeface="+mn-ea"/>
              </a:rPr>
              <a:t>céng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云，</a:t>
            </a:r>
            <a:br>
              <a:rPr lang="zh-CN" altLang="en-US" b="1" dirty="0">
                <a:latin typeface="楷体" pitchFamily="49" charset="-122"/>
                <a:ea typeface="楷体" pitchFamily="49" charset="-122"/>
              </a:rPr>
            </a:b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决</a:t>
            </a:r>
            <a:r>
              <a:rPr lang="zh-CN" altLang="en-US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眦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(</a:t>
            </a:r>
            <a:r>
              <a:rPr lang="en-US" altLang="zh-CN" b="1" dirty="0" err="1">
                <a:solidFill>
                  <a:srgbClr val="FF0000"/>
                </a:solidFill>
                <a:latin typeface="+mn-ea"/>
                <a:ea typeface="+mn-ea"/>
              </a:rPr>
              <a:t>zì</a:t>
            </a:r>
            <a:r>
              <a:rPr lang="en-US" altLang="zh-CN" b="1" dirty="0">
                <a:latin typeface="楷体" pitchFamily="49" charset="-122"/>
                <a:ea typeface="楷体" pitchFamily="49" charset="-122"/>
              </a:rPr>
              <a:t>)</a:t>
            </a: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入归鸟，</a:t>
            </a:r>
            <a:br>
              <a:rPr lang="zh-CN" altLang="en-US" b="1" dirty="0">
                <a:latin typeface="楷体" pitchFamily="49" charset="-122"/>
                <a:ea typeface="楷体" pitchFamily="49" charset="-122"/>
              </a:rPr>
            </a:b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会当凌绝顶，</a:t>
            </a:r>
            <a:br>
              <a:rPr lang="zh-CN" altLang="en-US" b="1" dirty="0">
                <a:latin typeface="楷体" pitchFamily="49" charset="-122"/>
                <a:ea typeface="楷体" pitchFamily="49" charset="-122"/>
              </a:rPr>
            </a:br>
            <a:r>
              <a:rPr lang="zh-CN" altLang="en-US" b="1" dirty="0">
                <a:latin typeface="楷体" pitchFamily="49" charset="-122"/>
                <a:ea typeface="楷体" pitchFamily="49" charset="-122"/>
              </a:rPr>
              <a:t>一览众山小。</a:t>
            </a:r>
          </a:p>
        </p:txBody>
      </p:sp>
      <p:sp>
        <p:nvSpPr>
          <p:cNvPr id="191492" name="Text Box 4"/>
          <p:cNvSpPr txBox="1">
            <a:spLocks noChangeArrowheads="1"/>
          </p:cNvSpPr>
          <p:nvPr/>
        </p:nvSpPr>
        <p:spPr bwMode="auto">
          <a:xfrm>
            <a:off x="-252413" y="0"/>
            <a:ext cx="6408738" cy="711200"/>
          </a:xfrm>
          <a:prstGeom prst="rect">
            <a:avLst/>
          </a:prstGeom>
          <a:solidFill>
            <a:schemeClr val="bg1"/>
          </a:solidFill>
          <a:ln w="9525">
            <a:solidFill>
              <a:srgbClr val="33CC33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dirty="0"/>
              <a:t>（一）</a:t>
            </a:r>
            <a:r>
              <a:rPr lang="zh-CN" altLang="en-US" sz="4000" b="1" dirty="0">
                <a:solidFill>
                  <a:srgbClr val="FF0000"/>
                </a:solidFill>
              </a:rPr>
              <a:t>准确读：读懂内容 </a:t>
            </a:r>
          </a:p>
        </p:txBody>
      </p:sp>
      <p:pic>
        <p:nvPicPr>
          <p:cNvPr id="191493" name="Picture 5" descr="4_83355_3ea6011353316e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4163" y="0"/>
            <a:ext cx="3779837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理解诗歌的方法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42984"/>
            <a:ext cx="8858280" cy="4983179"/>
          </a:xfrm>
        </p:spPr>
        <p:txBody>
          <a:bodyPr>
            <a:normAutofit fontScale="92500"/>
          </a:bodyPr>
          <a:lstStyle/>
          <a:p>
            <a:r>
              <a:rPr lang="zh-CN" altLang="zh-CN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第一步：</a:t>
            </a:r>
            <a:r>
              <a:rPr lang="zh-CN" altLang="zh-CN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描述诗联</a:t>
            </a:r>
            <a:r>
              <a:rPr lang="zh-CN" altLang="zh-CN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 （借助书下注释，将零散的字词解释连成一句通顺的话</a:t>
            </a:r>
            <a:r>
              <a:rPr lang="zh-CN" altLang="en-US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）</a:t>
            </a:r>
          </a:p>
          <a:p>
            <a:r>
              <a:rPr lang="zh-CN" altLang="zh-CN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第二步：</a:t>
            </a:r>
            <a:r>
              <a:rPr lang="zh-CN" altLang="zh-CN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品析字句</a:t>
            </a:r>
            <a:r>
              <a:rPr lang="zh-CN" altLang="zh-CN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（哪个字用的好，用的准，写出了什么，表现了什么）</a:t>
            </a:r>
          </a:p>
          <a:p>
            <a:r>
              <a:rPr lang="zh-CN" altLang="zh-CN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第三步：</a:t>
            </a:r>
            <a:r>
              <a:rPr lang="zh-CN" altLang="zh-CN" sz="44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揣摩情感</a:t>
            </a:r>
            <a:r>
              <a:rPr lang="zh-CN" altLang="zh-CN" sz="4400" b="1" dirty="0" smtClean="0">
                <a:solidFill>
                  <a:srgbClr val="002060"/>
                </a:solidFill>
                <a:latin typeface="楷体" pitchFamily="49" charset="-122"/>
                <a:ea typeface="楷体" pitchFamily="49" charset="-122"/>
              </a:rPr>
              <a:t>（全诗表现作者什么思想感情）</a:t>
            </a: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品析字句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28596" y="1214422"/>
            <a:ext cx="8229600" cy="4525963"/>
          </a:xfrm>
        </p:spPr>
        <p:txBody>
          <a:bodyPr>
            <a:normAutofit/>
          </a:bodyPr>
          <a:lstStyle/>
          <a:p>
            <a:r>
              <a:rPr lang="zh-CN" altLang="zh-CN" sz="40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在这首诗中，你觉得哪</a:t>
            </a:r>
            <a:r>
              <a:rPr lang="zh-CN" altLang="zh-CN" sz="4000" b="1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些词让</a:t>
            </a:r>
            <a:r>
              <a:rPr lang="zh-CN" altLang="zh-CN" sz="40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你</a:t>
            </a:r>
            <a:r>
              <a:rPr lang="zh-CN" altLang="en-US" sz="40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觉得特别好</a:t>
            </a:r>
            <a:r>
              <a:rPr lang="zh-CN" altLang="zh-CN" sz="40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？</a:t>
            </a:r>
            <a:endParaRPr lang="zh-CN" altLang="en-US" sz="4000" b="1" dirty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4" name="Picture 4" descr="4_83355_3ea6011353316e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928934"/>
            <a:ext cx="9144000" cy="3929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品析字句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357298"/>
            <a:ext cx="8786874" cy="4697427"/>
          </a:xfrm>
        </p:spPr>
        <p:txBody>
          <a:bodyPr/>
          <a:lstStyle/>
          <a:p>
            <a:r>
              <a:rPr lang="zh-CN" altLang="en-US" sz="4000" b="1" dirty="0" smtClean="0">
                <a:solidFill>
                  <a:schemeClr val="tx2"/>
                </a:solidFill>
                <a:latin typeface="楷体" pitchFamily="49" charset="-122"/>
                <a:ea typeface="楷体" pitchFamily="49" charset="-122"/>
              </a:rPr>
              <a:t>尾联“会当凌绝顶，一览众山小。”表达了诗人怎样的愿望和情感？</a:t>
            </a:r>
            <a:endParaRPr lang="en-US" altLang="zh-CN" sz="4000" b="1" dirty="0" smtClean="0">
              <a:solidFill>
                <a:schemeClr val="tx2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en-US" sz="40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化用孔子“登泰山而小天下”的典故。</a:t>
            </a:r>
            <a:endParaRPr lang="en-US" altLang="zh-CN" sz="4000" b="1" dirty="0" smtClean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4000" b="1" dirty="0" smtClean="0">
                <a:latin typeface="楷体" pitchFamily="49" charset="-122"/>
                <a:ea typeface="楷体" pitchFamily="49" charset="-122"/>
              </a:rPr>
              <a:t>这是由望岳而产生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了</a:t>
            </a:r>
            <a:r>
              <a:rPr lang="zh-CN" altLang="zh-CN" sz="4000" b="1" dirty="0" smtClean="0">
                <a:latin typeface="楷体" pitchFamily="49" charset="-122"/>
                <a:ea typeface="楷体" pitchFamily="49" charset="-122"/>
              </a:rPr>
              <a:t>登岳的愿望</a:t>
            </a:r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，表现了诗人不怕困难，敢于攀登、俯视一切的雄心和气概。</a:t>
            </a:r>
            <a:endParaRPr lang="en-US" altLang="zh-CN" sz="4000" b="1" dirty="0" smtClean="0">
              <a:latin typeface="楷体" pitchFamily="49" charset="-122"/>
              <a:ea typeface="楷体" pitchFamily="49" charset="-122"/>
            </a:endParaRPr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722</TotalTime>
  <Words>790</Words>
  <Application>Microsoft Office PowerPoint</Application>
  <PresentationFormat>全屏显示(4:3)</PresentationFormat>
  <Paragraphs>46</Paragraphs>
  <Slides>18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杜甫</vt:lpstr>
      <vt:lpstr>教学目标</vt:lpstr>
      <vt:lpstr>幻灯片 3</vt:lpstr>
      <vt:lpstr>望岳.mp3</vt:lpstr>
      <vt:lpstr>朗读指导</vt:lpstr>
      <vt:lpstr> 岱(dài)宗夫(fú)如何? 齐鲁青未了。 造化钟神秀， 阴阳割昏晓。 荡胸生曾(céng)云， 决眦(zì)入归鸟， 会当凌绝顶， 一览众山小。</vt:lpstr>
      <vt:lpstr>理解诗歌的方法</vt:lpstr>
      <vt:lpstr>品析字句</vt:lpstr>
      <vt:lpstr>品析字句</vt:lpstr>
      <vt:lpstr>拓展思考</vt:lpstr>
      <vt:lpstr>（二） 精彩读：读出理解 wma</vt:lpstr>
      <vt:lpstr>从诗中你读出了一个怎样的杜甫？</vt:lpstr>
      <vt:lpstr>诗歌背景</vt:lpstr>
      <vt:lpstr> 岱宗夫如何? 齐鲁青未了。 造化钟神秀， 阴阳割昏晓。 荡胸生曾云， 决眦入归鸟， 会当凌绝顶， 一览众山小。wma</vt:lpstr>
      <vt:lpstr>登临诗的特点</vt:lpstr>
      <vt:lpstr>课堂小结</vt:lpstr>
      <vt:lpstr>幻灯片 17</vt:lpstr>
      <vt:lpstr>谢谢，再见！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xzjd</cp:lastModifiedBy>
  <cp:revision>76</cp:revision>
  <dcterms:created xsi:type="dcterms:W3CDTF">2019-10-14T04:56:33Z</dcterms:created>
  <dcterms:modified xsi:type="dcterms:W3CDTF">2019-11-24T12:20:49Z</dcterms:modified>
</cp:coreProperties>
</file>