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1" r:id="rId7"/>
    <p:sldId id="284" r:id="rId8"/>
    <p:sldId id="281" r:id="rId9"/>
    <p:sldId id="26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801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pos="1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A6A9"/>
    <a:srgbClr val="3C413B"/>
    <a:srgbClr val="ADC4C0"/>
    <a:srgbClr val="E5EAE3"/>
    <a:srgbClr val="D7E0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92" y="72"/>
      </p:cViewPr>
      <p:guideLst>
        <p:guide orient="horz" pos="913"/>
        <p:guide pos="801"/>
        <p:guide/>
        <p:guide orient="horz" pos="13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DB435-38C3-44D1-96BB-33C00668D77B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37958-06EB-492D-8AA8-E442B6CD9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99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73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484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964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067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48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636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31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20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8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559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148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09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113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51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046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45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7958-06EB-492D-8AA8-E442B6CD9D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47948" y="-2686051"/>
            <a:ext cx="6896103" cy="12192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1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98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6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2022/9/18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1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2022/9/18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923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25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47948" y="-2686051"/>
            <a:ext cx="6896103" cy="12192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8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4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7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2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172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66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3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062A-37F4-4816-9DF0-0433C531EF62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9ABB8-0043-4055-A700-C5A05E641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24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8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82962" y="1317843"/>
            <a:ext cx="683472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500" spc="600" dirty="0">
                <a:solidFill>
                  <a:srgbClr val="90A6A9"/>
                </a:solidFill>
                <a:latin typeface="+mj-lt"/>
                <a:ea typeface="+mn-ea"/>
                <a:cs typeface="+mn-ea"/>
                <a:sym typeface="+mn-lt"/>
              </a:rPr>
              <a:t>桃花源记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152072" y="3497382"/>
            <a:ext cx="55254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90A6A9"/>
                </a:solidFill>
                <a:latin typeface="+mj-lt"/>
                <a:ea typeface="+mn-ea"/>
                <a:cs typeface="+mn-ea"/>
                <a:sym typeface="+mn-lt"/>
              </a:rPr>
              <a:t>东晋</a:t>
            </a:r>
            <a:r>
              <a:rPr lang="en-US" altLang="zh-CN" sz="3200" dirty="0">
                <a:solidFill>
                  <a:srgbClr val="90A6A9"/>
                </a:solidFill>
                <a:latin typeface="+mj-lt"/>
                <a:ea typeface="+mn-ea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90A6A9"/>
                </a:solidFill>
                <a:latin typeface="+mj-lt"/>
                <a:ea typeface="+mn-ea"/>
                <a:cs typeface="+mn-ea"/>
                <a:sym typeface="+mn-lt"/>
              </a:rPr>
              <a:t>陶渊明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3050" y="3057971"/>
            <a:ext cx="3028950" cy="38366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367" y="1455501"/>
            <a:ext cx="5063518" cy="54024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362" y="4046161"/>
            <a:ext cx="2704221" cy="2319937"/>
          </a:xfrm>
          <a:prstGeom prst="rect">
            <a:avLst/>
          </a:prstGeom>
        </p:spPr>
      </p:pic>
      <p:sp>
        <p:nvSpPr>
          <p:cNvPr id="2" name="Text Box 3">
            <a:extLst>
              <a:ext uri="{FF2B5EF4-FFF2-40B4-BE49-F238E27FC236}">
                <a16:creationId xmlns:a16="http://schemas.microsoft.com/office/drawing/2014/main" id="{D376EA4E-2B27-D962-A427-B4C7756E1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714527" y="500232"/>
            <a:ext cx="88652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90A6A9"/>
                </a:solidFill>
                <a:latin typeface="+mj-lt"/>
                <a:ea typeface="+mn-ea"/>
                <a:cs typeface="+mn-ea"/>
                <a:sym typeface="+mn-lt"/>
              </a:rPr>
              <a:t>初中语文人民教育出版社八年级下册第九课</a:t>
            </a:r>
          </a:p>
        </p:txBody>
      </p:sp>
    </p:spTree>
    <p:extLst>
      <p:ext uri="{BB962C8B-B14F-4D97-AF65-F5344CB8AC3E}">
        <p14:creationId xmlns:p14="http://schemas.microsoft.com/office/powerpoint/2010/main" val="13713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708456" y="1227616"/>
            <a:ext cx="9633723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林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尽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水源，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便得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一山，山有小口，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仿佛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若有光。便舍船，从口入。初极狭，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才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通人。复行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数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十步，豁然开朗。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14BE83-4009-C50C-C07B-64060E837B63}"/>
              </a:ext>
            </a:extLst>
          </p:cNvPr>
          <p:cNvSpPr txBox="1"/>
          <p:nvPr/>
        </p:nvSpPr>
        <p:spPr>
          <a:xfrm>
            <a:off x="708456" y="3131479"/>
            <a:ext cx="7983259" cy="246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桃林在溪水发源的地方就到头了，渔人在这里看到一座山，山有个小洞口，（洞口）隐隐约约有光亮透出来。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(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渔人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)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便离船上岸，从洞口进入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(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洞内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)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。开始很狭窄，仅能容一个人通过。又向前走几十步，突然变得开阔敞亮。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2330376" y="259001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0223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708456" y="1227616"/>
            <a:ext cx="9633723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土地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平旷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，屋舍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俨然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，有良田、美池、桑竹之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属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。阡陌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交通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，鸡犬相闻。其中往来种作，男女衣着，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悉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如外人。黄发垂髫，并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怡然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自乐</a:t>
            </a:r>
            <a:r>
              <a:rPr lang="zh-CN" altLang="en-US" sz="2400" dirty="0">
                <a:solidFill>
                  <a:srgbClr val="90A6A9"/>
                </a:solidFill>
                <a:latin typeface="����"/>
              </a:rPr>
              <a:t>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14BE83-4009-C50C-C07B-64060E837B63}"/>
              </a:ext>
            </a:extLst>
          </p:cNvPr>
          <p:cNvSpPr txBox="1"/>
          <p:nvPr/>
        </p:nvSpPr>
        <p:spPr>
          <a:xfrm>
            <a:off x="708456" y="3131479"/>
            <a:ext cx="7983259" cy="200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然：俨然 怡然 豁然 欣然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古今异义：交通 鲜美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借代：黄发垂髫 沉鳞竟跃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2330376" y="259001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891A72-91B3-409C-0048-B9247584B0A9}"/>
              </a:ext>
            </a:extLst>
          </p:cNvPr>
          <p:cNvSpPr txBox="1"/>
          <p:nvPr/>
        </p:nvSpPr>
        <p:spPr>
          <a:xfrm>
            <a:off x="184224" y="301687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我看到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……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我听到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575388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659048" y="2907446"/>
            <a:ext cx="3393323" cy="2357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400" b="0" i="0" dirty="0">
                <a:solidFill>
                  <a:srgbClr val="90A6A9"/>
                </a:solidFill>
                <a:effectLst/>
                <a:latin typeface="+mn-ea"/>
              </a:rPr>
              <a:t>阡：田间南北通路。</a:t>
            </a:r>
            <a:endParaRPr lang="en-US" altLang="zh-CN" sz="2400" b="0" i="0" dirty="0">
              <a:solidFill>
                <a:srgbClr val="90A6A9"/>
              </a:solidFill>
              <a:effectLst/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陌：田间东西通路。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阡陌：田间小路。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148257" y="246098"/>
            <a:ext cx="2676604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说文解字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1A2616-9DFE-2EF6-7825-7A2AA691303C}"/>
              </a:ext>
            </a:extLst>
          </p:cNvPr>
          <p:cNvGrpSpPr/>
          <p:nvPr/>
        </p:nvGrpSpPr>
        <p:grpSpPr>
          <a:xfrm>
            <a:off x="995638" y="1074247"/>
            <a:ext cx="1360072" cy="1360072"/>
            <a:chOff x="2528347" y="569150"/>
            <a:chExt cx="1360072" cy="1360072"/>
          </a:xfrm>
        </p:grpSpPr>
        <p:sp>
          <p:nvSpPr>
            <p:cNvPr id="5" name="矩形: 单圆角 4">
              <a:extLst>
                <a:ext uri="{FF2B5EF4-FFF2-40B4-BE49-F238E27FC236}">
                  <a16:creationId xmlns:a16="http://schemas.microsoft.com/office/drawing/2014/main" id="{49148569-2312-2301-B72C-2C8F05DE3F0E}"/>
                </a:ext>
              </a:extLst>
            </p:cNvPr>
            <p:cNvSpPr/>
            <p:nvPr/>
          </p:nvSpPr>
          <p:spPr>
            <a:xfrm>
              <a:off x="2528347" y="569150"/>
              <a:ext cx="1360072" cy="1360072"/>
            </a:xfrm>
            <a:prstGeom prst="round1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8CD340B-E028-BA22-1261-B93917E1A65F}"/>
                </a:ext>
              </a:extLst>
            </p:cNvPr>
            <p:cNvCxnSpPr>
              <a:cxnSpLocks/>
              <a:endCxn id="5" idx="2"/>
            </p:cNvCxnSpPr>
            <p:nvPr/>
          </p:nvCxnSpPr>
          <p:spPr>
            <a:xfrm>
              <a:off x="3208383" y="569150"/>
              <a:ext cx="0" cy="1360072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4E83F29-C795-95AA-4625-FF0FA6129254}"/>
                </a:ext>
              </a:extLst>
            </p:cNvPr>
            <p:cNvCxnSpPr>
              <a:cxnSpLocks/>
              <a:stCxn id="5" idx="3"/>
              <a:endCxn id="5" idx="1"/>
            </p:cNvCxnSpPr>
            <p:nvPr/>
          </p:nvCxnSpPr>
          <p:spPr>
            <a:xfrm flipH="1">
              <a:off x="2528347" y="1249186"/>
              <a:ext cx="1360072" cy="0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8D40641-5A55-AB07-48F5-9B56D448DA64}"/>
              </a:ext>
            </a:extLst>
          </p:cNvPr>
          <p:cNvSpPr txBox="1"/>
          <p:nvPr/>
        </p:nvSpPr>
        <p:spPr>
          <a:xfrm>
            <a:off x="1075804" y="1154118"/>
            <a:ext cx="1367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阡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302015B-6E87-22B8-06C5-EB71B4578E14}"/>
              </a:ext>
            </a:extLst>
          </p:cNvPr>
          <p:cNvGrpSpPr/>
          <p:nvPr/>
        </p:nvGrpSpPr>
        <p:grpSpPr>
          <a:xfrm>
            <a:off x="2741707" y="1106952"/>
            <a:ext cx="1360072" cy="1360072"/>
            <a:chOff x="2528347" y="569150"/>
            <a:chExt cx="1360072" cy="1360072"/>
          </a:xfrm>
        </p:grpSpPr>
        <p:sp>
          <p:nvSpPr>
            <p:cNvPr id="21" name="矩形: 单圆角 20">
              <a:extLst>
                <a:ext uri="{FF2B5EF4-FFF2-40B4-BE49-F238E27FC236}">
                  <a16:creationId xmlns:a16="http://schemas.microsoft.com/office/drawing/2014/main" id="{34B81B21-82BC-B407-8E5D-6D8E6FC8AEB3}"/>
                </a:ext>
              </a:extLst>
            </p:cNvPr>
            <p:cNvSpPr/>
            <p:nvPr/>
          </p:nvSpPr>
          <p:spPr>
            <a:xfrm>
              <a:off x="2528347" y="569150"/>
              <a:ext cx="1360072" cy="1360072"/>
            </a:xfrm>
            <a:prstGeom prst="round1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51C6E58-F770-881D-3826-BDAA1B84DDDF}"/>
                </a:ext>
              </a:extLst>
            </p:cNvPr>
            <p:cNvCxnSpPr>
              <a:cxnSpLocks/>
              <a:endCxn id="21" idx="2"/>
            </p:cNvCxnSpPr>
            <p:nvPr/>
          </p:nvCxnSpPr>
          <p:spPr>
            <a:xfrm>
              <a:off x="3208383" y="569150"/>
              <a:ext cx="0" cy="1360072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423D931-E5D7-63A3-F739-F60A86708D85}"/>
                </a:ext>
              </a:extLst>
            </p:cNvPr>
            <p:cNvCxnSpPr>
              <a:cxnSpLocks/>
              <a:stCxn id="21" idx="3"/>
              <a:endCxn id="21" idx="1"/>
            </p:cNvCxnSpPr>
            <p:nvPr/>
          </p:nvCxnSpPr>
          <p:spPr>
            <a:xfrm flipH="1">
              <a:off x="2528347" y="1249186"/>
              <a:ext cx="1360072" cy="0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407F5CC-41BF-FB11-F7A4-37998AEB76DF}"/>
              </a:ext>
            </a:extLst>
          </p:cNvPr>
          <p:cNvSpPr txBox="1"/>
          <p:nvPr/>
        </p:nvSpPr>
        <p:spPr>
          <a:xfrm>
            <a:off x="2828962" y="1106952"/>
            <a:ext cx="1367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8F9C3F8-1BE5-6FAE-5C13-C0D01C0EE6DA}"/>
              </a:ext>
            </a:extLst>
          </p:cNvPr>
          <p:cNvGrpSpPr/>
          <p:nvPr/>
        </p:nvGrpSpPr>
        <p:grpSpPr>
          <a:xfrm>
            <a:off x="4973544" y="1114048"/>
            <a:ext cx="1360072" cy="1360072"/>
            <a:chOff x="2528347" y="569150"/>
            <a:chExt cx="1360072" cy="1360072"/>
          </a:xfrm>
        </p:grpSpPr>
        <p:sp>
          <p:nvSpPr>
            <p:cNvPr id="26" name="矩形: 单圆角 25">
              <a:extLst>
                <a:ext uri="{FF2B5EF4-FFF2-40B4-BE49-F238E27FC236}">
                  <a16:creationId xmlns:a16="http://schemas.microsoft.com/office/drawing/2014/main" id="{6182BD2A-6724-6888-72D3-D5F79C3D6E18}"/>
                </a:ext>
              </a:extLst>
            </p:cNvPr>
            <p:cNvSpPr/>
            <p:nvPr/>
          </p:nvSpPr>
          <p:spPr>
            <a:xfrm>
              <a:off x="2528347" y="569150"/>
              <a:ext cx="1360072" cy="1360072"/>
            </a:xfrm>
            <a:prstGeom prst="round1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BD4471E-2875-5124-47DC-69214B4166A9}"/>
                </a:ext>
              </a:extLst>
            </p:cNvPr>
            <p:cNvCxnSpPr>
              <a:cxnSpLocks/>
              <a:endCxn id="26" idx="2"/>
            </p:cNvCxnSpPr>
            <p:nvPr/>
          </p:nvCxnSpPr>
          <p:spPr>
            <a:xfrm>
              <a:off x="3208383" y="569150"/>
              <a:ext cx="0" cy="1360072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F1D47EC-074E-38CA-62A6-AA24A3669927}"/>
                </a:ext>
              </a:extLst>
            </p:cNvPr>
            <p:cNvCxnSpPr>
              <a:cxnSpLocks/>
              <a:stCxn id="26" idx="3"/>
              <a:endCxn id="26" idx="1"/>
            </p:cNvCxnSpPr>
            <p:nvPr/>
          </p:nvCxnSpPr>
          <p:spPr>
            <a:xfrm flipH="1">
              <a:off x="2528347" y="1249186"/>
              <a:ext cx="1360072" cy="0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87CCD567-BCFF-309E-770B-F459F2A86E37}"/>
              </a:ext>
            </a:extLst>
          </p:cNvPr>
          <p:cNvSpPr txBox="1"/>
          <p:nvPr/>
        </p:nvSpPr>
        <p:spPr>
          <a:xfrm>
            <a:off x="5053710" y="1193919"/>
            <a:ext cx="1367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endParaRPr lang="en-US" altLang="zh-CN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D98EA0-8389-68EF-9C56-5F5A207D8FA9}"/>
              </a:ext>
            </a:extLst>
          </p:cNvPr>
          <p:cNvGrpSpPr/>
          <p:nvPr/>
        </p:nvGrpSpPr>
        <p:grpSpPr>
          <a:xfrm>
            <a:off x="6719613" y="1146753"/>
            <a:ext cx="1360072" cy="1360072"/>
            <a:chOff x="2528347" y="569150"/>
            <a:chExt cx="1360072" cy="1360072"/>
          </a:xfrm>
        </p:grpSpPr>
        <p:sp>
          <p:nvSpPr>
            <p:cNvPr id="31" name="矩形: 单圆角 30">
              <a:extLst>
                <a:ext uri="{FF2B5EF4-FFF2-40B4-BE49-F238E27FC236}">
                  <a16:creationId xmlns:a16="http://schemas.microsoft.com/office/drawing/2014/main" id="{0457FFA1-3FC5-5422-E6CD-1C3B2782CF82}"/>
                </a:ext>
              </a:extLst>
            </p:cNvPr>
            <p:cNvSpPr/>
            <p:nvPr/>
          </p:nvSpPr>
          <p:spPr>
            <a:xfrm>
              <a:off x="2528347" y="569150"/>
              <a:ext cx="1360072" cy="1360072"/>
            </a:xfrm>
            <a:prstGeom prst="round1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7B316AE-9903-DDD4-B855-68D59E04A970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>
              <a:off x="3208383" y="569150"/>
              <a:ext cx="0" cy="1360072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0DABCEEE-2306-4989-3BB9-CB988C2EAE5A}"/>
                </a:ext>
              </a:extLst>
            </p:cNvPr>
            <p:cNvCxnSpPr>
              <a:cxnSpLocks/>
              <a:stCxn id="31" idx="3"/>
              <a:endCxn id="31" idx="1"/>
            </p:cNvCxnSpPr>
            <p:nvPr/>
          </p:nvCxnSpPr>
          <p:spPr>
            <a:xfrm flipH="1">
              <a:off x="2528347" y="1249186"/>
              <a:ext cx="1360072" cy="0"/>
            </a:xfrm>
            <a:prstGeom prst="line">
              <a:avLst/>
            </a:prstGeom>
            <a:ln w="19050">
              <a:solidFill>
                <a:srgbClr val="3C413B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8044A51-27E1-D4F0-0545-84AA6AA3942B}"/>
              </a:ext>
            </a:extLst>
          </p:cNvPr>
          <p:cNvSpPr txBox="1"/>
          <p:nvPr/>
        </p:nvSpPr>
        <p:spPr>
          <a:xfrm>
            <a:off x="6806868" y="1146753"/>
            <a:ext cx="1367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髫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F08490E-0F08-0A71-D6CF-6894B83F3382}"/>
              </a:ext>
            </a:extLst>
          </p:cNvPr>
          <p:cNvSpPr txBox="1"/>
          <p:nvPr/>
        </p:nvSpPr>
        <p:spPr>
          <a:xfrm>
            <a:off x="4636954" y="2994413"/>
            <a:ext cx="4324164" cy="303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b="0" i="0" dirty="0">
                <a:solidFill>
                  <a:srgbClr val="90A6A9"/>
                </a:solidFill>
                <a:effectLst/>
                <a:latin typeface="+mn-ea"/>
              </a:rPr>
              <a:t>髟（</a:t>
            </a:r>
            <a:r>
              <a:rPr lang="en-US" altLang="zh-CN" sz="2400" b="0" i="0" dirty="0" err="1">
                <a:solidFill>
                  <a:srgbClr val="90A6A9"/>
                </a:solidFill>
                <a:effectLst/>
                <a:latin typeface="+mn-ea"/>
              </a:rPr>
              <a:t>biao</a:t>
            </a: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）：多而长的头发。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召：“招”，点手招人。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髫：儿童额头上的弯曲下垂的头发。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发髻、鬓角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1071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708456" y="1227616"/>
            <a:ext cx="9633723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见渔人，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乃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大惊，问所从来。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具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答之。便要还家，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设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酒杀鸡作食。村中闻有此人，咸来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问讯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。自云先世避秦时乱，率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妻子邑人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来此绝境，不复出焉，遂与外人间隔。问今是何世，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乃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不知有汉，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无论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魏晋。此人一一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为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具言所闻，皆叹惋。余人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各复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延至其家，皆出酒食。停数日，辞去。此中人语云：“不足为外人道也</a:t>
            </a:r>
            <a:r>
              <a:rPr lang="zh-CN" altLang="en-US" sz="2400" dirty="0">
                <a:solidFill>
                  <a:srgbClr val="90A6A9"/>
                </a:solidFill>
                <a:latin typeface="����"/>
              </a:rPr>
              <a:t>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2330376" y="259001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8080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648929" y="484567"/>
            <a:ext cx="9633723" cy="554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(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那里面的人）看见渔人，就感到非常吃惊，问（渔人）从何处来。（渔人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)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详尽地回答了他们的问题。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(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有人）就邀请（渔人）到自己家里去，摆酒杀鸡做饭菜（来款待他）。村子里的人听说来了这样一个人，都来打听消息。（他们）自己说（他们的）祖先为了躲避秦朝时候的祸乱，带领妻子儿女和乡邻来到这与人世隔绝的地方，不再出去，于是就同外界的人隔绝了。（他们）问现在是什么朝代，竟不知道有过汉朝，更不必说魏晋了。渔人一件件向（他们）详细说出（自己）知道的事，（桃花源中人）都很感叹惋惜。其余人各自又邀请渔人到他们家中，都拿出酒饭（来款待他）。（渔人）停留了几天，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(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向桃花源里的人）告辞离开。这里的人告诉（渔人）说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:“(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我们这个地方）不值得向外面的人说啊。”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7311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1126449" y="1449388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你是谁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?</a:t>
            </a: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怎么到我们这儿来了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?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B32AF5-6AE9-1828-122A-D94F7DC23A12}"/>
              </a:ext>
            </a:extLst>
          </p:cNvPr>
          <p:cNvSpPr txBox="1"/>
          <p:nvPr/>
        </p:nvSpPr>
        <p:spPr>
          <a:xfrm>
            <a:off x="467361" y="259001"/>
            <a:ext cx="1920240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白话对答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5B25E8-4D71-3D26-BC14-53C5680D3C76}"/>
              </a:ext>
            </a:extLst>
          </p:cNvPr>
          <p:cNvSpPr txBox="1"/>
          <p:nvPr/>
        </p:nvSpPr>
        <p:spPr>
          <a:xfrm>
            <a:off x="1122910" y="2043334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来的都是客，同我回家歇息歇息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!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3F1258-21F3-716F-9566-37AF6DD62365}"/>
              </a:ext>
            </a:extLst>
          </p:cNvPr>
          <p:cNvSpPr txBox="1"/>
          <p:nvPr/>
        </p:nvSpPr>
        <p:spPr>
          <a:xfrm>
            <a:off x="1126449" y="2663632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现在皇帝是秦几世啦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?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0819E7-7913-29F6-6227-B66E4B7FAD75}"/>
              </a:ext>
            </a:extLst>
          </p:cNvPr>
          <p:cNvSpPr txBox="1"/>
          <p:nvPr/>
        </p:nvSpPr>
        <p:spPr>
          <a:xfrm>
            <a:off x="1122910" y="3283930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唉，苦的都是百姓啊。</a:t>
            </a:r>
            <a:endParaRPr lang="en-US" altLang="zh-CN" sz="2000" b="0" i="0" dirty="0">
              <a:solidFill>
                <a:srgbClr val="90A6A9"/>
              </a:solidFill>
              <a:effectLst/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7E7D48-42EF-0B52-0A8B-0F4081853EAE}"/>
              </a:ext>
            </a:extLst>
          </p:cNvPr>
          <p:cNvSpPr txBox="1"/>
          <p:nvPr/>
        </p:nvSpPr>
        <p:spPr>
          <a:xfrm>
            <a:off x="1119371" y="3877876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客人您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……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DD89604-F2BB-F9C6-38E9-96883FC68229}"/>
              </a:ext>
            </a:extLst>
          </p:cNvPr>
          <p:cNvSpPr txBox="1"/>
          <p:nvPr/>
        </p:nvSpPr>
        <p:spPr>
          <a:xfrm>
            <a:off x="1126449" y="4421169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这个地方，不值得对外面的人说啊</a:t>
            </a:r>
            <a:r>
              <a:rPr lang="en-US" altLang="zh-CN" sz="2000" b="0" i="0" dirty="0">
                <a:solidFill>
                  <a:srgbClr val="90A6A9"/>
                </a:solidFill>
                <a:effectLst/>
                <a:latin typeface="+mn-ea"/>
              </a:rPr>
              <a:t>!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16947FC-9942-5C0D-1F5A-86B4340656AF}"/>
              </a:ext>
            </a:extLst>
          </p:cNvPr>
          <p:cNvSpPr txBox="1"/>
          <p:nvPr/>
        </p:nvSpPr>
        <p:spPr>
          <a:xfrm>
            <a:off x="1126449" y="932447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村民：</a:t>
            </a:r>
            <a:endParaRPr lang="en-US" altLang="zh-CN" sz="2000" b="0" i="0" dirty="0">
              <a:solidFill>
                <a:srgbClr val="90A6A9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3073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1043908" y="1225833"/>
            <a:ext cx="6906995" cy="3834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FF0000"/>
                </a:solidFill>
                <a:effectLst/>
                <a:latin typeface="����"/>
              </a:rPr>
              <a:t>既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出，得其船，便扶向路，处处</a:t>
            </a:r>
            <a:r>
              <a:rPr lang="zh-CN" altLang="en-US" sz="2400" b="0" i="0" dirty="0">
                <a:solidFill>
                  <a:srgbClr val="FF0000"/>
                </a:solidFill>
                <a:effectLst/>
                <a:latin typeface="����"/>
              </a:rPr>
              <a:t>志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之。及郡下，诣太守，说如此。太守</a:t>
            </a:r>
            <a:r>
              <a:rPr lang="zh-CN" altLang="en-US" sz="2400" b="0" i="0" dirty="0">
                <a:solidFill>
                  <a:srgbClr val="FF0000"/>
                </a:solidFill>
                <a:effectLst/>
                <a:latin typeface="����"/>
              </a:rPr>
              <a:t>即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遣人随其往，寻向所</a:t>
            </a:r>
            <a:r>
              <a:rPr lang="zh-CN" altLang="en-US" sz="2400" b="0" i="0" dirty="0">
                <a:solidFill>
                  <a:srgbClr val="FF0000"/>
                </a:solidFill>
                <a:effectLst/>
                <a:latin typeface="����"/>
              </a:rPr>
              <a:t>志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</a:t>
            </a:r>
            <a:r>
              <a:rPr lang="zh-CN" altLang="en-US" sz="2400" b="0" i="0" dirty="0">
                <a:solidFill>
                  <a:srgbClr val="FF0000"/>
                </a:solidFill>
                <a:effectLst/>
                <a:latin typeface="����"/>
              </a:rPr>
              <a:t>遂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迷，不复得路。</a:t>
            </a:r>
            <a:endParaRPr lang="en-US" altLang="zh-CN" sz="2400" b="0" i="0" dirty="0">
              <a:solidFill>
                <a:srgbClr val="90A6A9"/>
              </a:solidFill>
              <a:effectLst/>
              <a:latin typeface="����"/>
            </a:endParaRPr>
          </a:p>
          <a:p>
            <a:pPr indent="457200" algn="just">
              <a:lnSpc>
                <a:spcPct val="200000"/>
              </a:lnSpc>
            </a:pP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南阳刘子骥，高尚士也，闻之，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欣然规</a:t>
            </a: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往。未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果</a:t>
            </a: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寻</a:t>
            </a:r>
            <a:r>
              <a:rPr lang="zh-CN" altLang="en-US" sz="2400" dirty="0">
                <a:solidFill>
                  <a:srgbClr val="90A6A9"/>
                </a:solidFill>
                <a:latin typeface="+mn-ea"/>
              </a:rPr>
              <a:t>病终。后遂无问津者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2330376" y="259001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648DDF-5C25-EDFD-A5B7-69F8B189C4F4}"/>
              </a:ext>
            </a:extLst>
          </p:cNvPr>
          <p:cNvSpPr txBox="1"/>
          <p:nvPr/>
        </p:nvSpPr>
        <p:spPr>
          <a:xfrm>
            <a:off x="702787" y="5214426"/>
            <a:ext cx="590427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0" i="0" dirty="0">
                <a:solidFill>
                  <a:srgbClr val="90A6A9"/>
                </a:solidFill>
                <a:effectLst/>
                <a:latin typeface="+mn-ea"/>
              </a:rPr>
              <a:t>遂：竟然？终于！</a:t>
            </a:r>
            <a:endParaRPr lang="en-US" altLang="zh-CN" sz="2000" b="0" i="0" dirty="0">
              <a:solidFill>
                <a:srgbClr val="90A6A9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6700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991137" y="686733"/>
            <a:ext cx="65148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rgbClr val="90A6A9"/>
                </a:solidFill>
                <a:cs typeface="+mn-ea"/>
                <a:sym typeface="+mn-lt"/>
              </a:rPr>
              <a:t>学习目标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23461" y="5114704"/>
            <a:ext cx="4900233" cy="135299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3E2E70-CDB0-E6F0-2D3A-9208C0B60CD7}"/>
              </a:ext>
            </a:extLst>
          </p:cNvPr>
          <p:cNvSpPr txBox="1"/>
          <p:nvPr/>
        </p:nvSpPr>
        <p:spPr>
          <a:xfrm>
            <a:off x="5740014" y="1592426"/>
            <a:ext cx="4948067" cy="286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1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，聊一段奇妙旅程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2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，说两种奇幻人生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，悟三分桃园情怀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01D19C6-3BC5-2A14-AF84-4F4C5B53D4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573177" y="912929"/>
            <a:ext cx="3887853" cy="494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65922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04009" y="1276406"/>
            <a:ext cx="3887853" cy="49480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009FF0-07BA-3FAB-E721-44923B76E47C}"/>
              </a:ext>
            </a:extLst>
          </p:cNvPr>
          <p:cNvSpPr txBox="1"/>
          <p:nvPr/>
        </p:nvSpPr>
        <p:spPr>
          <a:xfrm>
            <a:off x="1271588" y="455748"/>
            <a:ext cx="4385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90A6A9"/>
                </a:solidFill>
              </a:rPr>
              <a:t>第三单元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8ABDDB-27BA-A95E-1894-4B3C75515159}"/>
              </a:ext>
            </a:extLst>
          </p:cNvPr>
          <p:cNvSpPr txBox="1"/>
          <p:nvPr/>
        </p:nvSpPr>
        <p:spPr>
          <a:xfrm>
            <a:off x="6157322" y="455748"/>
            <a:ext cx="4948067" cy="570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rgbClr val="90A6A9"/>
                </a:solidFill>
                <a:latin typeface="+mn-ea"/>
              </a:rPr>
              <a:t>自然美景，幸福生活，人所向往；奇绝艺人，精湛技艺，令人赞叹。这个单元所选古诗文，有的记事、有的记游，有的状物、有的抒情。阅读这些诗文，能够让我们了解古人的思想、情趣、感受他们的智慧，受到美的熏陶和感染。</a:t>
            </a:r>
            <a:endParaRPr lang="en-US" altLang="zh-CN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rgbClr val="90A6A9"/>
                </a:solidFill>
                <a:latin typeface="+mn-ea"/>
              </a:rPr>
              <a:t>学习本单元，要先借助文章和工具书读懂课文大意，然后通过反复诵读，领会诗文的丰富内涵，品味精美的语言，并积累一些常用的文言词语。</a:t>
            </a:r>
          </a:p>
        </p:txBody>
      </p:sp>
    </p:spTree>
    <p:extLst>
      <p:ext uri="{BB962C8B-B14F-4D97-AF65-F5344CB8AC3E}">
        <p14:creationId xmlns:p14="http://schemas.microsoft.com/office/powerpoint/2010/main" val="146487302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991137" y="686733"/>
            <a:ext cx="651480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spc="600" dirty="0">
                <a:solidFill>
                  <a:srgbClr val="90A6A9"/>
                </a:solidFill>
                <a:cs typeface="+mn-ea"/>
                <a:sym typeface="+mn-lt"/>
              </a:rPr>
              <a:t>学习目标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23461" y="5114704"/>
            <a:ext cx="4900233" cy="135299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3E2E70-CDB0-E6F0-2D3A-9208C0B60CD7}"/>
              </a:ext>
            </a:extLst>
          </p:cNvPr>
          <p:cNvSpPr txBox="1"/>
          <p:nvPr/>
        </p:nvSpPr>
        <p:spPr>
          <a:xfrm>
            <a:off x="5740014" y="1592426"/>
            <a:ext cx="4948067" cy="286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1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，聊一段奇妙旅程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2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，说两种奇幻人生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90A6A9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，悟三分桃园情怀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01D19C6-3BC5-2A14-AF84-4F4C5B53D4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573177" y="912929"/>
            <a:ext cx="3887853" cy="494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90772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34009" flipH="1">
            <a:off x="3134654" y="2054264"/>
            <a:ext cx="3797510" cy="53776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92416"/>
            <a:ext cx="4058828" cy="433054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509E66-2DD6-520E-36DD-791DBC2E8469}"/>
              </a:ext>
            </a:extLst>
          </p:cNvPr>
          <p:cNvSpPr txBox="1"/>
          <p:nvPr/>
        </p:nvSpPr>
        <p:spPr>
          <a:xfrm>
            <a:off x="441293" y="521101"/>
            <a:ext cx="4385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0A6A9"/>
                </a:solidFill>
              </a:rPr>
              <a:t>想一想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91A46F-87F8-7A36-1C18-F3D76E3574D2}"/>
              </a:ext>
            </a:extLst>
          </p:cNvPr>
          <p:cNvSpPr txBox="1"/>
          <p:nvPr/>
        </p:nvSpPr>
        <p:spPr>
          <a:xfrm>
            <a:off x="2721715" y="1457652"/>
            <a:ext cx="6748569" cy="1042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>
                <a:solidFill>
                  <a:srgbClr val="90A6A9"/>
                </a:solidFill>
                <a:latin typeface="+mn-ea"/>
              </a:rPr>
              <a:t>我们可以怎样复述这个故事？</a:t>
            </a:r>
            <a:endParaRPr lang="en-US" altLang="zh-CN" sz="3600" dirty="0">
              <a:solidFill>
                <a:srgbClr val="90A6A9"/>
              </a:solidFill>
              <a:latin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ECDC066-D4FB-9D26-F60B-8F577AF55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33172" y="705767"/>
            <a:ext cx="4058828" cy="433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1044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15938" y="4922100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1186" y="-522"/>
            <a:ext cx="3797510" cy="537768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4872348-F02D-00AC-7893-9C85CEA8E9F1}"/>
              </a:ext>
            </a:extLst>
          </p:cNvPr>
          <p:cNvSpPr txBox="1"/>
          <p:nvPr/>
        </p:nvSpPr>
        <p:spPr>
          <a:xfrm>
            <a:off x="3708878" y="250496"/>
            <a:ext cx="6748569" cy="1042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>
                <a:solidFill>
                  <a:srgbClr val="90A6A9"/>
                </a:solidFill>
                <a:latin typeface="+mn-ea"/>
              </a:rPr>
              <a:t>渔人的行踪</a:t>
            </a:r>
            <a:endParaRPr lang="en-US" altLang="zh-CN" sz="36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2158181" y="1966403"/>
            <a:ext cx="2625213" cy="83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发现桃花源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9E796CB-9F73-908F-036C-B79CDF76E8DA}"/>
              </a:ext>
            </a:extLst>
          </p:cNvPr>
          <p:cNvSpPr txBox="1"/>
          <p:nvPr/>
        </p:nvSpPr>
        <p:spPr>
          <a:xfrm>
            <a:off x="4907434" y="1975329"/>
            <a:ext cx="2625213" cy="83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进入桃花源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202253-A511-FCCB-A91C-8D6C7D2EBE2E}"/>
              </a:ext>
            </a:extLst>
          </p:cNvPr>
          <p:cNvSpPr txBox="1"/>
          <p:nvPr/>
        </p:nvSpPr>
        <p:spPr>
          <a:xfrm>
            <a:off x="7592774" y="1966403"/>
            <a:ext cx="2625213" cy="83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做客桃花源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13C59E-2524-7967-DE0A-8E31003E1386}"/>
              </a:ext>
            </a:extLst>
          </p:cNvPr>
          <p:cNvSpPr txBox="1"/>
          <p:nvPr/>
        </p:nvSpPr>
        <p:spPr>
          <a:xfrm>
            <a:off x="4905617" y="3595963"/>
            <a:ext cx="2625213" cy="83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复现桃花源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41F618-6772-9944-BB1D-2CA5F33B483B}"/>
              </a:ext>
            </a:extLst>
          </p:cNvPr>
          <p:cNvSpPr txBox="1"/>
          <p:nvPr/>
        </p:nvSpPr>
        <p:spPr>
          <a:xfrm>
            <a:off x="7657439" y="3568440"/>
            <a:ext cx="2625213" cy="83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90A6A9"/>
                </a:solidFill>
                <a:latin typeface="+mn-ea"/>
              </a:rPr>
              <a:t>离开桃花源</a:t>
            </a:r>
            <a:endParaRPr lang="en-US" altLang="zh-CN" sz="28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id="{BE44A382-4EF4-769A-C496-F1115538CADD}"/>
              </a:ext>
            </a:extLst>
          </p:cNvPr>
          <p:cNvSpPr/>
          <p:nvPr/>
        </p:nvSpPr>
        <p:spPr>
          <a:xfrm>
            <a:off x="4225315" y="2313217"/>
            <a:ext cx="558079" cy="484632"/>
          </a:xfrm>
          <a:prstGeom prst="rightArrow">
            <a:avLst/>
          </a:prstGeom>
          <a:solidFill>
            <a:srgbClr val="ADC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1EEC5EA1-503C-2F87-33A4-64FC2DC965B4}"/>
              </a:ext>
            </a:extLst>
          </p:cNvPr>
          <p:cNvSpPr/>
          <p:nvPr/>
        </p:nvSpPr>
        <p:spPr>
          <a:xfrm>
            <a:off x="7004631" y="2385332"/>
            <a:ext cx="558079" cy="484632"/>
          </a:xfrm>
          <a:prstGeom prst="rightArrow">
            <a:avLst/>
          </a:prstGeom>
          <a:solidFill>
            <a:srgbClr val="ADC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右 23">
            <a:extLst>
              <a:ext uri="{FF2B5EF4-FFF2-40B4-BE49-F238E27FC236}">
                <a16:creationId xmlns:a16="http://schemas.microsoft.com/office/drawing/2014/main" id="{0E695B57-44AA-EFFF-C9E9-C72EAF1DA279}"/>
              </a:ext>
            </a:extLst>
          </p:cNvPr>
          <p:cNvSpPr/>
          <p:nvPr/>
        </p:nvSpPr>
        <p:spPr>
          <a:xfrm rot="5400000">
            <a:off x="8153524" y="3092072"/>
            <a:ext cx="558079" cy="484632"/>
          </a:xfrm>
          <a:prstGeom prst="rightArrow">
            <a:avLst/>
          </a:prstGeom>
          <a:solidFill>
            <a:srgbClr val="ADC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箭头: 右 24">
            <a:extLst>
              <a:ext uri="{FF2B5EF4-FFF2-40B4-BE49-F238E27FC236}">
                <a16:creationId xmlns:a16="http://schemas.microsoft.com/office/drawing/2014/main" id="{FFFD529A-B58B-0C03-98FE-925FCDDB75B9}"/>
              </a:ext>
            </a:extLst>
          </p:cNvPr>
          <p:cNvSpPr/>
          <p:nvPr/>
        </p:nvSpPr>
        <p:spPr>
          <a:xfrm flipH="1">
            <a:off x="7082408" y="3942777"/>
            <a:ext cx="558079" cy="484632"/>
          </a:xfrm>
          <a:prstGeom prst="rightArrow">
            <a:avLst/>
          </a:prstGeom>
          <a:solidFill>
            <a:srgbClr val="ADC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236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277576" y="69090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4872348-F02D-00AC-7893-9C85CEA8E9F1}"/>
              </a:ext>
            </a:extLst>
          </p:cNvPr>
          <p:cNvSpPr txBox="1"/>
          <p:nvPr/>
        </p:nvSpPr>
        <p:spPr>
          <a:xfrm>
            <a:off x="2529007" y="59423"/>
            <a:ext cx="6748569" cy="1042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36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648929" y="1225833"/>
            <a:ext cx="9633723" cy="2203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晋太元中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，武陵人捕鱼为业。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缘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溪行，忘路之远近。忽逢桃花林，夹岸数百步，中无杂树，芳草鲜美，落英缤纷。渔人甚异之，复前行，欲穷其林。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14BE83-4009-C50C-C07B-64060E837B63}"/>
              </a:ext>
            </a:extLst>
          </p:cNvPr>
          <p:cNvSpPr txBox="1"/>
          <p:nvPr/>
        </p:nvSpPr>
        <p:spPr>
          <a:xfrm>
            <a:off x="683757" y="3322320"/>
            <a:ext cx="7724376" cy="1235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晋太元中，武陵人捕鱼为业：点明时间、人物、地点，应读的平缓，娓娓道来。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A0D6D9-0FB4-50F3-AF95-43D676B1A8E3}"/>
              </a:ext>
            </a:extLst>
          </p:cNvPr>
          <p:cNvSpPr txBox="1"/>
          <p:nvPr/>
        </p:nvSpPr>
        <p:spPr>
          <a:xfrm>
            <a:off x="718585" y="5866222"/>
            <a:ext cx="7724376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备选角度：声调起伏、字音延长、轻重缓急。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DC145-0B24-5C12-CC18-E1F109ADA808}"/>
              </a:ext>
            </a:extLst>
          </p:cNvPr>
          <p:cNvSpPr txBox="1"/>
          <p:nvPr/>
        </p:nvSpPr>
        <p:spPr>
          <a:xfrm>
            <a:off x="718585" y="4439493"/>
            <a:ext cx="7724376" cy="1235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缘：“沿着、顺着”，可以适当拖音，想象渔人沿着溪流缓缓滑行的画面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2989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2843" y="301688"/>
            <a:ext cx="2359157" cy="106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305" y="2020986"/>
            <a:ext cx="3818695" cy="483701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D761E12-1C07-2BBC-F816-16542ABC5335}"/>
              </a:ext>
            </a:extLst>
          </p:cNvPr>
          <p:cNvSpPr txBox="1"/>
          <p:nvPr/>
        </p:nvSpPr>
        <p:spPr>
          <a:xfrm>
            <a:off x="708457" y="836613"/>
            <a:ext cx="9633723" cy="2203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晋太元中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，武陵人捕鱼为业。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缘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溪行，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忘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路之远近。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忽逢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桃花林，夹岸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数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百步，中无杂树，芳草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鲜美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，落英缤纷。渔人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甚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异之，复前行，</a:t>
            </a:r>
            <a:r>
              <a:rPr lang="zh-CN" altLang="en-US" sz="2400" b="0" i="0" dirty="0">
                <a:solidFill>
                  <a:srgbClr val="C00000"/>
                </a:solidFill>
                <a:effectLst/>
                <a:latin typeface="����"/>
              </a:rPr>
              <a:t>欲穷</a:t>
            </a:r>
            <a:r>
              <a:rPr lang="zh-CN" altLang="en-US" sz="2400" b="0" i="0" dirty="0">
                <a:solidFill>
                  <a:srgbClr val="90A6A9"/>
                </a:solidFill>
                <a:effectLst/>
                <a:latin typeface="����"/>
              </a:rPr>
              <a:t>其林。</a:t>
            </a:r>
            <a:endParaRPr lang="en-US" altLang="zh-CN" sz="24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14BE83-4009-C50C-C07B-64060E837B63}"/>
              </a:ext>
            </a:extLst>
          </p:cNvPr>
          <p:cNvSpPr txBox="1"/>
          <p:nvPr/>
        </p:nvSpPr>
        <p:spPr>
          <a:xfrm>
            <a:off x="708456" y="3363252"/>
            <a:ext cx="7983259" cy="246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东晋太元年间，武陵郡有个人以捕鱼为生。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(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一天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) 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沿着溪流划船前行，忘记了路程的远近。忽然遇到一片桃花林，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(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桃林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)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夹着溪流两岸有几百步长，中间没有别的树，花草新鲜美好，落花繁多</a:t>
            </a:r>
            <a:r>
              <a:rPr lang="en-US" altLang="zh-CN" sz="2000" dirty="0">
                <a:solidFill>
                  <a:srgbClr val="90A6A9"/>
                </a:solidFill>
                <a:latin typeface="+mn-ea"/>
              </a:rPr>
              <a:t>;</a:t>
            </a: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渔人对此感到十分惊异，再向前走，想走到这片桃林的尽头。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2C9E3-5480-3793-E632-D8D4832B5AB9}"/>
              </a:ext>
            </a:extLst>
          </p:cNvPr>
          <p:cNvSpPr txBox="1"/>
          <p:nvPr/>
        </p:nvSpPr>
        <p:spPr>
          <a:xfrm>
            <a:off x="-2330376" y="259001"/>
            <a:ext cx="6748569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90A6A9"/>
                </a:solidFill>
                <a:latin typeface="+mn-ea"/>
              </a:rPr>
              <a:t>设计朗读</a:t>
            </a:r>
            <a:endParaRPr lang="en-US" altLang="zh-CN" sz="2000" dirty="0">
              <a:solidFill>
                <a:srgbClr val="90A6A9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8775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8409890" y="-64278"/>
            <a:ext cx="3797510" cy="53776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4929" y="1687659"/>
            <a:ext cx="7078861" cy="23574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90A6A9"/>
                </a:solidFill>
                <a:effectLst/>
                <a:latin typeface="+mn-ea"/>
                <a:cs typeface="+mn-ea"/>
                <a:sym typeface="+mn-lt"/>
              </a:rPr>
              <a:t>忽逢桃花林</a:t>
            </a:r>
            <a:endParaRPr lang="en-US" altLang="zh-CN" sz="2800" b="0" i="0" dirty="0">
              <a:solidFill>
                <a:srgbClr val="90A6A9"/>
              </a:solidFill>
              <a:effectLst/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90A6A9"/>
                </a:solidFill>
                <a:latin typeface="+mn-ea"/>
                <a:cs typeface="+mn-ea"/>
                <a:sym typeface="+mn-lt"/>
              </a:rPr>
              <a:t>夹岸数百步</a:t>
            </a:r>
            <a:endParaRPr lang="en-US" altLang="zh-CN" sz="2800" dirty="0">
              <a:solidFill>
                <a:srgbClr val="90A6A9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90A6A9"/>
                </a:solidFill>
                <a:effectLst/>
                <a:latin typeface="+mn-ea"/>
                <a:cs typeface="+mn-ea"/>
                <a:sym typeface="+mn-lt"/>
              </a:rPr>
              <a:t>中无杂树</a:t>
            </a:r>
            <a:endParaRPr lang="en-US" altLang="zh-CN" sz="2800" b="0" i="0" dirty="0">
              <a:solidFill>
                <a:srgbClr val="90A6A9"/>
              </a:solidFill>
              <a:effectLst/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90A6A9"/>
                </a:solidFill>
                <a:latin typeface="+mn-ea"/>
                <a:cs typeface="+mn-ea"/>
                <a:sym typeface="+mn-lt"/>
              </a:rPr>
              <a:t>芳草鲜美</a:t>
            </a:r>
            <a:endParaRPr lang="en-US" altLang="zh-CN" sz="2800" dirty="0">
              <a:solidFill>
                <a:srgbClr val="90A6A9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90A6A9"/>
                </a:solidFill>
                <a:effectLst/>
                <a:latin typeface="+mn-ea"/>
                <a:cs typeface="+mn-ea"/>
                <a:sym typeface="+mn-lt"/>
              </a:rPr>
              <a:t>落英缤纷</a:t>
            </a:r>
            <a:endParaRPr lang="en-US" altLang="zh-CN" sz="2800" b="0" i="0" dirty="0">
              <a:solidFill>
                <a:srgbClr val="90A6A9"/>
              </a:solidFill>
              <a:effectLst/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90A6A9"/>
                </a:solidFill>
                <a:latin typeface="+mn-ea"/>
                <a:cs typeface="+mn-ea"/>
                <a:sym typeface="+mn-lt"/>
              </a:rPr>
              <a:t>渔人甚异之</a:t>
            </a:r>
            <a:endParaRPr lang="en-US" altLang="zh-CN" sz="2800" dirty="0">
              <a:solidFill>
                <a:srgbClr val="90A6A9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90A6A9"/>
                </a:solidFill>
                <a:effectLst/>
                <a:latin typeface="+mn-ea"/>
                <a:cs typeface="+mn-ea"/>
                <a:sym typeface="+mn-lt"/>
              </a:rPr>
              <a:t>复前行</a:t>
            </a:r>
            <a:endParaRPr lang="en-US" altLang="zh-CN" sz="2800" b="0" i="0" dirty="0">
              <a:solidFill>
                <a:srgbClr val="90A6A9"/>
              </a:solidFill>
              <a:effectLst/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90A6A9"/>
                </a:solidFill>
                <a:latin typeface="+mn-ea"/>
                <a:cs typeface="+mn-ea"/>
                <a:sym typeface="+mn-lt"/>
              </a:rPr>
              <a:t>欲穷其林</a:t>
            </a:r>
            <a:endParaRPr lang="zh-CN" altLang="en-US" sz="2800" b="0" i="0" dirty="0">
              <a:solidFill>
                <a:srgbClr val="90A6A9"/>
              </a:solidFill>
              <a:effectLst/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0310"/>
            <a:ext cx="4058828" cy="433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08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8409890" y="-64278"/>
            <a:ext cx="3797510" cy="53776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7164" y="1663594"/>
            <a:ext cx="3822726" cy="19219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90A6A9"/>
                </a:solidFill>
                <a:latin typeface="+mn-ea"/>
                <a:cs typeface="+mn-ea"/>
                <a:sym typeface="+mn-lt"/>
              </a:rPr>
              <a:t>渔人逐水爱山春，</a:t>
            </a:r>
            <a:endParaRPr lang="en-US" altLang="zh-CN" sz="3200" dirty="0">
              <a:solidFill>
                <a:srgbClr val="90A6A9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3200" b="0" i="0" dirty="0">
                <a:solidFill>
                  <a:srgbClr val="90A6A9"/>
                </a:solidFill>
                <a:effectLst/>
                <a:latin typeface="+mn-ea"/>
                <a:cs typeface="+mn-ea"/>
                <a:sym typeface="+mn-lt"/>
              </a:rPr>
              <a:t>两岸桃花夹古津。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0310"/>
            <a:ext cx="4058828" cy="433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29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1196</Words>
  <Application>Microsoft Office PowerPoint</Application>
  <PresentationFormat>宽屏</PresentationFormat>
  <Paragraphs>93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Arial</vt:lpstr>
      <vt:lpstr>����</vt:lpstr>
      <vt:lpstr>黑体</vt:lpstr>
      <vt:lpstr>楷体</vt:lpstr>
      <vt:lpstr>等线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禅茶一味</dc:title>
  <dc:creator>第一PPT</dc:creator>
  <cp:keywords>www.1ppt.com</cp:keywords>
  <dc:description>www.1ppt.com</dc:description>
  <cp:lastModifiedBy>15090088322@wo.cn</cp:lastModifiedBy>
  <cp:revision>164</cp:revision>
  <dcterms:created xsi:type="dcterms:W3CDTF">2017-07-22T07:30:04Z</dcterms:created>
  <dcterms:modified xsi:type="dcterms:W3CDTF">2022-09-17T16:40:45Z</dcterms:modified>
</cp:coreProperties>
</file>