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25" r:id="rId2"/>
    <p:sldId id="508" r:id="rId3"/>
    <p:sldId id="466" r:id="rId4"/>
    <p:sldId id="512" r:id="rId5"/>
    <p:sldId id="511" r:id="rId6"/>
    <p:sldId id="510" r:id="rId7"/>
    <p:sldId id="516" r:id="rId8"/>
    <p:sldId id="553" r:id="rId9"/>
    <p:sldId id="514" r:id="rId10"/>
    <p:sldId id="513" r:id="rId11"/>
    <p:sldId id="520" r:id="rId12"/>
    <p:sldId id="519" r:id="rId13"/>
    <p:sldId id="554" r:id="rId14"/>
    <p:sldId id="518" r:id="rId15"/>
    <p:sldId id="517" r:id="rId16"/>
    <p:sldId id="524" r:id="rId17"/>
    <p:sldId id="555" r:id="rId18"/>
    <p:sldId id="526" r:id="rId19"/>
    <p:sldId id="538" r:id="rId20"/>
    <p:sldId id="539" r:id="rId21"/>
    <p:sldId id="540" r:id="rId22"/>
    <p:sldId id="541" r:id="rId23"/>
    <p:sldId id="556" r:id="rId24"/>
    <p:sldId id="557" r:id="rId25"/>
    <p:sldId id="558" r:id="rId26"/>
    <p:sldId id="559" r:id="rId27"/>
    <p:sldId id="560" r:id="rId28"/>
    <p:sldId id="561" r:id="rId29"/>
    <p:sldId id="562" r:id="rId30"/>
    <p:sldId id="563" r:id="rId31"/>
  </p:sldIdLst>
  <p:sldSz cx="9144000" cy="5143500" type="screen16x9"/>
  <p:notesSz cx="9942513" cy="676116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2D7"/>
    <a:srgbClr val="A50021"/>
    <a:srgbClr val="DE7538"/>
    <a:srgbClr val="A73904"/>
    <a:srgbClr val="6FB52F"/>
    <a:srgbClr val="99CA6C"/>
    <a:srgbClr val="316A2C"/>
    <a:srgbClr val="5AB430"/>
    <a:srgbClr val="B18147"/>
    <a:srgbClr val="7F4E21"/>
  </p:clrMru>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94660"/>
  </p:normalViewPr>
  <p:slideViewPr>
    <p:cSldViewPr snapToGrid="0">
      <p:cViewPr varScale="1">
        <p:scale>
          <a:sx n="116" d="100"/>
          <a:sy n="116" d="100"/>
        </p:scale>
        <p:origin x="-518" y="-77"/>
      </p:cViewPr>
      <p:guideLst>
        <p:guide orient="horz" pos="162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B1AA9239-D668-474B-AEC1-AED18A126247}" type="datetimeFigureOut">
              <a:rPr lang="zh-CN" altLang="en-US" smtClean="0"/>
              <a:pPr/>
              <a:t>2020/3/25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D5D4752-0CE7-4497-9789-8CD18D74C975}" type="slidenum">
              <a:rPr lang="zh-CN" altLang="en-US" smtClean="0"/>
              <a:pPr/>
              <a:t>‹#›</a:t>
            </a:fld>
            <a:endParaRPr lang="zh-CN" altLang="en-US"/>
          </a:p>
        </p:txBody>
      </p:sp>
    </p:spTree>
    <p:extLst>
      <p:ext uri="{BB962C8B-B14F-4D97-AF65-F5344CB8AC3E}">
        <p14:creationId xmlns="" xmlns:p14="http://schemas.microsoft.com/office/powerpoint/2010/main" val="7628075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B1AA9239-D668-474B-AEC1-AED18A126247}" type="datetimeFigureOut">
              <a:rPr lang="zh-CN" altLang="en-US" smtClean="0"/>
              <a:pPr/>
              <a:t>2020/3/25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D5D4752-0CE7-4497-9789-8CD18D74C975}" type="slidenum">
              <a:rPr lang="zh-CN" altLang="en-US" smtClean="0"/>
              <a:pPr/>
              <a:t>‹#›</a:t>
            </a:fld>
            <a:endParaRPr lang="zh-CN" altLang="en-US"/>
          </a:p>
        </p:txBody>
      </p:sp>
    </p:spTree>
    <p:extLst>
      <p:ext uri="{BB962C8B-B14F-4D97-AF65-F5344CB8AC3E}">
        <p14:creationId xmlns="" xmlns:p14="http://schemas.microsoft.com/office/powerpoint/2010/main" val="35164122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B1AA9239-D668-474B-AEC1-AED18A126247}" type="datetimeFigureOut">
              <a:rPr lang="zh-CN" altLang="en-US" smtClean="0"/>
              <a:pPr/>
              <a:t>2020/3/25</a:t>
            </a:fld>
            <a:endParaRPr lang="zh-CN" altLang="en-US"/>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3D5D4752-0CE7-4497-9789-8CD18D74C975}" type="slidenum">
              <a:rPr lang="zh-CN" altLang="en-US" smtClean="0"/>
              <a:pPr/>
              <a:t>‹#›</a:t>
            </a:fld>
            <a:endParaRPr lang="zh-CN" altLang="en-US"/>
          </a:p>
        </p:txBody>
      </p:sp>
    </p:spTree>
    <p:extLst>
      <p:ext uri="{BB962C8B-B14F-4D97-AF65-F5344CB8AC3E}">
        <p14:creationId xmlns="" xmlns:p14="http://schemas.microsoft.com/office/powerpoint/2010/main" val="767442881"/>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3179295E-B0A6-4C81-B6F1-A77751C28B01}"/>
              </a:ext>
            </a:extLst>
          </p:cNvPr>
          <p:cNvSpPr/>
          <p:nvPr/>
        </p:nvSpPr>
        <p:spPr>
          <a:xfrm>
            <a:off x="2" y="1263377"/>
            <a:ext cx="9143999" cy="2555629"/>
          </a:xfrm>
          <a:prstGeom prst="rect">
            <a:avLst/>
          </a:prstGeom>
          <a:solidFill>
            <a:srgbClr val="0092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 xmlns:a16="http://schemas.microsoft.com/office/drawing/2014/main" id="{B518AFB5-FF02-44D5-8A70-26A5D1098360}"/>
              </a:ext>
            </a:extLst>
          </p:cNvPr>
          <p:cNvGrpSpPr/>
          <p:nvPr/>
        </p:nvGrpSpPr>
        <p:grpSpPr>
          <a:xfrm>
            <a:off x="426527" y="1727983"/>
            <a:ext cx="8406064" cy="1477328"/>
            <a:chOff x="497304" y="2256383"/>
            <a:chExt cx="8406064" cy="1477328"/>
          </a:xfrm>
        </p:grpSpPr>
        <p:sp>
          <p:nvSpPr>
            <p:cNvPr id="5" name="文本框 5">
              <a:extLst>
                <a:ext uri="{FF2B5EF4-FFF2-40B4-BE49-F238E27FC236}">
                  <a16:creationId xmlns="" xmlns:a16="http://schemas.microsoft.com/office/drawing/2014/main" id="{4AEF47EF-F135-4636-88E9-813C31DEE478}"/>
                </a:ext>
              </a:extLst>
            </p:cNvPr>
            <p:cNvSpPr txBox="1"/>
            <p:nvPr/>
          </p:nvSpPr>
          <p:spPr>
            <a:xfrm>
              <a:off x="497304" y="2256383"/>
              <a:ext cx="8406064" cy="1477328"/>
            </a:xfrm>
            <a:prstGeom prst="rect">
              <a:avLst/>
            </a:prstGeom>
            <a:noFill/>
          </p:spPr>
          <p:txBody>
            <a:bodyPr wrap="square" rtlCol="0">
              <a:spAutoFit/>
            </a:bodyPr>
            <a:lstStyle/>
            <a:p>
              <a:pPr algn="ctr" eaLnBrk="1" fontAlgn="auto" hangingPunct="1">
                <a:lnSpc>
                  <a:spcPct val="150000"/>
                </a:lnSpc>
                <a:spcBef>
                  <a:spcPts val="0"/>
                </a:spcBef>
                <a:spcAft>
                  <a:spcPts val="0"/>
                </a:spcAft>
                <a:defRPr/>
              </a:pPr>
              <a:r>
                <a:rPr lang="zh-CN" altLang="en-US" sz="3200" b="1" dirty="0" smtClean="0">
                  <a:solidFill>
                    <a:schemeClr val="bg1"/>
                  </a:solidFill>
                  <a:latin typeface="微软雅黑" pitchFamily="34" charset="-122"/>
                  <a:ea typeface="微软雅黑" pitchFamily="34" charset="-122"/>
                </a:rPr>
                <a:t>专题六</a:t>
              </a:r>
              <a:endParaRPr lang="en-US" altLang="zh-CN" sz="3200" b="1" dirty="0">
                <a:solidFill>
                  <a:schemeClr val="bg1"/>
                </a:solidFill>
                <a:latin typeface="微软雅黑" pitchFamily="34" charset="-122"/>
                <a:ea typeface="微软雅黑" pitchFamily="34" charset="-122"/>
              </a:endParaRPr>
            </a:p>
            <a:p>
              <a:pPr algn="ctr" eaLnBrk="1" fontAlgn="auto" hangingPunct="1">
                <a:lnSpc>
                  <a:spcPct val="150000"/>
                </a:lnSpc>
                <a:spcBef>
                  <a:spcPts val="0"/>
                </a:spcBef>
                <a:spcAft>
                  <a:spcPts val="0"/>
                </a:spcAft>
                <a:defRPr/>
              </a:pPr>
              <a:r>
                <a:rPr lang="zh-CN" altLang="en-US" sz="2800" dirty="0" smtClean="0">
                  <a:solidFill>
                    <a:schemeClr val="bg1"/>
                  </a:solidFill>
                  <a:latin typeface="微软雅黑" pitchFamily="34" charset="-122"/>
                  <a:ea typeface="微软雅黑" pitchFamily="34" charset="-122"/>
                </a:rPr>
                <a:t>记叙文阅读</a:t>
              </a:r>
              <a:endParaRPr lang="zh-CN" altLang="en-US" sz="2800" dirty="0">
                <a:solidFill>
                  <a:schemeClr val="bg1"/>
                </a:solidFill>
                <a:latin typeface="微软雅黑" pitchFamily="34" charset="-122"/>
                <a:ea typeface="微软雅黑" pitchFamily="34" charset="-122"/>
              </a:endParaRPr>
            </a:p>
          </p:txBody>
        </p:sp>
        <p:cxnSp>
          <p:nvCxnSpPr>
            <p:cNvPr id="7" name="直接连接符 6">
              <a:extLst>
                <a:ext uri="{FF2B5EF4-FFF2-40B4-BE49-F238E27FC236}">
                  <a16:creationId xmlns="" xmlns:a16="http://schemas.microsoft.com/office/drawing/2014/main" id="{0CDB0040-BE67-423A-8963-5D774797B21A}"/>
                </a:ext>
              </a:extLst>
            </p:cNvPr>
            <p:cNvCxnSpPr>
              <a:cxnSpLocks/>
            </p:cNvCxnSpPr>
            <p:nvPr/>
          </p:nvCxnSpPr>
          <p:spPr>
            <a:xfrm>
              <a:off x="1191125" y="3029180"/>
              <a:ext cx="695024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 name="文本框 5">
            <a:extLst>
              <a:ext uri="{FF2B5EF4-FFF2-40B4-BE49-F238E27FC236}">
                <a16:creationId xmlns="" xmlns:a16="http://schemas.microsoft.com/office/drawing/2014/main" id="{AC661369-7F35-4FB2-A688-71209A56C55B}"/>
              </a:ext>
            </a:extLst>
          </p:cNvPr>
          <p:cNvSpPr txBox="1"/>
          <p:nvPr/>
        </p:nvSpPr>
        <p:spPr>
          <a:xfrm>
            <a:off x="6903879" y="861797"/>
            <a:ext cx="1928733" cy="338554"/>
          </a:xfrm>
          <a:prstGeom prst="rect">
            <a:avLst/>
          </a:prstGeom>
          <a:noFill/>
        </p:spPr>
        <p:txBody>
          <a:bodyPr wrap="none" rtlCol="0">
            <a:spAutoFit/>
          </a:bodyPr>
          <a:lstStyle/>
          <a:p>
            <a:pPr algn="r"/>
            <a:r>
              <a:rPr lang="zh-CN" altLang="en-US" sz="1600" spc="100" dirty="0" smtClean="0">
                <a:solidFill>
                  <a:schemeClr val="tx1">
                    <a:lumMod val="65000"/>
                    <a:lumOff val="35000"/>
                    <a:alpha val="50000"/>
                  </a:schemeClr>
                </a:solidFill>
                <a:latin typeface="微软雅黑" panose="020B0503020204020204" pitchFamily="34" charset="-122"/>
                <a:ea typeface="微软雅黑" panose="020B0503020204020204" pitchFamily="34" charset="-122"/>
              </a:rPr>
              <a:t>第二篇　专题精讲</a:t>
            </a:r>
            <a:endParaRPr lang="zh-CN" altLang="en-US" sz="1600" spc="100" dirty="0">
              <a:solidFill>
                <a:srgbClr val="0092D7">
                  <a:alpha val="50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3271840738"/>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38552" y="351459"/>
            <a:ext cx="8115301" cy="1338828"/>
          </a:xfrm>
          <a:prstGeom prst="rect">
            <a:avLst/>
          </a:prstGeom>
        </p:spPr>
        <p:txBody>
          <a:bodyPr wrap="square">
            <a:spAutoFit/>
          </a:bodyPr>
          <a:lstStyle/>
          <a:p>
            <a:pPr>
              <a:lnSpc>
                <a:spcPct val="150000"/>
              </a:lnSpc>
            </a:pPr>
            <a:r>
              <a:rPr lang="en-US" b="1" dirty="0" smtClean="0"/>
              <a:t>3.</a:t>
            </a:r>
            <a:r>
              <a:rPr lang="zh-CN" altLang="en-US" dirty="0" smtClean="0"/>
              <a:t>理解文中画线句子的含义。</a:t>
            </a:r>
            <a:r>
              <a:rPr lang="en-US" dirty="0" smtClean="0"/>
              <a:t>(6</a:t>
            </a:r>
            <a:r>
              <a:rPr lang="zh-CN" altLang="en-US" dirty="0" smtClean="0"/>
              <a:t>分</a:t>
            </a:r>
            <a:r>
              <a:rPr lang="en-US" dirty="0" smtClean="0"/>
              <a:t>)</a:t>
            </a:r>
            <a:endParaRPr lang="zh-CN" altLang="en-US" dirty="0" smtClean="0"/>
          </a:p>
          <a:p>
            <a:pPr>
              <a:lnSpc>
                <a:spcPct val="150000"/>
              </a:lnSpc>
            </a:pPr>
            <a:r>
              <a:rPr lang="en-US" dirty="0" smtClean="0"/>
              <a:t>①</a:t>
            </a:r>
            <a:r>
              <a:rPr lang="zh-CN" altLang="en-US" dirty="0" smtClean="0"/>
              <a:t>那个冬天</a:t>
            </a:r>
            <a:r>
              <a:rPr lang="en-US" dirty="0" smtClean="0"/>
              <a:t>,</a:t>
            </a:r>
            <a:r>
              <a:rPr lang="zh-CN" altLang="en-US" dirty="0" smtClean="0"/>
              <a:t>很冷</a:t>
            </a:r>
            <a:r>
              <a:rPr lang="en-US" altLang="zh-CN" dirty="0" smtClean="0"/>
              <a:t>……</a:t>
            </a:r>
          </a:p>
          <a:p>
            <a:pPr>
              <a:lnSpc>
                <a:spcPct val="150000"/>
              </a:lnSpc>
            </a:pPr>
            <a:r>
              <a:rPr lang="en-US" dirty="0" smtClean="0"/>
              <a:t>②</a:t>
            </a:r>
            <a:r>
              <a:rPr lang="zh-CN" altLang="en-US" dirty="0" smtClean="0"/>
              <a:t>女儿说</a:t>
            </a:r>
            <a:r>
              <a:rPr lang="en-US" dirty="0" smtClean="0"/>
              <a:t>,</a:t>
            </a:r>
            <a:r>
              <a:rPr lang="zh-CN" altLang="en-US" dirty="0" smtClean="0"/>
              <a:t>她和奶奶不是在钓蝴蝶的身子</a:t>
            </a:r>
            <a:r>
              <a:rPr lang="en-US" dirty="0" smtClean="0"/>
              <a:t>,</a:t>
            </a:r>
            <a:r>
              <a:rPr lang="zh-CN" altLang="en-US" dirty="0" smtClean="0"/>
              <a:t>而是在钓蝴蝶的快乐</a:t>
            </a:r>
            <a:r>
              <a:rPr lang="en-US" dirty="0" smtClean="0"/>
              <a:t>!</a:t>
            </a:r>
            <a:endParaRPr lang="zh-CN" altLang="en-US" dirty="0"/>
          </a:p>
        </p:txBody>
      </p:sp>
      <p:sp>
        <p:nvSpPr>
          <p:cNvPr id="3" name="矩形 2"/>
          <p:cNvSpPr/>
          <p:nvPr/>
        </p:nvSpPr>
        <p:spPr>
          <a:xfrm>
            <a:off x="814452" y="1634984"/>
            <a:ext cx="7881140" cy="2585323"/>
          </a:xfrm>
          <a:prstGeom prst="rect">
            <a:avLst/>
          </a:prstGeom>
          <a:solidFill>
            <a:schemeClr val="bg1">
              <a:lumMod val="95000"/>
            </a:schemeClr>
          </a:solidFill>
        </p:spPr>
        <p:txBody>
          <a:bodyPr wrap="square">
            <a:spAutoFit/>
          </a:bodyPr>
          <a:lstStyle/>
          <a:p>
            <a:pPr algn="just">
              <a:lnSpc>
                <a:spcPct val="150000"/>
              </a:lnSpc>
            </a:pPr>
            <a:r>
              <a:rPr lang="en-US" dirty="0" smtClean="0">
                <a:solidFill>
                  <a:srgbClr val="A50021"/>
                </a:solidFill>
              </a:rPr>
              <a:t>[</a:t>
            </a:r>
            <a:r>
              <a:rPr lang="zh-CN" altLang="en-US" dirty="0" smtClean="0">
                <a:solidFill>
                  <a:srgbClr val="A50021"/>
                </a:solidFill>
              </a:rPr>
              <a:t>答案</a:t>
            </a:r>
            <a:r>
              <a:rPr lang="en-US" dirty="0" smtClean="0">
                <a:solidFill>
                  <a:srgbClr val="A50021"/>
                </a:solidFill>
              </a:rPr>
              <a:t>] (1)</a:t>
            </a:r>
            <a:r>
              <a:rPr lang="zh-CN" altLang="en-US" dirty="0" smtClean="0">
                <a:solidFill>
                  <a:srgbClr val="A50021"/>
                </a:solidFill>
              </a:rPr>
              <a:t>这句话表面上写天气</a:t>
            </a:r>
            <a:r>
              <a:rPr lang="en-US" dirty="0" smtClean="0">
                <a:solidFill>
                  <a:srgbClr val="A50021"/>
                </a:solidFill>
              </a:rPr>
              <a:t>,</a:t>
            </a:r>
            <a:r>
              <a:rPr lang="zh-CN" altLang="en-US" dirty="0" smtClean="0">
                <a:solidFill>
                  <a:srgbClr val="A50021"/>
                </a:solidFill>
              </a:rPr>
              <a:t>其实是写家庭的困境让“我”无助、压抑</a:t>
            </a:r>
            <a:r>
              <a:rPr lang="en-US" dirty="0" smtClean="0">
                <a:solidFill>
                  <a:srgbClr val="A50021"/>
                </a:solidFill>
              </a:rPr>
              <a:t>,</a:t>
            </a:r>
            <a:r>
              <a:rPr lang="zh-CN" altLang="en-US" dirty="0" smtClean="0">
                <a:solidFill>
                  <a:srgbClr val="A50021"/>
                </a:solidFill>
              </a:rPr>
              <a:t>内心像冬天一样寒冷。</a:t>
            </a:r>
            <a:r>
              <a:rPr lang="en-US" altLang="zh-CN" dirty="0" smtClean="0">
                <a:solidFill>
                  <a:srgbClr val="A50021"/>
                </a:solidFill>
              </a:rPr>
              <a:t>	</a:t>
            </a:r>
            <a:r>
              <a:rPr lang="en-US" dirty="0" smtClean="0">
                <a:solidFill>
                  <a:srgbClr val="A50021"/>
                </a:solidFill>
              </a:rPr>
              <a:t>(2)</a:t>
            </a:r>
            <a:r>
              <a:rPr lang="zh-CN" altLang="en-US" dirty="0" smtClean="0">
                <a:solidFill>
                  <a:srgbClr val="A50021"/>
                </a:solidFill>
              </a:rPr>
              <a:t>女儿陪奶奶玩钓蝴蝶游戏的目的不在于钓到蝴蝶</a:t>
            </a:r>
            <a:r>
              <a:rPr lang="en-US" dirty="0" smtClean="0">
                <a:solidFill>
                  <a:srgbClr val="A50021"/>
                </a:solidFill>
              </a:rPr>
              <a:t>,</a:t>
            </a:r>
            <a:r>
              <a:rPr lang="zh-CN" altLang="en-US" dirty="0" smtClean="0">
                <a:solidFill>
                  <a:srgbClr val="A50021"/>
                </a:solidFill>
              </a:rPr>
              <a:t>而在于和奶奶一起享受游戏的快乐。</a:t>
            </a:r>
          </a:p>
          <a:p>
            <a:pPr algn="just">
              <a:lnSpc>
                <a:spcPct val="150000"/>
              </a:lnSpc>
            </a:pPr>
            <a:r>
              <a:rPr lang="en-US" dirty="0" smtClean="0">
                <a:solidFill>
                  <a:srgbClr val="A50021"/>
                </a:solidFill>
              </a:rPr>
              <a:t>[</a:t>
            </a:r>
            <a:r>
              <a:rPr lang="zh-CN" altLang="en-US" dirty="0" smtClean="0">
                <a:solidFill>
                  <a:srgbClr val="A50021"/>
                </a:solidFill>
              </a:rPr>
              <a:t>解析</a:t>
            </a:r>
            <a:r>
              <a:rPr lang="en-US" dirty="0" smtClean="0">
                <a:solidFill>
                  <a:srgbClr val="A50021"/>
                </a:solidFill>
              </a:rPr>
              <a:t>]</a:t>
            </a:r>
            <a:r>
              <a:rPr lang="zh-CN" altLang="en-US" dirty="0" smtClean="0">
                <a:solidFill>
                  <a:srgbClr val="A50021"/>
                </a:solidFill>
              </a:rPr>
              <a:t>含义理解题首先要关注句子中有没有双重含义</a:t>
            </a:r>
            <a:r>
              <a:rPr lang="en-US" dirty="0" smtClean="0">
                <a:solidFill>
                  <a:srgbClr val="A50021"/>
                </a:solidFill>
              </a:rPr>
              <a:t>,</a:t>
            </a:r>
            <a:r>
              <a:rPr lang="zh-CN" altLang="en-US" dirty="0" smtClean="0">
                <a:solidFill>
                  <a:srgbClr val="A50021"/>
                </a:solidFill>
              </a:rPr>
              <a:t>有双重含义需要解释</a:t>
            </a:r>
            <a:r>
              <a:rPr lang="en-US" dirty="0" smtClean="0">
                <a:solidFill>
                  <a:srgbClr val="A50021"/>
                </a:solidFill>
              </a:rPr>
              <a:t>,</a:t>
            </a:r>
            <a:r>
              <a:rPr lang="zh-CN" altLang="en-US" dirty="0" smtClean="0">
                <a:solidFill>
                  <a:srgbClr val="A50021"/>
                </a:solidFill>
              </a:rPr>
              <a:t>另外注意句子表现了什么样的情感。第一句就含有表层和深层两层含义</a:t>
            </a:r>
            <a:r>
              <a:rPr lang="en-US" dirty="0" smtClean="0">
                <a:solidFill>
                  <a:srgbClr val="A50021"/>
                </a:solidFill>
              </a:rPr>
              <a:t>,</a:t>
            </a:r>
            <a:r>
              <a:rPr lang="zh-CN" altLang="en-US" dirty="0" smtClean="0">
                <a:solidFill>
                  <a:srgbClr val="A50021"/>
                </a:solidFill>
              </a:rPr>
              <a:t>需要解释出来</a:t>
            </a:r>
            <a:r>
              <a:rPr lang="en-US" dirty="0" smtClean="0">
                <a:solidFill>
                  <a:srgbClr val="A50021"/>
                </a:solidFill>
              </a:rPr>
              <a:t>,</a:t>
            </a:r>
            <a:r>
              <a:rPr lang="zh-CN" altLang="en-US" dirty="0" smtClean="0">
                <a:solidFill>
                  <a:srgbClr val="A50021"/>
                </a:solidFill>
              </a:rPr>
              <a:t>第二句侧重于情感的理解。</a:t>
            </a:r>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12530" y="265456"/>
            <a:ext cx="7886700" cy="874407"/>
          </a:xfrm>
          <a:prstGeom prst="rect">
            <a:avLst/>
          </a:prstGeom>
        </p:spPr>
        <p:txBody>
          <a:bodyPr wrap="square">
            <a:spAutoFit/>
          </a:bodyPr>
          <a:lstStyle/>
          <a:p>
            <a:pPr algn="just">
              <a:lnSpc>
                <a:spcPct val="150000"/>
              </a:lnSpc>
            </a:pPr>
            <a:r>
              <a:rPr lang="en-US" b="1" dirty="0" smtClean="0"/>
              <a:t>4.</a:t>
            </a:r>
            <a:r>
              <a:rPr lang="zh-CN" altLang="en-US" dirty="0" smtClean="0"/>
              <a:t>文中的“我”既是儿媳</a:t>
            </a:r>
            <a:r>
              <a:rPr lang="en-US" dirty="0" smtClean="0"/>
              <a:t>,</a:t>
            </a:r>
            <a:r>
              <a:rPr lang="zh-CN" altLang="en-US" dirty="0" smtClean="0"/>
              <a:t>又是母亲</a:t>
            </a:r>
            <a:r>
              <a:rPr lang="en-US" dirty="0" smtClean="0"/>
              <a:t>,</a:t>
            </a:r>
            <a:r>
              <a:rPr lang="zh-CN" altLang="en-US" dirty="0" smtClean="0"/>
              <a:t>分别具有怎样的形象特点</a:t>
            </a:r>
            <a:r>
              <a:rPr lang="en-US" dirty="0" smtClean="0"/>
              <a:t>?</a:t>
            </a:r>
            <a:r>
              <a:rPr lang="zh-CN" altLang="en-US" dirty="0" smtClean="0"/>
              <a:t>请简要分析。</a:t>
            </a:r>
            <a:r>
              <a:rPr lang="en-US" dirty="0" smtClean="0"/>
              <a:t>(6</a:t>
            </a:r>
            <a:r>
              <a:rPr lang="zh-CN" altLang="en-US" dirty="0" smtClean="0"/>
              <a:t>分</a:t>
            </a:r>
            <a:r>
              <a:rPr lang="en-US" dirty="0" smtClean="0"/>
              <a:t>)</a:t>
            </a:r>
            <a:endParaRPr lang="zh-CN" altLang="en-US" dirty="0"/>
          </a:p>
        </p:txBody>
      </p:sp>
      <p:sp>
        <p:nvSpPr>
          <p:cNvPr id="3" name="矩形 2"/>
          <p:cNvSpPr/>
          <p:nvPr/>
        </p:nvSpPr>
        <p:spPr>
          <a:xfrm>
            <a:off x="844873" y="1144753"/>
            <a:ext cx="7965020" cy="2585323"/>
          </a:xfrm>
          <a:prstGeom prst="rect">
            <a:avLst/>
          </a:prstGeom>
          <a:solidFill>
            <a:schemeClr val="bg1">
              <a:lumMod val="95000"/>
            </a:schemeClr>
          </a:solidFill>
        </p:spPr>
        <p:txBody>
          <a:bodyPr wrap="square">
            <a:spAutoFit/>
          </a:bodyPr>
          <a:lstStyle/>
          <a:p>
            <a:pPr algn="just">
              <a:lnSpc>
                <a:spcPct val="150000"/>
              </a:lnSpc>
            </a:pPr>
            <a:r>
              <a:rPr lang="en-US" dirty="0" smtClean="0">
                <a:solidFill>
                  <a:srgbClr val="A50021"/>
                </a:solidFill>
                <a:latin typeface="+mn-ea"/>
              </a:rPr>
              <a:t>[</a:t>
            </a:r>
            <a:r>
              <a:rPr lang="zh-CN" altLang="en-US" dirty="0" smtClean="0">
                <a:solidFill>
                  <a:srgbClr val="A50021"/>
                </a:solidFill>
                <a:latin typeface="+mn-ea"/>
              </a:rPr>
              <a:t>答案</a:t>
            </a:r>
            <a:r>
              <a:rPr lang="en-US" dirty="0" smtClean="0">
                <a:solidFill>
                  <a:srgbClr val="A50021"/>
                </a:solidFill>
                <a:latin typeface="+mn-ea"/>
              </a:rPr>
              <a:t>]</a:t>
            </a:r>
            <a:r>
              <a:rPr lang="zh-CN" altLang="en-US" dirty="0" smtClean="0">
                <a:solidFill>
                  <a:srgbClr val="A50021"/>
                </a:solidFill>
              </a:rPr>
              <a:t>作为儿媳</a:t>
            </a:r>
            <a:r>
              <a:rPr lang="en-US" dirty="0" smtClean="0">
                <a:solidFill>
                  <a:srgbClr val="A50021"/>
                </a:solidFill>
              </a:rPr>
              <a:t>,</a:t>
            </a:r>
            <a:r>
              <a:rPr lang="zh-CN" altLang="en-US" dirty="0" smtClean="0">
                <a:solidFill>
                  <a:srgbClr val="A50021"/>
                </a:solidFill>
              </a:rPr>
              <a:t>“我”心地善良</a:t>
            </a:r>
            <a:r>
              <a:rPr lang="en-US" dirty="0" smtClean="0">
                <a:solidFill>
                  <a:srgbClr val="A50021"/>
                </a:solidFill>
              </a:rPr>
              <a:t>,</a:t>
            </a:r>
            <a:r>
              <a:rPr lang="zh-CN" altLang="en-US" dirty="0" smtClean="0">
                <a:solidFill>
                  <a:srgbClr val="A50021"/>
                </a:solidFill>
              </a:rPr>
              <a:t>孝敬老人</a:t>
            </a:r>
            <a:r>
              <a:rPr lang="en-US" dirty="0" smtClean="0">
                <a:solidFill>
                  <a:srgbClr val="A50021"/>
                </a:solidFill>
              </a:rPr>
              <a:t>,</a:t>
            </a:r>
            <a:r>
              <a:rPr lang="zh-CN" altLang="en-US" dirty="0" smtClean="0">
                <a:solidFill>
                  <a:srgbClr val="A50021"/>
                </a:solidFill>
              </a:rPr>
              <a:t>包容体谅患病的婆婆</a:t>
            </a:r>
            <a:r>
              <a:rPr lang="en-US" dirty="0" smtClean="0">
                <a:solidFill>
                  <a:srgbClr val="A50021"/>
                </a:solidFill>
              </a:rPr>
              <a:t>;</a:t>
            </a:r>
            <a:r>
              <a:rPr lang="zh-CN" altLang="en-US" dirty="0" smtClean="0">
                <a:solidFill>
                  <a:srgbClr val="A50021"/>
                </a:solidFill>
              </a:rPr>
              <a:t>作为母亲</a:t>
            </a:r>
            <a:r>
              <a:rPr lang="en-US" dirty="0" smtClean="0">
                <a:solidFill>
                  <a:srgbClr val="A50021"/>
                </a:solidFill>
              </a:rPr>
              <a:t>,</a:t>
            </a:r>
            <a:r>
              <a:rPr lang="zh-CN" altLang="en-US" dirty="0" smtClean="0">
                <a:solidFill>
                  <a:srgbClr val="A50021"/>
                </a:solidFill>
              </a:rPr>
              <a:t>“我”关爱孩子</a:t>
            </a:r>
            <a:r>
              <a:rPr lang="en-US" dirty="0" smtClean="0">
                <a:solidFill>
                  <a:srgbClr val="A50021"/>
                </a:solidFill>
              </a:rPr>
              <a:t>,</a:t>
            </a:r>
            <a:r>
              <a:rPr lang="zh-CN" altLang="en-US" dirty="0" smtClean="0">
                <a:solidFill>
                  <a:srgbClr val="A50021"/>
                </a:solidFill>
              </a:rPr>
              <a:t>教子有方</a:t>
            </a:r>
            <a:r>
              <a:rPr lang="en-US" dirty="0" smtClean="0">
                <a:solidFill>
                  <a:srgbClr val="A50021"/>
                </a:solidFill>
              </a:rPr>
              <a:t>,</a:t>
            </a:r>
            <a:r>
              <a:rPr lang="zh-CN" altLang="en-US" dirty="0" smtClean="0">
                <a:solidFill>
                  <a:srgbClr val="A50021"/>
                </a:solidFill>
              </a:rPr>
              <a:t>用心引导、呵护女儿成长。</a:t>
            </a:r>
            <a:endParaRPr lang="zh-CN" altLang="en-US" dirty="0" smtClean="0">
              <a:solidFill>
                <a:srgbClr val="A50021"/>
              </a:solidFill>
              <a:latin typeface="+mn-ea"/>
            </a:endParaRPr>
          </a:p>
          <a:p>
            <a:pPr algn="just">
              <a:lnSpc>
                <a:spcPct val="150000"/>
              </a:lnSpc>
            </a:pPr>
            <a:r>
              <a:rPr lang="en-US" dirty="0" smtClean="0">
                <a:solidFill>
                  <a:srgbClr val="A50021"/>
                </a:solidFill>
                <a:latin typeface="+mn-ea"/>
              </a:rPr>
              <a:t>[</a:t>
            </a:r>
            <a:r>
              <a:rPr lang="zh-CN" altLang="en-US" dirty="0" smtClean="0">
                <a:solidFill>
                  <a:srgbClr val="A50021"/>
                </a:solidFill>
                <a:latin typeface="+mn-ea"/>
              </a:rPr>
              <a:t>解析</a:t>
            </a:r>
            <a:r>
              <a:rPr lang="en-US" dirty="0" smtClean="0">
                <a:solidFill>
                  <a:srgbClr val="A50021"/>
                </a:solidFill>
                <a:latin typeface="+mn-ea"/>
              </a:rPr>
              <a:t>]</a:t>
            </a:r>
            <a:r>
              <a:rPr lang="zh-CN" altLang="en-US" dirty="0" smtClean="0">
                <a:solidFill>
                  <a:srgbClr val="A50021"/>
                </a:solidFill>
              </a:rPr>
              <a:t>赏析人物形象</a:t>
            </a:r>
            <a:r>
              <a:rPr lang="en-US" dirty="0" smtClean="0">
                <a:solidFill>
                  <a:srgbClr val="A50021"/>
                </a:solidFill>
              </a:rPr>
              <a:t>,</a:t>
            </a:r>
            <a:r>
              <a:rPr lang="zh-CN" altLang="en-US" dirty="0" smtClean="0">
                <a:solidFill>
                  <a:srgbClr val="A50021"/>
                </a:solidFill>
              </a:rPr>
              <a:t>要根据文中故事情节及人物的言行描写具体举例</a:t>
            </a:r>
            <a:r>
              <a:rPr lang="en-US" dirty="0" smtClean="0">
                <a:solidFill>
                  <a:srgbClr val="A50021"/>
                </a:solidFill>
              </a:rPr>
              <a:t>,</a:t>
            </a:r>
            <a:r>
              <a:rPr lang="zh-CN" altLang="en-US" dirty="0" smtClean="0">
                <a:solidFill>
                  <a:srgbClr val="A50021"/>
                </a:solidFill>
              </a:rPr>
              <a:t>从人物的性格和思想品质方面分析概括。本题需要从两个思路入手</a:t>
            </a:r>
            <a:r>
              <a:rPr lang="en-US" dirty="0" smtClean="0">
                <a:solidFill>
                  <a:srgbClr val="A50021"/>
                </a:solidFill>
              </a:rPr>
              <a:t>,</a:t>
            </a:r>
            <a:r>
              <a:rPr lang="zh-CN" altLang="en-US" dirty="0" smtClean="0">
                <a:solidFill>
                  <a:srgbClr val="A50021"/>
                </a:solidFill>
              </a:rPr>
              <a:t>“儿媳”和“母亲”需要分点答题</a:t>
            </a:r>
            <a:r>
              <a:rPr lang="en-US" dirty="0" smtClean="0">
                <a:solidFill>
                  <a:srgbClr val="A50021"/>
                </a:solidFill>
              </a:rPr>
              <a:t>,</a:t>
            </a:r>
            <a:r>
              <a:rPr lang="zh-CN" altLang="en-US" dirty="0" smtClean="0">
                <a:solidFill>
                  <a:srgbClr val="A50021"/>
                </a:solidFill>
              </a:rPr>
              <a:t>回答“儿媳”时</a:t>
            </a:r>
            <a:r>
              <a:rPr lang="en-US" dirty="0" smtClean="0">
                <a:solidFill>
                  <a:srgbClr val="A50021"/>
                </a:solidFill>
              </a:rPr>
              <a:t>,</a:t>
            </a:r>
            <a:r>
              <a:rPr lang="zh-CN" altLang="en-US" dirty="0" smtClean="0">
                <a:solidFill>
                  <a:srgbClr val="A50021"/>
                </a:solidFill>
              </a:rPr>
              <a:t>需要紧扣“我”为婆婆做的一系列事情</a:t>
            </a:r>
            <a:r>
              <a:rPr lang="en-US" dirty="0" smtClean="0">
                <a:solidFill>
                  <a:srgbClr val="A50021"/>
                </a:solidFill>
              </a:rPr>
              <a:t>,</a:t>
            </a:r>
            <a:r>
              <a:rPr lang="zh-CN" altLang="en-US" dirty="0" smtClean="0">
                <a:solidFill>
                  <a:srgbClr val="A50021"/>
                </a:solidFill>
              </a:rPr>
              <a:t>回答“母亲”时</a:t>
            </a:r>
            <a:r>
              <a:rPr lang="en-US" dirty="0" smtClean="0">
                <a:solidFill>
                  <a:srgbClr val="A50021"/>
                </a:solidFill>
              </a:rPr>
              <a:t>,</a:t>
            </a:r>
            <a:r>
              <a:rPr lang="zh-CN" altLang="en-US" dirty="0" smtClean="0">
                <a:solidFill>
                  <a:srgbClr val="A50021"/>
                </a:solidFill>
              </a:rPr>
              <a:t>需要紧扣教育女儿这一方面。</a:t>
            </a:r>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52853" y="369044"/>
            <a:ext cx="7886700" cy="923330"/>
          </a:xfrm>
          <a:prstGeom prst="rect">
            <a:avLst/>
          </a:prstGeom>
        </p:spPr>
        <p:txBody>
          <a:bodyPr wrap="square">
            <a:spAutoFit/>
          </a:bodyPr>
          <a:lstStyle/>
          <a:p>
            <a:pPr algn="just">
              <a:lnSpc>
                <a:spcPct val="150000"/>
              </a:lnSpc>
            </a:pPr>
            <a:r>
              <a:rPr lang="en-US" b="1" dirty="0" smtClean="0"/>
              <a:t>5.</a:t>
            </a:r>
            <a:r>
              <a:rPr lang="zh-CN" altLang="en-US" dirty="0" smtClean="0"/>
              <a:t>“女儿”的经历给你带来哪些关于“成长”的思考</a:t>
            </a:r>
            <a:r>
              <a:rPr lang="en-US" dirty="0" smtClean="0"/>
              <a:t>?</a:t>
            </a:r>
            <a:r>
              <a:rPr lang="zh-CN" altLang="en-US" dirty="0" smtClean="0"/>
              <a:t>请结合原文</a:t>
            </a:r>
            <a:r>
              <a:rPr lang="en-US" dirty="0" smtClean="0"/>
              <a:t>,</a:t>
            </a:r>
            <a:r>
              <a:rPr lang="zh-CN" altLang="en-US" dirty="0" smtClean="0"/>
              <a:t>写出两点启示。</a:t>
            </a:r>
            <a:r>
              <a:rPr lang="en-US" dirty="0" smtClean="0"/>
              <a:t>(4</a:t>
            </a:r>
            <a:r>
              <a:rPr lang="zh-CN" altLang="en-US" dirty="0" smtClean="0"/>
              <a:t>分</a:t>
            </a:r>
            <a:r>
              <a:rPr lang="en-US" dirty="0" smtClean="0"/>
              <a:t>)</a:t>
            </a:r>
            <a:r>
              <a:rPr lang="en-US" altLang="zh-CN" dirty="0" smtClean="0"/>
              <a:t>【</a:t>
            </a:r>
            <a:r>
              <a:rPr lang="zh-CN" altLang="en-US" dirty="0" smtClean="0"/>
              <a:t>考点</a:t>
            </a:r>
            <a:r>
              <a:rPr lang="en-US" dirty="0" smtClean="0"/>
              <a:t>:</a:t>
            </a:r>
            <a:r>
              <a:rPr lang="zh-CN" altLang="en-US" dirty="0" smtClean="0"/>
              <a:t>谈启示或感悟</a:t>
            </a:r>
            <a:r>
              <a:rPr lang="en-US" altLang="zh-CN" dirty="0" smtClean="0"/>
              <a:t>】</a:t>
            </a:r>
            <a:endParaRPr lang="zh-CN" altLang="en-US" dirty="0"/>
          </a:p>
        </p:txBody>
      </p:sp>
      <p:sp>
        <p:nvSpPr>
          <p:cNvPr id="3" name="矩形 2"/>
          <p:cNvSpPr/>
          <p:nvPr/>
        </p:nvSpPr>
        <p:spPr>
          <a:xfrm>
            <a:off x="953614" y="1385379"/>
            <a:ext cx="7998370" cy="3000821"/>
          </a:xfrm>
          <a:prstGeom prst="rect">
            <a:avLst/>
          </a:prstGeom>
          <a:solidFill>
            <a:schemeClr val="bg1">
              <a:lumMod val="95000"/>
            </a:schemeClr>
          </a:solidFill>
        </p:spPr>
        <p:txBody>
          <a:bodyPr wrap="square">
            <a:spAutoFit/>
          </a:bodyPr>
          <a:lstStyle/>
          <a:p>
            <a:pPr algn="just">
              <a:lnSpc>
                <a:spcPct val="150000"/>
              </a:lnSpc>
            </a:pPr>
            <a:r>
              <a:rPr lang="en-US" dirty="0" smtClean="0">
                <a:solidFill>
                  <a:srgbClr val="A50021"/>
                </a:solidFill>
              </a:rPr>
              <a:t>[</a:t>
            </a:r>
            <a:r>
              <a:rPr lang="zh-CN" altLang="en-US" dirty="0" smtClean="0">
                <a:solidFill>
                  <a:srgbClr val="A50021"/>
                </a:solidFill>
              </a:rPr>
              <a:t>答案</a:t>
            </a:r>
            <a:r>
              <a:rPr lang="en-US" dirty="0" smtClean="0">
                <a:solidFill>
                  <a:srgbClr val="A50021"/>
                </a:solidFill>
              </a:rPr>
              <a:t>]</a:t>
            </a:r>
            <a:r>
              <a:rPr lang="zh-CN" altLang="en-US" dirty="0" smtClean="0">
                <a:solidFill>
                  <a:srgbClr val="A50021"/>
                </a:solidFill>
              </a:rPr>
              <a:t>启示</a:t>
            </a:r>
            <a:r>
              <a:rPr lang="en-US" dirty="0" smtClean="0">
                <a:solidFill>
                  <a:srgbClr val="A50021"/>
                </a:solidFill>
              </a:rPr>
              <a:t>:①</a:t>
            </a:r>
            <a:r>
              <a:rPr lang="zh-CN" altLang="en-US" dirty="0" smtClean="0">
                <a:solidFill>
                  <a:srgbClr val="A50021"/>
                </a:solidFill>
              </a:rPr>
              <a:t>成长需要时间。</a:t>
            </a:r>
            <a:r>
              <a:rPr lang="en-US" dirty="0" smtClean="0">
                <a:solidFill>
                  <a:srgbClr val="A50021"/>
                </a:solidFill>
              </a:rPr>
              <a:t>②</a:t>
            </a:r>
            <a:r>
              <a:rPr lang="zh-CN" altLang="en-US" dirty="0" smtClean="0">
                <a:solidFill>
                  <a:srgbClr val="A50021"/>
                </a:solidFill>
              </a:rPr>
              <a:t>成长过程是曲折的。</a:t>
            </a:r>
            <a:r>
              <a:rPr lang="en-US" dirty="0" smtClean="0">
                <a:solidFill>
                  <a:srgbClr val="A50021"/>
                </a:solidFill>
              </a:rPr>
              <a:t>③</a:t>
            </a:r>
            <a:r>
              <a:rPr lang="zh-CN" altLang="en-US" dirty="0" smtClean="0">
                <a:solidFill>
                  <a:srgbClr val="A50021"/>
                </a:solidFill>
              </a:rPr>
              <a:t>成长过程中要勇于改正错误。</a:t>
            </a:r>
            <a:r>
              <a:rPr lang="en-US" dirty="0" smtClean="0">
                <a:solidFill>
                  <a:srgbClr val="A50021"/>
                </a:solidFill>
              </a:rPr>
              <a:t>④</a:t>
            </a:r>
            <a:r>
              <a:rPr lang="zh-CN" altLang="en-US" dirty="0" smtClean="0">
                <a:solidFill>
                  <a:srgbClr val="A50021"/>
                </a:solidFill>
              </a:rPr>
              <a:t>成长过程中既有烦恼</a:t>
            </a:r>
            <a:r>
              <a:rPr lang="en-US" dirty="0" smtClean="0">
                <a:solidFill>
                  <a:srgbClr val="A50021"/>
                </a:solidFill>
              </a:rPr>
              <a:t>,</a:t>
            </a:r>
            <a:r>
              <a:rPr lang="zh-CN" altLang="en-US" dirty="0" smtClean="0">
                <a:solidFill>
                  <a:srgbClr val="A50021"/>
                </a:solidFill>
              </a:rPr>
              <a:t>也有快乐。</a:t>
            </a:r>
            <a:r>
              <a:rPr lang="en-US" dirty="0" smtClean="0">
                <a:solidFill>
                  <a:srgbClr val="A50021"/>
                </a:solidFill>
              </a:rPr>
              <a:t>⑤</a:t>
            </a:r>
            <a:r>
              <a:rPr lang="zh-CN" altLang="en-US" dirty="0" smtClean="0">
                <a:solidFill>
                  <a:srgbClr val="A50021"/>
                </a:solidFill>
              </a:rPr>
              <a:t>成长过程中需要关爱他人。</a:t>
            </a:r>
            <a:r>
              <a:rPr lang="en-US" dirty="0" smtClean="0">
                <a:solidFill>
                  <a:srgbClr val="A50021"/>
                </a:solidFill>
              </a:rPr>
              <a:t>⑥</a:t>
            </a:r>
            <a:r>
              <a:rPr lang="zh-CN" altLang="en-US" dirty="0" smtClean="0">
                <a:solidFill>
                  <a:srgbClr val="A50021"/>
                </a:solidFill>
              </a:rPr>
              <a:t>成长需要引导、呵护。</a:t>
            </a:r>
          </a:p>
          <a:p>
            <a:pPr algn="just">
              <a:lnSpc>
                <a:spcPct val="150000"/>
              </a:lnSpc>
            </a:pPr>
            <a:r>
              <a:rPr lang="en-US" dirty="0" smtClean="0">
                <a:solidFill>
                  <a:srgbClr val="A50021"/>
                </a:solidFill>
              </a:rPr>
              <a:t>[</a:t>
            </a:r>
            <a:r>
              <a:rPr lang="zh-CN" altLang="en-US" dirty="0" smtClean="0">
                <a:solidFill>
                  <a:srgbClr val="A50021"/>
                </a:solidFill>
              </a:rPr>
              <a:t>解析</a:t>
            </a:r>
            <a:r>
              <a:rPr lang="en-US" dirty="0" smtClean="0">
                <a:solidFill>
                  <a:srgbClr val="A50021"/>
                </a:solidFill>
              </a:rPr>
              <a:t>]</a:t>
            </a:r>
            <a:r>
              <a:rPr lang="zh-CN" altLang="en-US" dirty="0" smtClean="0">
                <a:solidFill>
                  <a:srgbClr val="A50021"/>
                </a:solidFill>
              </a:rPr>
              <a:t>需要紧扣题干中“成长”的关键词</a:t>
            </a:r>
            <a:r>
              <a:rPr lang="en-US" dirty="0" smtClean="0">
                <a:solidFill>
                  <a:srgbClr val="A50021"/>
                </a:solidFill>
              </a:rPr>
              <a:t>,</a:t>
            </a:r>
            <a:r>
              <a:rPr lang="zh-CN" altLang="en-US" dirty="0" smtClean="0">
                <a:solidFill>
                  <a:srgbClr val="A50021"/>
                </a:solidFill>
              </a:rPr>
              <a:t>答题时需要结合“女儿”的经历</a:t>
            </a:r>
            <a:r>
              <a:rPr lang="en-US" dirty="0" smtClean="0">
                <a:solidFill>
                  <a:srgbClr val="A50021"/>
                </a:solidFill>
              </a:rPr>
              <a:t>,</a:t>
            </a:r>
            <a:r>
              <a:rPr lang="zh-CN" altLang="en-US" dirty="0" smtClean="0">
                <a:solidFill>
                  <a:srgbClr val="A50021"/>
                </a:solidFill>
              </a:rPr>
              <a:t>千万不能脱离文章空谈。比如女儿“小时候不能理解和尊重生病的老人</a:t>
            </a:r>
            <a:r>
              <a:rPr lang="en-US" dirty="0" smtClean="0">
                <a:solidFill>
                  <a:srgbClr val="A50021"/>
                </a:solidFill>
              </a:rPr>
              <a:t>,</a:t>
            </a:r>
            <a:r>
              <a:rPr lang="zh-CN" altLang="en-US" dirty="0" smtClean="0">
                <a:solidFill>
                  <a:srgbClr val="A50021"/>
                </a:solidFill>
              </a:rPr>
              <a:t>经过妈妈的教育</a:t>
            </a:r>
            <a:r>
              <a:rPr lang="en-US" dirty="0" smtClean="0">
                <a:solidFill>
                  <a:srgbClr val="A50021"/>
                </a:solidFill>
              </a:rPr>
              <a:t>,</a:t>
            </a:r>
            <a:r>
              <a:rPr lang="zh-CN" altLang="en-US" dirty="0" smtClean="0">
                <a:solidFill>
                  <a:srgbClr val="A50021"/>
                </a:solidFill>
              </a:rPr>
              <a:t>女儿长大后终于懂得了尊重老人”</a:t>
            </a:r>
            <a:r>
              <a:rPr lang="en-US" dirty="0" smtClean="0">
                <a:solidFill>
                  <a:srgbClr val="A50021"/>
                </a:solidFill>
              </a:rPr>
              <a:t>,</a:t>
            </a:r>
            <a:r>
              <a:rPr lang="zh-CN" altLang="en-US" dirty="0" smtClean="0">
                <a:solidFill>
                  <a:srgbClr val="A50021"/>
                </a:solidFill>
              </a:rPr>
              <a:t>又如“母亲爱的教育是我们成长路上最重要的财富。有时候</a:t>
            </a:r>
            <a:r>
              <a:rPr lang="en-US" dirty="0" smtClean="0">
                <a:solidFill>
                  <a:srgbClr val="A50021"/>
                </a:solidFill>
              </a:rPr>
              <a:t>,</a:t>
            </a:r>
            <a:r>
              <a:rPr lang="zh-CN" altLang="en-US" dirty="0" smtClean="0">
                <a:solidFill>
                  <a:srgbClr val="A50021"/>
                </a:solidFill>
              </a:rPr>
              <a:t>爱和包容是成长最好的良药”等。</a:t>
            </a:r>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56898" y="1297456"/>
            <a:ext cx="7882656" cy="2951898"/>
          </a:xfrm>
          <a:prstGeom prst="rect">
            <a:avLst/>
          </a:prstGeom>
          <a:solidFill>
            <a:schemeClr val="bg1">
              <a:lumMod val="95000"/>
            </a:schemeClr>
          </a:solidFill>
        </p:spPr>
        <p:txBody>
          <a:bodyPr wrap="square">
            <a:spAutoFit/>
          </a:bodyPr>
          <a:lstStyle/>
          <a:p>
            <a:pPr algn="just">
              <a:lnSpc>
                <a:spcPct val="150000"/>
              </a:lnSpc>
            </a:pPr>
            <a:r>
              <a:rPr lang="en-US" dirty="0" smtClean="0">
                <a:solidFill>
                  <a:srgbClr val="A50021"/>
                </a:solidFill>
              </a:rPr>
              <a:t>[</a:t>
            </a:r>
            <a:r>
              <a:rPr lang="zh-CN" altLang="en-US" dirty="0" smtClean="0">
                <a:solidFill>
                  <a:srgbClr val="A50021"/>
                </a:solidFill>
              </a:rPr>
              <a:t>答案</a:t>
            </a:r>
            <a:r>
              <a:rPr lang="en-US" dirty="0" smtClean="0">
                <a:solidFill>
                  <a:srgbClr val="A50021"/>
                </a:solidFill>
              </a:rPr>
              <a:t>]</a:t>
            </a:r>
            <a:r>
              <a:rPr lang="zh-CN" altLang="en-US" dirty="0" smtClean="0">
                <a:solidFill>
                  <a:srgbClr val="A50021"/>
                </a:solidFill>
              </a:rPr>
              <a:t>与“那个冬天</a:t>
            </a:r>
            <a:r>
              <a:rPr lang="en-US" dirty="0" smtClean="0">
                <a:solidFill>
                  <a:srgbClr val="A50021"/>
                </a:solidFill>
              </a:rPr>
              <a:t>,</a:t>
            </a:r>
            <a:r>
              <a:rPr lang="zh-CN" altLang="en-US" dirty="0" smtClean="0">
                <a:solidFill>
                  <a:srgbClr val="A50021"/>
                </a:solidFill>
              </a:rPr>
              <a:t>很冷”形成对比。与文章题目相呼应</a:t>
            </a:r>
            <a:r>
              <a:rPr lang="en-US" dirty="0" smtClean="0">
                <a:solidFill>
                  <a:srgbClr val="A50021"/>
                </a:solidFill>
              </a:rPr>
              <a:t>,</a:t>
            </a:r>
            <a:r>
              <a:rPr lang="zh-CN" altLang="en-US" dirty="0" smtClean="0">
                <a:solidFill>
                  <a:srgbClr val="A50021"/>
                </a:solidFill>
              </a:rPr>
              <a:t>突出了主旨。结尾一句表面写季节和天气</a:t>
            </a:r>
            <a:r>
              <a:rPr lang="en-US" dirty="0" smtClean="0">
                <a:solidFill>
                  <a:srgbClr val="A50021"/>
                </a:solidFill>
              </a:rPr>
              <a:t>,</a:t>
            </a:r>
            <a:r>
              <a:rPr lang="zh-CN" altLang="en-US" dirty="0" smtClean="0">
                <a:solidFill>
                  <a:srgbClr val="A50021"/>
                </a:solidFill>
              </a:rPr>
              <a:t>实际上写出了因女儿的成长而使整个家庭充满亲情之暖的意思。</a:t>
            </a:r>
          </a:p>
          <a:p>
            <a:pPr algn="just">
              <a:lnSpc>
                <a:spcPct val="150000"/>
              </a:lnSpc>
            </a:pPr>
            <a:r>
              <a:rPr lang="en-US" dirty="0" smtClean="0">
                <a:solidFill>
                  <a:srgbClr val="A50021"/>
                </a:solidFill>
              </a:rPr>
              <a:t>[</a:t>
            </a:r>
            <a:r>
              <a:rPr lang="zh-CN" altLang="en-US" dirty="0" smtClean="0">
                <a:solidFill>
                  <a:srgbClr val="A50021"/>
                </a:solidFill>
              </a:rPr>
              <a:t>解析</a:t>
            </a:r>
            <a:r>
              <a:rPr lang="en-US" dirty="0" smtClean="0">
                <a:solidFill>
                  <a:srgbClr val="A50021"/>
                </a:solidFill>
              </a:rPr>
              <a:t>]</a:t>
            </a:r>
            <a:r>
              <a:rPr lang="zh-CN" altLang="en-US" dirty="0" smtClean="0">
                <a:solidFill>
                  <a:srgbClr val="A50021"/>
                </a:solidFill>
              </a:rPr>
              <a:t>散文的结尾在内容上一般有深化或升华主旨的作用</a:t>
            </a:r>
            <a:r>
              <a:rPr lang="en-US" dirty="0" smtClean="0">
                <a:solidFill>
                  <a:srgbClr val="A50021"/>
                </a:solidFill>
              </a:rPr>
              <a:t>,</a:t>
            </a:r>
            <a:r>
              <a:rPr lang="zh-CN" altLang="en-US" dirty="0" smtClean="0">
                <a:solidFill>
                  <a:srgbClr val="A50021"/>
                </a:solidFill>
              </a:rPr>
              <a:t>在结构上有照应的作用</a:t>
            </a:r>
            <a:r>
              <a:rPr lang="en-US" dirty="0" smtClean="0">
                <a:solidFill>
                  <a:srgbClr val="A50021"/>
                </a:solidFill>
              </a:rPr>
              <a:t>,</a:t>
            </a:r>
            <a:r>
              <a:rPr lang="zh-CN" altLang="en-US" dirty="0" smtClean="0">
                <a:solidFill>
                  <a:srgbClr val="A50021"/>
                </a:solidFill>
              </a:rPr>
              <a:t>答题时结合文章具体分析即可。此文结尾一句</a:t>
            </a:r>
            <a:r>
              <a:rPr lang="en-US" dirty="0" smtClean="0">
                <a:solidFill>
                  <a:srgbClr val="A50021"/>
                </a:solidFill>
              </a:rPr>
              <a:t>,</a:t>
            </a:r>
            <a:r>
              <a:rPr lang="zh-CN" altLang="en-US" dirty="0" smtClean="0">
                <a:solidFill>
                  <a:srgbClr val="A50021"/>
                </a:solidFill>
              </a:rPr>
              <a:t>写出了因女儿的成长而使整个家庭充满亲情之暖的意思。与开头“那个冬天</a:t>
            </a:r>
            <a:r>
              <a:rPr lang="en-US" dirty="0" smtClean="0">
                <a:solidFill>
                  <a:srgbClr val="A50021"/>
                </a:solidFill>
              </a:rPr>
              <a:t>,</a:t>
            </a:r>
            <a:r>
              <a:rPr lang="zh-CN" altLang="en-US" dirty="0" smtClean="0">
                <a:solidFill>
                  <a:srgbClr val="A50021"/>
                </a:solidFill>
              </a:rPr>
              <a:t>很冷”形成对比</a:t>
            </a:r>
            <a:r>
              <a:rPr lang="en-US" dirty="0" smtClean="0">
                <a:solidFill>
                  <a:srgbClr val="A50021"/>
                </a:solidFill>
              </a:rPr>
              <a:t>,</a:t>
            </a:r>
            <a:r>
              <a:rPr lang="zh-CN" altLang="en-US" dirty="0" smtClean="0">
                <a:solidFill>
                  <a:srgbClr val="A50021"/>
                </a:solidFill>
              </a:rPr>
              <a:t>与文章题目相呼应</a:t>
            </a:r>
            <a:r>
              <a:rPr lang="en-US" dirty="0" smtClean="0">
                <a:solidFill>
                  <a:srgbClr val="A50021"/>
                </a:solidFill>
              </a:rPr>
              <a:t>,</a:t>
            </a:r>
            <a:r>
              <a:rPr lang="zh-CN" altLang="en-US" dirty="0" smtClean="0">
                <a:solidFill>
                  <a:srgbClr val="A50021"/>
                </a:solidFill>
              </a:rPr>
              <a:t>突出了主旨。</a:t>
            </a:r>
          </a:p>
        </p:txBody>
      </p:sp>
      <p:sp>
        <p:nvSpPr>
          <p:cNvPr id="4" name="矩形 3"/>
          <p:cNvSpPr/>
          <p:nvPr/>
        </p:nvSpPr>
        <p:spPr>
          <a:xfrm>
            <a:off x="870438" y="351624"/>
            <a:ext cx="7754815" cy="923330"/>
          </a:xfrm>
          <a:prstGeom prst="rect">
            <a:avLst/>
          </a:prstGeom>
        </p:spPr>
        <p:txBody>
          <a:bodyPr wrap="square">
            <a:spAutoFit/>
          </a:bodyPr>
          <a:lstStyle/>
          <a:p>
            <a:pPr>
              <a:lnSpc>
                <a:spcPct val="150000"/>
              </a:lnSpc>
            </a:pPr>
            <a:r>
              <a:rPr lang="en-US" b="1" dirty="0" smtClean="0"/>
              <a:t>6. </a:t>
            </a:r>
            <a:r>
              <a:rPr lang="en-US" dirty="0" smtClean="0">
                <a:solidFill>
                  <a:srgbClr val="0092D7"/>
                </a:solidFill>
              </a:rPr>
              <a:t>[</a:t>
            </a:r>
            <a:r>
              <a:rPr lang="zh-CN" altLang="en-US" dirty="0" smtClean="0">
                <a:solidFill>
                  <a:srgbClr val="0092D7"/>
                </a:solidFill>
              </a:rPr>
              <a:t>改编</a:t>
            </a:r>
            <a:r>
              <a:rPr lang="en-US" dirty="0" smtClean="0">
                <a:solidFill>
                  <a:srgbClr val="0092D7"/>
                </a:solidFill>
              </a:rPr>
              <a:t>]</a:t>
            </a:r>
            <a:r>
              <a:rPr lang="zh-CN" altLang="en-US" dirty="0" smtClean="0"/>
              <a:t>文章结尾“那个春天</a:t>
            </a:r>
            <a:r>
              <a:rPr lang="en-US" dirty="0" smtClean="0"/>
              <a:t>,</a:t>
            </a:r>
            <a:r>
              <a:rPr lang="zh-CN" altLang="en-US" dirty="0" smtClean="0"/>
              <a:t>很暖</a:t>
            </a:r>
            <a:r>
              <a:rPr lang="en-US" altLang="zh-CN" dirty="0" smtClean="0"/>
              <a:t>……”</a:t>
            </a:r>
            <a:r>
              <a:rPr lang="zh-CN" altLang="en-US" dirty="0" smtClean="0"/>
              <a:t>与文章中的哪句话形成对比</a:t>
            </a:r>
            <a:r>
              <a:rPr lang="en-US" dirty="0" smtClean="0"/>
              <a:t>?</a:t>
            </a:r>
            <a:r>
              <a:rPr lang="zh-CN" altLang="en-US" dirty="0" smtClean="0"/>
              <a:t>结尾这句话有什么作用</a:t>
            </a:r>
            <a:r>
              <a:rPr lang="en-US" dirty="0" smtClean="0"/>
              <a:t>?(4</a:t>
            </a:r>
            <a:r>
              <a:rPr lang="zh-CN" altLang="en-US" dirty="0" smtClean="0"/>
              <a:t>分</a:t>
            </a:r>
            <a:r>
              <a:rPr lang="en-US" dirty="0" smtClean="0"/>
              <a:t>)</a:t>
            </a:r>
            <a:r>
              <a:rPr lang="en-US" altLang="zh-CN" dirty="0" smtClean="0"/>
              <a:t>【</a:t>
            </a:r>
            <a:r>
              <a:rPr lang="zh-CN" altLang="en-US" dirty="0" smtClean="0"/>
              <a:t>考点</a:t>
            </a:r>
            <a:r>
              <a:rPr lang="en-US" dirty="0" smtClean="0"/>
              <a:t>:</a:t>
            </a:r>
            <a:r>
              <a:rPr lang="zh-CN" altLang="en-US" dirty="0" smtClean="0"/>
              <a:t>分析写作手法</a:t>
            </a:r>
            <a:r>
              <a:rPr lang="en-US" altLang="zh-CN" dirty="0" smtClean="0"/>
              <a:t>】</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981099" y="1671315"/>
            <a:ext cx="7886700" cy="2120902"/>
          </a:xfrm>
          <a:prstGeom prst="rect">
            <a:avLst/>
          </a:prstGeom>
        </p:spPr>
        <p:txBody>
          <a:bodyPr wrap="square">
            <a:spAutoFit/>
          </a:bodyPr>
          <a:lstStyle/>
          <a:p>
            <a:pPr algn="just">
              <a:lnSpc>
                <a:spcPct val="150000"/>
              </a:lnSpc>
            </a:pPr>
            <a:r>
              <a:rPr lang="zh-CN" altLang="en-US" b="1" dirty="0" smtClean="0"/>
              <a:t>角度</a:t>
            </a:r>
            <a:r>
              <a:rPr lang="en-US" b="1" dirty="0" smtClean="0"/>
              <a:t>2</a:t>
            </a:r>
            <a:r>
              <a:rPr lang="zh-CN" altLang="en-US" b="1" dirty="0" smtClean="0"/>
              <a:t>　表现手法</a:t>
            </a:r>
            <a:r>
              <a:rPr lang="en-US" b="1" dirty="0" smtClean="0"/>
              <a:t>2009</a:t>
            </a:r>
            <a:r>
              <a:rPr lang="zh-CN" altLang="en-US" b="1" dirty="0" smtClean="0"/>
              <a:t>年考查</a:t>
            </a:r>
          </a:p>
          <a:p>
            <a:pPr algn="just">
              <a:lnSpc>
                <a:spcPct val="150000"/>
              </a:lnSpc>
            </a:pPr>
            <a:r>
              <a:rPr lang="en-US" altLang="zh-CN" b="1" dirty="0" smtClean="0">
                <a:solidFill>
                  <a:srgbClr val="0092D7"/>
                </a:solidFill>
              </a:rPr>
              <a:t>【</a:t>
            </a:r>
            <a:r>
              <a:rPr lang="zh-CN" altLang="en-US" b="1" dirty="0" smtClean="0">
                <a:solidFill>
                  <a:srgbClr val="0092D7"/>
                </a:solidFill>
              </a:rPr>
              <a:t>常见题型</a:t>
            </a:r>
            <a:r>
              <a:rPr lang="en-US" altLang="zh-CN" b="1" dirty="0" smtClean="0">
                <a:solidFill>
                  <a:srgbClr val="0092D7"/>
                </a:solidFill>
              </a:rPr>
              <a:t>】</a:t>
            </a:r>
          </a:p>
          <a:p>
            <a:pPr algn="just">
              <a:lnSpc>
                <a:spcPct val="150000"/>
              </a:lnSpc>
            </a:pPr>
            <a:r>
              <a:rPr lang="en-US" b="1" dirty="0" smtClean="0"/>
              <a:t>1.</a:t>
            </a:r>
            <a:r>
              <a:rPr lang="zh-CN" altLang="en-US" dirty="0" smtClean="0"/>
              <a:t>作者写</a:t>
            </a:r>
            <a:r>
              <a:rPr lang="en-US" dirty="0" smtClean="0"/>
              <a:t>××,</a:t>
            </a:r>
            <a:r>
              <a:rPr lang="zh-CN" altLang="en-US" dirty="0" smtClean="0"/>
              <a:t>显然不是在写</a:t>
            </a:r>
            <a:r>
              <a:rPr lang="en-US" dirty="0" smtClean="0"/>
              <a:t>××,</a:t>
            </a:r>
            <a:r>
              <a:rPr lang="zh-CN" altLang="en-US" dirty="0" smtClean="0"/>
              <a:t>作者运用了怎样的表现手法</a:t>
            </a:r>
            <a:r>
              <a:rPr lang="en-US" dirty="0" smtClean="0"/>
              <a:t>?</a:t>
            </a:r>
            <a:endParaRPr lang="zh-CN" altLang="en-US" dirty="0" smtClean="0"/>
          </a:p>
          <a:p>
            <a:pPr algn="just">
              <a:lnSpc>
                <a:spcPct val="150000"/>
              </a:lnSpc>
            </a:pPr>
            <a:r>
              <a:rPr lang="en-US" b="1" dirty="0" smtClean="0"/>
              <a:t>2.</a:t>
            </a:r>
            <a:r>
              <a:rPr lang="zh-CN" altLang="en-US" dirty="0" smtClean="0"/>
              <a:t>试指出本文运用的一种表现手法</a:t>
            </a:r>
            <a:r>
              <a:rPr lang="en-US" dirty="0" smtClean="0"/>
              <a:t>,</a:t>
            </a:r>
            <a:r>
              <a:rPr lang="zh-CN" altLang="en-US" dirty="0" smtClean="0"/>
              <a:t>并结合文章内容简要分析。</a:t>
            </a:r>
          </a:p>
          <a:p>
            <a:pPr algn="just">
              <a:lnSpc>
                <a:spcPct val="150000"/>
              </a:lnSpc>
            </a:pPr>
            <a:r>
              <a:rPr lang="en-US" b="1" dirty="0" smtClean="0"/>
              <a:t>3.</a:t>
            </a:r>
            <a:r>
              <a:rPr lang="zh-CN" altLang="en-US" dirty="0" smtClean="0"/>
              <a:t>文章依次写了</a:t>
            </a:r>
            <a:r>
              <a:rPr lang="en-US" dirty="0" smtClean="0"/>
              <a:t>××</a:t>
            </a:r>
            <a:r>
              <a:rPr lang="zh-CN" altLang="en-US" dirty="0" smtClean="0"/>
              <a:t>不同的精彩与美丽</a:t>
            </a:r>
            <a:r>
              <a:rPr lang="en-US" dirty="0" smtClean="0"/>
              <a:t>,</a:t>
            </a:r>
            <a:r>
              <a:rPr lang="zh-CN" altLang="en-US" dirty="0" smtClean="0"/>
              <a:t>请赏析作者运用了怎样的表现手法。</a:t>
            </a:r>
            <a:endParaRPr lang="zh-CN" altLang="en-US" dirty="0"/>
          </a:p>
        </p:txBody>
      </p:sp>
      <p:grpSp>
        <p:nvGrpSpPr>
          <p:cNvPr id="3" name="组合 2">
            <a:extLst>
              <a:ext uri="{FF2B5EF4-FFF2-40B4-BE49-F238E27FC236}">
                <a16:creationId xmlns="" xmlns:a16="http://schemas.microsoft.com/office/drawing/2014/main" id="{75CE02DD-70B6-497F-B0BD-8BA8DBE969A4}"/>
              </a:ext>
            </a:extLst>
          </p:cNvPr>
          <p:cNvGrpSpPr/>
          <p:nvPr/>
        </p:nvGrpSpPr>
        <p:grpSpPr>
          <a:xfrm>
            <a:off x="4165541" y="353685"/>
            <a:ext cx="1197805" cy="439278"/>
            <a:chOff x="4149152" y="706582"/>
            <a:chExt cx="1025921" cy="439278"/>
          </a:xfrm>
        </p:grpSpPr>
        <p:sp>
          <p:nvSpPr>
            <p:cNvPr id="4" name="文本框 14">
              <a:extLst>
                <a:ext uri="{FF2B5EF4-FFF2-40B4-BE49-F238E27FC236}">
                  <a16:creationId xmlns="" xmlns:a16="http://schemas.microsoft.com/office/drawing/2014/main" id="{0E212731-39CB-4A88-BE94-BB6F287DDC6F}"/>
                </a:ext>
              </a:extLst>
            </p:cNvPr>
            <p:cNvSpPr txBox="1"/>
            <p:nvPr/>
          </p:nvSpPr>
          <p:spPr>
            <a:xfrm>
              <a:off x="4149152" y="706582"/>
              <a:ext cx="853103" cy="439278"/>
            </a:xfrm>
            <a:prstGeom prst="rect">
              <a:avLst/>
            </a:prstGeom>
            <a:noFill/>
          </p:spPr>
          <p:txBody>
            <a:bodyPr wrap="none" lIns="36000" tIns="36000" rIns="36000" bIns="36000" rtlCol="0">
              <a:spAutoFit/>
            </a:bodyPr>
            <a:lstStyle/>
            <a:p>
              <a:pPr algn="l">
                <a:lnSpc>
                  <a:spcPct val="150000"/>
                </a:lnSpc>
              </a:pPr>
              <a:r>
                <a:rPr lang="zh-CN" altLang="en-US" b="1" dirty="0" smtClean="0">
                  <a:solidFill>
                    <a:srgbClr val="0092D7"/>
                  </a:solidFill>
                  <a:latin typeface="微软雅黑" panose="020B0503020204020204" pitchFamily="34" charset="-122"/>
                  <a:ea typeface="微软雅黑" panose="020B0503020204020204" pitchFamily="34" charset="-122"/>
                </a:rPr>
                <a:t>技法</a:t>
              </a:r>
              <a:r>
                <a:rPr lang="zh-CN" altLang="en-US" b="1" dirty="0" smtClean="0">
                  <a:latin typeface="微软雅黑" panose="020B0503020204020204" pitchFamily="34" charset="-122"/>
                  <a:ea typeface="微软雅黑" panose="020B0503020204020204" pitchFamily="34" charset="-122"/>
                </a:rPr>
                <a:t>精讲</a:t>
              </a:r>
              <a:endParaRPr lang="zh-CN" altLang="en-US" b="1" dirty="0">
                <a:latin typeface="微软雅黑" panose="020B0503020204020204" pitchFamily="34" charset="-122"/>
                <a:ea typeface="微软雅黑" panose="020B0503020204020204" pitchFamily="34" charset="-122"/>
              </a:endParaRPr>
            </a:p>
          </p:txBody>
        </p:sp>
        <p:cxnSp>
          <p:nvCxnSpPr>
            <p:cNvPr id="5" name="直接箭头连接符 4">
              <a:extLst>
                <a:ext uri="{FF2B5EF4-FFF2-40B4-BE49-F238E27FC236}">
                  <a16:creationId xmlns="" xmlns:a16="http://schemas.microsoft.com/office/drawing/2014/main" id="{DA0F7700-D1EE-4F7C-93E3-F781CEB61530}"/>
                </a:ext>
              </a:extLst>
            </p:cNvPr>
            <p:cNvCxnSpPr>
              <a:cxnSpLocks/>
            </p:cNvCxnSpPr>
            <p:nvPr/>
          </p:nvCxnSpPr>
          <p:spPr>
            <a:xfrm>
              <a:off x="5020377" y="921218"/>
              <a:ext cx="154696" cy="140733"/>
            </a:xfrm>
            <a:prstGeom prst="straightConnector1">
              <a:avLst/>
            </a:prstGeom>
            <a:ln w="25400">
              <a:solidFill>
                <a:srgbClr val="0092D7"/>
              </a:solidFill>
              <a:tailEnd type="triangle"/>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919430" y="800022"/>
            <a:ext cx="4232862" cy="369332"/>
          </a:xfrm>
          <a:prstGeom prst="rect">
            <a:avLst/>
          </a:prstGeom>
        </p:spPr>
        <p:txBody>
          <a:bodyPr wrap="square">
            <a:spAutoFit/>
          </a:bodyPr>
          <a:lstStyle/>
          <a:p>
            <a:r>
              <a:rPr lang="zh-CN" altLang="en-US" b="1" dirty="0" smtClean="0">
                <a:solidFill>
                  <a:srgbClr val="0092D7"/>
                </a:solidFill>
                <a:latin typeface="+mn-ea"/>
              </a:rPr>
              <a:t>考点九　分析写作手法</a:t>
            </a:r>
            <a:r>
              <a:rPr lang="en-US" sz="1600" dirty="0" smtClean="0">
                <a:latin typeface="+mn-ea"/>
              </a:rPr>
              <a:t>10</a:t>
            </a:r>
            <a:r>
              <a:rPr lang="zh-CN" altLang="en-US" sz="1600" dirty="0" smtClean="0">
                <a:latin typeface="+mn-ea"/>
              </a:rPr>
              <a:t>年</a:t>
            </a:r>
            <a:r>
              <a:rPr lang="en-US" sz="1600" dirty="0" smtClean="0">
                <a:latin typeface="+mn-ea"/>
              </a:rPr>
              <a:t>3</a:t>
            </a:r>
            <a:r>
              <a:rPr lang="zh-CN" altLang="en-US" sz="1600" dirty="0" smtClean="0">
                <a:latin typeface="+mn-ea"/>
              </a:rPr>
              <a:t>考</a:t>
            </a:r>
            <a:endParaRPr lang="zh-CN" altLang="en-US" dirty="0">
              <a:latin typeface="+mn-ea"/>
            </a:endParaRPr>
          </a:p>
        </p:txBody>
      </p:sp>
      <p:sp>
        <p:nvSpPr>
          <p:cNvPr id="7" name="矩形 6"/>
          <p:cNvSpPr/>
          <p:nvPr/>
        </p:nvSpPr>
        <p:spPr>
          <a:xfrm>
            <a:off x="990742" y="1252876"/>
            <a:ext cx="4243469" cy="369332"/>
          </a:xfrm>
          <a:prstGeom prst="rect">
            <a:avLst/>
          </a:prstGeom>
        </p:spPr>
        <p:txBody>
          <a:bodyPr wrap="none">
            <a:spAutoFit/>
          </a:bodyPr>
          <a:lstStyle/>
          <a:p>
            <a:r>
              <a:rPr lang="zh-CN" altLang="en-US" b="1" dirty="0" smtClean="0"/>
              <a:t>角度</a:t>
            </a:r>
            <a:r>
              <a:rPr lang="en-US" b="1" dirty="0" smtClean="0"/>
              <a:t>1</a:t>
            </a:r>
            <a:r>
              <a:rPr lang="zh-CN" altLang="en-US" b="1" dirty="0" smtClean="0"/>
              <a:t>　修辞方法见“考点六”相关内容</a:t>
            </a:r>
            <a:endParaRPr lang="zh-CN" altLang="en-US" b="1"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08892" y="377836"/>
            <a:ext cx="8001000" cy="2536400"/>
          </a:xfrm>
          <a:prstGeom prst="rect">
            <a:avLst/>
          </a:prstGeom>
        </p:spPr>
        <p:txBody>
          <a:bodyPr wrap="square">
            <a:spAutoFit/>
          </a:bodyPr>
          <a:lstStyle/>
          <a:p>
            <a:pPr algn="just">
              <a:lnSpc>
                <a:spcPct val="150000"/>
              </a:lnSpc>
            </a:pPr>
            <a:r>
              <a:rPr lang="en-US" altLang="zh-CN" b="1" dirty="0" smtClean="0">
                <a:solidFill>
                  <a:srgbClr val="0092D7"/>
                </a:solidFill>
              </a:rPr>
              <a:t>【</a:t>
            </a:r>
            <a:r>
              <a:rPr lang="zh-CN" altLang="en-US" b="1" dirty="0" smtClean="0">
                <a:solidFill>
                  <a:srgbClr val="0092D7"/>
                </a:solidFill>
              </a:rPr>
              <a:t>答题思路</a:t>
            </a:r>
            <a:r>
              <a:rPr lang="en-US" altLang="zh-CN" b="1" dirty="0" smtClean="0">
                <a:solidFill>
                  <a:srgbClr val="0092D7"/>
                </a:solidFill>
              </a:rPr>
              <a:t>】</a:t>
            </a:r>
          </a:p>
          <a:p>
            <a:pPr algn="just">
              <a:lnSpc>
                <a:spcPct val="150000"/>
              </a:lnSpc>
            </a:pPr>
            <a:r>
              <a:rPr lang="en-US" b="1" dirty="0" smtClean="0"/>
              <a:t>1.</a:t>
            </a:r>
            <a:r>
              <a:rPr lang="zh-CN" altLang="en-US" b="1" dirty="0" smtClean="0"/>
              <a:t>看上下文的联系</a:t>
            </a:r>
            <a:r>
              <a:rPr lang="en-US" b="1" dirty="0" smtClean="0"/>
              <a:t>,</a:t>
            </a:r>
            <a:r>
              <a:rPr lang="zh-CN" altLang="en-US" b="1" dirty="0" smtClean="0"/>
              <a:t>看主旨的表现。</a:t>
            </a:r>
            <a:r>
              <a:rPr lang="zh-CN" altLang="en-US" dirty="0" smtClean="0"/>
              <a:t>判断方法</a:t>
            </a:r>
            <a:r>
              <a:rPr lang="en-US" dirty="0" smtClean="0"/>
              <a:t>:</a:t>
            </a:r>
            <a:endParaRPr lang="zh-CN" altLang="en-US" dirty="0" smtClean="0"/>
          </a:p>
          <a:p>
            <a:pPr algn="just">
              <a:lnSpc>
                <a:spcPct val="150000"/>
              </a:lnSpc>
            </a:pPr>
            <a:r>
              <a:rPr lang="en-US" dirty="0" smtClean="0"/>
              <a:t>(1)</a:t>
            </a:r>
            <a:r>
              <a:rPr lang="zh-CN" altLang="en-US" dirty="0" smtClean="0"/>
              <a:t>对比</a:t>
            </a:r>
            <a:r>
              <a:rPr lang="en-US" dirty="0" smtClean="0"/>
              <a:t>:</a:t>
            </a:r>
            <a:r>
              <a:rPr lang="zh-CN" altLang="en-US" dirty="0" smtClean="0"/>
              <a:t>以次要的人或事物对比主要的人或事物</a:t>
            </a:r>
            <a:r>
              <a:rPr lang="en-US" dirty="0" smtClean="0"/>
              <a:t>,</a:t>
            </a:r>
            <a:r>
              <a:rPr lang="zh-CN" altLang="en-US" dirty="0" smtClean="0"/>
              <a:t>形成强烈的反差。</a:t>
            </a:r>
          </a:p>
          <a:p>
            <a:pPr algn="just">
              <a:lnSpc>
                <a:spcPct val="150000"/>
              </a:lnSpc>
            </a:pPr>
            <a:r>
              <a:rPr lang="en-US" dirty="0" smtClean="0"/>
              <a:t>(2)</a:t>
            </a:r>
            <a:r>
              <a:rPr lang="zh-CN" altLang="en-US" dirty="0" smtClean="0"/>
              <a:t>以小见大</a:t>
            </a:r>
            <a:r>
              <a:rPr lang="en-US" dirty="0" smtClean="0"/>
              <a:t>:</a:t>
            </a:r>
            <a:r>
              <a:rPr lang="zh-CN" altLang="en-US" dirty="0" smtClean="0"/>
              <a:t>是否由小事情反映大主题</a:t>
            </a:r>
            <a:r>
              <a:rPr lang="en-US" dirty="0" smtClean="0"/>
              <a:t>,</a:t>
            </a:r>
            <a:r>
              <a:rPr lang="zh-CN" altLang="en-US" dirty="0" smtClean="0"/>
              <a:t>是否以局部、个性反映整体、共性。</a:t>
            </a:r>
          </a:p>
          <a:p>
            <a:pPr algn="just">
              <a:lnSpc>
                <a:spcPct val="150000"/>
              </a:lnSpc>
            </a:pPr>
            <a:r>
              <a:rPr lang="en-US" dirty="0" smtClean="0"/>
              <a:t>(3)</a:t>
            </a:r>
            <a:r>
              <a:rPr lang="zh-CN" altLang="en-US" dirty="0" smtClean="0"/>
              <a:t>先抑后扬、先扬后抑</a:t>
            </a:r>
            <a:r>
              <a:rPr lang="en-US" dirty="0" smtClean="0"/>
              <a:t>:</a:t>
            </a:r>
            <a:r>
              <a:rPr lang="zh-CN" altLang="en-US" dirty="0" smtClean="0"/>
              <a:t>在上文和下文是否存在褒贬不一的明显差异。</a:t>
            </a:r>
          </a:p>
          <a:p>
            <a:pPr algn="just">
              <a:lnSpc>
                <a:spcPct val="150000"/>
              </a:lnSpc>
            </a:pPr>
            <a:r>
              <a:rPr lang="en-US" dirty="0" smtClean="0"/>
              <a:t>(4)</a:t>
            </a:r>
            <a:r>
              <a:rPr lang="zh-CN" altLang="en-US" dirty="0" smtClean="0"/>
              <a:t>托物言志</a:t>
            </a:r>
            <a:r>
              <a:rPr lang="en-US" dirty="0" smtClean="0"/>
              <a:t>:</a:t>
            </a:r>
            <a:r>
              <a:rPr lang="zh-CN" altLang="en-US" dirty="0" smtClean="0"/>
              <a:t>在咏物散文中</a:t>
            </a:r>
            <a:r>
              <a:rPr lang="en-US" dirty="0" smtClean="0"/>
              <a:t>,</a:t>
            </a:r>
            <a:r>
              <a:rPr lang="zh-CN" altLang="en-US" dirty="0" smtClean="0"/>
              <a:t>借事物表达个人志向、意趣、情操。</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26678" y="397948"/>
            <a:ext cx="7886700" cy="2585323"/>
          </a:xfrm>
          <a:prstGeom prst="rect">
            <a:avLst/>
          </a:prstGeom>
        </p:spPr>
        <p:txBody>
          <a:bodyPr wrap="square">
            <a:spAutoFit/>
          </a:bodyPr>
          <a:lstStyle/>
          <a:p>
            <a:pPr algn="just">
              <a:lnSpc>
                <a:spcPct val="150000"/>
              </a:lnSpc>
            </a:pPr>
            <a:r>
              <a:rPr lang="zh-CN" altLang="en-US" b="1" dirty="0" smtClean="0"/>
              <a:t> </a:t>
            </a:r>
            <a:r>
              <a:rPr lang="en-US" b="1" dirty="0" smtClean="0"/>
              <a:t>2.</a:t>
            </a:r>
            <a:r>
              <a:rPr lang="zh-CN" altLang="en-US" b="1" dirty="0" smtClean="0"/>
              <a:t>从结构安排角度入手。</a:t>
            </a:r>
            <a:r>
              <a:rPr lang="zh-CN" altLang="en-US" dirty="0" smtClean="0"/>
              <a:t>看开头、结尾</a:t>
            </a:r>
            <a:r>
              <a:rPr lang="en-US" dirty="0" smtClean="0"/>
              <a:t>,</a:t>
            </a:r>
            <a:r>
              <a:rPr lang="zh-CN" altLang="en-US" dirty="0" smtClean="0"/>
              <a:t>看段落间的关系。</a:t>
            </a:r>
          </a:p>
          <a:p>
            <a:pPr algn="just">
              <a:lnSpc>
                <a:spcPct val="150000"/>
              </a:lnSpc>
            </a:pPr>
            <a:r>
              <a:rPr lang="en-US" dirty="0" smtClean="0"/>
              <a:t>(1)</a:t>
            </a:r>
            <a:r>
              <a:rPr lang="zh-CN" altLang="en-US" dirty="0" smtClean="0"/>
              <a:t>做铺垫</a:t>
            </a:r>
            <a:r>
              <a:rPr lang="en-US" dirty="0" smtClean="0"/>
              <a:t>:</a:t>
            </a:r>
            <a:r>
              <a:rPr lang="zh-CN" altLang="en-US" dirty="0" smtClean="0"/>
              <a:t>使用较多的笔墨</a:t>
            </a:r>
            <a:r>
              <a:rPr lang="en-US" dirty="0" smtClean="0"/>
              <a:t>,</a:t>
            </a:r>
            <a:r>
              <a:rPr lang="zh-CN" altLang="en-US" dirty="0" smtClean="0"/>
              <a:t>对起陪衬作用的人物或者次要事件大肆渲染。</a:t>
            </a:r>
          </a:p>
          <a:p>
            <a:pPr algn="just">
              <a:lnSpc>
                <a:spcPct val="150000"/>
              </a:lnSpc>
            </a:pPr>
            <a:r>
              <a:rPr lang="en-US" dirty="0" smtClean="0"/>
              <a:t>(2)</a:t>
            </a:r>
            <a:r>
              <a:rPr lang="zh-CN" altLang="en-US" dirty="0" smtClean="0"/>
              <a:t>伏笔</a:t>
            </a:r>
            <a:r>
              <a:rPr lang="en-US" dirty="0" smtClean="0"/>
              <a:t>:</a:t>
            </a:r>
            <a:r>
              <a:rPr lang="zh-CN" altLang="en-US" dirty="0" smtClean="0"/>
              <a:t>为下文的内容</a:t>
            </a:r>
            <a:r>
              <a:rPr lang="en-US" dirty="0" smtClean="0"/>
              <a:t>,</a:t>
            </a:r>
            <a:r>
              <a:rPr lang="zh-CN" altLang="en-US" dirty="0" smtClean="0"/>
              <a:t>提前布局。</a:t>
            </a:r>
          </a:p>
          <a:p>
            <a:pPr algn="just">
              <a:lnSpc>
                <a:spcPct val="150000"/>
              </a:lnSpc>
            </a:pPr>
            <a:r>
              <a:rPr lang="en-US" dirty="0" smtClean="0"/>
              <a:t>(3)</a:t>
            </a:r>
            <a:r>
              <a:rPr lang="zh-CN" altLang="en-US" dirty="0" smtClean="0"/>
              <a:t>设置悬念</a:t>
            </a:r>
            <a:r>
              <a:rPr lang="en-US" dirty="0" smtClean="0"/>
              <a:t>:</a:t>
            </a:r>
            <a:r>
              <a:rPr lang="zh-CN" altLang="en-US" dirty="0" smtClean="0"/>
              <a:t>设置疑团</a:t>
            </a:r>
            <a:r>
              <a:rPr lang="en-US" dirty="0" smtClean="0"/>
              <a:t>,</a:t>
            </a:r>
            <a:r>
              <a:rPr lang="zh-CN" altLang="en-US" dirty="0" smtClean="0"/>
              <a:t>不做解答</a:t>
            </a:r>
            <a:r>
              <a:rPr lang="en-US" dirty="0" smtClean="0"/>
              <a:t>,</a:t>
            </a:r>
            <a:r>
              <a:rPr lang="zh-CN" altLang="en-US" dirty="0" smtClean="0"/>
              <a:t>在后文或者文章结尾解开谜团。</a:t>
            </a:r>
          </a:p>
          <a:p>
            <a:pPr algn="just">
              <a:lnSpc>
                <a:spcPct val="150000"/>
              </a:lnSpc>
            </a:pPr>
            <a:r>
              <a:rPr lang="en-US" dirty="0" smtClean="0"/>
              <a:t>(4)</a:t>
            </a:r>
            <a:r>
              <a:rPr lang="zh-CN" altLang="en-US" dirty="0" smtClean="0"/>
              <a:t>照应</a:t>
            </a:r>
            <a:r>
              <a:rPr lang="en-US" dirty="0" smtClean="0"/>
              <a:t>:</a:t>
            </a:r>
            <a:r>
              <a:rPr lang="zh-CN" altLang="en-US" dirty="0" smtClean="0"/>
              <a:t>文章开头和结尾对同一情况做出解释说明、交代。</a:t>
            </a:r>
          </a:p>
          <a:p>
            <a:pPr algn="just">
              <a:lnSpc>
                <a:spcPct val="150000"/>
              </a:lnSpc>
            </a:pPr>
            <a:r>
              <a:rPr lang="en-US" dirty="0" smtClean="0"/>
              <a:t>(5)</a:t>
            </a:r>
            <a:r>
              <a:rPr lang="zh-CN" altLang="en-US" dirty="0" smtClean="0"/>
              <a:t>卒章显志</a:t>
            </a:r>
            <a:r>
              <a:rPr lang="en-US" dirty="0" smtClean="0"/>
              <a:t>:</a:t>
            </a:r>
            <a:r>
              <a:rPr lang="zh-CN" altLang="en-US" dirty="0" smtClean="0"/>
              <a:t>主旨是否在文末交代。</a:t>
            </a:r>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26678" y="397948"/>
            <a:ext cx="7886700" cy="2169825"/>
          </a:xfrm>
          <a:prstGeom prst="rect">
            <a:avLst/>
          </a:prstGeom>
        </p:spPr>
        <p:txBody>
          <a:bodyPr wrap="square">
            <a:spAutoFit/>
          </a:bodyPr>
          <a:lstStyle/>
          <a:p>
            <a:pPr algn="just">
              <a:lnSpc>
                <a:spcPct val="150000"/>
              </a:lnSpc>
            </a:pPr>
            <a:r>
              <a:rPr lang="en-US" b="1" dirty="0" smtClean="0"/>
              <a:t>3.</a:t>
            </a:r>
            <a:r>
              <a:rPr lang="zh-CN" altLang="en-US" b="1" dirty="0" smtClean="0"/>
              <a:t>从写景的内容入手</a:t>
            </a:r>
            <a:r>
              <a:rPr lang="en-US" b="1" dirty="0" smtClean="0"/>
              <a:t>,</a:t>
            </a:r>
            <a:r>
              <a:rPr lang="zh-CN" altLang="en-US" b="1" dirty="0" smtClean="0"/>
              <a:t>看景物的特点</a:t>
            </a:r>
            <a:r>
              <a:rPr lang="en-US" b="1" dirty="0" smtClean="0"/>
              <a:t>,</a:t>
            </a:r>
            <a:r>
              <a:rPr lang="zh-CN" altLang="en-US" b="1" dirty="0" smtClean="0"/>
              <a:t>看景物与情感的结合。</a:t>
            </a:r>
          </a:p>
          <a:p>
            <a:pPr algn="just">
              <a:lnSpc>
                <a:spcPct val="150000"/>
              </a:lnSpc>
            </a:pPr>
            <a:r>
              <a:rPr lang="en-US" dirty="0" smtClean="0"/>
              <a:t>(1)</a:t>
            </a:r>
            <a:r>
              <a:rPr lang="zh-CN" altLang="en-US" dirty="0" smtClean="0"/>
              <a:t>借景抒情</a:t>
            </a:r>
            <a:r>
              <a:rPr lang="en-US" dirty="0" smtClean="0"/>
              <a:t>:</a:t>
            </a:r>
            <a:r>
              <a:rPr lang="zh-CN" altLang="en-US" dirty="0" smtClean="0"/>
              <a:t>写景物或景色</a:t>
            </a:r>
            <a:r>
              <a:rPr lang="en-US" dirty="0" smtClean="0"/>
              <a:t>,</a:t>
            </a:r>
            <a:r>
              <a:rPr lang="zh-CN" altLang="en-US" dirty="0" smtClean="0"/>
              <a:t>表现某种情感。</a:t>
            </a:r>
          </a:p>
          <a:p>
            <a:pPr algn="just">
              <a:lnSpc>
                <a:spcPct val="150000"/>
              </a:lnSpc>
            </a:pPr>
            <a:r>
              <a:rPr lang="en-US" dirty="0" smtClean="0"/>
              <a:t>(2)</a:t>
            </a:r>
            <a:r>
              <a:rPr lang="zh-CN" altLang="en-US" dirty="0" smtClean="0"/>
              <a:t>动静结合</a:t>
            </a:r>
            <a:r>
              <a:rPr lang="en-US" dirty="0" smtClean="0"/>
              <a:t>:</a:t>
            </a:r>
            <a:r>
              <a:rPr lang="zh-CN" altLang="en-US" dirty="0" smtClean="0"/>
              <a:t>在写景时</a:t>
            </a:r>
            <a:r>
              <a:rPr lang="en-US" dirty="0" smtClean="0"/>
              <a:t>,</a:t>
            </a:r>
            <a:r>
              <a:rPr lang="zh-CN" altLang="en-US" dirty="0" smtClean="0"/>
              <a:t>景物有动态、有静态。</a:t>
            </a:r>
          </a:p>
          <a:p>
            <a:pPr algn="just">
              <a:lnSpc>
                <a:spcPct val="150000"/>
              </a:lnSpc>
            </a:pPr>
            <a:r>
              <a:rPr lang="en-US" dirty="0" smtClean="0"/>
              <a:t>(3)</a:t>
            </a:r>
            <a:r>
              <a:rPr lang="zh-CN" altLang="en-US" dirty="0" smtClean="0"/>
              <a:t>虚实结合</a:t>
            </a:r>
            <a:r>
              <a:rPr lang="en-US" dirty="0" smtClean="0"/>
              <a:t>:</a:t>
            </a:r>
            <a:r>
              <a:rPr lang="zh-CN" altLang="en-US" dirty="0" smtClean="0"/>
              <a:t>在写景时</a:t>
            </a:r>
            <a:r>
              <a:rPr lang="en-US" dirty="0" smtClean="0"/>
              <a:t>,</a:t>
            </a:r>
            <a:r>
              <a:rPr lang="zh-CN" altLang="en-US" dirty="0" smtClean="0"/>
              <a:t>有真实存在的景物、有想象或梦境中的景物。</a:t>
            </a:r>
          </a:p>
          <a:p>
            <a:pPr algn="just">
              <a:lnSpc>
                <a:spcPct val="150000"/>
              </a:lnSpc>
            </a:pPr>
            <a:r>
              <a:rPr lang="en-US" dirty="0" smtClean="0"/>
              <a:t>(4)</a:t>
            </a:r>
            <a:r>
              <a:rPr lang="zh-CN" altLang="en-US" dirty="0" smtClean="0"/>
              <a:t>反衬</a:t>
            </a:r>
            <a:r>
              <a:rPr lang="en-US" dirty="0" smtClean="0"/>
              <a:t>:</a:t>
            </a:r>
            <a:r>
              <a:rPr lang="zh-CN" altLang="en-US" dirty="0" smtClean="0"/>
              <a:t>用美丽的景物表现坏心境</a:t>
            </a:r>
            <a:r>
              <a:rPr lang="en-US" dirty="0" smtClean="0"/>
              <a:t>,</a:t>
            </a:r>
            <a:r>
              <a:rPr lang="zh-CN" altLang="en-US" dirty="0" smtClean="0"/>
              <a:t>用环境的压抑表现好心境。</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56138" y="281121"/>
            <a:ext cx="7886700" cy="2951898"/>
          </a:xfrm>
          <a:prstGeom prst="rect">
            <a:avLst/>
          </a:prstGeom>
        </p:spPr>
        <p:txBody>
          <a:bodyPr wrap="square">
            <a:spAutoFit/>
          </a:bodyPr>
          <a:lstStyle/>
          <a:p>
            <a:pPr algn="just">
              <a:lnSpc>
                <a:spcPct val="150000"/>
              </a:lnSpc>
            </a:pPr>
            <a:r>
              <a:rPr lang="zh-CN" altLang="en-US" b="1" dirty="0" smtClean="0"/>
              <a:t>角度</a:t>
            </a:r>
            <a:r>
              <a:rPr lang="en-US" b="1" dirty="0" smtClean="0"/>
              <a:t>3</a:t>
            </a:r>
            <a:r>
              <a:rPr lang="zh-CN" altLang="en-US" b="1" dirty="0" smtClean="0"/>
              <a:t>　描写方法及其作用</a:t>
            </a:r>
            <a:r>
              <a:rPr lang="en-US" b="1" dirty="0" smtClean="0"/>
              <a:t>10</a:t>
            </a:r>
            <a:r>
              <a:rPr lang="zh-CN" altLang="en-US" b="1" dirty="0" smtClean="0"/>
              <a:t>年</a:t>
            </a:r>
            <a:r>
              <a:rPr lang="en-US" b="1" dirty="0" smtClean="0"/>
              <a:t>3</a:t>
            </a:r>
            <a:r>
              <a:rPr lang="zh-CN" altLang="en-US" b="1" dirty="0" smtClean="0"/>
              <a:t>考</a:t>
            </a:r>
          </a:p>
          <a:p>
            <a:pPr algn="just">
              <a:lnSpc>
                <a:spcPct val="150000"/>
              </a:lnSpc>
            </a:pPr>
            <a:r>
              <a:rPr lang="en-US" altLang="zh-CN" b="1" dirty="0" smtClean="0">
                <a:solidFill>
                  <a:srgbClr val="0092D7"/>
                </a:solidFill>
              </a:rPr>
              <a:t>【</a:t>
            </a:r>
            <a:r>
              <a:rPr lang="zh-CN" altLang="en-US" b="1" dirty="0" smtClean="0">
                <a:solidFill>
                  <a:srgbClr val="0092D7"/>
                </a:solidFill>
              </a:rPr>
              <a:t>常见题型</a:t>
            </a:r>
            <a:r>
              <a:rPr lang="en-US" altLang="zh-CN" b="1" dirty="0" smtClean="0">
                <a:solidFill>
                  <a:srgbClr val="0092D7"/>
                </a:solidFill>
              </a:rPr>
              <a:t>】</a:t>
            </a:r>
          </a:p>
          <a:p>
            <a:pPr algn="just">
              <a:lnSpc>
                <a:spcPct val="150000"/>
              </a:lnSpc>
            </a:pPr>
            <a:r>
              <a:rPr lang="en-US" b="1" dirty="0" smtClean="0"/>
              <a:t>1.</a:t>
            </a:r>
            <a:r>
              <a:rPr lang="en-US" dirty="0" smtClean="0"/>
              <a:t> </a:t>
            </a:r>
            <a:r>
              <a:rPr lang="en-US" dirty="0" smtClean="0">
                <a:solidFill>
                  <a:srgbClr val="0092D7"/>
                </a:solidFill>
              </a:rPr>
              <a:t>[2019</a:t>
            </a:r>
            <a:r>
              <a:rPr lang="en-US" altLang="zh-CN" dirty="0" smtClean="0">
                <a:solidFill>
                  <a:srgbClr val="0092D7"/>
                </a:solidFill>
              </a:rPr>
              <a:t>·</a:t>
            </a:r>
            <a:r>
              <a:rPr lang="en-US" dirty="0" smtClean="0">
                <a:solidFill>
                  <a:srgbClr val="0092D7"/>
                </a:solidFill>
              </a:rPr>
              <a:t>7]</a:t>
            </a:r>
            <a:r>
              <a:rPr lang="zh-CN" altLang="en-US" dirty="0" smtClean="0"/>
              <a:t>请品析下列句子的表达效果。</a:t>
            </a:r>
            <a:r>
              <a:rPr lang="en-US" dirty="0" smtClean="0"/>
              <a:t>(</a:t>
            </a:r>
            <a:r>
              <a:rPr lang="zh-CN" altLang="en-US" dirty="0" smtClean="0"/>
              <a:t>从人物描写的角度</a:t>
            </a:r>
            <a:r>
              <a:rPr lang="en-US" dirty="0" smtClean="0"/>
              <a:t>)</a:t>
            </a:r>
            <a:endParaRPr lang="zh-CN" altLang="en-US" dirty="0" smtClean="0"/>
          </a:p>
          <a:p>
            <a:pPr algn="just">
              <a:lnSpc>
                <a:spcPct val="150000"/>
              </a:lnSpc>
            </a:pPr>
            <a:r>
              <a:rPr lang="en-US" b="1" dirty="0" smtClean="0"/>
              <a:t>2. </a:t>
            </a:r>
            <a:r>
              <a:rPr lang="en-US" dirty="0" smtClean="0">
                <a:solidFill>
                  <a:srgbClr val="0092D7"/>
                </a:solidFill>
              </a:rPr>
              <a:t>[2015</a:t>
            </a:r>
            <a:r>
              <a:rPr lang="en-US" altLang="zh-CN" dirty="0" smtClean="0">
                <a:solidFill>
                  <a:srgbClr val="0092D7"/>
                </a:solidFill>
              </a:rPr>
              <a:t>·</a:t>
            </a:r>
            <a:r>
              <a:rPr lang="en-US" dirty="0" smtClean="0">
                <a:solidFill>
                  <a:srgbClr val="0092D7"/>
                </a:solidFill>
              </a:rPr>
              <a:t>13]</a:t>
            </a:r>
            <a:r>
              <a:rPr lang="zh-CN" altLang="en-US" dirty="0" smtClean="0"/>
              <a:t>请从描写方法的角度</a:t>
            </a:r>
            <a:r>
              <a:rPr lang="en-US" dirty="0" smtClean="0"/>
              <a:t>,</a:t>
            </a:r>
            <a:r>
              <a:rPr lang="zh-CN" altLang="en-US" dirty="0" smtClean="0"/>
              <a:t>赏析画线句子的表达效果。</a:t>
            </a:r>
          </a:p>
          <a:p>
            <a:pPr algn="just">
              <a:lnSpc>
                <a:spcPct val="150000"/>
              </a:lnSpc>
            </a:pPr>
            <a:r>
              <a:rPr lang="en-US" b="1" dirty="0" smtClean="0"/>
              <a:t>3. </a:t>
            </a:r>
            <a:r>
              <a:rPr lang="en-US" dirty="0" smtClean="0">
                <a:solidFill>
                  <a:srgbClr val="0092D7"/>
                </a:solidFill>
              </a:rPr>
              <a:t>[2011</a:t>
            </a:r>
            <a:r>
              <a:rPr lang="en-US" altLang="zh-CN" dirty="0" smtClean="0">
                <a:solidFill>
                  <a:srgbClr val="0092D7"/>
                </a:solidFill>
              </a:rPr>
              <a:t>·</a:t>
            </a:r>
            <a:r>
              <a:rPr lang="en-US" dirty="0" smtClean="0">
                <a:solidFill>
                  <a:srgbClr val="0092D7"/>
                </a:solidFill>
              </a:rPr>
              <a:t>12]</a:t>
            </a:r>
            <a:r>
              <a:rPr lang="zh-CN" altLang="en-US" dirty="0" smtClean="0"/>
              <a:t>第</a:t>
            </a:r>
            <a:r>
              <a:rPr lang="en-US" dirty="0" smtClean="0"/>
              <a:t>×</a:t>
            </a:r>
            <a:r>
              <a:rPr lang="zh-CN" altLang="en-US" dirty="0" smtClean="0"/>
              <a:t>段写</a:t>
            </a:r>
            <a:r>
              <a:rPr lang="en-US" altLang="zh-CN" dirty="0" smtClean="0"/>
              <a:t>……</a:t>
            </a:r>
            <a:r>
              <a:rPr lang="zh-CN" altLang="en-US" dirty="0" smtClean="0"/>
              <a:t>时</a:t>
            </a:r>
            <a:r>
              <a:rPr lang="en-US" dirty="0" smtClean="0"/>
              <a:t>,</a:t>
            </a:r>
            <a:r>
              <a:rPr lang="zh-CN" altLang="en-US" dirty="0" smtClean="0"/>
              <a:t>是如何进行正面描写和侧面描写的</a:t>
            </a:r>
            <a:r>
              <a:rPr lang="en-US" dirty="0" smtClean="0"/>
              <a:t>?</a:t>
            </a:r>
            <a:r>
              <a:rPr lang="zh-CN" altLang="en-US" dirty="0" smtClean="0"/>
              <a:t>结合选文内容</a:t>
            </a:r>
            <a:r>
              <a:rPr lang="en-US" dirty="0" smtClean="0"/>
              <a:t>,</a:t>
            </a:r>
            <a:r>
              <a:rPr lang="zh-CN" altLang="en-US" dirty="0" smtClean="0"/>
              <a:t>简要分析作者是如何把</a:t>
            </a:r>
            <a:r>
              <a:rPr lang="en-US" dirty="0" smtClean="0"/>
              <a:t>××</a:t>
            </a:r>
            <a:r>
              <a:rPr lang="zh-CN" altLang="en-US" dirty="0" smtClean="0"/>
              <a:t>描写的具体可感的。</a:t>
            </a:r>
          </a:p>
          <a:p>
            <a:pPr algn="just">
              <a:lnSpc>
                <a:spcPct val="150000"/>
              </a:lnSpc>
            </a:pPr>
            <a:r>
              <a:rPr lang="en-US" b="1" dirty="0" smtClean="0"/>
              <a:t>4. </a:t>
            </a:r>
            <a:r>
              <a:rPr lang="zh-CN" altLang="en-US" dirty="0" smtClean="0"/>
              <a:t>说说文章是怎样塑造</a:t>
            </a:r>
            <a:r>
              <a:rPr lang="en-US" dirty="0" smtClean="0"/>
              <a:t>××</a:t>
            </a:r>
            <a:r>
              <a:rPr lang="zh-CN" altLang="en-US" dirty="0" smtClean="0"/>
              <a:t>这一人物的。</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69022" y="221264"/>
            <a:ext cx="8065075" cy="1338828"/>
          </a:xfrm>
          <a:prstGeom prst="rect">
            <a:avLst/>
          </a:prstGeom>
        </p:spPr>
        <p:txBody>
          <a:bodyPr wrap="square">
            <a:spAutoFit/>
          </a:bodyPr>
          <a:lstStyle/>
          <a:p>
            <a:pPr algn="just">
              <a:lnSpc>
                <a:spcPct val="150000"/>
              </a:lnSpc>
            </a:pPr>
            <a:r>
              <a:rPr lang="en-US" altLang="zh-CN" b="1" dirty="0" smtClean="0">
                <a:solidFill>
                  <a:srgbClr val="0092D7"/>
                </a:solidFill>
              </a:rPr>
              <a:t>【</a:t>
            </a:r>
            <a:r>
              <a:rPr lang="zh-CN" altLang="en-US" b="1" dirty="0" smtClean="0">
                <a:solidFill>
                  <a:srgbClr val="0092D7"/>
                </a:solidFill>
              </a:rPr>
              <a:t>答题步骤</a:t>
            </a:r>
            <a:r>
              <a:rPr lang="en-US" altLang="zh-CN" b="1" dirty="0" smtClean="0">
                <a:solidFill>
                  <a:srgbClr val="0092D7"/>
                </a:solidFill>
              </a:rPr>
              <a:t>】</a:t>
            </a:r>
          </a:p>
          <a:p>
            <a:pPr>
              <a:lnSpc>
                <a:spcPct val="150000"/>
              </a:lnSpc>
            </a:pPr>
            <a:r>
              <a:rPr lang="en-US" b="1" dirty="0" smtClean="0"/>
              <a:t>1.</a:t>
            </a:r>
            <a:r>
              <a:rPr lang="zh-CN" altLang="en-US" b="1" dirty="0" smtClean="0"/>
              <a:t>人物描写</a:t>
            </a:r>
          </a:p>
          <a:p>
            <a:pPr>
              <a:lnSpc>
                <a:spcPct val="150000"/>
              </a:lnSpc>
            </a:pPr>
            <a:r>
              <a:rPr lang="en-US" dirty="0" smtClean="0"/>
              <a:t>(1)</a:t>
            </a:r>
            <a:r>
              <a:rPr lang="zh-CN" altLang="en-US" dirty="0" smtClean="0"/>
              <a:t>解答时需要联系描写方法的特点及作用</a:t>
            </a:r>
            <a:r>
              <a:rPr lang="en-US" dirty="0" smtClean="0"/>
              <a:t>,</a:t>
            </a:r>
            <a:r>
              <a:rPr lang="zh-CN" altLang="en-US" dirty="0" smtClean="0"/>
              <a:t>并联系具体内容作答。</a:t>
            </a:r>
            <a:endParaRPr lang="zh-CN" altLang="en-US" dirty="0"/>
          </a:p>
        </p:txBody>
      </p:sp>
      <p:graphicFrame>
        <p:nvGraphicFramePr>
          <p:cNvPr id="4" name="表格 3"/>
          <p:cNvGraphicFramePr>
            <a:graphicFrameLocks noGrp="1"/>
          </p:cNvGraphicFramePr>
          <p:nvPr/>
        </p:nvGraphicFramePr>
        <p:xfrm>
          <a:off x="826477" y="1562101"/>
          <a:ext cx="7877908" cy="3086100"/>
        </p:xfrm>
        <a:graphic>
          <a:graphicData uri="http://schemas.openxmlformats.org/drawingml/2006/table">
            <a:tbl>
              <a:tblPr/>
              <a:tblGrid>
                <a:gridCol w="1073411"/>
                <a:gridCol w="3572808"/>
                <a:gridCol w="3231689"/>
              </a:tblGrid>
              <a:tr h="0">
                <a:tc>
                  <a:txBody>
                    <a:bodyPr/>
                    <a:lstStyle/>
                    <a:p>
                      <a:pPr algn="ctr">
                        <a:lnSpc>
                          <a:spcPct val="150000"/>
                        </a:lnSpc>
                        <a:spcAft>
                          <a:spcPts val="0"/>
                        </a:spcAft>
                      </a:pPr>
                      <a:r>
                        <a:rPr lang="zh-CN" sz="1500" kern="100" dirty="0">
                          <a:solidFill>
                            <a:srgbClr val="000000"/>
                          </a:solidFill>
                          <a:latin typeface="+mn-ea"/>
                          <a:ea typeface="+mn-ea"/>
                          <a:cs typeface="Times New Roman"/>
                        </a:rPr>
                        <a:t>描写方法</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500" kern="100" dirty="0">
                          <a:solidFill>
                            <a:srgbClr val="000000"/>
                          </a:solidFill>
                          <a:latin typeface="+mn-ea"/>
                          <a:ea typeface="+mn-ea"/>
                          <a:cs typeface="Times New Roman"/>
                        </a:rPr>
                        <a:t>特点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500" kern="100" dirty="0">
                          <a:solidFill>
                            <a:srgbClr val="000000"/>
                          </a:solidFill>
                          <a:latin typeface="+mn-ea"/>
                          <a:ea typeface="+mn-ea"/>
                          <a:cs typeface="Times New Roman"/>
                        </a:rPr>
                        <a:t>作用</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r>
              <a:tr h="0">
                <a:tc>
                  <a:txBody>
                    <a:bodyPr/>
                    <a:lstStyle/>
                    <a:p>
                      <a:pPr algn="ctr">
                        <a:lnSpc>
                          <a:spcPct val="150000"/>
                        </a:lnSpc>
                        <a:spcAft>
                          <a:spcPts val="0"/>
                        </a:spcAft>
                      </a:pPr>
                      <a:r>
                        <a:rPr lang="zh-CN" sz="1500" kern="100">
                          <a:solidFill>
                            <a:srgbClr val="000000"/>
                          </a:solidFill>
                          <a:latin typeface="+mn-ea"/>
                          <a:ea typeface="+mn-ea"/>
                          <a:cs typeface="Times New Roman"/>
                        </a:rPr>
                        <a:t>肖像描写</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500" kern="100">
                          <a:solidFill>
                            <a:srgbClr val="000000"/>
                          </a:solidFill>
                          <a:latin typeface="+mn-ea"/>
                          <a:ea typeface="+mn-ea"/>
                          <a:cs typeface="Times New Roman"/>
                        </a:rPr>
                        <a:t>　对外貌和神态进行描写</a:t>
                      </a:r>
                      <a:r>
                        <a:rPr lang="en-US" sz="1500" kern="100">
                          <a:solidFill>
                            <a:srgbClr val="000000"/>
                          </a:solidFill>
                          <a:latin typeface="+mn-ea"/>
                          <a:ea typeface="+mn-ea"/>
                          <a:cs typeface="Times New Roman"/>
                        </a:rPr>
                        <a:t>,</a:t>
                      </a:r>
                      <a:r>
                        <a:rPr lang="zh-CN" sz="1500" kern="100">
                          <a:solidFill>
                            <a:srgbClr val="000000"/>
                          </a:solidFill>
                          <a:latin typeface="+mn-ea"/>
                          <a:ea typeface="+mn-ea"/>
                          <a:cs typeface="Times New Roman"/>
                        </a:rPr>
                        <a:t>如容貌、身材、衣着、面部表情等</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500" kern="100">
                          <a:solidFill>
                            <a:srgbClr val="000000"/>
                          </a:solidFill>
                          <a:latin typeface="+mn-ea"/>
                          <a:ea typeface="+mn-ea"/>
                          <a:cs typeface="Times New Roman"/>
                        </a:rPr>
                        <a:t>　突显人物个性</a:t>
                      </a:r>
                      <a:r>
                        <a:rPr lang="en-US" sz="1500" kern="100">
                          <a:solidFill>
                            <a:srgbClr val="000000"/>
                          </a:solidFill>
                          <a:latin typeface="+mn-ea"/>
                          <a:ea typeface="+mn-ea"/>
                          <a:cs typeface="Times New Roman"/>
                        </a:rPr>
                        <a:t>,</a:t>
                      </a:r>
                      <a:r>
                        <a:rPr lang="zh-CN" sz="1500" kern="100">
                          <a:solidFill>
                            <a:srgbClr val="000000"/>
                          </a:solidFill>
                          <a:latin typeface="+mn-ea"/>
                          <a:ea typeface="+mn-ea"/>
                          <a:cs typeface="Times New Roman"/>
                        </a:rPr>
                        <a:t>揭示人物的思想品质、精神风貌和性格特征</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500" kern="100">
                          <a:solidFill>
                            <a:srgbClr val="000000"/>
                          </a:solidFill>
                          <a:latin typeface="+mn-ea"/>
                          <a:ea typeface="+mn-ea"/>
                          <a:cs typeface="Times New Roman"/>
                        </a:rPr>
                        <a:t>心理描写</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500" kern="100">
                          <a:solidFill>
                            <a:srgbClr val="000000"/>
                          </a:solidFill>
                          <a:latin typeface="+mn-ea"/>
                          <a:ea typeface="+mn-ea"/>
                          <a:cs typeface="Times New Roman"/>
                        </a:rPr>
                        <a:t>　描写人物的心理活动</a:t>
                      </a:r>
                      <a:r>
                        <a:rPr lang="en-US" sz="1500" kern="100">
                          <a:solidFill>
                            <a:srgbClr val="000000"/>
                          </a:solidFill>
                          <a:latin typeface="+mn-ea"/>
                          <a:ea typeface="+mn-ea"/>
                          <a:cs typeface="Times New Roman"/>
                        </a:rPr>
                        <a:t>,</a:t>
                      </a:r>
                      <a:r>
                        <a:rPr lang="zh-CN" sz="1500" kern="100">
                          <a:solidFill>
                            <a:srgbClr val="000000"/>
                          </a:solidFill>
                          <a:latin typeface="+mn-ea"/>
                          <a:ea typeface="+mn-ea"/>
                          <a:cs typeface="Times New Roman"/>
                        </a:rPr>
                        <a:t>如内心感受、意愿、思想斗争等</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500" kern="100">
                          <a:solidFill>
                            <a:srgbClr val="000000"/>
                          </a:solidFill>
                          <a:latin typeface="+mn-ea"/>
                          <a:ea typeface="+mn-ea"/>
                          <a:cs typeface="Times New Roman"/>
                        </a:rPr>
                        <a:t>　揭示人物的内心世界</a:t>
                      </a:r>
                      <a:r>
                        <a:rPr lang="en-US" sz="1500" kern="100">
                          <a:solidFill>
                            <a:srgbClr val="000000"/>
                          </a:solidFill>
                          <a:latin typeface="+mn-ea"/>
                          <a:ea typeface="+mn-ea"/>
                          <a:cs typeface="Times New Roman"/>
                        </a:rPr>
                        <a:t>,</a:t>
                      </a:r>
                      <a:r>
                        <a:rPr lang="zh-CN" sz="1500" kern="100">
                          <a:solidFill>
                            <a:srgbClr val="000000"/>
                          </a:solidFill>
                          <a:latin typeface="+mn-ea"/>
                          <a:ea typeface="+mn-ea"/>
                          <a:cs typeface="Times New Roman"/>
                        </a:rPr>
                        <a:t>表现人物丰富而复杂的感情</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500" kern="100">
                          <a:solidFill>
                            <a:srgbClr val="000000"/>
                          </a:solidFill>
                          <a:latin typeface="+mn-ea"/>
                          <a:ea typeface="+mn-ea"/>
                          <a:cs typeface="Times New Roman"/>
                        </a:rPr>
                        <a:t>动作描写</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500" kern="100">
                          <a:solidFill>
                            <a:srgbClr val="000000"/>
                          </a:solidFill>
                          <a:latin typeface="+mn-ea"/>
                          <a:ea typeface="+mn-ea"/>
                          <a:cs typeface="Times New Roman"/>
                        </a:rPr>
                        <a:t>　对人物个性化的行动、动作进行描写</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500" kern="100">
                          <a:solidFill>
                            <a:srgbClr val="000000"/>
                          </a:solidFill>
                          <a:latin typeface="+mn-ea"/>
                          <a:ea typeface="+mn-ea"/>
                          <a:cs typeface="Times New Roman"/>
                        </a:rPr>
                        <a:t>　揭示性格</a:t>
                      </a:r>
                      <a:r>
                        <a:rPr lang="en-US" sz="1500" kern="100">
                          <a:solidFill>
                            <a:srgbClr val="000000"/>
                          </a:solidFill>
                          <a:latin typeface="+mn-ea"/>
                          <a:ea typeface="+mn-ea"/>
                          <a:cs typeface="Times New Roman"/>
                        </a:rPr>
                        <a:t>,</a:t>
                      </a:r>
                      <a:r>
                        <a:rPr lang="zh-CN" sz="1500" kern="100">
                          <a:solidFill>
                            <a:srgbClr val="000000"/>
                          </a:solidFill>
                          <a:latin typeface="+mn-ea"/>
                          <a:ea typeface="+mn-ea"/>
                          <a:cs typeface="Times New Roman"/>
                        </a:rPr>
                        <a:t>展示人物的性格气质、精神状态</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500" kern="100">
                          <a:solidFill>
                            <a:srgbClr val="000000"/>
                          </a:solidFill>
                          <a:latin typeface="+mn-ea"/>
                          <a:ea typeface="+mn-ea"/>
                          <a:cs typeface="Times New Roman"/>
                        </a:rPr>
                        <a:t>语言描写</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500" kern="100">
                          <a:solidFill>
                            <a:srgbClr val="000000"/>
                          </a:solidFill>
                          <a:latin typeface="+mn-ea"/>
                          <a:ea typeface="+mn-ea"/>
                          <a:cs typeface="Times New Roman"/>
                        </a:rPr>
                        <a:t>　对人物个性化的独白或对话进行描写</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500" kern="100" dirty="0">
                          <a:solidFill>
                            <a:srgbClr val="000000"/>
                          </a:solidFill>
                          <a:latin typeface="+mn-ea"/>
                          <a:ea typeface="+mn-ea"/>
                          <a:cs typeface="Times New Roman"/>
                        </a:rPr>
                        <a:t>　表现人物的性格特点</a:t>
                      </a:r>
                      <a:r>
                        <a:rPr lang="en-US" sz="1500" kern="100" dirty="0">
                          <a:solidFill>
                            <a:srgbClr val="000000"/>
                          </a:solidFill>
                          <a:latin typeface="+mn-ea"/>
                          <a:ea typeface="+mn-ea"/>
                          <a:cs typeface="Times New Roman"/>
                        </a:rPr>
                        <a:t>,</a:t>
                      </a:r>
                      <a:r>
                        <a:rPr lang="zh-CN" sz="1500" kern="100" dirty="0">
                          <a:solidFill>
                            <a:srgbClr val="000000"/>
                          </a:solidFill>
                          <a:latin typeface="+mn-ea"/>
                          <a:ea typeface="+mn-ea"/>
                          <a:cs typeface="Times New Roman"/>
                        </a:rPr>
                        <a:t>使人物形象变得鲜活</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4">
            <a:extLst>
              <a:ext uri="{FF2B5EF4-FFF2-40B4-BE49-F238E27FC236}">
                <a16:creationId xmlns="" xmlns:a16="http://schemas.microsoft.com/office/drawing/2014/main" id="{641BDB65-E442-4DE9-BC6B-C7A97B0F5CC4}"/>
              </a:ext>
            </a:extLst>
          </p:cNvPr>
          <p:cNvSpPr txBox="1">
            <a:spLocks noChangeArrowheads="1"/>
          </p:cNvSpPr>
          <p:nvPr/>
        </p:nvSpPr>
        <p:spPr bwMode="auto">
          <a:xfrm>
            <a:off x="812465" y="352238"/>
            <a:ext cx="7898396" cy="561427"/>
          </a:xfrm>
          <a:prstGeom prst="rect">
            <a:avLst/>
          </a:prstGeom>
          <a:solidFill>
            <a:schemeClr val="bg1">
              <a:lumMod val="95000"/>
            </a:schemeClr>
          </a:solidFill>
          <a:ln>
            <a:noFill/>
          </a:ln>
        </p:spPr>
        <p:txBody>
          <a:bodyPr wrap="square" lIns="36000" tIns="36000" rIns="36000" bIns="3600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lnSpc>
                <a:spcPct val="150000"/>
              </a:lnSpc>
              <a:defRPr/>
            </a:pPr>
            <a:r>
              <a:rPr lang="zh-CN" altLang="en-US" sz="2400" b="1" dirty="0" smtClean="0">
                <a:solidFill>
                  <a:srgbClr val="0092D7"/>
                </a:solidFill>
                <a:latin typeface="微软雅黑" pitchFamily="34" charset="-122"/>
                <a:ea typeface="微软雅黑" pitchFamily="34" charset="-122"/>
              </a:rPr>
              <a:t>第</a:t>
            </a:r>
            <a:r>
              <a:rPr lang="en-US" altLang="zh-CN" sz="2400" b="1" dirty="0" smtClean="0">
                <a:solidFill>
                  <a:srgbClr val="0092D7"/>
                </a:solidFill>
                <a:latin typeface="微软雅黑" pitchFamily="34" charset="-122"/>
                <a:ea typeface="微软雅黑" pitchFamily="34" charset="-122"/>
              </a:rPr>
              <a:t>5</a:t>
            </a:r>
            <a:r>
              <a:rPr lang="zh-CN" altLang="en-US" sz="2400" b="1" dirty="0" smtClean="0">
                <a:solidFill>
                  <a:srgbClr val="0092D7"/>
                </a:solidFill>
                <a:latin typeface="微软雅黑" pitchFamily="34" charset="-122"/>
                <a:ea typeface="微软雅黑" pitchFamily="34" charset="-122"/>
              </a:rPr>
              <a:t>讲</a:t>
            </a:r>
            <a:r>
              <a:rPr lang="zh-CN" altLang="en-US" sz="2400" b="1" dirty="0">
                <a:solidFill>
                  <a:srgbClr val="0092D7"/>
                </a:solidFill>
                <a:latin typeface="微软雅黑" pitchFamily="34" charset="-122"/>
                <a:ea typeface="微软雅黑" pitchFamily="34" charset="-122"/>
              </a:rPr>
              <a:t>　</a:t>
            </a:r>
            <a:r>
              <a:rPr lang="zh-CN" altLang="en-US" sz="2400" b="1" dirty="0" smtClean="0">
                <a:solidFill>
                  <a:srgbClr val="0092D7"/>
                </a:solidFill>
                <a:latin typeface="微软雅黑" pitchFamily="34" charset="-122"/>
                <a:ea typeface="微软雅黑" pitchFamily="34" charset="-122"/>
              </a:rPr>
              <a:t>分析手法　开放探究</a:t>
            </a:r>
          </a:p>
        </p:txBody>
      </p:sp>
      <p:sp>
        <p:nvSpPr>
          <p:cNvPr id="4" name="矩形 3"/>
          <p:cNvSpPr/>
          <p:nvPr/>
        </p:nvSpPr>
        <p:spPr>
          <a:xfrm>
            <a:off x="835269" y="942556"/>
            <a:ext cx="7895492" cy="3782895"/>
          </a:xfrm>
          <a:prstGeom prst="rect">
            <a:avLst/>
          </a:prstGeom>
        </p:spPr>
        <p:txBody>
          <a:bodyPr wrap="square">
            <a:spAutoFit/>
          </a:bodyPr>
          <a:lstStyle/>
          <a:p>
            <a:pPr algn="just">
              <a:lnSpc>
                <a:spcPct val="150000"/>
              </a:lnSpc>
            </a:pPr>
            <a:r>
              <a:rPr lang="en-US" dirty="0" smtClean="0">
                <a:solidFill>
                  <a:srgbClr val="0092D7"/>
                </a:solidFill>
              </a:rPr>
              <a:t>[2016</a:t>
            </a:r>
            <a:r>
              <a:rPr lang="en-US" altLang="zh-CN" dirty="0" smtClean="0">
                <a:solidFill>
                  <a:srgbClr val="0092D7"/>
                </a:solidFill>
              </a:rPr>
              <a:t>·</a:t>
            </a:r>
            <a:r>
              <a:rPr lang="zh-CN" altLang="en-US" dirty="0" smtClean="0">
                <a:solidFill>
                  <a:srgbClr val="0092D7"/>
                </a:solidFill>
              </a:rPr>
              <a:t>安徽改编</a:t>
            </a:r>
            <a:r>
              <a:rPr lang="en-US" dirty="0" smtClean="0">
                <a:solidFill>
                  <a:srgbClr val="0092D7"/>
                </a:solidFill>
              </a:rPr>
              <a:t>5~9</a:t>
            </a:r>
            <a:r>
              <a:rPr lang="zh-CN" altLang="en-US" dirty="0" smtClean="0">
                <a:solidFill>
                  <a:srgbClr val="0092D7"/>
                </a:solidFill>
              </a:rPr>
              <a:t>题</a:t>
            </a:r>
            <a:r>
              <a:rPr lang="en-US" dirty="0" smtClean="0">
                <a:solidFill>
                  <a:srgbClr val="0092D7"/>
                </a:solidFill>
              </a:rPr>
              <a:t>]</a:t>
            </a:r>
            <a:r>
              <a:rPr lang="zh-CN" altLang="en-US" dirty="0" smtClean="0"/>
              <a:t>阅读下文</a:t>
            </a:r>
            <a:r>
              <a:rPr lang="en-US" dirty="0" smtClean="0"/>
              <a:t>,</a:t>
            </a:r>
            <a:r>
              <a:rPr lang="zh-CN" altLang="en-US" dirty="0" smtClean="0"/>
              <a:t>回答问题。</a:t>
            </a:r>
            <a:r>
              <a:rPr lang="en-US" dirty="0" smtClean="0"/>
              <a:t>	(27</a:t>
            </a:r>
            <a:r>
              <a:rPr lang="zh-CN" altLang="en-US" dirty="0" smtClean="0"/>
              <a:t>分</a:t>
            </a:r>
            <a:r>
              <a:rPr lang="en-US" dirty="0" smtClean="0"/>
              <a:t>)</a:t>
            </a:r>
            <a:endParaRPr lang="zh-CN" altLang="en-US" dirty="0" smtClean="0"/>
          </a:p>
          <a:p>
            <a:pPr algn="ctr">
              <a:lnSpc>
                <a:spcPct val="150000"/>
              </a:lnSpc>
            </a:pPr>
            <a:r>
              <a:rPr lang="zh-CN" altLang="en-US" dirty="0" smtClean="0"/>
              <a:t>那个春天</a:t>
            </a:r>
            <a:r>
              <a:rPr lang="en-US" dirty="0" smtClean="0"/>
              <a:t>,</a:t>
            </a:r>
            <a:r>
              <a:rPr lang="zh-CN" altLang="en-US" dirty="0" smtClean="0"/>
              <a:t>很暖</a:t>
            </a:r>
          </a:p>
          <a:p>
            <a:pPr algn="ctr">
              <a:lnSpc>
                <a:spcPct val="150000"/>
              </a:lnSpc>
            </a:pPr>
            <a:r>
              <a:rPr lang="zh-CN" altLang="en-US" dirty="0" smtClean="0"/>
              <a:t>章月珍</a:t>
            </a:r>
          </a:p>
          <a:p>
            <a:pPr algn="just">
              <a:lnSpc>
                <a:spcPct val="150000"/>
              </a:lnSpc>
            </a:pPr>
            <a:r>
              <a:rPr lang="zh-CN" altLang="en-US" dirty="0" smtClean="0"/>
              <a:t>       女儿一岁时</a:t>
            </a:r>
            <a:r>
              <a:rPr lang="en-US" dirty="0" smtClean="0"/>
              <a:t>,</a:t>
            </a:r>
            <a:r>
              <a:rPr lang="zh-CN" altLang="en-US" dirty="0" smtClean="0"/>
              <a:t>婆婆得了精神疾病</a:t>
            </a:r>
            <a:r>
              <a:rPr lang="en-US" dirty="0" smtClean="0"/>
              <a:t>,</a:t>
            </a:r>
            <a:r>
              <a:rPr lang="zh-CN" altLang="en-US" dirty="0" smtClean="0"/>
              <a:t>生活基本上能够自理</a:t>
            </a:r>
            <a:r>
              <a:rPr lang="en-US" dirty="0" smtClean="0"/>
              <a:t>,</a:t>
            </a:r>
            <a:r>
              <a:rPr lang="zh-CN" altLang="en-US" dirty="0" smtClean="0"/>
              <a:t>自己每天买菜做饭洗衣服</a:t>
            </a:r>
            <a:r>
              <a:rPr lang="en-US" dirty="0" smtClean="0"/>
              <a:t>,</a:t>
            </a:r>
            <a:r>
              <a:rPr lang="zh-CN" altLang="en-US" dirty="0" smtClean="0"/>
              <a:t>只是一到傍晚</a:t>
            </a:r>
            <a:r>
              <a:rPr lang="en-US" dirty="0" smtClean="0"/>
              <a:t>,</a:t>
            </a:r>
            <a:r>
              <a:rPr lang="zh-CN" altLang="en-US" dirty="0" smtClean="0"/>
              <a:t>就会出现幻觉</a:t>
            </a:r>
            <a:r>
              <a:rPr lang="en-US" dirty="0" smtClean="0"/>
              <a:t>,</a:t>
            </a:r>
            <a:r>
              <a:rPr lang="zh-CN" altLang="en-US" dirty="0" smtClean="0"/>
              <a:t>常常会无缘无故地把家里的东西扔掉。记得有一次女儿感冒</a:t>
            </a:r>
            <a:r>
              <a:rPr lang="en-US" dirty="0" smtClean="0"/>
              <a:t>,</a:t>
            </a:r>
            <a:r>
              <a:rPr lang="zh-CN" altLang="en-US" dirty="0" smtClean="0"/>
              <a:t>她竟把感冒药全部扔到了池塘里</a:t>
            </a:r>
            <a:r>
              <a:rPr lang="en-US" dirty="0" smtClean="0"/>
              <a:t>,</a:t>
            </a:r>
            <a:r>
              <a:rPr lang="zh-CN" altLang="en-US" dirty="0" smtClean="0"/>
              <a:t>还振振有词地说那些都是毒药。说着说着</a:t>
            </a:r>
            <a:r>
              <a:rPr lang="en-US" dirty="0" smtClean="0"/>
              <a:t>,</a:t>
            </a:r>
            <a:r>
              <a:rPr lang="zh-CN" altLang="en-US" dirty="0" smtClean="0"/>
              <a:t>婆婆害怕地哭了。女儿一边咳嗽一边也哭个不停。我看着两个泪人</a:t>
            </a:r>
            <a:r>
              <a:rPr lang="en-US" dirty="0" smtClean="0"/>
              <a:t>,</a:t>
            </a:r>
            <a:r>
              <a:rPr lang="zh-CN" altLang="en-US" dirty="0" smtClean="0"/>
              <a:t>也忍不住哭了。</a:t>
            </a:r>
          </a:p>
          <a:p>
            <a:pPr algn="just">
              <a:lnSpc>
                <a:spcPct val="150000"/>
              </a:lnSpc>
            </a:pPr>
            <a:r>
              <a:rPr lang="zh-CN" altLang="en-US" dirty="0" smtClean="0"/>
              <a:t>       </a:t>
            </a:r>
            <a:r>
              <a:rPr lang="zh-CN" altLang="en-US" u="sng" dirty="0" smtClean="0"/>
              <a:t>那个冬天</a:t>
            </a:r>
            <a:r>
              <a:rPr lang="en-US" u="sng" dirty="0" smtClean="0"/>
              <a:t>,</a:t>
            </a:r>
            <a:r>
              <a:rPr lang="zh-CN" altLang="en-US" u="sng" dirty="0" smtClean="0"/>
              <a:t>很冷</a:t>
            </a:r>
            <a:r>
              <a:rPr lang="en-US" altLang="zh-CN" u="sng" dirty="0" smtClean="0"/>
              <a:t>……</a:t>
            </a:r>
            <a:endParaRPr lang="zh-CN" altLang="en-US" dirty="0"/>
          </a:p>
        </p:txBody>
      </p:sp>
    </p:spTree>
    <p:extLst>
      <p:ext uri="{BB962C8B-B14F-4D97-AF65-F5344CB8AC3E}">
        <p14:creationId xmlns="" xmlns:p14="http://schemas.microsoft.com/office/powerpoint/2010/main" val="3458465652"/>
      </p:ext>
    </p:extLst>
  </p:cSld>
  <p:clrMapOvr>
    <a:masterClrMapping/>
  </p:clrMapOvr>
  <p:transition spd="slow">
    <p:pull/>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72560" y="462534"/>
            <a:ext cx="7851531" cy="1705403"/>
          </a:xfrm>
          <a:prstGeom prst="rect">
            <a:avLst/>
          </a:prstGeom>
        </p:spPr>
        <p:txBody>
          <a:bodyPr wrap="square">
            <a:spAutoFit/>
          </a:bodyPr>
          <a:lstStyle/>
          <a:p>
            <a:pPr algn="just">
              <a:lnSpc>
                <a:spcPct val="150000"/>
              </a:lnSpc>
            </a:pPr>
            <a:r>
              <a:rPr lang="en-US" dirty="0" smtClean="0"/>
              <a:t>(2)</a:t>
            </a:r>
            <a:r>
              <a:rPr lang="zh-CN" altLang="en-US" dirty="0" smtClean="0"/>
              <a:t>对于开放性试题</a:t>
            </a:r>
            <a:r>
              <a:rPr lang="en-US" dirty="0" smtClean="0"/>
              <a:t>,</a:t>
            </a:r>
            <a:r>
              <a:rPr lang="zh-CN" altLang="en-US" dirty="0" smtClean="0"/>
              <a:t>如描写人物的外貌</a:t>
            </a:r>
            <a:r>
              <a:rPr lang="en-US" dirty="0" smtClean="0"/>
              <a:t>,</a:t>
            </a:r>
            <a:r>
              <a:rPr lang="zh-CN" altLang="en-US" dirty="0" smtClean="0"/>
              <a:t>通过人物的行动、语言揣摩人物的心理活动</a:t>
            </a:r>
            <a:r>
              <a:rPr lang="en-US" dirty="0" smtClean="0"/>
              <a:t>,</a:t>
            </a:r>
            <a:r>
              <a:rPr lang="zh-CN" altLang="en-US" dirty="0" smtClean="0"/>
              <a:t>或是补写人物的心理活动等</a:t>
            </a:r>
            <a:r>
              <a:rPr lang="en-US" dirty="0" smtClean="0"/>
              <a:t>,</a:t>
            </a:r>
            <a:r>
              <a:rPr lang="zh-CN" altLang="en-US" dirty="0" smtClean="0"/>
              <a:t>需要在弄清试题要求的基础上</a:t>
            </a:r>
            <a:r>
              <a:rPr lang="en-US" dirty="0" smtClean="0"/>
              <a:t>,</a:t>
            </a:r>
            <a:r>
              <a:rPr lang="zh-CN" altLang="en-US" dirty="0" smtClean="0"/>
              <a:t>结合文章的内容</a:t>
            </a:r>
            <a:r>
              <a:rPr lang="en-US" dirty="0" smtClean="0"/>
              <a:t>,</a:t>
            </a:r>
            <a:r>
              <a:rPr lang="zh-CN" altLang="en-US" dirty="0" smtClean="0"/>
              <a:t>结合自己的想象进行作答。要合情合理</a:t>
            </a:r>
            <a:r>
              <a:rPr lang="en-US" dirty="0" smtClean="0"/>
              <a:t>,</a:t>
            </a:r>
            <a:r>
              <a:rPr lang="zh-CN" altLang="en-US" dirty="0" smtClean="0"/>
              <a:t>写出符合人物特点的外貌特征或符合人物身份以及当时情境的心理活动。</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68718" y="357898"/>
            <a:ext cx="7772401" cy="3367397"/>
          </a:xfrm>
          <a:prstGeom prst="rect">
            <a:avLst/>
          </a:prstGeom>
        </p:spPr>
        <p:txBody>
          <a:bodyPr wrap="square">
            <a:spAutoFit/>
          </a:bodyPr>
          <a:lstStyle/>
          <a:p>
            <a:pPr algn="just">
              <a:lnSpc>
                <a:spcPct val="150000"/>
              </a:lnSpc>
            </a:pPr>
            <a:r>
              <a:rPr lang="en-US" b="1" dirty="0" smtClean="0"/>
              <a:t>2.</a:t>
            </a:r>
            <a:r>
              <a:rPr lang="zh-CN" altLang="en-US" b="1" dirty="0" smtClean="0"/>
              <a:t>环境描写</a:t>
            </a:r>
          </a:p>
          <a:p>
            <a:pPr algn="just">
              <a:lnSpc>
                <a:spcPct val="150000"/>
              </a:lnSpc>
            </a:pPr>
            <a:r>
              <a:rPr lang="en-US" dirty="0" smtClean="0"/>
              <a:t>(1)</a:t>
            </a:r>
            <a:r>
              <a:rPr lang="zh-CN" altLang="en-US" dirty="0" smtClean="0"/>
              <a:t>环境描写题思考的角度</a:t>
            </a:r>
            <a:r>
              <a:rPr lang="en-US" dirty="0" smtClean="0"/>
              <a:t>:</a:t>
            </a:r>
            <a:endParaRPr lang="zh-CN" altLang="en-US" dirty="0" smtClean="0"/>
          </a:p>
          <a:p>
            <a:pPr algn="just">
              <a:lnSpc>
                <a:spcPct val="150000"/>
              </a:lnSpc>
            </a:pPr>
            <a:r>
              <a:rPr lang="en-US" dirty="0" smtClean="0"/>
              <a:t>①</a:t>
            </a:r>
            <a:r>
              <a:rPr lang="zh-CN" altLang="en-US" dirty="0" smtClean="0"/>
              <a:t>是自然环境描写</a:t>
            </a:r>
            <a:r>
              <a:rPr lang="en-US" dirty="0" smtClean="0"/>
              <a:t>,</a:t>
            </a:r>
            <a:r>
              <a:rPr lang="zh-CN" altLang="en-US" dirty="0" smtClean="0"/>
              <a:t>还是社会环境描写。</a:t>
            </a:r>
          </a:p>
          <a:p>
            <a:pPr algn="just">
              <a:lnSpc>
                <a:spcPct val="150000"/>
              </a:lnSpc>
            </a:pPr>
            <a:r>
              <a:rPr lang="en-US" dirty="0" smtClean="0"/>
              <a:t>②</a:t>
            </a:r>
            <a:r>
              <a:rPr lang="zh-CN" altLang="en-US" dirty="0" smtClean="0"/>
              <a:t>从哪几方面写的</a:t>
            </a:r>
            <a:r>
              <a:rPr lang="en-US" dirty="0" smtClean="0"/>
              <a:t>:</a:t>
            </a:r>
            <a:r>
              <a:rPr lang="zh-CN" altLang="en-US" dirty="0" smtClean="0"/>
              <a:t>视觉、听觉、味觉、触觉</a:t>
            </a:r>
            <a:r>
              <a:rPr lang="en-US" dirty="0" smtClean="0"/>
              <a:t>;</a:t>
            </a:r>
            <a:r>
              <a:rPr lang="zh-CN" altLang="en-US" dirty="0" smtClean="0"/>
              <a:t>冷暖色调</a:t>
            </a:r>
            <a:r>
              <a:rPr lang="en-US" dirty="0" smtClean="0"/>
              <a:t>;</a:t>
            </a:r>
            <a:r>
              <a:rPr lang="zh-CN" altLang="en-US" dirty="0" smtClean="0"/>
              <a:t>动与静</a:t>
            </a:r>
            <a:r>
              <a:rPr lang="en-US" dirty="0" smtClean="0"/>
              <a:t>;</a:t>
            </a:r>
            <a:r>
              <a:rPr lang="zh-CN" altLang="en-US" dirty="0" smtClean="0"/>
              <a:t>远与近。</a:t>
            </a:r>
          </a:p>
          <a:p>
            <a:pPr algn="just">
              <a:lnSpc>
                <a:spcPct val="150000"/>
              </a:lnSpc>
            </a:pPr>
            <a:r>
              <a:rPr lang="en-US" dirty="0" smtClean="0"/>
              <a:t>③</a:t>
            </a:r>
            <a:r>
              <a:rPr lang="zh-CN" altLang="en-US" dirty="0" smtClean="0"/>
              <a:t>是直接描写</a:t>
            </a:r>
            <a:r>
              <a:rPr lang="en-US" dirty="0" smtClean="0"/>
              <a:t>,</a:t>
            </a:r>
            <a:r>
              <a:rPr lang="zh-CN" altLang="en-US" dirty="0" smtClean="0"/>
              <a:t>还是结合了修辞方法。</a:t>
            </a:r>
          </a:p>
          <a:p>
            <a:pPr algn="just">
              <a:lnSpc>
                <a:spcPct val="150000"/>
              </a:lnSpc>
            </a:pPr>
            <a:r>
              <a:rPr lang="en-US" dirty="0" smtClean="0"/>
              <a:t>④</a:t>
            </a:r>
            <a:r>
              <a:rPr lang="zh-CN" altLang="en-US" dirty="0" smtClean="0"/>
              <a:t>是正面描写还是侧面描写</a:t>
            </a:r>
            <a:r>
              <a:rPr lang="en-US" dirty="0" smtClean="0"/>
              <a:t>,</a:t>
            </a:r>
            <a:r>
              <a:rPr lang="zh-CN" altLang="en-US" dirty="0" smtClean="0"/>
              <a:t>或者二者结合。</a:t>
            </a:r>
          </a:p>
          <a:p>
            <a:pPr algn="just">
              <a:lnSpc>
                <a:spcPct val="150000"/>
              </a:lnSpc>
            </a:pPr>
            <a:r>
              <a:rPr lang="en-US" dirty="0" smtClean="0"/>
              <a:t>⑤</a:t>
            </a:r>
            <a:r>
              <a:rPr lang="zh-CN" altLang="en-US" dirty="0" smtClean="0"/>
              <a:t>表现了什么特点</a:t>
            </a:r>
            <a:r>
              <a:rPr lang="en-US" dirty="0" smtClean="0"/>
              <a:t>,</a:t>
            </a:r>
            <a:r>
              <a:rPr lang="zh-CN" altLang="en-US" dirty="0" smtClean="0"/>
              <a:t>或写出了怎样的美。</a:t>
            </a:r>
          </a:p>
          <a:p>
            <a:pPr algn="just">
              <a:lnSpc>
                <a:spcPct val="150000"/>
              </a:lnSpc>
            </a:pPr>
            <a:r>
              <a:rPr lang="en-US" dirty="0" smtClean="0"/>
              <a:t>⑥</a:t>
            </a:r>
            <a:r>
              <a:rPr lang="zh-CN" altLang="en-US" dirty="0" smtClean="0"/>
              <a:t>是否与人物的感情相关</a:t>
            </a:r>
            <a:r>
              <a:rPr lang="en-US" dirty="0" smtClean="0"/>
              <a:t>(</a:t>
            </a:r>
            <a:r>
              <a:rPr lang="zh-CN" altLang="en-US" dirty="0" smtClean="0"/>
              <a:t>借景抒情</a:t>
            </a:r>
            <a:r>
              <a:rPr lang="en-US" dirty="0" smtClean="0"/>
              <a:t>)</a:t>
            </a:r>
            <a:r>
              <a:rPr lang="zh-CN" altLang="en-US" dirty="0" smtClean="0"/>
              <a:t>。</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79229" y="399939"/>
            <a:ext cx="7772401" cy="4198393"/>
          </a:xfrm>
          <a:prstGeom prst="rect">
            <a:avLst/>
          </a:prstGeom>
        </p:spPr>
        <p:txBody>
          <a:bodyPr wrap="square">
            <a:spAutoFit/>
          </a:bodyPr>
          <a:lstStyle/>
          <a:p>
            <a:pPr>
              <a:lnSpc>
                <a:spcPct val="150000"/>
              </a:lnSpc>
            </a:pPr>
            <a:r>
              <a:rPr lang="en-US" dirty="0" smtClean="0"/>
              <a:t>(2)</a:t>
            </a:r>
            <a:r>
              <a:rPr lang="zh-CN" altLang="en-US" dirty="0" smtClean="0"/>
              <a:t>自然环境描写的主要作用有</a:t>
            </a:r>
            <a:r>
              <a:rPr lang="en-US" dirty="0" smtClean="0"/>
              <a:t>:</a:t>
            </a:r>
            <a:endParaRPr lang="zh-CN" altLang="en-US" dirty="0" smtClean="0"/>
          </a:p>
          <a:p>
            <a:pPr>
              <a:lnSpc>
                <a:spcPct val="150000"/>
              </a:lnSpc>
            </a:pPr>
            <a:r>
              <a:rPr lang="en-US" dirty="0" smtClean="0"/>
              <a:t>①</a:t>
            </a:r>
            <a:r>
              <a:rPr lang="zh-CN" altLang="en-US" dirty="0" smtClean="0"/>
              <a:t>内容方面</a:t>
            </a:r>
            <a:r>
              <a:rPr lang="en-US" dirty="0" smtClean="0"/>
              <a:t>,</a:t>
            </a:r>
            <a:r>
              <a:rPr lang="zh-CN" altLang="en-US" dirty="0" smtClean="0"/>
              <a:t>交代时令</a:t>
            </a:r>
            <a:r>
              <a:rPr lang="en-US" dirty="0" smtClean="0"/>
              <a:t>(</a:t>
            </a:r>
            <a:r>
              <a:rPr lang="zh-CN" altLang="en-US" dirty="0" smtClean="0"/>
              <a:t>季节</a:t>
            </a:r>
            <a:r>
              <a:rPr lang="en-US" dirty="0" smtClean="0"/>
              <a:t>)</a:t>
            </a:r>
            <a:r>
              <a:rPr lang="zh-CN" altLang="en-US" dirty="0" smtClean="0"/>
              <a:t>、地点。</a:t>
            </a:r>
          </a:p>
          <a:p>
            <a:pPr>
              <a:lnSpc>
                <a:spcPct val="150000"/>
              </a:lnSpc>
            </a:pPr>
            <a:r>
              <a:rPr lang="en-US" dirty="0" smtClean="0"/>
              <a:t>②</a:t>
            </a:r>
            <a:r>
              <a:rPr lang="zh-CN" altLang="en-US" dirty="0" smtClean="0"/>
              <a:t>结构方面</a:t>
            </a:r>
            <a:r>
              <a:rPr lang="en-US" dirty="0" smtClean="0"/>
              <a:t>:</a:t>
            </a:r>
            <a:r>
              <a:rPr lang="zh-CN" altLang="en-US" dirty="0" smtClean="0"/>
              <a:t>为下文情节做铺垫。</a:t>
            </a:r>
          </a:p>
          <a:p>
            <a:pPr>
              <a:lnSpc>
                <a:spcPct val="150000"/>
              </a:lnSpc>
            </a:pPr>
            <a:r>
              <a:rPr lang="en-US" dirty="0" smtClean="0"/>
              <a:t>③</a:t>
            </a:r>
            <a:r>
              <a:rPr lang="zh-CN" altLang="en-US" dirty="0" smtClean="0"/>
              <a:t>人物方面</a:t>
            </a:r>
            <a:r>
              <a:rPr lang="en-US" dirty="0" smtClean="0"/>
              <a:t>:</a:t>
            </a:r>
            <a:r>
              <a:rPr lang="zh-CN" altLang="en-US" dirty="0" smtClean="0"/>
              <a:t>烘托人物心情。</a:t>
            </a:r>
          </a:p>
          <a:p>
            <a:pPr>
              <a:lnSpc>
                <a:spcPct val="150000"/>
              </a:lnSpc>
            </a:pPr>
            <a:r>
              <a:rPr lang="en-US" dirty="0" smtClean="0"/>
              <a:t>④</a:t>
            </a:r>
            <a:r>
              <a:rPr lang="zh-CN" altLang="en-US" dirty="0" smtClean="0"/>
              <a:t>情节方面</a:t>
            </a:r>
            <a:r>
              <a:rPr lang="en-US" dirty="0" smtClean="0"/>
              <a:t>:</a:t>
            </a:r>
            <a:r>
              <a:rPr lang="zh-CN" altLang="en-US" dirty="0" smtClean="0"/>
              <a:t>推动情节发展</a:t>
            </a:r>
            <a:r>
              <a:rPr lang="en-US" dirty="0" smtClean="0"/>
              <a:t>;</a:t>
            </a:r>
            <a:r>
              <a:rPr lang="zh-CN" altLang="en-US" dirty="0" smtClean="0"/>
              <a:t>渲染某种气氛。</a:t>
            </a:r>
          </a:p>
          <a:p>
            <a:pPr>
              <a:lnSpc>
                <a:spcPct val="150000"/>
              </a:lnSpc>
            </a:pPr>
            <a:r>
              <a:rPr lang="en-US" dirty="0" smtClean="0"/>
              <a:t>⑤</a:t>
            </a:r>
            <a:r>
              <a:rPr lang="zh-CN" altLang="en-US" dirty="0" smtClean="0"/>
              <a:t>主题方面</a:t>
            </a:r>
            <a:r>
              <a:rPr lang="en-US" dirty="0" smtClean="0"/>
              <a:t>:</a:t>
            </a:r>
            <a:r>
              <a:rPr lang="zh-CN" altLang="en-US" dirty="0" smtClean="0"/>
              <a:t>表现、突出主题。</a:t>
            </a:r>
          </a:p>
          <a:p>
            <a:pPr>
              <a:lnSpc>
                <a:spcPct val="150000"/>
              </a:lnSpc>
            </a:pPr>
            <a:r>
              <a:rPr lang="en-US" dirty="0" smtClean="0"/>
              <a:t>(3)</a:t>
            </a:r>
            <a:r>
              <a:rPr lang="zh-CN" altLang="en-US" dirty="0" smtClean="0"/>
              <a:t>社会环境描写的主要作用有</a:t>
            </a:r>
            <a:r>
              <a:rPr lang="en-US" dirty="0" smtClean="0"/>
              <a:t>:</a:t>
            </a:r>
            <a:endParaRPr lang="zh-CN" altLang="en-US" dirty="0" smtClean="0"/>
          </a:p>
          <a:p>
            <a:pPr>
              <a:lnSpc>
                <a:spcPct val="150000"/>
              </a:lnSpc>
            </a:pPr>
            <a:r>
              <a:rPr lang="en-US" dirty="0" smtClean="0"/>
              <a:t>①</a:t>
            </a:r>
            <a:r>
              <a:rPr lang="zh-CN" altLang="en-US" dirty="0" smtClean="0"/>
              <a:t>交代作品的时代背景、揭示社会现实。</a:t>
            </a:r>
          </a:p>
          <a:p>
            <a:pPr>
              <a:lnSpc>
                <a:spcPct val="150000"/>
              </a:lnSpc>
            </a:pPr>
            <a:r>
              <a:rPr lang="en-US" dirty="0" smtClean="0"/>
              <a:t>②</a:t>
            </a:r>
            <a:r>
              <a:rPr lang="zh-CN" altLang="en-US" dirty="0" smtClean="0"/>
              <a:t>交代人物的生存环境</a:t>
            </a:r>
            <a:r>
              <a:rPr lang="en-US" dirty="0" smtClean="0"/>
              <a:t>,</a:t>
            </a:r>
            <a:r>
              <a:rPr lang="zh-CN" altLang="en-US" dirty="0" smtClean="0"/>
              <a:t>社会关系。</a:t>
            </a:r>
          </a:p>
          <a:p>
            <a:pPr>
              <a:lnSpc>
                <a:spcPct val="150000"/>
              </a:lnSpc>
            </a:pPr>
            <a:r>
              <a:rPr lang="en-US" dirty="0" smtClean="0"/>
              <a:t>③</a:t>
            </a:r>
            <a:r>
              <a:rPr lang="zh-CN" altLang="en-US" dirty="0" smtClean="0"/>
              <a:t>推动情节发展</a:t>
            </a:r>
            <a:r>
              <a:rPr lang="en-US" dirty="0" smtClean="0"/>
              <a:t>,</a:t>
            </a:r>
            <a:r>
              <a:rPr lang="zh-CN" altLang="en-US" dirty="0" smtClean="0"/>
              <a:t>深化主题。</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79229" y="399939"/>
            <a:ext cx="7772401" cy="2536400"/>
          </a:xfrm>
          <a:prstGeom prst="rect">
            <a:avLst/>
          </a:prstGeom>
        </p:spPr>
        <p:txBody>
          <a:bodyPr wrap="square">
            <a:spAutoFit/>
          </a:bodyPr>
          <a:lstStyle/>
          <a:p>
            <a:pPr algn="just">
              <a:lnSpc>
                <a:spcPct val="150000"/>
              </a:lnSpc>
            </a:pPr>
            <a:r>
              <a:rPr lang="en-US" dirty="0" smtClean="0"/>
              <a:t>(4)</a:t>
            </a:r>
            <a:r>
              <a:rPr lang="zh-CN" altLang="en-US" dirty="0" smtClean="0"/>
              <a:t>注意描写的角度</a:t>
            </a:r>
            <a:r>
              <a:rPr lang="en-US" dirty="0" smtClean="0"/>
              <a:t>:</a:t>
            </a:r>
            <a:endParaRPr lang="zh-CN" altLang="en-US" dirty="0" smtClean="0"/>
          </a:p>
          <a:p>
            <a:pPr algn="just">
              <a:lnSpc>
                <a:spcPct val="150000"/>
              </a:lnSpc>
            </a:pPr>
            <a:r>
              <a:rPr lang="en-US" dirty="0" smtClean="0"/>
              <a:t>①</a:t>
            </a:r>
            <a:r>
              <a:rPr lang="zh-CN" altLang="en-US" dirty="0" smtClean="0"/>
              <a:t>正面描写。对人物做正面的刻画</a:t>
            </a:r>
            <a:r>
              <a:rPr lang="en-US" dirty="0" smtClean="0"/>
              <a:t>,</a:t>
            </a:r>
            <a:r>
              <a:rPr lang="zh-CN" altLang="en-US" dirty="0" smtClean="0"/>
              <a:t>如肖像描写、心理描写和动作描写。</a:t>
            </a:r>
          </a:p>
          <a:p>
            <a:pPr algn="just">
              <a:lnSpc>
                <a:spcPct val="150000"/>
              </a:lnSpc>
            </a:pPr>
            <a:r>
              <a:rPr lang="zh-CN" altLang="en-US" dirty="0" smtClean="0"/>
              <a:t>作用</a:t>
            </a:r>
            <a:r>
              <a:rPr lang="en-US" dirty="0" smtClean="0"/>
              <a:t>:</a:t>
            </a:r>
            <a:r>
              <a:rPr lang="zh-CN" altLang="en-US" dirty="0" smtClean="0"/>
              <a:t>写出</a:t>
            </a:r>
            <a:r>
              <a:rPr lang="en-US" dirty="0" smtClean="0"/>
              <a:t>(</a:t>
            </a:r>
            <a:r>
              <a:rPr lang="zh-CN" altLang="en-US" dirty="0" smtClean="0"/>
              <a:t>或表现</a:t>
            </a:r>
            <a:r>
              <a:rPr lang="en-US" dirty="0" smtClean="0"/>
              <a:t>)</a:t>
            </a:r>
            <a:r>
              <a:rPr lang="zh-CN" altLang="en-US" dirty="0" smtClean="0"/>
              <a:t>人物</a:t>
            </a:r>
            <a:r>
              <a:rPr lang="en-US" dirty="0" smtClean="0"/>
              <a:t>××</a:t>
            </a:r>
            <a:r>
              <a:rPr lang="zh-CN" altLang="en-US" dirty="0" smtClean="0"/>
              <a:t>的特点</a:t>
            </a:r>
            <a:r>
              <a:rPr lang="en-US" dirty="0" smtClean="0"/>
              <a:t>(</a:t>
            </a:r>
            <a:r>
              <a:rPr lang="zh-CN" altLang="en-US" dirty="0" smtClean="0"/>
              <a:t>如</a:t>
            </a:r>
            <a:r>
              <a:rPr lang="en-US" dirty="0" smtClean="0"/>
              <a:t>:</a:t>
            </a:r>
            <a:r>
              <a:rPr lang="zh-CN" altLang="en-US" dirty="0" smtClean="0"/>
              <a:t>性格、心理、情感等</a:t>
            </a:r>
            <a:r>
              <a:rPr lang="en-US" dirty="0" smtClean="0"/>
              <a:t>)</a:t>
            </a:r>
            <a:endParaRPr lang="zh-CN" altLang="en-US" dirty="0" smtClean="0"/>
          </a:p>
          <a:p>
            <a:pPr algn="just">
              <a:lnSpc>
                <a:spcPct val="150000"/>
              </a:lnSpc>
            </a:pPr>
            <a:r>
              <a:rPr lang="en-US" dirty="0" smtClean="0"/>
              <a:t>②</a:t>
            </a:r>
            <a:r>
              <a:rPr lang="zh-CN" altLang="en-US" dirty="0" smtClean="0"/>
              <a:t>侧面描写。对描写的对象</a:t>
            </a:r>
            <a:r>
              <a:rPr lang="en-US" dirty="0" smtClean="0"/>
              <a:t>,</a:t>
            </a:r>
            <a:r>
              <a:rPr lang="zh-CN" altLang="en-US" dirty="0" smtClean="0"/>
              <a:t>不做正面的描绘</a:t>
            </a:r>
            <a:r>
              <a:rPr lang="en-US" dirty="0" smtClean="0"/>
              <a:t>,</a:t>
            </a:r>
            <a:r>
              <a:rPr lang="zh-CN" altLang="en-US" dirty="0" smtClean="0"/>
              <a:t>而从对其他人物、事物的描绘、渲染中</a:t>
            </a:r>
            <a:r>
              <a:rPr lang="en-US" dirty="0" smtClean="0"/>
              <a:t>,</a:t>
            </a:r>
            <a:r>
              <a:rPr lang="zh-CN" altLang="en-US" dirty="0" smtClean="0"/>
              <a:t>烘托描写的对象。</a:t>
            </a:r>
          </a:p>
          <a:p>
            <a:pPr algn="just">
              <a:lnSpc>
                <a:spcPct val="150000"/>
              </a:lnSpc>
            </a:pPr>
            <a:r>
              <a:rPr lang="zh-CN" altLang="en-US" dirty="0" smtClean="0"/>
              <a:t>作用</a:t>
            </a:r>
            <a:r>
              <a:rPr lang="en-US" dirty="0" smtClean="0"/>
              <a:t>:</a:t>
            </a:r>
            <a:r>
              <a:rPr lang="zh-CN" altLang="en-US" dirty="0" smtClean="0"/>
              <a:t>使人物或事件更加突出</a:t>
            </a:r>
            <a:r>
              <a:rPr lang="en-US" dirty="0" smtClean="0"/>
              <a:t>;</a:t>
            </a:r>
            <a:r>
              <a:rPr lang="zh-CN" altLang="en-US" dirty="0" smtClean="0"/>
              <a:t>使主题更加深刻、含蓄。</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79229" y="399939"/>
            <a:ext cx="7772401" cy="2951898"/>
          </a:xfrm>
          <a:prstGeom prst="rect">
            <a:avLst/>
          </a:prstGeom>
        </p:spPr>
        <p:txBody>
          <a:bodyPr wrap="square">
            <a:spAutoFit/>
          </a:bodyPr>
          <a:lstStyle/>
          <a:p>
            <a:pPr algn="just">
              <a:lnSpc>
                <a:spcPct val="150000"/>
              </a:lnSpc>
            </a:pPr>
            <a:r>
              <a:rPr lang="en-US" altLang="zh-CN" b="1" dirty="0" smtClean="0">
                <a:solidFill>
                  <a:srgbClr val="0092D7"/>
                </a:solidFill>
              </a:rPr>
              <a:t>【</a:t>
            </a:r>
            <a:r>
              <a:rPr lang="zh-CN" altLang="en-US" b="1" dirty="0" smtClean="0">
                <a:solidFill>
                  <a:srgbClr val="0092D7"/>
                </a:solidFill>
              </a:rPr>
              <a:t>答题模板</a:t>
            </a:r>
            <a:r>
              <a:rPr lang="en-US" altLang="zh-CN" b="1" dirty="0" smtClean="0">
                <a:solidFill>
                  <a:srgbClr val="0092D7"/>
                </a:solidFill>
              </a:rPr>
              <a:t>】</a:t>
            </a:r>
          </a:p>
          <a:p>
            <a:pPr algn="just">
              <a:lnSpc>
                <a:spcPct val="150000"/>
              </a:lnSpc>
            </a:pPr>
            <a:r>
              <a:rPr lang="en-US" dirty="0" smtClean="0"/>
              <a:t>(1)</a:t>
            </a:r>
            <a:r>
              <a:rPr lang="zh-CN" altLang="en-US" dirty="0" smtClean="0"/>
              <a:t>运用了</a:t>
            </a:r>
            <a:r>
              <a:rPr lang="en-US" dirty="0" smtClean="0"/>
              <a:t>(</a:t>
            </a:r>
            <a:r>
              <a:rPr lang="zh-CN" altLang="en-US" dirty="0" smtClean="0"/>
              <a:t>外貌、动作、神态、语言、心理、景物</a:t>
            </a:r>
            <a:r>
              <a:rPr lang="en-US" dirty="0" smtClean="0"/>
              <a:t>)</a:t>
            </a:r>
            <a:r>
              <a:rPr lang="zh-CN" altLang="en-US" dirty="0" smtClean="0"/>
              <a:t>这一细节描写</a:t>
            </a:r>
            <a:r>
              <a:rPr lang="en-US" dirty="0" smtClean="0"/>
              <a:t>,(</a:t>
            </a:r>
            <a:r>
              <a:rPr lang="zh-CN" altLang="en-US" dirty="0" smtClean="0"/>
              <a:t>生动形象地</a:t>
            </a:r>
            <a:r>
              <a:rPr lang="en-US" dirty="0" smtClean="0"/>
              <a:t>)</a:t>
            </a:r>
            <a:r>
              <a:rPr lang="zh-CN" altLang="en-US" dirty="0" smtClean="0"/>
              <a:t>写出了</a:t>
            </a:r>
            <a:r>
              <a:rPr lang="en-US" altLang="zh-CN" dirty="0" smtClean="0"/>
              <a:t>……</a:t>
            </a:r>
            <a:r>
              <a:rPr lang="zh-CN" altLang="en-US" dirty="0" smtClean="0"/>
              <a:t>的情形</a:t>
            </a:r>
            <a:r>
              <a:rPr lang="en-US" dirty="0" smtClean="0"/>
              <a:t>,</a:t>
            </a:r>
            <a:r>
              <a:rPr lang="zh-CN" altLang="en-US" dirty="0" smtClean="0"/>
              <a:t>表现了</a:t>
            </a:r>
            <a:r>
              <a:rPr lang="en-US" altLang="zh-CN" dirty="0" smtClean="0"/>
              <a:t>……</a:t>
            </a:r>
            <a:r>
              <a:rPr lang="zh-CN" altLang="en-US" dirty="0" smtClean="0"/>
              <a:t>的心理</a:t>
            </a:r>
            <a:r>
              <a:rPr lang="en-US" dirty="0" smtClean="0"/>
              <a:t>(</a:t>
            </a:r>
            <a:r>
              <a:rPr lang="zh-CN" altLang="en-US" dirty="0" smtClean="0"/>
              <a:t>心情、情感</a:t>
            </a:r>
            <a:r>
              <a:rPr lang="en-US" dirty="0" smtClean="0"/>
              <a:t>),</a:t>
            </a:r>
            <a:r>
              <a:rPr lang="zh-CN" altLang="en-US" dirty="0" smtClean="0"/>
              <a:t>刻画了</a:t>
            </a:r>
            <a:r>
              <a:rPr lang="en-US" altLang="zh-CN" dirty="0" smtClean="0"/>
              <a:t>……</a:t>
            </a:r>
            <a:r>
              <a:rPr lang="zh-CN" altLang="en-US" dirty="0" smtClean="0"/>
              <a:t>的人物形象</a:t>
            </a:r>
            <a:r>
              <a:rPr lang="en-US" dirty="0" smtClean="0"/>
              <a:t>(</a:t>
            </a:r>
            <a:r>
              <a:rPr lang="zh-CN" altLang="en-US" dirty="0" smtClean="0"/>
              <a:t>或推动了事件的发展</a:t>
            </a:r>
            <a:r>
              <a:rPr lang="en-US" dirty="0" smtClean="0"/>
              <a:t>),</a:t>
            </a:r>
            <a:r>
              <a:rPr lang="zh-CN" altLang="en-US" dirty="0" smtClean="0"/>
              <a:t>表达了对</a:t>
            </a:r>
            <a:r>
              <a:rPr lang="en-US" altLang="zh-CN" dirty="0" smtClean="0"/>
              <a:t>……</a:t>
            </a:r>
            <a:r>
              <a:rPr lang="zh-CN" altLang="en-US" dirty="0" smtClean="0"/>
              <a:t>的</a:t>
            </a:r>
            <a:r>
              <a:rPr lang="en-US" altLang="zh-CN" dirty="0" smtClean="0"/>
              <a:t>……</a:t>
            </a:r>
            <a:r>
              <a:rPr lang="zh-CN" altLang="en-US" dirty="0" smtClean="0"/>
              <a:t>情感。</a:t>
            </a:r>
          </a:p>
          <a:p>
            <a:pPr algn="just">
              <a:lnSpc>
                <a:spcPct val="150000"/>
              </a:lnSpc>
            </a:pPr>
            <a:r>
              <a:rPr lang="en-US" dirty="0" smtClean="0"/>
              <a:t>(2)</a:t>
            </a:r>
            <a:r>
              <a:rPr lang="zh-CN" altLang="en-US" dirty="0" smtClean="0"/>
              <a:t>自然环境描写交代了</a:t>
            </a:r>
            <a:r>
              <a:rPr lang="en-US" altLang="zh-CN" dirty="0" smtClean="0"/>
              <a:t>……</a:t>
            </a:r>
            <a:r>
              <a:rPr lang="zh-CN" altLang="en-US" dirty="0" smtClean="0"/>
              <a:t>渲染了</a:t>
            </a:r>
            <a:r>
              <a:rPr lang="en-US" altLang="zh-CN" dirty="0" smtClean="0"/>
              <a:t>……</a:t>
            </a:r>
            <a:r>
              <a:rPr lang="zh-CN" altLang="en-US" dirty="0" smtClean="0"/>
              <a:t>的气氛</a:t>
            </a:r>
            <a:r>
              <a:rPr lang="en-US" dirty="0" smtClean="0"/>
              <a:t>;</a:t>
            </a:r>
            <a:r>
              <a:rPr lang="zh-CN" altLang="en-US" dirty="0" smtClean="0"/>
              <a:t>烘托了</a:t>
            </a:r>
            <a:r>
              <a:rPr lang="en-US" altLang="zh-CN" dirty="0" smtClean="0"/>
              <a:t>……</a:t>
            </a:r>
            <a:r>
              <a:rPr lang="zh-CN" altLang="en-US" dirty="0" smtClean="0"/>
              <a:t>的心情</a:t>
            </a:r>
            <a:r>
              <a:rPr lang="en-US" dirty="0" smtClean="0"/>
              <a:t>,</a:t>
            </a:r>
            <a:r>
              <a:rPr lang="zh-CN" altLang="en-US" dirty="0" smtClean="0"/>
              <a:t>为下文</a:t>
            </a:r>
            <a:r>
              <a:rPr lang="en-US" altLang="zh-CN" dirty="0" smtClean="0"/>
              <a:t>……</a:t>
            </a:r>
            <a:r>
              <a:rPr lang="zh-CN" altLang="en-US" dirty="0" smtClean="0"/>
              <a:t>做铺垫。</a:t>
            </a:r>
          </a:p>
          <a:p>
            <a:pPr algn="just">
              <a:lnSpc>
                <a:spcPct val="150000"/>
              </a:lnSpc>
            </a:pPr>
            <a:r>
              <a:rPr lang="en-US" dirty="0" smtClean="0"/>
              <a:t>(3)</a:t>
            </a:r>
            <a:r>
              <a:rPr lang="zh-CN" altLang="en-US" dirty="0" smtClean="0"/>
              <a:t>社会环境描写交代了</a:t>
            </a:r>
            <a:r>
              <a:rPr lang="en-US" altLang="zh-CN" dirty="0" smtClean="0"/>
              <a:t>……</a:t>
            </a:r>
            <a:r>
              <a:rPr lang="zh-CN" altLang="en-US" dirty="0" smtClean="0"/>
              <a:t>的背景</a:t>
            </a:r>
            <a:r>
              <a:rPr lang="en-US" dirty="0" smtClean="0"/>
              <a:t>,</a:t>
            </a:r>
            <a:r>
              <a:rPr lang="zh-CN" altLang="en-US" dirty="0" smtClean="0"/>
              <a:t>表现了</a:t>
            </a:r>
            <a:r>
              <a:rPr lang="en-US" altLang="zh-CN" dirty="0" smtClean="0"/>
              <a:t>……</a:t>
            </a:r>
            <a:r>
              <a:rPr lang="zh-CN" altLang="en-US" dirty="0" smtClean="0"/>
              <a:t>现实</a:t>
            </a:r>
            <a:r>
              <a:rPr lang="en-US" dirty="0" smtClean="0"/>
              <a:t>,</a:t>
            </a:r>
            <a:r>
              <a:rPr lang="zh-CN" altLang="en-US" dirty="0" smtClean="0"/>
              <a:t>揭示了</a:t>
            </a:r>
            <a:r>
              <a:rPr lang="en-US" altLang="zh-CN" dirty="0" smtClean="0"/>
              <a:t>……</a:t>
            </a:r>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79229" y="399939"/>
            <a:ext cx="7772401" cy="2169825"/>
          </a:xfrm>
          <a:prstGeom prst="rect">
            <a:avLst/>
          </a:prstGeom>
        </p:spPr>
        <p:txBody>
          <a:bodyPr wrap="square">
            <a:spAutoFit/>
          </a:bodyPr>
          <a:lstStyle/>
          <a:p>
            <a:pPr algn="just">
              <a:lnSpc>
                <a:spcPct val="150000"/>
              </a:lnSpc>
            </a:pPr>
            <a:r>
              <a:rPr lang="zh-CN" altLang="en-US" b="1" dirty="0" smtClean="0"/>
              <a:t>角度</a:t>
            </a:r>
            <a:r>
              <a:rPr lang="en-US" b="1" dirty="0" smtClean="0"/>
              <a:t>4</a:t>
            </a:r>
            <a:r>
              <a:rPr lang="zh-CN" altLang="en-US" b="1" dirty="0" smtClean="0"/>
              <a:t>　结构手法及其作用</a:t>
            </a:r>
            <a:r>
              <a:rPr lang="en-US" b="1" dirty="0" smtClean="0"/>
              <a:t>2018</a:t>
            </a:r>
            <a:r>
              <a:rPr lang="zh-CN" altLang="en-US" b="1" dirty="0" smtClean="0"/>
              <a:t>年考查</a:t>
            </a:r>
          </a:p>
          <a:p>
            <a:pPr algn="just">
              <a:lnSpc>
                <a:spcPct val="150000"/>
              </a:lnSpc>
            </a:pPr>
            <a:r>
              <a:rPr lang="en-US" altLang="zh-CN" b="1" dirty="0" smtClean="0">
                <a:solidFill>
                  <a:srgbClr val="0092D7"/>
                </a:solidFill>
              </a:rPr>
              <a:t>【</a:t>
            </a:r>
            <a:r>
              <a:rPr lang="zh-CN" altLang="en-US" b="1" dirty="0" smtClean="0">
                <a:solidFill>
                  <a:srgbClr val="0092D7"/>
                </a:solidFill>
              </a:rPr>
              <a:t>常见题型</a:t>
            </a:r>
            <a:r>
              <a:rPr lang="en-US" altLang="zh-CN" b="1" dirty="0" smtClean="0">
                <a:solidFill>
                  <a:srgbClr val="0092D7"/>
                </a:solidFill>
              </a:rPr>
              <a:t>】</a:t>
            </a:r>
          </a:p>
          <a:p>
            <a:pPr algn="just">
              <a:lnSpc>
                <a:spcPct val="150000"/>
              </a:lnSpc>
            </a:pPr>
            <a:r>
              <a:rPr lang="en-US" b="1" dirty="0" smtClean="0"/>
              <a:t>1.</a:t>
            </a:r>
            <a:r>
              <a:rPr lang="en-US" dirty="0" smtClean="0"/>
              <a:t> </a:t>
            </a:r>
            <a:r>
              <a:rPr lang="en-US" dirty="0" smtClean="0">
                <a:solidFill>
                  <a:srgbClr val="0092D7"/>
                </a:solidFill>
              </a:rPr>
              <a:t>[2018</a:t>
            </a:r>
            <a:r>
              <a:rPr lang="en-US" altLang="zh-CN" dirty="0" smtClean="0">
                <a:solidFill>
                  <a:srgbClr val="0092D7"/>
                </a:solidFill>
              </a:rPr>
              <a:t>·</a:t>
            </a:r>
            <a:r>
              <a:rPr lang="en-US" dirty="0" smtClean="0">
                <a:solidFill>
                  <a:srgbClr val="0092D7"/>
                </a:solidFill>
              </a:rPr>
              <a:t>12]</a:t>
            </a:r>
            <a:r>
              <a:rPr lang="zh-CN" altLang="en-US" dirty="0" smtClean="0"/>
              <a:t>第</a:t>
            </a:r>
            <a:r>
              <a:rPr lang="en-US" dirty="0" smtClean="0"/>
              <a:t>⑥</a:t>
            </a:r>
            <a:r>
              <a:rPr lang="zh-CN" altLang="en-US" dirty="0" smtClean="0"/>
              <a:t>段独句成段</a:t>
            </a:r>
            <a:r>
              <a:rPr lang="en-US" dirty="0" smtClean="0"/>
              <a:t>,</a:t>
            </a:r>
            <a:r>
              <a:rPr lang="zh-CN" altLang="en-US" dirty="0" smtClean="0"/>
              <a:t>在结构上的作用是什么</a:t>
            </a:r>
            <a:r>
              <a:rPr lang="en-US" dirty="0" smtClean="0"/>
              <a:t>?</a:t>
            </a:r>
            <a:endParaRPr lang="zh-CN" altLang="en-US" dirty="0" smtClean="0"/>
          </a:p>
          <a:p>
            <a:pPr algn="just">
              <a:lnSpc>
                <a:spcPct val="150000"/>
              </a:lnSpc>
            </a:pPr>
            <a:r>
              <a:rPr lang="en-US" b="1" dirty="0" smtClean="0"/>
              <a:t>2.</a:t>
            </a:r>
            <a:r>
              <a:rPr lang="zh-CN" altLang="en-US" dirty="0" smtClean="0"/>
              <a:t>某句</a:t>
            </a:r>
            <a:r>
              <a:rPr lang="en-US" dirty="0" smtClean="0"/>
              <a:t>(</a:t>
            </a:r>
            <a:r>
              <a:rPr lang="zh-CN" altLang="en-US" dirty="0" smtClean="0"/>
              <a:t>段</a:t>
            </a:r>
            <a:r>
              <a:rPr lang="en-US" dirty="0" smtClean="0"/>
              <a:t>)</a:t>
            </a:r>
            <a:r>
              <a:rPr lang="zh-CN" altLang="en-US" dirty="0" smtClean="0"/>
              <a:t>话在文中有什么作用</a:t>
            </a:r>
            <a:r>
              <a:rPr lang="en-US" dirty="0" smtClean="0"/>
              <a:t>?</a:t>
            </a:r>
            <a:endParaRPr lang="zh-CN" altLang="en-US" dirty="0" smtClean="0"/>
          </a:p>
          <a:p>
            <a:pPr algn="just">
              <a:lnSpc>
                <a:spcPct val="150000"/>
              </a:lnSpc>
            </a:pPr>
            <a:r>
              <a:rPr lang="en-US" b="1" dirty="0" smtClean="0"/>
              <a:t>3.</a:t>
            </a:r>
            <a:r>
              <a:rPr lang="zh-CN" altLang="en-US" dirty="0" smtClean="0"/>
              <a:t>第</a:t>
            </a:r>
            <a:r>
              <a:rPr lang="en-US" dirty="0" smtClean="0"/>
              <a:t>×</a:t>
            </a:r>
            <a:r>
              <a:rPr lang="zh-CN" altLang="en-US" dirty="0" smtClean="0"/>
              <a:t>段能否删去</a:t>
            </a:r>
            <a:r>
              <a:rPr lang="en-US" dirty="0" smtClean="0"/>
              <a:t>?</a:t>
            </a:r>
            <a:r>
              <a:rPr lang="zh-CN" altLang="en-US" dirty="0" smtClean="0"/>
              <a:t>为什么</a:t>
            </a:r>
            <a:r>
              <a:rPr lang="en-US" dirty="0" smtClean="0"/>
              <a:t>?</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12174" y="285639"/>
            <a:ext cx="8115303" cy="3416320"/>
          </a:xfrm>
          <a:prstGeom prst="rect">
            <a:avLst/>
          </a:prstGeom>
        </p:spPr>
        <p:txBody>
          <a:bodyPr wrap="square">
            <a:spAutoFit/>
          </a:bodyPr>
          <a:lstStyle/>
          <a:p>
            <a:pPr algn="just">
              <a:lnSpc>
                <a:spcPct val="150000"/>
              </a:lnSpc>
            </a:pPr>
            <a:r>
              <a:rPr lang="en-US" altLang="zh-CN" b="1" dirty="0" smtClean="0">
                <a:solidFill>
                  <a:srgbClr val="0092D7"/>
                </a:solidFill>
              </a:rPr>
              <a:t>【</a:t>
            </a:r>
            <a:r>
              <a:rPr lang="zh-CN" altLang="en-US" b="1" dirty="0" smtClean="0">
                <a:solidFill>
                  <a:srgbClr val="0092D7"/>
                </a:solidFill>
              </a:rPr>
              <a:t>答题模板</a:t>
            </a:r>
            <a:r>
              <a:rPr lang="en-US" altLang="zh-CN" b="1" dirty="0" smtClean="0">
                <a:solidFill>
                  <a:srgbClr val="0092D7"/>
                </a:solidFill>
              </a:rPr>
              <a:t>】</a:t>
            </a:r>
          </a:p>
          <a:p>
            <a:pPr>
              <a:lnSpc>
                <a:spcPct val="150000"/>
              </a:lnSpc>
            </a:pPr>
            <a:r>
              <a:rPr lang="en-US" b="1" dirty="0" smtClean="0"/>
              <a:t>1.</a:t>
            </a:r>
            <a:r>
              <a:rPr lang="zh-CN" altLang="en-US" b="1" dirty="0" smtClean="0"/>
              <a:t>段落的作用可以从结构、内容两个方面来分析评价。</a:t>
            </a:r>
          </a:p>
          <a:p>
            <a:pPr>
              <a:lnSpc>
                <a:spcPct val="150000"/>
              </a:lnSpc>
            </a:pPr>
            <a:r>
              <a:rPr lang="en-US" dirty="0" smtClean="0"/>
              <a:t>(1)</a:t>
            </a:r>
            <a:r>
              <a:rPr lang="zh-CN" altLang="en-US" dirty="0" smtClean="0"/>
              <a:t>结构上在文章开头</a:t>
            </a:r>
            <a:r>
              <a:rPr lang="en-US" dirty="0" smtClean="0"/>
              <a:t>:①</a:t>
            </a:r>
            <a:r>
              <a:rPr lang="zh-CN" altLang="en-US" dirty="0" smtClean="0"/>
              <a:t>开篇点题</a:t>
            </a:r>
            <a:r>
              <a:rPr lang="en-US" dirty="0" smtClean="0"/>
              <a:t>;②</a:t>
            </a:r>
            <a:r>
              <a:rPr lang="zh-CN" altLang="en-US" dirty="0" smtClean="0"/>
              <a:t>总领下文或统领下文</a:t>
            </a:r>
            <a:r>
              <a:rPr lang="en-US" dirty="0" smtClean="0"/>
              <a:t>;③</a:t>
            </a:r>
            <a:r>
              <a:rPr lang="zh-CN" altLang="en-US" dirty="0" smtClean="0"/>
              <a:t>引起下文</a:t>
            </a:r>
            <a:r>
              <a:rPr lang="en-US" dirty="0" smtClean="0"/>
              <a:t>,</a:t>
            </a:r>
            <a:r>
              <a:rPr lang="zh-CN" altLang="en-US" dirty="0" smtClean="0"/>
              <a:t>为下文作铺垫</a:t>
            </a:r>
            <a:r>
              <a:rPr lang="en-US" dirty="0" smtClean="0"/>
              <a:t>;④</a:t>
            </a:r>
            <a:r>
              <a:rPr lang="zh-CN" altLang="en-US" dirty="0" smtClean="0"/>
              <a:t>设置悬念</a:t>
            </a:r>
            <a:r>
              <a:rPr lang="en-US" dirty="0" smtClean="0"/>
              <a:t>,</a:t>
            </a:r>
            <a:r>
              <a:rPr lang="zh-CN" altLang="en-US" dirty="0" smtClean="0"/>
              <a:t>引起读者的兴趣或思考。</a:t>
            </a:r>
          </a:p>
          <a:p>
            <a:pPr>
              <a:lnSpc>
                <a:spcPct val="150000"/>
              </a:lnSpc>
            </a:pPr>
            <a:r>
              <a:rPr lang="zh-CN" altLang="en-US" dirty="0" smtClean="0"/>
              <a:t>在文章中间</a:t>
            </a:r>
            <a:r>
              <a:rPr lang="en-US" dirty="0" smtClean="0"/>
              <a:t>:①</a:t>
            </a:r>
            <a:r>
              <a:rPr lang="zh-CN" altLang="en-US" dirty="0" smtClean="0"/>
              <a:t>承接上文</a:t>
            </a:r>
            <a:r>
              <a:rPr lang="en-US" dirty="0" smtClean="0"/>
              <a:t>;②</a:t>
            </a:r>
            <a:r>
              <a:rPr lang="zh-CN" altLang="en-US" dirty="0" smtClean="0"/>
              <a:t>引出下文</a:t>
            </a:r>
            <a:r>
              <a:rPr lang="en-US" dirty="0" smtClean="0"/>
              <a:t>;③</a:t>
            </a:r>
            <a:r>
              <a:rPr lang="zh-CN" altLang="en-US" dirty="0" smtClean="0"/>
              <a:t>承上启下</a:t>
            </a:r>
            <a:r>
              <a:rPr lang="en-US" dirty="0" smtClean="0"/>
              <a:t>(</a:t>
            </a:r>
            <a:r>
              <a:rPr lang="zh-CN" altLang="en-US" dirty="0" smtClean="0"/>
              <a:t>过渡</a:t>
            </a:r>
            <a:r>
              <a:rPr lang="en-US" dirty="0" smtClean="0"/>
              <a:t>);④</a:t>
            </a:r>
            <a:r>
              <a:rPr lang="zh-CN" altLang="en-US" dirty="0" smtClean="0"/>
              <a:t>为后文作铺垫</a:t>
            </a:r>
            <a:r>
              <a:rPr lang="en-US" dirty="0" smtClean="0"/>
              <a:t>;</a:t>
            </a:r>
            <a:r>
              <a:rPr lang="zh-CN" altLang="en-US" dirty="0" smtClean="0"/>
              <a:t>埋下伏笔。</a:t>
            </a:r>
          </a:p>
          <a:p>
            <a:pPr>
              <a:lnSpc>
                <a:spcPct val="150000"/>
              </a:lnSpc>
            </a:pPr>
            <a:r>
              <a:rPr lang="zh-CN" altLang="en-US" dirty="0" smtClean="0"/>
              <a:t>在文章结尾</a:t>
            </a:r>
            <a:r>
              <a:rPr lang="en-US" dirty="0" smtClean="0"/>
              <a:t>:①</a:t>
            </a:r>
            <a:r>
              <a:rPr lang="zh-CN" altLang="en-US" dirty="0" smtClean="0"/>
              <a:t>总结上文</a:t>
            </a:r>
            <a:r>
              <a:rPr lang="en-US" dirty="0" smtClean="0"/>
              <a:t>;②</a:t>
            </a:r>
            <a:r>
              <a:rPr lang="zh-CN" altLang="en-US" dirty="0" smtClean="0"/>
              <a:t>照应开头</a:t>
            </a:r>
            <a:r>
              <a:rPr lang="en-US" dirty="0" smtClean="0"/>
              <a:t>;③</a:t>
            </a:r>
            <a:r>
              <a:rPr lang="zh-CN" altLang="en-US" dirty="0" smtClean="0"/>
              <a:t>戛然而止</a:t>
            </a:r>
            <a:r>
              <a:rPr lang="en-US" dirty="0" smtClean="0"/>
              <a:t>,</a:t>
            </a:r>
            <a:r>
              <a:rPr lang="zh-CN" altLang="en-US" dirty="0" smtClean="0"/>
              <a:t>意味绵长</a:t>
            </a:r>
            <a:r>
              <a:rPr lang="en-US" dirty="0" smtClean="0"/>
              <a:t>,</a:t>
            </a:r>
            <a:r>
              <a:rPr lang="zh-CN" altLang="en-US" dirty="0" smtClean="0"/>
              <a:t>发人深思</a:t>
            </a:r>
            <a:r>
              <a:rPr lang="en-US" dirty="0" smtClean="0"/>
              <a:t>;④</a:t>
            </a:r>
            <a:r>
              <a:rPr lang="zh-CN" altLang="en-US" dirty="0" smtClean="0"/>
              <a:t>卒章点题</a:t>
            </a:r>
            <a:r>
              <a:rPr lang="en-US" dirty="0" smtClean="0"/>
              <a:t>,</a:t>
            </a:r>
            <a:r>
              <a:rPr lang="zh-CN" altLang="en-US" dirty="0" smtClean="0"/>
              <a:t>意味深长等</a:t>
            </a:r>
            <a:r>
              <a:rPr lang="en-US" dirty="0" smtClean="0"/>
              <a:t>;⑤</a:t>
            </a:r>
            <a:r>
              <a:rPr lang="zh-CN" altLang="en-US" dirty="0" smtClean="0"/>
              <a:t>点明中心</a:t>
            </a:r>
            <a:r>
              <a:rPr lang="en-US" dirty="0" smtClean="0"/>
              <a:t>,</a:t>
            </a:r>
            <a:r>
              <a:rPr lang="zh-CN" altLang="en-US" dirty="0" smtClean="0"/>
              <a:t>升华中心。</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79229" y="399939"/>
            <a:ext cx="7772401" cy="3367397"/>
          </a:xfrm>
          <a:prstGeom prst="rect">
            <a:avLst/>
          </a:prstGeom>
        </p:spPr>
        <p:txBody>
          <a:bodyPr wrap="square">
            <a:spAutoFit/>
          </a:bodyPr>
          <a:lstStyle/>
          <a:p>
            <a:pPr algn="just">
              <a:lnSpc>
                <a:spcPct val="150000"/>
              </a:lnSpc>
            </a:pPr>
            <a:r>
              <a:rPr lang="en-US" dirty="0" smtClean="0"/>
              <a:t>(2)</a:t>
            </a:r>
            <a:r>
              <a:rPr lang="zh-CN" altLang="en-US" dirty="0" smtClean="0"/>
              <a:t>从内容看</a:t>
            </a:r>
            <a:r>
              <a:rPr lang="en-US" dirty="0" smtClean="0"/>
              <a:t>,</a:t>
            </a:r>
            <a:r>
              <a:rPr lang="zh-CN" altLang="en-US" dirty="0" smtClean="0"/>
              <a:t>在记叙文性质的文章中</a:t>
            </a:r>
            <a:r>
              <a:rPr lang="en-US" dirty="0" smtClean="0"/>
              <a:t>,</a:t>
            </a:r>
            <a:r>
              <a:rPr lang="zh-CN" altLang="en-US" dirty="0" smtClean="0"/>
              <a:t>句子的作用主要是点明主旨或表达作者的主要感受</a:t>
            </a:r>
            <a:r>
              <a:rPr lang="en-US" dirty="0" smtClean="0"/>
              <a:t>;</a:t>
            </a:r>
            <a:r>
              <a:rPr lang="zh-CN" altLang="en-US" dirty="0" smtClean="0"/>
              <a:t>做此类题时最重要的一点是结合作者的写作意图与情感态度来理解句子在文章中所起的作用。</a:t>
            </a:r>
          </a:p>
          <a:p>
            <a:pPr algn="just">
              <a:lnSpc>
                <a:spcPct val="150000"/>
              </a:lnSpc>
            </a:pPr>
            <a:r>
              <a:rPr lang="zh-CN" altLang="en-US" dirty="0" smtClean="0"/>
              <a:t>渲染气氛、烘托人物形象</a:t>
            </a:r>
            <a:r>
              <a:rPr lang="en-US" dirty="0" smtClean="0"/>
              <a:t>(</a:t>
            </a:r>
            <a:r>
              <a:rPr lang="zh-CN" altLang="en-US" dirty="0" smtClean="0"/>
              <a:t>或人物感情</a:t>
            </a:r>
            <a:r>
              <a:rPr lang="en-US" dirty="0" smtClean="0"/>
              <a:t>)</a:t>
            </a:r>
            <a:r>
              <a:rPr lang="zh-CN" altLang="en-US" dirty="0" smtClean="0"/>
              <a:t>、点明中心</a:t>
            </a:r>
            <a:r>
              <a:rPr lang="en-US" dirty="0" smtClean="0"/>
              <a:t>(</a:t>
            </a:r>
            <a:r>
              <a:rPr lang="zh-CN" altLang="en-US" dirty="0" smtClean="0"/>
              <a:t>揭示主旨</a:t>
            </a:r>
            <a:r>
              <a:rPr lang="en-US" dirty="0" smtClean="0"/>
              <a:t>)</a:t>
            </a:r>
            <a:r>
              <a:rPr lang="zh-CN" altLang="en-US" dirty="0" smtClean="0"/>
              <a:t>、突出主题</a:t>
            </a:r>
            <a:r>
              <a:rPr lang="en-US" dirty="0" smtClean="0"/>
              <a:t>(</a:t>
            </a:r>
            <a:r>
              <a:rPr lang="zh-CN" altLang="en-US" dirty="0" smtClean="0"/>
              <a:t>深化中心</a:t>
            </a:r>
            <a:r>
              <a:rPr lang="en-US" dirty="0" smtClean="0"/>
              <a:t>)</a:t>
            </a:r>
            <a:r>
              <a:rPr lang="zh-CN" altLang="en-US" dirty="0" smtClean="0"/>
              <a:t>等都可以作为答题要点。</a:t>
            </a:r>
          </a:p>
          <a:p>
            <a:pPr algn="just">
              <a:lnSpc>
                <a:spcPct val="150000"/>
              </a:lnSpc>
            </a:pPr>
            <a:r>
              <a:rPr lang="en-US" b="1" dirty="0" smtClean="0"/>
              <a:t>2.</a:t>
            </a:r>
            <a:r>
              <a:rPr lang="zh-CN" altLang="en-US" dirty="0" smtClean="0"/>
              <a:t>分析概括作者在文中的观点态度时</a:t>
            </a:r>
            <a:r>
              <a:rPr lang="en-US" dirty="0" smtClean="0"/>
              <a:t>,</a:t>
            </a:r>
            <a:r>
              <a:rPr lang="zh-CN" altLang="en-US" dirty="0" smtClean="0"/>
              <a:t>要了解文章的写作背景和写作意图</a:t>
            </a:r>
            <a:r>
              <a:rPr lang="en-US" dirty="0" smtClean="0"/>
              <a:t>,</a:t>
            </a:r>
            <a:r>
              <a:rPr lang="zh-CN" altLang="en-US" dirty="0" smtClean="0"/>
              <a:t>从整体上把握文章的内容主旨。强化文本意识</a:t>
            </a:r>
            <a:r>
              <a:rPr lang="en-US" dirty="0" smtClean="0"/>
              <a:t>,</a:t>
            </a:r>
            <a:r>
              <a:rPr lang="zh-CN" altLang="en-US" dirty="0" smtClean="0"/>
              <a:t>注意从原文中寻找答案。这就要求在解答试题的时候</a:t>
            </a:r>
            <a:r>
              <a:rPr lang="en-US" dirty="0" smtClean="0"/>
              <a:t>,</a:t>
            </a:r>
            <a:r>
              <a:rPr lang="zh-CN" altLang="en-US" dirty="0" smtClean="0"/>
              <a:t>一定要通观全文</a:t>
            </a:r>
            <a:r>
              <a:rPr lang="en-US" dirty="0" smtClean="0"/>
              <a:t>,</a:t>
            </a:r>
            <a:r>
              <a:rPr lang="zh-CN" altLang="en-US" dirty="0" smtClean="0"/>
              <a:t>立足整体</a:t>
            </a:r>
            <a:r>
              <a:rPr lang="en-US" dirty="0" smtClean="0"/>
              <a:t>,</a:t>
            </a:r>
            <a:r>
              <a:rPr lang="zh-CN" altLang="en-US" dirty="0" smtClean="0"/>
              <a:t>紧扣文章的主旨。</a:t>
            </a:r>
            <a:endParaRPr lang="zh-CN" altLang="en-US" dirty="0"/>
          </a:p>
        </p:txBody>
      </p:sp>
      <p:sp>
        <p:nvSpPr>
          <p:cNvPr id="4" name="矩形 3"/>
          <p:cNvSpPr/>
          <p:nvPr/>
        </p:nvSpPr>
        <p:spPr>
          <a:xfrm>
            <a:off x="975946" y="3719077"/>
            <a:ext cx="7702062" cy="923330"/>
          </a:xfrm>
          <a:prstGeom prst="rect">
            <a:avLst/>
          </a:prstGeom>
        </p:spPr>
        <p:txBody>
          <a:bodyPr wrap="square">
            <a:spAutoFit/>
          </a:bodyPr>
          <a:lstStyle/>
          <a:p>
            <a:pPr>
              <a:lnSpc>
                <a:spcPct val="150000"/>
              </a:lnSpc>
            </a:pPr>
            <a:r>
              <a:rPr lang="en-US" altLang="zh-CN" b="1" dirty="0" smtClean="0">
                <a:solidFill>
                  <a:srgbClr val="0092D7"/>
                </a:solidFill>
              </a:rPr>
              <a:t>【</a:t>
            </a:r>
            <a:r>
              <a:rPr lang="zh-CN" altLang="en-US" b="1" dirty="0" smtClean="0">
                <a:solidFill>
                  <a:srgbClr val="0092D7"/>
                </a:solidFill>
              </a:rPr>
              <a:t>考点专练</a:t>
            </a:r>
            <a:r>
              <a:rPr lang="en-US" altLang="zh-CN" b="1" dirty="0" smtClean="0">
                <a:solidFill>
                  <a:srgbClr val="0092D7"/>
                </a:solidFill>
              </a:rPr>
              <a:t>】</a:t>
            </a:r>
            <a:r>
              <a:rPr lang="zh-CN" altLang="en-US" dirty="0" smtClean="0"/>
              <a:t>满分训练</a:t>
            </a:r>
            <a:r>
              <a:rPr lang="en-US" dirty="0" smtClean="0"/>
              <a:t>(</a:t>
            </a:r>
            <a:r>
              <a:rPr lang="zh-CN" altLang="en-US" dirty="0" smtClean="0"/>
              <a:t>六</a:t>
            </a:r>
            <a:r>
              <a:rPr lang="en-US" dirty="0" smtClean="0"/>
              <a:t>):</a:t>
            </a:r>
            <a:r>
              <a:rPr lang="zh-CN" altLang="en-US" dirty="0" smtClean="0"/>
              <a:t>第三题</a:t>
            </a:r>
            <a:r>
              <a:rPr lang="en-US" dirty="0" smtClean="0"/>
              <a:t>5</a:t>
            </a:r>
            <a:r>
              <a:rPr lang="zh-CN" altLang="en-US" dirty="0" smtClean="0"/>
              <a:t>小题第</a:t>
            </a:r>
            <a:r>
              <a:rPr lang="en-US" dirty="0" smtClean="0"/>
              <a:t>(1)</a:t>
            </a:r>
            <a:r>
              <a:rPr lang="zh-CN" altLang="en-US" dirty="0" smtClean="0"/>
              <a:t>问、第十二题</a:t>
            </a:r>
            <a:r>
              <a:rPr lang="en-US" dirty="0" smtClean="0"/>
              <a:t>3</a:t>
            </a:r>
            <a:r>
              <a:rPr lang="zh-CN" altLang="en-US" dirty="0" smtClean="0"/>
              <a:t>小题、第十五题</a:t>
            </a:r>
            <a:r>
              <a:rPr lang="en-US" dirty="0" smtClean="0"/>
              <a:t>3</a:t>
            </a:r>
            <a:r>
              <a:rPr lang="zh-CN" altLang="en-US" dirty="0" smtClean="0"/>
              <a:t>小题、第十七题</a:t>
            </a:r>
            <a:r>
              <a:rPr lang="en-US" dirty="0" smtClean="0"/>
              <a:t>3</a:t>
            </a:r>
            <a:r>
              <a:rPr lang="zh-CN" altLang="en-US" dirty="0" smtClean="0"/>
              <a:t>小题</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88021" y="786800"/>
            <a:ext cx="7772401" cy="2536400"/>
          </a:xfrm>
          <a:prstGeom prst="rect">
            <a:avLst/>
          </a:prstGeom>
        </p:spPr>
        <p:txBody>
          <a:bodyPr wrap="square">
            <a:spAutoFit/>
          </a:bodyPr>
          <a:lstStyle/>
          <a:p>
            <a:pPr algn="just">
              <a:lnSpc>
                <a:spcPct val="150000"/>
              </a:lnSpc>
            </a:pPr>
            <a:r>
              <a:rPr lang="en-US" altLang="zh-CN" b="1" dirty="0" smtClean="0">
                <a:solidFill>
                  <a:srgbClr val="0092D7"/>
                </a:solidFill>
              </a:rPr>
              <a:t>【</a:t>
            </a:r>
            <a:r>
              <a:rPr lang="zh-CN" altLang="en-US" b="1" dirty="0" smtClean="0">
                <a:solidFill>
                  <a:srgbClr val="0092D7"/>
                </a:solidFill>
              </a:rPr>
              <a:t>常见题型</a:t>
            </a:r>
            <a:r>
              <a:rPr lang="en-US" altLang="zh-CN" b="1" dirty="0" smtClean="0">
                <a:solidFill>
                  <a:srgbClr val="0092D7"/>
                </a:solidFill>
              </a:rPr>
              <a:t>】</a:t>
            </a:r>
          </a:p>
          <a:p>
            <a:pPr algn="just">
              <a:lnSpc>
                <a:spcPct val="150000"/>
              </a:lnSpc>
            </a:pPr>
            <a:r>
              <a:rPr lang="en-US" b="1" dirty="0" smtClean="0"/>
              <a:t>1.</a:t>
            </a:r>
            <a:r>
              <a:rPr lang="en-US" dirty="0" smtClean="0"/>
              <a:t> </a:t>
            </a:r>
            <a:r>
              <a:rPr lang="en-US" dirty="0" smtClean="0">
                <a:solidFill>
                  <a:srgbClr val="0092D7"/>
                </a:solidFill>
              </a:rPr>
              <a:t>[2019</a:t>
            </a:r>
            <a:r>
              <a:rPr lang="en-US" altLang="zh-CN" dirty="0" smtClean="0">
                <a:solidFill>
                  <a:srgbClr val="0092D7"/>
                </a:solidFill>
              </a:rPr>
              <a:t>·</a:t>
            </a:r>
            <a:r>
              <a:rPr lang="en-US" dirty="0" smtClean="0">
                <a:solidFill>
                  <a:srgbClr val="0092D7"/>
                </a:solidFill>
              </a:rPr>
              <a:t>8]</a:t>
            </a:r>
            <a:r>
              <a:rPr lang="zh-CN" altLang="en-US" dirty="0" smtClean="0"/>
              <a:t>请结合全文</a:t>
            </a:r>
            <a:r>
              <a:rPr lang="en-US" dirty="0" smtClean="0"/>
              <a:t>,</a:t>
            </a:r>
            <a:r>
              <a:rPr lang="zh-CN" altLang="en-US" dirty="0" smtClean="0"/>
              <a:t>说说如何才能</a:t>
            </a:r>
            <a:r>
              <a:rPr lang="en-US" altLang="zh-CN" dirty="0" smtClean="0"/>
              <a:t>……</a:t>
            </a:r>
          </a:p>
          <a:p>
            <a:pPr algn="just">
              <a:lnSpc>
                <a:spcPct val="150000"/>
              </a:lnSpc>
            </a:pPr>
            <a:r>
              <a:rPr lang="en-US" b="1" dirty="0" smtClean="0"/>
              <a:t>2.</a:t>
            </a:r>
            <a:r>
              <a:rPr lang="en-US" dirty="0" smtClean="0"/>
              <a:t> </a:t>
            </a:r>
            <a:r>
              <a:rPr lang="en-US" dirty="0" smtClean="0">
                <a:solidFill>
                  <a:srgbClr val="0092D7"/>
                </a:solidFill>
              </a:rPr>
              <a:t>[2016</a:t>
            </a:r>
            <a:r>
              <a:rPr lang="en-US" altLang="zh-CN" dirty="0" smtClean="0">
                <a:solidFill>
                  <a:srgbClr val="0092D7"/>
                </a:solidFill>
              </a:rPr>
              <a:t>·</a:t>
            </a:r>
            <a:r>
              <a:rPr lang="en-US" dirty="0" smtClean="0">
                <a:solidFill>
                  <a:srgbClr val="0092D7"/>
                </a:solidFill>
              </a:rPr>
              <a:t>9] </a:t>
            </a:r>
            <a:r>
              <a:rPr lang="en-US" altLang="zh-CN" dirty="0" smtClean="0"/>
              <a:t>……</a:t>
            </a:r>
            <a:r>
              <a:rPr lang="zh-CN" altLang="en-US" dirty="0" smtClean="0"/>
              <a:t>的经历给你带来哪些关于</a:t>
            </a:r>
            <a:r>
              <a:rPr lang="en-US" altLang="zh-CN" dirty="0" smtClean="0"/>
              <a:t>……</a:t>
            </a:r>
            <a:r>
              <a:rPr lang="zh-CN" altLang="en-US" dirty="0" smtClean="0"/>
              <a:t>的思考</a:t>
            </a:r>
            <a:r>
              <a:rPr lang="en-US" dirty="0" smtClean="0"/>
              <a:t>?</a:t>
            </a:r>
            <a:r>
              <a:rPr lang="zh-CN" altLang="en-US" dirty="0" smtClean="0"/>
              <a:t>请结合原文</a:t>
            </a:r>
            <a:r>
              <a:rPr lang="en-US" dirty="0" smtClean="0"/>
              <a:t>,</a:t>
            </a:r>
            <a:r>
              <a:rPr lang="zh-CN" altLang="en-US" dirty="0" smtClean="0"/>
              <a:t>写出两点启示。</a:t>
            </a:r>
          </a:p>
          <a:p>
            <a:pPr algn="just">
              <a:lnSpc>
                <a:spcPct val="150000"/>
              </a:lnSpc>
            </a:pPr>
            <a:r>
              <a:rPr lang="en-US" b="1" dirty="0" smtClean="0"/>
              <a:t>3.</a:t>
            </a:r>
            <a:r>
              <a:rPr lang="en-US" dirty="0" smtClean="0"/>
              <a:t> </a:t>
            </a:r>
            <a:r>
              <a:rPr lang="en-US" dirty="0" smtClean="0">
                <a:solidFill>
                  <a:srgbClr val="0092D7"/>
                </a:solidFill>
              </a:rPr>
              <a:t>[2011</a:t>
            </a:r>
            <a:r>
              <a:rPr lang="en-US" altLang="zh-CN" dirty="0" smtClean="0">
                <a:solidFill>
                  <a:srgbClr val="0092D7"/>
                </a:solidFill>
              </a:rPr>
              <a:t>·</a:t>
            </a:r>
            <a:r>
              <a:rPr lang="en-US" dirty="0" smtClean="0">
                <a:solidFill>
                  <a:srgbClr val="0092D7"/>
                </a:solidFill>
              </a:rPr>
              <a:t>14]</a:t>
            </a:r>
            <a:r>
              <a:rPr lang="zh-CN" altLang="en-US" dirty="0" smtClean="0"/>
              <a:t>文中的</a:t>
            </a:r>
            <a:r>
              <a:rPr lang="en-US" altLang="zh-CN" dirty="0" smtClean="0"/>
              <a:t>……</a:t>
            </a:r>
            <a:r>
              <a:rPr lang="zh-CN" altLang="en-US" dirty="0" smtClean="0"/>
              <a:t>给了你哪些人生启迪</a:t>
            </a:r>
            <a:r>
              <a:rPr lang="en-US" dirty="0" smtClean="0"/>
              <a:t>?(</a:t>
            </a:r>
            <a:r>
              <a:rPr lang="zh-CN" altLang="en-US" dirty="0" smtClean="0"/>
              <a:t>写出两点即可</a:t>
            </a:r>
            <a:r>
              <a:rPr lang="en-US" dirty="0" smtClean="0"/>
              <a:t>)</a:t>
            </a:r>
            <a:endParaRPr lang="zh-CN" altLang="en-US" dirty="0" smtClean="0"/>
          </a:p>
          <a:p>
            <a:pPr algn="just">
              <a:lnSpc>
                <a:spcPct val="150000"/>
              </a:lnSpc>
            </a:pPr>
            <a:r>
              <a:rPr lang="en-US" b="1" dirty="0" smtClean="0"/>
              <a:t>4.</a:t>
            </a:r>
            <a:r>
              <a:rPr lang="zh-CN" altLang="en-US" dirty="0" smtClean="0"/>
              <a:t>文中说</a:t>
            </a:r>
            <a:r>
              <a:rPr lang="en-US" altLang="zh-CN" dirty="0" smtClean="0"/>
              <a:t>……</a:t>
            </a:r>
            <a:r>
              <a:rPr lang="en-US" dirty="0" smtClean="0"/>
              <a:t>,</a:t>
            </a:r>
            <a:r>
              <a:rPr lang="zh-CN" altLang="en-US" dirty="0" smtClean="0"/>
              <a:t>你是否赞同这个说法</a:t>
            </a:r>
            <a:r>
              <a:rPr lang="en-US" dirty="0" smtClean="0"/>
              <a:t>?</a:t>
            </a:r>
            <a:r>
              <a:rPr lang="zh-CN" altLang="en-US" dirty="0" smtClean="0"/>
              <a:t>请结合文本和生活实际</a:t>
            </a:r>
            <a:r>
              <a:rPr lang="en-US" dirty="0" smtClean="0"/>
              <a:t>,</a:t>
            </a:r>
            <a:r>
              <a:rPr lang="zh-CN" altLang="en-US" dirty="0" smtClean="0"/>
              <a:t>谈谈你的思考。</a:t>
            </a:r>
            <a:endParaRPr lang="zh-CN" altLang="en-US" dirty="0"/>
          </a:p>
        </p:txBody>
      </p:sp>
      <p:sp>
        <p:nvSpPr>
          <p:cNvPr id="4" name="矩形 3"/>
          <p:cNvSpPr/>
          <p:nvPr/>
        </p:nvSpPr>
        <p:spPr>
          <a:xfrm>
            <a:off x="879256" y="364854"/>
            <a:ext cx="3358612" cy="369332"/>
          </a:xfrm>
          <a:prstGeom prst="rect">
            <a:avLst/>
          </a:prstGeom>
        </p:spPr>
        <p:txBody>
          <a:bodyPr wrap="none">
            <a:spAutoFit/>
          </a:bodyPr>
          <a:lstStyle/>
          <a:p>
            <a:r>
              <a:rPr lang="zh-CN" altLang="en-US" b="1" dirty="0" smtClean="0">
                <a:solidFill>
                  <a:srgbClr val="0092D7"/>
                </a:solidFill>
              </a:rPr>
              <a:t>考点十　谈启示或感悟</a:t>
            </a:r>
            <a:r>
              <a:rPr lang="en-US" sz="1600" dirty="0" smtClean="0"/>
              <a:t>10</a:t>
            </a:r>
            <a:r>
              <a:rPr lang="zh-CN" altLang="en-US" sz="1600" dirty="0" smtClean="0"/>
              <a:t>年</a:t>
            </a:r>
            <a:r>
              <a:rPr lang="en-US" sz="1600" dirty="0" smtClean="0"/>
              <a:t>3</a:t>
            </a:r>
            <a:r>
              <a:rPr lang="zh-CN" altLang="en-US" sz="1600" dirty="0" smtClean="0"/>
              <a:t>考</a:t>
            </a:r>
            <a:endParaRPr lang="zh-CN" altLang="en-US" sz="1600"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12174" y="285639"/>
            <a:ext cx="8115303" cy="3367397"/>
          </a:xfrm>
          <a:prstGeom prst="rect">
            <a:avLst/>
          </a:prstGeom>
        </p:spPr>
        <p:txBody>
          <a:bodyPr wrap="square">
            <a:spAutoFit/>
          </a:bodyPr>
          <a:lstStyle/>
          <a:p>
            <a:pPr algn="just">
              <a:lnSpc>
                <a:spcPct val="150000"/>
              </a:lnSpc>
            </a:pPr>
            <a:r>
              <a:rPr lang="en-US" altLang="zh-CN" b="1" dirty="0" smtClean="0">
                <a:solidFill>
                  <a:srgbClr val="0092D7"/>
                </a:solidFill>
              </a:rPr>
              <a:t>【</a:t>
            </a:r>
            <a:r>
              <a:rPr lang="zh-CN" altLang="en-US" b="1" dirty="0" smtClean="0">
                <a:solidFill>
                  <a:srgbClr val="0092D7"/>
                </a:solidFill>
              </a:rPr>
              <a:t>答题模板</a:t>
            </a:r>
            <a:r>
              <a:rPr lang="en-US" altLang="zh-CN" b="1" dirty="0" smtClean="0">
                <a:solidFill>
                  <a:srgbClr val="0092D7"/>
                </a:solidFill>
              </a:rPr>
              <a:t>】</a:t>
            </a:r>
          </a:p>
          <a:p>
            <a:pPr algn="just">
              <a:lnSpc>
                <a:spcPct val="150000"/>
              </a:lnSpc>
            </a:pPr>
            <a:r>
              <a:rPr lang="zh-CN" altLang="en-US" dirty="0" smtClean="0"/>
              <a:t>解答此类题可从以下几个方面着手</a:t>
            </a:r>
            <a:r>
              <a:rPr lang="en-US" dirty="0" smtClean="0"/>
              <a:t>:</a:t>
            </a:r>
            <a:endParaRPr lang="zh-CN" altLang="en-US" dirty="0" smtClean="0"/>
          </a:p>
          <a:p>
            <a:pPr algn="just">
              <a:lnSpc>
                <a:spcPct val="150000"/>
              </a:lnSpc>
            </a:pPr>
            <a:r>
              <a:rPr lang="en-US" b="1" dirty="0" smtClean="0"/>
              <a:t>1.</a:t>
            </a:r>
            <a:r>
              <a:rPr lang="zh-CN" altLang="en-US" b="1" dirty="0" smtClean="0"/>
              <a:t>仔细审题。</a:t>
            </a:r>
            <a:r>
              <a:rPr lang="zh-CN" altLang="en-US" dirty="0" smtClean="0"/>
              <a:t>如“结合主题谈启示”一定要结合主题进行谈论</a:t>
            </a:r>
            <a:r>
              <a:rPr lang="en-US" dirty="0" smtClean="0"/>
              <a:t>,</a:t>
            </a:r>
            <a:r>
              <a:rPr lang="zh-CN" altLang="en-US" dirty="0" smtClean="0"/>
              <a:t>“文章给你感受最深的是什么”</a:t>
            </a:r>
            <a:r>
              <a:rPr lang="en-US" dirty="0" smtClean="0"/>
              <a:t>,</a:t>
            </a:r>
            <a:r>
              <a:rPr lang="zh-CN" altLang="en-US" dirty="0" smtClean="0"/>
              <a:t>一定要扣住“感受最深”</a:t>
            </a:r>
            <a:r>
              <a:rPr lang="en-US" dirty="0" smtClean="0"/>
              <a:t>,</a:t>
            </a:r>
            <a:r>
              <a:rPr lang="zh-CN" altLang="en-US" dirty="0" smtClean="0"/>
              <a:t>并且结合自己的实际来谈</a:t>
            </a:r>
            <a:r>
              <a:rPr lang="en-US" dirty="0" smtClean="0"/>
              <a:t>,</a:t>
            </a:r>
            <a:r>
              <a:rPr lang="zh-CN" altLang="en-US" dirty="0" smtClean="0"/>
              <a:t>要以情动人。又如“是否同意文章的说法”</a:t>
            </a:r>
            <a:r>
              <a:rPr lang="en-US" dirty="0" smtClean="0"/>
              <a:t>,</a:t>
            </a:r>
            <a:r>
              <a:rPr lang="zh-CN" altLang="en-US" dirty="0" smtClean="0"/>
              <a:t>不仅要回答是或者否</a:t>
            </a:r>
            <a:r>
              <a:rPr lang="en-US" dirty="0" smtClean="0"/>
              <a:t>,</a:t>
            </a:r>
            <a:r>
              <a:rPr lang="zh-CN" altLang="en-US" dirty="0" smtClean="0"/>
              <a:t>更重要的是要以理服人。</a:t>
            </a:r>
          </a:p>
          <a:p>
            <a:pPr algn="just">
              <a:lnSpc>
                <a:spcPct val="150000"/>
              </a:lnSpc>
            </a:pPr>
            <a:r>
              <a:rPr lang="en-US" b="1" dirty="0" smtClean="0"/>
              <a:t>2.</a:t>
            </a:r>
            <a:r>
              <a:rPr lang="zh-CN" altLang="en-US" b="1" dirty="0" smtClean="0"/>
              <a:t>善于提炼。</a:t>
            </a:r>
            <a:r>
              <a:rPr lang="zh-CN" altLang="en-US" dirty="0" smtClean="0"/>
              <a:t>如“联系文章表达的情感</a:t>
            </a:r>
            <a:r>
              <a:rPr lang="en-US" dirty="0" smtClean="0"/>
              <a:t>,</a:t>
            </a:r>
            <a:r>
              <a:rPr lang="zh-CN" altLang="en-US" dirty="0" smtClean="0"/>
              <a:t>谈谈感受”要把握作者的情感倾向</a:t>
            </a:r>
            <a:r>
              <a:rPr lang="en-US" dirty="0" smtClean="0"/>
              <a:t>,</a:t>
            </a:r>
            <a:r>
              <a:rPr lang="zh-CN" altLang="en-US" dirty="0" smtClean="0"/>
              <a:t>结合具体的语境</a:t>
            </a:r>
            <a:r>
              <a:rPr lang="en-US" dirty="0" smtClean="0"/>
              <a:t>,</a:t>
            </a:r>
            <a:r>
              <a:rPr lang="zh-CN" altLang="en-US" dirty="0" smtClean="0"/>
              <a:t>抓住中心句、过渡句、抒情句来领会作者的写作意图和感情倾向并能够提炼出自己的观点。</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79230" y="404213"/>
            <a:ext cx="7886700" cy="3000821"/>
          </a:xfrm>
          <a:prstGeom prst="rect">
            <a:avLst/>
          </a:prstGeom>
        </p:spPr>
        <p:txBody>
          <a:bodyPr wrap="square">
            <a:spAutoFit/>
          </a:bodyPr>
          <a:lstStyle/>
          <a:p>
            <a:pPr algn="just">
              <a:lnSpc>
                <a:spcPct val="150000"/>
              </a:lnSpc>
            </a:pPr>
            <a:r>
              <a:rPr lang="zh-CN" altLang="en-US" dirty="0" smtClean="0"/>
              <a:t>　  女儿五岁那年</a:t>
            </a:r>
            <a:r>
              <a:rPr lang="en-US" dirty="0" smtClean="0"/>
              <a:t>,</a:t>
            </a:r>
            <a:r>
              <a:rPr lang="zh-CN" altLang="en-US" dirty="0" smtClean="0"/>
              <a:t>有一天她</a:t>
            </a:r>
            <a:r>
              <a:rPr lang="en-US" dirty="0" smtClean="0"/>
              <a:t>(</a:t>
            </a:r>
            <a:r>
              <a:rPr lang="zh-CN" altLang="en-US" dirty="0" smtClean="0"/>
              <a:t>　　</a:t>
            </a:r>
            <a:r>
              <a:rPr lang="en-US" dirty="0" smtClean="0"/>
              <a:t>)</a:t>
            </a:r>
            <a:r>
              <a:rPr lang="zh-CN" altLang="en-US" dirty="0" smtClean="0"/>
              <a:t>对我说</a:t>
            </a:r>
            <a:r>
              <a:rPr lang="en-US" dirty="0" smtClean="0"/>
              <a:t>:</a:t>
            </a:r>
            <a:r>
              <a:rPr lang="zh-CN" altLang="en-US" dirty="0" smtClean="0"/>
              <a:t>“妈妈</a:t>
            </a:r>
            <a:r>
              <a:rPr lang="en-US" dirty="0" smtClean="0"/>
              <a:t>,</a:t>
            </a:r>
            <a:r>
              <a:rPr lang="zh-CN" altLang="en-US" dirty="0" smtClean="0"/>
              <a:t>我可不可以换掉我奶奶呀</a:t>
            </a:r>
            <a:r>
              <a:rPr lang="en-US" dirty="0" smtClean="0"/>
              <a:t>?</a:t>
            </a:r>
            <a:r>
              <a:rPr lang="zh-CN" altLang="en-US" dirty="0" smtClean="0"/>
              <a:t>我要让惜愉的奶奶做我的奶奶</a:t>
            </a:r>
            <a:r>
              <a:rPr lang="en-US" dirty="0" smtClean="0"/>
              <a:t>!</a:t>
            </a:r>
            <a:r>
              <a:rPr lang="zh-CN" altLang="en-US" dirty="0" smtClean="0"/>
              <a:t>”我说为什么呀</a:t>
            </a:r>
            <a:r>
              <a:rPr lang="en-US" dirty="0" smtClean="0"/>
              <a:t>,</a:t>
            </a:r>
            <a:r>
              <a:rPr lang="zh-CN" altLang="en-US" dirty="0" smtClean="0"/>
              <a:t>她说</a:t>
            </a:r>
            <a:r>
              <a:rPr lang="en-US" dirty="0" smtClean="0"/>
              <a:t>:</a:t>
            </a:r>
            <a:r>
              <a:rPr lang="zh-CN" altLang="en-US" dirty="0" smtClean="0"/>
              <a:t>“我的奶奶一点都不好</a:t>
            </a:r>
            <a:r>
              <a:rPr lang="en-US" dirty="0" smtClean="0"/>
              <a:t>!</a:t>
            </a:r>
            <a:r>
              <a:rPr lang="zh-CN" altLang="en-US" dirty="0" smtClean="0"/>
              <a:t>从来没有疼爱过我</a:t>
            </a:r>
            <a:r>
              <a:rPr lang="en-US" dirty="0" smtClean="0"/>
              <a:t>!</a:t>
            </a:r>
            <a:r>
              <a:rPr lang="zh-CN" altLang="en-US" dirty="0" smtClean="0"/>
              <a:t>但是惜愉的奶奶对惜愉可好了</a:t>
            </a:r>
            <a:r>
              <a:rPr lang="en-US" dirty="0" smtClean="0"/>
              <a:t>!</a:t>
            </a:r>
            <a:r>
              <a:rPr lang="zh-CN" altLang="en-US" dirty="0" smtClean="0"/>
              <a:t>每天来幼儿园接惜愉回家</a:t>
            </a:r>
            <a:r>
              <a:rPr lang="en-US" dirty="0" smtClean="0"/>
              <a:t>,</a:t>
            </a:r>
            <a:r>
              <a:rPr lang="zh-CN" altLang="en-US" dirty="0" smtClean="0"/>
              <a:t>回到家还给他做好多好吃的</a:t>
            </a:r>
            <a:r>
              <a:rPr lang="en-US" dirty="0" smtClean="0"/>
              <a:t>,</a:t>
            </a:r>
            <a:r>
              <a:rPr lang="zh-CN" altLang="en-US" dirty="0" smtClean="0"/>
              <a:t>冬天她灌好热水袋给惜愉焐手</a:t>
            </a:r>
            <a:r>
              <a:rPr lang="en-US" dirty="0" smtClean="0"/>
              <a:t>,</a:t>
            </a:r>
            <a:r>
              <a:rPr lang="zh-CN" altLang="en-US" dirty="0" smtClean="0"/>
              <a:t>夏天她拿着扇子不停地给惜愉赶蚊子。”我把女儿搂在怀里</a:t>
            </a:r>
            <a:r>
              <a:rPr lang="en-US" dirty="0" smtClean="0"/>
              <a:t>:</a:t>
            </a:r>
            <a:r>
              <a:rPr lang="zh-CN" altLang="en-US" dirty="0" smtClean="0"/>
              <a:t>“这世上每一个做奶奶的都会疼爱自己的孙女。奶奶没有好好疼爱你照顾你</a:t>
            </a:r>
            <a:r>
              <a:rPr lang="en-US" dirty="0" smtClean="0"/>
              <a:t>,</a:t>
            </a:r>
            <a:r>
              <a:rPr lang="zh-CN" altLang="en-US" dirty="0" smtClean="0"/>
              <a:t>那是因为她病了。从你出生的那天起</a:t>
            </a:r>
            <a:r>
              <a:rPr lang="en-US" dirty="0" smtClean="0"/>
              <a:t>,</a:t>
            </a:r>
            <a:r>
              <a:rPr lang="zh-CN" altLang="en-US" dirty="0" smtClean="0"/>
              <a:t>她注定是你一辈子的奶奶</a:t>
            </a:r>
            <a:r>
              <a:rPr lang="en-US" dirty="0" smtClean="0"/>
              <a:t>,</a:t>
            </a:r>
            <a:r>
              <a:rPr lang="zh-CN" altLang="en-US" dirty="0" smtClean="0"/>
              <a:t>这是谁也无法替代的。”女儿</a:t>
            </a:r>
            <a:r>
              <a:rPr lang="en-US" dirty="0" smtClean="0"/>
              <a:t>(</a:t>
            </a:r>
            <a:r>
              <a:rPr lang="zh-CN" altLang="en-US" dirty="0" smtClean="0"/>
              <a:t>　　</a:t>
            </a:r>
            <a:r>
              <a:rPr lang="en-US" dirty="0" smtClean="0"/>
              <a:t>)</a:t>
            </a:r>
            <a:r>
              <a:rPr lang="zh-CN" altLang="en-US" dirty="0" smtClean="0"/>
              <a:t>低下了头。</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20967" y="364769"/>
            <a:ext cx="8115303" cy="1705403"/>
          </a:xfrm>
          <a:prstGeom prst="rect">
            <a:avLst/>
          </a:prstGeom>
        </p:spPr>
        <p:txBody>
          <a:bodyPr wrap="square">
            <a:spAutoFit/>
          </a:bodyPr>
          <a:lstStyle/>
          <a:p>
            <a:pPr algn="just">
              <a:lnSpc>
                <a:spcPct val="150000"/>
              </a:lnSpc>
            </a:pPr>
            <a:r>
              <a:rPr lang="en-US" b="1" dirty="0" smtClean="0"/>
              <a:t>3.</a:t>
            </a:r>
            <a:r>
              <a:rPr lang="zh-CN" altLang="en-US" b="1" dirty="0" smtClean="0"/>
              <a:t>合情合理。</a:t>
            </a:r>
            <a:r>
              <a:rPr lang="zh-CN" altLang="en-US" dirty="0" smtClean="0"/>
              <a:t>如“针对文章的内容</a:t>
            </a:r>
            <a:r>
              <a:rPr lang="en-US" dirty="0" smtClean="0"/>
              <a:t>,</a:t>
            </a:r>
            <a:r>
              <a:rPr lang="zh-CN" altLang="en-US" dirty="0" smtClean="0"/>
              <a:t>提出合理化的建议和设想”</a:t>
            </a:r>
            <a:r>
              <a:rPr lang="en-US" dirty="0" smtClean="0"/>
              <a:t>,</a:t>
            </a:r>
            <a:r>
              <a:rPr lang="zh-CN" altLang="en-US" dirty="0" smtClean="0"/>
              <a:t>要紧密联系生活实际</a:t>
            </a:r>
            <a:r>
              <a:rPr lang="en-US" dirty="0" smtClean="0"/>
              <a:t>,</a:t>
            </a:r>
            <a:r>
              <a:rPr lang="zh-CN" altLang="en-US" dirty="0" smtClean="0"/>
              <a:t>建议要有一定的创意</a:t>
            </a:r>
            <a:r>
              <a:rPr lang="en-US" dirty="0" smtClean="0"/>
              <a:t>,</a:t>
            </a:r>
            <a:r>
              <a:rPr lang="zh-CN" altLang="en-US" dirty="0" smtClean="0"/>
              <a:t>并且要有理有据</a:t>
            </a:r>
            <a:r>
              <a:rPr lang="en-US" dirty="0" smtClean="0"/>
              <a:t>,</a:t>
            </a:r>
            <a:r>
              <a:rPr lang="zh-CN" altLang="en-US" dirty="0" smtClean="0"/>
              <a:t>合情合理。</a:t>
            </a:r>
          </a:p>
          <a:p>
            <a:pPr algn="just">
              <a:lnSpc>
                <a:spcPct val="150000"/>
              </a:lnSpc>
            </a:pPr>
            <a:r>
              <a:rPr lang="en-US" b="1" dirty="0" smtClean="0"/>
              <a:t>4.</a:t>
            </a:r>
            <a:r>
              <a:rPr lang="zh-CN" altLang="en-US" b="1" dirty="0" smtClean="0"/>
              <a:t>表达流畅。</a:t>
            </a:r>
            <a:r>
              <a:rPr lang="zh-CN" altLang="en-US" dirty="0" smtClean="0"/>
              <a:t>如“结合主人公形象</a:t>
            </a:r>
            <a:r>
              <a:rPr lang="en-US" dirty="0" smtClean="0"/>
              <a:t>,</a:t>
            </a:r>
            <a:r>
              <a:rPr lang="zh-CN" altLang="en-US" dirty="0" smtClean="0"/>
              <a:t>谈看法或感受”可使用“我觉得</a:t>
            </a:r>
            <a:r>
              <a:rPr lang="en-US" altLang="zh-CN" dirty="0" smtClean="0"/>
              <a:t>……”“</a:t>
            </a:r>
            <a:r>
              <a:rPr lang="zh-CN" altLang="en-US" dirty="0" smtClean="0"/>
              <a:t>我认为</a:t>
            </a:r>
            <a:r>
              <a:rPr lang="en-US" altLang="zh-CN" dirty="0" smtClean="0"/>
              <a:t>……”</a:t>
            </a:r>
            <a:r>
              <a:rPr lang="zh-CN" altLang="en-US" dirty="0" smtClean="0"/>
              <a:t>的句式</a:t>
            </a:r>
            <a:r>
              <a:rPr lang="en-US" dirty="0" smtClean="0"/>
              <a:t>,</a:t>
            </a:r>
            <a:r>
              <a:rPr lang="zh-CN" altLang="en-US" dirty="0" smtClean="0"/>
              <a:t>口吻谦和。语言一定要简洁明了</a:t>
            </a:r>
            <a:r>
              <a:rPr lang="en-US" dirty="0" smtClean="0"/>
              <a:t>,</a:t>
            </a:r>
            <a:r>
              <a:rPr lang="zh-CN" altLang="en-US" dirty="0" smtClean="0"/>
              <a:t>最好能够做到有创意地表达。</a:t>
            </a:r>
            <a:endParaRPr lang="zh-CN" altLang="en-US" dirty="0"/>
          </a:p>
        </p:txBody>
      </p:sp>
      <p:sp>
        <p:nvSpPr>
          <p:cNvPr id="4" name="矩形 3"/>
          <p:cNvSpPr/>
          <p:nvPr/>
        </p:nvSpPr>
        <p:spPr>
          <a:xfrm>
            <a:off x="817684" y="2154047"/>
            <a:ext cx="7939453" cy="923330"/>
          </a:xfrm>
          <a:prstGeom prst="rect">
            <a:avLst/>
          </a:prstGeom>
        </p:spPr>
        <p:txBody>
          <a:bodyPr wrap="square">
            <a:spAutoFit/>
          </a:bodyPr>
          <a:lstStyle/>
          <a:p>
            <a:pPr>
              <a:lnSpc>
                <a:spcPct val="150000"/>
              </a:lnSpc>
            </a:pPr>
            <a:r>
              <a:rPr lang="en-US" altLang="zh-CN" b="1" dirty="0" smtClean="0">
                <a:solidFill>
                  <a:srgbClr val="0092D7"/>
                </a:solidFill>
              </a:rPr>
              <a:t>【</a:t>
            </a:r>
            <a:r>
              <a:rPr lang="zh-CN" altLang="en-US" b="1" dirty="0" smtClean="0">
                <a:solidFill>
                  <a:srgbClr val="0092D7"/>
                </a:solidFill>
              </a:rPr>
              <a:t>考点专练</a:t>
            </a:r>
            <a:r>
              <a:rPr lang="en-US" altLang="zh-CN" b="1" dirty="0" smtClean="0">
                <a:solidFill>
                  <a:srgbClr val="0092D7"/>
                </a:solidFill>
              </a:rPr>
              <a:t>】</a:t>
            </a:r>
            <a:r>
              <a:rPr lang="zh-CN" altLang="en-US" dirty="0" smtClean="0"/>
              <a:t>满分训练</a:t>
            </a:r>
            <a:r>
              <a:rPr lang="en-US" dirty="0" smtClean="0"/>
              <a:t>(</a:t>
            </a:r>
            <a:r>
              <a:rPr lang="zh-CN" altLang="en-US" dirty="0" smtClean="0"/>
              <a:t>六</a:t>
            </a:r>
            <a:r>
              <a:rPr lang="en-US" dirty="0" smtClean="0"/>
              <a:t>):</a:t>
            </a:r>
            <a:r>
              <a:rPr lang="zh-CN" altLang="en-US" dirty="0" smtClean="0"/>
              <a:t>第七题</a:t>
            </a:r>
            <a:r>
              <a:rPr lang="en-US" dirty="0" smtClean="0"/>
              <a:t>5</a:t>
            </a:r>
            <a:r>
              <a:rPr lang="zh-CN" altLang="en-US" dirty="0" smtClean="0"/>
              <a:t>小题、第八题</a:t>
            </a:r>
            <a:r>
              <a:rPr lang="en-US" dirty="0" smtClean="0"/>
              <a:t>5</a:t>
            </a:r>
            <a:r>
              <a:rPr lang="zh-CN" altLang="en-US" dirty="0" smtClean="0"/>
              <a:t>小题、第十三题</a:t>
            </a:r>
            <a:r>
              <a:rPr lang="en-US" dirty="0" smtClean="0"/>
              <a:t>5</a:t>
            </a:r>
            <a:r>
              <a:rPr lang="zh-CN" altLang="en-US" dirty="0" smtClean="0"/>
              <a:t>小题、第十七题</a:t>
            </a:r>
            <a:r>
              <a:rPr lang="en-US" dirty="0" smtClean="0"/>
              <a:t>5</a:t>
            </a:r>
            <a:r>
              <a:rPr lang="zh-CN" altLang="en-US" dirty="0" smtClean="0"/>
              <a:t>小题</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70438" y="404213"/>
            <a:ext cx="7886700" cy="3367397"/>
          </a:xfrm>
          <a:prstGeom prst="rect">
            <a:avLst/>
          </a:prstGeom>
        </p:spPr>
        <p:txBody>
          <a:bodyPr wrap="square">
            <a:spAutoFit/>
          </a:bodyPr>
          <a:lstStyle/>
          <a:p>
            <a:pPr algn="just">
              <a:lnSpc>
                <a:spcPct val="150000"/>
              </a:lnSpc>
            </a:pPr>
            <a:r>
              <a:rPr lang="zh-CN" altLang="en-US" dirty="0" smtClean="0"/>
              <a:t>　　女儿七岁时</a:t>
            </a:r>
            <a:r>
              <a:rPr lang="en-US" dirty="0" smtClean="0"/>
              <a:t>,</a:t>
            </a:r>
            <a:r>
              <a:rPr lang="zh-CN" altLang="en-US" dirty="0" smtClean="0"/>
              <a:t>上小学一年级。有一天</a:t>
            </a:r>
            <a:r>
              <a:rPr lang="en-US" dirty="0" smtClean="0"/>
              <a:t>,</a:t>
            </a:r>
            <a:r>
              <a:rPr lang="zh-CN" altLang="en-US" dirty="0" smtClean="0"/>
              <a:t>她回家狠狠地把书包扔在桌上</a:t>
            </a:r>
            <a:r>
              <a:rPr lang="en-US" dirty="0" smtClean="0"/>
              <a:t>,(</a:t>
            </a:r>
            <a:r>
              <a:rPr lang="zh-CN" altLang="en-US" dirty="0" smtClean="0"/>
              <a:t>　　</a:t>
            </a:r>
            <a:r>
              <a:rPr lang="en-US" dirty="0" smtClean="0"/>
              <a:t>)</a:t>
            </a:r>
            <a:r>
              <a:rPr lang="zh-CN" altLang="en-US" dirty="0" smtClean="0"/>
              <a:t>说</a:t>
            </a:r>
            <a:r>
              <a:rPr lang="en-US" dirty="0" smtClean="0"/>
              <a:t>:</a:t>
            </a:r>
            <a:r>
              <a:rPr lang="zh-CN" altLang="en-US" dirty="0" smtClean="0"/>
              <a:t>“我有这么个奶奶真是倒霉死了</a:t>
            </a:r>
            <a:r>
              <a:rPr lang="en-US" dirty="0" smtClean="0"/>
              <a:t>!</a:t>
            </a:r>
            <a:r>
              <a:rPr lang="zh-CN" altLang="en-US" dirty="0" smtClean="0"/>
              <a:t>害得我天天被同学们嘲笑</a:t>
            </a:r>
            <a:r>
              <a:rPr lang="en-US" dirty="0" smtClean="0"/>
              <a:t>,</a:t>
            </a:r>
            <a:r>
              <a:rPr lang="zh-CN" altLang="en-US" dirty="0" smtClean="0"/>
              <a:t>抬不起头来</a:t>
            </a:r>
            <a:r>
              <a:rPr lang="en-US" dirty="0" smtClean="0"/>
              <a:t>!</a:t>
            </a:r>
            <a:r>
              <a:rPr lang="zh-CN" altLang="en-US" dirty="0" smtClean="0"/>
              <a:t>”我问怎么了</a:t>
            </a:r>
            <a:r>
              <a:rPr lang="en-US" dirty="0" smtClean="0"/>
              <a:t>,</a:t>
            </a:r>
            <a:r>
              <a:rPr lang="zh-CN" altLang="en-US" dirty="0" smtClean="0"/>
              <a:t>她说</a:t>
            </a:r>
            <a:r>
              <a:rPr lang="en-US" dirty="0" smtClean="0"/>
              <a:t>:</a:t>
            </a:r>
            <a:r>
              <a:rPr lang="zh-CN" altLang="en-US" dirty="0" smtClean="0"/>
              <a:t>“奶奶每天去菜市场买菜</a:t>
            </a:r>
            <a:r>
              <a:rPr lang="en-US" dirty="0" smtClean="0"/>
              <a:t>,</a:t>
            </a:r>
            <a:r>
              <a:rPr lang="zh-CN" altLang="en-US" dirty="0" smtClean="0"/>
              <a:t>每天都经过我们学校。你说她可笑不可笑</a:t>
            </a:r>
            <a:r>
              <a:rPr lang="en-US" dirty="0" smtClean="0"/>
              <a:t>,</a:t>
            </a:r>
            <a:r>
              <a:rPr lang="zh-CN" altLang="en-US" dirty="0" smtClean="0"/>
              <a:t>冬天扇扇子</a:t>
            </a:r>
            <a:r>
              <a:rPr lang="en-US" dirty="0" smtClean="0"/>
              <a:t>,</a:t>
            </a:r>
            <a:r>
              <a:rPr lang="zh-CN" altLang="en-US" dirty="0" smtClean="0"/>
              <a:t>夏天戴个绒线帽</a:t>
            </a:r>
            <a:r>
              <a:rPr lang="en-US" dirty="0" smtClean="0"/>
              <a:t>,</a:t>
            </a:r>
            <a:r>
              <a:rPr lang="zh-CN" altLang="en-US" dirty="0" smtClean="0"/>
              <a:t>同学们都说她是疯婆子</a:t>
            </a:r>
            <a:r>
              <a:rPr lang="en-US" dirty="0" smtClean="0"/>
              <a:t>!</a:t>
            </a:r>
            <a:r>
              <a:rPr lang="zh-CN" altLang="en-US" dirty="0" smtClean="0"/>
              <a:t>”我气得把女儿的书包扔在地上</a:t>
            </a:r>
            <a:r>
              <a:rPr lang="en-US" dirty="0" smtClean="0"/>
              <a:t>,</a:t>
            </a:r>
            <a:r>
              <a:rPr lang="zh-CN" altLang="en-US" dirty="0" smtClean="0"/>
              <a:t>恶狠狠地说</a:t>
            </a:r>
            <a:r>
              <a:rPr lang="en-US" dirty="0" smtClean="0"/>
              <a:t>:</a:t>
            </a:r>
            <a:r>
              <a:rPr lang="zh-CN" altLang="en-US" dirty="0" smtClean="0"/>
              <a:t>“别人可以看不起你奶奶</a:t>
            </a:r>
            <a:r>
              <a:rPr lang="en-US" dirty="0" smtClean="0"/>
              <a:t>,</a:t>
            </a:r>
            <a:r>
              <a:rPr lang="zh-CN" altLang="en-US" dirty="0" smtClean="0"/>
              <a:t>可以嘲笑她</a:t>
            </a:r>
            <a:r>
              <a:rPr lang="en-US" dirty="0" smtClean="0"/>
              <a:t>,</a:t>
            </a:r>
            <a:r>
              <a:rPr lang="zh-CN" altLang="en-US" dirty="0" smtClean="0"/>
              <a:t>歧视她</a:t>
            </a:r>
            <a:r>
              <a:rPr lang="en-US" dirty="0" smtClean="0"/>
              <a:t>,</a:t>
            </a:r>
            <a:r>
              <a:rPr lang="zh-CN" altLang="en-US" dirty="0" smtClean="0"/>
              <a:t>但是你不可以</a:t>
            </a:r>
            <a:r>
              <a:rPr lang="en-US" dirty="0" smtClean="0"/>
              <a:t>!</a:t>
            </a:r>
            <a:r>
              <a:rPr lang="zh-CN" altLang="en-US" dirty="0" smtClean="0"/>
              <a:t>因为你是她最亲的人</a:t>
            </a:r>
            <a:r>
              <a:rPr lang="en-US" dirty="0" smtClean="0"/>
              <a:t>,</a:t>
            </a:r>
            <a:r>
              <a:rPr lang="zh-CN" altLang="en-US" dirty="0" smtClean="0"/>
              <a:t>你的身上流着她的血</a:t>
            </a:r>
            <a:r>
              <a:rPr lang="en-US" dirty="0" smtClean="0"/>
              <a:t>!</a:t>
            </a:r>
            <a:r>
              <a:rPr lang="zh-CN" altLang="en-US" dirty="0" smtClean="0"/>
              <a:t>你要想同学们尊重你奶奶</a:t>
            </a:r>
            <a:r>
              <a:rPr lang="en-US" dirty="0" smtClean="0"/>
              <a:t>,</a:t>
            </a:r>
            <a:r>
              <a:rPr lang="zh-CN" altLang="en-US" dirty="0" smtClean="0"/>
              <a:t>首先要做到自己尊重你奶奶</a:t>
            </a:r>
            <a:r>
              <a:rPr lang="en-US" dirty="0" smtClean="0"/>
              <a:t>!</a:t>
            </a:r>
            <a:r>
              <a:rPr lang="zh-CN" altLang="en-US" dirty="0" smtClean="0"/>
              <a:t>不管奶奶变成什么样子</a:t>
            </a:r>
            <a:r>
              <a:rPr lang="en-US" dirty="0" smtClean="0"/>
              <a:t>,</a:t>
            </a:r>
            <a:r>
              <a:rPr lang="zh-CN" altLang="en-US" dirty="0" smtClean="0"/>
              <a:t>她永远是你要去敬重的人</a:t>
            </a:r>
            <a:r>
              <a:rPr lang="en-US" dirty="0" smtClean="0"/>
              <a:t>!</a:t>
            </a:r>
            <a:r>
              <a:rPr lang="zh-CN" altLang="en-US" dirty="0" smtClean="0"/>
              <a:t>”女儿第一次看到我情绪如此激动</a:t>
            </a:r>
            <a:r>
              <a:rPr lang="en-US" dirty="0" smtClean="0"/>
              <a:t>,</a:t>
            </a:r>
            <a:r>
              <a:rPr lang="zh-CN" altLang="en-US" dirty="0" smtClean="0"/>
              <a:t>不停地说</a:t>
            </a:r>
            <a:r>
              <a:rPr lang="en-US" dirty="0" smtClean="0"/>
              <a:t>:</a:t>
            </a:r>
            <a:r>
              <a:rPr lang="zh-CN" altLang="en-US" dirty="0" smtClean="0"/>
              <a:t>“妈妈</a:t>
            </a:r>
            <a:r>
              <a:rPr lang="en-US" dirty="0" smtClean="0"/>
              <a:t>,</a:t>
            </a:r>
            <a:r>
              <a:rPr lang="zh-CN" altLang="en-US" dirty="0" smtClean="0"/>
              <a:t>我错了。”</a:t>
            </a:r>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29761" y="307498"/>
            <a:ext cx="8036170" cy="2536400"/>
          </a:xfrm>
          <a:prstGeom prst="rect">
            <a:avLst/>
          </a:prstGeom>
        </p:spPr>
        <p:txBody>
          <a:bodyPr wrap="square">
            <a:spAutoFit/>
          </a:bodyPr>
          <a:lstStyle/>
          <a:p>
            <a:pPr algn="just">
              <a:lnSpc>
                <a:spcPct val="150000"/>
              </a:lnSpc>
            </a:pPr>
            <a:r>
              <a:rPr lang="zh-CN" altLang="en-US" dirty="0" smtClean="0"/>
              <a:t>　  女儿九岁那年</a:t>
            </a:r>
            <a:r>
              <a:rPr lang="en-US" dirty="0" smtClean="0"/>
              <a:t>,</a:t>
            </a:r>
            <a:r>
              <a:rPr lang="zh-CN" altLang="en-US" dirty="0" smtClean="0"/>
              <a:t>有一天我送她去学校。远远地看见学校门口有三个男孩正将香蕉皮扔向婆婆</a:t>
            </a:r>
            <a:r>
              <a:rPr lang="en-US" dirty="0" smtClean="0"/>
              <a:t>,</a:t>
            </a:r>
            <a:r>
              <a:rPr lang="zh-CN" altLang="en-US" dirty="0" smtClean="0"/>
              <a:t>我刚想制止</a:t>
            </a:r>
            <a:r>
              <a:rPr lang="en-US" dirty="0" smtClean="0"/>
              <a:t>,</a:t>
            </a:r>
            <a:r>
              <a:rPr lang="zh-CN" altLang="en-US" dirty="0" smtClean="0"/>
              <a:t>却见女儿用力挣脱我的手</a:t>
            </a:r>
            <a:r>
              <a:rPr lang="en-US" dirty="0" smtClean="0"/>
              <a:t>,</a:t>
            </a:r>
            <a:r>
              <a:rPr lang="zh-CN" altLang="en-US" dirty="0" smtClean="0"/>
              <a:t>飞一般地跑过去</a:t>
            </a:r>
            <a:r>
              <a:rPr lang="en-US" dirty="0" smtClean="0"/>
              <a:t>,</a:t>
            </a:r>
            <a:r>
              <a:rPr lang="zh-CN" altLang="en-US" dirty="0" smtClean="0"/>
              <a:t>用小小的身体护着奶奶</a:t>
            </a:r>
            <a:r>
              <a:rPr lang="en-US" dirty="0" smtClean="0"/>
              <a:t>,</a:t>
            </a:r>
            <a:r>
              <a:rPr lang="zh-CN" altLang="en-US" dirty="0" smtClean="0"/>
              <a:t>大声喊着</a:t>
            </a:r>
            <a:r>
              <a:rPr lang="en-US" dirty="0" smtClean="0"/>
              <a:t>:</a:t>
            </a:r>
            <a:r>
              <a:rPr lang="zh-CN" altLang="en-US" dirty="0" smtClean="0"/>
              <a:t>“不许你们欺负我奶奶</a:t>
            </a:r>
            <a:r>
              <a:rPr lang="en-US" dirty="0" smtClean="0"/>
              <a:t>!</a:t>
            </a:r>
            <a:r>
              <a:rPr lang="zh-CN" altLang="en-US" dirty="0" smtClean="0"/>
              <a:t>”三个男孩愣住了</a:t>
            </a:r>
            <a:r>
              <a:rPr lang="en-US" dirty="0" smtClean="0"/>
              <a:t>,</a:t>
            </a:r>
            <a:r>
              <a:rPr lang="zh-CN" altLang="en-US" dirty="0" smtClean="0"/>
              <a:t>呆立在那里。我走过去</a:t>
            </a:r>
            <a:r>
              <a:rPr lang="en-US" dirty="0" smtClean="0"/>
              <a:t>,</a:t>
            </a:r>
            <a:r>
              <a:rPr lang="zh-CN" altLang="en-US" dirty="0" smtClean="0"/>
              <a:t>轻声对他们说</a:t>
            </a:r>
            <a:r>
              <a:rPr lang="en-US" dirty="0" smtClean="0"/>
              <a:t>:</a:t>
            </a:r>
            <a:r>
              <a:rPr lang="zh-CN" altLang="en-US" dirty="0" smtClean="0"/>
              <a:t>“我不跟你们讲大道理。每个人都会有老的一天</a:t>
            </a:r>
            <a:r>
              <a:rPr lang="en-US" dirty="0" smtClean="0"/>
              <a:t>,</a:t>
            </a:r>
            <a:r>
              <a:rPr lang="zh-CN" altLang="en-US" dirty="0" smtClean="0"/>
              <a:t>每个人也都会有生病的时候</a:t>
            </a:r>
            <a:r>
              <a:rPr lang="en-US" dirty="0" smtClean="0"/>
              <a:t>,</a:t>
            </a:r>
            <a:r>
              <a:rPr lang="zh-CN" altLang="en-US" dirty="0" smtClean="0"/>
              <a:t>想想看是不是</a:t>
            </a:r>
            <a:r>
              <a:rPr lang="en-US" dirty="0" smtClean="0"/>
              <a:t>?</a:t>
            </a:r>
            <a:r>
              <a:rPr lang="zh-CN" altLang="en-US" dirty="0" smtClean="0"/>
              <a:t>”三个男孩愣了一会儿</a:t>
            </a:r>
            <a:r>
              <a:rPr lang="en-US" dirty="0" smtClean="0"/>
              <a:t>,</a:t>
            </a:r>
            <a:r>
              <a:rPr lang="zh-CN" altLang="en-US" dirty="0" smtClean="0"/>
              <a:t>默默地走到我女儿面前说</a:t>
            </a:r>
            <a:r>
              <a:rPr lang="en-US" dirty="0" smtClean="0"/>
              <a:t>:</a:t>
            </a:r>
            <a:r>
              <a:rPr lang="zh-CN" altLang="en-US" dirty="0" smtClean="0"/>
              <a:t>“我们再也不欺负你奶奶了。”</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52853" y="456967"/>
            <a:ext cx="7886700" cy="2536400"/>
          </a:xfrm>
          <a:prstGeom prst="rect">
            <a:avLst/>
          </a:prstGeom>
        </p:spPr>
        <p:txBody>
          <a:bodyPr wrap="square">
            <a:spAutoFit/>
          </a:bodyPr>
          <a:lstStyle/>
          <a:p>
            <a:pPr algn="just">
              <a:lnSpc>
                <a:spcPct val="150000"/>
              </a:lnSpc>
            </a:pPr>
            <a:r>
              <a:rPr lang="zh-CN" altLang="en-US" dirty="0" smtClean="0"/>
              <a:t>       女儿十一岁那年</a:t>
            </a:r>
            <a:r>
              <a:rPr lang="en-US" dirty="0" smtClean="0"/>
              <a:t>,</a:t>
            </a:r>
            <a:r>
              <a:rPr lang="zh-CN" altLang="en-US" dirty="0" smtClean="0"/>
              <a:t>院子里开满了鲜花。祖孙俩手持一根木棍</a:t>
            </a:r>
            <a:r>
              <a:rPr lang="en-US" dirty="0" smtClean="0"/>
              <a:t>,</a:t>
            </a:r>
            <a:r>
              <a:rPr lang="zh-CN" altLang="en-US" dirty="0" smtClean="0"/>
              <a:t>木棍的一头系着一根漂亮的红丝线</a:t>
            </a:r>
            <a:r>
              <a:rPr lang="en-US" dirty="0" smtClean="0"/>
              <a:t>,</a:t>
            </a:r>
            <a:r>
              <a:rPr lang="zh-CN" altLang="en-US" dirty="0" smtClean="0"/>
              <a:t>红丝线在风中轻盈地飘着。女儿说她在和奶奶钓蝴蝶。我问</a:t>
            </a:r>
            <a:r>
              <a:rPr lang="en-US" dirty="0" smtClean="0"/>
              <a:t>,</a:t>
            </a:r>
            <a:r>
              <a:rPr lang="zh-CN" altLang="en-US" dirty="0" smtClean="0"/>
              <a:t>没有钩怎么能钓得着蝴蝶呢</a:t>
            </a:r>
            <a:r>
              <a:rPr lang="en-US" dirty="0" smtClean="0"/>
              <a:t>?</a:t>
            </a:r>
            <a:r>
              <a:rPr lang="zh-CN" altLang="en-US" u="sng" dirty="0" smtClean="0"/>
              <a:t>女儿说</a:t>
            </a:r>
            <a:r>
              <a:rPr lang="en-US" u="sng" dirty="0" smtClean="0"/>
              <a:t>,</a:t>
            </a:r>
            <a:r>
              <a:rPr lang="zh-CN" altLang="en-US" u="sng" dirty="0" smtClean="0"/>
              <a:t>她和奶奶不是在钓蝴蝶的身子</a:t>
            </a:r>
            <a:r>
              <a:rPr lang="en-US" u="sng" dirty="0" smtClean="0"/>
              <a:t>,</a:t>
            </a:r>
            <a:r>
              <a:rPr lang="zh-CN" altLang="en-US" u="sng" dirty="0" smtClean="0"/>
              <a:t>而是在钓蝴蝶的快乐</a:t>
            </a:r>
            <a:r>
              <a:rPr lang="en-US" u="sng" dirty="0" smtClean="0"/>
              <a:t>!</a:t>
            </a:r>
            <a:r>
              <a:rPr lang="zh-CN" altLang="en-US" dirty="0" smtClean="0"/>
              <a:t>看着祖孙俩灿烂的笑容</a:t>
            </a:r>
            <a:r>
              <a:rPr lang="en-US" dirty="0" smtClean="0"/>
              <a:t>,</a:t>
            </a:r>
            <a:r>
              <a:rPr lang="zh-CN" altLang="en-US" dirty="0" smtClean="0"/>
              <a:t>我笑了。</a:t>
            </a:r>
          </a:p>
          <a:p>
            <a:pPr algn="just">
              <a:lnSpc>
                <a:spcPct val="150000"/>
              </a:lnSpc>
            </a:pPr>
            <a:r>
              <a:rPr lang="zh-CN" altLang="en-US" dirty="0" smtClean="0"/>
              <a:t>那个春天</a:t>
            </a:r>
            <a:r>
              <a:rPr lang="en-US" dirty="0" smtClean="0"/>
              <a:t>,</a:t>
            </a:r>
            <a:r>
              <a:rPr lang="zh-CN" altLang="en-US" dirty="0" smtClean="0"/>
              <a:t>很暖</a:t>
            </a:r>
            <a:r>
              <a:rPr lang="en-US" altLang="zh-CN" dirty="0" smtClean="0"/>
              <a:t>……</a:t>
            </a:r>
          </a:p>
          <a:p>
            <a:pPr algn="r">
              <a:lnSpc>
                <a:spcPct val="150000"/>
              </a:lnSpc>
            </a:pPr>
            <a:r>
              <a:rPr lang="en-US" dirty="0" smtClean="0"/>
              <a:t>(</a:t>
            </a:r>
            <a:r>
              <a:rPr lang="zh-CN" altLang="en-US" dirty="0" smtClean="0"/>
              <a:t>选自</a:t>
            </a:r>
            <a:r>
              <a:rPr lang="en-US" altLang="zh-CN" dirty="0" smtClean="0"/>
              <a:t>《</a:t>
            </a:r>
            <a:r>
              <a:rPr lang="en-US" dirty="0" smtClean="0"/>
              <a:t>2015</a:t>
            </a:r>
            <a:r>
              <a:rPr lang="zh-CN" altLang="en-US" dirty="0" smtClean="0"/>
              <a:t>年中国精短美文精选</a:t>
            </a:r>
            <a:r>
              <a:rPr lang="en-US" altLang="zh-CN" dirty="0" smtClean="0"/>
              <a:t>》</a:t>
            </a:r>
            <a:r>
              <a:rPr lang="en-US" dirty="0" smtClean="0"/>
              <a:t>,</a:t>
            </a:r>
            <a:r>
              <a:rPr lang="zh-CN" altLang="en-US" dirty="0" smtClean="0"/>
              <a:t>有改动</a:t>
            </a:r>
            <a:r>
              <a:rPr lang="en-US" dirty="0" smtClean="0"/>
              <a:t>)</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73722" y="325083"/>
            <a:ext cx="7921870" cy="923330"/>
          </a:xfrm>
          <a:prstGeom prst="rect">
            <a:avLst/>
          </a:prstGeom>
        </p:spPr>
        <p:txBody>
          <a:bodyPr wrap="square">
            <a:spAutoFit/>
          </a:bodyPr>
          <a:lstStyle/>
          <a:p>
            <a:pPr algn="just">
              <a:lnSpc>
                <a:spcPct val="150000"/>
              </a:lnSpc>
            </a:pPr>
            <a:r>
              <a:rPr lang="zh-CN" altLang="en-US" dirty="0" smtClean="0">
                <a:latin typeface="+mn-ea"/>
              </a:rPr>
              <a:t>　</a:t>
            </a:r>
            <a:r>
              <a:rPr lang="en-US" b="1" dirty="0" smtClean="0"/>
              <a:t> 1.</a:t>
            </a:r>
            <a:r>
              <a:rPr lang="zh-CN" altLang="en-US" dirty="0" smtClean="0"/>
              <a:t>“女儿”对“奶奶”的态度经历了一个变化的过程。请依据原文</a:t>
            </a:r>
            <a:r>
              <a:rPr lang="en-US" dirty="0" smtClean="0"/>
              <a:t>,</a:t>
            </a:r>
            <a:r>
              <a:rPr lang="zh-CN" altLang="en-US" dirty="0" smtClean="0"/>
              <a:t>在表格空缺处填入恰当的内容。</a:t>
            </a:r>
            <a:r>
              <a:rPr lang="en-US" dirty="0" smtClean="0"/>
              <a:t>(4</a:t>
            </a:r>
            <a:r>
              <a:rPr lang="zh-CN" altLang="en-US" dirty="0" smtClean="0"/>
              <a:t>分</a:t>
            </a:r>
            <a:r>
              <a:rPr lang="en-US" dirty="0" smtClean="0"/>
              <a:t>)</a:t>
            </a:r>
            <a:endParaRPr lang="zh-CN" altLang="en-US" dirty="0"/>
          </a:p>
        </p:txBody>
      </p:sp>
      <p:graphicFrame>
        <p:nvGraphicFramePr>
          <p:cNvPr id="3" name="表格 2"/>
          <p:cNvGraphicFramePr>
            <a:graphicFrameLocks noGrp="1"/>
          </p:cNvGraphicFramePr>
          <p:nvPr/>
        </p:nvGraphicFramePr>
        <p:xfrm>
          <a:off x="2720926" y="1459521"/>
          <a:ext cx="4479973" cy="1371600"/>
        </p:xfrm>
        <a:graphic>
          <a:graphicData uri="http://schemas.openxmlformats.org/drawingml/2006/table">
            <a:tbl>
              <a:tblPr/>
              <a:tblGrid>
                <a:gridCol w="1153381"/>
                <a:gridCol w="3326592"/>
              </a:tblGrid>
              <a:tr h="329834">
                <a:tc>
                  <a:txBody>
                    <a:bodyPr/>
                    <a:lstStyle/>
                    <a:p>
                      <a:pPr algn="ctr">
                        <a:lnSpc>
                          <a:spcPct val="150000"/>
                        </a:lnSpc>
                        <a:spcAft>
                          <a:spcPts val="0"/>
                        </a:spcAft>
                      </a:pPr>
                      <a:r>
                        <a:rPr lang="zh-CN" sz="1500" kern="100" dirty="0">
                          <a:solidFill>
                            <a:srgbClr val="000000"/>
                          </a:solidFill>
                          <a:latin typeface="+mn-ea"/>
                          <a:ea typeface="+mn-ea"/>
                          <a:cs typeface="Times New Roman"/>
                        </a:rPr>
                        <a:t>五岁时</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500" kern="10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29834">
                <a:tc>
                  <a:txBody>
                    <a:bodyPr/>
                    <a:lstStyle/>
                    <a:p>
                      <a:pPr algn="ctr">
                        <a:lnSpc>
                          <a:spcPct val="150000"/>
                        </a:lnSpc>
                        <a:spcAft>
                          <a:spcPts val="0"/>
                        </a:spcAft>
                      </a:pPr>
                      <a:r>
                        <a:rPr lang="zh-CN" sz="1500" kern="100">
                          <a:solidFill>
                            <a:srgbClr val="000000"/>
                          </a:solidFill>
                          <a:latin typeface="+mn-ea"/>
                          <a:ea typeface="+mn-ea"/>
                          <a:cs typeface="Times New Roman"/>
                        </a:rPr>
                        <a:t>七岁时</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500" kern="100">
                          <a:solidFill>
                            <a:srgbClr val="000000"/>
                          </a:solidFill>
                          <a:latin typeface="+mn-ea"/>
                          <a:ea typeface="+mn-ea"/>
                          <a:cs typeface="Times New Roman"/>
                        </a:rPr>
                        <a:t>觉得奶奶可笑</a:t>
                      </a:r>
                      <a:r>
                        <a:rPr lang="en-US" sz="1500" kern="100">
                          <a:solidFill>
                            <a:srgbClr val="000000"/>
                          </a:solidFill>
                          <a:latin typeface="+mn-ea"/>
                          <a:ea typeface="+mn-ea"/>
                          <a:cs typeface="Times New Roman"/>
                        </a:rPr>
                        <a:t>,</a:t>
                      </a:r>
                      <a:r>
                        <a:rPr lang="zh-CN" sz="1500" kern="100">
                          <a:solidFill>
                            <a:srgbClr val="000000"/>
                          </a:solidFill>
                          <a:latin typeface="+mn-ea"/>
                          <a:ea typeface="+mn-ea"/>
                          <a:cs typeface="Times New Roman"/>
                        </a:rPr>
                        <a:t>看不起奶奶</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29834">
                <a:tc>
                  <a:txBody>
                    <a:bodyPr/>
                    <a:lstStyle/>
                    <a:p>
                      <a:pPr algn="ctr">
                        <a:lnSpc>
                          <a:spcPct val="150000"/>
                        </a:lnSpc>
                        <a:spcAft>
                          <a:spcPts val="0"/>
                        </a:spcAft>
                      </a:pPr>
                      <a:r>
                        <a:rPr lang="zh-CN" sz="1500" kern="100">
                          <a:solidFill>
                            <a:srgbClr val="000000"/>
                          </a:solidFill>
                          <a:latin typeface="+mn-ea"/>
                          <a:ea typeface="+mn-ea"/>
                          <a:cs typeface="Times New Roman"/>
                        </a:rPr>
                        <a:t>九岁时</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500" kern="10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29834">
                <a:tc>
                  <a:txBody>
                    <a:bodyPr/>
                    <a:lstStyle/>
                    <a:p>
                      <a:pPr algn="ctr">
                        <a:lnSpc>
                          <a:spcPct val="150000"/>
                        </a:lnSpc>
                        <a:spcAft>
                          <a:spcPts val="0"/>
                        </a:spcAft>
                      </a:pPr>
                      <a:r>
                        <a:rPr lang="zh-CN" sz="1500" kern="100">
                          <a:solidFill>
                            <a:srgbClr val="000000"/>
                          </a:solidFill>
                          <a:latin typeface="+mn-ea"/>
                          <a:ea typeface="+mn-ea"/>
                          <a:cs typeface="Times New Roman"/>
                        </a:rPr>
                        <a:t>十一岁时</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500" kern="100" dirty="0">
                          <a:solidFill>
                            <a:srgbClr val="000000"/>
                          </a:solidFill>
                          <a:latin typeface="+mn-ea"/>
                          <a:ea typeface="+mn-ea"/>
                          <a:cs typeface="Times New Roman"/>
                        </a:rPr>
                        <a:t>与奶奶一起做游戏</a:t>
                      </a:r>
                      <a:r>
                        <a:rPr lang="en-US" sz="1500" kern="100" dirty="0">
                          <a:solidFill>
                            <a:srgbClr val="000000"/>
                          </a:solidFill>
                          <a:latin typeface="+mn-ea"/>
                          <a:ea typeface="+mn-ea"/>
                          <a:cs typeface="Times New Roman"/>
                        </a:rPr>
                        <a:t>,</a:t>
                      </a:r>
                      <a:r>
                        <a:rPr lang="zh-CN" sz="1500" kern="100" dirty="0">
                          <a:solidFill>
                            <a:srgbClr val="000000"/>
                          </a:solidFill>
                          <a:latin typeface="+mn-ea"/>
                          <a:ea typeface="+mn-ea"/>
                          <a:cs typeface="Times New Roman"/>
                        </a:rPr>
                        <a:t>关爱奶奶</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64930" y="435811"/>
            <a:ext cx="7957039" cy="2585323"/>
          </a:xfrm>
          <a:prstGeom prst="rect">
            <a:avLst/>
          </a:prstGeom>
          <a:solidFill>
            <a:schemeClr val="bg1">
              <a:lumMod val="95000"/>
            </a:schemeClr>
          </a:solidFill>
        </p:spPr>
        <p:txBody>
          <a:bodyPr wrap="square">
            <a:spAutoFit/>
          </a:bodyPr>
          <a:lstStyle/>
          <a:p>
            <a:pPr algn="just">
              <a:lnSpc>
                <a:spcPct val="150000"/>
              </a:lnSpc>
            </a:pPr>
            <a:r>
              <a:rPr lang="en-US" dirty="0" smtClean="0">
                <a:solidFill>
                  <a:srgbClr val="A50021"/>
                </a:solidFill>
              </a:rPr>
              <a:t>[</a:t>
            </a:r>
            <a:r>
              <a:rPr lang="zh-CN" altLang="en-US" dirty="0" smtClean="0">
                <a:solidFill>
                  <a:srgbClr val="A50021"/>
                </a:solidFill>
              </a:rPr>
              <a:t>答案</a:t>
            </a:r>
            <a:r>
              <a:rPr lang="en-US" dirty="0" smtClean="0">
                <a:solidFill>
                  <a:srgbClr val="A50021"/>
                </a:solidFill>
              </a:rPr>
              <a:t>]</a:t>
            </a:r>
            <a:r>
              <a:rPr lang="zh-CN" altLang="en-US" dirty="0" smtClean="0">
                <a:solidFill>
                  <a:srgbClr val="A50021"/>
                </a:solidFill>
              </a:rPr>
              <a:t>觉得奶奶不疼爱自己</a:t>
            </a:r>
            <a:r>
              <a:rPr lang="en-US" dirty="0" smtClean="0">
                <a:solidFill>
                  <a:srgbClr val="A50021"/>
                </a:solidFill>
              </a:rPr>
              <a:t>,</a:t>
            </a:r>
            <a:r>
              <a:rPr lang="zh-CN" altLang="en-US" dirty="0" smtClean="0">
                <a:solidFill>
                  <a:srgbClr val="A50021"/>
                </a:solidFill>
              </a:rPr>
              <a:t>想要换掉奶奶　不许别人欺负奶奶</a:t>
            </a:r>
            <a:r>
              <a:rPr lang="en-US" dirty="0" smtClean="0">
                <a:solidFill>
                  <a:srgbClr val="A50021"/>
                </a:solidFill>
              </a:rPr>
              <a:t>,</a:t>
            </a:r>
            <a:r>
              <a:rPr lang="zh-CN" altLang="en-US" dirty="0" smtClean="0">
                <a:solidFill>
                  <a:srgbClr val="A50021"/>
                </a:solidFill>
              </a:rPr>
              <a:t>尊重、保护奶奶。</a:t>
            </a:r>
          </a:p>
          <a:p>
            <a:pPr algn="just">
              <a:lnSpc>
                <a:spcPct val="150000"/>
              </a:lnSpc>
            </a:pPr>
            <a:r>
              <a:rPr lang="en-US" dirty="0" smtClean="0">
                <a:solidFill>
                  <a:srgbClr val="A50021"/>
                </a:solidFill>
              </a:rPr>
              <a:t>[</a:t>
            </a:r>
            <a:r>
              <a:rPr lang="zh-CN" altLang="en-US" dirty="0" smtClean="0">
                <a:solidFill>
                  <a:srgbClr val="A50021"/>
                </a:solidFill>
              </a:rPr>
              <a:t>解析</a:t>
            </a:r>
            <a:r>
              <a:rPr lang="en-US" dirty="0" smtClean="0">
                <a:solidFill>
                  <a:srgbClr val="A50021"/>
                </a:solidFill>
              </a:rPr>
              <a:t>]</a:t>
            </a:r>
            <a:r>
              <a:rPr lang="zh-CN" altLang="en-US" dirty="0" smtClean="0">
                <a:solidFill>
                  <a:srgbClr val="A50021"/>
                </a:solidFill>
              </a:rPr>
              <a:t>分析人物的心理变化首先要对文章的情节进行简单的概括</a:t>
            </a:r>
            <a:r>
              <a:rPr lang="en-US" dirty="0" smtClean="0">
                <a:solidFill>
                  <a:srgbClr val="A50021"/>
                </a:solidFill>
              </a:rPr>
              <a:t>,</a:t>
            </a:r>
            <a:r>
              <a:rPr lang="zh-CN" altLang="en-US" dirty="0" smtClean="0">
                <a:solidFill>
                  <a:srgbClr val="A50021"/>
                </a:solidFill>
              </a:rPr>
              <a:t>然后从事件中分析人物的心理</a:t>
            </a:r>
            <a:r>
              <a:rPr lang="en-US" dirty="0" smtClean="0">
                <a:solidFill>
                  <a:srgbClr val="A50021"/>
                </a:solidFill>
              </a:rPr>
              <a:t>,</a:t>
            </a:r>
            <a:r>
              <a:rPr lang="zh-CN" altLang="en-US" dirty="0" smtClean="0">
                <a:solidFill>
                  <a:srgbClr val="A50021"/>
                </a:solidFill>
              </a:rPr>
              <a:t>注意抓住文中的重点词语。人物的心理变化是由情节决定的</a:t>
            </a:r>
            <a:r>
              <a:rPr lang="en-US" dirty="0" smtClean="0">
                <a:solidFill>
                  <a:srgbClr val="A50021"/>
                </a:solidFill>
              </a:rPr>
              <a:t>,</a:t>
            </a:r>
            <a:r>
              <a:rPr lang="zh-CN" altLang="en-US" dirty="0" smtClean="0">
                <a:solidFill>
                  <a:srgbClr val="A50021"/>
                </a:solidFill>
              </a:rPr>
              <a:t>是随情节的变化而变化的。根据题干中的例子</a:t>
            </a:r>
            <a:r>
              <a:rPr lang="en-US" dirty="0" smtClean="0">
                <a:solidFill>
                  <a:srgbClr val="A50021"/>
                </a:solidFill>
              </a:rPr>
              <a:t>,</a:t>
            </a:r>
            <a:r>
              <a:rPr lang="zh-CN" altLang="en-US" dirty="0" smtClean="0">
                <a:solidFill>
                  <a:srgbClr val="A50021"/>
                </a:solidFill>
              </a:rPr>
              <a:t>答案中需要有对奶奶的看法或对奶奶的感情。</a:t>
            </a:r>
            <a:endParaRPr lang="zh-CN" altLang="en-US" dirty="0">
              <a:solidFill>
                <a:srgbClr val="A50021"/>
              </a:solidFill>
            </a:endParaRPr>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79230" y="377837"/>
            <a:ext cx="7886700" cy="2120902"/>
          </a:xfrm>
          <a:prstGeom prst="rect">
            <a:avLst/>
          </a:prstGeom>
        </p:spPr>
        <p:txBody>
          <a:bodyPr wrap="square">
            <a:spAutoFit/>
          </a:bodyPr>
          <a:lstStyle/>
          <a:p>
            <a:pPr>
              <a:lnSpc>
                <a:spcPct val="150000"/>
              </a:lnSpc>
            </a:pPr>
            <a:r>
              <a:rPr lang="en-US" b="1" dirty="0" smtClean="0"/>
              <a:t>2.</a:t>
            </a:r>
            <a:r>
              <a:rPr lang="zh-CN" altLang="en-US" dirty="0" smtClean="0"/>
              <a:t>在文中括号内依次填入词语</a:t>
            </a:r>
            <a:r>
              <a:rPr lang="en-US" dirty="0" smtClean="0"/>
              <a:t>,</a:t>
            </a:r>
            <a:r>
              <a:rPr lang="zh-CN" altLang="en-US" dirty="0" smtClean="0"/>
              <a:t>最恰当的一项是</a:t>
            </a:r>
            <a:r>
              <a:rPr lang="en-US" dirty="0" smtClean="0"/>
              <a:t>(</a:t>
            </a:r>
            <a:r>
              <a:rPr lang="zh-CN" altLang="en-US" dirty="0" smtClean="0"/>
              <a:t>　　</a:t>
            </a:r>
            <a:r>
              <a:rPr lang="en-US" dirty="0" smtClean="0"/>
              <a:t>)(3</a:t>
            </a:r>
            <a:r>
              <a:rPr lang="zh-CN" altLang="en-US" dirty="0" smtClean="0"/>
              <a:t>分</a:t>
            </a:r>
            <a:r>
              <a:rPr lang="en-US" dirty="0" smtClean="0"/>
              <a:t>)</a:t>
            </a:r>
            <a:endParaRPr lang="zh-CN" altLang="en-US" dirty="0" smtClean="0"/>
          </a:p>
          <a:p>
            <a:pPr>
              <a:lnSpc>
                <a:spcPct val="150000"/>
              </a:lnSpc>
            </a:pPr>
            <a:r>
              <a:rPr lang="en-US" dirty="0" smtClean="0"/>
              <a:t>A.</a:t>
            </a:r>
            <a:r>
              <a:rPr lang="zh-CN" altLang="en-US" dirty="0" smtClean="0"/>
              <a:t>怯怯地　愤愤地　失望地</a:t>
            </a:r>
          </a:p>
          <a:p>
            <a:pPr>
              <a:lnSpc>
                <a:spcPct val="150000"/>
              </a:lnSpc>
            </a:pPr>
            <a:r>
              <a:rPr lang="en-US" dirty="0" smtClean="0"/>
              <a:t>B.</a:t>
            </a:r>
            <a:r>
              <a:rPr lang="zh-CN" altLang="en-US" dirty="0" smtClean="0"/>
              <a:t>失望地　愤愤地　怯怯地</a:t>
            </a:r>
          </a:p>
          <a:p>
            <a:pPr>
              <a:lnSpc>
                <a:spcPct val="150000"/>
              </a:lnSpc>
            </a:pPr>
            <a:r>
              <a:rPr lang="en-US" dirty="0" smtClean="0"/>
              <a:t>C.</a:t>
            </a:r>
            <a:r>
              <a:rPr lang="zh-CN" altLang="en-US" dirty="0" smtClean="0"/>
              <a:t>愤愤地　怯怯地　失望地</a:t>
            </a:r>
          </a:p>
          <a:p>
            <a:pPr>
              <a:lnSpc>
                <a:spcPct val="150000"/>
              </a:lnSpc>
            </a:pPr>
            <a:r>
              <a:rPr lang="en-US" dirty="0" smtClean="0"/>
              <a:t>D.</a:t>
            </a:r>
            <a:r>
              <a:rPr lang="zh-CN" altLang="en-US" dirty="0" smtClean="0"/>
              <a:t>怯怯地　失望地　愤愤地</a:t>
            </a:r>
            <a:endParaRPr lang="zh-CN" altLang="en-US" dirty="0"/>
          </a:p>
        </p:txBody>
      </p:sp>
      <p:sp>
        <p:nvSpPr>
          <p:cNvPr id="3" name="矩形 2"/>
          <p:cNvSpPr/>
          <p:nvPr/>
        </p:nvSpPr>
        <p:spPr>
          <a:xfrm>
            <a:off x="937543" y="2533533"/>
            <a:ext cx="7809186" cy="1338828"/>
          </a:xfrm>
          <a:prstGeom prst="rect">
            <a:avLst/>
          </a:prstGeom>
          <a:solidFill>
            <a:schemeClr val="bg1">
              <a:lumMod val="95000"/>
            </a:schemeClr>
          </a:solidFill>
        </p:spPr>
        <p:txBody>
          <a:bodyPr wrap="square">
            <a:spAutoFit/>
          </a:bodyPr>
          <a:lstStyle/>
          <a:p>
            <a:pPr algn="just">
              <a:lnSpc>
                <a:spcPct val="150000"/>
              </a:lnSpc>
            </a:pPr>
            <a:r>
              <a:rPr lang="en-US" dirty="0" smtClean="0">
                <a:solidFill>
                  <a:srgbClr val="A50021"/>
                </a:solidFill>
              </a:rPr>
              <a:t>[</a:t>
            </a:r>
            <a:r>
              <a:rPr lang="zh-CN" altLang="en-US" dirty="0" smtClean="0">
                <a:solidFill>
                  <a:srgbClr val="A50021"/>
                </a:solidFill>
              </a:rPr>
              <a:t>答案</a:t>
            </a:r>
            <a:r>
              <a:rPr lang="en-US" dirty="0" smtClean="0">
                <a:solidFill>
                  <a:srgbClr val="A50021"/>
                </a:solidFill>
              </a:rPr>
              <a:t>]</a:t>
            </a:r>
            <a:r>
              <a:rPr lang="en-US" altLang="zh-CN" dirty="0" smtClean="0">
                <a:solidFill>
                  <a:srgbClr val="A50021"/>
                </a:solidFill>
              </a:rPr>
              <a:t>D</a:t>
            </a:r>
            <a:endParaRPr lang="zh-CN" altLang="en-US" dirty="0" smtClean="0">
              <a:solidFill>
                <a:srgbClr val="A50021"/>
              </a:solidFill>
            </a:endParaRPr>
          </a:p>
          <a:p>
            <a:pPr algn="just">
              <a:lnSpc>
                <a:spcPct val="150000"/>
              </a:lnSpc>
            </a:pPr>
            <a:r>
              <a:rPr lang="en-US" dirty="0" smtClean="0">
                <a:solidFill>
                  <a:srgbClr val="A50021"/>
                </a:solidFill>
              </a:rPr>
              <a:t>[</a:t>
            </a:r>
            <a:r>
              <a:rPr lang="zh-CN" altLang="en-US" dirty="0" smtClean="0">
                <a:solidFill>
                  <a:srgbClr val="A50021"/>
                </a:solidFill>
              </a:rPr>
              <a:t>解析</a:t>
            </a:r>
            <a:r>
              <a:rPr lang="en-US" dirty="0" smtClean="0">
                <a:solidFill>
                  <a:srgbClr val="A50021"/>
                </a:solidFill>
              </a:rPr>
              <a:t>]</a:t>
            </a:r>
            <a:r>
              <a:rPr lang="zh-CN" altLang="en-US" dirty="0" smtClean="0">
                <a:solidFill>
                  <a:srgbClr val="A50021"/>
                </a:solidFill>
              </a:rPr>
              <a:t>本题突破点在最后一个空</a:t>
            </a:r>
            <a:r>
              <a:rPr lang="en-US" dirty="0" smtClean="0">
                <a:solidFill>
                  <a:srgbClr val="A50021"/>
                </a:solidFill>
              </a:rPr>
              <a:t>,</a:t>
            </a:r>
            <a:r>
              <a:rPr lang="zh-CN" altLang="en-US" dirty="0" smtClean="0">
                <a:solidFill>
                  <a:srgbClr val="A50021"/>
                </a:solidFill>
              </a:rPr>
              <a:t>从前面女儿的“狠狠地把书包扔在桌上”这点可以看出女儿此时很生气</a:t>
            </a:r>
            <a:r>
              <a:rPr lang="en-US" dirty="0" smtClean="0">
                <a:solidFill>
                  <a:srgbClr val="A50021"/>
                </a:solidFill>
              </a:rPr>
              <a:t>,</a:t>
            </a:r>
            <a:r>
              <a:rPr lang="zh-CN" altLang="en-US" dirty="0" smtClean="0">
                <a:solidFill>
                  <a:srgbClr val="A50021"/>
                </a:solidFill>
              </a:rPr>
              <a:t>所以应该是“愤愤地”</a:t>
            </a:r>
            <a:r>
              <a:rPr lang="en-US" dirty="0" smtClean="0">
                <a:solidFill>
                  <a:srgbClr val="A50021"/>
                </a:solidFill>
              </a:rPr>
              <a:t>,</a:t>
            </a:r>
            <a:r>
              <a:rPr lang="zh-CN" altLang="en-US" dirty="0" smtClean="0">
                <a:solidFill>
                  <a:srgbClr val="A50021"/>
                </a:solidFill>
              </a:rPr>
              <a:t>用排除法选择</a:t>
            </a:r>
            <a:r>
              <a:rPr lang="en-US" dirty="0" smtClean="0">
                <a:solidFill>
                  <a:srgbClr val="A50021"/>
                </a:solidFill>
              </a:rPr>
              <a:t>D</a:t>
            </a:r>
            <a:r>
              <a:rPr lang="zh-CN" altLang="en-US" dirty="0" smtClean="0">
                <a:solidFill>
                  <a:srgbClr val="A50021"/>
                </a:solidFill>
              </a:rPr>
              <a:t>项。</a:t>
            </a:r>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课件">
      <a:majorFont>
        <a:latin typeface="微软雅黑"/>
        <a:ea typeface="微软雅黑"/>
        <a:cs typeface=""/>
      </a:majorFont>
      <a:minorFont>
        <a:latin typeface="微软雅黑"/>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lIns="36000" tIns="36000" rIns="36000" bIns="36000" rtlCol="0">
        <a:spAutoFit/>
      </a:bodyPr>
      <a:lstStyle>
        <a:defPPr>
          <a:lnSpc>
            <a:spcPct val="150000"/>
          </a:lnSpc>
          <a:defRPr sz="1400" dirty="0">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3016</TotalTime>
  <Words>2292</Words>
  <Application>Microsoft Office PowerPoint</Application>
  <PresentationFormat>全屏显示(16:9)</PresentationFormat>
  <Paragraphs>149</Paragraphs>
  <Slides>30</Slides>
  <Notes>0</Notes>
  <HiddenSlides>0</HiddenSlides>
  <MMClips>0</MMClips>
  <ScaleCrop>false</ScaleCrop>
  <HeadingPairs>
    <vt:vector size="4" baseType="variant">
      <vt:variant>
        <vt:lpstr>主题</vt:lpstr>
      </vt:variant>
      <vt:variant>
        <vt:i4>1</vt:i4>
      </vt:variant>
      <vt:variant>
        <vt:lpstr>幻灯片标题</vt:lpstr>
      </vt:variant>
      <vt:variant>
        <vt:i4>30</vt:i4>
      </vt:variant>
    </vt:vector>
  </HeadingPairs>
  <TitlesOfParts>
    <vt:vector size="31"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cp:lastModifiedBy>
  <cp:revision>483</cp:revision>
  <cp:lastPrinted>2019-07-27T07:43:24Z</cp:lastPrinted>
  <dcterms:created xsi:type="dcterms:W3CDTF">2018-08-24T06:22:56Z</dcterms:created>
  <dcterms:modified xsi:type="dcterms:W3CDTF">2020-03-25T01:59:04Z</dcterms:modified>
</cp:coreProperties>
</file>