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1470" r:id="rId2"/>
    <p:sldId id="1430" r:id="rId3"/>
    <p:sldId id="1439" r:id="rId4"/>
    <p:sldId id="1432" r:id="rId5"/>
    <p:sldId id="1433" r:id="rId6"/>
    <p:sldId id="1437" r:id="rId7"/>
    <p:sldId id="1542" r:id="rId8"/>
    <p:sldId id="1543" r:id="rId9"/>
    <p:sldId id="1256" r:id="rId10"/>
    <p:sldId id="1333" r:id="rId11"/>
    <p:sldId id="1518" r:id="rId12"/>
    <p:sldId id="1519" r:id="rId13"/>
    <p:sldId id="1546" r:id="rId14"/>
    <p:sldId id="1208" r:id="rId15"/>
    <p:sldId id="1434" r:id="rId16"/>
    <p:sldId id="1220" r:id="rId17"/>
    <p:sldId id="1414" r:id="rId18"/>
    <p:sldId id="1286" r:id="rId19"/>
    <p:sldId id="1316" r:id="rId20"/>
    <p:sldId id="1544" r:id="rId21"/>
    <p:sldId id="1489" r:id="rId22"/>
    <p:sldId id="1522" r:id="rId23"/>
    <p:sldId id="1456" r:id="rId24"/>
    <p:sldId id="1490" r:id="rId25"/>
    <p:sldId id="1491" r:id="rId26"/>
    <p:sldId id="1512" r:id="rId27"/>
    <p:sldId id="1435" r:id="rId28"/>
    <p:sldId id="993" r:id="rId29"/>
    <p:sldId id="1516" r:id="rId30"/>
    <p:sldId id="1545" r:id="rId31"/>
    <p:sldId id="1517" r:id="rId32"/>
    <p:sldId id="1538" r:id="rId33"/>
    <p:sldId id="1508" r:id="rId34"/>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13" d="100"/>
          <a:sy n="113" d="100"/>
        </p:scale>
        <p:origin x="588" y="96"/>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544011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3196683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514089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1540049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1498664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41974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342232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2019/11/8</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3" Type="http://schemas.openxmlformats.org/officeDocument/2006/relationships/image" Target="../media/image12.png"/><Relationship Id="rId7" Type="http://schemas.openxmlformats.org/officeDocument/2006/relationships/oleObject" Target="../embeddings/oleObject2.bin"/><Relationship Id="rId12" Type="http://schemas.openxmlformats.org/officeDocument/2006/relationships/oleObject" Target="../embeddings/oleObject4.bin"/><Relationship Id="rId2" Type="http://schemas.openxmlformats.org/officeDocument/2006/relationships/slideLayout" Target="../slideLayouts/slideLayout2.xml"/><Relationship Id="rId16" Type="http://schemas.openxmlformats.org/officeDocument/2006/relationships/slide" Target="slide4.xml"/><Relationship Id="rId1" Type="http://schemas.openxmlformats.org/officeDocument/2006/relationships/vmlDrawing" Target="../drawings/vmlDrawing1.vml"/><Relationship Id="rId6" Type="http://schemas.openxmlformats.org/officeDocument/2006/relationships/image" Target="../media/image10.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11.emf"/><Relationship Id="rId14" Type="http://schemas.openxmlformats.org/officeDocument/2006/relationships/oleObject" Target="../embeddings/oleObject5.bin"/></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slide" Target="slide31.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slide" Target="slide31.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31.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slide" Target="slide31.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slide" Target="slide31.xml"/><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27.xml"/><Relationship Id="rId4" Type="http://schemas.openxmlformats.org/officeDocument/2006/relationships/tags" Target="../tags/tag4.xml"/><Relationship Id="rId9" Type="http://schemas.openxmlformats.org/officeDocument/2006/relationships/slide" Target="slide1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四</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000" b="1" kern="100" dirty="0">
                <a:latin typeface="Times New Roman"/>
                <a:ea typeface="微软雅黑" pitchFamily="34" charset="-122"/>
              </a:rPr>
              <a:t>紧扣内容，应对变化，答好流程图类试题</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a:solidFill>
                  <a:schemeClr val="accent1">
                    <a:lumMod val="50000"/>
                  </a:schemeClr>
                </a:solidFill>
                <a:latin typeface="Arial" panose="020B0604020202020204" pitchFamily="34" charset="0"/>
                <a:cs typeface="Arial" panose="020B0604020202020204" pitchFamily="34" charset="0"/>
              </a:rPr>
              <a:t>复习任务群一　语言表达运用</a:t>
            </a:r>
            <a:endParaRPr lang="zh-CN" altLang="en-US" sz="1400" dirty="0">
              <a:solidFill>
                <a:schemeClr val="accent1">
                  <a:lumMod val="50000"/>
                </a:schemeClr>
              </a:solidFill>
              <a:latin typeface="Arial" panose="020B0604020202020204" pitchFamily="34" charset="0"/>
              <a:cs typeface="Arial" panose="020B0604020202020204" pitchFamily="34" charset="0"/>
            </a:endParaRP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190550" y="85152"/>
            <a:ext cx="11412000" cy="3914509"/>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阅读下面的文字，将记忆系统的工作模型图补充完整，每处不超过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外部大量信息会在感觉记忆中保持两秒或更短的时间，经由注意选择少量信息进入短时记忆，其他未被注意的信息则被遗忘。在短时记忆中临时存储的信息如果编码成功并得到复述，要么相对长久地保存于长时记忆中，要么再回到短时记忆的复述缓冲器中继续复述，而未编码的信息或者未得到复述的信息则被遗忘。短时记忆在对信息进行编码和加工时，常常依赖长时记忆提供的过去经验。记忆系统的工作模型如图所示：</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pic>
        <p:nvPicPr>
          <p:cNvPr id="6146" name="Picture 2" descr="Y47"/>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1278" y="3876081"/>
            <a:ext cx="5771398" cy="25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6491801" y="3610996"/>
            <a:ext cx="5004005" cy="233907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感觉记忆　</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未被注意　</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短时记忆　</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未被编码</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未编码</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成功编码并复述</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编码成功并复述</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07062"/>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阅读下面程序员编写的某购票软件程序流程图，完成后面的题目。</a:t>
            </a:r>
            <a:endParaRPr lang="zh-CN" altLang="zh-CN" sz="2400" kern="10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pic>
        <p:nvPicPr>
          <p:cNvPr id="7170" name="Picture 2" descr="Y4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03828" y="966740"/>
            <a:ext cx="6782756" cy="492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72500"/>
            <a:ext cx="4265840" cy="233907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请把图中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购买车票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的流程用文字进行介绍，要求内容完整，表述准确，语言连贯，不超过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2397985"/>
            <a:ext cx="4265840"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用户先查询车票，若未售完可以购票，用户支付后购票结束。若车票售完则进行智能监控，此时，若没有余票，则继续检测；若有余票则自动抢票，成功后通知用户购票。</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pic>
        <p:nvPicPr>
          <p:cNvPr id="12" name="Picture 2" descr="Y4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65743" y="568108"/>
            <a:ext cx="6518095" cy="47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1213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389206" y="17250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从服务客户角度简要评析该软件流程图。</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798878"/>
            <a:ext cx="4553872" cy="566306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具有一站式服务功能，通过该软件用户可以购买车票、机票以及预订酒店</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使用便捷，为用户提供了票务查询与购买的功能，在车票已售完的情况下，具有抢票功能</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部分设计缺少人性化，没有设计退出购票的功能；在无法购买车票的情况下，没有告知用户无票的功能。</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pic>
        <p:nvPicPr>
          <p:cNvPr id="13" name="Picture 2" descr="Y4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65743" y="568108"/>
            <a:ext cx="6518095" cy="47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60898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24589868"/>
              </p:ext>
            </p:extLst>
          </p:nvPr>
        </p:nvGraphicFramePr>
        <p:xfrm>
          <a:off x="1270670" y="1701602"/>
          <a:ext cx="9649072" cy="3991988"/>
        </p:xfrm>
        <a:graphic>
          <a:graphicData uri="http://schemas.openxmlformats.org/drawingml/2006/table">
            <a:tbl>
              <a:tblPr/>
              <a:tblGrid>
                <a:gridCol w="1800200"/>
                <a:gridCol w="7848872"/>
              </a:tblGrid>
              <a:tr h="57028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0284">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是否了解试题的一般性要求？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0284">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是否知晓试题的变化性方向？</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0284">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是否了解流程图的内容结构？</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0284">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是否掌握读图的方法与步骤？</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028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是否掌握答题要求？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028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262452465"/>
              </p:ext>
            </p:extLst>
          </p:nvPr>
        </p:nvGraphicFramePr>
        <p:xfrm>
          <a:off x="8976759" y="2298074"/>
          <a:ext cx="1143000" cy="771525"/>
        </p:xfrm>
        <a:graphic>
          <a:graphicData uri="http://schemas.openxmlformats.org/presentationml/2006/ole">
            <mc:AlternateContent xmlns:mc="http://schemas.openxmlformats.org/markup-compatibility/2006">
              <mc:Choice xmlns:v="urn:schemas-microsoft-com:vml" Requires="v">
                <p:oleObj spid="_x0000_s1215"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8976759" y="2298074"/>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728406818"/>
              </p:ext>
            </p:extLst>
          </p:nvPr>
        </p:nvGraphicFramePr>
        <p:xfrm>
          <a:off x="8986284" y="2874293"/>
          <a:ext cx="1143000" cy="771525"/>
        </p:xfrm>
        <a:graphic>
          <a:graphicData uri="http://schemas.openxmlformats.org/presentationml/2006/ole">
            <mc:AlternateContent xmlns:mc="http://schemas.openxmlformats.org/markup-compatibility/2006">
              <mc:Choice xmlns:v="urn:schemas-microsoft-com:vml" Requires="v">
                <p:oleObj spid="_x0000_s1216"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8986284" y="2874293"/>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516633444"/>
              </p:ext>
            </p:extLst>
          </p:nvPr>
        </p:nvGraphicFramePr>
        <p:xfrm>
          <a:off x="8966001" y="3428841"/>
          <a:ext cx="1143000" cy="771525"/>
        </p:xfrm>
        <a:graphic>
          <a:graphicData uri="http://schemas.openxmlformats.org/presentationml/2006/ole">
            <mc:AlternateContent xmlns:mc="http://schemas.openxmlformats.org/markup-compatibility/2006">
              <mc:Choice xmlns:v="urn:schemas-microsoft-com:vml" Requires="v">
                <p:oleObj spid="_x0000_s1217"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8966001" y="3428841"/>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694048434"/>
              </p:ext>
            </p:extLst>
          </p:nvPr>
        </p:nvGraphicFramePr>
        <p:xfrm>
          <a:off x="8984654" y="4004905"/>
          <a:ext cx="1143000" cy="771525"/>
        </p:xfrm>
        <a:graphic>
          <a:graphicData uri="http://schemas.openxmlformats.org/presentationml/2006/ole">
            <mc:AlternateContent xmlns:mc="http://schemas.openxmlformats.org/markup-compatibility/2006">
              <mc:Choice xmlns:v="urn:schemas-microsoft-com:vml" Requires="v">
                <p:oleObj spid="_x0000_s1218"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8984654" y="4004905"/>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188719521"/>
              </p:ext>
            </p:extLst>
          </p:nvPr>
        </p:nvGraphicFramePr>
        <p:xfrm>
          <a:off x="8387070" y="4573509"/>
          <a:ext cx="1143000" cy="771525"/>
        </p:xfrm>
        <a:graphic>
          <a:graphicData uri="http://schemas.openxmlformats.org/presentationml/2006/ole">
            <mc:AlternateContent xmlns:mc="http://schemas.openxmlformats.org/markup-compatibility/2006">
              <mc:Choice xmlns:v="urn:schemas-microsoft-com:vml" Requires="v">
                <p:oleObj spid="_x0000_s1219"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8387070" y="4573509"/>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9206" y="621482"/>
            <a:ext cx="11412000" cy="6147813"/>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常规题审题</a:t>
            </a: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题例：</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下面是某校为教师编写个人专业发展规划而提供的流程图，请把这个图转写成一段文字介绍，要求内容完整，表述准确，语言连贯，不超过</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90</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个字。</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年全国卷</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Ⅰ</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第</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21</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题题干</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题干包括两部分：一是关于该流程标题</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或主题</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的说明，二是转换要求。审题先审流程图标题</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或主题</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：对象、内容。再审要求，这个要求是一般性要求，流程图题几乎都要带的，即：</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内容完整：图中的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要全。</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表述准确：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指示符号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之间的关系要转化为介词、连词及动词、动词性短语。</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语言连贯：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指示符号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要转化为表现某种顺序的或层递关系的词语。</a:t>
            </a:r>
            <a:endParaRPr lang="zh-CN" altLang="zh-CN" sz="2400" kern="100" dirty="0">
              <a:latin typeface="宋体" panose="02010600030101010101" pitchFamily="2" charset="-122"/>
              <a:cs typeface="Courier New" panose="02070309020205020404" pitchFamily="49" charset="0"/>
            </a:endParaRPr>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5498"/>
            <a:ext cx="11412000" cy="5039817"/>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变化题审题</a:t>
            </a: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题例：</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下面是某中学</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年的一次月考工作安排流程图，</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12</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日教学管理中心将拟写一份通知发给教学处。请根据这份流程图，完成通知正文的空缺部分。要求表述准确，语言连贯，信息无遗漏。</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审题：这类变化题除了有流程图转换的一般性要求外，还有许多变化性要求，审题要重点关注这些变化性要求。如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教学管理中心将拟写一份通知发给教学处</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教务处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请根据这份流程图，完成通知正文的空缺部分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两处要求，包含了陈述主体的变化、表述用语的变化等。这是一道把流程图转换与拟写通知结合起来的综合性试题，是流程图类命题变化的一个代表。</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981522"/>
            <a:ext cx="11412000" cy="5039817"/>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流程图之构成</a:t>
            </a: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方框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圆圈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及其文字；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连接线</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箭头，有正向与逆向之分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旁批文字。这三部分作用如下：</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方框或圆圈中的文字属于关键概念，是流程图的重要环节和必不可少的要素，表述时不可遗漏。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连接线</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箭头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往往描述事件的发展趋势、流转方向、动作行为的步骤，是描述整件事情进程的方向，读图时需要理清各环节间的关系及事情发展的先后顺序。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旁批文字位于连接线上，属于注释各环节间各概念间发生关系的方式、动作行为流转的方向手段途径等，对整个活动的构建起着连贯、引导和过渡的作用。</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精准读文</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341562"/>
            <a:ext cx="11412000" cy="2823826"/>
          </a:xfrm>
          <a:prstGeom prst="rect">
            <a:avLst/>
          </a:prstGeom>
        </p:spPr>
        <p:txBody>
          <a:bodyPr wrap="square" lIns="121898" tIns="60948" rIns="121898" bIns="60948">
            <a:spAutoFit/>
          </a:bodyPr>
          <a:lstStyle/>
          <a:p>
            <a:pPr indent="623888"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读图方法与步骤</a:t>
            </a: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依照事理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流程图标题或主题内容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明确流程图的起与止。</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抓住方框内文字确定每一流程的内容。</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抓住箭头及其旁批文字看流程进展过程及进展的方式、手段等。要特别注意逆箭头的内容。</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Y4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8264" y="1269554"/>
            <a:ext cx="11353884" cy="472835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204098"/>
            <a:ext cx="11412000" cy="3377824"/>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这里重点谈谈变化性试题的答题要点。这个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变化性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主要指有情境性要求，与其他考点题型结合考查。答题时要依据流程图</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，这一点坚决不变；同时抓住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变化性要求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并满足其要求。</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变化题型</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：填方框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圆圈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内所缺文字型。所填文字，一定是从文字材料中提取出来的关键词语，或者根据流程图文字合理推导出来的；所填文字要极其准确、简洁，而且所填的层次与顺序更要准确。</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99039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79730"/>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根据以下文段的陈述，将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虚拟反方立场的思维路径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构思框架图中的项目填写完整。要求表述准确，用语简明。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每空不超过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pic>
        <p:nvPicPr>
          <p:cNvPr id="8194" name="Picture 2" descr="Y50"/>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30820" y="1691898"/>
            <a:ext cx="5525026" cy="30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89206" y="5364306"/>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虚拟反方立场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虚拟身份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虚拟视角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多维度呈现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合理化筛选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针对性完善</a:t>
            </a:r>
            <a:endParaRPr lang="zh-CN" altLang="zh-CN" sz="2400" kern="100" dirty="0">
              <a:latin typeface="宋体" panose="02010600030101010101" pitchFamily="2" charset="-122"/>
              <a:cs typeface="Courier New" panose="02070309020205020404" pitchFamily="49" charset="0"/>
            </a:endParaRPr>
          </a:p>
        </p:txBody>
      </p:sp>
      <p:sp>
        <p:nvSpPr>
          <p:cNvPr id="5" name="矩形 4"/>
          <p:cNvSpPr/>
          <p:nvPr/>
        </p:nvSpPr>
        <p:spPr>
          <a:xfrm>
            <a:off x="389207" y="1403866"/>
            <a:ext cx="5706000" cy="3970318"/>
          </a:xfrm>
          <a:prstGeom prst="rect">
            <a:avLst/>
          </a:prstGeom>
        </p:spPr>
        <p:txBody>
          <a:bodyPr wrap="square">
            <a:spAutoFit/>
          </a:bodyPr>
          <a:lstStyle/>
          <a:p>
            <a:pPr lvl="0" indent="623888"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虚拟反方立场作为一种论说思维，可以有效提升思辨力，让说理更具合理性。其思维路径可分为如下层级：先从同一事件或现象的不同层面或同一层面的不同维度确定虚拟身份与虚拟视角，然后结合虚拟身份与视角多维度呈现，再进行合理化筛选，以针对性完善来提升写作的思辨性。</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261442"/>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下面是介绍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中秋节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的思维导图，其中有几处空白，请根据图表内容，合理推断，在空白处填入恰当的词语。</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5085978"/>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传说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习俗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名称</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别称</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农历八月十五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团圆节</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追月节、八月半</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⑥</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吃月饼</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喝桂花酒</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pic>
        <p:nvPicPr>
          <p:cNvPr id="9219" name="Picture 3" descr="Y5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95261" y="1629594"/>
            <a:ext cx="5599890" cy="321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1675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641956"/>
            <a:ext cx="11412000" cy="1715830"/>
          </a:xfrm>
          <a:prstGeom prst="rect">
            <a:avLst/>
          </a:prstGeom>
        </p:spPr>
        <p:txBody>
          <a:bodyPr wrap="square" lIns="121898" tIns="60948" rIns="121898" bIns="60948">
            <a:spAutoFit/>
          </a:bodyPr>
          <a:lstStyle/>
          <a:p>
            <a:pPr indent="623888"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变化题型</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：与压缩语段题型结合型。这类题型，实际上是把流程图内容用压缩语段的题型呈现出来。答题时，一方面要全面、准确转述或概括流程图内容，另一方面要符合压缩语段的题型要求。</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33450"/>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根据下面图示提取的有效信息，给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精神亚健康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下定义，要求不超过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70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pic>
        <p:nvPicPr>
          <p:cNvPr id="10242" name="Picture 2" descr="Y5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4690" y="1269554"/>
            <a:ext cx="7461032" cy="3475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78582" y="4877184"/>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精神亚健康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是人们因精神追求失去正确目标、缺乏价值支点，表现出对生活、他人、事业和社会缺乏热情、感情、激情和责任感的一种精神状态。</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78676"/>
            <a:ext cx="11412000" cy="2893075"/>
          </a:xfrm>
          <a:prstGeom prst="rect">
            <a:avLst/>
          </a:prstGeom>
        </p:spPr>
        <p:txBody>
          <a:bodyPr wrap="square" lIns="121898" tIns="60948" rIns="121898" bIns="60948">
            <a:spAutoFit/>
          </a:bodyPr>
          <a:lstStyle/>
          <a:p>
            <a:pPr indent="623888" algn="just">
              <a:lnSpc>
                <a:spcPct val="150000"/>
              </a:lnSpc>
              <a:spcAft>
                <a:spcPts val="0"/>
              </a:spcAft>
            </a:pP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变化题型</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：与日常应用文微写作结合型。做题时，同样要全面、准确转换流程图内容，并且要符合日常应用文格式及语言要求</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赵老师因为班上同学成绩不理想经常批评大家，结果适得其反。班长郝思同学看到下面的流程图后，认为可以借之给赵老师提出相关建议。请以郝思的名义给赵老师写封短信，要求表达简明、连贯、得体，正文不超过</a:t>
            </a:r>
            <a:r>
              <a:rPr lang="en-US" altLang="zh-CN" sz="2400" kern="100" dirty="0">
                <a:latin typeface="Times New Roman" panose="02020603050405020304" pitchFamily="18" charset="0"/>
                <a:ea typeface="微软雅黑" panose="020B0503020204020204" pitchFamily="34" charset="-122"/>
              </a:rPr>
              <a:t>120</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字。</a:t>
            </a:r>
            <a:endParaRPr lang="zh-CN" altLang="zh-CN" sz="2400" kern="100" dirty="0">
              <a:latin typeface="宋体" panose="02010600030101010101" pitchFamily="2" charset="-122"/>
              <a:cs typeface="Courier New" panose="02070309020205020404" pitchFamily="49" charset="0"/>
            </a:endParaRPr>
          </a:p>
        </p:txBody>
      </p:sp>
      <p:pic>
        <p:nvPicPr>
          <p:cNvPr id="11266" name="Picture 2" descr="Y5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60205" y="3234949"/>
            <a:ext cx="5870002" cy="284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87614"/>
            <a:ext cx="11412000" cy="503898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赵老师：</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您好！</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咱班成绩不太理想，您焦虑，我着急。原来激励能激发努力，辅以正确方向和技能会产生效益，对效益的公正评价又使主体获得满足感，这样做的好处是能促使他加倍努力。请老师多激励大家，多指导方向技能，相信一定能提高大家的学习成绩。学生班门弄斧，是否可行，还请老师定夺。</a:t>
            </a:r>
            <a:endParaRPr lang="zh-CN" altLang="zh-CN" sz="2400" kern="100" dirty="0">
              <a:latin typeface="宋体" panose="02010600030101010101" pitchFamily="2" charset="-122"/>
              <a:cs typeface="Courier New" panose="02070309020205020404" pitchFamily="49" charset="0"/>
            </a:endParaRPr>
          </a:p>
          <a:p>
            <a:pPr indent="623888" algn="just">
              <a:lnSpc>
                <a:spcPct val="150000"/>
              </a:lnSpc>
              <a:spcAft>
                <a:spcPts val="0"/>
              </a:spcAft>
            </a:pP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顺祝老师新年快乐！</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学生：郝思</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en-US" altLang="zh-CN" sz="2400" kern="100" dirty="0">
                <a:solidFill>
                  <a:srgbClr val="C00000"/>
                </a:solidFill>
                <a:latin typeface="Times New Roman" panose="02020603050405020304" pitchFamily="18" charset="0"/>
                <a:ea typeface="楷体_GB2312" panose="02010609030101010101" pitchFamily="49" charset="-122"/>
              </a:rPr>
              <a:t>2019</a:t>
            </a:r>
            <a:r>
              <a:rPr lang="zh-CN" altLang="zh-CN" sz="2400" kern="100" dirty="0">
                <a:solidFill>
                  <a:srgbClr val="C00000"/>
                </a:solidFill>
                <a:latin typeface="Times New Roman" panose="02020603050405020304" pitchFamily="18" charset="0"/>
                <a:ea typeface="楷体_GB2312" panose="02010609030101010101" pitchFamily="49" charset="-122"/>
              </a:rPr>
              <a:t>年</a:t>
            </a:r>
            <a:r>
              <a:rPr lang="en-US" altLang="zh-CN" sz="2400" kern="100" dirty="0">
                <a:solidFill>
                  <a:srgbClr val="C00000"/>
                </a:solidFill>
                <a:latin typeface="Times New Roman" panose="02020603050405020304" pitchFamily="18" charset="0"/>
                <a:ea typeface="楷体_GB2312" panose="02010609030101010101" pitchFamily="49" charset="-122"/>
              </a:rPr>
              <a:t>2</a:t>
            </a:r>
            <a:r>
              <a:rPr lang="zh-CN" altLang="zh-CN" sz="2400" kern="100" dirty="0">
                <a:solidFill>
                  <a:srgbClr val="C00000"/>
                </a:solidFill>
                <a:latin typeface="Times New Roman" panose="02020603050405020304" pitchFamily="18" charset="0"/>
                <a:ea typeface="楷体_GB2312" panose="02010609030101010101" pitchFamily="49" charset="-122"/>
              </a:rPr>
              <a:t>月</a:t>
            </a:r>
            <a:r>
              <a:rPr lang="en-US" altLang="zh-CN" sz="2400" kern="100" dirty="0">
                <a:solidFill>
                  <a:srgbClr val="C00000"/>
                </a:solidFill>
                <a:latin typeface="Times New Roman" panose="02020603050405020304" pitchFamily="18" charset="0"/>
                <a:ea typeface="楷体_GB2312" panose="02010609030101010101" pitchFamily="49" charset="-122"/>
              </a:rPr>
              <a:t>10</a:t>
            </a:r>
            <a:r>
              <a:rPr lang="zh-CN" altLang="zh-CN" sz="2400" kern="100" dirty="0">
                <a:solidFill>
                  <a:srgbClr val="C00000"/>
                </a:solidFill>
                <a:latin typeface="Times New Roman" panose="02020603050405020304" pitchFamily="18" charset="0"/>
                <a:ea typeface="楷体_GB2312" panose="02010609030101010101" pitchFamily="49" charset="-122"/>
              </a:rPr>
              <a:t>日</a:t>
            </a:r>
            <a:endParaRPr lang="zh-CN" altLang="zh-CN" sz="2400" kern="100" dirty="0">
              <a:latin typeface="Times New Roman" panose="02020603050405020304" pitchFamily="18" charset="0"/>
            </a:endParaRPr>
          </a:p>
        </p:txBody>
      </p:sp>
      <p:sp>
        <p:nvSpPr>
          <p:cNvPr id="4"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17426"/>
            <a:ext cx="11412000" cy="171583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下面是为解读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学习中心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微型课程开发模式而提供的流程图，请就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设计学习活动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的具体做法，把图中相关内容转写成一段文字介绍，要求内容完整，表述准确，语言连贯，不超过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pic>
        <p:nvPicPr>
          <p:cNvPr id="12290" name="Picture 2" descr="Y5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32632" y="1989634"/>
            <a:ext cx="5525149" cy="2493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334566" y="459428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设计学习活动可以在确定学习目标和选择学习内容后，分别从学习资源、学习支架、学习情境和学习拓展四个方面依次展开设计，最后根据学习评价进行修改和完善。</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683786"/>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下面是我国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电影产业链及票房分成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示意图，请根据示意图在横线上填写恰当的句子，使内容完整，表述准确，语言连贯，每处不超过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pic>
        <p:nvPicPr>
          <p:cNvPr id="13314" name="Picture 2" descr="Y55"/>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33012" y="2036725"/>
            <a:ext cx="6124388" cy="3409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321875" cy="3377824"/>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图文转换题是语言表达中的热点题型，而流程图之转换则是热点中之热点。它本身已很难，而近年来命题有了新趋势，无形中又加大了难度。这个新趋势表现在：流程图之转换本身在变化，如填入方框内的文字；与其他题型结合，如与概括题、评价题等题型结合，命题的情境化和综合性越来越强。为了适应这一命题变化，考生一定要以不变应万变，抓住流程图内容层次这个根本，再根据变化要求去满足题目要求。</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5487" y="887054"/>
            <a:ext cx="11757795" cy="2339078"/>
          </a:xfrm>
          <a:prstGeom prst="rect">
            <a:avLst/>
          </a:prstGeom>
        </p:spPr>
        <p:txBody>
          <a:bodyPr wrap="square" lIns="121898" tIns="60948" rIns="121898" bIns="60948">
            <a:spAutoFit/>
          </a:bodyPr>
          <a:lstStyle/>
          <a:p>
            <a:pPr indent="623888"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上游的投资、制片方，中游的发行方和下游的院线、影院与观众</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。上游制片方或中游发行方提供片源，下游用户付费观看，现金流自下而上流动</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a:t>
            </a: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_</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从票房分成现状来看，</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，其次是投资、制片方。这也是近年来影院投资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过热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的重要原因。</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185487" y="3298140"/>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共同构成了电影的产业链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产业各环节按比例分成　</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院线、影院的分成比例最大</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15363688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9956" y="731691"/>
            <a:ext cx="5908516" cy="510906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en-US" sz="2400" kern="100" dirty="0" smtClean="0">
                <a:latin typeface="Times New Roman" panose="02020603050405020304" pitchFamily="18" charset="0"/>
                <a:ea typeface="微软雅黑" panose="020B0503020204020204" pitchFamily="34" charset="-122"/>
                <a:cs typeface="Courier New" panose="02070309020205020404" pitchFamily="49" charset="0"/>
              </a:rPr>
              <a:t>右</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是某中学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年的一次月考工作安排流程图，</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日教学管理中心将拟写一份通知发给教学处。请根据这份流程图，完成通知正文的空缺部分。要求表述准确，语言连贯，信息无遗漏</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623888"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通知正文：学校拟定于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日举行月考，</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我中心将于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日召集相关人员举行月考质量分析会</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pic>
        <p:nvPicPr>
          <p:cNvPr id="14338" name="Picture 2" descr="Y5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15512" y="293695"/>
            <a:ext cx="5403882" cy="6138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837506"/>
            <a:ext cx="11187139" cy="448581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为保证本次月考工作的圆满完成，请你处按时做好如下工作：</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一、安排各学科备课组拟定试题双向细目表，请你处于</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日前收齐细目表并提交我中心；</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二、安排各学科命题组按照双向细目表完成命题，请你处于</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18</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日前收齐并提交我中心；</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三、安排各学科备课组于</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26</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日</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—27</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日进行网上阅卷；</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四、督促学科备课组</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根据将于</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28</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日完成移交的成绩数据，</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于</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29</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日之前完成质量分析，由你处收齐各科质量分析并提交我中心。</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9" name="返回">
            <a:hlinkClick r:id="rId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2162150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a:solidFill>
                  <a:schemeClr val="accent1">
                    <a:lumMod val="50000"/>
                  </a:schemeClr>
                </a:solidFill>
                <a:latin typeface="Arial" panose="020B0604020202020204" pitchFamily="34" charset="0"/>
                <a:cs typeface="Arial" panose="020B0604020202020204" pitchFamily="34" charset="0"/>
              </a:rPr>
              <a:t>复习任务群一　语言表达运用</a:t>
            </a:r>
            <a:endParaRPr lang="zh-CN" altLang="en-US" sz="14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333450"/>
            <a:ext cx="11412000" cy="171583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下图是某机构关于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排遣烦恼的方式与效果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的抽样调查图，请把此图转写成一段话，要求内容完整，表述准确，语言连贯，不要出现具体的阿拉伯数字，不超过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110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pic>
        <p:nvPicPr>
          <p:cNvPr id="3074" name="Picture 2" descr="Y4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03828" y="2301692"/>
            <a:ext cx="6782756" cy="314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graphicFrame>
        <p:nvGraphicFramePr>
          <p:cNvPr id="3" name="表格 2"/>
          <p:cNvGraphicFramePr>
            <a:graphicFrameLocks noGrp="1"/>
          </p:cNvGraphicFramePr>
          <p:nvPr>
            <p:extLst>
              <p:ext uri="{D42A27DB-BD31-4B8C-83A1-F6EECF244321}">
                <p14:modId xmlns:p14="http://schemas.microsoft.com/office/powerpoint/2010/main" val="97158731"/>
              </p:ext>
            </p:extLst>
          </p:nvPr>
        </p:nvGraphicFramePr>
        <p:xfrm>
          <a:off x="1450690" y="535682"/>
          <a:ext cx="9289032" cy="5486400"/>
        </p:xfrm>
        <a:graphic>
          <a:graphicData uri="http://schemas.openxmlformats.org/drawingml/2006/table">
            <a:tbl>
              <a:tblPr/>
              <a:tblGrid>
                <a:gridCol w="774086"/>
                <a:gridCol w="774086"/>
                <a:gridCol w="774086"/>
                <a:gridCol w="774086"/>
                <a:gridCol w="774086"/>
                <a:gridCol w="774086"/>
                <a:gridCol w="774086"/>
                <a:gridCol w="774086"/>
                <a:gridCol w="774086"/>
                <a:gridCol w="774086"/>
                <a:gridCol w="774086"/>
                <a:gridCol w="774086"/>
              </a:tblGrid>
              <a:tr h="497625">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本</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抽</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样</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调</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查</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结</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果</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70">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70">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70">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70">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70">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70">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70">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70">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6770">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solidFill>
                            <a:srgbClr val="0000FF"/>
                          </a:solidFill>
                          <a:effectLst/>
                          <a:latin typeface="Times New Roman" panose="02020603050405020304" pitchFamily="18" charset="0"/>
                          <a:ea typeface="宋体" panose="02010600030101010101" pitchFamily="2"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011166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p:cNvSpPr/>
          <p:nvPr/>
        </p:nvSpPr>
        <p:spPr>
          <a:xfrm>
            <a:off x="389206" y="1413570"/>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排遣烦恼的方式分自我承受、工作运动、父母谈心、朋友交谈四类。其中绝大部分人通过自我承受、工作运动排遣，依靠父母、朋友的很少；从效果来看，借助工作运动和父母成功排遣的占大多数</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均超半数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都约占六成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；求助朋友的，面谈效果远超网聊。</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40475332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75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261442"/>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请把下图的中美贸易战的相关情况写成一段话，要求内容完整，表述准确，语言连贯，不超过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pic>
        <p:nvPicPr>
          <p:cNvPr id="5122" name="Picture 2" descr="Y4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4690" y="1629594"/>
            <a:ext cx="7461032" cy="233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334566" y="423424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中美贸易战由美国主动挑战，中国被迫应战，中美的应对措施分别是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开放国门，一带一路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树立壁垒，勒索盟友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；贸易战的应对后果是中国得道多助，美国失道寡助；贸易战的解决之道是合作共赢。</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10558</TotalTime>
  <Words>1833</Words>
  <Application>Microsoft Office PowerPoint</Application>
  <PresentationFormat>自定义</PresentationFormat>
  <Paragraphs>273</Paragraphs>
  <Slides>33</Slides>
  <Notes>17</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53" baseType="lpstr">
      <vt:lpstr>Adobe Arabic</vt:lpstr>
      <vt:lpstr>方正报宋_GBK</vt:lpstr>
      <vt:lpstr>方正博雅宋_GBK</vt:lpstr>
      <vt:lpstr>方正清刻本悦宋简体</vt:lpstr>
      <vt:lpstr>仿宋_GB2312</vt:lpstr>
      <vt:lpstr>华文楷体</vt:lpstr>
      <vt:lpstr>经典繁仿黑</vt:lpstr>
      <vt:lpstr>楷体</vt:lpstr>
      <vt:lpstr>楷体_GB2312</vt:lpstr>
      <vt:lpstr>宋体</vt:lpstr>
      <vt:lpstr>微软雅黑</vt:lpstr>
      <vt:lpstr>微软雅黑</vt:lpstr>
      <vt:lpstr>Arial</vt:lpstr>
      <vt:lpstr>Broadway</vt:lpstr>
      <vt:lpstr>Calibri</vt:lpstr>
      <vt:lpstr>Courier New</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2215</cp:revision>
  <dcterms:modified xsi:type="dcterms:W3CDTF">2019-11-08T02:58:42Z</dcterms:modified>
</cp:coreProperties>
</file>