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7" r:id="rId5"/>
    <p:sldId id="259" r:id="rId6"/>
    <p:sldId id="268" r:id="rId7"/>
    <p:sldId id="269" r:id="rId8"/>
    <p:sldId id="270" r:id="rId9"/>
    <p:sldId id="271" r:id="rId10"/>
    <p:sldId id="276" r:id="rId11"/>
    <p:sldId id="277" r:id="rId12"/>
    <p:sldId id="278" r:id="rId13"/>
    <p:sldId id="274" r:id="rId14"/>
    <p:sldId id="263" r:id="rId15"/>
    <p:sldId id="275" r:id="rId16"/>
    <p:sldId id="279" r:id="rId17"/>
    <p:sldId id="288" r:id="rId18"/>
    <p:sldId id="290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9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043E-551B-4065-BA8B-54B95B552741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578A0-967D-43BD-902D-99159ED2B4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n-cs"/>
              </a:rPr>
              <a:t>铁崖  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清代   </a:t>
            </a:r>
            <a:r>
              <a:rPr lang="zh-CN" altLang="en-US" sz="3600" u="sng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铁崖文集   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虞初新志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•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秋声诗自序   笔记小说集</a:t>
            </a:r>
            <a:endParaRPr lang="zh-CN" altLang="en-US" sz="3600" u="sng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78A0-967D-43BD-902D-99159ED2B47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78A0-967D-43BD-902D-99159ED2B47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08B78-7955-4801-88CC-095A7CBAF453}" type="datetimeFigureOut">
              <a:rPr lang="zh-CN" altLang="en-US" smtClean="0"/>
              <a:pPr/>
              <a:t>2009-9-23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C6D41-5F00-4E44-80D2-6FCF370D43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&#38379;&#29577;&#29748;\&#26700;&#38754;\&#21475;&#25216;\&#21475;&#25216;&#26391;&#35829;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2285992"/>
            <a:ext cx="3571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2060"/>
                </a:solidFill>
              </a:rPr>
              <a:t>         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r>
              <a:rPr lang="zh-CN" altLang="en-US" sz="4400" dirty="0" smtClean="0"/>
              <a:t>                                               </a:t>
            </a:r>
            <a:endParaRPr lang="zh-CN" altLang="en-US" sz="4400" dirty="0"/>
          </a:p>
        </p:txBody>
      </p:sp>
      <p:sp>
        <p:nvSpPr>
          <p:cNvPr id="5" name="矩形 4"/>
          <p:cNvSpPr/>
          <p:nvPr/>
        </p:nvSpPr>
        <p:spPr>
          <a:xfrm>
            <a:off x="2428860" y="1785926"/>
            <a:ext cx="355417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华文新魏" pitchFamily="2" charset="-122"/>
                <a:ea typeface="华文新魏" pitchFamily="2" charset="-122"/>
              </a:rPr>
              <a:t>口   技</a:t>
            </a:r>
            <a:endParaRPr lang="zh-CN" altLang="en-US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00760" y="4643446"/>
            <a:ext cx="2271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林嗣环</a:t>
            </a:r>
            <a:endParaRPr lang="zh-CN" alt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2844" y="142852"/>
            <a:ext cx="3357586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FF00"/>
                </a:solidFill>
                <a:latin typeface="方正楷体简体" pitchFamily="2" charset="-122"/>
                <a:ea typeface="方正楷体简体" pitchFamily="2" charset="-122"/>
              </a:rPr>
              <a:t>文言知识汇总</a:t>
            </a:r>
            <a:endParaRPr lang="zh-CN" altLang="en-US" sz="4000" b="1" dirty="0">
              <a:solidFill>
                <a:srgbClr val="FFFF00"/>
              </a:solidFill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1000108"/>
            <a:ext cx="2786082" cy="58477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一</a:t>
            </a:r>
            <a:r>
              <a:rPr lang="en-US" altLang="zh-CN" sz="3200" b="1" dirty="0" smtClean="0">
                <a:latin typeface="方正楷体简体" pitchFamily="2" charset="-122"/>
                <a:ea typeface="方正楷体简体" pitchFamily="2" charset="-122"/>
              </a:rPr>
              <a:t> 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、通假字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643050"/>
            <a:ext cx="9144000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夫起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溺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，妇亦抱儿起溺（</a:t>
            </a:r>
            <a:endParaRPr lang="en-US" altLang="zh-CN" sz="3200" b="1" dirty="0" smtClean="0">
              <a:latin typeface="方正楷体简体" pitchFamily="2" charset="-122"/>
              <a:ea typeface="方正楷体简体" pitchFamily="2" charset="-122"/>
            </a:endParaRPr>
          </a:p>
          <a:p>
            <a:pPr>
              <a:lnSpc>
                <a:spcPts val="5500"/>
              </a:lnSpc>
            </a:pP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微笑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嘿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叹，以为妙绝也（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3129977"/>
            <a:ext cx="2714644" cy="58477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二、古今异义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929066"/>
            <a:ext cx="242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会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宾客大宴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357826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中间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力拉崩倒之声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14744" y="5000636"/>
            <a:ext cx="5786446" cy="1704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400"/>
              </a:lnSpc>
            </a:pPr>
            <a:r>
              <a:rPr lang="zh-CN" altLang="en-US" sz="2800" b="1" dirty="0" smtClean="0">
                <a:latin typeface="方正楷体简体" pitchFamily="2" charset="-122"/>
                <a:ea typeface="方正楷体简体" pitchFamily="2" charset="-122"/>
              </a:rPr>
              <a:t>古义：中间夹杂着。</a:t>
            </a:r>
            <a:endParaRPr lang="en-US" altLang="zh-CN" sz="2800" b="1" dirty="0" smtClean="0">
              <a:latin typeface="方正楷体简体" pitchFamily="2" charset="-122"/>
              <a:ea typeface="方正楷体简体" pitchFamily="2" charset="-122"/>
            </a:endParaRPr>
          </a:p>
          <a:p>
            <a:pPr>
              <a:lnSpc>
                <a:spcPts val="4400"/>
              </a:lnSpc>
            </a:pPr>
            <a:r>
              <a:rPr lang="zh-CN" altLang="en-US" sz="2800" b="1" dirty="0" smtClean="0">
                <a:latin typeface="方正楷体简体" pitchFamily="2" charset="-122"/>
                <a:ea typeface="方正楷体简体" pitchFamily="2" charset="-122"/>
              </a:rPr>
              <a:t>今义：在事物两端之间或两           个事物之间的位置</a:t>
            </a:r>
            <a:endParaRPr lang="zh-CN" altLang="en-US" sz="28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984" y="3857628"/>
            <a:ext cx="6858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古义：适逢，正赶上。</a:t>
            </a:r>
            <a:endParaRPr lang="en-US" altLang="zh-CN" sz="3200" b="1" dirty="0" smtClean="0">
              <a:latin typeface="方正楷体简体" pitchFamily="2" charset="-122"/>
              <a:ea typeface="方正楷体简体" pitchFamily="2" charset="-122"/>
            </a:endParaRPr>
          </a:p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今义：合拢，聚在一起</a:t>
            </a:r>
            <a:r>
              <a:rPr lang="en-US" altLang="zh-CN" sz="3200" b="1" dirty="0" smtClean="0">
                <a:latin typeface="方正楷体简体" pitchFamily="2" charset="-122"/>
                <a:ea typeface="方正楷体简体" pitchFamily="2" charset="-122"/>
              </a:rPr>
              <a:t>;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会议。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4643438" y="1857364"/>
            <a:ext cx="4716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“溺”通“尿”，小便。</a:t>
            </a:r>
            <a:endParaRPr lang="zh-CN" altLang="en-US" sz="3200" dirty="0"/>
          </a:p>
        </p:txBody>
      </p:sp>
      <p:sp>
        <p:nvSpPr>
          <p:cNvPr id="30" name="矩形 29"/>
          <p:cNvSpPr/>
          <p:nvPr/>
        </p:nvSpPr>
        <p:spPr>
          <a:xfrm>
            <a:off x="4572000" y="2571744"/>
            <a:ext cx="53607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“嘿”通“默”，不出声。</a:t>
            </a:r>
            <a:r>
              <a:rPr lang="zh-CN" altLang="en-US" b="1" dirty="0" smtClean="0">
                <a:latin typeface="方正楷体简体" pitchFamily="2" charset="-122"/>
                <a:ea typeface="方正楷体简体" pitchFamily="2" charset="-122"/>
              </a:rPr>
              <a:t>）</a:t>
            </a:r>
            <a:endParaRPr lang="zh-CN" altLang="en-US" dirty="0"/>
          </a:p>
        </p:txBody>
      </p:sp>
      <p:sp>
        <p:nvSpPr>
          <p:cNvPr id="12" name="左大括号 11"/>
          <p:cNvSpPr/>
          <p:nvPr/>
        </p:nvSpPr>
        <p:spPr>
          <a:xfrm>
            <a:off x="2285984" y="3786190"/>
            <a:ext cx="71438" cy="1143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左大括号 19"/>
          <p:cNvSpPr/>
          <p:nvPr/>
        </p:nvSpPr>
        <p:spPr>
          <a:xfrm>
            <a:off x="3571868" y="5072074"/>
            <a:ext cx="285752" cy="150019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 animBg="1"/>
      <p:bldP spid="19" grpId="0"/>
      <p:bldP spid="22" grpId="0"/>
      <p:bldP spid="18" grpId="0"/>
      <p:bldP spid="29" grpId="0"/>
      <p:bldP spid="30" grpId="0"/>
      <p:bldP spid="12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71414"/>
            <a:ext cx="3143272" cy="5847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三、一词多义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06" y="155834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乳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571472" y="1285860"/>
            <a:ext cx="206456" cy="121444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85786" y="1071546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妇抚儿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乳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2143116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儿含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乳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啼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43174" y="1071546"/>
            <a:ext cx="3514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  动词，喂奶         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928926" y="2143116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名词，乳头。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2844" y="3772919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妙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3" name="左大括号 12"/>
          <p:cNvSpPr/>
          <p:nvPr/>
        </p:nvSpPr>
        <p:spPr>
          <a:xfrm>
            <a:off x="714348" y="3357562"/>
            <a:ext cx="71438" cy="1285884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85786" y="3129977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以为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妙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绝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5786" y="4130109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众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妙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必备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643174" y="3129977"/>
            <a:ext cx="31838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 形容词，美妙。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2786050" y="4130109"/>
            <a:ext cx="3595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名词，美妙的声 音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85720" y="550070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指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20" name="左大括号 19"/>
          <p:cNvSpPr/>
          <p:nvPr/>
        </p:nvSpPr>
        <p:spPr>
          <a:xfrm>
            <a:off x="792215" y="5000636"/>
            <a:ext cx="279323" cy="164307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1000100" y="5072074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手有百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指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00100" y="6072206"/>
            <a:ext cx="6786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不能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指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其一端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286116" y="5000636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名词，指头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4286248" y="6000768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动词，指出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8" grpId="0"/>
      <p:bldP spid="19" grpId="0"/>
      <p:bldP spid="20" grpId="0" animBg="1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282" y="986837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绝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714348" y="357166"/>
            <a:ext cx="303612" cy="17859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000100" y="272457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群响毕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绝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1701217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以为妙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绝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143240" y="272457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动词，消失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214678" y="171448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副词，极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8596" y="2428868"/>
            <a:ext cx="5786478" cy="58477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四、词类活用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3214686"/>
            <a:ext cx="78581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妇抚儿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乳</a:t>
            </a:r>
            <a:endParaRPr lang="en-US" altLang="zh-CN" sz="3200" b="1" dirty="0" smtClean="0">
              <a:latin typeface="方正楷体简体" pitchFamily="2" charset="-122"/>
              <a:ea typeface="方正楷体简体" pitchFamily="2" charset="-122"/>
            </a:endParaRPr>
          </a:p>
          <a:p>
            <a:pPr>
              <a:lnSpc>
                <a:spcPts val="6000"/>
              </a:lnSpc>
            </a:pP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众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妙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毕备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928926" y="3357562"/>
            <a:ext cx="34804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名词作动词，喂奶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000364" y="4000504"/>
            <a:ext cx="512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  <a:latin typeface="方正楷体简体" pitchFamily="2" charset="-122"/>
                <a:ea typeface="方正楷体简体" pitchFamily="2" charset="-122"/>
              </a:rPr>
              <a:t>形容词作名词，美妙的声音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8596" y="4857760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五、特殊句式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5500702"/>
            <a:ext cx="9286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会宾客大宴（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571736" y="5572140"/>
            <a:ext cx="74206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即“大宴宾客”，宾语“宾客”前置。</a:t>
            </a:r>
            <a:r>
              <a:rPr lang="zh-CN" altLang="en-US" b="1" dirty="0" smtClean="0">
                <a:latin typeface="方正楷体简体" pitchFamily="2" charset="-122"/>
                <a:ea typeface="方正楷体简体" pitchFamily="2" charset="-122"/>
              </a:rPr>
              <a:t>）</a:t>
            </a:r>
            <a:endParaRPr lang="zh-CN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形标注 6"/>
          <p:cNvSpPr/>
          <p:nvPr/>
        </p:nvSpPr>
        <p:spPr>
          <a:xfrm>
            <a:off x="6072198" y="4929198"/>
            <a:ext cx="3857652" cy="642942"/>
          </a:xfrm>
          <a:prstGeom prst="wedgeEllipseCallout">
            <a:avLst>
              <a:gd name="adj1" fmla="val -117645"/>
              <a:gd name="adj2" fmla="val -37200"/>
            </a:avLst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紧张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椭圆形标注 5"/>
          <p:cNvSpPr/>
          <p:nvPr/>
        </p:nvSpPr>
        <p:spPr>
          <a:xfrm>
            <a:off x="5000628" y="3143248"/>
            <a:ext cx="3857652" cy="642942"/>
          </a:xfrm>
          <a:prstGeom prst="wedgeEllipseCallout">
            <a:avLst>
              <a:gd name="adj1" fmla="val -112982"/>
              <a:gd name="adj2" fmla="val 102690"/>
            </a:avLst>
          </a:prstGeom>
          <a:solidFill>
            <a:schemeClr val="accent5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简单</a:t>
            </a:r>
            <a:endParaRPr lang="zh-CN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000108"/>
            <a:ext cx="8286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第一段介绍了些什么？从中你得到了哪些信息？贯穿全文的文眼是什么？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1000100" y="2214554"/>
            <a:ext cx="75009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dirty="0" smtClean="0"/>
              <a:t>          </a:t>
            </a:r>
            <a:r>
              <a:rPr lang="zh-CN" altLang="en-US" sz="2800" dirty="0" smtClean="0"/>
              <a:t>口技表演者：京中有</a:t>
            </a:r>
            <a:r>
              <a:rPr lang="zh-CN" altLang="en-US" sz="2800" dirty="0" smtClean="0">
                <a:solidFill>
                  <a:srgbClr val="FF0000"/>
                </a:solidFill>
              </a:rPr>
              <a:t>善</a:t>
            </a:r>
            <a:r>
              <a:rPr lang="zh-CN" altLang="en-US" sz="2800" dirty="0" smtClean="0"/>
              <a:t>口技者。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           </a:t>
            </a:r>
            <a:r>
              <a:rPr lang="zh-CN" altLang="en-US" sz="2800" dirty="0" smtClean="0"/>
              <a:t>场合：会宾客大宴。</a:t>
            </a:r>
            <a:r>
              <a:rPr lang="en-US" sz="2800" dirty="0" smtClean="0"/>
              <a:t>    </a:t>
            </a:r>
            <a:endParaRPr lang="zh-CN" altLang="en-US" sz="2800" dirty="0" smtClean="0"/>
          </a:p>
          <a:p>
            <a:pPr>
              <a:spcAft>
                <a:spcPts val="1200"/>
              </a:spcAft>
            </a:pPr>
            <a:r>
              <a:rPr lang="zh-CN" altLang="en-US" sz="2800" dirty="0" smtClean="0"/>
              <a:t>           设施：施八尺屏障。</a:t>
            </a:r>
            <a:endParaRPr lang="en-US" altLang="zh-CN" sz="2800" dirty="0" smtClean="0"/>
          </a:p>
          <a:p>
            <a:pPr>
              <a:spcAft>
                <a:spcPts val="1200"/>
              </a:spcAft>
            </a:pPr>
            <a:r>
              <a:rPr lang="zh-CN" altLang="en-US" sz="2800" dirty="0" smtClean="0"/>
              <a:t>　　   道具：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</a:rPr>
              <a:t>一</a:t>
            </a:r>
            <a:r>
              <a:rPr lang="zh-CN" altLang="en-US" sz="2800" dirty="0" smtClean="0"/>
              <a:t>桌、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</a:rPr>
              <a:t>一</a:t>
            </a:r>
            <a:r>
              <a:rPr lang="zh-CN" altLang="en-US" sz="2800" dirty="0" smtClean="0"/>
              <a:t>椅、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</a:rPr>
              <a:t>一</a:t>
            </a:r>
            <a:r>
              <a:rPr lang="zh-CN" altLang="en-US" sz="2800" dirty="0" smtClean="0"/>
              <a:t>扇、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</a:rPr>
              <a:t>一</a:t>
            </a:r>
            <a:r>
              <a:rPr lang="zh-CN" altLang="en-US" sz="2800" dirty="0" smtClean="0"/>
              <a:t>抚尺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           </a:t>
            </a:r>
            <a:r>
              <a:rPr lang="zh-CN" altLang="en-US" sz="2800" dirty="0" smtClean="0"/>
              <a:t>开演时的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</a:rPr>
              <a:t>气氛</a:t>
            </a:r>
            <a:r>
              <a:rPr lang="zh-CN" altLang="en-US" sz="2800" dirty="0" smtClean="0"/>
              <a:t>：满堂寂然，无敢哗者。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714356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第二段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1714488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 　　你听到了哪些声音？勾勒了怎样的一幅生活场景？是按照怎样的顺序描写的？</a:t>
            </a:r>
            <a:endParaRPr lang="zh-CN" altLang="en-US" sz="3200" dirty="0"/>
          </a:p>
        </p:txBody>
      </p:sp>
      <p:sp>
        <p:nvSpPr>
          <p:cNvPr id="6" name="矩形 5"/>
          <p:cNvSpPr/>
          <p:nvPr/>
        </p:nvSpPr>
        <p:spPr>
          <a:xfrm>
            <a:off x="1071538" y="3357562"/>
            <a:ext cx="67866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 </a:t>
            </a:r>
            <a:r>
              <a:rPr lang="zh-CN" altLang="en-US" dirty="0" smtClean="0"/>
              <a:t>　　　</a:t>
            </a:r>
            <a:r>
              <a:rPr lang="zh-CN" altLang="en-US" sz="3200" dirty="0" smtClean="0"/>
              <a:t>听到这些声音，听众们有怎样的反应？这样写有什么好处？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071546"/>
            <a:ext cx="28575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犬吠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妇人惊觉欠身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夫呓语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儿醒大啼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夫令妇抚儿乳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儿含乳啼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妇拍而呜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夫起溺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妇抱儿溺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大儿醒，狺狺不止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床声，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夫叱大儿声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溺瓶中声</a:t>
            </a:r>
            <a:endParaRPr lang="en-US" altLang="zh-CN" sz="2400" b="1" dirty="0" smtClean="0"/>
          </a:p>
          <a:p>
            <a:r>
              <a:rPr lang="zh-CN" altLang="en-US" sz="2400" b="1" dirty="0" smtClean="0"/>
              <a:t>溺桶中声</a:t>
            </a:r>
            <a:endParaRPr lang="zh-CN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1925413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外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342900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密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6380" y="192541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远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86380" y="342900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近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342900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内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6446" y="192541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疏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3" name="右大括号 12"/>
          <p:cNvSpPr/>
          <p:nvPr/>
        </p:nvSpPr>
        <p:spPr>
          <a:xfrm>
            <a:off x="4143372" y="1000108"/>
            <a:ext cx="1000132" cy="52864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0" y="2786058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惊醒图</a:t>
            </a:r>
            <a:endParaRPr lang="zh-CN" altLang="en-US" sz="4400" dirty="0"/>
          </a:p>
        </p:txBody>
      </p:sp>
      <p:sp>
        <p:nvSpPr>
          <p:cNvPr id="19" name="下箭头 18"/>
          <p:cNvSpPr/>
          <p:nvPr/>
        </p:nvSpPr>
        <p:spPr>
          <a:xfrm>
            <a:off x="5072066" y="2571744"/>
            <a:ext cx="45719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下箭头 20"/>
          <p:cNvSpPr/>
          <p:nvPr/>
        </p:nvSpPr>
        <p:spPr>
          <a:xfrm>
            <a:off x="5572132" y="2571744"/>
            <a:ext cx="45719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下箭头 21"/>
          <p:cNvSpPr/>
          <p:nvPr/>
        </p:nvSpPr>
        <p:spPr>
          <a:xfrm>
            <a:off x="6072198" y="2571744"/>
            <a:ext cx="45719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500826" y="2214554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伸颈侧目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微笑嘿叹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以为妙绝</a:t>
            </a:r>
            <a:endParaRPr lang="zh-CN" alt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429388" y="64291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观众反应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6" name="下箭头 25"/>
          <p:cNvSpPr/>
          <p:nvPr/>
        </p:nvSpPr>
        <p:spPr>
          <a:xfrm>
            <a:off x="7000892" y="1071546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左大括号 28"/>
          <p:cNvSpPr/>
          <p:nvPr/>
        </p:nvSpPr>
        <p:spPr>
          <a:xfrm>
            <a:off x="1714480" y="1142984"/>
            <a:ext cx="428628" cy="51435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2143108" y="57148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声音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43240" y="42860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正面描写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15272" y="548326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FF0000"/>
                </a:solidFill>
              </a:rPr>
              <a:t>侧面烘托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3" name="右箭头 32"/>
          <p:cNvSpPr/>
          <p:nvPr/>
        </p:nvSpPr>
        <p:spPr>
          <a:xfrm>
            <a:off x="2786050" y="642918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右箭头 33"/>
          <p:cNvSpPr/>
          <p:nvPr/>
        </p:nvSpPr>
        <p:spPr>
          <a:xfrm>
            <a:off x="7500958" y="714356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8" grpId="0"/>
      <p:bldP spid="19" grpId="0" animBg="1"/>
      <p:bldP spid="21" grpId="0" animBg="1"/>
      <p:bldP spid="22" grpId="0" animBg="1"/>
      <p:bldP spid="23" grpId="0"/>
      <p:bldP spid="24" grpId="0"/>
      <p:bldP spid="26" grpId="0" animBg="1"/>
      <p:bldP spid="30" grpId="0"/>
      <p:bldP spid="31" grpId="0"/>
      <p:bldP spid="32" grpId="0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348" y="1285860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 b="1" dirty="0" smtClean="0">
                <a:latin typeface="方正隶书简体" pitchFamily="2" charset="-122"/>
                <a:ea typeface="方正隶书简体" pitchFamily="2" charset="-122"/>
              </a:rPr>
              <a:t>　　</a:t>
            </a:r>
            <a:r>
              <a:rPr kumimoji="1" lang="zh-CN" altLang="en-US" sz="3200" b="1" dirty="0" smtClean="0">
                <a:latin typeface="方正隶书简体" pitchFamily="2" charset="-122"/>
                <a:ea typeface="方正隶书简体" pitchFamily="2" charset="-122"/>
                <a:hlinkClick r:id="rId2" action="ppaction://hlinksldjump"/>
              </a:rPr>
              <a:t>第三段</a:t>
            </a:r>
            <a:r>
              <a:rPr kumimoji="1" lang="zh-CN" altLang="en-US" sz="3200" b="1" dirty="0" smtClean="0">
                <a:latin typeface="方正隶书简体" pitchFamily="2" charset="-122"/>
                <a:ea typeface="方正隶书简体" pitchFamily="2" charset="-122"/>
              </a:rPr>
              <a:t>了哪些声音？勾勒了怎样的一幅生活场景？观众有何反应？写这一段的内容在表演中起什么作用？</a:t>
            </a:r>
            <a:endParaRPr kumimoji="1" lang="zh-CN" altLang="en-US" sz="3200" b="1" dirty="0">
              <a:latin typeface="方正隶书简体" pitchFamily="2" charset="-122"/>
              <a:ea typeface="方正隶书简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14348" y="3429000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方正楷体简体" pitchFamily="2" charset="-122"/>
                <a:ea typeface="方正楷体简体" pitchFamily="2" charset="-122"/>
              </a:rPr>
              <a:t>　　</a:t>
            </a:r>
            <a:r>
              <a:rPr lang="zh-CN" altLang="en-US" sz="2800" b="1" dirty="0" smtClean="0">
                <a:latin typeface="方正隶书简体" pitchFamily="2" charset="-122"/>
                <a:ea typeface="方正隶书简体" pitchFamily="2" charset="-122"/>
                <a:hlinkClick r:id="rId3" action="ppaction://hlinksldjump"/>
              </a:rPr>
              <a:t>第四段</a:t>
            </a:r>
            <a:r>
              <a:rPr lang="zh-CN" altLang="en-US" sz="2800" b="1" dirty="0" smtClean="0">
                <a:latin typeface="方正隶书简体" pitchFamily="2" charset="-122"/>
                <a:ea typeface="方正隶书简体" pitchFamily="2" charset="-122"/>
              </a:rPr>
              <a:t>从哪些方面直接描述了口技人表演的声音？这段中写宾客的表现有什么作用？作者发出了怎样的赞叹？</a:t>
            </a:r>
            <a:endParaRPr lang="zh-CN" altLang="en-US" sz="2800" b="1" dirty="0">
              <a:latin typeface="方正隶书简体" pitchFamily="2" charset="-122"/>
              <a:ea typeface="方正隶书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214422"/>
            <a:ext cx="28575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夫上床寝</a:t>
            </a:r>
            <a:endParaRPr lang="en-US" altLang="zh-CN" sz="2800" dirty="0" smtClean="0"/>
          </a:p>
          <a:p>
            <a:r>
              <a:rPr lang="zh-CN" altLang="en-US" sz="2800" dirty="0" smtClean="0"/>
              <a:t>妇呼大儿溺</a:t>
            </a:r>
            <a:endParaRPr lang="en-US" altLang="zh-CN" sz="2800" dirty="0" smtClean="0"/>
          </a:p>
          <a:p>
            <a:r>
              <a:rPr lang="zh-CN" altLang="en-US" sz="2800" dirty="0" smtClean="0"/>
              <a:t>小儿渐睡</a:t>
            </a:r>
            <a:endParaRPr lang="en-US" altLang="zh-CN" sz="2800" dirty="0" smtClean="0"/>
          </a:p>
          <a:p>
            <a:r>
              <a:rPr lang="zh-CN" altLang="en-US" sz="2800" dirty="0" smtClean="0"/>
              <a:t>夫齁声</a:t>
            </a:r>
            <a:endParaRPr lang="en-US" altLang="zh-CN" sz="2800" dirty="0" smtClean="0"/>
          </a:p>
          <a:p>
            <a:r>
              <a:rPr lang="zh-CN" altLang="en-US" sz="2800" dirty="0" smtClean="0"/>
              <a:t>妇拍儿声</a:t>
            </a:r>
            <a:endParaRPr lang="en-US" altLang="zh-CN" sz="2800" dirty="0" smtClean="0"/>
          </a:p>
          <a:p>
            <a:r>
              <a:rPr lang="zh-CN" altLang="en-US" sz="2800" dirty="0" smtClean="0"/>
              <a:t>鼠作作索索</a:t>
            </a:r>
            <a:endParaRPr lang="en-US" altLang="zh-CN" sz="2800" dirty="0" smtClean="0"/>
          </a:p>
          <a:p>
            <a:r>
              <a:rPr lang="zh-CN" altLang="en-US" sz="2800" dirty="0" smtClean="0"/>
              <a:t>盆器倾侧</a:t>
            </a:r>
            <a:endParaRPr lang="en-US" altLang="zh-CN" sz="2800" dirty="0" smtClean="0"/>
          </a:p>
          <a:p>
            <a:r>
              <a:rPr lang="zh-CN" altLang="en-US" sz="2800" dirty="0" smtClean="0"/>
              <a:t>妇梦中咳嗽</a:t>
            </a:r>
            <a:endParaRPr lang="en-US" altLang="zh-CN" sz="28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左大括号 2"/>
          <p:cNvSpPr/>
          <p:nvPr/>
        </p:nvSpPr>
        <p:spPr>
          <a:xfrm>
            <a:off x="1500166" y="1357298"/>
            <a:ext cx="571504" cy="31432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2714620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复睡图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右大括号 4"/>
          <p:cNvSpPr/>
          <p:nvPr/>
        </p:nvSpPr>
        <p:spPr>
          <a:xfrm>
            <a:off x="3643306" y="1500174"/>
            <a:ext cx="857256" cy="29289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500562" y="2643182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大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燕尾形箭头 6"/>
          <p:cNvSpPr/>
          <p:nvPr/>
        </p:nvSpPr>
        <p:spPr>
          <a:xfrm>
            <a:off x="5072066" y="2857496"/>
            <a:ext cx="500066" cy="14287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643570" y="2643182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小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198" y="71435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观众反应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15074" y="2500306"/>
            <a:ext cx="20717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/>
              <a:t>意稍疏</a:t>
            </a:r>
            <a:endParaRPr lang="en-US" altLang="zh-CN" sz="3200" dirty="0" smtClean="0"/>
          </a:p>
          <a:p>
            <a:r>
              <a:rPr lang="zh-CN" altLang="en-US" sz="3200" dirty="0" smtClean="0"/>
              <a:t>稍稍正坐</a:t>
            </a:r>
            <a:endParaRPr lang="zh-CN" altLang="en-US" sz="3200" dirty="0"/>
          </a:p>
        </p:txBody>
      </p:sp>
      <p:sp>
        <p:nvSpPr>
          <p:cNvPr id="11" name="矩形 10"/>
          <p:cNvSpPr/>
          <p:nvPr/>
        </p:nvSpPr>
        <p:spPr>
          <a:xfrm>
            <a:off x="2071670" y="642918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声音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28926" y="64291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正面描写</a:t>
            </a:r>
            <a:endParaRPr lang="zh-CN" altLang="en-US" sz="2800" b="1" dirty="0"/>
          </a:p>
        </p:txBody>
      </p:sp>
      <p:sp>
        <p:nvSpPr>
          <p:cNvPr id="14" name="矩形 13"/>
          <p:cNvSpPr/>
          <p:nvPr/>
        </p:nvSpPr>
        <p:spPr>
          <a:xfrm>
            <a:off x="7715272" y="71435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/>
              <a:t>侧面描写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571472" y="4643446"/>
            <a:ext cx="857252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kumimoji="1" lang="zh-CN" altLang="en-US" sz="2800" b="1" dirty="0" smtClean="0">
                <a:solidFill>
                  <a:schemeClr val="accent2"/>
                </a:solidFill>
                <a:latin typeface="方正隶书简体" pitchFamily="2" charset="-122"/>
                <a:ea typeface="方正隶书简体" pitchFamily="2" charset="-122"/>
              </a:rPr>
              <a:t>　　这一段写的是一家人由醒到又睡的经过和宾客的情绪变化。这一段既是四口人吵醒之后的余波，又是深夜失火、救火的前奏。</a:t>
            </a:r>
            <a:endParaRPr lang="zh-CN" altLang="en-US" sz="2800" b="1" dirty="0">
              <a:solidFill>
                <a:schemeClr val="accent2"/>
              </a:solidFill>
              <a:latin typeface="方正隶书简体" pitchFamily="2" charset="-122"/>
              <a:ea typeface="方正隶书简体" pitchFamily="2" charset="-122"/>
            </a:endParaRPr>
          </a:p>
        </p:txBody>
      </p:sp>
      <p:sp>
        <p:nvSpPr>
          <p:cNvPr id="16" name="左箭头 15">
            <a:hlinkClick r:id="rId2" action="ppaction://hlinksldjump"/>
          </p:cNvPr>
          <p:cNvSpPr/>
          <p:nvPr/>
        </p:nvSpPr>
        <p:spPr>
          <a:xfrm>
            <a:off x="8143900" y="6286520"/>
            <a:ext cx="428628" cy="5714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/>
      <p:bldP spid="10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214422"/>
            <a:ext cx="278608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一人大呼“火起”</a:t>
            </a:r>
            <a:endParaRPr lang="en-US" altLang="zh-CN" sz="2400" dirty="0" smtClean="0"/>
          </a:p>
          <a:p>
            <a:r>
              <a:rPr lang="zh-CN" altLang="en-US" sz="2400" dirty="0" smtClean="0"/>
              <a:t>夫大呼</a:t>
            </a:r>
            <a:endParaRPr lang="en-US" altLang="zh-CN" sz="2400" dirty="0" smtClean="0"/>
          </a:p>
          <a:p>
            <a:r>
              <a:rPr lang="zh-CN" altLang="en-US" sz="2400" dirty="0" smtClean="0"/>
              <a:t>妇大呼</a:t>
            </a:r>
            <a:endParaRPr lang="en-US" altLang="zh-CN" sz="2400" dirty="0" smtClean="0"/>
          </a:p>
          <a:p>
            <a:r>
              <a:rPr lang="zh-CN" altLang="en-US" sz="2400" dirty="0" smtClean="0"/>
              <a:t>两儿齐哭</a:t>
            </a:r>
            <a:endParaRPr lang="en-US" altLang="zh-CN" sz="2400" dirty="0" smtClean="0"/>
          </a:p>
          <a:p>
            <a:r>
              <a:rPr lang="zh-CN" altLang="en-US" sz="2400" dirty="0" smtClean="0"/>
              <a:t>百千人大呼</a:t>
            </a:r>
            <a:endParaRPr lang="en-US" altLang="zh-CN" sz="2400" dirty="0" smtClean="0"/>
          </a:p>
          <a:p>
            <a:r>
              <a:rPr lang="zh-CN" altLang="en-US" sz="2400" dirty="0" smtClean="0"/>
              <a:t>百千儿哭</a:t>
            </a:r>
            <a:endParaRPr lang="en-US" altLang="zh-CN" sz="2400" dirty="0" smtClean="0"/>
          </a:p>
          <a:p>
            <a:r>
              <a:rPr lang="zh-CN" altLang="en-US" sz="2400" dirty="0" smtClean="0"/>
              <a:t>百千犬吠</a:t>
            </a:r>
            <a:endParaRPr lang="en-US" altLang="zh-CN" sz="2400" dirty="0" smtClean="0"/>
          </a:p>
          <a:p>
            <a:r>
              <a:rPr lang="zh-CN" altLang="en-US" sz="2400" dirty="0" smtClean="0"/>
              <a:t>力拉崩倒声，</a:t>
            </a:r>
            <a:endParaRPr lang="en-US" altLang="zh-CN" sz="2400" dirty="0" smtClean="0"/>
          </a:p>
          <a:p>
            <a:r>
              <a:rPr lang="zh-CN" altLang="en-US" sz="2400" dirty="0" smtClean="0"/>
              <a:t>火爆声呼呼风声</a:t>
            </a:r>
            <a:endParaRPr lang="en-US" altLang="zh-CN" sz="2400" dirty="0" smtClean="0"/>
          </a:p>
          <a:p>
            <a:r>
              <a:rPr lang="zh-CN" altLang="en-US" sz="2400" dirty="0" smtClean="0"/>
              <a:t>百千求救声</a:t>
            </a:r>
            <a:endParaRPr lang="en-US" altLang="zh-CN" sz="2400" dirty="0" smtClean="0"/>
          </a:p>
          <a:p>
            <a:r>
              <a:rPr lang="zh-CN" altLang="en-US" sz="2400" dirty="0" smtClean="0"/>
              <a:t>曳屋许许声</a:t>
            </a:r>
            <a:endParaRPr lang="en-US" altLang="zh-CN" sz="2400" dirty="0" smtClean="0"/>
          </a:p>
          <a:p>
            <a:r>
              <a:rPr lang="zh-CN" altLang="en-US" sz="2400" dirty="0" smtClean="0"/>
              <a:t>抢夺声</a:t>
            </a:r>
            <a:endParaRPr lang="en-US" altLang="zh-CN" sz="2400" dirty="0" smtClean="0"/>
          </a:p>
          <a:p>
            <a:r>
              <a:rPr lang="zh-CN" altLang="en-US" sz="2400" dirty="0" smtClean="0"/>
              <a:t>泼水声</a:t>
            </a:r>
            <a:endParaRPr lang="en-US" altLang="zh-CN" sz="2400" dirty="0" smtClean="0"/>
          </a:p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14546" y="571480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声音（正面描写）</a:t>
            </a:r>
            <a:endParaRPr lang="zh-CN" altLang="en-US" sz="2400" dirty="0"/>
          </a:p>
        </p:txBody>
      </p:sp>
      <p:sp>
        <p:nvSpPr>
          <p:cNvPr id="4" name="左大括号 3"/>
          <p:cNvSpPr/>
          <p:nvPr/>
        </p:nvSpPr>
        <p:spPr>
          <a:xfrm>
            <a:off x="1643042" y="1285860"/>
            <a:ext cx="357190" cy="49292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214686"/>
            <a:ext cx="185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失火救火图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右大括号 5"/>
          <p:cNvSpPr/>
          <p:nvPr/>
        </p:nvSpPr>
        <p:spPr>
          <a:xfrm>
            <a:off x="4286248" y="1357298"/>
            <a:ext cx="642942" cy="46434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072066" y="3286124"/>
            <a:ext cx="1214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FF0000"/>
                </a:solidFill>
              </a:rPr>
              <a:t>由小到大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由简到繁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又少到多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3670" y="57148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观众反应（侧面描写）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15140" y="3071810"/>
            <a:ext cx="12144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变色离席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奋袖出臂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两股战战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几欲先走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42878" y="2357430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方正隶书简体" pitchFamily="2" charset="-122"/>
                <a:ea typeface="方正隶书简体" pitchFamily="2" charset="-122"/>
              </a:rPr>
              <a:t>  这一段开头用一个“忽”字，连用三个“大呼”，表现了火着得突然，而且很大。紧接着连用三个“百千”，极写声音之复杂。又用“中间</a:t>
            </a:r>
            <a:r>
              <a:rPr lang="en-US" altLang="zh-CN" sz="2800" b="1" dirty="0" smtClean="0">
                <a:solidFill>
                  <a:srgbClr val="C00000"/>
                </a:solidFill>
                <a:latin typeface="方正隶书简体" pitchFamily="2" charset="-122"/>
                <a:ea typeface="方正隶书简体" pitchFamily="2" charset="-122"/>
              </a:rPr>
              <a:t>……</a:t>
            </a:r>
            <a:r>
              <a:rPr lang="zh-CN" altLang="en-US" sz="2800" b="1" dirty="0" smtClean="0">
                <a:solidFill>
                  <a:srgbClr val="C00000"/>
                </a:solidFill>
                <a:latin typeface="方正隶书简体" pitchFamily="2" charset="-122"/>
                <a:ea typeface="方正隶书简体" pitchFamily="2" charset="-122"/>
              </a:rPr>
              <a:t>百千齐作”写火势凶狠，用“又夹</a:t>
            </a:r>
            <a:r>
              <a:rPr lang="en-US" altLang="zh-CN" sz="2800" b="1" dirty="0" smtClean="0">
                <a:solidFill>
                  <a:srgbClr val="C00000"/>
                </a:solidFill>
                <a:latin typeface="方正隶书简体" pitchFamily="2" charset="-122"/>
                <a:ea typeface="方正隶书简体" pitchFamily="2" charset="-122"/>
              </a:rPr>
              <a:t>…… </a:t>
            </a:r>
            <a:r>
              <a:rPr lang="zh-CN" altLang="en-US" sz="2800" b="1" dirty="0" smtClean="0">
                <a:solidFill>
                  <a:srgbClr val="C00000"/>
                </a:solidFill>
                <a:latin typeface="方正隶书简体" pitchFamily="2" charset="-122"/>
                <a:ea typeface="方正隶书简体" pitchFamily="2" charset="-122"/>
              </a:rPr>
              <a:t>泼水声”写大火中人们的行动。“凡所应有，无所不有”，总写失火时声音之逼真。接着作者用夸张的手法盛赞口技表演者的高超技艺。段末写宾客的表现，突出了口技者表演逼真的程度。</a:t>
            </a:r>
            <a:endParaRPr lang="zh-CN" altLang="en-US" sz="2800" b="1" dirty="0">
              <a:solidFill>
                <a:srgbClr val="C00000"/>
              </a:solidFill>
              <a:latin typeface="方正隶书简体" pitchFamily="2" charset="-122"/>
              <a:ea typeface="方正隶书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2" y="-24"/>
            <a:ext cx="3357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latin typeface="华文新魏" pitchFamily="2" charset="-122"/>
                <a:ea typeface="华文新魏" pitchFamily="2" charset="-122"/>
              </a:rPr>
              <a:t>作者介绍：</a:t>
            </a:r>
            <a:endParaRPr lang="zh-CN" altLang="en-US" sz="44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12890" y="743153"/>
            <a:ext cx="9144000" cy="6299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</a:pPr>
            <a:r>
              <a:rPr lang="zh-CN" altLang="en-US" sz="3600" dirty="0" smtClean="0"/>
              <a:t>  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林嗣环，号</a:t>
            </a:r>
            <a:r>
              <a:rPr lang="zh-CN" altLang="en-US" sz="3600" u="sng" dirty="0" smtClean="0">
                <a:latin typeface="华文新魏" pitchFamily="2" charset="-122"/>
                <a:ea typeface="华文新魏" pitchFamily="2" charset="-122"/>
              </a:rPr>
              <a:t> 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，字起八</a:t>
            </a: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,   </a:t>
            </a:r>
            <a:r>
              <a:rPr lang="zh-CN" altLang="en-US" sz="3600" u="sng" dirty="0" smtClean="0"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顺治年间进士。为官刚正不阿，勤政爱民，百姓口碑甚佳。后经历磨难，无意仕途，遂客寓杭州，放舟西湖，寄情山水，唱和名流，后因贫而死。著有</a:t>
            </a: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《             》《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岭南纪略</a:t>
            </a: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》《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回雁草</a:t>
            </a: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等。</a:t>
            </a:r>
            <a:endParaRPr lang="en-US" altLang="zh-CN" sz="3600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ts val="4400"/>
              </a:lnSpc>
            </a:pP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本文选</a:t>
            </a:r>
            <a:r>
              <a:rPr lang="en-US" altLang="zh-CN" sz="3600" u="sng" dirty="0" smtClean="0">
                <a:latin typeface="华文新魏" pitchFamily="2" charset="-122"/>
                <a:ea typeface="华文新魏" pitchFamily="2" charset="-122"/>
              </a:rPr>
              <a:t>《                                     》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。</a:t>
            </a:r>
            <a:r>
              <a:rPr lang="en-US" altLang="zh-CN" sz="3600" dirty="0" smtClean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3600" dirty="0">
                <a:latin typeface="华文新魏" pitchFamily="2" charset="-122"/>
                <a:ea typeface="华文新魏" pitchFamily="2" charset="-122"/>
              </a:rPr>
              <a:t>虞初新志</a:t>
            </a:r>
            <a:r>
              <a:rPr lang="en-US" altLang="zh-CN" sz="3600" dirty="0">
                <a:latin typeface="华文新魏" pitchFamily="2" charset="-122"/>
                <a:ea typeface="华文新魏" pitchFamily="2" charset="-122"/>
              </a:rPr>
              <a:t>》</a:t>
            </a:r>
            <a:r>
              <a:rPr lang="zh-CN" altLang="en-US" sz="3600" dirty="0">
                <a:latin typeface="华文新魏" pitchFamily="2" charset="-122"/>
                <a:ea typeface="华文新魏" pitchFamily="2" charset="-122"/>
              </a:rPr>
              <a:t>是一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部</a:t>
            </a:r>
            <a:r>
              <a:rPr lang="zh-CN" altLang="en-US" sz="3600" u="sng" dirty="0" smtClean="0">
                <a:latin typeface="华文新魏" pitchFamily="2" charset="-122"/>
                <a:ea typeface="华文新魏" pitchFamily="2" charset="-122"/>
              </a:rPr>
              <a:t>             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由</a:t>
            </a:r>
            <a:r>
              <a:rPr lang="zh-CN" altLang="en-US" sz="3600" u="sng" dirty="0" smtClean="0">
                <a:latin typeface="华文新魏" pitchFamily="2" charset="-122"/>
                <a:ea typeface="华文新魏" pitchFamily="2" charset="-122"/>
              </a:rPr>
              <a:t>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代人 </a:t>
            </a:r>
            <a:r>
              <a:rPr lang="zh-CN" altLang="en-US" sz="3600" u="sng" dirty="0" smtClean="0">
                <a:latin typeface="华文新魏" pitchFamily="2" charset="-122"/>
                <a:ea typeface="华文新魏" pitchFamily="2" charset="-122"/>
              </a:rPr>
              <a:t>        </a:t>
            </a:r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所</a:t>
            </a:r>
            <a:r>
              <a:rPr lang="zh-CN" altLang="en-US" sz="3600" dirty="0">
                <a:latin typeface="华文新魏" pitchFamily="2" charset="-122"/>
                <a:ea typeface="华文新魏" pitchFamily="2" charset="-122"/>
              </a:rPr>
              <a:t>编，共</a:t>
            </a:r>
            <a:r>
              <a:rPr lang="en-US" sz="3600" dirty="0">
                <a:latin typeface="华文新魏" pitchFamily="2" charset="-122"/>
                <a:ea typeface="华文新魏" pitchFamily="2" charset="-122"/>
              </a:rPr>
              <a:t>20</a:t>
            </a:r>
            <a:r>
              <a:rPr lang="zh-CN" altLang="en-US" sz="3600" dirty="0">
                <a:latin typeface="华文新魏" pitchFamily="2" charset="-122"/>
                <a:ea typeface="华文新魏" pitchFamily="2" charset="-122"/>
              </a:rPr>
              <a:t>卷，所收集的大多是明末清初时人的文言短篇，并附评语，编者意在“表彰轶事，传布奇闻”。</a:t>
            </a:r>
          </a:p>
        </p:txBody>
      </p:sp>
      <p:sp>
        <p:nvSpPr>
          <p:cNvPr id="10" name="矩形 9"/>
          <p:cNvSpPr/>
          <p:nvPr/>
        </p:nvSpPr>
        <p:spPr>
          <a:xfrm>
            <a:off x="6072198" y="714356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78564" y="4701613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428860" y="400050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568875" y="4640057"/>
            <a:ext cx="128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00364" y="714357"/>
            <a:ext cx="1107996" cy="64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zh-CN" altLang="en-US" sz="36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0364" y="770801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铁崖</a:t>
            </a:r>
            <a:endParaRPr lang="zh-CN" altLang="en-US" sz="32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2198" y="772523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清代</a:t>
            </a:r>
            <a:endParaRPr lang="zh-CN" altLang="en-US" sz="32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1656" y="300037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铁崖文集</a:t>
            </a:r>
            <a:endParaRPr lang="zh-CN" altLang="en-US" sz="32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0298" y="4071942"/>
            <a:ext cx="45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虞初新志</a:t>
            </a:r>
            <a:r>
              <a:rPr lang="en-US" altLang="zh-CN" sz="32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•</a:t>
            </a:r>
            <a:r>
              <a:rPr lang="zh-CN" altLang="en-US" sz="32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秋声诗自序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43174" y="4640057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笔记小说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43504" y="464005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6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清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09835" y="4677313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张潮</a:t>
            </a:r>
            <a:endParaRPr lang="zh-CN" altLang="en-US" sz="3600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93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93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193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193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2844" y="1428736"/>
            <a:ext cx="9001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方正隶书简体" pitchFamily="2" charset="-122"/>
                <a:ea typeface="方正隶书简体" pitchFamily="2" charset="-122"/>
              </a:rPr>
              <a:t>第五段</a:t>
            </a:r>
            <a:r>
              <a:rPr lang="zh-CN" altLang="en-US" sz="3200" b="1" dirty="0" smtClean="0">
                <a:latin typeface="方正隶书简体" pitchFamily="2" charset="-122"/>
                <a:ea typeface="方正隶书简体" pitchFamily="2" charset="-122"/>
                <a:hlinkClick r:id="rId2" action="ppaction://hlinksldjump"/>
              </a:rPr>
              <a:t>呼应</a:t>
            </a:r>
            <a:r>
              <a:rPr lang="zh-CN" altLang="en-US" sz="3200" b="1" dirty="0" smtClean="0">
                <a:latin typeface="方正隶书简体" pitchFamily="2" charset="-122"/>
                <a:ea typeface="方正隶书简体" pitchFamily="2" charset="-122"/>
              </a:rPr>
              <a:t>开头，再次列数道具，有什么作用？</a:t>
            </a:r>
            <a:endParaRPr lang="zh-CN" altLang="en-US" sz="3200" b="1" dirty="0">
              <a:latin typeface="方正隶书简体" pitchFamily="2" charset="-122"/>
              <a:ea typeface="方正隶书简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034" y="2857496"/>
            <a:ext cx="8072494" cy="309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100"/>
              </a:lnSpc>
            </a:pPr>
            <a:r>
              <a:rPr kumimoji="1" lang="en-US" altLang="zh-CN" sz="3600" b="1" dirty="0" smtClean="0">
                <a:latin typeface="方正隶书简体" pitchFamily="2" charset="-122"/>
                <a:ea typeface="方正隶书简体" pitchFamily="2" charset="-122"/>
              </a:rPr>
              <a:t>    </a:t>
            </a:r>
            <a:r>
              <a:rPr kumimoji="1" lang="zh-CN" altLang="en-US" sz="3200" b="1" dirty="0" smtClean="0">
                <a:solidFill>
                  <a:schemeClr val="accent2"/>
                </a:solidFill>
                <a:latin typeface="方正隶书简体" pitchFamily="2" charset="-122"/>
                <a:ea typeface="方正隶书简体" pitchFamily="2" charset="-122"/>
              </a:rPr>
              <a:t>突出舞台、道具的简单，反衬口技表演声响的繁杂、热闹，表明表演者依靠的是高超的口技，而不是借助于外物。再次突出表演者口技之“善”。</a:t>
            </a:r>
            <a:endParaRPr lang="zh-CN" altLang="en-US" sz="3200" b="1" dirty="0">
              <a:solidFill>
                <a:schemeClr val="accent2"/>
              </a:solidFill>
              <a:latin typeface="方正隶书简体" pitchFamily="2" charset="-122"/>
              <a:ea typeface="方正隶书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572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/>
            </a:r>
            <a:b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</a:b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8794" y="214290"/>
            <a:ext cx="64294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                              </a:t>
            </a:r>
            <a:r>
              <a:rPr lang="zh-CN" altLang="en-US" sz="6600" dirty="0" smtClean="0">
                <a:latin typeface="方正隶书简体" pitchFamily="2" charset="-122"/>
                <a:ea typeface="方正隶书简体" pitchFamily="2" charset="-122"/>
              </a:rPr>
              <a:t>口技</a:t>
            </a:r>
            <a:endParaRPr lang="en-US" altLang="zh-CN" sz="6600" dirty="0" smtClean="0">
              <a:latin typeface="方正隶书简体" pitchFamily="2" charset="-122"/>
              <a:ea typeface="方正隶书简体" pitchFamily="2" charset="-122"/>
            </a:endParaRPr>
          </a:p>
          <a:p>
            <a:r>
              <a:rPr lang="zh-CN" altLang="en-US" sz="4800" b="1" dirty="0" smtClean="0">
                <a:latin typeface="方正魏碑简体" pitchFamily="2" charset="-122"/>
                <a:ea typeface="方正魏碑简体" pitchFamily="2" charset="-122"/>
              </a:rPr>
              <a:t>                         </a:t>
            </a:r>
            <a:endParaRPr lang="zh-CN" altLang="en-US" sz="4800" b="1" dirty="0">
              <a:latin typeface="方正魏碑简体" pitchFamily="2" charset="-122"/>
              <a:ea typeface="方正魏碑简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1857364"/>
            <a:ext cx="8072494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600"/>
              </a:lnSpc>
            </a:pPr>
            <a:r>
              <a:rPr lang="zh-CN" altLang="en-US" sz="4400" b="1" dirty="0" smtClean="0">
                <a:latin typeface="华文新魏" pitchFamily="2" charset="-122"/>
                <a:ea typeface="华文新魏" pitchFamily="2" charset="-122"/>
              </a:rPr>
              <a:t>１正面描写：口技表演者的表演</a:t>
            </a:r>
            <a:endParaRPr lang="en-US" altLang="zh-CN" sz="4400" b="1" dirty="0" smtClean="0"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ts val="5600"/>
              </a:lnSpc>
            </a:pPr>
            <a:r>
              <a:rPr lang="zh-CN" altLang="en-US" sz="4400" b="1" dirty="0" smtClean="0">
                <a:latin typeface="华文新魏" pitchFamily="2" charset="-122"/>
                <a:ea typeface="华文新魏" pitchFamily="2" charset="-122"/>
              </a:rPr>
              <a:t>２侧面描写：听众的反应</a:t>
            </a:r>
            <a:endParaRPr lang="en-US" altLang="zh-CN" sz="4400" b="1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3429000"/>
            <a:ext cx="7929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latin typeface="华文新魏" pitchFamily="2" charset="-122"/>
                <a:ea typeface="华文新魏" pitchFamily="2" charset="-122"/>
              </a:rPr>
              <a:t>３首尾呼应：一桌、一椅、一扇、一抚尺（侧面衬托）</a:t>
            </a:r>
            <a:endParaRPr lang="zh-CN" altLang="en-US" sz="44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5429264"/>
            <a:ext cx="81439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accent2"/>
                </a:solidFill>
                <a:latin typeface="方正魏碑简体" pitchFamily="2" charset="-122"/>
                <a:ea typeface="方正魏碑简体" pitchFamily="2" charset="-122"/>
              </a:rPr>
              <a:t>主旨：高超技艺，叹为“听”止</a:t>
            </a:r>
            <a:endParaRPr lang="zh-CN" altLang="en-US" sz="4400" b="1" dirty="0">
              <a:solidFill>
                <a:schemeClr val="accent2"/>
              </a:solidFill>
              <a:latin typeface="方正魏碑简体" pitchFamily="2" charset="-122"/>
              <a:ea typeface="方正魏碑简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5786" y="378619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3600" dirty="0">
              <a:solidFill>
                <a:srgbClr val="C00000"/>
              </a:solidFill>
              <a:latin typeface="方正魏碑简体" pitchFamily="2" charset="-122"/>
              <a:ea typeface="方正魏碑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357166"/>
            <a:ext cx="8572560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新宋体" pitchFamily="49" charset="-122"/>
                <a:ea typeface="新宋体" pitchFamily="49" charset="-122"/>
                <a:cs typeface="Times New Roman" pitchFamily="18" charset="0"/>
              </a:rPr>
              <a:t>一、积累运用</a:t>
            </a:r>
            <a:endParaRPr kumimoji="0" 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《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口技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》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的作者是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朝的 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     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，这篇文章节选自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朝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____________________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编选的笔记小说 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          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。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、课文对声音的描述可谓惟妙惟肖：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）描述一家四口深夜被犬吠惊醒之后的各种声音有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      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。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）描述突遭大火时“百千齐作”的声音有</a:t>
            </a:r>
            <a:r>
              <a:rPr kumimoji="0" lang="zh-CN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                          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。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、课文中有三处描写了听众的神情动作：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）在口技人摹拟四口之家的生活图景时，听众表现出全神贯注并听得细致入微的样子：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）在表演者摹拟一家人醒而复睡以后的情形时，听众的神情动作的变化是：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）在表演者摹拟火灾时，听众“如临其境”，其表现为：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85720" y="427753"/>
            <a:ext cx="857256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4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、解释下列句子中的词语：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）京中有善口技者（善：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2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）会宾客大宴（会：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3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）施八尺屏障（施：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4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）众宾团坐（团：   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5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）妇拍而呜之（呜：       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6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）奋袖出臂（奋：   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7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）两股战战，几欲先走（几：                  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5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、文中前后两次清楚地交代了极简单的道具，这有何作用？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6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、文中总领全文，集中表现口技表演者技艺精湛的一个词是     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7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、下列各组词义相同的一组是（　　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、指：手有百指　　不能指其一端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、善：京中有善口技者　　择其善者而从之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、毕：众妙毕备　　群响毕绝　　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、坐：满坐寂然　　口技人坐屏障中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14314" y="287747"/>
            <a:ext cx="8786842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8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、下面对课文理解不正确的一项是（　　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、本文描写一场精彩的口技表演，表现了京中善口技者的高超技艺。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、本文既可以当作场景描写的记叙文来读，也可以作为摹写口技特色的说明文来读。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、听众的反应烘托了口技表演之善，属正面描写。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、文章结尾处道具的重现，强调其表演工具的简单，突出其技艺在“口”，点明题意。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9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、从文中找出相应的时间词语：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表示突然发生：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表示相继发生：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表示在特定时间内发生：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表示过了很短时间就发生：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10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、翻译下列句子：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）一时齐发，众妙毕备。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2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）满坐宾客无不伸颈，侧目，微笑，默叹，以为妙绝。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（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3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）于是宾客无不变色离席，奋袖出臂，两股战战，几欲先走。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357158" y="214290"/>
            <a:ext cx="8143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二、阅读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“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遥闻深巷中犬吠，便有妇人惊觉欠伸，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……</a:t>
            </a: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于是宾客无不变色离席，奋袖出臂，两股战战，几欲先走。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”</a:t>
            </a:r>
            <a:endParaRPr kumimoji="0" 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428596" y="1000108"/>
            <a:ext cx="842968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3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11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、表演者摹拟深夜中一户四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__________________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的情景，读来如临其境，如闻其声。全文从三个方面突出表演者技艺高超：</a:t>
            </a:r>
            <a:r>
              <a:rPr kumimoji="0" lang="en-US" altLang="zh-CN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________________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</a:t>
            </a:r>
            <a:r>
              <a:rPr kumimoji="0" lang="en-US" altLang="zh-CN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___________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</a:t>
            </a:r>
            <a:r>
              <a:rPr kumimoji="0" lang="en-US" altLang="zh-CN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__________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。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12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、与“宾客意少舒”中“舒”的意思相同的是（　　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、心情舒畅	 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、动作舒缓</a:t>
            </a:r>
            <a:r>
              <a:rPr kumimoji="0" lang="zh-CN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、舒筋活血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13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、与“不能名其一处”中“名”意思相同的是（　　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、莫可名状	</a:t>
            </a:r>
            <a:r>
              <a:rPr kumimoji="0" lang="zh-CN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、至理名言	</a:t>
            </a:r>
            <a:r>
              <a:rPr lang="zh-CN" altLang="en-US" sz="2400" b="1" dirty="0" smtClean="0"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、有名无实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14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、选文第三段对声音的描写的特点是（　　）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A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、声音由小到大	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B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、声音由远到近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C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、声音由内到外	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D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、声音由单一到混合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15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、按要求摘出原句：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对声音作概括描写的句子：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文中议论的句子：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16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、作者在选文第一段中怎样表现口技之“善”的？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17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方正楷体简体" pitchFamily="2" charset="-122"/>
                <a:ea typeface="方正楷体简体" pitchFamily="2" charset="-122"/>
                <a:cs typeface="Times New Roman" pitchFamily="18" charset="0"/>
              </a:rPr>
              <a:t>、你认为口技人的表演“妙”在何处？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方正楷体简体" pitchFamily="2" charset="-122"/>
              <a:ea typeface="方正楷体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2976" y="1714488"/>
            <a:ext cx="6400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试作一个场景描写，注意摹写的顺序。</a:t>
            </a:r>
          </a:p>
          <a:p>
            <a:pPr eaLnBrk="1" hangingPunct="1"/>
            <a:r>
              <a:rPr lang="zh-CN" alt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（全班观看一个</a:t>
            </a:r>
            <a:r>
              <a:rPr lang="en-US" altLang="zh-CN" sz="3600" b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vcd</a:t>
            </a:r>
            <a:r>
              <a:rPr lang="en-US" altLang="zh-CN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“</a:t>
            </a:r>
            <a:r>
              <a:rPr lang="zh-CN" altLang="en-US" sz="3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精彩片段”的情形，然后完成写作。）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5720" y="1448827"/>
            <a:ext cx="8858280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4400" b="1" dirty="0" smtClean="0"/>
              <a:t>林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嗣</a:t>
            </a:r>
            <a:r>
              <a:rPr lang="zh-CN" altLang="en-US" sz="4400" b="1" dirty="0" smtClean="0"/>
              <a:t>环 </a:t>
            </a:r>
            <a:r>
              <a:rPr lang="en-US" sz="4400" b="1" dirty="0" smtClean="0"/>
              <a:t>     </a:t>
            </a:r>
            <a:r>
              <a:rPr lang="zh-CN" altLang="en-US" sz="4400" b="1" dirty="0" smtClean="0"/>
              <a:t> 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呓</a:t>
            </a:r>
            <a:r>
              <a:rPr lang="zh-CN" altLang="en-US" sz="4400" b="1" dirty="0" smtClean="0"/>
              <a:t>语 </a:t>
            </a:r>
            <a:r>
              <a:rPr lang="en-US" sz="4400" b="1" dirty="0" smtClean="0"/>
              <a:t>        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狺狺</a:t>
            </a:r>
            <a:r>
              <a:rPr lang="zh-CN" altLang="en-US" sz="4400" b="1" dirty="0" smtClean="0"/>
              <a:t> </a:t>
            </a:r>
            <a:r>
              <a:rPr lang="en-US" sz="4400" b="1" dirty="0" smtClean="0"/>
              <a:t>       </a:t>
            </a:r>
          </a:p>
          <a:p>
            <a:pPr>
              <a:lnSpc>
                <a:spcPts val="8000"/>
              </a:lnSpc>
            </a:pPr>
            <a:r>
              <a:rPr lang="zh-CN" altLang="en-US" sz="4400" b="1" dirty="0" smtClean="0">
                <a:solidFill>
                  <a:srgbClr val="FF0000"/>
                </a:solidFill>
              </a:rPr>
              <a:t>叱</a:t>
            </a:r>
            <a:r>
              <a:rPr lang="zh-CN" altLang="en-US" sz="4400" b="1" dirty="0" smtClean="0"/>
              <a:t> </a:t>
            </a:r>
            <a:r>
              <a:rPr lang="en-US" sz="4400" b="1" dirty="0" smtClean="0"/>
              <a:t>                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溺</a:t>
            </a:r>
            <a:r>
              <a:rPr lang="zh-CN" altLang="en-US" sz="4400" b="1" dirty="0" smtClean="0"/>
              <a:t>            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嘿</a:t>
            </a:r>
            <a:r>
              <a:rPr lang="zh-CN" altLang="en-US" sz="4400" b="1" dirty="0" smtClean="0"/>
              <a:t>叹 </a:t>
            </a:r>
            <a:r>
              <a:rPr lang="en-US" sz="4400" b="1" dirty="0" smtClean="0"/>
              <a:t>        </a:t>
            </a:r>
          </a:p>
          <a:p>
            <a:pPr>
              <a:lnSpc>
                <a:spcPts val="8000"/>
              </a:lnSpc>
            </a:pPr>
            <a:r>
              <a:rPr lang="zh-CN" altLang="en-US" sz="4400" b="1" dirty="0" smtClean="0">
                <a:solidFill>
                  <a:srgbClr val="FF0000"/>
                </a:solidFill>
              </a:rPr>
              <a:t>齁</a:t>
            </a:r>
            <a:r>
              <a:rPr lang="zh-CN" altLang="en-US" sz="4400" b="1" dirty="0" smtClean="0"/>
              <a:t> </a:t>
            </a:r>
            <a:r>
              <a:rPr lang="en-US" sz="4400" b="1" dirty="0" smtClean="0"/>
              <a:t>                      </a:t>
            </a:r>
            <a:r>
              <a:rPr lang="zh-CN" altLang="en-US" sz="4400" b="1" dirty="0" smtClean="0"/>
              <a:t>中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间</a:t>
            </a:r>
            <a:r>
              <a:rPr lang="zh-CN" altLang="en-US" sz="4400" b="1" dirty="0" smtClean="0"/>
              <a:t> </a:t>
            </a:r>
            <a:r>
              <a:rPr lang="en-US" sz="4400" b="1" dirty="0" smtClean="0"/>
              <a:t>       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吠</a:t>
            </a:r>
            <a:r>
              <a:rPr lang="zh-CN" altLang="en-US" sz="4400" b="1" dirty="0" smtClean="0"/>
              <a:t> </a:t>
            </a:r>
            <a:endParaRPr lang="en-US" altLang="zh-CN" sz="4400" b="1" dirty="0" smtClean="0"/>
          </a:p>
          <a:p>
            <a:pPr>
              <a:lnSpc>
                <a:spcPts val="8000"/>
              </a:lnSpc>
            </a:pPr>
            <a:r>
              <a:rPr lang="zh-CN" altLang="en-US" sz="4400" b="1" dirty="0" smtClean="0">
                <a:solidFill>
                  <a:srgbClr val="FF0000"/>
                </a:solidFill>
              </a:rPr>
              <a:t>曳</a:t>
            </a:r>
            <a:r>
              <a:rPr lang="zh-CN" altLang="en-US" sz="4400" b="1" dirty="0" smtClean="0"/>
              <a:t>屋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许许</a:t>
            </a:r>
            <a:r>
              <a:rPr lang="zh-CN" altLang="en-US" sz="4400" b="1" dirty="0" smtClean="0"/>
              <a:t>声 </a:t>
            </a:r>
            <a:r>
              <a:rPr lang="en-US" sz="4400" b="1" dirty="0" smtClean="0"/>
              <a:t>                 </a:t>
            </a:r>
            <a:r>
              <a:rPr lang="zh-CN" altLang="en-US" sz="4400" b="1" dirty="0" smtClean="0"/>
              <a:t>      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几</a:t>
            </a:r>
            <a:r>
              <a:rPr lang="zh-CN" altLang="en-US" sz="4400" b="1" dirty="0" smtClean="0"/>
              <a:t>欲先走 </a:t>
            </a:r>
            <a:r>
              <a:rPr lang="en-US" sz="4400" b="1" dirty="0" smtClean="0"/>
              <a:t> </a:t>
            </a:r>
            <a:endParaRPr lang="zh-CN" altLang="en-US" sz="4400" b="1" dirty="0"/>
          </a:p>
        </p:txBody>
      </p:sp>
      <p:sp>
        <p:nvSpPr>
          <p:cNvPr id="3" name="矩形 2"/>
          <p:cNvSpPr/>
          <p:nvPr/>
        </p:nvSpPr>
        <p:spPr>
          <a:xfrm>
            <a:off x="1000100" y="1282471"/>
            <a:ext cx="5245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s</a:t>
            </a:r>
            <a:r>
              <a:rPr lang="en-US" altLang="zh-CN" sz="3600" dirty="0" err="1" smtClean="0"/>
              <a:t>ì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714744" y="1214422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y</a:t>
            </a:r>
            <a:r>
              <a:rPr lang="en-US" altLang="zh-CN" sz="3600" dirty="0" err="1" smtClean="0"/>
              <a:t>ì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643702" y="1211033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y</a:t>
            </a:r>
            <a:r>
              <a:rPr lang="en-US" altLang="zh-CN" sz="3600" dirty="0" err="1" smtClean="0"/>
              <a:t>í</a:t>
            </a:r>
            <a:r>
              <a:rPr lang="en-US" sz="3600" dirty="0" err="1" smtClean="0"/>
              <a:t>n</a:t>
            </a:r>
            <a:endParaRPr lang="zh-CN" altLang="en-US" sz="3600" dirty="0"/>
          </a:p>
        </p:txBody>
      </p:sp>
      <p:sp>
        <p:nvSpPr>
          <p:cNvPr id="6" name="矩形 5"/>
          <p:cNvSpPr/>
          <p:nvPr/>
        </p:nvSpPr>
        <p:spPr>
          <a:xfrm>
            <a:off x="928662" y="2711231"/>
            <a:ext cx="7280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ch</a:t>
            </a:r>
            <a:r>
              <a:rPr lang="en-US" altLang="zh-CN" sz="3600" dirty="0" err="1" smtClean="0"/>
              <a:t>ì</a:t>
            </a:r>
            <a:endParaRPr lang="zh-CN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4357686" y="2711231"/>
            <a:ext cx="12057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ni</a:t>
            </a:r>
            <a:r>
              <a:rPr lang="en-US" sz="3600" dirty="0" smtClean="0"/>
              <a:t> à o</a:t>
            </a:r>
            <a:endParaRPr lang="zh-CN" altLang="en-US" sz="3600" dirty="0" smtClean="0"/>
          </a:p>
        </p:txBody>
      </p:sp>
      <p:sp>
        <p:nvSpPr>
          <p:cNvPr id="8" name="矩形 7"/>
          <p:cNvSpPr/>
          <p:nvPr/>
        </p:nvSpPr>
        <p:spPr>
          <a:xfrm>
            <a:off x="6572264" y="2354041"/>
            <a:ext cx="7970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m</a:t>
            </a:r>
            <a:r>
              <a:rPr lang="en-US" altLang="zh-CN" sz="3600" dirty="0" err="1" smtClean="0"/>
              <a:t>ò</a:t>
            </a:r>
            <a:endParaRPr lang="zh-CN" altLang="en-US" sz="3600" dirty="0" smtClean="0"/>
          </a:p>
        </p:txBody>
      </p:sp>
      <p:sp>
        <p:nvSpPr>
          <p:cNvPr id="9" name="矩形 8"/>
          <p:cNvSpPr/>
          <p:nvPr/>
        </p:nvSpPr>
        <p:spPr>
          <a:xfrm>
            <a:off x="928662" y="3711363"/>
            <a:ext cx="912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h</a:t>
            </a:r>
            <a:r>
              <a:rPr lang="en-US" altLang="zh-CN" sz="3600" dirty="0" err="1" smtClean="0"/>
              <a:t>ō</a:t>
            </a:r>
            <a:r>
              <a:rPr lang="en-US" sz="3600" dirty="0" err="1" smtClean="0"/>
              <a:t>u</a:t>
            </a:r>
            <a:endParaRPr lang="zh-CN" altLang="en-US" sz="3600" dirty="0" smtClean="0"/>
          </a:p>
        </p:txBody>
      </p:sp>
      <p:sp>
        <p:nvSpPr>
          <p:cNvPr id="10" name="矩形 9"/>
          <p:cNvSpPr/>
          <p:nvPr/>
        </p:nvSpPr>
        <p:spPr>
          <a:xfrm>
            <a:off x="4929190" y="3711363"/>
            <a:ext cx="8643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ji</a:t>
            </a:r>
            <a:r>
              <a:rPr lang="en-US" altLang="zh-CN" sz="3600" dirty="0" err="1" smtClean="0"/>
              <a:t>à</a:t>
            </a:r>
            <a:r>
              <a:rPr lang="en-US" sz="3600" dirty="0" err="1" smtClean="0"/>
              <a:t>n</a:t>
            </a:r>
            <a:endParaRPr lang="zh-CN" altLang="en-US" sz="3600" dirty="0"/>
          </a:p>
        </p:txBody>
      </p:sp>
      <p:sp>
        <p:nvSpPr>
          <p:cNvPr id="11" name="矩形 10"/>
          <p:cNvSpPr/>
          <p:nvPr/>
        </p:nvSpPr>
        <p:spPr>
          <a:xfrm>
            <a:off x="7286644" y="3782801"/>
            <a:ext cx="869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f è </a:t>
            </a:r>
            <a:r>
              <a:rPr lang="en-US" altLang="zh-CN" sz="3600" dirty="0" err="1" smtClean="0"/>
              <a:t>i</a:t>
            </a:r>
            <a:endParaRPr lang="zh-CN" altLang="en-US" sz="3600" dirty="0" smtClean="0"/>
          </a:p>
        </p:txBody>
      </p:sp>
      <p:sp>
        <p:nvSpPr>
          <p:cNvPr id="12" name="矩形 11"/>
          <p:cNvSpPr/>
          <p:nvPr/>
        </p:nvSpPr>
        <p:spPr>
          <a:xfrm>
            <a:off x="357158" y="4286256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y</a:t>
            </a:r>
            <a:r>
              <a:rPr lang="en-US" altLang="zh-CN" sz="3600" dirty="0" err="1" smtClean="0"/>
              <a:t>è</a:t>
            </a:r>
            <a:r>
              <a:rPr lang="en-US" sz="3600" dirty="0" smtClean="0"/>
              <a:t>       </a:t>
            </a:r>
            <a:r>
              <a:rPr lang="en-US" sz="3600" dirty="0" err="1" smtClean="0"/>
              <a:t>h</a:t>
            </a:r>
            <a:r>
              <a:rPr lang="en-US" altLang="zh-CN" sz="3600" dirty="0" err="1" smtClean="0"/>
              <a:t>ǔ</a:t>
            </a:r>
            <a:r>
              <a:rPr lang="en-US" sz="3600" dirty="0" smtClean="0"/>
              <a:t> </a:t>
            </a:r>
            <a:r>
              <a:rPr lang="en-US" sz="3600" dirty="0" err="1" smtClean="0"/>
              <a:t>h</a:t>
            </a:r>
            <a:r>
              <a:rPr lang="en-US" altLang="zh-CN" sz="3600" dirty="0" err="1" smtClean="0"/>
              <a:t>ǔ</a:t>
            </a:r>
            <a:endParaRPr lang="zh-CN" altLang="en-US" sz="3600" dirty="0" smtClean="0"/>
          </a:p>
        </p:txBody>
      </p:sp>
      <p:sp>
        <p:nvSpPr>
          <p:cNvPr id="13" name="矩形 12"/>
          <p:cNvSpPr/>
          <p:nvPr/>
        </p:nvSpPr>
        <p:spPr>
          <a:xfrm>
            <a:off x="6286512" y="4286256"/>
            <a:ext cx="4010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/>
              <a:t>j</a:t>
            </a:r>
            <a:r>
              <a:rPr lang="en-US" altLang="zh-CN" sz="3600" dirty="0" err="1" smtClean="0"/>
              <a:t>ī</a:t>
            </a:r>
            <a:endParaRPr lang="zh-CN" alt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571472" y="214290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latin typeface="方正隶书简体" pitchFamily="2" charset="-122"/>
                <a:ea typeface="方正隶书简体" pitchFamily="2" charset="-122"/>
              </a:rPr>
              <a:t>给下面红色的字注音：</a:t>
            </a:r>
            <a:endParaRPr lang="zh-CN" altLang="en-US" sz="6000" b="1" dirty="0">
              <a:latin typeface="方正隶书简体" pitchFamily="2" charset="-122"/>
              <a:ea typeface="方正隶书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2285992"/>
            <a:ext cx="3571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002060"/>
                </a:solidFill>
              </a:rPr>
              <a:t>         </a:t>
            </a:r>
            <a:endParaRPr lang="en-US" altLang="zh-CN" sz="4400" dirty="0" smtClean="0">
              <a:solidFill>
                <a:srgbClr val="002060"/>
              </a:solidFill>
            </a:endParaRPr>
          </a:p>
          <a:p>
            <a:r>
              <a:rPr lang="zh-CN" altLang="en-US" sz="4400" dirty="0" smtClean="0"/>
              <a:t>                                               </a:t>
            </a:r>
            <a:endParaRPr lang="zh-CN" altLang="en-US" sz="4400" dirty="0"/>
          </a:p>
        </p:txBody>
      </p:sp>
      <p:sp>
        <p:nvSpPr>
          <p:cNvPr id="5" name="矩形 4"/>
          <p:cNvSpPr/>
          <p:nvPr/>
        </p:nvSpPr>
        <p:spPr>
          <a:xfrm>
            <a:off x="1214414" y="714356"/>
            <a:ext cx="355417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9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华文新魏" pitchFamily="2" charset="-122"/>
                <a:ea typeface="华文新魏" pitchFamily="2" charset="-122"/>
              </a:rPr>
              <a:t>口   技</a:t>
            </a:r>
            <a:endParaRPr lang="zh-CN" altLang="en-US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628" y="2500306"/>
            <a:ext cx="2271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林嗣环</a:t>
            </a:r>
            <a:endParaRPr lang="zh-CN" altLang="en-US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口技朗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58082" y="321468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71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0034" y="214290"/>
            <a:ext cx="7929618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4000" b="1" dirty="0" smtClean="0">
                <a:latin typeface="华文楷体" pitchFamily="2" charset="-122"/>
                <a:ea typeface="华文楷体" pitchFamily="2" charset="-122"/>
              </a:rPr>
              <a:t>       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京中有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善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口技者。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会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宾客大宴，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于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厅室之东北角，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施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八尺屏障，口技人坐屏障中，一桌、一椅、一扇、一抚尺而已，众宾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团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坐。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少顷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但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闻屏障中抚尺一下，满堂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寂然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，无敢哗者。</a:t>
            </a:r>
            <a:endParaRPr lang="zh-CN" altLang="en-US" sz="4000" b="1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571736" y="0"/>
            <a:ext cx="1785950" cy="428628"/>
            <a:chOff x="2819101" y="71414"/>
            <a:chExt cx="1785950" cy="428628"/>
          </a:xfrm>
        </p:grpSpPr>
        <p:sp>
          <p:nvSpPr>
            <p:cNvPr id="11" name="矩形标注 10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善于，擅长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572000" y="0"/>
            <a:ext cx="1785950" cy="428628"/>
            <a:chOff x="2819101" y="71414"/>
            <a:chExt cx="1785950" cy="428628"/>
          </a:xfrm>
        </p:grpSpPr>
        <p:sp>
          <p:nvSpPr>
            <p:cNvPr id="16" name="矩形标注 15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正当，适逢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215206" y="-354522"/>
            <a:ext cx="677483" cy="709044"/>
            <a:chOff x="663109" y="835198"/>
            <a:chExt cx="677483" cy="709044"/>
          </a:xfrm>
        </p:grpSpPr>
        <p:sp>
          <p:nvSpPr>
            <p:cNvPr id="19" name="矩形标注 18"/>
            <p:cNvSpPr/>
            <p:nvPr/>
          </p:nvSpPr>
          <p:spPr>
            <a:xfrm>
              <a:off x="663109" y="1115614"/>
              <a:ext cx="677483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7176" y="835198"/>
              <a:ext cx="6186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 在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857488" y="1142984"/>
            <a:ext cx="1785950" cy="428628"/>
            <a:chOff x="2819101" y="71414"/>
            <a:chExt cx="1785950" cy="428628"/>
          </a:xfrm>
        </p:grpSpPr>
        <p:sp>
          <p:nvSpPr>
            <p:cNvPr id="23" name="矩形标注 22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放置，安放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28596" y="3214686"/>
            <a:ext cx="1785950" cy="428628"/>
            <a:chOff x="2819101" y="71414"/>
            <a:chExt cx="1785950" cy="428628"/>
          </a:xfrm>
        </p:grpSpPr>
        <p:sp>
          <p:nvSpPr>
            <p:cNvPr id="26" name="矩形标注 25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一会儿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000232" y="3214686"/>
            <a:ext cx="857257" cy="428628"/>
            <a:chOff x="2819101" y="71414"/>
            <a:chExt cx="1467147" cy="428628"/>
          </a:xfrm>
        </p:grpSpPr>
        <p:sp>
          <p:nvSpPr>
            <p:cNvPr id="29" name="矩形标注 28"/>
            <p:cNvSpPr/>
            <p:nvPr/>
          </p:nvSpPr>
          <p:spPr>
            <a:xfrm>
              <a:off x="2857487" y="71414"/>
              <a:ext cx="1428761" cy="428628"/>
            </a:xfrm>
            <a:prstGeom prst="wedgeRectCallout">
              <a:avLst>
                <a:gd name="adj1" fmla="val -32237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101" y="71414"/>
              <a:ext cx="1409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只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572264" y="3214686"/>
            <a:ext cx="1785950" cy="428628"/>
            <a:chOff x="2819101" y="71414"/>
            <a:chExt cx="1785950" cy="428628"/>
          </a:xfrm>
        </p:grpSpPr>
        <p:sp>
          <p:nvSpPr>
            <p:cNvPr id="32" name="矩形标注 31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安静的样子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34" name="矩形标注 33"/>
          <p:cNvSpPr/>
          <p:nvPr/>
        </p:nvSpPr>
        <p:spPr>
          <a:xfrm>
            <a:off x="7358082" y="2143116"/>
            <a:ext cx="1285884" cy="500066"/>
          </a:xfrm>
          <a:prstGeom prst="wedgeRect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0000FF"/>
                </a:solidFill>
              </a:rPr>
              <a:t>聚集，</a:t>
            </a:r>
            <a:endParaRPr lang="zh-CN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85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385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06" y="285728"/>
            <a:ext cx="892971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zh-CN" altLang="en-US" dirty="0" smtClean="0"/>
              <a:t>         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遥遥闻深巷犬吠声，便有妇人惊觉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欠伸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夫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呓语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。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既而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儿醒，大啼，夫令妇抚儿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乳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，儿含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乳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啼，妇拍而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呜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之。夫起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溺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，妇亦抱儿起溺。床上又一大儿醒，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狺狺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不止。当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是时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，妇手拍儿声，口中呜声，儿含乳啼声，大儿初醒声，床声，夫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叱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大儿声，溺瓶中声，溺桶中声，一齐凑发，众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妙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毕备。满座宾客，无不伸颈侧目，微笑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嘿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叹，</a:t>
            </a:r>
            <a:r>
              <a:rPr lang="zh-CN" altLang="en-US" sz="3600" b="1" dirty="0" smtClean="0">
                <a:solidFill>
                  <a:schemeClr val="accent2"/>
                </a:solidFill>
                <a:latin typeface="华文楷体" pitchFamily="2" charset="-122"/>
                <a:ea typeface="华文楷体" pitchFamily="2" charset="-122"/>
              </a:rPr>
              <a:t>以为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妙</a:t>
            </a:r>
            <a:r>
              <a:rPr lang="zh-CN" altLang="en-US" sz="36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绝</a:t>
            </a:r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也。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204073" y="951248"/>
            <a:ext cx="796291" cy="369332"/>
            <a:chOff x="2204073" y="951248"/>
            <a:chExt cx="796291" cy="369332"/>
          </a:xfrm>
        </p:grpSpPr>
        <p:sp>
          <p:nvSpPr>
            <p:cNvPr id="4" name="矩形标注 3"/>
            <p:cNvSpPr/>
            <p:nvPr/>
          </p:nvSpPr>
          <p:spPr>
            <a:xfrm>
              <a:off x="2204073" y="988819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10842" y="951248"/>
              <a:ext cx="646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不久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858148" y="928670"/>
            <a:ext cx="796291" cy="369332"/>
            <a:chOff x="2204073" y="951248"/>
            <a:chExt cx="796291" cy="369332"/>
          </a:xfrm>
        </p:grpSpPr>
        <p:sp>
          <p:nvSpPr>
            <p:cNvPr id="11" name="矩形标注 10"/>
            <p:cNvSpPr/>
            <p:nvPr/>
          </p:nvSpPr>
          <p:spPr>
            <a:xfrm>
              <a:off x="2204073" y="988819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10842" y="951248"/>
              <a:ext cx="6466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喂奶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793216" y="1673528"/>
            <a:ext cx="2064932" cy="646331"/>
            <a:chOff x="2210843" y="985115"/>
            <a:chExt cx="910485" cy="646331"/>
          </a:xfrm>
        </p:grpSpPr>
        <p:sp>
          <p:nvSpPr>
            <p:cNvPr id="14" name="矩形标注 13"/>
            <p:cNvSpPr/>
            <p:nvPr/>
          </p:nvSpPr>
          <p:spPr>
            <a:xfrm>
              <a:off x="2215362" y="1022686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10843" y="985115"/>
              <a:ext cx="9104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通“尿”，小便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643438" y="2428868"/>
            <a:ext cx="3286149" cy="2031325"/>
            <a:chOff x="2204073" y="951248"/>
            <a:chExt cx="665989" cy="2031325"/>
          </a:xfrm>
        </p:grpSpPr>
        <p:sp>
          <p:nvSpPr>
            <p:cNvPr id="17" name="矩形标注 16"/>
            <p:cNvSpPr/>
            <p:nvPr/>
          </p:nvSpPr>
          <p:spPr>
            <a:xfrm>
              <a:off x="2204073" y="988819"/>
              <a:ext cx="665989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10842" y="951248"/>
              <a:ext cx="646646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形容初醒时含混不清的说话声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734146" y="3267427"/>
            <a:ext cx="1000100" cy="646331"/>
            <a:chOff x="1976554" y="1560323"/>
            <a:chExt cx="796291" cy="646331"/>
          </a:xfrm>
        </p:grpSpPr>
        <p:sp>
          <p:nvSpPr>
            <p:cNvPr id="20" name="矩形标注 19"/>
            <p:cNvSpPr/>
            <p:nvPr/>
          </p:nvSpPr>
          <p:spPr>
            <a:xfrm rot="10800000">
              <a:off x="1976554" y="1594190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976554" y="1560323"/>
              <a:ext cx="7790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这时候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564415" y="4714884"/>
            <a:ext cx="1500197" cy="923330"/>
            <a:chOff x="2204073" y="951248"/>
            <a:chExt cx="668884" cy="923330"/>
          </a:xfrm>
        </p:grpSpPr>
        <p:sp>
          <p:nvSpPr>
            <p:cNvPr id="23" name="矩形标注 22"/>
            <p:cNvSpPr/>
            <p:nvPr/>
          </p:nvSpPr>
          <p:spPr>
            <a:xfrm>
              <a:off x="2204073" y="988819"/>
              <a:ext cx="668884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10842" y="951248"/>
              <a:ext cx="6466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美妙的声音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929058" y="5496998"/>
            <a:ext cx="2286014" cy="369332"/>
            <a:chOff x="2204073" y="951248"/>
            <a:chExt cx="888170" cy="369332"/>
          </a:xfrm>
        </p:grpSpPr>
        <p:sp>
          <p:nvSpPr>
            <p:cNvPr id="26" name="矩形标注 25"/>
            <p:cNvSpPr/>
            <p:nvPr/>
          </p:nvSpPr>
          <p:spPr>
            <a:xfrm>
              <a:off x="2204073" y="988819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10841" y="951248"/>
              <a:ext cx="881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通“默”，不出声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053634" y="5500702"/>
            <a:ext cx="714380" cy="369332"/>
            <a:chOff x="2204073" y="951248"/>
            <a:chExt cx="796291" cy="369332"/>
          </a:xfrm>
        </p:grpSpPr>
        <p:sp>
          <p:nvSpPr>
            <p:cNvPr id="29" name="矩形标注 28"/>
            <p:cNvSpPr/>
            <p:nvPr/>
          </p:nvSpPr>
          <p:spPr>
            <a:xfrm>
              <a:off x="2204073" y="988819"/>
              <a:ext cx="796291" cy="285752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47807" y="951248"/>
              <a:ext cx="493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0000FF"/>
                  </a:solidFill>
                </a:rPr>
                <a:t>极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07249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dirty="0" smtClean="0"/>
              <a:t>                   </a:t>
            </a:r>
            <a:r>
              <a:rPr lang="zh-CN" altLang="en-US" sz="4400" b="1" dirty="0" smtClean="0">
                <a:solidFill>
                  <a:schemeClr val="accent2"/>
                </a:solidFill>
                <a:latin typeface="方正楷体简体" pitchFamily="2" charset="-122"/>
                <a:ea typeface="方正楷体简体" pitchFamily="2" charset="-122"/>
              </a:rPr>
              <a:t>既而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夫上床寝，妇又呼大儿溺，毕，都上床寝 ，小儿</a:t>
            </a:r>
            <a:r>
              <a:rPr lang="zh-CN" altLang="en-US" sz="4400" b="1" dirty="0" smtClean="0">
                <a:solidFill>
                  <a:schemeClr val="accent2"/>
                </a:solidFill>
                <a:latin typeface="方正楷体简体" pitchFamily="2" charset="-122"/>
                <a:ea typeface="方正楷体简体" pitchFamily="2" charset="-122"/>
              </a:rPr>
              <a:t>亦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渐欲睡。夫</a:t>
            </a:r>
            <a:r>
              <a:rPr lang="zh-CN" altLang="en-US" sz="44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齁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声起，妇拍儿亦渐拍渐止。微闻有鼠</a:t>
            </a:r>
            <a:r>
              <a:rPr lang="zh-CN" altLang="en-US" sz="4400" b="1" dirty="0" smtClean="0">
                <a:solidFill>
                  <a:schemeClr val="accent2"/>
                </a:solidFill>
                <a:latin typeface="方正楷体简体" pitchFamily="2" charset="-122"/>
                <a:ea typeface="方正楷体简体" pitchFamily="2" charset="-122"/>
              </a:rPr>
              <a:t>作作索索，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盆器倾侧，妇梦中咳嗽</a:t>
            </a:r>
            <a:r>
              <a:rPr lang="zh-CN" altLang="en-US" sz="4400" b="1" dirty="0" smtClean="0">
                <a:solidFill>
                  <a:schemeClr val="accent2"/>
                </a:solidFill>
                <a:latin typeface="方正楷体简体" pitchFamily="2" charset="-122"/>
                <a:ea typeface="方正楷体简体" pitchFamily="2" charset="-122"/>
              </a:rPr>
              <a:t>之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声。宾客意</a:t>
            </a:r>
            <a:r>
              <a:rPr lang="zh-CN" altLang="en-US" sz="44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少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舒，稍稍正坐。</a:t>
            </a:r>
            <a:endParaRPr lang="zh-CN" altLang="en-US" sz="4400" b="1" dirty="0">
              <a:latin typeface="方正楷体简体" pitchFamily="2" charset="-122"/>
              <a:ea typeface="方正楷体简体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857488" y="2285992"/>
            <a:ext cx="1383604" cy="428628"/>
            <a:chOff x="2819101" y="71414"/>
            <a:chExt cx="1785950" cy="428628"/>
          </a:xfrm>
        </p:grpSpPr>
        <p:sp>
          <p:nvSpPr>
            <p:cNvPr id="4" name="矩形标注 3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打鼾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29275" y="5342656"/>
            <a:ext cx="1785950" cy="428628"/>
            <a:chOff x="2819101" y="71414"/>
            <a:chExt cx="1785950" cy="428628"/>
          </a:xfrm>
        </p:grpSpPr>
        <p:sp>
          <p:nvSpPr>
            <p:cNvPr id="7" name="矩形标注 6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2061"/>
                <a:gd name="adj2" fmla="val 8299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稍微，略微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0"/>
            <a:ext cx="9001156" cy="6760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zh-CN" altLang="en-US" sz="3200" dirty="0" smtClean="0"/>
              <a:t>         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忽一人大呼：“火起！”夫起大呼，妇亦起大呼，两儿齐哭，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俄而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百千人大呼，百千儿哭，百千犬吠。中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间</a:t>
            </a:r>
            <a:r>
              <a:rPr lang="zh-CN" altLang="en-US" sz="3200" b="1" dirty="0" smtClean="0">
                <a:solidFill>
                  <a:srgbClr val="C00000"/>
                </a:solidFill>
                <a:latin typeface="方正楷体简体" pitchFamily="2" charset="-122"/>
                <a:ea typeface="方正楷体简体" pitchFamily="2" charset="-122"/>
              </a:rPr>
              <a:t>力拉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崩倒之声，火爆声，呼呼风声，百千齐</a:t>
            </a:r>
            <a:r>
              <a:rPr lang="zh-CN" altLang="en-US" sz="3200" b="1" dirty="0" smtClean="0">
                <a:solidFill>
                  <a:srgbClr val="C00000"/>
                </a:solidFill>
                <a:latin typeface="方正楷体简体" pitchFamily="2" charset="-122"/>
                <a:ea typeface="方正楷体简体" pitchFamily="2" charset="-122"/>
              </a:rPr>
              <a:t>作；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又夹百千求救声，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曳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屋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许许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声，抢夺声，泼水声。凡所应有，无所不有。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虽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人有百手，手有百指，不能指其一端；人有百口，口有百舌，不能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名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其一处也。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于是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宾客无不变色离席，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奋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袖出臂，两股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战战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，</a:t>
            </a:r>
            <a:r>
              <a:rPr lang="zh-CN" altLang="en-US" sz="32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几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欲先</a:t>
            </a:r>
            <a:r>
              <a:rPr lang="zh-CN" altLang="en-US" sz="3200" b="1" dirty="0" smtClean="0">
                <a:solidFill>
                  <a:srgbClr val="C00000"/>
                </a:solidFill>
                <a:latin typeface="方正楷体简体" pitchFamily="2" charset="-122"/>
                <a:ea typeface="方正楷体简体" pitchFamily="2" charset="-122"/>
              </a:rPr>
              <a:t>走</a:t>
            </a:r>
            <a:r>
              <a:rPr lang="zh-CN" altLang="en-US" sz="3200" b="1" dirty="0" smtClean="0">
                <a:latin typeface="方正楷体简体" pitchFamily="2" charset="-122"/>
                <a:ea typeface="方正楷体简体" pitchFamily="2" charset="-122"/>
              </a:rPr>
              <a:t>。</a:t>
            </a:r>
            <a:endParaRPr lang="zh-CN" altLang="en-US" sz="3200" b="1" dirty="0">
              <a:latin typeface="方正楷体简体" pitchFamily="2" charset="-122"/>
              <a:ea typeface="方正楷体简体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598150" y="699363"/>
            <a:ext cx="1383604" cy="428628"/>
            <a:chOff x="2819101" y="71414"/>
            <a:chExt cx="1785950" cy="428628"/>
          </a:xfrm>
        </p:grpSpPr>
        <p:sp>
          <p:nvSpPr>
            <p:cNvPr id="8" name="矩形标注 7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一会儿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428860" y="1519048"/>
            <a:ext cx="1383604" cy="400110"/>
            <a:chOff x="2726889" y="142852"/>
            <a:chExt cx="1785950" cy="400110"/>
          </a:xfrm>
        </p:grpSpPr>
        <p:sp>
          <p:nvSpPr>
            <p:cNvPr id="11" name="矩形标注 10"/>
            <p:cNvSpPr/>
            <p:nvPr/>
          </p:nvSpPr>
          <p:spPr>
            <a:xfrm>
              <a:off x="2857488" y="142852"/>
              <a:ext cx="1428760" cy="357190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726889" y="142852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夹杂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814161" y="2285992"/>
            <a:ext cx="1714512" cy="400110"/>
            <a:chOff x="2819101" y="71414"/>
            <a:chExt cx="1936449" cy="400110"/>
          </a:xfrm>
        </p:grpSpPr>
        <p:sp>
          <p:nvSpPr>
            <p:cNvPr id="14" name="矩形标注 13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6936"/>
                <a:gd name="adj2" fmla="val 882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19101" y="71414"/>
              <a:ext cx="19364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牵引，拉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000760" y="3222271"/>
            <a:ext cx="3357586" cy="400110"/>
            <a:chOff x="2819101" y="71414"/>
            <a:chExt cx="1990239" cy="400110"/>
          </a:xfrm>
        </p:grpSpPr>
        <p:sp>
          <p:nvSpPr>
            <p:cNvPr id="17" name="矩形标注 16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13493"/>
                <a:gd name="adj2" fmla="val -79302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19101" y="71414"/>
              <a:ext cx="19902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众人共同用力的呼声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670116" y="4120979"/>
            <a:ext cx="1000133" cy="400110"/>
            <a:chOff x="2706242" y="71414"/>
            <a:chExt cx="1580005" cy="400110"/>
          </a:xfrm>
        </p:grpSpPr>
        <p:sp>
          <p:nvSpPr>
            <p:cNvPr id="20" name="矩形标注 19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-41745"/>
                <a:gd name="adj2" fmla="val -9826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06242" y="71414"/>
              <a:ext cx="13716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即使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143108" y="4805196"/>
            <a:ext cx="1714512" cy="400110"/>
            <a:chOff x="2819101" y="71414"/>
            <a:chExt cx="1936449" cy="400110"/>
          </a:xfrm>
        </p:grpSpPr>
        <p:sp>
          <p:nvSpPr>
            <p:cNvPr id="23" name="矩形标注 22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6936"/>
                <a:gd name="adj2" fmla="val 882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819101" y="71414"/>
              <a:ext cx="19364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 说出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500562" y="4833714"/>
            <a:ext cx="2357454" cy="707886"/>
            <a:chOff x="2819101" y="71414"/>
            <a:chExt cx="1936449" cy="707886"/>
          </a:xfrm>
        </p:grpSpPr>
        <p:sp>
          <p:nvSpPr>
            <p:cNvPr id="26" name="矩形标注 25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6936"/>
                <a:gd name="adj2" fmla="val 882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19101" y="71414"/>
              <a:ext cx="193644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在这种情况下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71472" y="5657103"/>
            <a:ext cx="1714512" cy="400110"/>
            <a:chOff x="2819101" y="71414"/>
            <a:chExt cx="1936449" cy="400110"/>
          </a:xfrm>
        </p:grpSpPr>
        <p:sp>
          <p:nvSpPr>
            <p:cNvPr id="29" name="矩形标注 28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6936"/>
                <a:gd name="adj2" fmla="val 882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101" y="71414"/>
              <a:ext cx="19364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扬起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466563" y="5649518"/>
            <a:ext cx="2026545" cy="400110"/>
            <a:chOff x="2819101" y="71414"/>
            <a:chExt cx="2046818" cy="400110"/>
          </a:xfrm>
        </p:grpSpPr>
        <p:sp>
          <p:nvSpPr>
            <p:cNvPr id="32" name="矩形标注 31"/>
            <p:cNvSpPr/>
            <p:nvPr/>
          </p:nvSpPr>
          <p:spPr>
            <a:xfrm>
              <a:off x="2857487" y="87767"/>
              <a:ext cx="1428760" cy="357190"/>
            </a:xfrm>
            <a:prstGeom prst="wedgeRectCallout">
              <a:avLst>
                <a:gd name="adj1" fmla="val 6936"/>
                <a:gd name="adj2" fmla="val 8820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819101" y="71414"/>
              <a:ext cx="2046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发抖的样子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572000" y="5643578"/>
            <a:ext cx="1285884" cy="400110"/>
            <a:chOff x="4572000" y="5643578"/>
            <a:chExt cx="1285884" cy="400110"/>
          </a:xfrm>
        </p:grpSpPr>
        <p:sp>
          <p:nvSpPr>
            <p:cNvPr id="35" name="矩形标注 34"/>
            <p:cNvSpPr/>
            <p:nvPr/>
          </p:nvSpPr>
          <p:spPr>
            <a:xfrm>
              <a:off x="5000628" y="5659931"/>
              <a:ext cx="675216" cy="357190"/>
            </a:xfrm>
            <a:prstGeom prst="wedgeRectCallout">
              <a:avLst>
                <a:gd name="adj1" fmla="val 3088"/>
                <a:gd name="adj2" fmla="val 9136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572000" y="5643578"/>
              <a:ext cx="12858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     几乎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142984"/>
            <a:ext cx="764386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4400" b="1" dirty="0" smtClean="0"/>
              <a:t>         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而忽然抚尺一下，群响毕</a:t>
            </a:r>
            <a:r>
              <a:rPr lang="zh-CN" altLang="en-US" sz="44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绝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。撤屏视之，一人、一桌、一椅、一扇、一抚尺</a:t>
            </a:r>
            <a:r>
              <a:rPr lang="zh-CN" altLang="en-US" sz="4400" b="1" dirty="0" smtClean="0">
                <a:solidFill>
                  <a:srgbClr val="FF0000"/>
                </a:solidFill>
                <a:latin typeface="方正楷体简体" pitchFamily="2" charset="-122"/>
                <a:ea typeface="方正楷体简体" pitchFamily="2" charset="-122"/>
              </a:rPr>
              <a:t>而已</a:t>
            </a:r>
            <a:r>
              <a:rPr lang="zh-CN" altLang="en-US" sz="4400" b="1" dirty="0" smtClean="0">
                <a:latin typeface="方正楷体简体" pitchFamily="2" charset="-122"/>
                <a:ea typeface="方正楷体简体" pitchFamily="2" charset="-122"/>
              </a:rPr>
              <a:t>。</a:t>
            </a:r>
            <a:endParaRPr lang="zh-CN" altLang="en-US" sz="4400" b="1" dirty="0">
              <a:latin typeface="方正楷体简体" pitchFamily="2" charset="-122"/>
              <a:ea typeface="方正楷体简体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8662" y="1928802"/>
            <a:ext cx="1383604" cy="428628"/>
            <a:chOff x="2819101" y="71414"/>
            <a:chExt cx="1785950" cy="428628"/>
          </a:xfrm>
        </p:grpSpPr>
        <p:sp>
          <p:nvSpPr>
            <p:cNvPr id="4" name="矩形标注 3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20062"/>
                <a:gd name="adj2" fmla="val 8563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消失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143636" y="4286256"/>
            <a:ext cx="1383604" cy="428628"/>
            <a:chOff x="2819101" y="71414"/>
            <a:chExt cx="1785950" cy="428628"/>
          </a:xfrm>
        </p:grpSpPr>
        <p:sp>
          <p:nvSpPr>
            <p:cNvPr id="7" name="矩形标注 6"/>
            <p:cNvSpPr/>
            <p:nvPr/>
          </p:nvSpPr>
          <p:spPr>
            <a:xfrm>
              <a:off x="2857488" y="71414"/>
              <a:ext cx="1428760" cy="428628"/>
            </a:xfrm>
            <a:prstGeom prst="wedgeRectCallout">
              <a:avLst>
                <a:gd name="adj1" fmla="val -4137"/>
                <a:gd name="adj2" fmla="val -12512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19101" y="71414"/>
              <a:ext cx="17859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0000FF"/>
                  </a:solidFill>
                </a:rPr>
                <a:t>   罢了</a:t>
              </a:r>
              <a:endParaRPr lang="zh-CN" altLang="en-US" sz="2000" b="1" dirty="0"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1809</Words>
  <Application>Microsoft Office PowerPoint</Application>
  <PresentationFormat>全屏显示(4:3)</PresentationFormat>
  <Paragraphs>260</Paragraphs>
  <Slides>26</Slides>
  <Notes>2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woshifeng</dc:creator>
  <cp:lastModifiedBy>闫玉琴</cp:lastModifiedBy>
  <cp:revision>70</cp:revision>
  <dcterms:created xsi:type="dcterms:W3CDTF">2009-09-14T07:17:53Z</dcterms:created>
  <dcterms:modified xsi:type="dcterms:W3CDTF">2009-09-23T01:05:01Z</dcterms:modified>
</cp:coreProperties>
</file>