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7" r:id="rId3"/>
  </p:sldMasterIdLst>
  <p:notesMasterIdLst>
    <p:notesMasterId r:id="rId4"/>
  </p:notesMasterIdLst>
  <p:handoutMasterIdLst>
    <p:handoutMasterId r:id="rId5"/>
  </p:handoutMasterIdLst>
  <p:sldIdLst>
    <p:sldId id="474" r:id="rId6"/>
    <p:sldId id="510" r:id="rId7"/>
    <p:sldId id="511" r:id="rId8"/>
    <p:sldId id="513" r:id="rId9"/>
    <p:sldId id="514" r:id="rId10"/>
    <p:sldId id="498" r:id="rId11"/>
    <p:sldId id="501" r:id="rId12"/>
    <p:sldId id="502" r:id="rId13"/>
    <p:sldId id="503" r:id="rId14"/>
    <p:sldId id="516" r:id="rId15"/>
    <p:sldId id="475" r:id="rId16"/>
    <p:sldId id="479" r:id="rId17"/>
    <p:sldId id="480" r:id="rId18"/>
    <p:sldId id="485" r:id="rId19"/>
    <p:sldId id="486" r:id="rId20"/>
    <p:sldId id="487" r:id="rId21"/>
    <p:sldId id="518" r:id="rId22"/>
    <p:sldId id="490" r:id="rId23"/>
    <p:sldId id="491" r:id="rId24"/>
    <p:sldId id="520" r:id="rId25"/>
    <p:sldId id="519" r:id="rId26"/>
    <p:sldId id="522" r:id="rId27"/>
    <p:sldId id="525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华文行楷" panose="0201080004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  <p:cmAuthor id="3" name="BYR" initials="B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272" y="-96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tags" Target="tags/tag250.xml" /><Relationship Id="rId3" Type="http://schemas.openxmlformats.org/officeDocument/2006/relationships/slideMaster" Target="slideMasters/slideMaster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handoutMaster" Target="handoutMasters/handout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C2400-7EAB-4312-846D-E286D528D96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/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image" Target="../media/image2.png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10" Type="http://schemas.openxmlformats.org/officeDocument/2006/relationships/tags" Target="../tags/tag36.xml" /><Relationship Id="rId11" Type="http://schemas.openxmlformats.org/officeDocument/2006/relationships/tags" Target="../tags/tag37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30.xml" /><Relationship Id="rId4" Type="http://schemas.openxmlformats.org/officeDocument/2006/relationships/image" Target="../media/image2.png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tags" Target="../tags/tag33.xml" /><Relationship Id="rId8" Type="http://schemas.openxmlformats.org/officeDocument/2006/relationships/tags" Target="../tags/tag34.xml" /><Relationship Id="rId9" Type="http://schemas.openxmlformats.org/officeDocument/2006/relationships/tags" Target="../tags/tag3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10" Type="http://schemas.openxmlformats.org/officeDocument/2006/relationships/tags" Target="../tags/tag45.xml" /><Relationship Id="rId11" Type="http://schemas.openxmlformats.org/officeDocument/2006/relationships/tags" Target="../tags/tag46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39.xml" /><Relationship Id="rId4" Type="http://schemas.openxmlformats.org/officeDocument/2006/relationships/image" Target="../media/image2.png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tags" Target="../tags/tag55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48.xml" /><Relationship Id="rId4" Type="http://schemas.openxmlformats.org/officeDocument/2006/relationships/image" Target="../media/image2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10" Type="http://schemas.openxmlformats.org/officeDocument/2006/relationships/tags" Target="../tags/tag65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59.xml" /><Relationship Id="rId4" Type="http://schemas.openxmlformats.org/officeDocument/2006/relationships/image" Target="../media/image7.png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image" Target="../media/image10.png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image" Target="file:////Tencent%20Files/574576071/FileRecv/&#25340;&#35013;&#32032;&#26448;/&#20013;&#22269;&#39118;-64//15/subject_holdleft_161,26,30_0_staid_full_0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74.xml" /><Relationship Id="rId9" Type="http://schemas.openxmlformats.org/officeDocument/2006/relationships/image" Target="file:///C:\Users\1V994W2\PycharmProjects\PPT_Background_Generation/pic_temp/0_pic_quater_left_up.png" TargetMode="Externa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1_pic_quater_left_down.png" TargetMode="External" /><Relationship Id="rId2" Type="http://schemas.openxmlformats.org/officeDocument/2006/relationships/image" Target="../media/image11.png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right.png" TargetMode="External" /><Relationship Id="rId2" Type="http://schemas.openxmlformats.org/officeDocument/2006/relationships/image" Target="../media/image12.png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1_pic_quater_left_down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1.png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1_pic_quater_left_down.png" TargetMode="Externa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1.png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/Tencent%20Files/574576071/FileRecv/&#25340;&#35013;&#32032;&#26448;/&#20013;&#22269;&#39118;-64//15/subject_holdleft_161,26,30_0_staid_full_0.png" TargetMode="External" /><Relationship Id="rId10" Type="http://schemas.openxmlformats.org/officeDocument/2006/relationships/tags" Target="../tags/tag109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104.xml" /><Relationship Id="rId4" Type="http://schemas.openxmlformats.org/officeDocument/2006/relationships/image" Target="file:///C:\Users\1V994W2\PycharmProjects\PPT_Background_Generation/pic_temp/1_pic_quater_left_down.png" TargetMode="External" /><Relationship Id="rId5" Type="http://schemas.openxmlformats.org/officeDocument/2006/relationships/image" Target="../media/image11.png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1_pic_quater_left_down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1.png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1_pic_quater_left_down.png" TargetMode="External" /><Relationship Id="rId2" Type="http://schemas.openxmlformats.org/officeDocument/2006/relationships/image" Target="../media/image11.png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1_pic_quater_left_down.png" TargetMode="External" /><Relationship Id="rId2" Type="http://schemas.openxmlformats.org/officeDocument/2006/relationships/image" Target="../media/image11.png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/Tencent%20Files/574576071/FileRecv/&#25340;&#35013;&#32032;&#26448;/&#20013;&#22269;&#39118;-64//15/subject_holdleft_161,26,30_0_staid_full_0.png" TargetMode="External" /><Relationship Id="rId10" Type="http://schemas.openxmlformats.org/officeDocument/2006/relationships/tags" Target="../tags/tag136.xml" /><Relationship Id="rId11" Type="http://schemas.openxmlformats.org/officeDocument/2006/relationships/tags" Target="../tags/tag137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131.xml" /><Relationship Id="rId4" Type="http://schemas.openxmlformats.org/officeDocument/2006/relationships/image" Target="file:///C:\Users\1V994W2\PycharmProjects\PPT_Background_Generation/pic_temp/0_pic_quater_left_up.png" TargetMode="External" /><Relationship Id="rId5" Type="http://schemas.openxmlformats.org/officeDocument/2006/relationships/image" Target="../media/image10.png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1_pic_quater_left_down.png" TargetMode="External" /><Relationship Id="rId2" Type="http://schemas.openxmlformats.org/officeDocument/2006/relationships/image" Target="../media/image11.png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1_pic_quater_lef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tags" Target="../tags/tag149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10" Type="http://schemas.openxmlformats.org/officeDocument/2006/relationships/tags" Target="../tags/tag157.xml" /><Relationship Id="rId11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0.png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tags" Target="../tags/tag166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0.png" /><Relationship Id="rId4" Type="http://schemas.openxmlformats.org/officeDocument/2006/relationships/tags" Target="../tags/tag159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1.png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10" Type="http://schemas.openxmlformats.org/officeDocument/2006/relationships/tags" Target="../tags/tag172.xml" /><Relationship Id="rId11" Type="http://schemas.openxmlformats.org/officeDocument/2006/relationships/tags" Target="../tags/tag173.xml" /><Relationship Id="rId12" Type="http://schemas.openxmlformats.org/officeDocument/2006/relationships/tags" Target="../tags/tag174.xml" /><Relationship Id="rId13" Type="http://schemas.openxmlformats.org/officeDocument/2006/relationships/tags" Target="../tags/tag175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0.png" /><Relationship Id="rId4" Type="http://schemas.openxmlformats.org/officeDocument/2006/relationships/tags" Target="../tags/tag168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1.png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12" Type="http://schemas.openxmlformats.org/officeDocument/2006/relationships/tags" Target="../tags/tag185.xml" /><Relationship Id="rId13" Type="http://schemas.openxmlformats.org/officeDocument/2006/relationships/tags" Target="../tags/tag186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1_pic_quater_lef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10" Type="http://schemas.openxmlformats.org/officeDocument/2006/relationships/tags" Target="../tags/tag192.xml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0.png" /><Relationship Id="rId4" Type="http://schemas.openxmlformats.org/officeDocument/2006/relationships/tags" Target="../tags/tag188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1.png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32df272e64e6d28677fd4ffa04bf531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609600" y="685800"/>
            <a:ext cx="4304665" cy="54864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副标题 2"/>
          <p:cNvSpPr/>
          <p:nvPr>
            <p:ph type="subTitle" idx="3" hasCustomPrompt="1"/>
            <p:custDataLst>
              <p:tags r:id="rId3"/>
            </p:custDataLst>
          </p:nvPr>
        </p:nvSpPr>
        <p:spPr>
          <a:xfrm>
            <a:off x="6643759" y="4060321"/>
            <a:ext cx="4786332" cy="470241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3" name="标题 3"/>
          <p:cNvSpPr/>
          <p:nvPr>
            <p:ph type="ctrTitle" idx="2" hasCustomPrompt="1"/>
            <p:custDataLst>
              <p:tags r:id="rId4"/>
            </p:custDataLst>
          </p:nvPr>
        </p:nvSpPr>
        <p:spPr>
          <a:xfrm>
            <a:off x="6604053" y="3077425"/>
            <a:ext cx="4826038" cy="82105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1_pic_quater_lef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2df272e64e6d28677fd4ffa04bf531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7277100" y="685800"/>
            <a:ext cx="4304665" cy="54864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762006" y="3436286"/>
            <a:ext cx="4826038" cy="1326554"/>
          </a:xfrm>
        </p:spPr>
        <p:txBody>
          <a:bodyPr vert="horz" wrap="square" lIns="0" tIns="0" rIns="0" bIns="0" rtlCol="0" anchor="t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pitchFamily="3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标题 4"/>
          <p:cNvSpPr/>
          <p:nvPr>
            <p:ph type="title" hasCustomPrompt="1"/>
            <p:custDataLst>
              <p:tags r:id="rId4"/>
            </p:custDataLst>
          </p:nvPr>
        </p:nvSpPr>
        <p:spPr>
          <a:xfrm>
            <a:off x="762006" y="2095166"/>
            <a:ext cx="4825403" cy="120459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30" b="1" i="0" u="none" strike="noStrike" kern="1200" cap="none" spc="7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6" name="图片 5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535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53530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53530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6322060"/>
            <a:ext cx="720090" cy="53530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 descr="0_pic_quater_righ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71480" y="5652770"/>
            <a:ext cx="1619885" cy="1204595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137785"/>
            <a:ext cx="1619885" cy="17195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467061" y="1696915"/>
            <a:ext cx="5055058" cy="1785093"/>
          </a:xfrm>
        </p:spPr>
        <p:txBody>
          <a:bodyPr lIns="101600" tIns="38100" rIns="25400" bIns="38100" anchor="b" anchorCtr="0">
            <a:normAutofit/>
          </a:bodyPr>
          <a:lstStyle>
            <a:lvl1pPr algn="l">
              <a:defRPr sz="4800" spc="700" baseline="0"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467061" y="3587915"/>
            <a:ext cx="5055058" cy="440747"/>
          </a:xfrm>
        </p:spPr>
        <p:txBody>
          <a:bodyPr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/>
          <p:nvPr userDrawn="1"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1_pic_quater_lef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816" y="1397000"/>
            <a:ext cx="2069184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3916963" y="2161808"/>
            <a:ext cx="4329668" cy="1366570"/>
          </a:xfrm>
        </p:spPr>
        <p:txBody>
          <a:bodyPr anchor="b">
            <a:normAutofit/>
          </a:bodyPr>
          <a:lstStyle>
            <a:lvl1pPr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3916963" y="3639662"/>
            <a:ext cx="4329113" cy="976312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73877"/>
            <a:ext cx="4389120" cy="431024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35096"/>
            <a:ext cx="5486400" cy="538780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888982" y="2343849"/>
            <a:ext cx="4572036" cy="1172210"/>
          </a:xfrm>
        </p:spPr>
        <p:txBody>
          <a:bodyPr vert="horz" lIns="0" tIns="0" rIns="0" bIns="0" rtlCol="0" anchor="b" anchorCtr="0">
            <a:normAutofit/>
          </a:bodyPr>
          <a:lstStyle>
            <a:lvl1pPr algn="l">
              <a:defRPr lang="zh-CN" altLang="en-US" sz="6600" b="0" spc="7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11"/>
            </p:custDataLst>
          </p:nvPr>
        </p:nvSpPr>
        <p:spPr>
          <a:xfrm>
            <a:off x="888982" y="3720529"/>
            <a:ext cx="4572036" cy="370205"/>
          </a:xfrm>
        </p:spPr>
        <p:txBody>
          <a:bodyPr vert="horz" lIns="0" tIns="0" rIns="0" bIns="0" rtlCol="0">
            <a:normAutofit/>
          </a:bodyPr>
          <a:lstStyle>
            <a:lvl1pPr marL="0" indent="0" algn="l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ct val="0"/>
              </a:spcAft>
              <a:buClrTx/>
              <a:buSzTx/>
            </a:pPr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half_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4271645"/>
            <a:ext cx="4064000" cy="258572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标题 2"/>
          <p:cNvSpPr/>
          <p:nvPr>
            <p:ph type="ctrTitle" idx="2" hasCustomPrompt="1"/>
            <p:custDataLst>
              <p:tags r:id="rId2"/>
            </p:custDataLst>
          </p:nvPr>
        </p:nvSpPr>
        <p:spPr>
          <a:xfrm>
            <a:off x="2691077" y="2496206"/>
            <a:ext cx="6809922" cy="73850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1" i="0" u="none" strike="noStrike" kern="1200" cap="none" spc="4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副标题 6"/>
          <p:cNvSpPr/>
          <p:nvPr>
            <p:ph type="subTitle" idx="3" hasCustomPrompt="1"/>
            <p:custDataLst>
              <p:tags r:id="rId3"/>
            </p:custDataLst>
          </p:nvPr>
        </p:nvSpPr>
        <p:spPr>
          <a:xfrm>
            <a:off x="2691077" y="3345201"/>
            <a:ext cx="6809922" cy="1099829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1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31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31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895"/>
            <a:ext cx="720090" cy="71310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10" y="0"/>
            <a:ext cx="923290" cy="91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19885" cy="161988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252720"/>
            <a:ext cx="1619885" cy="16052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1_pic_quater_lef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1_pic_quater_lef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32df272e64e6d28677fd4ffa04bf53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34440"/>
            <a:ext cx="3443605" cy="4388485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1_pic_quater_lef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1_pic_quater_left_dow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3460"/>
            <a:ext cx="720090" cy="76390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66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67.xml" /><Relationship Id="rId21" Type="http://schemas.openxmlformats.org/officeDocument/2006/relationships/tags" Target="../tags/tag68.xml" /><Relationship Id="rId22" Type="http://schemas.openxmlformats.org/officeDocument/2006/relationships/image" Target="file:///D:\qq&#25991;&#20214;\712321467\Image\C2C\Image2\%7b75232B38-A165-1FB7-499C-2E1C792CACB5%7d.png" TargetMode="External" /><Relationship Id="rId23" Type="http://schemas.openxmlformats.org/officeDocument/2006/relationships/image" Target="../media/image8.png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slideLayout" Target="../slideLayouts/slideLayout31.xml" /><Relationship Id="rId14" Type="http://schemas.openxmlformats.org/officeDocument/2006/relationships/slideLayout" Target="../slideLayouts/slideLayout32.xml" /><Relationship Id="rId15" Type="http://schemas.openxmlformats.org/officeDocument/2006/relationships/slideLayout" Target="../slideLayouts/slideLayout33.xml" /><Relationship Id="rId16" Type="http://schemas.openxmlformats.org/officeDocument/2006/relationships/slideLayout" Target="../slideLayouts/slideLayout34.xml" /><Relationship Id="rId17" Type="http://schemas.openxmlformats.org/officeDocument/2006/relationships/slideLayout" Target="../slideLayouts/slideLayout35.xml" /><Relationship Id="rId18" Type="http://schemas.openxmlformats.org/officeDocument/2006/relationships/slideLayout" Target="../slideLayouts/slideLayout36.xml" /><Relationship Id="rId19" Type="http://schemas.openxmlformats.org/officeDocument/2006/relationships/tags" Target="../tags/tag195.xml" /><Relationship Id="rId2" Type="http://schemas.openxmlformats.org/officeDocument/2006/relationships/slideLayout" Target="../slideLayouts/slideLayout20.xml" /><Relationship Id="rId20" Type="http://schemas.openxmlformats.org/officeDocument/2006/relationships/tags" Target="../tags/tag196.xml" /><Relationship Id="rId21" Type="http://schemas.openxmlformats.org/officeDocument/2006/relationships/tags" Target="../tags/tag197.xml" /><Relationship Id="rId22" Type="http://schemas.openxmlformats.org/officeDocument/2006/relationships/tags" Target="../tags/tag198.xml" /><Relationship Id="rId23" Type="http://schemas.openxmlformats.org/officeDocument/2006/relationships/tags" Target="../tags/tag199.xml" /><Relationship Id="rId24" Type="http://schemas.openxmlformats.org/officeDocument/2006/relationships/tags" Target="../tags/tag20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8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3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01.xml" /><Relationship Id="rId3" Type="http://schemas.openxmlformats.org/officeDocument/2006/relationships/tags" Target="../tags/tag20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17.xml" /><Relationship Id="rId3" Type="http://schemas.openxmlformats.org/officeDocument/2006/relationships/tags" Target="../tags/tag2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image" Target="../media/image13.jpeg" /><Relationship Id="rId6" Type="http://schemas.openxmlformats.org/officeDocument/2006/relationships/tags" Target="../tags/tag225.xml" /><Relationship Id="rId7" Type="http://schemas.openxmlformats.org/officeDocument/2006/relationships/tags" Target="../tags/tag22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31.xml" /><Relationship Id="rId4" Type="http://schemas.openxmlformats.org/officeDocument/2006/relationships/tags" Target="../tags/tag23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39.xml" /><Relationship Id="rId3" Type="http://schemas.openxmlformats.org/officeDocument/2006/relationships/tags" Target="../tags/tag24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41.xml" /><Relationship Id="rId4" Type="http://schemas.openxmlformats.org/officeDocument/2006/relationships/tags" Target="../tags/tag24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46.xml" /><Relationship Id="rId3" Type="http://schemas.openxmlformats.org/officeDocument/2006/relationships/tags" Target="../tags/tag24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48.xml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tags" Target="../tags/tag24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1.png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tags" Target="../tags/tag21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15.xml" /><Relationship Id="rId3" Type="http://schemas.openxmlformats.org/officeDocument/2006/relationships/tags" Target="../tags/tag21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447665" y="3213100"/>
            <a:ext cx="6488430" cy="1784985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7335" spc="0">
                <a:solidFill>
                  <a:schemeClr val="accent1"/>
                </a:solidFill>
                <a:uFillTx/>
              </a:rPr>
              <a:t>2022年中考</a:t>
            </a:r>
            <a:r>
              <a:rPr lang="zh-CN" altLang="en-US" sz="7335" spc="0">
                <a:solidFill>
                  <a:schemeClr val="accent1"/>
                </a:solidFill>
                <a:uFillTx/>
              </a:rPr>
              <a:t>语文</a:t>
            </a:r>
            <a:br>
              <a:rPr lang="en-US" altLang="zh-CN" sz="7335" spc="0">
                <a:solidFill>
                  <a:schemeClr val="accent1"/>
                </a:solidFill>
                <a:uFillTx/>
              </a:rPr>
            </a:br>
            <a:r>
              <a:rPr lang="en-US" altLang="zh-CN" sz="7335" spc="0">
                <a:solidFill>
                  <a:schemeClr val="accent1"/>
                </a:solidFill>
                <a:uFillTx/>
              </a:rPr>
              <a:t>第</a:t>
            </a:r>
            <a:r>
              <a:rPr lang="zh-CN" altLang="en-US" sz="7335" spc="0">
                <a:solidFill>
                  <a:schemeClr val="accent1"/>
                </a:solidFill>
                <a:uFillTx/>
              </a:rPr>
              <a:t>三</a:t>
            </a:r>
            <a:r>
              <a:rPr lang="en-US" altLang="zh-CN" sz="7335" spc="0">
                <a:solidFill>
                  <a:schemeClr val="accent1"/>
                </a:solidFill>
                <a:uFillTx/>
              </a:rPr>
              <a:t>轮复习：</a:t>
            </a:r>
            <a:br>
              <a:rPr lang="en-US" altLang="zh-CN" sz="7335" spc="0">
                <a:solidFill>
                  <a:schemeClr val="accent1"/>
                </a:solidFill>
                <a:uFillTx/>
              </a:rPr>
            </a:br>
            <a:r>
              <a:rPr lang="en-US" altLang="zh-CN" sz="7335" spc="0">
                <a:solidFill>
                  <a:schemeClr val="accent1"/>
                </a:solidFill>
                <a:uFillTx/>
              </a:rPr>
              <a:t>诗歌的比较</a:t>
            </a:r>
            <a:r>
              <a:rPr lang="zh-CN" altLang="en-US" sz="7335" spc="0">
                <a:solidFill>
                  <a:schemeClr val="accent1"/>
                </a:solidFill>
                <a:uFillTx/>
              </a:rPr>
              <a:t>鉴赏</a:t>
            </a:r>
            <a:endParaRPr lang="zh-CN" altLang="en-US" sz="7335" spc="0">
              <a:solidFill>
                <a:schemeClr val="accent1"/>
              </a:solidFill>
              <a:uFillTx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591810" y="2564765"/>
            <a:ext cx="6488430" cy="178498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335" spc="0">
                <a:solidFill>
                  <a:schemeClr val="accent1"/>
                </a:solidFill>
                <a:uFillTx/>
              </a:rPr>
              <a:t>比较语言风格</a:t>
            </a:r>
            <a:endParaRPr lang="zh-CN" altLang="en-US" sz="7335" spc="0">
              <a:solidFill>
                <a:schemeClr val="accent1"/>
              </a:solidFill>
              <a:uFillTx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285750" y="0"/>
            <a:ext cx="11870690" cy="6722745"/>
          </a:xfr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=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阅读下面这首唐诗，完成下题。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ctr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清明日宴梅道士房  孟浩然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林卧愁春尽，开轩览物华。忽逢青鸟使，邀入赤松①家。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金灶初开火，仙桃正发花。童颜若可驻，何惜醉流霞②。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注：①赤松：赤松子，传说中的仙人。②流霞：仙酒名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1.下列对这首诗的赏析，不正确的一项是(3分)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A.这首诗吟咏道士山房中的景物，流露了作者失意之余的离俗脱尘之意。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B.诗人借用青鸟、赤松等典故，表现梅道士对自己的热情友好的邀请。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C.诗歌借用了金灶、仙桃、流霞等意象，让读者感觉如漫游道家的仙境。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r>
              <a:rPr lang="zh-CN" altLang="en-US" sz="2800" b="1" spc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D.尾联具体写到喝醉梅道士家宴席上的仙酒，便可长生不老、童颜永驻。</a:t>
            </a: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>
              <a:lnSpc>
                <a:spcPts val="3300"/>
              </a:lnSpc>
              <a:buNone/>
            </a:pPr>
            <a:endParaRPr lang="zh-CN" altLang="en-US" sz="2800" b="1" spc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圆角矩形标注 3"/>
          <p:cNvSpPr/>
          <p:nvPr>
            <p:custDataLst>
              <p:tags r:id="rId5"/>
            </p:custDataLst>
          </p:nvPr>
        </p:nvSpPr>
        <p:spPr>
          <a:xfrm>
            <a:off x="1055370" y="5516563"/>
            <a:ext cx="9144000" cy="928688"/>
          </a:xfrm>
          <a:prstGeom prst="wedgeRoundRectCallout">
            <a:avLst>
              <a:gd name="adj1" fmla="val 34168"/>
              <a:gd name="adj2" fmla="val -9829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D(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这里“若”“何惜”均表达了作者的一种愿望，并非真的是“便可长生不老，童颜永驻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”。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)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11808" y="2636520"/>
            <a:ext cx="35702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（情感态度）</a:t>
            </a:r>
            <a:endParaRPr lang="zh-CN" altLang="zh-CN" sz="24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33465" y="3824605"/>
            <a:ext cx="4016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典故理解</a:t>
            </a:r>
            <a:r>
              <a:rPr lang="zh-CN" altLang="zh-CN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，情感态度）</a:t>
            </a:r>
            <a:endParaRPr lang="zh-CN" altLang="zh-CN" sz="24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9680" y="4364990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词语理解</a:t>
            </a:r>
            <a:r>
              <a:rPr lang="zh-CN" altLang="zh-CN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，情感态度）</a:t>
            </a:r>
            <a:endParaRPr lang="zh-CN" altLang="zh-CN" sz="24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5638" y="4876483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语句理解</a:t>
            </a:r>
            <a:r>
              <a:rPr lang="zh-CN" altLang="zh-CN" sz="24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endParaRPr lang="zh-CN" altLang="zh-CN" sz="24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5122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335280" y="260350"/>
            <a:ext cx="11435715" cy="1500505"/>
          </a:xfr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=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ts val="3100"/>
              </a:lnSpc>
              <a:buNone/>
            </a:pPr>
            <a:r>
              <a:rPr lang="en-US" altLang="zh-CN" sz="2800" b="1" spc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2.与贾岛《寻隐者不遇》“松下问童子，言师采药去。只在此山中，云深不知处”相比，这两首诗的语言风格有什么不同？(6分)</a:t>
            </a:r>
            <a:endParaRPr lang="en-US" altLang="zh-CN" sz="2800" b="1" spc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lnSpc>
                <a:spcPts val="3100"/>
              </a:lnSpc>
              <a:buNone/>
            </a:pPr>
            <a:r>
              <a:rPr lang="en-US" altLang="zh-CN" sz="2800" b="1" spc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解题步骤：</a:t>
            </a:r>
            <a:endParaRPr lang="en-US" altLang="zh-CN" sz="2800" b="1" spc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algn="l">
              <a:lnSpc>
                <a:spcPts val="3100"/>
              </a:lnSpc>
              <a:buNone/>
            </a:pPr>
            <a:endParaRPr lang="en-US" altLang="zh-CN" sz="2800" b="1" spc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pic>
        <p:nvPicPr>
          <p:cNvPr id="8" name="20ywft125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125" y="1988820"/>
            <a:ext cx="9144000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>
            <p:custDataLst>
              <p:tags r:id="rId6"/>
            </p:custDataLst>
          </p:nvPr>
        </p:nvSpPr>
        <p:spPr>
          <a:xfrm>
            <a:off x="5095875" y="1071880"/>
            <a:ext cx="5787390" cy="1000125"/>
          </a:xfrm>
          <a:prstGeom prst="wedgeRoundRectCallout">
            <a:avLst>
              <a:gd name="adj1" fmla="val -81676"/>
              <a:gd name="adj2" fmla="val 7000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注意：不要被比较的幌子蒙蔽，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要一首一首去分析。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6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charRg st="6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charRg st="6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5122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335280" y="620395"/>
            <a:ext cx="11405870" cy="1500505"/>
          </a:xfrm>
          <a:noFill/>
          <a:ln w="9525">
            <a:noFill/>
          </a:ln>
        </p:spPr>
        <p:txBody>
          <a:bodyPr vert="horz" wrap="square" lIns="91440" tIns="45720" rIns="91440" bIns="45720" rtlCol="0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=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ts val="3100"/>
              </a:lnSpc>
              <a:buNone/>
            </a:pPr>
            <a:r>
              <a:rPr lang="en-US" altLang="zh-CN" sz="2800" b="1" spc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2.与贾岛《寻隐者不遇》“松下问童子，言师采药去。只在此山中，云深不知处”相比，这两首诗的语言风格有什么不同？(6分)</a:t>
            </a:r>
            <a:endParaRPr lang="en-US" altLang="zh-CN" sz="2800" b="1" spc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5123" name="Rectangle 3"/>
          <p:cNvSpPr/>
          <p:nvPr>
            <p:custDataLst>
              <p:tags r:id="rId5"/>
            </p:custDataLst>
          </p:nvPr>
        </p:nvSpPr>
        <p:spPr>
          <a:xfrm>
            <a:off x="263525" y="2060575"/>
            <a:ext cx="1118171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0" hangingPunct="0">
              <a:lnSpc>
                <a:spcPts val="3600"/>
              </a:lnSpc>
            </a:pP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答：（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寻隐者不遇</a:t>
            </a:r>
            <a:r>
              <a:rPr lang="zh-CN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语言平实质朴，</a:t>
            </a: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（二、三句分别是“去干什么？去哪里采？”的回答）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，寓问于答，用语精当，白描无华，平易近人。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）本诗语言清新雅致，运用（青鸟、赤松等）典故，描写优美、明静的（梅道士山房的）自然风光，用语新颖，典雅别致。</a:t>
            </a:r>
            <a:endParaRPr lang="zh-CN" altLang="en-US" sz="28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13314" name="内容占位符 2"/>
          <p:cNvSpPr>
            <a:spLocks noGrp="1"/>
          </p:cNvSpPr>
          <p:nvPr>
            <p:ph idx="4294967295"/>
          </p:nvPr>
        </p:nvSpPr>
        <p:spPr>
          <a:xfrm>
            <a:off x="0" y="142875"/>
            <a:ext cx="12270740" cy="6181725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=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典题剖析：阅读两首《相见欢》，按要求答题。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相见欢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李煜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无言独上高楼，月如钩。寂寞梧桐深院锁清秋。    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剪不断，理还乱，是离愁。别是一番滋味在心头。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相见欢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朱敦儒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l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    金陵城上西楼，倚清秋。万里夕阳垂地大江流。   中原乱，簪缨散，几时收？试倩悲风吹泪过扬州。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l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  问题：试比较两首词风格上的差异。（6分）</a:t>
            </a:r>
            <a:endParaRPr lang="zh-CN" altLang="en-US" b="1" spc="0" noProof="0" smtClean="0">
              <a:ln>
                <a:noFill/>
              </a:ln>
              <a:solidFill>
                <a:srgbClr val="FF0000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l">
              <a:lnSpc>
                <a:spcPts val="3800"/>
              </a:lnSpc>
              <a:buNone/>
              <a:defRPr/>
            </a:pPr>
            <a:r>
              <a:rPr lang="zh-CN" altLang="en-US" b="1" spc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 </a:t>
            </a: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l">
              <a:lnSpc>
                <a:spcPts val="3800"/>
              </a:lnSpc>
              <a:buNone/>
              <a:defRPr/>
            </a:pPr>
            <a:endParaRPr lang="zh-CN" altLang="en-US" b="1" spc="0" noProof="0" smtClean="0">
              <a:ln>
                <a:noFill/>
              </a:ln>
              <a:solidFill>
                <a:schemeClr val="tx1"/>
              </a:solidFill>
              <a:effectLst/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15362" name="矩形 1"/>
          <p:cNvSpPr/>
          <p:nvPr>
            <p:custDataLst>
              <p:tags r:id="rId4"/>
            </p:custDataLst>
          </p:nvPr>
        </p:nvSpPr>
        <p:spPr>
          <a:xfrm>
            <a:off x="263525" y="1052830"/>
            <a:ext cx="1042035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）读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整体解读：李煜诗的 “剪不断，理还乱”，表现了愁思纷繁和难以排解。朱诗的“簪缨”是贵族官僚的服饰，用来代人。“几时收”，既是词人渴望早日收复中原心事的表露，也是对南宋朝廷偏安苟且的愤懑和斥责。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）比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辨别异同：词牌同，都是“相见欢”，格律一样，感情却完全不一样，风格也有很大差异。李后主写“无言”又加上“独上”，斯人憔悴，表达出“离愁”之浓重，哀婉。朱词则通过“夕阳”“大江”“悲风”等意象，寄托了词人的国破之痛和对中原人民的深切怀念，对南宋朝廷偏安苟且的愤懑和斥责。感情激越，有豪放之风。</a:t>
            </a:r>
            <a:endParaRPr lang="zh-CN" altLang="en-US" sz="2800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16386" name="矩形 1"/>
          <p:cNvSpPr/>
          <p:nvPr>
            <p:custDataLst>
              <p:tags r:id="rId4"/>
            </p:custDataLst>
          </p:nvPr>
        </p:nvSpPr>
        <p:spPr>
          <a:xfrm>
            <a:off x="191135" y="1052830"/>
            <a:ext cx="11937365" cy="4318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）答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点面结合：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①虽然两首词的词牌都是“相见欢”，格律一样，但风格也有很大差异。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②李词婉约。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离愁”是一种抽象的感情，李后主却把它写得很形象，写出其滋味，写出了一种非常深切的人生感受。“无言”又加上“独上”，仿佛使人看到一个“斯人独憔悴”的孤独身影。西楼见月，夜已深沉，孤影徘徊，不能入寐，其人浓重的愁绪跃然纸上。全词表现得哀婉动人。 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③朱词豪放。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通过“夕阳”“大江”“悲风”等意象，寄托了词人的国破之痛及对中原人民的深切怀念，写“中原乱，簪缨散”的场景，表达了对南宋朝廷偏安苟且的愤懑和斥责，感情激越，有豪放之风。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591810" y="2564765"/>
            <a:ext cx="6488430" cy="178498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335" spc="0">
                <a:solidFill>
                  <a:schemeClr val="accent1"/>
                </a:solidFill>
                <a:uFillTx/>
              </a:rPr>
              <a:t>比较诗歌手法</a:t>
            </a:r>
            <a:endParaRPr lang="zh-CN" altLang="en-US" sz="7335" spc="0">
              <a:solidFill>
                <a:schemeClr val="accent1"/>
              </a:solidFill>
              <a:uFillTx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1536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36855" y="0"/>
            <a:ext cx="11638280" cy="5205730"/>
          </a:xfrm>
          <a:solidFill>
            <a:srgbClr val="FFFFFF"/>
          </a:solidFill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=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altLang="en-US" sz="2800" b="1" spc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  阅读下面两首唐诗，它们都表达了思乡的主题，请比较两首诗表现手法的不同。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        （一）山寄京华亲故（柳宗元）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　　海畔尖山似剑芒，秋来处处割断肠。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　　若为化得身千亿，散向峰头望故乡。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　　（二）归雁（钱起）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　　潇湘何事等闲回，水碧沙明两岸苔。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ctr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　　二十五弦弹夜月，不胜清怨却飞来。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lvl="0" algn="l" eaLnBrk="1" hangingPunct="1">
              <a:lnSpc>
                <a:spcPct val="100000"/>
              </a:lnSpc>
              <a:buNone/>
              <a:defRPr/>
            </a:pPr>
            <a:r>
              <a:rPr lang="zh-CN" altLang="en-US" sz="2800" b="1" spc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注释①京华亲故：指在京城长安的亲人与友朋。②二十五弦：一种弦乐器，初发于西域之地。</a:t>
            </a:r>
            <a:endParaRPr lang="zh-CN" altLang="en-US" sz="2800" b="1" spc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4" name="内容占位符 2"/>
          <p:cNvSpPr txBox="1"/>
          <p:nvPr/>
        </p:nvSpPr>
        <p:spPr bwMode="auto">
          <a:xfrm>
            <a:off x="237490" y="5000625"/>
            <a:ext cx="11339195" cy="1824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defTabSz="9144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Cambria" panose="02040503050406030204" pitchFamily="18" charset="0"/>
              <a:buNone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华文行楷" panose="02010800040101010101" pitchFamily="2" charset="-122"/>
              </a:rPr>
              <a:t>表现手法：指诗人运用的各种艺术技巧与表达手段，包括直接抒情与间接抒情、正衬与反衬、对比与对照、想象与联想、象征与用典，等等。</a:t>
            </a:r>
            <a:endParaRPr kumimoji="0" lang="zh-CN" altLang="en-US" sz="3200" b="1" kern="1200" cap="none" spc="0" normalizeH="0" baseline="0" noProof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cs typeface="华文行楷" panose="0201080004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1666875" y="1143000"/>
            <a:ext cx="8787130" cy="2948305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 typeface="Cambria" panose="02040503050406030204" pitchFamily="18" charset="0"/>
              <a:buChar char="="/>
              <a:defRPr sz="2000" kern="1200">
                <a:solidFill>
                  <a:schemeClr val="tx1"/>
                </a:solidFill>
                <a:latin typeface="+mn-lt"/>
                <a:ea typeface="+mn-ea"/>
                <a:cs typeface="华文行楷" panose="02010800040101010101" pitchFamily="2" charset="-122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spcBef>
                <a:spcPct val="50000"/>
              </a:spcBef>
              <a:buNone/>
              <a:defRPr/>
            </a:pPr>
            <a:r>
              <a:rPr lang="zh-CN" altLang="en-US" b="1" spc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（一）柳诗：以形象的比喻和奇特的想象，生动地表达了诗人在失意中的思乡之情。</a:t>
            </a:r>
            <a:endParaRPr lang="zh-CN" altLang="en-US" b="1" spc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ct val="50000"/>
              </a:spcBef>
              <a:buNone/>
              <a:defRPr/>
            </a:pPr>
            <a:r>
              <a:rPr lang="zh-CN" altLang="en-US" b="1" spc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（二）钱诗：以生动的拟人和丰富的联想，借写充满客愁的旅雁，婉转地表达了诗人久居异地的思乡之情。</a:t>
            </a:r>
            <a:endParaRPr lang="zh-CN" altLang="en-US" b="1" spc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ct val="50000"/>
              </a:spcBef>
              <a:buNone/>
              <a:defRPr/>
            </a:pPr>
            <a:endParaRPr lang="zh-CN" altLang="en-US" b="1" spc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11266" name="Text Box 320"/>
          <p:cNvSpPr txBox="1"/>
          <p:nvPr>
            <p:custDataLst>
              <p:tags r:id="rId4"/>
            </p:custDataLst>
          </p:nvPr>
        </p:nvSpPr>
        <p:spPr>
          <a:xfrm>
            <a:off x="269875" y="142875"/>
            <a:ext cx="11701780" cy="6708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明确概念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300"/>
              </a:lnSpc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古代诗歌对比鉴赏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就是将语言、内容、形象、表现手法相近或相反的两首诗进行比较、鉴别、赏析。对比鉴赏意在考查考生的阅读、比较、分析、综合判断能力。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300"/>
              </a:lnSpc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二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明确题型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(1)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命题者往往选取两首或三首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内容（形象）、语言、意境、风格、题材、体裁、作者、表达技巧、思想感情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等一两个方面相同的诗歌进行比较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其比较点往往是相同点或相异点。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300"/>
              </a:lnSpc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）从题型设置上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既有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单一比较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也有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两个、三个方面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的比较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但更多的是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综合比较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可分为“同中求异”“辨别异同”两种类型</a:t>
            </a: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但又较多是“同中求异”这一题型。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300"/>
              </a:lnSpc>
            </a:pPr>
            <a:r>
              <a:rPr lang="en-US" altLang="zh-CN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</a:t>
            </a:r>
            <a:endParaRPr lang="en-US" altLang="zh-CN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591810" y="2564765"/>
            <a:ext cx="6488430" cy="178498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335" spc="0">
                <a:solidFill>
                  <a:schemeClr val="accent1"/>
                </a:solidFill>
                <a:uFillTx/>
              </a:rPr>
              <a:t>学以致用</a:t>
            </a:r>
            <a:endParaRPr lang="zh-CN" altLang="en-US" sz="7335" spc="0">
              <a:solidFill>
                <a:schemeClr val="accent1"/>
              </a:solidFill>
              <a:uFillTx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副标题 3074"/>
          <p:cNvSpPr>
            <a:spLocks noGrp="1"/>
          </p:cNvSpPr>
          <p:nvPr/>
        </p:nvSpPr>
        <p:spPr>
          <a:xfrm>
            <a:off x="191453" y="44133"/>
            <a:ext cx="12122150" cy="6911975"/>
          </a:xfrm>
          <a:prstGeom prst="rect">
            <a:avLst/>
          </a:prstGeom>
        </p:spPr>
        <p:txBody>
          <a:bodyPr vert="horz" lIns="101600" tIns="38100" rIns="76200" bIns="38100" rtlCol="0" anchor="ctr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0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西江月</a:t>
            </a:r>
            <a:endParaRPr kumimoji="0" lang="zh-CN" sz="2800" b="1" i="0" u="none" strike="noStrike" kern="1200" cap="none" spc="0" normalizeH="0" baseline="0" noProof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      辛弃疾</a:t>
            </a:r>
            <a:endParaRPr kumimoji="0" lang="zh-CN" sz="2800" b="1" i="0" u="none" strike="noStrike" kern="1200" cap="none" spc="0" normalizeH="0" baseline="0" noProof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堂上谋臣帷幄，边头猛将干戈。</a:t>
            </a:r>
            <a:endParaRPr kumimoji="0" lang="zh-CN" sz="2800" b="1" i="0" u="none" strike="noStrike" kern="1200" cap="none" spc="0" normalizeH="0" baseline="0" noProof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天时地利与人和，燕可伐与曰可①。</a:t>
            </a:r>
            <a:endParaRPr kumimoji="0" lang="zh-CN" sz="2800" b="1" i="0" u="none" strike="noStrike" kern="1200" cap="none" spc="0" normalizeH="0" baseline="0" noProof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此日楼台鼎鼐②， 他时剑履山河。     </a:t>
            </a:r>
            <a:endParaRPr kumimoji="0" lang="zh-CN" sz="2800" b="1" i="0" u="none" strike="noStrike" kern="1200" cap="none" spc="0" normalizeH="0" baseline="0" noProof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都人齐和《大风歌》③，管领群臣来贺。</a:t>
            </a:r>
            <a:endParaRPr kumimoji="0" lang="zh-CN" sz="2800" b="1" i="0" u="none" strike="noStrike" kern="1200" cap="none" spc="0" normalizeH="0" baseline="0" noProof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kern="1200" cap="none" spc="0" normalizeH="0" baseline="0" noProof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【注】 ①此句用典，见《孟子·公孙丑下》∶"沈同以其私问曰∶'燕可伐欤?'孟子曰∶'可。②楼台鼎鼐∶楼台指相府，古时把宰相治国比作鼎鼐调味。③公元前 196 年 10 月淮南王英布起兵反叛，刘邦亲自出征击败了英布，在得胜还军途中，刘邦顺路回了自己的故乡——沛县，把昔日的朋友、尊长召来，共同欢饮十数日，并即兴创作了《大风歌》。</a:t>
            </a:r>
            <a:endParaRPr kumimoji="0" lang="zh-CN" sz="2800" b="1" i="0" u="none" strike="noStrike" kern="1200" cap="none" spc="0" normalizeH="0" baseline="0" noProof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551180" y="330835"/>
            <a:ext cx="11374120" cy="1163955"/>
          </a:xfrm>
        </p:spPr>
        <p:txBody>
          <a:bodyPr anchor="ctr" anchorCtr="0"/>
          <a:lstStyle/>
          <a:p>
            <a:r>
              <a:rPr lang="zh-CN" altLang="en-US" sz="3600" b="1"/>
              <a:t>1.下列对本诗的赏析，不正确的一项是（3分）（ ）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407670" y="836295"/>
            <a:ext cx="11290300" cy="4525963"/>
          </a:xfrm>
        </p:spPr>
        <p:txBody>
          <a:bodyPr anchor="t" anchorCtr="0">
            <a:noAutofit/>
          </a:bodyPr>
          <a:lstStyle/>
          <a:p>
            <a:pPr marL="0" indent="0">
              <a:buNone/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A.开篇写堂上有善谋的贤臣，边疆有能战的将士，表达出对朝廷力量的肯定。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B.诗人化用孟子的名言，指出只要南宋上下齐心，共同抗敌，北伐是可行的。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C.下片写诗人眼见政治腐败，山河破碎，却依然对北伐的大好前景充满信心。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文中宋" panose="02010600040101010101" charset="-122"/>
                <a:ea typeface="华文中宋" panose="02010600040101010101" charset="-122"/>
              </a:rPr>
              <a:t>D.本词语言晓畅，运用很多口语化的语句，读来朗朗上口，增加了词的魅力。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295" y="5733415"/>
            <a:ext cx="11312525" cy="10064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12700" marR="73660" algn="just">
              <a:lnSpc>
                <a:spcPct val="124000"/>
              </a:lnSpc>
              <a:spcBef>
                <a:spcPts val="780"/>
              </a:spcBef>
              <a:buSzPct val="90000"/>
              <a:tabLst>
                <a:tab pos="282575"/>
              </a:tabLst>
            </a:pPr>
            <a:r>
              <a:rPr lang="en-US" sz="2400" b="1" spc="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1.</a:t>
            </a:r>
            <a:r>
              <a:rPr sz="2400" b="1" spc="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C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【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解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析</a:t>
            </a:r>
            <a:r>
              <a:rPr sz="2400" b="1" spc="-509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】</a:t>
            </a:r>
            <a:r>
              <a:rPr sz="2400" b="1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（C</a:t>
            </a:r>
            <a:r>
              <a:rPr sz="2400" b="1" spc="-32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项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下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片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诗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眼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见政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治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腐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败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山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河破碎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表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述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错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误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下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片先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今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日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治</a:t>
            </a:r>
            <a:r>
              <a:rPr sz="2400" b="1" spc="1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国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，再</a:t>
            </a:r>
            <a:r>
              <a:rPr sz="2400" b="1" spc="-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写 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明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年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胜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利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在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握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表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达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了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对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北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伐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大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好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前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景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充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满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信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心</a:t>
            </a:r>
            <a:r>
              <a:rPr sz="2400" b="1" spc="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r>
              <a:rPr sz="2400" b="1" spc="-10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故</a:t>
            </a:r>
            <a:r>
              <a:rPr sz="2400" b="1" spc="-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选</a:t>
            </a:r>
            <a:r>
              <a:rPr sz="2400" b="1" spc="-254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sz="2400" b="1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C</a:t>
            </a:r>
            <a:r>
              <a:rPr sz="2400" b="1" spc="-53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r>
              <a:rPr sz="2400" b="1" spc="-5" noProof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）</a:t>
            </a:r>
            <a:endParaRPr lang="zh-CN" altLang="en-US" sz="2400" b="1" spc="-5" noProof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2573" y="3428683"/>
            <a:ext cx="79375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591810" y="2564765"/>
            <a:ext cx="6488430" cy="178498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335" spc="0">
                <a:solidFill>
                  <a:schemeClr val="accent1"/>
                </a:solidFill>
                <a:uFillTx/>
              </a:rPr>
              <a:t>再见</a:t>
            </a:r>
            <a:endParaRPr lang="zh-CN" altLang="en-US" sz="7335" spc="0">
              <a:solidFill>
                <a:schemeClr val="accent1"/>
              </a:solidFill>
              <a:uFillTx/>
            </a:endParaRPr>
          </a:p>
        </p:txBody>
      </p:sp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39400" y="10909300"/>
            <a:ext cx="317500" cy="241300"/>
          </a:xfrm>
          <a:prstGeom prst="cube">
            <a:avLst/>
          </a:prstGeom>
        </p:spPr>
      </p:pic>
      <p:pic>
        <p:nvPicPr>
          <p:cNvPr id="1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544300" y="11201400"/>
            <a:ext cx="317500" cy="2413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12291" name="矩形 3"/>
          <p:cNvSpPr/>
          <p:nvPr>
            <p:custDataLst>
              <p:tags r:id="rId4"/>
            </p:custDataLst>
          </p:nvPr>
        </p:nvSpPr>
        <p:spPr>
          <a:xfrm>
            <a:off x="-24765" y="692785"/>
            <a:ext cx="12182475" cy="2656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“同中求异”“辨别异同”具体设题：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①相同作家相同题材课内外比较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②不同作家相同题材不同情感（手法等）比较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③同一首诗不同版本的比较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④对前人比较评价再比较评价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5" name="矩形 2"/>
          <p:cNvSpPr/>
          <p:nvPr>
            <p:custDataLst>
              <p:tags r:id="rId5"/>
            </p:custDataLst>
          </p:nvPr>
        </p:nvSpPr>
        <p:spPr>
          <a:xfrm>
            <a:off x="335280" y="3500755"/>
            <a:ext cx="9144000" cy="2461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三、诗歌“对比鉴赏、分析异同”题答题步骤：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（一）读：整体解读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（二）比：辨别异同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（三）答：点面结合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13314" name="矩形 1"/>
          <p:cNvSpPr/>
          <p:nvPr/>
        </p:nvSpPr>
        <p:spPr>
          <a:xfrm>
            <a:off x="142875" y="214313"/>
            <a:ext cx="35801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1、读：逐首整体解读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3315" name="矩形 2"/>
          <p:cNvSpPr/>
          <p:nvPr>
            <p:custDataLst>
              <p:tags r:id="rId4"/>
            </p:custDataLst>
          </p:nvPr>
        </p:nvSpPr>
        <p:spPr>
          <a:xfrm>
            <a:off x="214630" y="857250"/>
            <a:ext cx="11817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（1）词句 （2）意象、形象、意境（3）内容、情感（4）手法 （5）思路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3316" name="矩形 3"/>
          <p:cNvSpPr/>
          <p:nvPr>
            <p:custDataLst>
              <p:tags r:id="rId5"/>
            </p:custDataLst>
          </p:nvPr>
        </p:nvSpPr>
        <p:spPr>
          <a:xfrm>
            <a:off x="142875" y="1785938"/>
            <a:ext cx="9001125" cy="62496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附：古代诗歌鉴赏解读方略：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1、由题目入手； 2、诗词的类别和特点；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3、知人论世     4、抓关键意象、词句； 5、注释；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6、关注引导语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2、比：辨别异同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（1）诗歌内容、情感   （2）艺术手法的运用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（3）关键词的赏析     （4）揭示的主题。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3、答：点面结合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l">
              <a:lnSpc>
                <a:spcPts val="266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chemeClr val="dk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（1）概括  （2）引诗句分析 </a:t>
            </a:r>
            <a:endParaRPr lang="zh-CN" altLang="en-US" sz="2800" b="1">
              <a:solidFill>
                <a:schemeClr val="dk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ts val="2660"/>
              </a:lnSpc>
            </a:pPr>
            <a:r>
              <a:rPr lang="en-US" altLang="zh-CN" sz="2800" b="1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</a:t>
            </a:r>
            <a:endParaRPr lang="zh-CN" altLang="en-US" sz="2800" b="1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ts val="2660"/>
              </a:lnSpc>
            </a:pPr>
            <a:endParaRPr lang="zh-CN" altLang="en-US" sz="2800" b="1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ts val="2660"/>
              </a:lnSpc>
            </a:pPr>
            <a:endParaRPr lang="zh-CN" altLang="en-US" sz="2800" b="1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ts val="2660"/>
              </a:lnSpc>
            </a:pPr>
            <a:endParaRPr lang="zh-CN" altLang="en-US" sz="2800" b="1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云形标注 4"/>
          <p:cNvSpPr/>
          <p:nvPr>
            <p:custDataLst>
              <p:tags r:id="rId6"/>
            </p:custDataLst>
          </p:nvPr>
        </p:nvSpPr>
        <p:spPr>
          <a:xfrm>
            <a:off x="5519738" y="5373370"/>
            <a:ext cx="3929063" cy="1571625"/>
          </a:xfrm>
          <a:prstGeom prst="cloudCallout">
            <a:avLst>
              <a:gd name="adj1" fmla="val -108980"/>
              <a:gd name="adj2" fmla="val -3798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仿题干的表述开始（作结）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591810" y="2564765"/>
            <a:ext cx="6488430" cy="1784985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335" spc="0">
                <a:solidFill>
                  <a:schemeClr val="accent1"/>
                </a:solidFill>
                <a:uFillTx/>
              </a:rPr>
              <a:t>比较意境</a:t>
            </a:r>
            <a:r>
              <a:rPr lang="en-US" altLang="zh-CN" sz="7335" spc="0">
                <a:solidFill>
                  <a:schemeClr val="accent1"/>
                </a:solidFill>
                <a:uFillTx/>
              </a:rPr>
              <a:t>/</a:t>
            </a:r>
            <a:r>
              <a:rPr lang="zh-CN" altLang="en-US" sz="7335" spc="0">
                <a:solidFill>
                  <a:schemeClr val="accent1"/>
                </a:solidFill>
                <a:uFillTx/>
              </a:rPr>
              <a:t>意象</a:t>
            </a:r>
            <a:br>
              <a:rPr lang="zh-CN" altLang="en-US" sz="7335" spc="0">
                <a:solidFill>
                  <a:schemeClr val="accent1"/>
                </a:solidFill>
                <a:uFillTx/>
              </a:rPr>
            </a:br>
            <a:r>
              <a:rPr lang="zh-CN" altLang="en-US" sz="7335" spc="0">
                <a:solidFill>
                  <a:schemeClr val="accent1"/>
                </a:solidFill>
                <a:uFillTx/>
              </a:rPr>
              <a:t>诗歌情感</a:t>
            </a:r>
            <a:endParaRPr lang="zh-CN" altLang="en-US" sz="7335" spc="0">
              <a:solidFill>
                <a:schemeClr val="accent1"/>
              </a:solidFill>
              <a:uFillTx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990725" y="112714"/>
            <a:ext cx="822960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400" b="1">
                <a:latin typeface="Calibri" panose="020f0502020204030204" pitchFamily="34" charset="0"/>
              </a:rPr>
              <a:t>写景诗</a:t>
            </a:r>
            <a:r>
              <a:rPr lang="zh-CN" altLang="zh-CN" sz="4400" b="1">
                <a:latin typeface="Calibri" panose="020f0502020204030204" pitchFamily="34" charset="0"/>
              </a:rPr>
              <a:t>比较方法</a:t>
            </a:r>
            <a:endParaRPr lang="zh-CN" altLang="zh-CN" sz="4400" b="1">
              <a:latin typeface="Calibri" panose="020f0502020204030204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847850" y="1123951"/>
            <a:ext cx="8578850" cy="540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zh-CN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明确诗歌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内容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：找出主要意象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↓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抓景析情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对比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意象特点</a:t>
            </a:r>
            <a:endParaRPr lang="en-US" altLang="zh-CN" sz="32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↓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对比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情语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，分析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情感</a:t>
            </a:r>
            <a:endParaRPr lang="zh-CN" altLang="en-US" sz="32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↓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求同辨异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29368" y="60236"/>
            <a:ext cx="44534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雨后闻</a:t>
            </a:r>
            <a:r>
              <a:rPr lang="zh-CN" altLang="en-US" sz="2400">
                <a:solidFill>
                  <a:srgbClr val="0000FF"/>
                </a:solidFill>
              </a:rPr>
              <a:t>思归乐</a:t>
            </a:r>
            <a:endParaRPr lang="en-US" altLang="zh-CN" sz="2400">
              <a:solidFill>
                <a:srgbClr val="0000FF"/>
              </a:solidFill>
            </a:endParaRPr>
          </a:p>
          <a:p>
            <a:pPr algn="ctr"/>
            <a:r>
              <a:rPr lang="zh-CN" altLang="en-US" sz="2400"/>
              <a:t>吴融</a:t>
            </a:r>
            <a:endParaRPr lang="en-US" altLang="zh-CN" sz="2400"/>
          </a:p>
          <a:p>
            <a:pPr algn="ctr"/>
            <a:r>
              <a:rPr lang="zh-CN" altLang="en-US" sz="2400">
                <a:solidFill>
                  <a:srgbClr val="0000FF"/>
                </a:solidFill>
              </a:rPr>
              <a:t>山禽</a:t>
            </a:r>
            <a:r>
              <a:rPr lang="zh-CN" altLang="en-US" sz="2400"/>
              <a:t>连夜叫，兼</a:t>
            </a:r>
            <a:r>
              <a:rPr lang="zh-CN" altLang="en-US" sz="2400">
                <a:solidFill>
                  <a:srgbClr val="0000FF"/>
                </a:solidFill>
              </a:rPr>
              <a:t>雨</a:t>
            </a:r>
            <a:r>
              <a:rPr lang="zh-CN" altLang="en-US" sz="2400"/>
              <a:t>未尝休。</a:t>
            </a:r>
            <a:br>
              <a:rPr lang="zh-CN" altLang="en-US" sz="2400"/>
            </a:br>
            <a:r>
              <a:rPr lang="zh-CN" altLang="en-US" sz="2400"/>
              <a:t>尽道思归乐，应多</a:t>
            </a:r>
            <a:r>
              <a:rPr lang="zh-CN" altLang="en-US" sz="2400">
                <a:solidFill>
                  <a:srgbClr val="FF0000"/>
                </a:solidFill>
              </a:rPr>
              <a:t>离别愁</a:t>
            </a:r>
            <a:r>
              <a:rPr lang="zh-CN" altLang="en-US" sz="2400"/>
              <a:t>。</a:t>
            </a:r>
            <a:br>
              <a:rPr lang="zh-CN" altLang="en-US" sz="2400"/>
            </a:br>
            <a:r>
              <a:rPr lang="zh-CN" altLang="en-US" sz="2400"/>
              <a:t>我家方旅食，</a:t>
            </a:r>
            <a:r>
              <a:rPr lang="zh-CN" altLang="en-US" sz="2400">
                <a:solidFill>
                  <a:srgbClr val="FF0000"/>
                </a:solidFill>
              </a:rPr>
              <a:t>故国</a:t>
            </a:r>
            <a:r>
              <a:rPr lang="zh-CN" altLang="en-US" sz="2400"/>
              <a:t>在沧洲。</a:t>
            </a:r>
            <a:br>
              <a:rPr lang="zh-CN" altLang="en-US" sz="2400"/>
            </a:br>
            <a:r>
              <a:rPr lang="zh-CN" altLang="en-US" sz="2400"/>
              <a:t>闻此</a:t>
            </a:r>
            <a:r>
              <a:rPr lang="zh-CN" altLang="en-US" sz="2400">
                <a:solidFill>
                  <a:srgbClr val="FF0000"/>
                </a:solidFill>
              </a:rPr>
              <a:t>不能寐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青灯</a:t>
            </a:r>
            <a:r>
              <a:rPr lang="zh-CN" altLang="en-US" sz="2400"/>
              <a:t>茆屋幽。</a:t>
            </a:r>
            <a:endParaRPr lang="en-US" altLang="zh-CN" sz="2400"/>
          </a:p>
        </p:txBody>
      </p:sp>
      <p:sp>
        <p:nvSpPr>
          <p:cNvPr id="5" name="文本框 4"/>
          <p:cNvSpPr txBox="1"/>
          <p:nvPr/>
        </p:nvSpPr>
        <p:spPr>
          <a:xfrm>
            <a:off x="6891867" y="60236"/>
            <a:ext cx="41655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/>
              <a:t>夜雨寄北</a:t>
            </a:r>
            <a:endParaRPr lang="en-US" altLang="zh-CN" sz="2400"/>
          </a:p>
          <a:p>
            <a:pPr algn="ctr"/>
            <a:r>
              <a:rPr lang="zh-CN" altLang="en-US" sz="2400"/>
              <a:t>李商隐</a:t>
            </a:r>
            <a:endParaRPr lang="zh-CN" altLang="en-US" sz="2400"/>
          </a:p>
          <a:p>
            <a:pPr algn="ctr"/>
            <a:r>
              <a:rPr lang="zh-CN" altLang="en-US" sz="2400"/>
              <a:t>君问归期未有期，</a:t>
            </a:r>
            <a:endParaRPr lang="en-US" altLang="zh-CN" sz="2400"/>
          </a:p>
          <a:p>
            <a:pPr algn="ctr"/>
            <a:r>
              <a:rPr lang="zh-CN" altLang="en-US" sz="2400"/>
              <a:t>巴山</a:t>
            </a:r>
            <a:r>
              <a:rPr lang="zh-CN" altLang="en-US" sz="2400">
                <a:solidFill>
                  <a:srgbClr val="0000FF"/>
                </a:solidFill>
              </a:rPr>
              <a:t>夜雨</a:t>
            </a:r>
            <a:r>
              <a:rPr lang="zh-CN" altLang="en-US" sz="2400"/>
              <a:t>涨秋池。 </a:t>
            </a:r>
            <a:br>
              <a:rPr lang="zh-CN" altLang="en-US" sz="2400"/>
            </a:br>
            <a:r>
              <a:rPr lang="zh-CN" altLang="en-US" sz="2400">
                <a:solidFill>
                  <a:srgbClr val="FF0000"/>
                </a:solidFill>
              </a:rPr>
              <a:t>何当</a:t>
            </a:r>
            <a:r>
              <a:rPr lang="zh-CN" altLang="en-US" sz="2400"/>
              <a:t>共剪</a:t>
            </a:r>
            <a:r>
              <a:rPr lang="zh-CN" altLang="en-US" sz="240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西窗烛</a:t>
            </a:r>
            <a:r>
              <a:rPr lang="zh-CN" altLang="en-US" sz="2400"/>
              <a:t>，</a:t>
            </a:r>
            <a:endParaRPr lang="en-US" altLang="zh-CN" sz="2400"/>
          </a:p>
          <a:p>
            <a:pPr algn="ctr"/>
            <a:r>
              <a:rPr lang="zh-CN" altLang="en-US" sz="2400"/>
              <a:t>却话巴山夜雨时。 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381001" y="1021985"/>
            <a:ext cx="1913467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宋体" panose="02010600040101010101" pitchFamily="2" charset="-122"/>
                <a:ea typeface="华文宋体" panose="02010600040101010101" pitchFamily="2" charset="-122"/>
              </a:rPr>
              <a:t>我家：自称。</a:t>
            </a:r>
            <a:endParaRPr lang="en-US" altLang="zh-CN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>
                <a:latin typeface="华文宋体" panose="02010600040101010101" pitchFamily="2" charset="-122"/>
                <a:ea typeface="华文宋体" panose="02010600040101010101" pitchFamily="2" charset="-122"/>
              </a:rPr>
              <a:t>旅食：客居、寄食。</a:t>
            </a:r>
            <a:endParaRPr lang="en-US" altLang="zh-CN" sz="2400" b="1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Rectangle 56"/>
          <p:cNvSpPr txBox="1">
            <a:spLocks noChangeArrowheads="1"/>
          </p:cNvSpPr>
          <p:nvPr/>
        </p:nvSpPr>
        <p:spPr>
          <a:xfrm>
            <a:off x="5220232" y="3153370"/>
            <a:ext cx="5384799" cy="49996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zh-CN" sz="2800" b="1">
                <a:solidFill>
                  <a:srgbClr val="CC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方法：</a:t>
            </a:r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辨异</a:t>
            </a:r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【</a:t>
            </a:r>
            <a:r>
              <a:rPr lang="zh-CN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抓景析情</a:t>
            </a:r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】</a:t>
            </a:r>
            <a:endParaRPr lang="zh-CN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Rectangle 66"/>
          <p:cNvSpPr>
            <a:spLocks noChangeArrowheads="1"/>
          </p:cNvSpPr>
          <p:nvPr/>
        </p:nvSpPr>
        <p:spPr bwMode="auto">
          <a:xfrm>
            <a:off x="598489" y="3153370"/>
            <a:ext cx="5384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>
                <a:solidFill>
                  <a:srgbClr val="CC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原则：</a:t>
            </a:r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整体把握，求同</a:t>
            </a:r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辨异</a:t>
            </a:r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5387" y="2346933"/>
            <a:ext cx="104558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尾联中看到的“青灯”与李商隐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夜雨寄北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中想到的“西窗烛”相比，在手法运用、情感表达方面有何不同？情节和诗歌简要分析。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Group 2"/>
          <p:cNvGraphicFramePr>
            <a:graphicFrameLocks noGrp="1"/>
          </p:cNvGraphicFramePr>
          <p:nvPr/>
        </p:nvGraphicFramePr>
        <p:xfrm>
          <a:off x="290512" y="3843338"/>
          <a:ext cx="11610975" cy="3005328"/>
        </p:xfrm>
        <a:graphic>
          <a:graphicData uri="http://schemas.openxmlformats.org/drawingml/2006/table">
            <a:tbl>
              <a:tblPr/>
              <a:tblGrid>
                <a:gridCol w="2773630"/>
                <a:gridCol w="1744925"/>
                <a:gridCol w="1337733"/>
                <a:gridCol w="1583267"/>
                <a:gridCol w="4171420"/>
              </a:tblGrid>
              <a:tr h="48312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                </a:t>
                      </a: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25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雨后闻思归乐</a:t>
                      </a: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516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夜雨寄北</a:t>
                      </a: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 Box 67"/>
          <p:cNvSpPr txBox="1">
            <a:spLocks noChangeArrowheads="1"/>
          </p:cNvSpPr>
          <p:nvPr/>
        </p:nvSpPr>
        <p:spPr bwMode="auto">
          <a:xfrm>
            <a:off x="3157339" y="3851910"/>
            <a:ext cx="17907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主要意象</a:t>
            </a:r>
            <a:endParaRPr lang="zh-CN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Text Box 68"/>
          <p:cNvSpPr txBox="1">
            <a:spLocks noChangeArrowheads="1"/>
          </p:cNvSpPr>
          <p:nvPr/>
        </p:nvSpPr>
        <p:spPr bwMode="auto">
          <a:xfrm>
            <a:off x="5024502" y="3811937"/>
            <a:ext cx="1257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意境</a:t>
            </a:r>
            <a:endParaRPr lang="zh-CN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Text Box 69"/>
          <p:cNvSpPr txBox="1">
            <a:spLocks noChangeArrowheads="1"/>
          </p:cNvSpPr>
          <p:nvPr/>
        </p:nvSpPr>
        <p:spPr bwMode="auto">
          <a:xfrm>
            <a:off x="6405306" y="3821298"/>
            <a:ext cx="1257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手法</a:t>
            </a:r>
            <a:endParaRPr lang="zh-CN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9233960" y="3843250"/>
            <a:ext cx="1257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情感</a:t>
            </a:r>
            <a:endParaRPr lang="zh-CN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" name="Text Box 71"/>
          <p:cNvSpPr txBox="1">
            <a:spLocks noChangeArrowheads="1"/>
          </p:cNvSpPr>
          <p:nvPr/>
        </p:nvSpPr>
        <p:spPr bwMode="auto">
          <a:xfrm>
            <a:off x="935303" y="3821298"/>
            <a:ext cx="12557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篇目</a:t>
            </a:r>
            <a:endParaRPr lang="zh-CN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Text Box 58"/>
          <p:cNvSpPr txBox="1">
            <a:spLocks noChangeArrowheads="1"/>
          </p:cNvSpPr>
          <p:nvPr/>
        </p:nvSpPr>
        <p:spPr bwMode="auto">
          <a:xfrm>
            <a:off x="3432440" y="4513081"/>
            <a:ext cx="1584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黑体" panose="02010600030101010101" pitchFamily="49" charset="-122"/>
              </a:rPr>
              <a:t>青灯</a:t>
            </a:r>
            <a:endParaRPr lang="zh-CN" altLang="zh-CN" sz="28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17" name="Text Box 60"/>
          <p:cNvSpPr txBox="1">
            <a:spLocks noChangeArrowheads="1"/>
          </p:cNvSpPr>
          <p:nvPr/>
        </p:nvSpPr>
        <p:spPr bwMode="auto">
          <a:xfrm>
            <a:off x="5001484" y="4412781"/>
            <a:ext cx="12017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黑体" panose="02010600030101010101" pitchFamily="49" charset="-122"/>
              </a:rPr>
              <a:t>孤寂冷清</a:t>
            </a:r>
            <a:endParaRPr lang="zh-CN" altLang="zh-CN" sz="28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18" name="Text Box 62"/>
          <p:cNvSpPr txBox="1">
            <a:spLocks noChangeArrowheads="1"/>
          </p:cNvSpPr>
          <p:nvPr/>
        </p:nvSpPr>
        <p:spPr bwMode="auto">
          <a:xfrm>
            <a:off x="8321804" y="4391819"/>
            <a:ext cx="288938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ea typeface="黑体" panose="02010600030101010101" pitchFamily="49" charset="-122"/>
              </a:rPr>
              <a:t>远离故乡的孤独寂寞和思乡之情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19" name="Text Box 64"/>
          <p:cNvSpPr txBox="1">
            <a:spLocks noChangeArrowheads="1"/>
          </p:cNvSpPr>
          <p:nvPr/>
        </p:nvSpPr>
        <p:spPr bwMode="auto">
          <a:xfrm>
            <a:off x="6352124" y="4721620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ea typeface="黑体" panose="02010600030101010101" pitchFamily="49" charset="-122"/>
              </a:rPr>
              <a:t>实写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0" name="Text Box 59"/>
          <p:cNvSpPr txBox="1">
            <a:spLocks noChangeArrowheads="1"/>
          </p:cNvSpPr>
          <p:nvPr/>
        </p:nvSpPr>
        <p:spPr bwMode="auto">
          <a:xfrm>
            <a:off x="3290888" y="5616552"/>
            <a:ext cx="172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西窗烛</a:t>
            </a:r>
            <a:endParaRPr lang="zh-CN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1" name="Text Box 61"/>
          <p:cNvSpPr txBox="1">
            <a:spLocks noChangeArrowheads="1"/>
          </p:cNvSpPr>
          <p:nvPr/>
        </p:nvSpPr>
        <p:spPr bwMode="auto">
          <a:xfrm>
            <a:off x="5075171" y="5403499"/>
            <a:ext cx="1027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FF"/>
                </a:solidFill>
                <a:ea typeface="黑体" panose="02010600030101010101" pitchFamily="49" charset="-122"/>
              </a:rPr>
              <a:t>美好温馨</a:t>
            </a:r>
            <a:endParaRPr lang="zh-CN" altLang="zh-CN" sz="28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22" name="Text Box 63"/>
          <p:cNvSpPr txBox="1">
            <a:spLocks noChangeArrowheads="1"/>
          </p:cNvSpPr>
          <p:nvPr/>
        </p:nvSpPr>
        <p:spPr bwMode="auto">
          <a:xfrm>
            <a:off x="8075595" y="5439976"/>
            <a:ext cx="396821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ea typeface="黑体" panose="02010600030101010101" pitchFamily="49" charset="-122"/>
              </a:rPr>
              <a:t>远离故乡思念妻子，盼望团聚的思归念亲之情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3" name="Text Box 65"/>
          <p:cNvSpPr txBox="1">
            <a:spLocks noChangeArrowheads="1"/>
          </p:cNvSpPr>
          <p:nvPr/>
        </p:nvSpPr>
        <p:spPr bwMode="auto">
          <a:xfrm>
            <a:off x="6432955" y="5448405"/>
            <a:ext cx="12296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F0000"/>
                </a:solidFill>
                <a:ea typeface="黑体" panose="02010600030101010101" pitchFamily="49" charset="-122"/>
              </a:rPr>
              <a:t>虚写，想象</a:t>
            </a:r>
            <a:endParaRPr lang="zh-CN" altLang="zh-CN" sz="2800" b="1"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810684" y="170150"/>
            <a:ext cx="108542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zh-CN" sz="3000" b="1">
                <a:latin typeface="黑体" panose="02010600030101010101" pitchFamily="49" charset="-122"/>
                <a:ea typeface="黑体" panose="02010600030101010101" pitchFamily="49" charset="-122"/>
              </a:rPr>
              <a:t>阅读下面两首诗，回答问题。</a:t>
            </a:r>
            <a:endParaRPr lang="zh-CN" altLang="zh-CN" sz="30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33576" y="274639"/>
            <a:ext cx="677108" cy="4103687"/>
          </a:xfrm>
          <a:prstGeom prst="rect">
            <a:avLst/>
          </a:prstGeom>
          <a:solidFill>
            <a:srgbClr val="FFFFFF"/>
          </a:solidFill>
          <a:ln w="25400" cmpd="sng">
            <a:solidFill>
              <a:srgbClr val="C0504D"/>
            </a:solidFill>
            <a:prstDash val="solid"/>
            <a:miter lim="800000"/>
          </a:ln>
          <a:effectLst/>
        </p:spPr>
        <p:txBody>
          <a:bodyPr vert="eaVert">
            <a:spAutoFit/>
          </a:bodyPr>
          <a:lstStyle/>
          <a:p>
            <a:pPr algn="ctr" eaLnBrk="0" hangingPunct="0"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抓景析情  求同辨异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130" y="854524"/>
            <a:ext cx="61764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塞上听吹笛    </a:t>
            </a:r>
            <a:r>
              <a:rPr lang="zh-CN" altLang="zh-CN" sz="2400" b="1">
                <a:latin typeface="黑体" panose="02010600030101010101" pitchFamily="49" charset="-122"/>
                <a:ea typeface="仿宋" panose="02010609060101010101" pitchFamily="49" charset="-122"/>
              </a:rPr>
              <a:t> </a:t>
            </a:r>
            <a:r>
              <a:rPr lang="zh-CN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高适</a:t>
            </a:r>
            <a:br>
              <a:rPr lang="zh-CN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雪净胡天牧马还，月明羌笛戍楼间。</a:t>
            </a:r>
            <a:b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借问梅花何处落，风吹一夜满关山。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15568" y="764440"/>
            <a:ext cx="61764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夜上受降城闻笛  </a:t>
            </a:r>
            <a:r>
              <a:rPr lang="zh-CN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李益</a:t>
            </a:r>
            <a:br>
              <a:rPr lang="zh-CN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</a:b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回乐峰前沙似雪，受降城外月如霜。</a:t>
            </a:r>
            <a:b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不知何处吹芦管，一夜征人尽望乡。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84287" y="2247093"/>
            <a:ext cx="8537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>
                <a:latin typeface="黑体" panose="02010600030101010101" pitchFamily="49" charset="-122"/>
                <a:ea typeface="黑体" panose="02010600030101010101" pitchFamily="49" charset="-122"/>
              </a:rPr>
              <a:t>1、这两首诗都是边塞诗，都写月夜闻笛，感情基调有何异同？</a:t>
            </a:r>
            <a:endParaRPr lang="zh-CN" altLang="en-US" sz="2400"/>
          </a:p>
        </p:txBody>
      </p:sp>
      <p:graphicFrame>
        <p:nvGraphicFramePr>
          <p:cNvPr id="14" name="Group 2"/>
          <p:cNvGraphicFramePr>
            <a:graphicFrameLocks noGrp="1"/>
          </p:cNvGraphicFramePr>
          <p:nvPr/>
        </p:nvGraphicFramePr>
        <p:xfrm>
          <a:off x="1358637" y="3429000"/>
          <a:ext cx="8958262" cy="3196087"/>
        </p:xfrm>
        <a:graphic>
          <a:graphicData uri="http://schemas.openxmlformats.org/drawingml/2006/table">
            <a:tbl>
              <a:tblPr/>
              <a:tblGrid>
                <a:gridCol w="2139950"/>
                <a:gridCol w="1677987"/>
                <a:gridCol w="1543050"/>
                <a:gridCol w="1501775"/>
                <a:gridCol w="2095500"/>
              </a:tblGrid>
              <a:tr h="737824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                </a:t>
                      </a: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311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高诗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039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李诗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Rectangle 56"/>
          <p:cNvSpPr txBox="1">
            <a:spLocks noChangeArrowheads="1"/>
          </p:cNvSpPr>
          <p:nvPr/>
        </p:nvSpPr>
        <p:spPr>
          <a:xfrm>
            <a:off x="6101032" y="2701399"/>
            <a:ext cx="2751899" cy="57616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辨异：</a:t>
            </a:r>
            <a:r>
              <a:rPr lang="zh-CN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抓景析情</a:t>
            </a:r>
            <a:endParaRPr lang="zh-CN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Text Box 58"/>
          <p:cNvSpPr txBox="1">
            <a:spLocks noChangeArrowheads="1"/>
          </p:cNvSpPr>
          <p:nvPr/>
        </p:nvSpPr>
        <p:spPr bwMode="auto">
          <a:xfrm>
            <a:off x="3837241" y="4218314"/>
            <a:ext cx="15843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0000FF"/>
                </a:solidFill>
                <a:ea typeface="黑体" panose="02010600030101010101" pitchFamily="49" charset="-122"/>
              </a:rPr>
              <a:t>雪净</a:t>
            </a:r>
            <a:endParaRPr lang="zh-CN" altLang="zh-CN" sz="2800" b="1">
              <a:solidFill>
                <a:srgbClr val="0000FF"/>
              </a:solidFill>
              <a:ea typeface="黑体" panose="02010600030101010101" pitchFamily="49" charset="-122"/>
            </a:endParaRPr>
          </a:p>
          <a:p>
            <a:pPr eaLnBrk="1" hangingPunct="1"/>
            <a:r>
              <a:rPr lang="zh-CN" altLang="zh-CN" sz="2800" b="1">
                <a:solidFill>
                  <a:srgbClr val="0000FF"/>
                </a:solidFill>
                <a:ea typeface="黑体" panose="02010600030101010101" pitchFamily="49" charset="-122"/>
              </a:rPr>
              <a:t>月明</a:t>
            </a:r>
            <a:endParaRPr lang="zh-CN" altLang="zh-CN" sz="2800" b="1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17" name="Text Box 59"/>
          <p:cNvSpPr txBox="1">
            <a:spLocks noChangeArrowheads="1"/>
          </p:cNvSpPr>
          <p:nvPr/>
        </p:nvSpPr>
        <p:spPr bwMode="auto">
          <a:xfrm>
            <a:off x="3703374" y="5203422"/>
            <a:ext cx="172720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受降城</a:t>
            </a:r>
            <a:endParaRPr lang="zh-CN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沙似雪</a:t>
            </a:r>
            <a:endParaRPr lang="zh-CN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月如霜 </a:t>
            </a:r>
            <a:endParaRPr lang="zh-CN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" name="Text Box 60"/>
          <p:cNvSpPr txBox="1">
            <a:spLocks noChangeArrowheads="1"/>
          </p:cNvSpPr>
          <p:nvPr/>
        </p:nvSpPr>
        <p:spPr bwMode="auto">
          <a:xfrm>
            <a:off x="5349612" y="4240171"/>
            <a:ext cx="1201738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>
                <a:solidFill>
                  <a:srgbClr val="FF0000"/>
                </a:solidFill>
                <a:ea typeface="黑体" panose="02010600030101010101" pitchFamily="49" charset="-122"/>
              </a:rPr>
              <a:t>澄澈壮阔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19" name="Text Box 61"/>
          <p:cNvSpPr txBox="1">
            <a:spLocks noChangeArrowheads="1"/>
          </p:cNvSpPr>
          <p:nvPr/>
        </p:nvSpPr>
        <p:spPr bwMode="auto">
          <a:xfrm>
            <a:off x="5436925" y="5490761"/>
            <a:ext cx="10271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>
                <a:solidFill>
                  <a:srgbClr val="FF0000"/>
                </a:solidFill>
                <a:ea typeface="黑体" panose="02010600030101010101" pitchFamily="49" charset="-122"/>
              </a:rPr>
              <a:t>寒冷凄清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0" name="Text Box 62"/>
          <p:cNvSpPr txBox="1">
            <a:spLocks noChangeArrowheads="1"/>
          </p:cNvSpPr>
          <p:nvPr/>
        </p:nvSpPr>
        <p:spPr bwMode="auto">
          <a:xfrm>
            <a:off x="8440738" y="4226857"/>
            <a:ext cx="16273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0000"/>
                </a:solidFill>
                <a:ea typeface="黑体" panose="02010600030101010101" pitchFamily="49" charset="-122"/>
              </a:rPr>
              <a:t>哀而不伤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  <a:p>
            <a:pPr eaLnBrk="1" hangingPunct="1"/>
            <a:r>
              <a:rPr lang="zh-CN" altLang="zh-CN" sz="2800" b="1">
                <a:solidFill>
                  <a:srgbClr val="FF0000"/>
                </a:solidFill>
                <a:ea typeface="黑体" panose="02010600030101010101" pitchFamily="49" charset="-122"/>
              </a:rPr>
              <a:t>乐观</a:t>
            </a:r>
            <a:r>
              <a:rPr lang="zh-CN" altLang="en-US" sz="2800" b="1">
                <a:solidFill>
                  <a:srgbClr val="FF0000"/>
                </a:solidFill>
                <a:ea typeface="黑体" panose="02010600030101010101" pitchFamily="49" charset="-122"/>
              </a:rPr>
              <a:t>开阔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1" name="Text Box 63"/>
          <p:cNvSpPr txBox="1">
            <a:spLocks noChangeArrowheads="1"/>
          </p:cNvSpPr>
          <p:nvPr/>
        </p:nvSpPr>
        <p:spPr bwMode="auto">
          <a:xfrm>
            <a:off x="8332657" y="5347776"/>
            <a:ext cx="197141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0000"/>
                </a:solidFill>
                <a:ea typeface="黑体" panose="02010600030101010101" pitchFamily="49" charset="-122"/>
              </a:rPr>
              <a:t>征人思乡的悲凉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2" name="Text Box 64"/>
          <p:cNvSpPr txBox="1">
            <a:spLocks noChangeArrowheads="1"/>
          </p:cNvSpPr>
          <p:nvPr/>
        </p:nvSpPr>
        <p:spPr bwMode="auto">
          <a:xfrm>
            <a:off x="6868850" y="5636810"/>
            <a:ext cx="13684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>
                <a:solidFill>
                  <a:srgbClr val="FF0000"/>
                </a:solidFill>
                <a:ea typeface="黑体" panose="02010600030101010101" pitchFamily="49" charset="-122"/>
              </a:rPr>
              <a:t>望乡</a:t>
            </a:r>
            <a:endParaRPr lang="zh-CN" altLang="zh-CN" sz="28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23" name="Rectangle 65"/>
          <p:cNvSpPr>
            <a:spLocks noChangeArrowheads="1"/>
          </p:cNvSpPr>
          <p:nvPr/>
        </p:nvSpPr>
        <p:spPr bwMode="auto">
          <a:xfrm>
            <a:off x="1795991" y="2736750"/>
            <a:ext cx="11973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求同：</a:t>
            </a:r>
            <a:endParaRPr lang="zh-CN" altLang="zh-CN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Text Box 66"/>
          <p:cNvSpPr txBox="1">
            <a:spLocks noChangeArrowheads="1"/>
          </p:cNvSpPr>
          <p:nvPr/>
        </p:nvSpPr>
        <p:spPr bwMode="auto">
          <a:xfrm>
            <a:off x="3560500" y="3539345"/>
            <a:ext cx="17907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主要意象</a:t>
            </a:r>
            <a:endParaRPr lang="zh-CN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" name="Text Box 67"/>
          <p:cNvSpPr txBox="1">
            <a:spLocks noChangeArrowheads="1"/>
          </p:cNvSpPr>
          <p:nvPr/>
        </p:nvSpPr>
        <p:spPr bwMode="auto">
          <a:xfrm>
            <a:off x="5351200" y="3539345"/>
            <a:ext cx="1257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意境</a:t>
            </a:r>
            <a:endParaRPr lang="zh-CN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" name="Text Box 68"/>
          <p:cNvSpPr txBox="1">
            <a:spLocks noChangeArrowheads="1"/>
          </p:cNvSpPr>
          <p:nvPr/>
        </p:nvSpPr>
        <p:spPr bwMode="auto">
          <a:xfrm>
            <a:off x="6967275" y="3539345"/>
            <a:ext cx="1257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情语</a:t>
            </a:r>
            <a:endParaRPr lang="zh-CN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" name="Text Box 69"/>
          <p:cNvSpPr txBox="1">
            <a:spLocks noChangeArrowheads="1"/>
          </p:cNvSpPr>
          <p:nvPr/>
        </p:nvSpPr>
        <p:spPr bwMode="auto">
          <a:xfrm>
            <a:off x="8689713" y="3539345"/>
            <a:ext cx="12573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情感</a:t>
            </a:r>
            <a:endParaRPr lang="zh-CN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" name="Text Box 70"/>
          <p:cNvSpPr txBox="1">
            <a:spLocks noChangeArrowheads="1"/>
          </p:cNvSpPr>
          <p:nvPr/>
        </p:nvSpPr>
        <p:spPr bwMode="auto">
          <a:xfrm>
            <a:off x="1911088" y="3539345"/>
            <a:ext cx="1255712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</a:rPr>
              <a:t>篇目</a:t>
            </a:r>
            <a:endParaRPr lang="zh-CN" altLang="zh-CN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Text Box 71"/>
          <p:cNvSpPr txBox="1">
            <a:spLocks noChangeArrowheads="1"/>
          </p:cNvSpPr>
          <p:nvPr/>
        </p:nvSpPr>
        <p:spPr bwMode="auto">
          <a:xfrm>
            <a:off x="2714091" y="2754341"/>
            <a:ext cx="31387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笛、芦管</a:t>
            </a:r>
            <a:r>
              <a:rPr lang="zh-CN" altLang="zh-CN" sz="2800" b="1">
                <a:latin typeface="黑体" panose="0201060003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zh-CN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思乡</a:t>
            </a:r>
            <a:endParaRPr lang="zh-CN" altLang="zh-CN" sz="1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550333" y="114300"/>
            <a:ext cx="10879667" cy="61247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阅读下面两首诗，回答问题。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塞上听吹笛     高适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雪净胡天牧马还，月明羌笛戍楼间。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借问梅花何处落，风吹一夜满关山。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夜上受降城闻笛 李益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回乐峰前沙似雪，受降城外月如霜。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不知何处吹芦管，一夜征人尽望乡。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buClrTx/>
              <a:buFontTx/>
              <a:buAutoNum type="arabicPeriod"/>
              <a:defRPr/>
            </a:pP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这两首诗都是边塞诗，都写月夜闻笛，感情基调有何异同？</a:t>
            </a:r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 </a:t>
            </a:r>
            <a:endParaRPr lang="en-US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just">
              <a:buClrTx/>
              <a:defRPr/>
            </a:pPr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答</a:t>
            </a:r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】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同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两首诗都表达了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征人思乡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的感情。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分）</a:t>
            </a:r>
            <a:endParaRPr lang="en-US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just">
              <a:buClrTx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异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①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高诗写冰雪消融，天空洒下明月的清辉，风传笛曲，一夜之间声满关山，意境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澄澈壮阔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，感情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哀而不伤（乐观开阔）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</a:t>
            </a:r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分）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②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李诗写月如秋霜，充满寒意，夜风送来呜咽的芦笛声，意境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寒冷凄清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，感情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悲凉哀怨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</a:t>
            </a:r>
            <a:r>
              <a:rPr lang="zh-CN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分）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slow"/>
  <p:timing/>
</p:sld>
</file>

<file path=ppt/tags/tag1.xml><?xml version="1.0" encoding="utf-8"?>
<p:tagLst xmlns:p="http://schemas.openxmlformats.org/presentationml/2006/main">
  <p:tag name="KSO_WM_UNIT_SUBTYPE" val="q"/>
  <p:tag name="KSO_WM_UNIT_TYPE" val="i"/>
</p:tagLst>
</file>

<file path=ppt/tags/tag10.xml><?xml version="1.0" encoding="utf-8"?>
<p:tagLst xmlns:p="http://schemas.openxmlformats.org/presentationml/2006/main">
  <p:tag name="KSO_WM_SLIDE_BACKGROUND_TYPE" val="general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KSO_WM_SLIDE_BACKGROUND_TYPE" val="general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SLIDE_BACKGROUND_TYPE" val="general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p="http://schemas.openxmlformats.org/presentationml/2006/main">
  <p:tag name="KSO_WM_SLIDE_BACKGROUND_TYPE" val="general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.xml><?xml version="1.0" encoding="utf-8"?>
<p:tagLst xmlns:p="http://schemas.openxmlformats.org/presentationml/2006/main">
  <p:tag name="KSO_WM_SLIDE_BACKGROUND_TYPE" val="frame"/>
  <p:tag name="KSO_WM_UNIT_IGNORE_FIXCOLOR" val="1"/>
  <p:tag name="KSO_WM_UNIT_SUBTYPE" val="h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.xml><?xml version="1.0" encoding="utf-8"?>
<p:tagLst xmlns:p="http://schemas.openxmlformats.org/presentationml/2006/main">
  <p:tag name="KSO_WM_SLIDE_BACKGROUND_TYPE" val="frame"/>
</p:tagLst>
</file>

<file path=ppt/tags/tag1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.xml><?xml version="1.0" encoding="utf-8"?>
<p:tagLst xmlns:p="http://schemas.openxmlformats.org/presentationml/2006/main">
  <p:tag name="KSO_WM_SLIDE_BACKGROUND_TYPE" val="frame"/>
</p:tagLst>
</file>

<file path=ppt/tags/tag1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.xml><?xml version="1.0" encoding="utf-8"?>
<p:tagLst xmlns:p="http://schemas.openxmlformats.org/presentationml/2006/main">
  <p:tag name="KSO_WM_SLIDE_BACKGROUND_TYPE" val="frame"/>
</p:tagLst>
</file>

<file path=ppt/tags/tag1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.xml><?xml version="1.0" encoding="utf-8"?>
<p:tagLst xmlns:p="http://schemas.openxmlformats.org/presentationml/2006/main">
  <p:tag name="KSO_WM_SLIDE_BACKGROUND_TYPE" val="frame"/>
</p:tagLst>
</file>

<file path=ppt/tags/tag1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.xml><?xml version="1.0" encoding="utf-8"?>
<p:tagLst xmlns:p="http://schemas.openxmlformats.org/presentationml/2006/main">
  <p:tag name="KSO_WM_SLIDE_BACKGROUND_TYPE" val="frame"/>
</p:tagLst>
</file>

<file path=ppt/tags/tag1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ASSEMBLE_CHIP_INDEX" val="cece33fd740546f090398dafb7fd515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b730ac41c4a0a525433"/>
  <p:tag name="KSO_WM_CHIP_XID" val="5ebd0b730ac41c4a0a525434"/>
  <p:tag name="KSO_WM_TAG_VERSION" val="1.0"/>
  <p:tag name="KSO_WM_TEMPLATE_ASSEMBLE_GROUPID" val="5f702a8d0ff15d9a40eb7bff"/>
  <p:tag name="KSO_WM_TEMPLATE_ASSEMBLE_XID" val="5f702a8d0ff15d9a40eb7bff"/>
  <p:tag name="KSO_WM_TEMPLATE_CATEGORY" val="custom"/>
  <p:tag name="KSO_WM_TEMPLATE_INDEX" val="20211622"/>
  <p:tag name="KSO_WM_UNIT_BLOCK" val="0"/>
  <p:tag name="KSO_WM_UNIT_COMPATIBLE" val="0"/>
  <p:tag name="KSO_WM_UNIT_DEC_AREA_ID" val="dd6e88ee116f412aa9b8be3ef607c1fb"/>
  <p:tag name="KSO_WM_UNIT_DEFAULT_FONT" val="18;24;2"/>
  <p:tag name="KSO_WM_UNIT_DIAGRAM_ISNUMVISUAL" val="0"/>
  <p:tag name="KSO_WM_UNIT_DIAGRAM_ISREFERUNIT" val="0"/>
  <p:tag name="KSO_WM_UNIT_HIGHLIGHT" val="0"/>
  <p:tag name="KSO_WM_UNIT_ID" val="custom2021162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8"/>
</p:tagLst>
</file>

<file path=ppt/tags/tag20.xml><?xml version="1.0" encoding="utf-8"?>
<p:tagLst xmlns:p="http://schemas.openxmlformats.org/presentationml/2006/main">
  <p:tag name="KSO_WM_SLIDE_BACKGROUND_TYPE" val="frame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6"/>
</p:tagLst>
</file>

<file path=ppt/tags/tag202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2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3e22e3e-1e2c-44c5-822d-f4fb7d3f2a1d}"/>
</p:tagLst>
</file>

<file path=ppt/tags/tag204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42193e4-51e4-4294-9217-11e0924b5abe}"/>
</p:tagLst>
</file>

<file path=ppt/tags/tag207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208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.xml><?xml version="1.0" encoding="utf-8"?>
<p:tagLst xmlns:p="http://schemas.openxmlformats.org/presentationml/2006/main">
  <p:tag name="KSO_WM_SLIDE_BACKGROUND_TYPE" val="leftRight"/>
  <p:tag name="KSO_WM_UNIT_IGNORE_FIXCOLOR" val="1"/>
  <p:tag name="KSO_WM_UNIT_SUBTYPE" val="h"/>
  <p:tag name="KSO_WM_UNIT_TYPE" val="i"/>
</p:tagLst>
</file>

<file path=ppt/tags/tag2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bcc7aae-5629-4bf7-9820-197e5a1e3334}"/>
</p:tagLst>
</file>

<file path=ppt/tags/tag21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2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21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6"/>
</p:tagLst>
</file>

<file path=ppt/tags/tag216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6"/>
</p:tagLst>
</file>

<file path=ppt/tags/tag218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2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29ef494-9d45-49e1-80a2-163aecfda199}"/>
</p:tagLst>
</file>

<file path=ppt/tags/tag22.xml><?xml version="1.0" encoding="utf-8"?>
<p:tagLst xmlns:p="http://schemas.openxmlformats.org/presentationml/2006/main">
  <p:tag name="KSO_WM_SLIDE_BACKGROUND_TYPE" val="leftRight"/>
</p:tagLst>
</file>

<file path=ppt/tags/tag2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1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ebf5fe7-6af6-4dd6-b920-c082d24e86d4}"/>
</p:tagLst>
</file>

<file path=ppt/tags/tag22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5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8da1c84-eddc-4131-9de6-0387bc45be21}"/>
</p:tagLst>
</file>

<file path=ppt/tags/tag22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9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KSO_WM_SLIDE_BACKGROUND_TYPE" val="leftRight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437b70b-7e2c-4ea2-96fa-1b56cbf32882}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0347c43-992f-458b-8189-c4c1902fa0cb}"/>
</p:tagLst>
</file>

<file path=ppt/tags/tag234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3cd5ff6-3706-47a3-89c4-f8163bca7511}"/>
</p:tagLst>
</file>

<file path=ppt/tags/tag237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6"/>
</p:tagLst>
</file>

<file path=ppt/tags/tag24.xml><?xml version="1.0" encoding="utf-8"?>
<p:tagLst xmlns:p="http://schemas.openxmlformats.org/presentationml/2006/main">
  <p:tag name="KSO_WM_SLIDE_BACKGROUND_TYPE" val="leftRight"/>
</p:tagLst>
</file>

<file path=ppt/tags/tag240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2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d9c5d85-de95-444d-a6a7-53ca6bab1dff}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b1cfdd8-0509-4cb7-ba42-97fda24dfced}"/>
</p:tagLst>
</file>

<file path=ppt/tags/tag2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6"/>
</p:tagLst>
</file>

<file path=ppt/tags/tag247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6"/>
</p:tagLst>
</file>

<file path=ppt/tags/tag249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25.xml><?xml version="1.0" encoding="utf-8"?>
<p:tagLst xmlns:p="http://schemas.openxmlformats.org/presentationml/2006/main">
  <p:tag name="KSO_WM_SLIDE_BACKGROUND_TYPE" val="leftRight"/>
</p:tagLst>
</file>

<file path=ppt/tags/tag25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6.xml><?xml version="1.0" encoding="utf-8"?>
<p:tagLst xmlns:p="http://schemas.openxmlformats.org/presentationml/2006/main">
  <p:tag name="KSO_WM_SLIDE_BACKGROUND_TYPE" val="leftRight"/>
</p:tagLst>
</file>

<file path=ppt/tags/tag27.xml><?xml version="1.0" encoding="utf-8"?>
<p:tagLst xmlns:p="http://schemas.openxmlformats.org/presentationml/2006/main">
  <p:tag name="KSO_WM_SLIDE_BACKGROUND_TYPE" val="leftRight"/>
</p:tagLst>
</file>

<file path=ppt/tags/tag28.xml><?xml version="1.0" encoding="utf-8"?>
<p:tagLst xmlns:p="http://schemas.openxmlformats.org/presentationml/2006/main">
  <p:tag name="KSO_WM_SLIDE_BACKGROUND_TYPE" val="leftRight"/>
</p:tagLst>
</file>

<file path=ppt/tags/tag29.xml><?xml version="1.0" encoding="utf-8"?>
<p:tagLst xmlns:p="http://schemas.openxmlformats.org/presentationml/2006/main">
  <p:tag name="KSO_WM_SLIDE_BACKGROUND_TYPE" val="topBottom"/>
  <p:tag name="KSO_WM_UNIT_IGNORE_FIXCOLOR" val="1"/>
  <p:tag name="KSO_WM_UNIT_SUBTYPE" val="h"/>
  <p:tag name="KSO_WM_UNIT_TYPE" val="i"/>
</p:tagLst>
</file>

<file path=ppt/tags/tag3.xml><?xml version="1.0" encoding="utf-8"?>
<p:tagLst xmlns:p="http://schemas.openxmlformats.org/presentationml/2006/main">
  <p:tag name="KSO_WM_ASSEMBLE_CHIP_INDEX" val="cece33fd740546f090398dafb7fd515b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b730ac41c4a0a525433"/>
  <p:tag name="KSO_WM_CHIP_XID" val="5ebd0b730ac41c4a0a525434"/>
  <p:tag name="KSO_WM_TAG_VERSION" val="1.0"/>
  <p:tag name="KSO_WM_TEMPLATE_ASSEMBLE_GROUPID" val="5f702a8d0ff15d9a40eb7bff"/>
  <p:tag name="KSO_WM_TEMPLATE_ASSEMBLE_XID" val="5f702a8d0ff15d9a40eb7bff"/>
  <p:tag name="KSO_WM_TEMPLATE_CATEGORY" val="custom"/>
  <p:tag name="KSO_WM_TEMPLATE_INDEX" val="20211622"/>
  <p:tag name="KSO_WM_UNIT_BLOCK" val="0"/>
  <p:tag name="KSO_WM_UNIT_COMPATIBLE" val="0"/>
  <p:tag name="KSO_WM_UNIT_DEC_AREA_ID" val="5ae879218f164daab59a998e18419504"/>
  <p:tag name="KSO_WM_UNIT_DEFAULT_FONT" val="48;56;4"/>
  <p:tag name="KSO_WM_UNIT_DIAGRAM_ISNUMVISUAL" val="0"/>
  <p:tag name="KSO_WM_UNIT_DIAGRAM_ISREFERUNIT" val="0"/>
  <p:tag name="KSO_WM_UNIT_HIGHLIGHT" val="0"/>
  <p:tag name="KSO_WM_UNIT_ID" val="custom202116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水墨中国风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9"/>
</p:tagLst>
</file>

<file path=ppt/tags/tag30.xml><?xml version="1.0" encoding="utf-8"?>
<p:tagLst xmlns:p="http://schemas.openxmlformats.org/presentationml/2006/main">
  <p:tag name="KSO_WM_SLIDE_BACKGROUND_TYPE" val="topBottom"/>
</p:tagLst>
</file>

<file path=ppt/tags/tag31.xml><?xml version="1.0" encoding="utf-8"?>
<p:tagLst xmlns:p="http://schemas.openxmlformats.org/presentationml/2006/main">
  <p:tag name="KSO_WM_SLIDE_BACKGROUND_TYPE" val="topBottom"/>
</p:tagLst>
</file>

<file path=ppt/tags/tag32.xml><?xml version="1.0" encoding="utf-8"?>
<p:tagLst xmlns:p="http://schemas.openxmlformats.org/presentationml/2006/main">
  <p:tag name="KSO_WM_SLIDE_BACKGROUND_TYPE" val="topBottom"/>
</p:tagLst>
</file>

<file path=ppt/tags/tag33.xml><?xml version="1.0" encoding="utf-8"?>
<p:tagLst xmlns:p="http://schemas.openxmlformats.org/presentationml/2006/main">
  <p:tag name="KSO_WM_SLIDE_BACKGROUND_TYPE" val="topBottom"/>
</p:tagLst>
</file>

<file path=ppt/tags/tag34.xml><?xml version="1.0" encoding="utf-8"?>
<p:tagLst xmlns:p="http://schemas.openxmlformats.org/presentationml/2006/main">
  <p:tag name="KSO_WM_SLIDE_BACKGROUND_TYPE" val="topBottom"/>
</p:tagLst>
</file>

<file path=ppt/tags/tag35.xml><?xml version="1.0" encoding="utf-8"?>
<p:tagLst xmlns:p="http://schemas.openxmlformats.org/presentationml/2006/main">
  <p:tag name="KSO_WM_SLIDE_BACKGROUND_TYPE" val="topBottom"/>
</p:tagLst>
</file>

<file path=ppt/tags/tag36.xml><?xml version="1.0" encoding="utf-8"?>
<p:tagLst xmlns:p="http://schemas.openxmlformats.org/presentationml/2006/main">
  <p:tag name="KSO_WM_SLIDE_BACKGROUND_TYPE" val="topBottom"/>
</p:tagLst>
</file>

<file path=ppt/tags/tag37.xml><?xml version="1.0" encoding="utf-8"?>
<p:tagLst xmlns:p="http://schemas.openxmlformats.org/presentationml/2006/main">
  <p:tag name="KSO_WM_SLIDE_BACKGROUND_TYPE" val="topBottom"/>
</p:tagLst>
</file>

<file path=ppt/tags/tag38.xml><?xml version="1.0" encoding="utf-8"?>
<p:tagLst xmlns:p="http://schemas.openxmlformats.org/presentationml/2006/main">
  <p:tag name="KSO_WM_SLIDE_BACKGROUND_TYPE" val="bottomTop"/>
  <p:tag name="KSO_WM_UNIT_IGNORE_FIXCOLOR" val="1"/>
  <p:tag name="KSO_WM_UNIT_SUBTYPE" val="h"/>
  <p:tag name="KSO_WM_UNIT_TYPE" val="i"/>
</p:tagLst>
</file>

<file path=ppt/tags/tag39.xml><?xml version="1.0" encoding="utf-8"?>
<p:tagLst xmlns:p="http://schemas.openxmlformats.org/presentationml/2006/main">
  <p:tag name="KSO_WM_SLIDE_BACKGROUND_TYPE" val="bottomTop"/>
</p:tagLst>
</file>

<file path=ppt/tags/tag4.xml><?xml version="1.0" encoding="utf-8"?>
<p:tagLst xmlns:p="http://schemas.openxmlformats.org/presentationml/2006/main">
  <p:tag name="KSO_WM_ASSEMBLE_CHIP_INDEX" val="123ff09820684cd6a6ab66a9ba8e1556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56e90ac41c4a0a525689"/>
  <p:tag name="KSO_WM_CHIP_XID" val="5ebe56e90ac41c4a0a52568a"/>
  <p:tag name="KSO_WM_TAG_VERSION" val="1.0"/>
  <p:tag name="KSO_WM_TEMPLATE_ASSEMBLE_GROUPID" val="5f702a8d0ff15d9a40eb7bef"/>
  <p:tag name="KSO_WM_TEMPLATE_ASSEMBLE_XID" val="5f702a8d0ff15d9a40eb7bef"/>
  <p:tag name="KSO_WM_TEMPLATE_CATEGORY" val="custom"/>
  <p:tag name="KSO_WM_TEMPLATE_INDEX" val="20211622"/>
  <p:tag name="KSO_WM_UNIT_BLOCK" val="0"/>
  <p:tag name="KSO_WM_UNIT_COMPATIBLE" val="0"/>
  <p:tag name="KSO_WM_UNIT_DEC_AREA_ID" val="f257b5f1a77544959cb71114470dc3b4"/>
  <p:tag name="KSO_WM_UNIT_DEFAULT_FONT" val="40;50;4"/>
  <p:tag name="KSO_WM_UNIT_DIAGRAM_ISNUMVISUAL" val="0"/>
  <p:tag name="KSO_WM_UNIT_DIAGRAM_ISREFERUNIT" val="0"/>
  <p:tag name="KSO_WM_UNIT_HIGHLIGHT" val="0"/>
  <p:tag name="KSO_WM_UNIT_ID" val="custom2021162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3"/>
</p:tagLst>
</file>

<file path=ppt/tags/tag40.xml><?xml version="1.0" encoding="utf-8"?>
<p:tagLst xmlns:p="http://schemas.openxmlformats.org/presentationml/2006/main">
  <p:tag name="KSO_WM_SLIDE_BACKGROUND_TYPE" val="bottomTop"/>
</p:tagLst>
</file>

<file path=ppt/tags/tag41.xml><?xml version="1.0" encoding="utf-8"?>
<p:tagLst xmlns:p="http://schemas.openxmlformats.org/presentationml/2006/main">
  <p:tag name="KSO_WM_SLIDE_BACKGROUND_TYPE" val="bottomTop"/>
</p:tagLst>
</file>

<file path=ppt/tags/tag42.xml><?xml version="1.0" encoding="utf-8"?>
<p:tagLst xmlns:p="http://schemas.openxmlformats.org/presentationml/2006/main">
  <p:tag name="KSO_WM_SLIDE_BACKGROUND_TYPE" val="bottomTop"/>
</p:tagLst>
</file>

<file path=ppt/tags/tag43.xml><?xml version="1.0" encoding="utf-8"?>
<p:tagLst xmlns:p="http://schemas.openxmlformats.org/presentationml/2006/main">
  <p:tag name="KSO_WM_SLIDE_BACKGROUND_TYPE" val="bottomTop"/>
</p:tagLst>
</file>

<file path=ppt/tags/tag44.xml><?xml version="1.0" encoding="utf-8"?>
<p:tagLst xmlns:p="http://schemas.openxmlformats.org/presentationml/2006/main">
  <p:tag name="KSO_WM_SLIDE_BACKGROUND_TYPE" val="bottomTop"/>
</p:tagLst>
</file>

<file path=ppt/tags/tag45.xml><?xml version="1.0" encoding="utf-8"?>
<p:tagLst xmlns:p="http://schemas.openxmlformats.org/presentationml/2006/main">
  <p:tag name="KSO_WM_SLIDE_BACKGROUND_TYPE" val="bottomTop"/>
</p:tagLst>
</file>

<file path=ppt/tags/tag46.xml><?xml version="1.0" encoding="utf-8"?>
<p:tagLst xmlns:p="http://schemas.openxmlformats.org/presentationml/2006/main">
  <p:tag name="KSO_WM_SLIDE_BACKGROUND_TYPE" val="bottomTop"/>
</p:tagLst>
</file>

<file path=ppt/tags/tag47.xml><?xml version="1.0" encoding="utf-8"?>
<p:tagLst xmlns:p="http://schemas.openxmlformats.org/presentationml/2006/main">
  <p:tag name="KSO_WM_SLIDE_BACKGROUND_TYPE" val="navigation"/>
  <p:tag name="KSO_WM_UNIT_IGNORE_FIXCOLOR" val="1"/>
  <p:tag name="KSO_WM_UNIT_SUBTYPE" val="h"/>
  <p:tag name="KSO_WM_UNIT_TYPE" val="i"/>
</p:tagLst>
</file>

<file path=ppt/tags/tag48.xml><?xml version="1.0" encoding="utf-8"?>
<p:tagLst xmlns:p="http://schemas.openxmlformats.org/presentationml/2006/main">
  <p:tag name="KSO_WM_SLIDE_BACKGROUND_TYPE" val="navigation"/>
</p:tagLst>
</file>

<file path=ppt/tags/tag49.xml><?xml version="1.0" encoding="utf-8"?>
<p:tagLst xmlns:p="http://schemas.openxmlformats.org/presentationml/2006/main">
  <p:tag name="KSO_WM_SLIDE_BACKGROUND_TYPE" val="navigation"/>
</p:tagLst>
</file>

<file path=ppt/tags/tag5.xml><?xml version="1.0" encoding="utf-8"?>
<p:tagLst xmlns:p="http://schemas.openxmlformats.org/presentationml/2006/main">
  <p:tag name="KSO_WM_ASSEMBLE_CHIP_INDEX" val="123ff09820684cd6a6ab66a9ba8e1556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56e90ac41c4a0a525689"/>
  <p:tag name="KSO_WM_CHIP_XID" val="5ebe56e90ac41c4a0a52568a"/>
  <p:tag name="KSO_WM_TAG_VERSION" val="1.0"/>
  <p:tag name="KSO_WM_TEMPLATE_ASSEMBLE_GROUPID" val="5f702a8d0ff15d9a40eb7bef"/>
  <p:tag name="KSO_WM_TEMPLATE_ASSEMBLE_XID" val="5f702a8d0ff15d9a40eb7bef"/>
  <p:tag name="KSO_WM_TEMPLATE_CATEGORY" val="custom"/>
  <p:tag name="KSO_WM_TEMPLATE_INDEX" val="20211622"/>
  <p:tag name="KSO_WM_UNIT_BLOCK" val="0"/>
  <p:tag name="KSO_WM_UNIT_COMPATIBLE" val="0"/>
  <p:tag name="KSO_WM_UNIT_DEC_AREA_ID" val="8e945fea3e594afba2183e2f1ef2e674"/>
  <p:tag name="KSO_WM_UNIT_DEFAULT_FONT" val="16;24;2"/>
  <p:tag name="KSO_WM_UNIT_DIAGRAM_ISNUMVISUAL" val="0"/>
  <p:tag name="KSO_WM_UNIT_DIAGRAM_ISREFERUNIT" val="0"/>
  <p:tag name="KSO_WM_UNIT_HIGHLIGHT" val="0"/>
  <p:tag name="KSO_WM_UNIT_ID" val="custom2021162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文字是您思想的提炼，请尽量言简意赅的阐述观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52"/>
</p:tagLst>
</file>

<file path=ppt/tags/tag50.xml><?xml version="1.0" encoding="utf-8"?>
<p:tagLst xmlns:p="http://schemas.openxmlformats.org/presentationml/2006/main">
  <p:tag name="KSO_WM_SLIDE_BACKGROUND_TYPE" val="navigation"/>
</p:tagLst>
</file>

<file path=ppt/tags/tag51.xml><?xml version="1.0" encoding="utf-8"?>
<p:tagLst xmlns:p="http://schemas.openxmlformats.org/presentationml/2006/main">
  <p:tag name="KSO_WM_SLIDE_BACKGROUND_TYPE" val="navigation"/>
</p:tagLst>
</file>

<file path=ppt/tags/tag52.xml><?xml version="1.0" encoding="utf-8"?>
<p:tagLst xmlns:p="http://schemas.openxmlformats.org/presentationml/2006/main">
  <p:tag name="KSO_WM_SLIDE_BACKGROUND_TYPE" val="navigation"/>
</p:tagLst>
</file>

<file path=ppt/tags/tag53.xml><?xml version="1.0" encoding="utf-8"?>
<p:tagLst xmlns:p="http://schemas.openxmlformats.org/presentationml/2006/main">
  <p:tag name="KSO_WM_SLIDE_BACKGROUND_TYPE" val="navigation"/>
</p:tagLst>
</file>

<file path=ppt/tags/tag54.xml><?xml version="1.0" encoding="utf-8"?>
<p:tagLst xmlns:p="http://schemas.openxmlformats.org/presentationml/2006/main">
  <p:tag name="KSO_WM_SLIDE_BACKGROUND_TYPE" val="navigation"/>
</p:tagLst>
</file>

<file path=ppt/tags/tag55.xml><?xml version="1.0" encoding="utf-8"?>
<p:tagLst xmlns:p="http://schemas.openxmlformats.org/presentationml/2006/main">
  <p:tag name="KSO_WM_SLIDE_BACKGROUND_TYPE" val="navigation"/>
</p:tagLst>
</file>

<file path=ppt/tags/tag56.xml><?xml version="1.0" encoding="utf-8"?>
<p:tagLst xmlns:p="http://schemas.openxmlformats.org/presentationml/2006/main">
  <p:tag name="KSO_WM_SLIDE_BACKGROUND_TYPE" val="navigation"/>
</p:tagLst>
</file>

<file path=ppt/tags/tag57.xml><?xml version="1.0" encoding="utf-8"?>
<p:tagLst xmlns:p="http://schemas.openxmlformats.org/presentationml/2006/main">
  <p:tag name="KSO_WM_SLIDE_BACKGROUND_TYPE" val="navigation"/>
</p:tagLst>
</file>

<file path=ppt/tags/tag58.xml><?xml version="1.0" encoding="utf-8"?>
<p:tagLst xmlns:p="http://schemas.openxmlformats.org/presentationml/2006/main">
  <p:tag name="KSO_WM_SLIDE_BACKGROUND_TYPE" val="belt"/>
  <p:tag name="KSO_WM_UNIT_IGNORE_FIXCOLOR" val="1"/>
  <p:tag name="KSO_WM_UNIT_SUBTYPE" val="h"/>
  <p:tag name="KSO_WM_UNIT_TYPE" val="i"/>
</p:tagLst>
</file>

<file path=ppt/tags/tag59.xml><?xml version="1.0" encoding="utf-8"?>
<p:tagLst xmlns:p="http://schemas.openxmlformats.org/presentationml/2006/main">
  <p:tag name="KSO_WM_SLIDE_BACKGROUND_TYPE" val="belt"/>
</p:tagLst>
</file>

<file path=ppt/tags/tag6.xml><?xml version="1.0" encoding="utf-8"?>
<p:tagLst xmlns:p="http://schemas.openxmlformats.org/presentationml/2006/main">
  <p:tag name="KSO_WM_UNIT_SUBTYPE" val="q"/>
  <p:tag name="KSO_WM_UNIT_TYPE" val="i"/>
</p:tagLst>
</file>

<file path=ppt/tags/tag60.xml><?xml version="1.0" encoding="utf-8"?>
<p:tagLst xmlns:p="http://schemas.openxmlformats.org/presentationml/2006/main">
  <p:tag name="KSO_WM_SLIDE_BACKGROUND_TYPE" val="belt"/>
</p:tagLst>
</file>

<file path=ppt/tags/tag61.xml><?xml version="1.0" encoding="utf-8"?>
<p:tagLst xmlns:p="http://schemas.openxmlformats.org/presentationml/2006/main">
  <p:tag name="KSO_WM_SLIDE_BACKGROUND_TYPE" val="belt"/>
</p:tagLst>
</file>

<file path=ppt/tags/tag62.xml><?xml version="1.0" encoding="utf-8"?>
<p:tagLst xmlns:p="http://schemas.openxmlformats.org/presentationml/2006/main">
  <p:tag name="KSO_WM_SLIDE_BACKGROUND_TYPE" val="belt"/>
</p:tagLst>
</file>

<file path=ppt/tags/tag63.xml><?xml version="1.0" encoding="utf-8"?>
<p:tagLst xmlns:p="http://schemas.openxmlformats.org/presentationml/2006/main">
  <p:tag name="KSO_WM_SLIDE_BACKGROUND_TYPE" val="belt"/>
</p:tagLst>
</file>

<file path=ppt/tags/tag64.xml><?xml version="1.0" encoding="utf-8"?>
<p:tagLst xmlns:p="http://schemas.openxmlformats.org/presentationml/2006/main">
  <p:tag name="KSO_WM_SLIDE_BACKGROUND_TYPE" val="belt"/>
</p:tagLst>
</file>

<file path=ppt/tags/tag65.xml><?xml version="1.0" encoding="utf-8"?>
<p:tagLst xmlns:p="http://schemas.openxmlformats.org/presentationml/2006/main">
  <p:tag name="KSO_WM_SLIDE_BACKGROUND_TYPE" val="belt"/>
</p:tagLst>
</file>

<file path=ppt/tags/tag66.xml><?xml version="1.0" encoding="utf-8"?>
<p:tagLst xmlns:p="http://schemas.openxmlformats.org/presentationml/2006/main">
  <p:tag name="KSO_WM_TEMPLATE_CATEGORY" val="custom"/>
  <p:tag name="KSO_WM_TEMPLATE_INDEX" val="20204132"/>
</p:tagLst>
</file>

<file path=ppt/tags/tag67.xml><?xml version="1.0" encoding="utf-8"?>
<p:tagLst xmlns:p="http://schemas.openxmlformats.org/presentationml/2006/main">
  <p:tag name="KSO_WM_TEMPLATE_CATEGORY" val="custom"/>
  <p:tag name="KSO_WM_TEMPLATE_INDEX" val="20204132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2"/>
</p:tagLst>
</file>

<file path=ppt/tags/tag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KSO_WM_ASSEMBLE_CHIP_INDEX" val="e92dc45e6d764a1b8102d3a49a8babf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be80ac41c4a0a525608"/>
  <p:tag name="KSO_WM_CHIP_XID" val="5ebe3be80ac41c4a0a525609"/>
  <p:tag name="KSO_WM_TAG_VERSION" val="1.0"/>
  <p:tag name="KSO_WM_TEMPLATE_ASSEMBLE_GROUPID" val="5f702a8d0ff15d9a40eb7c22"/>
  <p:tag name="KSO_WM_TEMPLATE_ASSEMBLE_XID" val="5f702a8d0ff15d9a40eb7c22"/>
  <p:tag name="KSO_WM_TEMPLATE_CATEGORY" val="custom"/>
  <p:tag name="KSO_WM_TEMPLATE_INDEX" val="20211622"/>
  <p:tag name="KSO_WM_UNIT_BLOCK" val="0"/>
  <p:tag name="KSO_WM_UNIT_COMPATIBLE" val="0"/>
  <p:tag name="KSO_WM_UNIT_DEC_AREA_ID" val="f0257893265d4252b90c7ad9e48f5ca3"/>
  <p:tag name="KSO_WM_UNIT_DEFAULT_FONT" val="18;24;2"/>
  <p:tag name="KSO_WM_UNIT_DIAGRAM_ISNUMVISUAL" val="0"/>
  <p:tag name="KSO_WM_UNIT_DIAGRAM_ISREFERUNIT" val="0"/>
  <p:tag name="KSO_WM_UNIT_HIGHLIGHT" val="0"/>
  <p:tag name="KSO_WM_UNIT_ID" val="custom2021162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文字是您思想的提炼，为了最终演示发布的良好效果，请尽量言简意赅的阐述观点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63"/>
</p:tagLst>
</file>

<file path=ppt/tags/tag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ASSEMBLE_CHIP_INDEX" val="e92dc45e6d764a1b8102d3a49a8babf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be80ac41c4a0a525608"/>
  <p:tag name="KSO_WM_CHIP_XID" val="5ebe3be80ac41c4a0a525609"/>
  <p:tag name="KSO_WM_TAG_VERSION" val="1.0"/>
  <p:tag name="KSO_WM_TEMPLATE_ASSEMBLE_GROUPID" val="5f702a8d0ff15d9a40eb7c22"/>
  <p:tag name="KSO_WM_TEMPLATE_ASSEMBLE_XID" val="5f702a8d0ff15d9a40eb7c22"/>
  <p:tag name="KSO_WM_TEMPLATE_CATEGORY" val="custom"/>
  <p:tag name="KSO_WM_TEMPLATE_INDEX" val="20211622"/>
  <p:tag name="KSO_WM_UNIT_BLOCK" val="0"/>
  <p:tag name="KSO_WM_UNIT_COMPATIBLE" val="0"/>
  <p:tag name="KSO_WM_UNIT_DEC_AREA_ID" val="972984edd300438abc46a0d437364304"/>
  <p:tag name="KSO_WM_UNIT_DEFAULT_FONT" val="60;81;4"/>
  <p:tag name="KSO_WM_UNIT_DIAGRAM_ISNUMVISUAL" val="0"/>
  <p:tag name="KSO_WM_UNIT_DIAGRAM_ISREFERUNIT" val="0"/>
  <p:tag name="KSO_WM_UNIT_HIGHLIGHT" val="0"/>
  <p:tag name="KSO_WM_UNIT_ID" val="custom20211622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5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SLIDE_BACKGROUND_TYPE" val="general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AF3EE"/>
      </a:dk2>
      <a:lt2>
        <a:srgbClr val="FDFEFD"/>
      </a:lt2>
      <a:accent1>
        <a:srgbClr val="7F9D8D"/>
      </a:accent1>
      <a:accent2>
        <a:srgbClr val="739B99"/>
      </a:accent2>
      <a:accent3>
        <a:srgbClr val="7096A5"/>
      </a:accent3>
      <a:accent4>
        <a:srgbClr val="788FAC"/>
      </a:accent4>
      <a:accent5>
        <a:srgbClr val="8887A9"/>
      </a:accent5>
      <a:accent6>
        <a:srgbClr val="9C7F9B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86">
      <a:dk1>
        <a:srgbClr val="000000"/>
      </a:dk1>
      <a:lt1>
        <a:srgbClr val="FFFFFF"/>
      </a:lt1>
      <a:dk2>
        <a:srgbClr val="EFEAEB"/>
      </a:dk2>
      <a:lt2>
        <a:srgbClr val="FCFBFB"/>
      </a:lt2>
      <a:accent1>
        <a:srgbClr val="CD5A7C"/>
      </a:accent1>
      <a:accent2>
        <a:srgbClr val="A26DC9"/>
      </a:accent2>
      <a:accent3>
        <a:srgbClr val="568CFF"/>
      </a:accent3>
      <a:accent4>
        <a:srgbClr val="21ADF7"/>
      </a:accent4>
      <a:accent5>
        <a:srgbClr val="22C3B5"/>
      </a:accent5>
      <a:accent6>
        <a:srgbClr val="59CC6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160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40">
      <vt:lpstr>Arial</vt:lpstr>
      <vt:lpstr>微软雅黑</vt:lpstr>
      <vt:lpstr>隶书</vt:lpstr>
      <vt:lpstr>汉仪尚巍手书W</vt:lpstr>
      <vt:lpstr>Calibri</vt:lpstr>
      <vt:lpstr>宋体</vt:lpstr>
      <vt:lpstr>Calibri Light</vt:lpstr>
      <vt:lpstr>黑体</vt:lpstr>
      <vt:lpstr>Wingdings</vt:lpstr>
      <vt:lpstr>仿宋</vt:lpstr>
      <vt:lpstr>华文宋体</vt:lpstr>
      <vt:lpstr>楷体</vt:lpstr>
      <vt:lpstr>Cambria</vt:lpstr>
      <vt:lpstr>华文行楷</vt:lpstr>
      <vt:lpstr>Wingdings 2</vt:lpstr>
      <vt:lpstr>华文中宋</vt:lpstr>
      <vt:lpstr>1_Office 主题​​</vt:lpstr>
      <vt:lpstr>2022年中考语文第三轮复习：诗歌的比较鉴赏</vt:lpstr>
      <vt:lpstr>PowerPoint Presentation</vt:lpstr>
      <vt:lpstr>PowerPoint Presentation</vt:lpstr>
      <vt:lpstr>PowerPoint Presentation</vt:lpstr>
      <vt:lpstr>比较意境/意象诗歌情感</vt:lpstr>
      <vt:lpstr>PowerPoint Presentation</vt:lpstr>
      <vt:lpstr>PowerPoint Presentation</vt:lpstr>
      <vt:lpstr>PowerPoint Presentation</vt:lpstr>
      <vt:lpstr>PowerPoint Presentation</vt:lpstr>
      <vt:lpstr>比较语言风格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比较诗歌手法</vt:lpstr>
      <vt:lpstr>PowerPoint Presentation</vt:lpstr>
      <vt:lpstr>PowerPoint Presentation</vt:lpstr>
      <vt:lpstr>学以致用</vt:lpstr>
      <vt:lpstr>PowerPoint Presentation</vt:lpstr>
      <vt:lpstr>1.下列对本诗的赏析，不正确的一项是（3分）（ ）</vt:lpstr>
      <vt:lpstr>再见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2022-05-30T14:33:55.534</cp:lastPrinted>
  <dcterms:created xsi:type="dcterms:W3CDTF">2022-05-30T14:33:55Z</dcterms:created>
  <dcterms:modified xsi:type="dcterms:W3CDTF">2022-05-30T06:33:55Z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