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890" r:id="rId3"/>
    <p:sldId id="888" r:id="rId4"/>
    <p:sldId id="889" r:id="rId6"/>
    <p:sldId id="361" r:id="rId7"/>
    <p:sldId id="362" r:id="rId8"/>
    <p:sldId id="394" r:id="rId9"/>
    <p:sldId id="395" r:id="rId10"/>
    <p:sldId id="396" r:id="rId11"/>
    <p:sldId id="444" r:id="rId12"/>
    <p:sldId id="522" r:id="rId13"/>
    <p:sldId id="523" r:id="rId14"/>
    <p:sldId id="398" r:id="rId15"/>
    <p:sldId id="364" r:id="rId16"/>
    <p:sldId id="399" r:id="rId17"/>
    <p:sldId id="925" r:id="rId18"/>
    <p:sldId id="524" r:id="rId19"/>
    <p:sldId id="400" r:id="rId20"/>
    <p:sldId id="529" r:id="rId21"/>
    <p:sldId id="530" r:id="rId22"/>
    <p:sldId id="533" r:id="rId23"/>
    <p:sldId id="534" r:id="rId24"/>
    <p:sldId id="531" r:id="rId25"/>
    <p:sldId id="988" r:id="rId26"/>
    <p:sldId id="989" r:id="rId27"/>
    <p:sldId id="425" r:id="rId28"/>
    <p:sldId id="393" r:id="rId29"/>
    <p:sldId id="739" r:id="rId30"/>
    <p:sldId id="982" r:id="rId31"/>
    <p:sldId id="983" r:id="rId32"/>
    <p:sldId id="984" r:id="rId33"/>
    <p:sldId id="987" r:id="rId34"/>
    <p:sldId id="621" r:id="rId35"/>
    <p:sldId id="991" r:id="rId36"/>
    <p:sldId id="992" r:id="rId37"/>
    <p:sldId id="993" r:id="rId38"/>
    <p:sldId id="994" r:id="rId39"/>
    <p:sldId id="995" r:id="rId40"/>
    <p:sldId id="996" r:id="rId41"/>
    <p:sldId id="997" r:id="rId42"/>
    <p:sldId id="998" r:id="rId43"/>
    <p:sldId id="1011" r:id="rId44"/>
    <p:sldId id="1000" r:id="rId45"/>
    <p:sldId id="1001" r:id="rId46"/>
    <p:sldId id="1003" r:id="rId47"/>
    <p:sldId id="1004" r:id="rId48"/>
    <p:sldId id="1005" r:id="rId49"/>
    <p:sldId id="1006" r:id="rId50"/>
    <p:sldId id="1007" r:id="rId51"/>
    <p:sldId id="1008" r:id="rId52"/>
    <p:sldId id="1009" r:id="rId53"/>
    <p:sldId id="1010" r:id="rId5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0033"/>
    <a:srgbClr val="FFFF66"/>
    <a:srgbClr val="FF66CC"/>
    <a:srgbClr val="FFFF00"/>
    <a:srgbClr val="CCFF33"/>
    <a:srgbClr val="0099FF"/>
    <a:srgbClr val="0066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786"/>
    <p:restoredTop sz="73835"/>
  </p:normalViewPr>
  <p:slideViewPr>
    <p:cSldViewPr showGuides="1">
      <p:cViewPr varScale="1">
        <p:scale>
          <a:sx n="67" d="100"/>
          <a:sy n="67" d="100"/>
        </p:scale>
        <p:origin x="-1158" y="-96"/>
      </p:cViewPr>
      <p:guideLst>
        <p:guide orient="horz" pos="2204"/>
        <p:guide pos="30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6" cy="45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页眉占位符 389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>
              <a:latin typeface="Tahoma" panose="020B0604030504040204" pitchFamily="34" charset="0"/>
            </a:endParaRPr>
          </a:p>
        </p:txBody>
      </p:sp>
      <p:sp>
        <p:nvSpPr>
          <p:cNvPr id="38915" name="日期占位符 38914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38916" name="幻灯片图像占位符 3891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8917" name="文本占位符 38916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8918" name="页脚占位符 38917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>
              <a:latin typeface="Tahoma" panose="020B0604030504040204" pitchFamily="34" charset="0"/>
            </a:endParaRPr>
          </a:p>
        </p:txBody>
      </p:sp>
      <p:sp>
        <p:nvSpPr>
          <p:cNvPr id="38919" name="灯片编号占位符 38918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>
                <a:latin typeface="Tahoma" panose="020B0604030504040204" pitchFamily="34" charset="0"/>
              </a:rPr>
            </a:fld>
            <a:endParaRPr lang="zh-CN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en-US" altLang="zh-CN" sz="1200" dirty="0">
                <a:latin typeface="Tahoma" panose="020B0604030504040204" pitchFamily="34" charset="0"/>
              </a:rPr>
            </a:fld>
            <a:endParaRPr lang="zh-CN" sz="12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1506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（过渡：准确严密是所有说明文的标配语言，是不是本文的特色语言呢？那么，高超的语言艺术家可不仅仅满足于此，为了让深奥的科学知识被更多人懂得尤其是让小读者感兴趣，作家们会在语言上下很大的功夫的，本文的很多写法就值得我们学习借鉴。下面，我们品味一下本文的语言特色。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en-US" altLang="zh-CN" sz="1200" dirty="0">
                <a:latin typeface="Tahoma" panose="020B0604030504040204" pitchFamily="34" charset="0"/>
              </a:rPr>
            </a:fld>
            <a:endParaRPr lang="zh-CN" sz="12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921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9219" name="组合 921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9220" name="矩形 921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1" name="矩形 922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2" name="组合 922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9223" name="矩形 922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4" name="矩形 922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5" name="矩形 922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矩形 922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矩形 922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标题 922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29" name="副标题 922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230" name="日期占位符 922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9231" name="页脚占位符 923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9232" name="灯片编号占位符 923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en-US" altLang="zh-CN" dirty="0">
                <a:solidFill>
                  <a:schemeClr val="bg2"/>
                </a:solidFill>
                <a:latin typeface="Tahoma" panose="020B0604030504040204" pitchFamily="34" charset="0"/>
              </a:rPr>
            </a:fld>
            <a:endParaRPr lang="zh-CN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65144" y="365125"/>
            <a:ext cx="207883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115982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629147" y="6356746"/>
            <a:ext cx="2056015" cy="36427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700D19-3EA1-4944-B134-6FBD5C3B376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333" y="6356746"/>
            <a:ext cx="3087034" cy="36427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8537" y="6356746"/>
            <a:ext cx="2056015" cy="36427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B7E39-2820-4A27-8C59-40435C924B84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244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矩形 8197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矩形 8199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标题 820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203" name="日期占位符 8202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8204" name="页脚占位符 8203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dirty="0"/>
          </a:p>
        </p:txBody>
      </p:sp>
      <p:sp>
        <p:nvSpPr>
          <p:cNvPr id="8205" name="灯片编号占位符 8204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13" name="camera.wav"/>
          </p:stSnd>
        </p:sndAc>
      </p:transition>
    </mc:Choice>
    <mc:Fallback>
      <p:transition advClick="0">
        <p:cover dir="d"/>
        <p:sndAc>
          <p:stSnd>
            <p:snd r:embed="rId13" name="camera.wav"/>
          </p:stSnd>
        </p:sndAc>
      </p:transition>
    </mc:Fallback>
  </mc:AlternateConten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3"/>
          <p:cNvSpPr txBox="1"/>
          <p:nvPr/>
        </p:nvSpPr>
        <p:spPr>
          <a:xfrm rot="-10800000" flipV="1">
            <a:off x="347345" y="689610"/>
            <a:ext cx="6226175" cy="1054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5120"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6260" b="1">
                <a:latin typeface="微软雅黑" panose="020B0503020204020204" charset="-122"/>
                <a:ea typeface="微软雅黑" panose="020B0503020204020204" charset="-122"/>
              </a:rPr>
              <a:t>时间的脚印</a:t>
            </a:r>
            <a:endParaRPr lang="zh-CN" altLang="en-US" sz="626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1097244" y="3043685"/>
            <a:ext cx="3744777" cy="878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79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512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512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5120" b="1">
                <a:latin typeface="微软雅黑" panose="020B0503020204020204" charset="-122"/>
                <a:ea typeface="微软雅黑" panose="020B0503020204020204" charset="-122"/>
              </a:rPr>
              <a:t>陶世龙</a:t>
            </a:r>
            <a:endParaRPr lang="zh-CN" altLang="en-US" sz="512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25" y="2359636"/>
            <a:ext cx="3351354" cy="2449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5358130" y="529653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Tm="244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99"/>
          <p:cNvSpPr txBox="1"/>
          <p:nvPr/>
        </p:nvSpPr>
        <p:spPr>
          <a:xfrm>
            <a:off x="927164" y="83084"/>
            <a:ext cx="6237282" cy="1374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04800"/>
            <a:endParaRPr lang="zh-CN" altLang="zh-CN" sz="379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indent="304800"/>
            <a:r>
              <a:rPr lang="zh-CN" altLang="zh-CN" sz="455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 </a:t>
            </a:r>
            <a:endParaRPr lang="zh-CN" altLang="en-US" sz="455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微软雅黑" panose="020B0503020204020204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1056640" y="1060450"/>
            <a:ext cx="6447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解读题目</a:t>
            </a:r>
            <a:endParaRPr lang="zh-CN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630" y="1967865"/>
            <a:ext cx="73742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结合本文内容，说说题目是什么意思？你认为拟得好吗，好在哪里？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35" y="2856865"/>
            <a:ext cx="84804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题目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中的</a:t>
            </a:r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脚印</a:t>
            </a:r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用来比喻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痕迹、印迹、踪迹。</a:t>
            </a:r>
            <a:r>
              <a:rPr lang="en-US" altLang="zh-CN" b="1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时间的脚</a:t>
            </a:r>
            <a:endParaRPr lang="zh-CN" altLang="en-US" b="1">
              <a:latin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b="1">
                <a:latin typeface="宋体" panose="02010600030101010101" pitchFamily="2" charset="-122"/>
                <a:sym typeface="+mn-ea"/>
              </a:rPr>
              <a:t>印</a:t>
            </a:r>
            <a:r>
              <a:rPr lang="en-US" altLang="zh-CN" b="1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意思就是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说岩石里潜藏着时间的踪迹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，是本文的说</a:t>
            </a:r>
            <a:endParaRPr lang="zh-CN" altLang="en-US" b="1">
              <a:latin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b="1">
                <a:latin typeface="宋体" panose="02010600030101010101" pitchFamily="2" charset="-122"/>
                <a:sym typeface="+mn-ea"/>
              </a:rPr>
              <a:t>明对象。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5630" y="4346575"/>
            <a:ext cx="81299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好。题目是从高士其《时间伯伯》一诗中引申借用而来</a:t>
            </a:r>
            <a:endParaRPr lang="zh-CN" altLang="en-US" b="1">
              <a:latin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b="1">
                <a:latin typeface="宋体" panose="02010600030101010101" pitchFamily="2" charset="-122"/>
                <a:sym typeface="+mn-ea"/>
              </a:rPr>
              <a:t>的，运用了比喻，拟人的修辞方法，将无形的时间人格化，生动形象的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说明了岩石中潜藏着时间的踪迹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，引发读者的探究欲望和阅读兴趣。</a:t>
            </a:r>
            <a:endParaRPr lang="zh-CN" altLang="en-US"/>
          </a:p>
        </p:txBody>
      </p:sp>
    </p:spTree>
  </p:cSld>
  <p:clrMapOvr>
    <a:masterClrMapping/>
  </p:clrMapOvr>
  <p:transition spd="slow" advTm="24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97230" y="2224405"/>
            <a:ext cx="7293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正文之前引用高士其的诗，是否多余？有什么用意？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940" y="3128645"/>
            <a:ext cx="7222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ym typeface="+mn-ea"/>
              </a:rPr>
              <a:t>不多余。是文章的引子，扣题，引起读者的阅读兴趣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34745" y="1179830"/>
            <a:ext cx="2042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0" y="4201160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（教师简介高士其）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99"/>
          <p:cNvSpPr txBox="1"/>
          <p:nvPr/>
        </p:nvSpPr>
        <p:spPr>
          <a:xfrm>
            <a:off x="927164" y="83084"/>
            <a:ext cx="6237282" cy="1374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304800"/>
            <a:endParaRPr lang="zh-CN" altLang="zh-CN" sz="379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indent="304800"/>
            <a:r>
              <a:rPr lang="zh-CN" altLang="zh-CN" sz="455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 </a:t>
            </a:r>
            <a:endParaRPr lang="zh-CN" altLang="en-US" sz="455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微软雅黑" panose="020B0503020204020204" charset="-122"/>
            </a:endParaRPr>
          </a:p>
        </p:txBody>
      </p:sp>
      <p:sp>
        <p:nvSpPr>
          <p:cNvPr id="25602" name="文本框 1"/>
          <p:cNvSpPr txBox="1"/>
          <p:nvPr/>
        </p:nvSpPr>
        <p:spPr>
          <a:xfrm>
            <a:off x="374650" y="1792605"/>
            <a:ext cx="12226925" cy="2720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275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作用</a:t>
            </a:r>
            <a:r>
              <a:rPr lang="en-US" altLang="zh-CN" sz="3415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3415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           </a:t>
            </a:r>
            <a:r>
              <a:rPr lang="en-US" altLang="zh-CN" sz="3415">
                <a:latin typeface="Calibri" panose="020F050202020403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415">
                <a:latin typeface="Calibri" panose="020F050202020403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3415">
                <a:latin typeface="Calibri" panose="020F050202020403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415">
                <a:latin typeface="Calibri" panose="020F0502020204030204" pitchFamily="34" charset="0"/>
                <a:ea typeface="宋体" panose="02010600030101010101" pitchFamily="2" charset="-122"/>
              </a:rPr>
              <a:t>，</a:t>
            </a:r>
            <a:endParaRPr lang="en-US" altLang="zh-CN" sz="3415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zh-CN" altLang="zh-CN" sz="2275" b="1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</a:t>
            </a:r>
            <a:endParaRPr lang="zh-CN" altLang="zh-CN" sz="2275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                                      </a:t>
            </a:r>
            <a:endParaRPr lang="zh-CN" altLang="zh-CN" sz="2275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zh-CN" sz="3415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zh-CN" sz="2275" b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应用</a:t>
            </a:r>
            <a:r>
              <a:rPr lang="zh-CN" altLang="zh-CN" sz="3415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zh-CN" altLang="zh-CN" sz="2275" b="1">
                <a:latin typeface="Calibri" panose="020F0502020204030204" pitchFamily="34" charset="0"/>
                <a:ea typeface="宋体" panose="02010600030101010101" pitchFamily="2" charset="-122"/>
              </a:rPr>
              <a:t>把握这些句子，能让我们更加迅速、清晰地把握</a:t>
            </a:r>
            <a:endParaRPr lang="zh-CN" altLang="zh-CN" sz="2275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zh-CN" sz="2275" b="1">
                <a:latin typeface="Calibri" panose="020F0502020204030204" pitchFamily="34" charset="0"/>
                <a:ea typeface="宋体" panose="02010600030101010101" pitchFamily="2" charset="-122"/>
              </a:rPr>
              <a:t>                文章内容，</a:t>
            </a:r>
            <a:r>
              <a:rPr lang="zh-CN" altLang="zh-CN" sz="2275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给课文划分层次。</a:t>
            </a:r>
            <a:endParaRPr lang="zh-CN" altLang="en-US" sz="2275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927735" y="1016635"/>
            <a:ext cx="6576695" cy="673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79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独句（有时是设问句）段的作用</a:t>
            </a:r>
            <a:endParaRPr lang="zh-CN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1405" y="1938020"/>
            <a:ext cx="231902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过渡（承上启下）</a:t>
            </a:r>
            <a:endParaRPr lang="zh-CN" altLang="zh-CN" sz="2275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9790" y="1938020"/>
            <a:ext cx="201549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总起下文</a:t>
            </a:r>
            <a:endParaRPr lang="zh-CN" altLang="zh-CN" sz="2275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3005" y="1938020"/>
            <a:ext cx="2171065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总结上文，</a:t>
            </a:r>
            <a:endParaRPr lang="zh-CN" altLang="zh-CN" sz="2275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-10800000" flipV="1">
            <a:off x="651724" y="2379921"/>
            <a:ext cx="3178846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提示下文重点内容</a:t>
            </a:r>
            <a:r>
              <a:rPr lang="zh-CN" altLang="zh-CN" sz="2275">
                <a:latin typeface="Calibri" panose="020F0502020204030204" pitchFamily="34" charset="0"/>
                <a:ea typeface="宋体" panose="02010600030101010101" pitchFamily="2" charset="-122"/>
              </a:rPr>
              <a:t>，    </a:t>
            </a:r>
            <a:endParaRPr lang="zh-CN" altLang="zh-CN" sz="2275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5394" y="2379921"/>
            <a:ext cx="2558731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标示层次结构，</a:t>
            </a:r>
            <a:r>
              <a:rPr lang="zh-CN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endParaRPr lang="zh-CN" altLang="en-US" sz="2275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742" y="2816410"/>
            <a:ext cx="2820624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使文章脉络清晰</a:t>
            </a:r>
            <a:r>
              <a:rPr lang="zh-CN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， </a:t>
            </a:r>
            <a:endParaRPr lang="zh-CN" altLang="zh-CN" sz="2275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1415" y="2816225"/>
            <a:ext cx="202438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27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便于阅读理解。</a:t>
            </a:r>
            <a:endParaRPr lang="zh-CN" altLang="zh-CN" sz="2275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4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88415" y="847725"/>
            <a:ext cx="15608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</a:rPr>
              <a:t>举例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940" y="2252980"/>
            <a:ext cx="49263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/>
              <a:t>第1段：“时间一年一年地过去。”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565785" y="2712720"/>
            <a:ext cx="12579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引出后文</a:t>
            </a:r>
            <a:r>
              <a:rPr lang="zh-CN" altLang="en-US" b="1"/>
              <a:t>，后三段文字都在记叙如何记录时间的痕迹。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662940" y="3408045"/>
            <a:ext cx="7053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第5段：“岩石是怎样记下时间的呢？”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548005" y="4009390"/>
            <a:ext cx="7282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这是一个</a:t>
            </a:r>
            <a:r>
              <a:rPr lang="zh-CN" altLang="en-US" b="1">
                <a:solidFill>
                  <a:srgbClr val="FF0000"/>
                </a:solidFill>
              </a:rPr>
              <a:t>总起句</a:t>
            </a:r>
            <a:r>
              <a:rPr lang="zh-CN" altLang="en-US" b="1"/>
              <a:t>，与下段一问一答说明了岩石在被破坏与重生的过程中记录时间。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566420" y="5107305"/>
            <a:ext cx="86410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第22段：“岩石保存了远比上面所说的多得多的历史痕迹。”</a:t>
            </a:r>
            <a:endParaRPr lang="zh-CN" altLang="en-US" b="1"/>
          </a:p>
          <a:p>
            <a:pPr algn="l"/>
            <a:r>
              <a:rPr lang="zh-CN" altLang="en-US" b="1">
                <a:solidFill>
                  <a:srgbClr val="FF0000"/>
                </a:solidFill>
              </a:rPr>
              <a:t>引出下文</a:t>
            </a:r>
            <a:r>
              <a:rPr lang="zh-CN" altLang="en-US" b="1"/>
              <a:t>的具体举例。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1200150" y="591185"/>
            <a:ext cx="5984240" cy="673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79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理清思路，把握内容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201688" y="2477754"/>
            <a:ext cx="2045480" cy="2045480"/>
          </a:xfrm>
          <a:prstGeom prst="ellipse">
            <a:avLst/>
          </a:prstGeom>
          <a:solidFill>
            <a:srgbClr val="D34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HK" sz="379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+mn-cs"/>
              </a:rPr>
              <a:t>逻辑顺序</a:t>
            </a:r>
            <a:endParaRPr kumimoji="0" lang="zh-CN" altLang="zh-HK" sz="379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+mn-cs"/>
            </a:endParaRPr>
          </a:p>
        </p:txBody>
      </p:sp>
      <p:cxnSp>
        <p:nvCxnSpPr>
          <p:cNvPr id="5" name="MH_Other_3"/>
          <p:cNvCxnSpPr/>
          <p:nvPr>
            <p:custDataLst>
              <p:tags r:id="rId2"/>
            </p:custDataLst>
          </p:nvPr>
        </p:nvCxnSpPr>
        <p:spPr>
          <a:xfrm flipH="1">
            <a:off x="2640008" y="1245049"/>
            <a:ext cx="0" cy="4846537"/>
          </a:xfrm>
          <a:prstGeom prst="line">
            <a:avLst/>
          </a:prstGeom>
          <a:solidFill>
            <a:schemeClr val="accent1"/>
          </a:solidFill>
          <a:ln w="19050">
            <a:solidFill>
              <a:srgbClr val="D34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4"/>
          <p:cNvSpPr/>
          <p:nvPr>
            <p:custDataLst>
              <p:tags r:id="rId3"/>
            </p:custDataLst>
          </p:nvPr>
        </p:nvSpPr>
        <p:spPr>
          <a:xfrm>
            <a:off x="2516587" y="5174957"/>
            <a:ext cx="221255" cy="219750"/>
          </a:xfrm>
          <a:prstGeom prst="ellipse">
            <a:avLst/>
          </a:prstGeom>
          <a:solidFill>
            <a:srgbClr val="D34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HK" altLang="en-US" sz="170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9" name="MH_Other_5"/>
          <p:cNvSpPr/>
          <p:nvPr>
            <p:custDataLst>
              <p:tags r:id="rId4"/>
            </p:custDataLst>
          </p:nvPr>
        </p:nvSpPr>
        <p:spPr>
          <a:xfrm>
            <a:off x="2530133" y="3088839"/>
            <a:ext cx="221255" cy="219750"/>
          </a:xfrm>
          <a:prstGeom prst="ellipse">
            <a:avLst/>
          </a:prstGeom>
          <a:solidFill>
            <a:srgbClr val="D34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HK" altLang="en-US" sz="170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12" name="MH_Other_6"/>
          <p:cNvSpPr/>
          <p:nvPr>
            <p:custDataLst>
              <p:tags r:id="rId5"/>
            </p:custDataLst>
          </p:nvPr>
        </p:nvSpPr>
        <p:spPr>
          <a:xfrm>
            <a:off x="2537659" y="1497911"/>
            <a:ext cx="219750" cy="222760"/>
          </a:xfrm>
          <a:prstGeom prst="ellipse">
            <a:avLst/>
          </a:prstGeom>
          <a:solidFill>
            <a:srgbClr val="D34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HK" altLang="en-US" sz="170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20489" name="矩形 14"/>
          <p:cNvSpPr/>
          <p:nvPr/>
        </p:nvSpPr>
        <p:spPr>
          <a:xfrm>
            <a:off x="2807078" y="1270636"/>
            <a:ext cx="2509520" cy="617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zh-CN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第一部分（</a:t>
            </a:r>
            <a:r>
              <a:rPr lang="en-US" altLang="zh-CN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zh-CN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〜</a:t>
            </a:r>
            <a:r>
              <a:rPr lang="en-US" altLang="zh-CN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zh-CN" sz="2275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2275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90" name="矩形 15"/>
          <p:cNvSpPr/>
          <p:nvPr/>
        </p:nvSpPr>
        <p:spPr>
          <a:xfrm>
            <a:off x="2807078" y="1818505"/>
            <a:ext cx="6077738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引出话题：岩石是大自然记录时间的重要方式之一。</a:t>
            </a:r>
            <a:endParaRPr lang="zh-CN" altLang="en-US" sz="227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1" name="矩形 16"/>
          <p:cNvSpPr/>
          <p:nvPr/>
        </p:nvSpPr>
        <p:spPr>
          <a:xfrm>
            <a:off x="2807078" y="2834472"/>
            <a:ext cx="2655570" cy="617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第二部分（</a:t>
            </a:r>
            <a:r>
              <a:rPr lang="en-US" altLang="zh-CN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5〜29</a:t>
            </a:r>
            <a:r>
              <a:rPr lang="zh-CN" altLang="en-US" sz="2275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2275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92" name="矩形 17"/>
          <p:cNvSpPr/>
          <p:nvPr/>
        </p:nvSpPr>
        <p:spPr>
          <a:xfrm>
            <a:off x="2749883" y="3377825"/>
            <a:ext cx="6134933" cy="617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详细讲解岩石是怎样记录时间的。</a:t>
            </a:r>
            <a:endParaRPr lang="zh-CN" altLang="en-US" sz="2275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3" name="矩形 18"/>
          <p:cNvSpPr/>
          <p:nvPr/>
        </p:nvSpPr>
        <p:spPr>
          <a:xfrm>
            <a:off x="2737842" y="5174957"/>
            <a:ext cx="2828149" cy="617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第三部分（</a:t>
            </a:r>
            <a:r>
              <a:rPr lang="en-US" altLang="zh-CN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30〜31</a:t>
            </a:r>
            <a:r>
              <a:rPr lang="zh-CN" altLang="en-US" sz="2275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2275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94" name="矩形 19"/>
          <p:cNvSpPr/>
          <p:nvPr/>
        </p:nvSpPr>
        <p:spPr>
          <a:xfrm>
            <a:off x="2749883" y="5709281"/>
            <a:ext cx="3089910" cy="617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读懂岩石记录的意义</a:t>
            </a:r>
            <a:r>
              <a:rPr lang="zh-CN" altLang="en-US" sz="2275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275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0008" y="3758625"/>
            <a:ext cx="6788162" cy="166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又分为（   两 ） 层：</a:t>
            </a:r>
            <a:endParaRPr lang="zh-CN" altLang="en-US" sz="227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5〜21</a:t>
            </a: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）岩石的厚度和顺序可以记录时间。</a:t>
            </a:r>
            <a:endParaRPr lang="zh-CN" altLang="en-US" sz="227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22〜29</a:t>
            </a:r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）岩石保存了历史痕迹。</a:t>
            </a:r>
            <a:endParaRPr lang="zh-CN" altLang="en-US" sz="2275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992" y="5394707"/>
            <a:ext cx="550880" cy="1494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增加知识</a:t>
            </a:r>
            <a:endParaRPr lang="zh-CN" altLang="en-US" sz="227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6871" y="5406748"/>
            <a:ext cx="437995" cy="1494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27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寻找宝藏</a:t>
            </a:r>
            <a:endParaRPr lang="zh-CN" altLang="en-US" sz="227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Tm="24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1" grpId="0"/>
      <p:bldP spid="20493" grpId="0"/>
      <p:bldP spid="20490" grpId="0"/>
      <p:bldP spid="20492" grpId="0"/>
      <p:bldP spid="4" grpId="0"/>
      <p:bldP spid="20494" grpId="0"/>
      <p:bldP spid="7" grpId="0"/>
      <p:bldP spid="8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711835" y="763905"/>
            <a:ext cx="8232140" cy="996950"/>
          </a:xfrm>
        </p:spPr>
        <p:txBody>
          <a:bodyPr vert="horz"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</a:rPr>
              <a:t>区别说明顺序和说明文的结构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69635" name="Rectangle 3"/>
          <p:cNvSpPr>
            <a:spLocks noGrp="1"/>
          </p:cNvSpPr>
          <p:nvPr>
            <p:ph idx="1"/>
          </p:nvPr>
        </p:nvSpPr>
        <p:spPr>
          <a:xfrm>
            <a:off x="252095" y="2216150"/>
            <a:ext cx="8229600" cy="452628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/>
              <a:t>  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说明顺序是针对</a:t>
            </a:r>
            <a:r>
              <a:rPr lang="zh-CN" altLang="en-US" sz="40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所说明的内容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而言的。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dirty="0"/>
              <a:t>  </a:t>
            </a:r>
            <a:endParaRPr lang="zh-CN" altLang="en-US" sz="4000" dirty="0"/>
          </a:p>
          <a:p>
            <a:pPr>
              <a:buNone/>
            </a:pPr>
            <a:r>
              <a:rPr lang="zh-CN" altLang="en-US" sz="4000" dirty="0"/>
              <a:t>  说明文的结构是针对</a:t>
            </a:r>
            <a:r>
              <a:rPr lang="zh-CN" altLang="en-US" sz="4000" b="1" u="sng" dirty="0">
                <a:solidFill>
                  <a:srgbClr val="FF0000"/>
                </a:solidFill>
              </a:rPr>
              <a:t>整篇说明文</a:t>
            </a:r>
            <a:r>
              <a:rPr lang="zh-CN" altLang="en-US" sz="4000" dirty="0"/>
              <a:t>而言的。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文本框 18434"/>
          <p:cNvSpPr txBox="1"/>
          <p:nvPr/>
        </p:nvSpPr>
        <p:spPr>
          <a:xfrm>
            <a:off x="725170" y="1334453"/>
            <a:ext cx="7561580" cy="1691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algn="l"/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第一部分举例了哪两种</a:t>
            </a:r>
            <a:r>
              <a:rPr lang="zh-CN" altLang="en-US" sz="2800" dirty="0">
                <a:ea typeface="黑体" panose="02010609060101010101" pitchFamily="2" charset="-122"/>
                <a:sym typeface="+mn-ea"/>
              </a:rPr>
              <a:t>可以记录时间的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事物？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/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0" y="3369945"/>
            <a:ext cx="2306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岩石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39970" y="3369945"/>
            <a:ext cx="2430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铜壶滴漏（水滴）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495" y="4166235"/>
            <a:ext cx="343789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1385" y="4166235"/>
            <a:ext cx="574294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第二部分思维导图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f7a77cf38afc7d91c32dd5717720aa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802" t="-1043" r="15674" b="1043"/>
          <a:stretch>
            <a:fillRect/>
          </a:stretch>
        </p:blipFill>
        <p:spPr>
          <a:xfrm>
            <a:off x="1151255" y="1889125"/>
            <a:ext cx="6842125" cy="4688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6775" y="1034415"/>
            <a:ext cx="5752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</a:t>
            </a:r>
            <a:r>
              <a:rPr lang="en-US" altLang="zh-CN"/>
              <a:t>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433070" y="3161030"/>
            <a:ext cx="94792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           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  <a:sym typeface="Wingdings" panose="05000000000000000000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743200" imgH="5181600" progId="Equation.3">
                  <p:embed/>
                </p:oleObj>
              </mc:Choice>
              <mc:Fallback>
                <p:oleObj name="" r:id="rId1" imgW="2743200" imgH="5181600" progId="Equation.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33070" y="2513330"/>
            <a:ext cx="7367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被破坏——被搬运、被堆积——重新生成岩石。</a:t>
            </a:r>
            <a:endParaRPr lang="zh-CN" altLang="en-US" sz="2800" b="1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1880" y="1162050"/>
            <a:ext cx="3957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6-14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段，回答问题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705" y="2078990"/>
            <a:ext cx="4285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岩石运动的规律</a:t>
            </a: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</a:rPr>
              <a:t>是什么？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705" y="3161030"/>
            <a:ext cx="763587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归纳一下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岩石被破坏的因素（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个）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l"/>
            <a:endParaRPr lang="en-US" altLang="zh-CN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3070" y="3663950"/>
            <a:ext cx="85451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：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炎热的阳光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烘烤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着它，严寒的霜雪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冷冻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着它，风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吹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着它，雨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打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着它</a:t>
            </a:r>
            <a:r>
              <a:rPr lang="en-US" altLang="zh-CN" sz="2800" b="1">
                <a:latin typeface="+mn-ea"/>
                <a:ea typeface="+mn-ea"/>
                <a:cs typeface="+mn-ea"/>
                <a:sym typeface="+mn-ea"/>
              </a:rPr>
              <a:t>......水流的冲刷，冰河的移动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等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algn="l"/>
            <a:r>
              <a:rPr lang="en-US" altLang="zh-CN" sz="2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                                    </a:t>
            </a:r>
            <a:endParaRPr lang="en-US" altLang="zh-CN" sz="2800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070" y="3714750"/>
            <a:ext cx="1675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自然作用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1495" y="5236845"/>
            <a:ext cx="163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生物破坏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1495" y="5745480"/>
            <a:ext cx="1633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人为破坏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1"/>
      <p:bldP spid="5" grpId="0"/>
      <p:bldP spid="9" grpId="0"/>
      <p:bldP spid="3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6775" y="1034415"/>
            <a:ext cx="6649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15-18)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岩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石生成的过程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是什么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? </a:t>
            </a:r>
            <a:r>
              <a:rPr lang="en-US" altLang="zh-CN" sz="3200"/>
              <a:t>   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4090" y="2895600"/>
            <a:ext cx="12026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</a:rPr>
              <a:t>岩石</a:t>
            </a:r>
            <a:r>
              <a:rPr lang="en-US" altLang="zh-CN"/>
              <a:t>—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2142490" y="2894330"/>
            <a:ext cx="1657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小石子</a:t>
            </a: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endParaRPr lang="en-US" altLang="zh-CN" sz="2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9840" y="2894965"/>
            <a:ext cx="258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沙砾、泥土</a:t>
            </a: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endParaRPr lang="en-US" altLang="zh-CN" sz="2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4090" y="3668395"/>
            <a:ext cx="1655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沉积  </a:t>
            </a:r>
            <a:r>
              <a:rPr lang="en-US" altLang="zh-CN" sz="28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endParaRPr lang="en-US" altLang="zh-CN" sz="2800" b="1" dirty="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0465" y="3668395"/>
            <a:ext cx="2574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重压，胶结</a:t>
            </a: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endParaRPr lang="en-US" altLang="zh-CN" sz="2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89170" y="3669030"/>
            <a:ext cx="2555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</a:rPr>
              <a:t>重新生成岩石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2210" y="460057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</a:rPr>
              <a:t>这种岩石叫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22040" y="4600575"/>
            <a:ext cx="1402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沉积岩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003080811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642620"/>
            <a:ext cx="8345170" cy="5572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51530" y="6215380"/>
            <a:ext cx="1600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sym typeface="+mn-ea"/>
              </a:rPr>
              <a:t>   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琥珀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6775" y="1034415"/>
            <a:ext cx="5752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4000"/>
              <a:t>  </a:t>
            </a:r>
            <a:r>
              <a:rPr lang="en-US" altLang="zh-CN"/>
              <a:t>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2400" y="1046480"/>
            <a:ext cx="43116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19—21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）岩石如何表示时间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9800" y="2265045"/>
            <a:ext cx="706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大约每一厘米</a:t>
            </a:r>
            <a:r>
              <a:rPr lang="zh-CN" altLang="en-US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厚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的岩石代表</a:t>
            </a:r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3000-10000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年的时间。</a:t>
            </a:r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0435" y="3291205"/>
            <a:ext cx="6697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 dirty="0" smtClean="0">
                <a:ln>
                  <a:noFill/>
                </a:ln>
                <a:effectLst/>
                <a:latin typeface="方正毡笔黑简体" pitchFamily="65" charset="-122"/>
                <a:ea typeface="方正毡笔黑简体" pitchFamily="65" charset="-122"/>
                <a:cs typeface="Calibri" panose="020F0502020204030204" pitchFamily="34" charset="0"/>
                <a:sym typeface="+mn-ea"/>
              </a:rPr>
              <a:t>2.</a:t>
            </a:r>
            <a:r>
              <a:rPr lang="zh-CN" altLang="en-US" b="1" dirty="0" smtClean="0">
                <a:ln>
                  <a:noFill/>
                </a:ln>
                <a:effectLst/>
                <a:latin typeface="方正毡笔黑简体" pitchFamily="65" charset="-122"/>
                <a:ea typeface="方正毡笔黑简体" pitchFamily="65" charset="-122"/>
                <a:cs typeface="Calibri" panose="020F0502020204030204" pitchFamily="34" charset="0"/>
                <a:sym typeface="+mn-ea"/>
              </a:rPr>
              <a:t>岩石最初形成的时候，</a:t>
            </a:r>
            <a:r>
              <a:rPr lang="zh-CN" altLang="en-US" b="1" dirty="0" smtClean="0">
                <a:ln>
                  <a:noFill/>
                </a:ln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最早</a:t>
            </a:r>
            <a:r>
              <a:rPr lang="zh-CN" altLang="en-US" b="1" dirty="0" smtClean="0">
                <a:ln>
                  <a:noFill/>
                </a:ln>
                <a:effectLst/>
                <a:latin typeface="方正毡笔黑简体" pitchFamily="65" charset="-122"/>
                <a:ea typeface="方正毡笔黑简体" pitchFamily="65" charset="-122"/>
                <a:cs typeface="Calibri" panose="020F0502020204030204" pitchFamily="34" charset="0"/>
                <a:sym typeface="+mn-ea"/>
              </a:rPr>
              <a:t>形成的在</a:t>
            </a:r>
            <a:r>
              <a:rPr lang="zh-CN" altLang="en-US" b="1" dirty="0" smtClean="0">
                <a:ln>
                  <a:noFill/>
                </a:ln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最下面</a:t>
            </a:r>
            <a:r>
              <a:rPr lang="zh-CN" altLang="en-US" b="1" dirty="0" smtClean="0">
                <a:ln>
                  <a:noFill/>
                </a:ln>
                <a:effectLst/>
                <a:latin typeface="方正毡笔黑简体" pitchFamily="65" charset="-122"/>
                <a:ea typeface="方正毡笔黑简体" pitchFamily="65" charset="-122"/>
                <a:cs typeface="Calibri" panose="020F0502020204030204" pitchFamily="34" charset="0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1070" y="4341495"/>
            <a:ext cx="7933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 dirty="0" smtClean="0"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b="1" dirty="0" smtClean="0">
                <a:ea typeface="黑体" panose="02010609060101010101" pitchFamily="2" charset="-122"/>
                <a:sym typeface="+mn-ea"/>
              </a:rPr>
              <a:t>岩石层生成以后，平卧的岩石变得歪斜甚至直立了。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50535" y="2764790"/>
            <a:ext cx="1431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岩层厚度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1605" y="3752215"/>
            <a:ext cx="2546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（生成顺序）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4050" y="4982210"/>
            <a:ext cx="1465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地壳运动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4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6775" y="1034415"/>
            <a:ext cx="72993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22-29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岩石保存了哪些历史痕迹？</a:t>
            </a:r>
            <a:r>
              <a:rPr lang="en-US" altLang="zh-CN" sz="4000"/>
              <a:t>      </a:t>
            </a:r>
            <a:r>
              <a:rPr lang="en-US" altLang="zh-CN"/>
              <a:t>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7560" y="2580005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0090" y="2580005"/>
            <a:ext cx="7446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 b="1" dirty="0" smtClean="0">
              <a:sym typeface="+mn-ea"/>
            </a:endParaRPr>
          </a:p>
          <a:p>
            <a:r>
              <a:rPr lang="zh-CN" altLang="zh-CN" b="1" dirty="0" smtClean="0">
                <a:sym typeface="+mn-ea"/>
              </a:rPr>
              <a:t>                                      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zh-CN" b="1" dirty="0" smtClean="0">
                <a:sym typeface="+mn-ea"/>
              </a:rPr>
              <a:t>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86075" y="258000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b="1" dirty="0" smtClean="0">
                <a:solidFill>
                  <a:srgbClr val="FF0000"/>
                </a:solidFill>
                <a:sym typeface="+mn-ea"/>
              </a:rPr>
              <a:t>地壳的活动</a:t>
            </a:r>
            <a:endParaRPr lang="zh-CN" altLang="zh-CN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5440" y="3999865"/>
            <a:ext cx="2139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b="1" dirty="0" smtClean="0">
                <a:solidFill>
                  <a:srgbClr val="FF0000"/>
                </a:solidFill>
                <a:sym typeface="+mn-ea"/>
              </a:rPr>
              <a:t>古代生物状况</a:t>
            </a:r>
            <a:endParaRPr lang="zh-CN" altLang="zh-CN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2750" y="4733290"/>
            <a:ext cx="3127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b="1" dirty="0" smtClean="0">
                <a:solidFill>
                  <a:srgbClr val="FF0000"/>
                </a:solidFill>
                <a:sym typeface="+mn-ea"/>
              </a:rPr>
              <a:t>地球历史的发展过程</a:t>
            </a:r>
            <a:endParaRPr lang="zh-CN" altLang="zh-CN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86710" y="5467350"/>
            <a:ext cx="3572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b="1" dirty="0" smtClean="0">
                <a:solidFill>
                  <a:srgbClr val="FF0000"/>
                </a:solidFill>
                <a:sym typeface="+mn-ea"/>
              </a:rPr>
              <a:t>自然界转瞬即逝的活动</a:t>
            </a:r>
            <a:endParaRPr lang="zh-CN" altLang="zh-CN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52750" y="3354070"/>
            <a:ext cx="176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气候的变化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79490" y="3691890"/>
            <a:ext cx="145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举例子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8" grpId="0"/>
      <p:bldP spid="9" grpId="0"/>
      <p:bldP spid="10" grpId="0"/>
      <p:bldP spid="16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6775" y="1034415"/>
            <a:ext cx="6770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19—29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岩石记录时间的方式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4000"/>
              <a:t>    </a:t>
            </a:r>
            <a:r>
              <a:rPr lang="en-US" altLang="zh-CN"/>
              <a:t>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4610" y="1287780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1035" y="2422525"/>
            <a:ext cx="75133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岩石的厚度和顺序记录时间的踪迹。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岩石保存了很多历史痕迹。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24155" y="2404110"/>
            <a:ext cx="88334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/>
              <a:t>意义：对岩石的研究，不仅使我们</a:t>
            </a:r>
            <a:r>
              <a:rPr lang="zh-CN" altLang="en-US" sz="2800" b="1">
                <a:solidFill>
                  <a:srgbClr val="FF0000"/>
                </a:solidFill>
              </a:rPr>
              <a:t>增长</a:t>
            </a:r>
            <a:r>
              <a:rPr lang="zh-CN" altLang="en-US" sz="2800" b="1">
                <a:solidFill>
                  <a:schemeClr val="tx1"/>
                </a:solidFill>
              </a:rPr>
              <a:t>了</a:t>
            </a:r>
            <a:r>
              <a:rPr lang="zh-CN" altLang="en-US" sz="2800" b="1">
                <a:solidFill>
                  <a:srgbClr val="FF0000"/>
                </a:solidFill>
              </a:rPr>
              <a:t>知识</a:t>
            </a:r>
            <a:r>
              <a:rPr lang="zh-CN" altLang="en-US" sz="2800" b="1"/>
              <a:t>，对自然界与史前历史有了更多的认识，</a:t>
            </a:r>
            <a:r>
              <a:rPr lang="zh-CN" altLang="en-US" sz="2800" b="1">
                <a:solidFill>
                  <a:srgbClr val="FF0000"/>
                </a:solidFill>
              </a:rPr>
              <a:t>寻求宝藏</a:t>
            </a:r>
            <a:r>
              <a:rPr lang="zh-CN" altLang="en-US" sz="2800" b="1"/>
              <a:t>，同时也拥有了开发史前资源的可能性，为人类谋取幸福。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224155" y="4319270"/>
            <a:ext cx="86017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ym typeface="+mn-ea"/>
              </a:rPr>
              <a:t>启示：我们要努力学习，发扬科学探索的精神，在人类前行的历史上，贡献出一份心力。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032510"/>
            <a:ext cx="74631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读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30—31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段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，说说研究岩石有什么意义？读请谈谈你从中得到的启示。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49095" y="2112010"/>
          <a:ext cx="5845175" cy="274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086100" imgH="1447800" progId="Equation.KSEE3">
                  <p:embed/>
                </p:oleObj>
              </mc:Choice>
              <mc:Fallback>
                <p:oleObj name="" r:id="rId1" imgW="3086100" imgH="1447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49095" y="2112010"/>
                        <a:ext cx="5845175" cy="2742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0" y="3059430"/>
            <a:ext cx="1824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时间的脚印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7494905" y="2874645"/>
            <a:ext cx="14890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读懂岩石</a:t>
            </a:r>
            <a:endParaRPr lang="zh-CN" altLang="en-US" b="1"/>
          </a:p>
          <a:p>
            <a:r>
              <a:rPr lang="zh-CN" altLang="en-US" b="1"/>
              <a:t>了解自然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1243965" y="1171575"/>
            <a:ext cx="2258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4690" y="475170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逻辑顺序</a:t>
            </a:r>
            <a:endParaRPr lang="zh-CN" altLang="en-US" b="1"/>
          </a:p>
        </p:txBody>
      </p:sp>
      <p:sp>
        <p:nvSpPr>
          <p:cNvPr id="2" name="文本框 1"/>
          <p:cNvSpPr txBox="1"/>
          <p:nvPr/>
        </p:nvSpPr>
        <p:spPr>
          <a:xfrm>
            <a:off x="3367405" y="1527810"/>
            <a:ext cx="252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25285" y="214376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奇异功能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5700" y="1124585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315" y="2230120"/>
            <a:ext cx="86156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/>
              <a:t>1.</a:t>
            </a:r>
            <a:r>
              <a:rPr lang="zh-CN" altLang="en-US" sz="2800" b="1"/>
              <a:t>完成练习册：</a:t>
            </a:r>
            <a:r>
              <a:rPr lang="en-US" altLang="zh-CN" sz="2800" b="1"/>
              <a:t>“</a:t>
            </a:r>
            <a:r>
              <a:rPr lang="zh-CN" altLang="en-US" sz="2800" b="1"/>
              <a:t>预习自测</a:t>
            </a:r>
            <a:r>
              <a:rPr lang="en-US" altLang="zh-CN" sz="2800" b="1"/>
              <a:t>”</a:t>
            </a:r>
            <a:r>
              <a:rPr lang="zh-CN" altLang="en-US" sz="2800" b="1"/>
              <a:t>；</a:t>
            </a:r>
            <a:r>
              <a:rPr lang="en-US" altLang="zh-CN" sz="2800" b="1"/>
              <a:t>“</a:t>
            </a:r>
            <a:r>
              <a:rPr lang="zh-CN" altLang="en-US" sz="2800" b="1"/>
              <a:t>课时作业</a:t>
            </a:r>
            <a:r>
              <a:rPr lang="en-US" altLang="zh-CN" sz="2800" b="1"/>
              <a:t>”</a:t>
            </a:r>
            <a:r>
              <a:rPr lang="zh-CN" altLang="en-US" sz="2800" b="1"/>
              <a:t>选择题</a:t>
            </a:r>
            <a:endParaRPr lang="zh-CN" altLang="en-US" sz="2800" b="1"/>
          </a:p>
          <a:p>
            <a:pPr algn="l"/>
            <a:r>
              <a:rPr lang="en-US" altLang="zh-CN" sz="2800" b="1"/>
              <a:t>2</a:t>
            </a:r>
            <a:r>
              <a:rPr lang="zh-CN" altLang="en-US" sz="2800" b="1"/>
              <a:t>预习：</a:t>
            </a:r>
            <a:endParaRPr lang="zh-CN" altLang="en-US" sz="2800" b="1"/>
          </a:p>
          <a:p>
            <a:pPr algn="l"/>
            <a:r>
              <a:rPr lang="zh-CN" altLang="en-US" sz="2800" b="1"/>
              <a:t>①</a:t>
            </a:r>
            <a:r>
              <a:rPr lang="zh-CN" altLang="en-US" sz="2800" b="1">
                <a:sym typeface="+mn-ea"/>
              </a:rPr>
              <a:t>说明方法有哪些种？</a:t>
            </a:r>
            <a:r>
              <a:rPr lang="zh-CN" altLang="en-US" sz="2800" b="1"/>
              <a:t>本文运用了其中的几种？找出出来，举例说明其作用。</a:t>
            </a:r>
            <a:endParaRPr lang="zh-CN" altLang="en-US" sz="2800" b="1"/>
          </a:p>
          <a:p>
            <a:pPr algn="l"/>
            <a:r>
              <a:rPr lang="zh-CN" altLang="en-US" sz="2800" b="1"/>
              <a:t>②找出本文语言生动的句子，从用</a:t>
            </a:r>
            <a:r>
              <a:rPr lang="zh-CN" altLang="en-US" sz="2800" b="1">
                <a:sym typeface="+mn-ea"/>
              </a:rPr>
              <a:t>词和修辞方法</a:t>
            </a:r>
            <a:r>
              <a:rPr lang="zh-CN" altLang="en-US" sz="2800" b="1"/>
              <a:t>体会其作用。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  <p:sndAc>
          <p:stSnd>
            <p:snd r:embed="rId1" name="camera.wav"/>
          </p:stSnd>
        </p:sndAc>
      </p:transition>
    </mc:Choice>
    <mc:Fallback>
      <p:transition advClick="0">
        <p:fade/>
        <p:sndAc>
          <p:stSnd>
            <p:snd r:embed="rId1" name="camera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3"/>
          <p:cNvSpPr txBox="1"/>
          <p:nvPr/>
        </p:nvSpPr>
        <p:spPr>
          <a:xfrm rot="-10800000" flipV="1">
            <a:off x="347345" y="689610"/>
            <a:ext cx="6226175" cy="1054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5120"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6260" b="1">
                <a:latin typeface="微软雅黑" panose="020B0503020204020204" charset="-122"/>
                <a:ea typeface="微软雅黑" panose="020B0503020204020204" charset="-122"/>
              </a:rPr>
              <a:t>时间的脚印</a:t>
            </a:r>
            <a:endParaRPr lang="zh-CN" altLang="en-US" sz="626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1097244" y="3043685"/>
            <a:ext cx="3744777" cy="878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79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512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512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5120" b="1">
                <a:latin typeface="微软雅黑" panose="020B0503020204020204" charset="-122"/>
                <a:ea typeface="微软雅黑" panose="020B0503020204020204" charset="-122"/>
              </a:rPr>
              <a:t>陶世龙</a:t>
            </a:r>
            <a:endParaRPr lang="zh-CN" altLang="en-US" sz="512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25" y="2359636"/>
            <a:ext cx="3351354" cy="2449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4" name="文本框 3"/>
          <p:cNvSpPr txBox="1"/>
          <p:nvPr/>
        </p:nvSpPr>
        <p:spPr>
          <a:xfrm>
            <a:off x="4646930" y="5201285"/>
            <a:ext cx="38919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4000" b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Tm="244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7290" y="1090930"/>
            <a:ext cx="4371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460" y="2397760"/>
            <a:ext cx="8664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latin typeface="宋体" panose="02010600030101010101" pitchFamily="2" charset="-122"/>
              </a:rPr>
              <a:t>上节课我们分析了课文的内容，这节课我们接着学习体会本文的写法。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2970" y="1148715"/>
            <a:ext cx="5413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学习目标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155" y="2040255"/>
            <a:ext cx="8560435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zh-CN" altLang="en-US"/>
          </a:p>
          <a:p>
            <a:pPr algn="l"/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体会说明方法的作用。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品味科普文生动有趣的语言。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培养学生的探索意识和科学精神。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基础过关练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3835" y="2063750"/>
            <a:ext cx="1048321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/>
              <a:t>给下列句中加线字注音。</a:t>
            </a:r>
            <a:endParaRPr lang="zh-CN" altLang="en-US" sz="2800"/>
          </a:p>
          <a:p>
            <a:pPr algn="l"/>
            <a:r>
              <a:rPr lang="zh-CN" altLang="en-US" sz="2800"/>
              <a:t>(1)空气和水中的酸类，腐蚀______了岩石中的一部分物</a:t>
            </a:r>
            <a:endParaRPr lang="zh-CN" altLang="en-US" sz="2800"/>
          </a:p>
          <a:p>
            <a:pPr algn="l"/>
            <a:r>
              <a:rPr lang="zh-CN" altLang="en-US" sz="2800"/>
              <a:t>质。</a:t>
            </a:r>
            <a:endParaRPr lang="zh-CN" altLang="en-US" sz="2800"/>
          </a:p>
          <a:p>
            <a:pPr algn="l"/>
            <a:r>
              <a:rPr lang="zh-CN" altLang="en-US" sz="2800"/>
              <a:t>(2)越是轻小的沙砾______越能旅行到遥远的地方。</a:t>
            </a:r>
            <a:endParaRPr lang="zh-CN" altLang="en-US" sz="2800"/>
          </a:p>
          <a:p>
            <a:pPr algn="l"/>
            <a:r>
              <a:rPr lang="zh-CN" altLang="en-US" sz="2800"/>
              <a:t>(3)在粗糙______的岩石上覆盖着的岩层，它里面的物质</a:t>
            </a:r>
            <a:endParaRPr lang="zh-CN" altLang="en-US" sz="2800"/>
          </a:p>
          <a:p>
            <a:pPr algn="l"/>
            <a:r>
              <a:rPr lang="zh-CN" altLang="en-US" sz="2800"/>
              <a:t>颗粒却逐渐变细了。</a:t>
            </a:r>
            <a:endParaRPr lang="zh-CN" altLang="en-US" sz="2800"/>
          </a:p>
          <a:p>
            <a:pPr algn="l"/>
            <a:r>
              <a:rPr lang="zh-CN" altLang="en-US" sz="2800"/>
              <a:t>(4)读懂这些记录要比认识甲骨文、钟鼎文或者楔___形文</a:t>
            </a:r>
            <a:endParaRPr lang="zh-CN" altLang="en-US" sz="2800"/>
          </a:p>
          <a:p>
            <a:pPr algn="l"/>
            <a:r>
              <a:rPr lang="zh-CN" altLang="en-US" sz="2800"/>
              <a:t>字更困难些。</a:t>
            </a:r>
            <a:endParaRPr lang="zh-CN" altLang="en-US" sz="2800"/>
          </a:p>
          <a:p>
            <a:pPr algn="l"/>
            <a:r>
              <a:rPr lang="zh-CN" altLang="en-US" sz="2800"/>
              <a:t>(5)古代动物走过的脚印和天旱时候泥土龟______裂的形</a:t>
            </a:r>
            <a:endParaRPr lang="zh-CN" altLang="en-US" sz="2800"/>
          </a:p>
          <a:p>
            <a:pPr algn="l"/>
            <a:r>
              <a:rPr lang="zh-CN" altLang="en-US" sz="2800"/>
              <a:t>象…</a:t>
            </a:r>
            <a:r>
              <a:rPr lang="zh-CN" altLang="en-US"/>
              <a:t>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65980" y="2484120"/>
            <a:ext cx="856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solidFill>
                  <a:srgbClr val="FF0000"/>
                </a:solidFill>
              </a:rPr>
              <a:t>shí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4990" y="3736975"/>
            <a:ext cx="87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solidFill>
                  <a:srgbClr val="FF0000"/>
                </a:solidFill>
              </a:rPr>
              <a:t>cāo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7395" y="4981575"/>
            <a:ext cx="1598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 </a:t>
            </a:r>
            <a:r>
              <a:rPr lang="en-US" altLang="zh-CN">
                <a:solidFill>
                  <a:srgbClr val="FF0000"/>
                </a:solidFill>
              </a:rPr>
              <a:t> xiē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50085" y="5801995"/>
            <a:ext cx="962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jūn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7395" y="3254375"/>
            <a:ext cx="944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lì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b="20962"/>
          <a:stretch>
            <a:fillRect/>
          </a:stretch>
        </p:blipFill>
        <p:spPr>
          <a:xfrm>
            <a:off x="0" y="868680"/>
            <a:ext cx="7647940" cy="125476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7635" y="281305"/>
            <a:ext cx="8796020" cy="5045710"/>
            <a:chOff x="156" y="443"/>
            <a:chExt cx="13852" cy="79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38" y="2411"/>
              <a:ext cx="7970" cy="597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rcRect t="3526" b="6888"/>
            <a:stretch>
              <a:fillRect/>
            </a:stretch>
          </p:blipFill>
          <p:spPr>
            <a:xfrm>
              <a:off x="412" y="2419"/>
              <a:ext cx="5626" cy="597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rcRect l="2856" b="20962"/>
            <a:stretch>
              <a:fillRect/>
            </a:stretch>
          </p:blipFill>
          <p:spPr>
            <a:xfrm>
              <a:off x="156" y="443"/>
              <a:ext cx="11700" cy="1976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441575" y="5648960"/>
            <a:ext cx="2882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三叶虫化石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7515" y="2215515"/>
            <a:ext cx="150120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A．真的有“海枯石烂”的时候。</a:t>
            </a:r>
            <a:endParaRPr lang="zh-CN" altLang="en-US" b="1"/>
          </a:p>
          <a:p>
            <a:pPr algn="l"/>
            <a:r>
              <a:rPr lang="zh-CN" altLang="en-US" b="1"/>
              <a:t>（海水干涸、石头粉碎。</a:t>
            </a:r>
            <a:endParaRPr lang="zh-CN" altLang="en-US" b="1"/>
          </a:p>
          <a:p>
            <a:pPr algn="l"/>
            <a:r>
              <a:rPr lang="zh-CN" altLang="en-US" b="1"/>
              <a:t>形容历时久远。这里比喻坚定的意志永远不变。）</a:t>
            </a:r>
            <a:endParaRPr lang="zh-CN" altLang="en-US" b="1"/>
          </a:p>
          <a:p>
            <a:pPr algn="l"/>
            <a:r>
              <a:rPr lang="zh-CN" altLang="en-US" b="1"/>
              <a:t>B．空气和水中的酸类，腐蚀了岩石中的一部分物质。</a:t>
            </a:r>
            <a:endParaRPr lang="zh-CN" altLang="en-US" b="1"/>
          </a:p>
          <a:p>
            <a:pPr algn="l"/>
            <a:r>
              <a:rPr lang="zh-CN" altLang="en-US" b="1"/>
              <a:t>（通过化学作用，使物体逐渐消损破坏。）</a:t>
            </a:r>
            <a:endParaRPr lang="zh-CN" altLang="en-US" b="1"/>
          </a:p>
          <a:p>
            <a:pPr algn="l"/>
            <a:r>
              <a:rPr lang="zh-CN" altLang="en-US" b="1"/>
              <a:t>C．黄河中下游河水变得浑浊。（含有杂质，不清洁、不新鲜。）</a:t>
            </a:r>
            <a:endParaRPr lang="zh-CN" altLang="en-US" b="1"/>
          </a:p>
          <a:p>
            <a:pPr algn="l"/>
            <a:r>
              <a:rPr lang="zh-CN" altLang="en-US" b="1"/>
              <a:t>D．古代动物走过的脚印和天旱时候泥土龟裂的形象……</a:t>
            </a:r>
            <a:endParaRPr lang="zh-CN" altLang="en-US" b="1"/>
          </a:p>
          <a:p>
            <a:pPr algn="l"/>
            <a:r>
              <a:rPr lang="zh-CN" altLang="en-US" b="1"/>
              <a:t>（这里指裂开许多缝子。）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1151255" y="1149985"/>
            <a:ext cx="6967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结合语境，句中加线词语解释</a:t>
            </a:r>
            <a:r>
              <a:rPr lang="zh-CN" altLang="en-US" b="1">
                <a:solidFill>
                  <a:srgbClr val="FF0000"/>
                </a:solidFill>
              </a:rPr>
              <a:t>不正确</a:t>
            </a:r>
            <a:r>
              <a:rPr lang="zh-CN" altLang="en-US" b="1"/>
              <a:t>的一项是(    )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7490460" y="1149350"/>
            <a:ext cx="503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2615" y="2414270"/>
            <a:ext cx="7938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zh-CN" altLang="en-US" b="1"/>
              <a:t>作者旨在向读者介绍岩石记录时间的奇异功能，为了帮助读者更好地理解文意，作者在文中综合运用了多种说明方法。多种说明方法的运用，对文章的说明起到了具体、准确、具有说服力等效果。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9360" y="1157605"/>
            <a:ext cx="5313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常用的说明方法有哪些？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000" y="2535555"/>
            <a:ext cx="67583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列数字，举例子，打比方，分类别，作比较，作引用，作诠释，下定义，摹状貌。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6970" y="4510405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综合运用原则：一种为主，多种兼用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2615" y="2303145"/>
            <a:ext cx="7938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本文主要运用的是哪种说明方法？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2425" y="3179445"/>
            <a:ext cx="2957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举例子</a:t>
            </a:r>
            <a:r>
              <a:rPr lang="zh-CN" altLang="en-US"/>
              <a:t>。  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22070" y="3834130"/>
            <a:ext cx="5086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还综合运用了很多种。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6330" y="4702175"/>
            <a:ext cx="7618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列数字，打比方，作比较，摹状貌，下定义（化石），分类别等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8880" y="123063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说明方法的作用答题格式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795" y="2339340"/>
            <a:ext cx="810704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说明方法，（表达效果）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地说明了…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...(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内容：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事物的特征或具体事理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举例子  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具体充分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打比方  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生动形象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列数字  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具体准确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作比较  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通过…和…的比较，突出了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分类别  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条理清晰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摹状貌 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生动形象，使文章更具可读性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下定义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完整、科学、准确地说明…本质特点</a:t>
            </a:r>
            <a:r>
              <a:rPr lang="zh-CN" altLang="en-US"/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33160" y="397065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←表达效果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6875" y="2167255"/>
            <a:ext cx="87471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当然我们也不能忘掉人的作用。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例如</a:t>
            </a:r>
            <a:r>
              <a:rPr lang="zh-CN" altLang="en-US" b="1">
                <a:sym typeface="+mn-ea"/>
              </a:rPr>
              <a:t>，在建筑兰新铁路的时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候，一个山头在几分钟内就被炸掉了，这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相对</a:t>
            </a:r>
            <a:r>
              <a:rPr lang="zh-CN" altLang="en-US" b="1">
                <a:sym typeface="+mn-ea"/>
              </a:rPr>
              <a:t>地质作用的速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度可要快多了。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130300" y="1098550"/>
            <a:ext cx="5518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举例体会说明方法的作用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875" y="3482975"/>
            <a:ext cx="102063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这个句子就用了</a:t>
            </a:r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举例子和作比较</a:t>
            </a:r>
            <a:r>
              <a:rPr lang="zh-CN" altLang="en-US"/>
              <a:t>的说明方法，</a:t>
            </a:r>
            <a:r>
              <a:rPr lang="zh-CN" altLang="en-US">
                <a:solidFill>
                  <a:srgbClr val="C00000"/>
                </a:solidFill>
              </a:rPr>
              <a:t>举</a:t>
            </a:r>
            <a:r>
              <a:rPr lang="zh-CN" altLang="en-US">
                <a:sym typeface="+mn-ea"/>
              </a:rPr>
              <a:t>一个山头被兰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新筑路队在几分钟内就被炸掉了</a:t>
            </a:r>
            <a:r>
              <a:rPr lang="zh-CN" altLang="en-US">
                <a:solidFill>
                  <a:srgbClr val="C00000"/>
                </a:solidFill>
                <a:sym typeface="+mn-ea"/>
              </a:rPr>
              <a:t>的例</a:t>
            </a:r>
            <a:r>
              <a:rPr lang="zh-CN" altLang="en-US">
                <a:sym typeface="+mn-ea"/>
              </a:rPr>
              <a:t>子，</a:t>
            </a:r>
            <a:r>
              <a:rPr lang="zh-CN" altLang="en-US">
                <a:solidFill>
                  <a:srgbClr val="C00000"/>
                </a:solidFill>
                <a:sym typeface="+mn-ea"/>
              </a:rPr>
              <a:t>将</a:t>
            </a:r>
            <a:r>
              <a:rPr lang="zh-CN" altLang="en-US">
                <a:sym typeface="+mn-ea"/>
              </a:rPr>
              <a:t>地质作用和人对岩石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的破坏速度</a:t>
            </a:r>
            <a:r>
              <a:rPr lang="zh-CN" altLang="en-US">
                <a:solidFill>
                  <a:srgbClr val="C00000"/>
                </a:solidFill>
                <a:sym typeface="+mn-ea"/>
              </a:rPr>
              <a:t>作比较</a:t>
            </a:r>
            <a:r>
              <a:rPr lang="zh-CN" altLang="en-US">
                <a:sym typeface="+mn-ea"/>
              </a:rPr>
              <a:t>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具体充分突出</a:t>
            </a:r>
            <a:r>
              <a:rPr lang="zh-CN" altLang="en-US" b="1">
                <a:sym typeface="+mn-ea"/>
              </a:rPr>
              <a:t>了人对岩石的破坏之大，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我们不能忘掉人对岩石的破坏作用。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000" y="2040255"/>
            <a:ext cx="75050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根据计算，大约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3000～10000年的时间</a:t>
            </a:r>
            <a:r>
              <a:rPr lang="zh-CN" altLang="en-US" b="1"/>
              <a:t>，可以形成一米厚的岩石。岩石在最初生成的时候，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像书页</a:t>
            </a:r>
            <a:r>
              <a:rPr lang="zh-CN" altLang="en-US" b="1"/>
              <a:t>一样平卧着，一层层地叠在一起，最早形成的“躺”在最下面。因为水面是平的，如果湖底也是水平的话，那么从水中分离出来的沉淀物就也是水平地分布着的。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962025" y="4152900"/>
            <a:ext cx="713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列数字</a:t>
            </a:r>
            <a:r>
              <a:rPr lang="zh-CN" altLang="en-US"/>
              <a:t>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具体准确</a:t>
            </a:r>
            <a:r>
              <a:rPr lang="zh-CN" altLang="en-US" b="1"/>
              <a:t>的说明了岩石形成过程的漫长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8700" y="4733290"/>
            <a:ext cx="6907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打比方</a:t>
            </a:r>
            <a:r>
              <a:rPr lang="zh-CN" altLang="en-US">
                <a:sym typeface="+mn-ea"/>
              </a:rPr>
              <a:t>，</a:t>
            </a:r>
            <a:r>
              <a:rPr lang="zh-CN" altLang="en-US" b="1">
                <a:sym typeface="+mn-ea"/>
              </a:rPr>
              <a:t>把岩石比作书页，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生动形象</a:t>
            </a:r>
            <a:r>
              <a:rPr lang="zh-CN" altLang="en-US" b="1">
                <a:sym typeface="+mn-ea"/>
              </a:rPr>
              <a:t>的写出</a:t>
            </a:r>
            <a:r>
              <a:rPr lang="zh-CN" altLang="en-US">
                <a:sym typeface="+mn-ea"/>
              </a:rPr>
              <a:t>了</a:t>
            </a:r>
            <a:endParaRPr lang="zh-CN" altLang="en-US"/>
          </a:p>
          <a:p>
            <a:pPr algn="l"/>
            <a:r>
              <a:rPr lang="zh-CN" altLang="en-US" b="1">
                <a:sym typeface="+mn-ea"/>
              </a:rPr>
              <a:t>说明了岩石新生时的形状，增强趣味性。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2270" y="1824990"/>
            <a:ext cx="87261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   </a:t>
            </a:r>
            <a:r>
              <a:rPr lang="zh-CN" altLang="en-US"/>
              <a:t>化石是历史的证人，它帮助我们认识地球历史的发展过程。</a:t>
            </a:r>
            <a:endParaRPr lang="zh-CN" altLang="en-US"/>
          </a:p>
          <a:p>
            <a:pPr algn="l"/>
            <a:r>
              <a:rPr lang="zh-CN" altLang="en-US"/>
              <a:t>      例如，很多地方都发现了一种海洋生物三叶虫的化石。它</a:t>
            </a:r>
            <a:endParaRPr lang="zh-CN" altLang="en-US"/>
          </a:p>
          <a:p>
            <a:pPr algn="l"/>
            <a:r>
              <a:rPr lang="zh-CN" altLang="en-US"/>
              <a:t>告诉我们，在离开大约六亿多年前到五亿多年前的那个叫做</a:t>
            </a:r>
            <a:endParaRPr lang="zh-CN" altLang="en-US"/>
          </a:p>
          <a:p>
            <a:pPr algn="l"/>
            <a:r>
              <a:rPr lang="zh-CN" altLang="en-US"/>
              <a:t>“寒武纪”的时代，地球上的海洋是多么的宽广。</a:t>
            </a:r>
            <a:r>
              <a:rPr lang="zh-CN" altLang="en-US" u="sng"/>
              <a:t>许多高大</a:t>
            </a:r>
            <a:endParaRPr lang="zh-CN" altLang="en-US" u="sng"/>
          </a:p>
          <a:p>
            <a:pPr algn="l"/>
            <a:r>
              <a:rPr lang="zh-CN" altLang="en-US" u="sng"/>
              <a:t>树木的化石告诉我们，有一个时期地球上的气候是温暖而潮</a:t>
            </a:r>
            <a:endParaRPr lang="zh-CN" altLang="en-US" u="sng"/>
          </a:p>
          <a:p>
            <a:pPr algn="l"/>
            <a:r>
              <a:rPr lang="zh-CN" altLang="en-US" u="sng"/>
              <a:t>湿的，这是叫做“石炭纪”的时代的特征。</a:t>
            </a:r>
            <a:r>
              <a:rPr lang="zh-CN" altLang="en-US"/>
              <a:t>还有一些“象”和“犀牛”都长上了长长的毛，这准是天气冷了，说明了“第四纪”冰河时期的来临。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91260" y="1282065"/>
            <a:ext cx="7193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文段中划线的句子用了哪种说明方法？有什么作用？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94355" y="447357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举例子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330" y="4871085"/>
            <a:ext cx="7766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sym typeface="+mn-ea"/>
              </a:rPr>
              <a:t>以许多高大树木的化石为例，具体充分地说明了化石能帮助我们认识地球历史的发展过程。</a:t>
            </a:r>
            <a:endParaRPr lang="zh-CN" altLang="en-US" b="1">
              <a:solidFill>
                <a:srgbClr val="C0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7970" y="2112010"/>
            <a:ext cx="88760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“根据计算，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大约</a:t>
            </a:r>
            <a:r>
              <a:rPr lang="zh-CN" altLang="en-US" b="1"/>
              <a:t>3000到10000年的时间，可以形成一米厚的岩石。”，</a:t>
            </a:r>
            <a:r>
              <a:rPr lang="en-US" altLang="zh-CN" b="1"/>
              <a:t>“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大约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能否去掉，为什么？</a:t>
            </a:r>
            <a:endParaRPr lang="zh-CN" altLang="en-US" b="1"/>
          </a:p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555" y="3485515"/>
            <a:ext cx="881189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sym typeface="+mn-ea"/>
              </a:rPr>
              <a:t>        </a:t>
            </a:r>
            <a:r>
              <a:rPr lang="zh-CN" altLang="en-US" b="1">
                <a:sym typeface="+mn-ea"/>
              </a:rPr>
              <a:t>不能去掉</a:t>
            </a:r>
            <a:r>
              <a:rPr lang="zh-CN" altLang="en-US"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“大约”表示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人类读懂岩石的年龄</a:t>
            </a:r>
            <a:r>
              <a:rPr lang="zh-CN" altLang="en-US">
                <a:sym typeface="+mn-ea"/>
              </a:rPr>
              <a:t>，不论方法有多精确，也不论有多科学，都</a:t>
            </a:r>
            <a:r>
              <a:rPr lang="zh-CN" altLang="en-US" b="1">
                <a:sym typeface="+mn-ea"/>
              </a:rPr>
              <a:t>是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推测</a:t>
            </a:r>
            <a:r>
              <a:rPr lang="zh-CN" altLang="en-US" b="1">
                <a:sym typeface="+mn-ea"/>
              </a:rPr>
              <a:t>出来的</a:t>
            </a:r>
            <a:r>
              <a:rPr lang="zh-CN" altLang="en-US">
                <a:sym typeface="+mn-ea"/>
              </a:rPr>
              <a:t>。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如果去掉“大约”就表示</a:t>
            </a:r>
            <a:r>
              <a:rPr lang="zh-CN" altLang="en-US" b="1">
                <a:sym typeface="+mn-ea"/>
              </a:rPr>
              <a:t>形成一米厚的岩石就需要3000到10000年的时间，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语气太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绝对，与事实不符</a:t>
            </a:r>
            <a:r>
              <a:rPr lang="zh-CN" altLang="en-US">
                <a:sym typeface="+mn-ea"/>
              </a:rPr>
              <a:t>。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“大约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一词体现了说明文语言的准确性和严密性</a:t>
            </a:r>
            <a:r>
              <a:rPr lang="zh-CN" altLang="en-US" b="1">
                <a:sym typeface="+mn-ea"/>
              </a:rPr>
              <a:t>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360805" y="1182370"/>
            <a:ext cx="6392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体会说明文语言的准确性和严密性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1480" y="2272030"/>
            <a:ext cx="6983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b="1">
                <a:latin typeface="宋体" panose="02010600030101010101" pitchFamily="2" charset="-122"/>
                <a:sym typeface="+mn-ea"/>
              </a:rPr>
              <a:t>   本文是</a:t>
            </a: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科普文</a:t>
            </a: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</a:rPr>
              <a:t>）最明显的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语言特色</a:t>
            </a: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</a:rPr>
              <a:t>是什么？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630" y="4359275"/>
            <a:ext cx="8983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文章在叙述中大量运用的修辞</a:t>
            </a:r>
            <a:r>
              <a:rPr lang="zh-CN" altLang="en-US" b="1">
                <a:latin typeface="+mn-ea"/>
                <a:ea typeface="+mn-ea"/>
                <a:sym typeface="+mn-ea"/>
              </a:rPr>
              <a:t>手法有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algn="l"/>
            <a:endParaRPr lang="zh-CN" altLang="en-US" b="1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2905" y="4932680"/>
            <a:ext cx="4241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拟人、比喻、排比</a:t>
            </a:r>
            <a:endParaRPr lang="zh-CN" altLang="en-US" sz="2800">
              <a:solidFill>
                <a:srgbClr val="C00000"/>
              </a:solidFill>
            </a:endParaRPr>
          </a:p>
          <a:p>
            <a:pPr algn="l"/>
            <a:endParaRPr lang="zh-CN" altLang="en-US" sz="2800" b="1">
              <a:solidFill>
                <a:srgbClr val="C0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9060" y="373951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生动有趣</a:t>
            </a:r>
            <a:endParaRPr lang="zh-CN" altLang="en-US" sz="2800" b="1">
              <a:solidFill>
                <a:srgbClr val="C0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5205" y="1010285"/>
            <a:ext cx="79101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latin typeface="宋体" panose="02010600030101010101" pitchFamily="2" charset="-122"/>
                <a:sym typeface="+mn-ea"/>
              </a:rPr>
              <a:t>说明文语言既可以是通俗平实的，也可以是生动形象的，</a:t>
            </a:r>
            <a:endParaRPr lang="zh-CN" altLang="en-US" b="1">
              <a:latin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b="1">
                <a:latin typeface="宋体" panose="02010600030101010101" pitchFamily="2" charset="-122"/>
                <a:sym typeface="+mn-ea"/>
              </a:rPr>
              <a:t>这要根据说明内容和读者对象来定。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6795" y="1074420"/>
            <a:ext cx="26689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230" y="2266315"/>
            <a:ext cx="876490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ym typeface="+mn-ea"/>
              </a:rPr>
              <a:t>    </a:t>
            </a:r>
            <a:r>
              <a:rPr lang="en-US" altLang="zh-CN" sz="2800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我们熟悉的树，会用（年轮）记录时间。</a:t>
            </a:r>
            <a:r>
              <a:rPr lang="zh-CN" altLang="en-US" sz="2800" b="1">
                <a:sym typeface="+mn-ea"/>
              </a:rPr>
              <a:t>那么，岩石是怎样</a:t>
            </a:r>
            <a:r>
              <a:rPr lang="zh-CN" altLang="en-US" sz="2800" b="1">
                <a:sym typeface="+mn-ea"/>
              </a:rPr>
              <a:t>记录时间的呢？让我们从《时间的脚印》一文中寻找答案。</a:t>
            </a:r>
            <a:endParaRPr lang="zh-CN" altLang="en-US" sz="2800" b="1"/>
          </a:p>
          <a:p>
            <a:pPr algn="l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38810" y="2182495"/>
            <a:ext cx="7995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运用了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修辞手法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表达效果＋内容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680" y="1124585"/>
            <a:ext cx="4401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常用修辞方法的答题格式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885" y="2704465"/>
            <a:ext cx="65811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r>
              <a:rPr lang="zh-CN" altLang="en-US" b="1"/>
              <a:t>比喻、拟人手法</a:t>
            </a:r>
            <a:r>
              <a:rPr lang="zh-CN" altLang="en-US"/>
              <a:t>：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生动形象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/>
              <a:t>排比：条理清晰，节奏鲜明，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增强语势</a:t>
            </a:r>
            <a:r>
              <a:rPr lang="zh-CN" altLang="en-US" b="1"/>
              <a:t>，长于抒情，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使语言更有表现力</a:t>
            </a:r>
            <a:r>
              <a:rPr lang="zh-CN" altLang="en-US" b="1"/>
              <a:t>，更有气魄。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7590" y="862330"/>
            <a:ext cx="78568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7—14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段，主要的表达方式是什么？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有什么作用？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480" y="234188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</a:rPr>
              <a:t>描写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5480" y="3235960"/>
            <a:ext cx="84562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</a:rPr>
              <a:t>运用了大量的比喻，拟人，排比等修辞手法，把抽象的事理具体化，生动形象地说明了岩石受到的破坏，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富有画面感，</a:t>
            </a:r>
            <a:r>
              <a:rPr lang="zh-CN" altLang="en-US" sz="3200" b="1">
                <a:latin typeface="宋体" panose="02010600030101010101" pitchFamily="2" charset="-122"/>
              </a:rPr>
              <a:t>增强可读性，激发读者的阅读兴趣。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0365" y="2082165"/>
            <a:ext cx="8932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大块的石头破碎成小块的石子，小块的石子再分裂成细微的沙砾、泥土。</a:t>
            </a:r>
            <a:r>
              <a:rPr lang="zh-CN" altLang="en-US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狂风吹</a:t>
            </a:r>
            <a:r>
              <a:rPr lang="zh-CN" altLang="en-US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来了，</a:t>
            </a:r>
            <a:r>
              <a:rPr lang="zh-CN" altLang="en-US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洪水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冲</a:t>
            </a:r>
            <a:r>
              <a:rPr lang="zh-CN" altLang="en-US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来了，</a:t>
            </a:r>
            <a:r>
              <a:rPr lang="zh-CN" altLang="en-US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冰河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爬</a:t>
            </a:r>
            <a:r>
              <a:rPr lang="zh-CN" altLang="en-US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来了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，碎石、沙砾、泥土被它们带着，开始了旅行。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310" y="3444875"/>
            <a:ext cx="86404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运用了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排比句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，生动地描绘了“狂风”“洪水”“冰河”等几种自然力的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气势</a:t>
            </a:r>
            <a:r>
              <a:rPr lang="zh-CN" altLang="en-US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400" y="4358640"/>
            <a:ext cx="86315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sym typeface="+mn-ea"/>
              </a:rPr>
              <a:t>      </a:t>
            </a:r>
            <a:r>
              <a:rPr lang="zh-CN" altLang="en-US" b="1">
                <a:sym typeface="+mn-ea"/>
              </a:rPr>
              <a:t>“冲”“爬”运用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拟人</a:t>
            </a:r>
            <a:r>
              <a:rPr lang="zh-CN" altLang="en-US" b="1">
                <a:sym typeface="+mn-ea"/>
              </a:rPr>
              <a:t>的手法，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生动形象</a:t>
            </a:r>
            <a:r>
              <a:rPr lang="zh-CN" altLang="en-US" b="1">
                <a:sym typeface="+mn-ea"/>
              </a:rPr>
              <a:t>地表现了“洪水”“冰河”的动感和目的性，势不可挡的威力，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增强了表现力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。</a:t>
            </a:r>
            <a:endParaRPr lang="zh-CN" altLang="en-US" b="1">
              <a:solidFill>
                <a:srgbClr val="C00000"/>
              </a:solidFill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     “爬”还形象地表现了冰河缓慢前进的情景，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易于读者理解，而且饶有趣味。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6635" y="1339215"/>
            <a:ext cx="3876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三个并列短语构成什么句？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4080" y="1339850"/>
            <a:ext cx="3599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说说“冲”“爬”的妙处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8285" y="2070735"/>
            <a:ext cx="88957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不要认为岩石是坚固不坏的，它无时无刻不经受着从各方面来的“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攻击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”：</a:t>
            </a:r>
            <a:r>
              <a:rPr lang="zh-CN" altLang="en-US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炎热的阳光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烘烤着它</a:t>
            </a:r>
            <a:r>
              <a:rPr lang="zh-CN" altLang="en-US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，严寒的霜雪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冷冻着它</a:t>
            </a:r>
            <a:r>
              <a:rPr lang="zh-CN" altLang="en-US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，风吹着它，雨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打着它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8285" y="3369945"/>
            <a:ext cx="89185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sym typeface="+mn-ea"/>
              </a:rPr>
              <a:t>        </a:t>
            </a:r>
            <a:r>
              <a:rPr lang="zh-CN" altLang="en-US" b="1">
                <a:sym typeface="+mn-ea"/>
              </a:rPr>
              <a:t>将“炎热的阳光”“严寒的霜雪”以及风雨等对岩石的破坏</a:t>
            </a:r>
            <a:endParaRPr lang="zh-CN" altLang="en-US" b="1"/>
          </a:p>
          <a:p>
            <a:pPr algn="l"/>
            <a:r>
              <a:rPr lang="zh-CN" altLang="en-US" b="1">
                <a:sym typeface="+mn-ea"/>
              </a:rPr>
              <a:t>说成是“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攻击</a:t>
            </a:r>
            <a:r>
              <a:rPr lang="zh-CN" altLang="en-US" b="1">
                <a:sym typeface="+mn-ea"/>
              </a:rPr>
              <a:t>”，仿佛是有意识的行为。这样就。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拟人</a:t>
            </a:r>
            <a:r>
              <a:rPr lang="zh-CN" altLang="en-US" b="1">
                <a:sym typeface="+mn-ea"/>
              </a:rPr>
              <a:t>的修辞手法，</a:t>
            </a:r>
            <a:r>
              <a:rPr lang="zh-CN" altLang="en-US" b="1">
                <a:sym typeface="+mn-ea"/>
              </a:rPr>
              <a:t>强化了自然力与岩石的敌对性，生动形象地说明了岩石</a:t>
            </a:r>
            <a:r>
              <a:rPr lang="zh-CN" altLang="en-US" b="1">
                <a:sym typeface="+mn-ea"/>
              </a:rPr>
              <a:t>“无时无刻不经受着磨难”，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排比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sym typeface="+mn-ea"/>
              </a:rPr>
              <a:t>富有画面感和表现力。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0125" y="799465"/>
            <a:ext cx="71431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这句话哪个字用得好，好在哪里？修辞方法及作用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985" y="1997710"/>
            <a:ext cx="7792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/>
              <a:t>        </a:t>
            </a:r>
            <a:r>
              <a:rPr lang="zh-CN" altLang="en-US" b="1"/>
              <a:t>岩石在最初生成的时候，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像书页</a:t>
            </a:r>
            <a:r>
              <a:rPr lang="zh-CN" altLang="en-US" b="1"/>
              <a:t>一样平卧着，一层层地叠在一起，最早形成的          在最下面。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514985" y="3187065"/>
            <a:ext cx="8178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用“躺”字与</a:t>
            </a:r>
            <a:r>
              <a:rPr lang="en-US" altLang="zh-CN" b="1">
                <a:sym typeface="+mn-ea"/>
              </a:rPr>
              <a:t>“</a:t>
            </a:r>
            <a:r>
              <a:rPr lang="zh-CN" altLang="en-US" b="1">
                <a:sym typeface="+mn-ea"/>
              </a:rPr>
              <a:t>卧</a:t>
            </a:r>
            <a:r>
              <a:rPr lang="en-US" altLang="zh-CN" b="1">
                <a:sym typeface="+mn-ea"/>
              </a:rPr>
              <a:t>”</a:t>
            </a:r>
            <a:r>
              <a:rPr lang="zh-CN" altLang="en-US" b="1">
                <a:sym typeface="+mn-ea"/>
              </a:rPr>
              <a:t>照应，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拟人手法</a:t>
            </a:r>
            <a:r>
              <a:rPr lang="zh-CN" altLang="en-US" b="1">
                <a:sym typeface="+mn-ea"/>
              </a:rPr>
              <a:t>，</a:t>
            </a:r>
            <a:r>
              <a:rPr lang="zh-CN" altLang="en-US" b="1">
                <a:sym typeface="+mn-ea"/>
              </a:rPr>
              <a:t>准确而又形象地说明了</a:t>
            </a:r>
            <a:r>
              <a:rPr lang="zh-CN" altLang="en-US" b="1">
                <a:sym typeface="+mn-ea"/>
              </a:rPr>
              <a:t>岩层的生成状态，化动为静。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514985" y="4650105"/>
            <a:ext cx="71107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比喻</a:t>
            </a:r>
            <a:r>
              <a:rPr lang="zh-CN" altLang="en-US" b="1"/>
              <a:t>，把新生的岩石比作书页，生动形象地写出了新生的沉积岩的形状，为后文</a:t>
            </a:r>
            <a:r>
              <a:rPr lang="en-US" altLang="zh-CN" b="1"/>
              <a:t>“</a:t>
            </a:r>
            <a:r>
              <a:rPr lang="zh-CN" altLang="en-US" b="1"/>
              <a:t>史书</a:t>
            </a:r>
            <a:r>
              <a:rPr lang="en-US" altLang="zh-CN" b="1"/>
              <a:t>”</a:t>
            </a:r>
            <a:r>
              <a:rPr lang="zh-CN" altLang="en-US" b="1"/>
              <a:t>的比喻做铺垫。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4051300" y="2350770"/>
            <a:ext cx="621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躺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0155" y="1183005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小结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530" y="2200275"/>
            <a:ext cx="87134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 </a:t>
            </a:r>
            <a:r>
              <a:rPr lang="zh-CN" altLang="en-US" b="1"/>
              <a:t>本文语言生动形象，把时间拟人化，既给人以知识，又给人</a:t>
            </a:r>
            <a:endParaRPr lang="zh-CN" altLang="en-US" b="1"/>
          </a:p>
          <a:p>
            <a:pPr algn="l"/>
            <a:r>
              <a:rPr lang="zh-CN" altLang="en-US" b="1"/>
              <a:t>一种亲切感。增强了文章的可读性，吸引读者。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292985"/>
            <a:ext cx="79121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本文是一篇科普文，也是一篇（    ）说明文，文中的主要说明内容是（         ），也让我们明确了明白了（           </a:t>
            </a:r>
            <a:r>
              <a:rPr lang="zh-CN" altLang="en-US" b="1">
                <a:sym typeface="+mn-ea"/>
              </a:rPr>
              <a:t>）的重要意义。</a:t>
            </a:r>
            <a:r>
              <a:rPr lang="zh-CN" altLang="en-US" b="1"/>
              <a:t>采用的说明顺序是（      ），语言（           ），激发了青少年探索科学奥秘的热情。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167765" y="1287780"/>
            <a:ext cx="4204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考考你的记忆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9170" y="4020185"/>
            <a:ext cx="83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事理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95500" y="4020185"/>
            <a:ext cx="3262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岩石是怎样记录时间的</a:t>
            </a:r>
            <a:endParaRPr lang="zh-CN" altLang="en-US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8185" y="402018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ym typeface="+mn-ea"/>
              </a:rPr>
              <a:t>研究岩石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79170" y="477329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ym typeface="+mn-ea"/>
              </a:rPr>
              <a:t>逻辑顺序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41980" y="4773295"/>
            <a:ext cx="167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生动有趣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800" b="1">
                <a:solidFill>
                  <a:srgbClr val="0070C0"/>
                </a:solidFill>
              </a:rPr>
              <a:t>下列对句子的说明方法判断与分析不正确的一项是</a:t>
            </a:r>
            <a:r>
              <a:rPr lang="zh-CN" altLang="en-US" sz="2800"/>
              <a:t>(    )</a:t>
            </a:r>
            <a:endParaRPr lang="zh-CN" altLang="en-US" sz="2800"/>
          </a:p>
        </p:txBody>
      </p:sp>
      <p:sp>
        <p:nvSpPr>
          <p:cNvPr id="100" name="文本框 99"/>
          <p:cNvSpPr txBox="1"/>
          <p:nvPr/>
        </p:nvSpPr>
        <p:spPr>
          <a:xfrm>
            <a:off x="678180" y="1967230"/>
            <a:ext cx="82657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>
                <a:solidFill>
                  <a:srgbClr val="000000"/>
                </a:solidFill>
                <a:ea typeface="宋体" panose="02010600030101010101" pitchFamily="2" charset="-122"/>
              </a:rPr>
              <a:t>A．如果大量的水结成了冰，形成冰河，它缓慢地移动着，破坏作用就更大了，就好像一柄铁扫帚从地上扫过。（打比方，形象生动地写出冰河对岩石的破坏作用之大。）B．根据计算，大约3000到10000年的时间，可以形成一米厚的岩石。（列数字，具体准确地说明岩石形成的时间之久。）C．当然我们也不能忘掉人的作用。例如，在建筑兰新铁路的时候，一个山头在几分钟内就被炸掉了，这相对地质作用的速度可要快多了。（举例子，用具体的事实说明人对岩石的破坏作用更大。）D．当然，读懂这些记录要比认识甲骨义、钟鼎文或者楔形文字更困难些。（作比较，说明读懂岩石上的记录困难之大，是基本不可能读懂的。）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05230" y="913130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59585" y="1288415"/>
            <a:ext cx="535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>
                <a:solidFill>
                  <a:srgbClr val="000000"/>
                </a:solidFill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5985" y="2136140"/>
            <a:ext cx="72059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u="sng">
                <a:solidFill>
                  <a:srgbClr val="FF0000"/>
                </a:solidFill>
              </a:rPr>
              <a:t>古代生物的状况，在岩石中更有着丰富的记录。</a:t>
            </a:r>
            <a:r>
              <a:rPr lang="zh-CN" altLang="en-US" b="1"/>
              <a:t>许多生物的尸体由于和泥沙埋在一起，被泥沙紧紧包裹住，没有毁灭消失，而让别的矿物质填充了它的遗体，保留了它的外形甚至内部的构造。在特殊的情况下，某些生物的尸体竟完整地保存下来了，如北极冻土带中的长毛象、琥珀中的昆虫。</a:t>
            </a:r>
            <a:r>
              <a:rPr lang="zh-CN" altLang="en-US" b="1" u="sng">
                <a:solidFill>
                  <a:srgbClr val="FF0000"/>
                </a:solidFill>
              </a:rPr>
              <a:t>所有这些</a:t>
            </a:r>
            <a:r>
              <a:rPr lang="zh-CN" altLang="en-US" b="1"/>
              <a:t>都叫做“化石”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00150" y="1099185"/>
            <a:ext cx="50304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阅读练习课文（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26-28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段）回答问题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9575" y="1976120"/>
            <a:ext cx="202520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sym typeface="+mn-ea"/>
              </a:rPr>
              <a:t>     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化石是历史的证人，它帮助我们认识地球历史的发展过程。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      </a:t>
            </a:r>
            <a:r>
              <a:rPr lang="zh-CN" altLang="en-US" b="1">
                <a:sym typeface="+mn-ea"/>
              </a:rPr>
              <a:t>例如，很多地方都发现了一种海洋生物三叶虫的化石。它</a:t>
            </a:r>
            <a:endParaRPr lang="zh-CN" altLang="en-US" b="1"/>
          </a:p>
          <a:p>
            <a:pPr algn="l"/>
            <a:r>
              <a:rPr lang="zh-CN" altLang="en-US" b="1">
                <a:sym typeface="+mn-ea"/>
              </a:rPr>
              <a:t>告诉我们，在离开大约六亿多年前到五亿多年前的那个叫做</a:t>
            </a:r>
            <a:endParaRPr lang="zh-CN" altLang="en-US" b="1"/>
          </a:p>
          <a:p>
            <a:pPr algn="l"/>
            <a:r>
              <a:rPr lang="zh-CN" altLang="en-US" b="1">
                <a:sym typeface="+mn-ea"/>
              </a:rPr>
              <a:t>“寒武纪”的时代，地球上的海洋是多么的宽广。许多高大</a:t>
            </a:r>
            <a:endParaRPr lang="zh-CN" altLang="en-US" b="1"/>
          </a:p>
          <a:p>
            <a:pPr algn="l"/>
            <a:r>
              <a:rPr lang="zh-CN" altLang="en-US" b="1">
                <a:sym typeface="+mn-ea"/>
              </a:rPr>
              <a:t>树木的化石告诉我们，有一个时期地球上的气候是温暖而潮</a:t>
            </a:r>
            <a:endParaRPr lang="zh-CN" altLang="en-US" b="1"/>
          </a:p>
          <a:p>
            <a:pPr algn="l"/>
            <a:r>
              <a:rPr lang="zh-CN" altLang="en-US" b="1">
                <a:sym typeface="+mn-ea"/>
              </a:rPr>
              <a:t>湿的，这是叫做“石炭纪”的时代的特征。还有一些“象”和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“犀牛”都长上了长长的毛，这准是天气冷了，说明了“第四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纪”冰河时期的来临。</a:t>
            </a:r>
            <a:endParaRPr lang="zh-CN" altLang="en-US" b="1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6775" y="1034415"/>
            <a:ext cx="5752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4000"/>
              <a:t>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目标</a:t>
            </a:r>
            <a:r>
              <a:rPr lang="en-US" altLang="zh-CN" sz="4000"/>
              <a:t>      </a:t>
            </a:r>
            <a:r>
              <a:rPr lang="en-US" altLang="zh-CN"/>
              <a:t>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090" y="1933575"/>
            <a:ext cx="8081645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了解作者，积累字词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理清文章的思路，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把握文章的内容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认识岩石记录时间的奇异功能及其意义，培养学生的探索意识和科学精神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0415" y="2254885"/>
            <a:ext cx="72986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b="1">
                <a:sym typeface="+mn-ea"/>
              </a:rPr>
              <a:t>1.</a:t>
            </a:r>
            <a:r>
              <a:rPr lang="zh-CN" b="1">
                <a:sym typeface="+mn-ea"/>
              </a:rPr>
              <a:t>大自然是非常神奇的，一块看似普通的岩石，就能记下时间的痕迹，保存历史的记录。可以说：岩石是一部无字的史书。岩石是大自然的语言。岩石还可以比作什么？请你用</a:t>
            </a:r>
            <a:r>
              <a:rPr lang="zh-CN" b="1">
                <a:cs typeface="Times New Roman" panose="02020603050405020304" pitchFamily="18" charset="0"/>
                <a:sym typeface="+mn-ea"/>
              </a:rPr>
              <a:t>“岩石是……”的句式仿写一个排比句子。</a:t>
            </a:r>
            <a:endParaRPr lang="zh-CN" b="1">
              <a:cs typeface="Times New Roman" panose="02020603050405020304" pitchFamily="18" charset="0"/>
              <a:sym typeface="+mn-ea"/>
            </a:endParaRPr>
          </a:p>
          <a:p>
            <a:pPr indent="304800"/>
            <a:r>
              <a:rPr lang="en-US" altLang="zh-CN" b="1"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b="1">
                <a:cs typeface="Times New Roman" panose="02020603050405020304" pitchFamily="18" charset="0"/>
                <a:sym typeface="+mn-ea"/>
              </a:rPr>
              <a:t>做完练册上的题。</a:t>
            </a:r>
            <a:endParaRPr lang="zh-CN" altLang="en-US" b="1">
              <a:cs typeface="Times New Roman" panose="02020603050405020304" pitchFamily="18" charset="0"/>
              <a:sym typeface="+mn-ea"/>
            </a:endParaRPr>
          </a:p>
          <a:p>
            <a:pPr indent="304800"/>
            <a:r>
              <a:rPr lang="en-US" altLang="zh-CN" b="1"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b="1">
                <a:cs typeface="Times New Roman" panose="02020603050405020304" pitchFamily="18" charset="0"/>
                <a:sym typeface="+mn-ea"/>
              </a:rPr>
              <a:t>课外阅读一本科普作品。</a:t>
            </a:r>
            <a:r>
              <a:rPr lang="en-US" altLang="zh-CN" b="1">
                <a:ea typeface="宋体" panose="02010600030101010101" pitchFamily="2" charset="-122"/>
              </a:rPr>
              <a:t>     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110615" y="1073785"/>
            <a:ext cx="1266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7970" y="1995805"/>
            <a:ext cx="8681720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altLang="zh-CN" b="1">
                <a:sym typeface="+mn-ea"/>
              </a:rPr>
              <a:t>      </a:t>
            </a:r>
            <a:r>
              <a:rPr lang="en-US" altLang="zh-CN" sz="3200">
                <a:sym typeface="+mn-ea"/>
              </a:rPr>
              <a:t>  </a:t>
            </a:r>
            <a:r>
              <a:rPr lang="zh-CN" altLang="en-US" sz="3200" b="1">
                <a:sym typeface="+mn-ea"/>
              </a:rPr>
              <a:t>岩石是自然的造物主赐给我们的宝书，蕴含着无数的宝藏。</a:t>
            </a:r>
            <a:r>
              <a:rPr lang="en-US" altLang="zh-CN" sz="3200" b="1">
                <a:sym typeface="+mn-ea"/>
              </a:rPr>
              <a:t> </a:t>
            </a:r>
            <a:r>
              <a:rPr lang="zh-CN" altLang="en-US" sz="3200" b="1">
                <a:sym typeface="+mn-ea"/>
              </a:rPr>
              <a:t>其实自然万物的身上都有时间的踪迹，希望同学们努力学习，用自己的智慧和才能，解开更多的自然密码，造福人类。</a:t>
            </a:r>
            <a:endParaRPr lang="zh-CN" altLang="en-US" sz="3200" b="1"/>
          </a:p>
          <a:p>
            <a:pPr marL="0" indent="0" algn="l"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4125" y="1059815"/>
            <a:ext cx="1706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结束语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fade/>
      </p:transition>
    </mc:Choice>
    <mc:Fallback>
      <p:transition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f5b61eec5f7c4ce69cf7f21150011d7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83515"/>
            <a:ext cx="9366885" cy="7150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2"/>
          <p:cNvSpPr txBox="1"/>
          <p:nvPr/>
        </p:nvSpPr>
        <p:spPr>
          <a:xfrm>
            <a:off x="314574" y="229082"/>
            <a:ext cx="3875724" cy="878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12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Tm="244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4"/>
          <p:cNvSpPr/>
          <p:nvPr/>
        </p:nvSpPr>
        <p:spPr>
          <a:xfrm>
            <a:off x="790197" y="1677022"/>
            <a:ext cx="7468483" cy="3833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腐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蚀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     ）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浑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浊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       ）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山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麓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03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3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275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27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粗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糙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     ） 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龟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裂（</a:t>
            </a:r>
            <a:r>
              <a:rPr lang="zh-CN" altLang="en-US" sz="3035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刨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刮（   ）  </a:t>
            </a:r>
            <a:endParaRPr lang="zh-CN" altLang="en-US" sz="3035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海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枯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石烂（     ）  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楔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形文字（     ）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掸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（        沙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砾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035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帷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幕 （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   ）</a:t>
            </a:r>
            <a:endParaRPr lang="zh-CN" altLang="en-US" sz="30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-10800000" flipV="1">
            <a:off x="1973233" y="2053306"/>
            <a:ext cx="811268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shí</a:t>
            </a:r>
            <a:r>
              <a:rPr lang="en-US" altLang="zh-CN" sz="227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275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6832" y="2053306"/>
            <a:ext cx="1052090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zhuó</a:t>
            </a:r>
            <a:endParaRPr lang="en-US" altLang="zh-CN" sz="303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3233" y="2987996"/>
            <a:ext cx="924153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cāo</a:t>
            </a:r>
            <a:endParaRPr lang="en-US" altLang="zh-CN" sz="303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6529278" y="3889572"/>
            <a:ext cx="1167985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035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xiē</a:t>
            </a:r>
            <a:endParaRPr lang="en-US" altLang="zh-CN" sz="3035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1222" y="2987996"/>
            <a:ext cx="836855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jūn</a:t>
            </a:r>
            <a:endParaRPr lang="en-US" altLang="zh-CN" sz="303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4" name="矩形 1"/>
          <p:cNvSpPr/>
          <p:nvPr/>
        </p:nvSpPr>
        <p:spPr>
          <a:xfrm>
            <a:off x="1463040" y="850900"/>
            <a:ext cx="4886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读一读，写一写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99725" y="2053306"/>
            <a:ext cx="814278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lù</a:t>
            </a:r>
            <a:endParaRPr lang="en-US" altLang="zh-CN" sz="303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1458" y="2987996"/>
            <a:ext cx="863948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bào</a:t>
            </a:r>
            <a:endParaRPr lang="en-US" altLang="zh-CN" sz="303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7387" y="3889572"/>
            <a:ext cx="785681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35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35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kū</a:t>
            </a:r>
            <a:endParaRPr lang="en-US" altLang="zh-CN" sz="3035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文本框 1"/>
          <p:cNvSpPr txBox="1"/>
          <p:nvPr/>
        </p:nvSpPr>
        <p:spPr>
          <a:xfrm>
            <a:off x="1462992" y="4801684"/>
            <a:ext cx="922649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35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dǎn</a:t>
            </a:r>
            <a:r>
              <a:rPr lang="en-US" altLang="zh-CN" sz="3035" dirty="0">
                <a:latin typeface="黑体" panose="02010609060101010101" pitchFamily="2" charset="-122"/>
                <a:ea typeface="黑体" panose="02010609060101010101" pitchFamily="2" charset="-122"/>
              </a:rPr>
              <a:t>)       </a:t>
            </a:r>
            <a:endParaRPr lang="en-US" altLang="zh-CN" sz="30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9" name="文本框 3"/>
          <p:cNvSpPr txBox="1"/>
          <p:nvPr/>
        </p:nvSpPr>
        <p:spPr>
          <a:xfrm>
            <a:off x="4348337" y="4801684"/>
            <a:ext cx="377789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35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lì</a:t>
            </a:r>
            <a:endParaRPr lang="en-US" altLang="zh-CN" sz="3035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文本框 4"/>
          <p:cNvSpPr txBox="1"/>
          <p:nvPr/>
        </p:nvSpPr>
        <p:spPr>
          <a:xfrm>
            <a:off x="6884490" y="4801684"/>
            <a:ext cx="812773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35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wéi</a:t>
            </a:r>
            <a:endParaRPr lang="en-US" altLang="zh-CN" sz="3035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文本框 6"/>
          <p:cNvSpPr txBox="1"/>
          <p:nvPr/>
        </p:nvSpPr>
        <p:spPr>
          <a:xfrm>
            <a:off x="929005" y="5688965"/>
            <a:ext cx="6768465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75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3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踪</a:t>
            </a:r>
            <a:r>
              <a:rPr lang="zh-CN" altLang="en-US" sz="3035" b="1">
                <a:latin typeface="Calibri" panose="020F0502020204030204" pitchFamily="34" charset="0"/>
                <a:ea typeface="宋体" panose="02010600030101010101" pitchFamily="2" charset="-122"/>
              </a:rPr>
              <a:t>迹</a:t>
            </a:r>
            <a:r>
              <a:rPr lang="zh-CN" altLang="en-US" sz="303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3035" b="1">
                <a:latin typeface="Calibri" panose="020F0502020204030204" pitchFamily="34" charset="0"/>
                <a:ea typeface="宋体" panose="02010600030101010101" pitchFamily="2" charset="-122"/>
              </a:rPr>
              <a:t>装</a:t>
            </a:r>
            <a:r>
              <a:rPr lang="zh-CN" altLang="en-US" sz="3035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置               烘烤</a:t>
            </a:r>
            <a:endParaRPr lang="zh-CN" altLang="en-US" sz="3035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804167" y="1677022"/>
            <a:ext cx="7468483" cy="3833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腐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蚀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     ）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浑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浊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       ）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山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麓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03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3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275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27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粗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糙</a:t>
            </a:r>
            <a:r>
              <a:rPr lang="zh-CN" altLang="en-US" sz="2275" dirty="0">
                <a:latin typeface="黑体" panose="02010609060101010101" pitchFamily="2" charset="-122"/>
                <a:ea typeface="黑体" panose="02010609060101010101" pitchFamily="2" charset="-122"/>
              </a:rPr>
              <a:t>（     ） 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龟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裂（</a:t>
            </a:r>
            <a:r>
              <a:rPr lang="zh-CN" altLang="en-US" sz="3035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）   </a:t>
            </a:r>
            <a:endParaRPr lang="zh-CN" altLang="en-US" sz="3035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海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枯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石烂（     ）  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楔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形文字（     ）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掸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（        沙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砾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035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en-US" altLang="zh-CN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帷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幕 （</a:t>
            </a:r>
            <a:r>
              <a:rPr lang="zh-CN" altLang="en-US" sz="3035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35" dirty="0">
                <a:latin typeface="黑体" panose="02010609060101010101" pitchFamily="2" charset="-122"/>
                <a:ea typeface="黑体" panose="02010609060101010101" pitchFamily="2" charset="-122"/>
              </a:rPr>
              <a:t>   ）</a:t>
            </a:r>
            <a:endParaRPr lang="zh-CN" altLang="en-US" sz="30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 advTm="24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3" grpId="0"/>
      <p:bldP spid="10" grpId="0"/>
      <p:bldP spid="13" grpId="0"/>
      <p:bldP spid="14" grpId="0"/>
      <p:bldP spid="16" grpId="0"/>
      <p:bldP spid="11" grpId="0"/>
      <p:bldP spid="19468" grpId="0"/>
      <p:bldP spid="19469" grpId="0"/>
      <p:bldP spid="194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680321" y="1449747"/>
            <a:ext cx="8190948" cy="2195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</a:pPr>
            <a:endParaRPr lang="zh-CN" altLang="en-US" sz="227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200000"/>
              </a:lnSpc>
            </a:pPr>
            <a:endParaRPr lang="en-US" altLang="zh-CN" sz="227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200000"/>
              </a:lnSpc>
            </a:pPr>
            <a:endParaRPr lang="zh-CN" altLang="en-US" sz="2275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8450" y="1991360"/>
            <a:ext cx="105156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275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山脚。</a:t>
            </a:r>
            <a:endParaRPr lang="zh-CN" altLang="en-US" sz="2275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8450" y="2433320"/>
            <a:ext cx="4525645" cy="617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裂开许多缝子；呈现出许多裂纹</a:t>
            </a:r>
            <a:endParaRPr lang="zh-CN" altLang="en-US" sz="2275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3595" y="3041015"/>
            <a:ext cx="6369685" cy="166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75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直到海水枯干，石头粉碎，形容经历极长的时间（多用于誓言，反衬意志坚定，永远不变），但本文是原意。</a:t>
            </a:r>
            <a:endParaRPr lang="zh-CN" altLang="en-US" sz="2275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1"/>
          <p:cNvSpPr txBox="1"/>
          <p:nvPr/>
        </p:nvSpPr>
        <p:spPr>
          <a:xfrm>
            <a:off x="679450" y="4699635"/>
            <a:ext cx="1105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帷幕：</a:t>
            </a:r>
            <a:endParaRPr lang="zh-CN" altLang="en-US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9725" y="4700270"/>
            <a:ext cx="591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挂在较大的屋子里或舞台上的遮挡用的幕。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3155" y="903605"/>
            <a:ext cx="3274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   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积累词语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991360"/>
            <a:ext cx="929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山麓：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410" y="2510790"/>
            <a:ext cx="955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龟裂：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410" y="3155315"/>
            <a:ext cx="1586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海枯石烂：</a:t>
            </a:r>
            <a:endParaRPr lang="zh-CN" altLang="en-US"/>
          </a:p>
        </p:txBody>
      </p:sp>
    </p:spTree>
  </p:cSld>
  <p:clrMapOvr>
    <a:masterClrMapping/>
  </p:clrMapOvr>
  <p:transition spd="slow" advTm="24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1285" y="2099945"/>
            <a:ext cx="93910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chemeClr val="tx2"/>
                </a:solidFill>
              </a:rPr>
              <a:t>1.</a:t>
            </a:r>
            <a:r>
              <a:rPr lang="zh-CN" altLang="en-US" sz="3200" b="1">
                <a:solidFill>
                  <a:schemeClr val="tx2"/>
                </a:solidFill>
              </a:rPr>
              <a:t>本文文体是（        ）</a:t>
            </a:r>
            <a:endParaRPr lang="zh-CN" altLang="en-US" sz="3200" b="1">
              <a:solidFill>
                <a:schemeClr val="tx2"/>
              </a:solidFill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</a:rPr>
              <a:t>①记叙文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②</a:t>
            </a:r>
            <a:r>
              <a:rPr lang="zh-CN" altLang="en-US" sz="3200" b="1">
                <a:solidFill>
                  <a:schemeClr val="tx1"/>
                </a:solidFill>
              </a:rPr>
              <a:t>议论文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③</a:t>
            </a:r>
            <a:r>
              <a:rPr lang="zh-CN" altLang="en-US" sz="3200" b="1">
                <a:solidFill>
                  <a:schemeClr val="tx1"/>
                </a:solidFill>
              </a:rPr>
              <a:t>说明文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l"/>
            <a:r>
              <a:rPr lang="en-US" altLang="zh-CN" sz="3200" b="1">
                <a:solidFill>
                  <a:schemeClr val="tx2"/>
                </a:solidFill>
              </a:rPr>
              <a:t>2.</a:t>
            </a:r>
            <a:r>
              <a:rPr lang="zh-CN" altLang="en-US" sz="3200" b="1">
                <a:solidFill>
                  <a:schemeClr val="tx2"/>
                </a:solidFill>
              </a:rPr>
              <a:t>从说明对象角度看，本文属于典型的（        ）</a:t>
            </a:r>
            <a:endParaRPr lang="zh-CN" altLang="en-US" sz="3200" b="1"/>
          </a:p>
          <a:p>
            <a:pPr algn="l"/>
            <a:r>
              <a:rPr lang="zh-CN" altLang="en-US" sz="3200" b="1"/>
              <a:t>①事理说明文    </a:t>
            </a:r>
            <a:r>
              <a:rPr lang="zh-CN" altLang="en-US" sz="3200" b="1">
                <a:sym typeface="+mn-ea"/>
              </a:rPr>
              <a:t>②</a:t>
            </a:r>
            <a:r>
              <a:rPr lang="zh-CN" altLang="en-US" sz="3200" b="1"/>
              <a:t>事物</a:t>
            </a:r>
            <a:r>
              <a:rPr lang="zh-CN" altLang="en-US" sz="3200" b="1">
                <a:sym typeface="+mn-ea"/>
              </a:rPr>
              <a:t>说明文</a:t>
            </a:r>
            <a:endParaRPr lang="zh-CN" altLang="en-US" sz="3200" b="1">
              <a:sym typeface="+mn-ea"/>
            </a:endParaRPr>
          </a:p>
          <a:p>
            <a:pPr algn="l"/>
            <a:r>
              <a:rPr lang="en-US" altLang="zh-CN" sz="3200" b="1">
                <a:solidFill>
                  <a:schemeClr val="tx2"/>
                </a:solidFill>
              </a:rPr>
              <a:t>3.</a:t>
            </a:r>
            <a:r>
              <a:rPr lang="zh-CN" altLang="en-US" sz="3200" b="1">
                <a:solidFill>
                  <a:schemeClr val="tx2"/>
                </a:solidFill>
              </a:rPr>
              <a:t>本文显著的的语言风格是</a:t>
            </a:r>
            <a:r>
              <a:rPr lang="zh-CN" altLang="en-US" sz="3200" b="1">
                <a:solidFill>
                  <a:schemeClr val="tx2"/>
                </a:solidFill>
                <a:sym typeface="+mn-ea"/>
              </a:rPr>
              <a:t>（        ）</a:t>
            </a:r>
            <a:endParaRPr lang="zh-CN" altLang="en-US" sz="3200" b="1"/>
          </a:p>
          <a:p>
            <a:pPr algn="l"/>
            <a:r>
              <a:rPr lang="zh-CN" altLang="en-US" sz="3200" b="1">
                <a:sym typeface="+mn-ea"/>
              </a:rPr>
              <a:t>①</a:t>
            </a:r>
            <a:r>
              <a:rPr lang="zh-CN" altLang="en-US" sz="3200" b="1"/>
              <a:t>幽默诙谐</a:t>
            </a:r>
            <a:r>
              <a:rPr lang="zh-CN" altLang="en-US" sz="3200" b="1">
                <a:sym typeface="+mn-ea"/>
              </a:rPr>
              <a:t>②</a:t>
            </a:r>
            <a:r>
              <a:rPr lang="zh-CN" altLang="en-US" sz="3200" b="1"/>
              <a:t>生动有趣</a:t>
            </a:r>
            <a:r>
              <a:rPr lang="zh-CN" altLang="en-US" sz="3200" b="1">
                <a:sym typeface="+mn-ea"/>
              </a:rPr>
              <a:t>③</a:t>
            </a:r>
            <a:r>
              <a:rPr lang="zh-CN" altLang="en-US" sz="3200" b="1"/>
              <a:t>平实</a:t>
            </a:r>
            <a:endParaRPr lang="zh-CN" altLang="en-US" sz="3200" b="1"/>
          </a:p>
          <a:p>
            <a:pPr algn="l"/>
            <a:r>
              <a:rPr lang="en-US" altLang="zh-CN" sz="3200" b="1">
                <a:solidFill>
                  <a:schemeClr val="tx2"/>
                </a:solidFill>
              </a:rPr>
              <a:t>4.</a:t>
            </a:r>
            <a:r>
              <a:rPr lang="zh-CN" altLang="en-US" sz="3200" b="1">
                <a:solidFill>
                  <a:schemeClr val="tx2"/>
                </a:solidFill>
              </a:rPr>
              <a:t>哪一项不是本文</a:t>
            </a:r>
            <a:r>
              <a:rPr lang="zh-CN" altLang="en-US" sz="3200" b="1">
                <a:solidFill>
                  <a:schemeClr val="tx2"/>
                </a:solidFill>
                <a:sym typeface="+mn-ea"/>
              </a:rPr>
              <a:t>说明</a:t>
            </a:r>
            <a:r>
              <a:rPr lang="zh-CN" altLang="en-US" sz="3200" b="1">
                <a:solidFill>
                  <a:schemeClr val="tx2"/>
                </a:solidFill>
              </a:rPr>
              <a:t>的内容</a:t>
            </a:r>
            <a:r>
              <a:rPr lang="zh-CN" altLang="en-US" sz="3200" b="1">
                <a:solidFill>
                  <a:schemeClr val="tx2"/>
                </a:solidFill>
                <a:sym typeface="+mn-ea"/>
              </a:rPr>
              <a:t>（        ）</a:t>
            </a:r>
            <a:endParaRPr lang="zh-CN" altLang="en-US" sz="3200" b="1"/>
          </a:p>
          <a:p>
            <a:pPr algn="l"/>
            <a:r>
              <a:rPr lang="zh-CN" altLang="en-US" sz="3200" b="1">
                <a:sym typeface="+mn-ea"/>
              </a:rPr>
              <a:t>①</a:t>
            </a:r>
            <a:r>
              <a:rPr lang="zh-CN" altLang="en-US" sz="3200" b="1"/>
              <a:t>岩石有记录时间的特异功能</a:t>
            </a:r>
            <a:r>
              <a:rPr lang="zh-CN" altLang="en-US" sz="3200" b="1">
                <a:sym typeface="+mn-ea"/>
              </a:rPr>
              <a:t>②火山岩的形成</a:t>
            </a:r>
            <a:r>
              <a:rPr lang="zh-CN" altLang="en-US" sz="3200" b="1"/>
              <a:t>过程</a:t>
            </a:r>
            <a:endParaRPr lang="zh-CN" altLang="en-US" sz="3200" b="1"/>
          </a:p>
          <a:p>
            <a:pPr algn="l"/>
            <a:r>
              <a:rPr lang="zh-CN" altLang="en-US" sz="3200" b="1">
                <a:sym typeface="+mn-ea"/>
              </a:rPr>
              <a:t>③岩石记录地壳的运动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296035" y="12458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1970" y="2125345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ym typeface="+mn-ea"/>
              </a:rPr>
              <a:t>③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7479030" y="3071495"/>
            <a:ext cx="643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①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17515" y="4059555"/>
            <a:ext cx="545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②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21375" y="5093970"/>
            <a:ext cx="48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②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>
        <p:fade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REFSHAPE" val="518829588"/>
  <p:tag name="KSO_WM_UNIT_PLACING_PICTURE_USER_VIEWPORT" val="{&quot;height&quot;:4067.8519685039369,&quot;width&quot;:5566.5322834645667}"/>
</p:tagLst>
</file>

<file path=ppt/tags/tag2.xml><?xml version="1.0" encoding="utf-8"?>
<p:tagLst xmlns:p="http://schemas.openxmlformats.org/presentationml/2006/main">
  <p:tag name="REFSHAPE" val="969353036"/>
  <p:tag name="KSO_WM_UNIT_PLACING_PICTURE_USER_VIEWPORT" val="{&quot;height&quot;:8917,&quot;width&quot;:15839}"/>
</p:tagLst>
</file>

<file path=ppt/tags/tag3.xml><?xml version="1.0" encoding="utf-8"?>
<p:tagLst xmlns:p="http://schemas.openxmlformats.org/presentationml/2006/main">
  <p:tag name="MH" val="20190123144553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90123144553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MH" val="20190123144553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90123144553"/>
  <p:tag name="MH_LIBRARY" val="GRAPHIC"/>
  <p:tag name="MH_TYPE" val="Other"/>
  <p:tag name="MH_ORDER" val="5"/>
</p:tagLst>
</file>

<file path=ppt/tags/tag7.xml><?xml version="1.0" encoding="utf-8"?>
<p:tagLst xmlns:p="http://schemas.openxmlformats.org/presentationml/2006/main">
  <p:tag name="MH" val="20190123144553"/>
  <p:tag name="MH_LIBRARY" val="GRAPHIC"/>
  <p:tag name="MH_TYPE" val="Other"/>
  <p:tag name="MH_ORDER" val="6"/>
</p:tagLst>
</file>

<file path=ppt/tags/tag8.xml><?xml version="1.0" encoding="utf-8"?>
<p:tagLst xmlns:p="http://schemas.openxmlformats.org/presentationml/2006/main">
  <p:tag name="REFSHAPE" val="275649724"/>
  <p:tag name="KSO_WM_UNIT_PLACING_PICTURE_USER_VIEWPORT" val="{&quot;height&quot;:7383,&quot;width&quot;:15840}"/>
</p:tagLst>
</file>

<file path=ppt/tags/tag9.xml><?xml version="1.0" encoding="utf-8"?>
<p:tagLst xmlns:p="http://schemas.openxmlformats.org/presentationml/2006/main">
  <p:tag name="REFSHAPE" val="518829588"/>
  <p:tag name="KSO_WM_UNIT_PLACING_PICTURE_USER_VIEWPORT" val="{&quot;height&quot;:4067.8519685039369,&quot;width&quot;:5566.5322834645667}"/>
</p:tagLst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0</TotalTime>
  <Words>6272</Words>
  <Application>WPS 演示</Application>
  <PresentationFormat>全屏显示(4:3)</PresentationFormat>
  <Paragraphs>541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Tahoma</vt:lpstr>
      <vt:lpstr>Calibri</vt:lpstr>
      <vt:lpstr>微软雅黑</vt:lpstr>
      <vt:lpstr>黑体</vt:lpstr>
      <vt:lpstr>华文新魏</vt:lpstr>
      <vt:lpstr>Arial Unicode MS</vt:lpstr>
      <vt:lpstr>PMingLiU</vt:lpstr>
      <vt:lpstr>Wingdings</vt:lpstr>
      <vt:lpstr>方正毡笔黑简体</vt:lpstr>
      <vt:lpstr>仿宋</vt:lpstr>
      <vt:lpstr>仿宋_GB2312</vt:lpstr>
      <vt:lpstr>楷体_GB2312</vt:lpstr>
      <vt:lpstr>Blends</vt:lpstr>
      <vt:lpstr>Equation.3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区别说明顺序和说明文的结构</vt:lpstr>
      <vt:lpstr>PowerPoint 演示文稿</vt:lpstr>
      <vt:lpstr>第二部分思维导图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基础过关练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下列对句子的说明方法判断与分析不正确的一项是(    )</vt:lpstr>
      <vt:lpstr>PowerPoint 演示文稿</vt:lpstr>
      <vt:lpstr>PowerPoint 演示文稿</vt:lpstr>
      <vt:lpstr>PowerPoint 演示文稿</vt:lpstr>
      <vt:lpstr>PowerPoint 演示文稿</vt:lpstr>
    </vt:vector>
  </TitlesOfParts>
  <Company>qg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花样年华</cp:lastModifiedBy>
  <cp:revision>496</cp:revision>
  <dcterms:created xsi:type="dcterms:W3CDTF">2002-04-11T11:30:00Z</dcterms:created>
  <dcterms:modified xsi:type="dcterms:W3CDTF">2020-03-19T04:06:13Z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