
<file path=[Content_Types].xml><?xml version="1.0" encoding="utf-8"?>
<Types xmlns="http://schemas.openxmlformats.org/package/2006/content-types">
  <Default Extension="png" ContentType="image/png"/>
  <Default Extension="jpeg" ContentType="image/jpe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9" r:id="rId3"/>
    <p:sldId id="497" r:id="rId4"/>
    <p:sldId id="575" r:id="rId5"/>
    <p:sldId id="576" r:id="rId6"/>
    <p:sldId id="577" r:id="rId7"/>
    <p:sldId id="578" r:id="rId8"/>
    <p:sldId id="556" r:id="rId9"/>
    <p:sldId id="561" r:id="rId10"/>
    <p:sldId id="563" r:id="rId11"/>
    <p:sldId id="564" r:id="rId12"/>
    <p:sldId id="565" r:id="rId13"/>
    <p:sldId id="566" r:id="rId14"/>
    <p:sldId id="567" r:id="rId15"/>
    <p:sldId id="568" r:id="rId16"/>
    <p:sldId id="569" r:id="rId17"/>
    <p:sldId id="580" r:id="rId18"/>
    <p:sldId id="581" r:id="rId19"/>
    <p:sldId id="582" r:id="rId20"/>
    <p:sldId id="583" r:id="rId2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FFDB93"/>
    <a:srgbClr val="FF99CC"/>
    <a:srgbClr val="FF7C80"/>
    <a:srgbClr val="99CCFF"/>
    <a:srgbClr val="ED8C23"/>
    <a:srgbClr val="006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064"/>
        <p:guide pos="274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cs typeface="+mn-ea"/>
              </a:defRPr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1C47CF62-1362-46EE-A1F8-1E42B0A13C7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sldImg" idx="4294967295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4099" name="Rectangle 3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
第二级
第三级
第四级
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fld id="{9A32F0DA-C134-4F2A-9A13-5C7AE9DE4BAA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>
                <a:ea typeface="宋体" panose="02010600030101010101" pitchFamily="2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A31E32-86A2-4F2C-BD39-75A03F0C970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A748A5-59FA-408F-9EBA-780B30C15F2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025C30-374B-48A3-9CBD-40F7556648E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450" y="228600"/>
            <a:ext cx="854075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>
          <a:xfrm>
            <a:off x="298450" y="6243638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>
          <a:xfrm>
            <a:off x="3121025" y="6243638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zh-CN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>
          <a:xfrm>
            <a:off x="6550025" y="6243638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54A243D-68D7-4685-8626-2E61DF1E57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83752A-8C66-4B83-A7CF-5D4191450BE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ea typeface="宋体" panose="02010600030101010101" pitchFamily="2" charset="-122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2326F-8E5E-48F6-846E-65E82BFC043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88831E-C440-4903-8847-BDA662171DA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>
                <a:ea typeface="宋体" panose="02010600030101010101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417311-5BE4-418C-B1E2-A1124E11922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4746E-EB77-4131-98FF-2AFDF75286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1FF4FA-E316-4BA1-B348-C99ADB069CC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>
                <a:ea typeface="宋体" panose="02010600030101010101" pitchFamily="2" charset="-122"/>
              </a:defRPr>
            </a:lvl1pPr>
            <a:lvl2pPr>
              <a:defRPr sz="2100">
                <a:ea typeface="宋体" panose="02010600030101010101" pitchFamily="2" charset="-122"/>
              </a:defRPr>
            </a:lvl2pPr>
            <a:lvl3pPr>
              <a:defRPr sz="1800">
                <a:ea typeface="宋体" panose="02010600030101010101" pitchFamily="2" charset="-122"/>
              </a:defRPr>
            </a:lvl3pPr>
            <a:lvl4pPr>
              <a:defRPr sz="1500">
                <a:ea typeface="宋体" panose="02010600030101010101" pitchFamily="2" charset="-122"/>
              </a:defRPr>
            </a:lvl4pPr>
            <a:lvl5pPr>
              <a:defRPr sz="1500">
                <a:ea typeface="宋体" panose="02010600030101010101" pitchFamily="2" charset="-122"/>
              </a:defRPr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64C813-5406-4980-ACB7-D3B9DF6D6EA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>
                <a:ea typeface="宋体" panose="02010600030101010101" pitchFamily="2" charset="-122"/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51F02A-8E36-47AE-BCF1-624000AF615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70AABAF9-74AF-4D09-AF2C-8438C1EF3651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png"/><Relationship Id="rId1" Type="http://schemas.openxmlformats.org/officeDocument/2006/relationships/slide" Target="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26" name="MH_SubTitle_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27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28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29" name="MH_SubTitle_2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0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1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2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33" name="MH_SubTitle_3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4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5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36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>
              <a:lnSpc>
                <a:spcPct val="130000"/>
              </a:lnSpc>
            </a:pPr>
            <a:endParaRPr lang="zh-CN" altLang="en-US" sz="1600">
              <a:solidFill>
                <a:srgbClr val="4D4D4D"/>
              </a:solidFill>
            </a:endParaRPr>
          </a:p>
        </p:txBody>
      </p:sp>
      <p:sp>
        <p:nvSpPr>
          <p:cNvPr id="5137" name="MH_SubTitle_4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1800">
              <a:solidFill>
                <a:srgbClr val="FFFFFF"/>
              </a:solidFill>
              <a:latin typeface="宋体" panose="02010600030101010101" pitchFamily="2" charset="-122"/>
            </a:endParaRPr>
          </a:p>
        </p:txBody>
      </p:sp>
      <p:sp>
        <p:nvSpPr>
          <p:cNvPr id="5138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5139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5140" name="MH_Other_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1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5142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grpSp>
        <p:nvGrpSpPr>
          <p:cNvPr id="5143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5144" name="MH_Other_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45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5146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pic>
        <p:nvPicPr>
          <p:cNvPr id="5147" name="MH_Other_1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8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49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5151" name="文本框 2"/>
          <p:cNvSpPr txBox="1">
            <a:spLocks noChangeArrowheads="1"/>
          </p:cNvSpPr>
          <p:nvPr/>
        </p:nvSpPr>
        <p:spPr bwMode="auto">
          <a:xfrm>
            <a:off x="1089025" y="2463800"/>
            <a:ext cx="7454900" cy="1096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600" b="1">
                <a:latin typeface="Times New Roman" panose="02020603050405020304" pitchFamily="18" charset="0"/>
                <a:ea typeface="隶书" panose="02010509060101010101" pitchFamily="49" charset="-122"/>
              </a:rPr>
              <a:t>3  </a:t>
            </a:r>
            <a:r>
              <a:rPr lang="zh-CN" altLang="en-US" sz="6600" b="1">
                <a:latin typeface="Times New Roman" panose="02020603050405020304" pitchFamily="18" charset="0"/>
                <a:ea typeface="隶书" panose="02010509060101010101" pitchFamily="49" charset="-122"/>
              </a:rPr>
              <a:t>白 鹅</a:t>
            </a:r>
            <a:endParaRPr lang="zh-CN" altLang="en-US" sz="6600" b="1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4338" name="文本框 10241"/>
          <p:cNvSpPr txBox="1">
            <a:spLocks noChangeArrowheads="1"/>
          </p:cNvSpPr>
          <p:nvPr/>
        </p:nvSpPr>
        <p:spPr bwMode="auto">
          <a:xfrm>
            <a:off x="996950" y="1162050"/>
            <a:ext cx="721995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>
                <a:solidFill>
                  <a:srgbClr val="FF0000"/>
                </a:solidFill>
                <a:latin typeface="宋体" panose="02010600030101010101" pitchFamily="2" charset="-122"/>
              </a:rPr>
              <a:t>形象刻画</a:t>
            </a:r>
            <a:endParaRPr lang="zh-CN" altLang="en-US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宋体" panose="02010600030101010101" pitchFamily="2" charset="-122"/>
            </a:endParaRPr>
          </a:p>
        </p:txBody>
      </p:sp>
      <p:grpSp>
        <p:nvGrpSpPr>
          <p:cNvPr id="14339" name="Group 10"/>
          <p:cNvGrpSpPr/>
          <p:nvPr/>
        </p:nvGrpSpPr>
        <p:grpSpPr bwMode="auto">
          <a:xfrm>
            <a:off x="434975" y="577850"/>
            <a:ext cx="2054225" cy="642938"/>
            <a:chOff x="0" y="-65"/>
            <a:chExt cx="3236" cy="1013"/>
          </a:xfrm>
        </p:grpSpPr>
        <p:grpSp>
          <p:nvGrpSpPr>
            <p:cNvPr id="14340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4341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pic>
            <p:nvPicPr>
              <p:cNvPr id="14342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43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4344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14345" name="MH_SubTitle_4"/>
            <p:cNvSpPr txBox="1">
              <a:spLocks noChangeArrowheads="1"/>
            </p:cNvSpPr>
            <p:nvPr/>
          </p:nvSpPr>
          <p:spPr bwMode="auto">
            <a:xfrm>
              <a:off x="891" y="-65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 b="1">
                  <a:solidFill>
                    <a:schemeClr val="accent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 b="1">
                <a:solidFill>
                  <a:schemeClr val="accent1"/>
                </a:solidFill>
                <a:ea typeface="微软雅黑" panose="020B0503020204020204" pitchFamily="82" charset="2"/>
              </a:endParaRPr>
            </a:p>
          </p:txBody>
        </p:sp>
      </p:grpSp>
      <p:sp>
        <p:nvSpPr>
          <p:cNvPr id="14346" name="文本框 13314"/>
          <p:cNvSpPr txBox="1">
            <a:spLocks noChangeArrowheads="1"/>
          </p:cNvSpPr>
          <p:nvPr/>
        </p:nvSpPr>
        <p:spPr bwMode="auto">
          <a:xfrm>
            <a:off x="827088" y="1722438"/>
            <a:ext cx="7772400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Times New Roman" panose="02020603050405020304" pitchFamily="18" charset="0"/>
              </a:rPr>
              <a:t>课文中的白鹅最根本的特点是什么？作者是从哪几方面来写它这一特点？结合课文来分析。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12775" y="3863975"/>
            <a:ext cx="609600" cy="129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傲　慢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左大括号 3"/>
          <p:cNvSpPr/>
          <p:nvPr/>
        </p:nvSpPr>
        <p:spPr bwMode="auto">
          <a:xfrm>
            <a:off x="1331913" y="3503613"/>
            <a:ext cx="152400" cy="2057400"/>
          </a:xfrm>
          <a:prstGeom prst="leftBrace">
            <a:avLst>
              <a:gd name="adj1" fmla="val 112500"/>
              <a:gd name="adj2" fmla="val 50000"/>
            </a:avLst>
          </a:prstGeom>
          <a:noFill/>
          <a:ln w="38100">
            <a:solidFill>
              <a:srgbClr val="FF00FF"/>
            </a:solidFill>
            <a:round/>
          </a:ln>
        </p:spPr>
        <p:txBody>
          <a:bodyPr/>
          <a:lstStyle/>
          <a:p>
            <a:endParaRPr lang="zh-CN" altLang="en-US" sz="28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1692275" y="3214688"/>
            <a:ext cx="1066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头：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547813" y="3863975"/>
            <a:ext cx="1066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叫声：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476375" y="4440238"/>
            <a:ext cx="1066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步态：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476375" y="5087938"/>
            <a:ext cx="10668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吃饭：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71775" y="3287713"/>
            <a:ext cx="1524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比较高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771775" y="3935413"/>
            <a:ext cx="1944688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郑重严厉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700338" y="4511675"/>
            <a:ext cx="21605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从容不迫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2700338" y="5087938"/>
            <a:ext cx="208915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有人侍候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4357" name="文本框 13325"/>
          <p:cNvSpPr txBox="1">
            <a:spLocks noChangeArrowheads="1"/>
          </p:cNvSpPr>
          <p:nvPr/>
        </p:nvSpPr>
        <p:spPr bwMode="auto">
          <a:xfrm>
            <a:off x="5435600" y="4799013"/>
            <a:ext cx="30956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latin typeface="Times New Roman" panose="02020603050405020304" pitchFamily="18" charset="0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5003800" y="3071813"/>
            <a:ext cx="2665413" cy="9445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阅读时应注意的三种句子：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148263" y="4151313"/>
            <a:ext cx="3384550" cy="1525587"/>
            <a:chOff x="0" y="0"/>
            <a:chExt cx="2132" cy="961"/>
          </a:xfrm>
        </p:grpSpPr>
        <p:grpSp>
          <p:nvGrpSpPr>
            <p:cNvPr id="14360" name="组合 13328"/>
            <p:cNvGrpSpPr/>
            <p:nvPr/>
          </p:nvGrpSpPr>
          <p:grpSpPr bwMode="auto">
            <a:xfrm>
              <a:off x="0" y="0"/>
              <a:ext cx="2085" cy="644"/>
              <a:chOff x="0" y="0"/>
              <a:chExt cx="2085" cy="644"/>
            </a:xfrm>
          </p:grpSpPr>
          <p:sp>
            <p:nvSpPr>
              <p:cNvPr id="14361" name="文本框 13329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543" cy="3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1.</a:t>
                </a:r>
                <a:r>
                  <a:rPr lang="zh-CN" altLang="en-US" sz="2800" b="1">
                    <a:latin typeface="Times New Roman" panose="02020603050405020304" pitchFamily="18" charset="0"/>
                  </a:rPr>
                  <a:t>中心句</a:t>
                </a: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62" name="矩形 13330"/>
              <p:cNvSpPr>
                <a:spLocks noChangeArrowheads="1"/>
              </p:cNvSpPr>
              <p:nvPr/>
            </p:nvSpPr>
            <p:spPr bwMode="auto">
              <a:xfrm>
                <a:off x="0" y="318"/>
                <a:ext cx="2085" cy="32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>
                    <a:latin typeface="Times New Roman" panose="02020603050405020304" pitchFamily="18" charset="0"/>
                  </a:rPr>
                  <a:t>2.</a:t>
                </a:r>
                <a:r>
                  <a:rPr lang="zh-CN" altLang="en-US" sz="2800" b="1">
                    <a:latin typeface="Times New Roman" panose="02020603050405020304" pitchFamily="18" charset="0"/>
                  </a:rPr>
                  <a:t>承上启下的过渡句</a:t>
                </a:r>
                <a:endParaRPr lang="zh-CN" altLang="en-US" sz="2800" b="1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4363" name="文本框 13331"/>
            <p:cNvSpPr txBox="1">
              <a:spLocks noChangeArrowheads="1"/>
            </p:cNvSpPr>
            <p:nvPr/>
          </p:nvSpPr>
          <p:spPr bwMode="auto">
            <a:xfrm>
              <a:off x="0" y="635"/>
              <a:ext cx="2132" cy="3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latin typeface="Times New Roman" panose="02020603050405020304" pitchFamily="18" charset="0"/>
                </a:rPr>
                <a:t>3.</a:t>
              </a:r>
              <a:r>
                <a:rPr lang="zh-CN" altLang="en-US" sz="2800" b="1">
                  <a:latin typeface="Times New Roman" panose="02020603050405020304" pitchFamily="18" charset="0"/>
                </a:rPr>
                <a:t>总结句</a:t>
              </a:r>
              <a:endParaRPr lang="zh-CN" altLang="en-US" sz="2800" b="1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5362" name="文本框 14337"/>
          <p:cNvSpPr txBox="1">
            <a:spLocks noChangeArrowheads="1"/>
          </p:cNvSpPr>
          <p:nvPr/>
        </p:nvSpPr>
        <p:spPr bwMode="auto">
          <a:xfrm>
            <a:off x="225425" y="901700"/>
            <a:ext cx="8748713" cy="944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作者对这只白鹅的态度是怎样的？为什么会有这样的态度？结合课文加以体会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39" name="文本框 14338"/>
          <p:cNvSpPr txBox="1">
            <a:spLocks noChangeArrowheads="1"/>
          </p:cNvSpPr>
          <p:nvPr/>
        </p:nvSpPr>
        <p:spPr bwMode="auto">
          <a:xfrm>
            <a:off x="684213" y="3284538"/>
            <a:ext cx="7620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原因：</a:t>
            </a:r>
            <a:r>
              <a:rPr lang="en-US" altLang="zh-CN" sz="2800" b="1">
                <a:latin typeface="宋体" panose="02010600030101010101" pitchFamily="2" charset="-122"/>
              </a:rPr>
              <a:t>①</a:t>
            </a:r>
            <a:r>
              <a:rPr lang="zh-CN" altLang="en-US" sz="2800" b="1">
                <a:latin typeface="宋体" panose="02010600030101010101" pitchFamily="2" charset="-122"/>
              </a:rPr>
              <a:t>因为它高傲的性格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0" name="文本框 14339"/>
          <p:cNvSpPr txBox="1">
            <a:spLocks noChangeArrowheads="1"/>
          </p:cNvSpPr>
          <p:nvPr/>
        </p:nvSpPr>
        <p:spPr bwMode="auto">
          <a:xfrm>
            <a:off x="611188" y="4149725"/>
            <a:ext cx="81454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      ②</a:t>
            </a:r>
            <a:r>
              <a:rPr lang="zh-CN" altLang="en-US" sz="2800" b="1">
                <a:latin typeface="宋体" panose="02010600030101010101" pitchFamily="2" charset="-122"/>
              </a:rPr>
              <a:t>因为它能给家人物质上和精神上的贡献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1" name="文本框 14340"/>
          <p:cNvSpPr txBox="1">
            <a:spLocks noChangeArrowheads="1"/>
          </p:cNvSpPr>
          <p:nvPr/>
        </p:nvSpPr>
        <p:spPr bwMode="auto">
          <a:xfrm>
            <a:off x="684213" y="2420938"/>
            <a:ext cx="331311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态度：</a:t>
            </a:r>
            <a:r>
              <a:rPr lang="zh-CN" altLang="en-US" sz="2800" b="1">
                <a:latin typeface="宋体" panose="02010600030101010101" pitchFamily="2" charset="-122"/>
              </a:rPr>
              <a:t>喜爱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2" name="文本框 14341"/>
          <p:cNvSpPr txBox="1">
            <a:spLocks noChangeArrowheads="1"/>
          </p:cNvSpPr>
          <p:nvPr/>
        </p:nvSpPr>
        <p:spPr bwMode="auto">
          <a:xfrm>
            <a:off x="684213" y="5013325"/>
            <a:ext cx="7777162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物质上：生蛋       精神上：慰我寂寥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5368" name="Picture 8" descr="280743141772991946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063" y="1989138"/>
            <a:ext cx="2808287" cy="1863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  <p:bldP spid="143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6386" name="标题 15362"/>
          <p:cNvSpPr>
            <a:spLocks noGrp="1" noChangeArrowheads="1"/>
          </p:cNvSpPr>
          <p:nvPr/>
        </p:nvSpPr>
        <p:spPr bwMode="auto">
          <a:xfrm>
            <a:off x="179388" y="115888"/>
            <a:ext cx="8853487" cy="1689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r>
              <a:rPr lang="en-US" altLang="zh-CN" sz="2800" b="1">
                <a:latin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为突出鹅的特点，作者分别将鹅与哪些动物作了比</a:t>
            </a:r>
            <a:endParaRPr lang="zh-CN" altLang="en-US" sz="2800" b="1">
              <a:latin typeface="宋体" panose="02010600030101010101" pitchFamily="2" charset="-122"/>
            </a:endParaRPr>
          </a:p>
          <a:p>
            <a:r>
              <a:rPr lang="zh-CN" altLang="en-US" sz="2800" b="1">
                <a:latin typeface="宋体" panose="02010600030101010101" pitchFamily="2" charset="-122"/>
              </a:rPr>
              <a:t>  较？结合课文分析这样写的好处。</a:t>
            </a:r>
            <a:r>
              <a:rPr lang="zh-CN" altLang="en-US" sz="2800"/>
              <a:t> </a:t>
            </a:r>
            <a:endParaRPr lang="zh-CN" altLang="en-US" sz="2800"/>
          </a:p>
        </p:txBody>
      </p:sp>
      <p:sp>
        <p:nvSpPr>
          <p:cNvPr id="2" name="文本占位符 15363"/>
          <p:cNvSpPr>
            <a:spLocks noGrp="1" noChangeArrowheads="1"/>
          </p:cNvSpPr>
          <p:nvPr/>
        </p:nvSpPr>
        <p:spPr bwMode="auto">
          <a:xfrm>
            <a:off x="468313" y="1557338"/>
            <a:ext cx="6840537" cy="38846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2"/>
                </a:solidFill>
              </a:rPr>
              <a:t>第</a:t>
            </a:r>
            <a:r>
              <a:rPr lang="en-US" altLang="zh-CN" sz="2800" b="1">
                <a:solidFill>
                  <a:schemeClr val="tx2"/>
                </a:solidFill>
                <a:sym typeface="Wingdings" panose="05000000000000000000" pitchFamily="2" charset="2"/>
              </a:rPr>
              <a:t></a:t>
            </a:r>
            <a:r>
              <a:rPr lang="zh-CN" altLang="en-US" sz="2800" b="1">
                <a:solidFill>
                  <a:schemeClr val="tx2"/>
                </a:solidFill>
              </a:rPr>
              <a:t>段中作者抓住各种动物头部的形状来概括各种动物的性格，从而证明鹅的头高正是其性格“高超”的表示。</a:t>
            </a:r>
            <a:endParaRPr lang="zh-CN" altLang="en-US" sz="2800" b="1">
              <a:solidFill>
                <a:schemeClr val="tx2"/>
              </a:solidFill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2"/>
                </a:solidFill>
              </a:rPr>
              <a:t>第</a:t>
            </a:r>
            <a:r>
              <a:rPr lang="en-US" altLang="zh-CN" sz="2800" b="1">
                <a:solidFill>
                  <a:schemeClr val="tx2"/>
                </a:solidFill>
                <a:sym typeface="Wingdings" panose="05000000000000000000" pitchFamily="2" charset="2"/>
              </a:rPr>
              <a:t></a:t>
            </a:r>
            <a:r>
              <a:rPr lang="zh-CN" altLang="en-US" sz="2800" b="1">
                <a:solidFill>
                  <a:schemeClr val="tx2"/>
                </a:solidFill>
              </a:rPr>
              <a:t>段中作者将鹅与鸭、</a:t>
            </a:r>
            <a:endParaRPr lang="zh-CN" altLang="en-US" sz="2800" b="1">
              <a:solidFill>
                <a:schemeClr val="tx2"/>
              </a:solidFill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2"/>
                </a:solidFill>
              </a:rPr>
              <a:t>与狗比较着写。</a:t>
            </a:r>
            <a:endParaRPr lang="zh-CN" altLang="en-US" sz="2800" b="1">
              <a:solidFill>
                <a:schemeClr val="tx2"/>
              </a:solidFill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chemeClr val="tx2"/>
                </a:solidFill>
              </a:rPr>
              <a:t>第</a:t>
            </a:r>
            <a:r>
              <a:rPr lang="en-US" altLang="zh-CN" sz="2800" b="1">
                <a:solidFill>
                  <a:schemeClr val="tx2"/>
                </a:solidFill>
                <a:sym typeface="Wingdings" panose="05000000000000000000" pitchFamily="2" charset="2"/>
              </a:rPr>
              <a:t></a:t>
            </a:r>
            <a:r>
              <a:rPr lang="zh-CN" altLang="en-US" sz="2800" b="1">
                <a:solidFill>
                  <a:schemeClr val="tx2"/>
                </a:solidFill>
              </a:rPr>
              <a:t>段通过步态写鹅的傲慢，</a:t>
            </a:r>
            <a:endParaRPr lang="zh-CN" altLang="en-US" sz="2800" b="1">
              <a:solidFill>
                <a:schemeClr val="tx2"/>
              </a:solidFill>
            </a:endParaRPr>
          </a:p>
          <a:p>
            <a:pPr marL="342900" indent="-342900">
              <a:lnSpc>
                <a:spcPct val="120000"/>
              </a:lnSpc>
            </a:pPr>
            <a:r>
              <a:rPr lang="zh-CN" altLang="en-US" sz="2800" b="1">
                <a:solidFill>
                  <a:schemeClr val="tx2"/>
                </a:solidFill>
              </a:rPr>
              <a:t>   将鹅与鸭比较着写。</a:t>
            </a:r>
            <a:endParaRPr lang="zh-CN" altLang="en-US" sz="2800" b="1">
              <a:solidFill>
                <a:schemeClr val="tx2"/>
              </a:solidFill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800" b="1">
                <a:solidFill>
                  <a:srgbClr val="FF0000"/>
                </a:solidFill>
              </a:rPr>
              <a:t>好处</a:t>
            </a:r>
            <a:r>
              <a:rPr lang="zh-CN" altLang="en-US" sz="2800" b="1">
                <a:solidFill>
                  <a:schemeClr val="tx2"/>
                </a:solidFill>
              </a:rPr>
              <a:t>：通过对比，鲜明地突出了白鹅傲慢的特点</a:t>
            </a:r>
            <a:endParaRPr lang="zh-CN" altLang="en-US" sz="2800" b="1">
              <a:solidFill>
                <a:schemeClr val="tx2"/>
              </a:solidFill>
            </a:endParaRPr>
          </a:p>
        </p:txBody>
      </p:sp>
      <p:pic>
        <p:nvPicPr>
          <p:cNvPr id="16389" name="Picture 5" descr="u=1127406388,842207415&amp;fm=23&amp;gp=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2924175"/>
            <a:ext cx="2952750" cy="1952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1271" name="矩形 11270"/>
          <p:cNvSpPr>
            <a:spLocks noChangeArrowheads="1"/>
          </p:cNvSpPr>
          <p:nvPr/>
        </p:nvSpPr>
        <p:spPr bwMode="auto">
          <a:xfrm>
            <a:off x="358775" y="2132013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姿态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2" name="矩形 11271"/>
          <p:cNvSpPr>
            <a:spLocks noChangeArrowheads="1"/>
          </p:cNvSpPr>
          <p:nvPr/>
        </p:nvSpPr>
        <p:spPr bwMode="auto">
          <a:xfrm>
            <a:off x="358775" y="2852738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叫声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3" name="矩形 11272"/>
          <p:cNvSpPr>
            <a:spLocks noChangeArrowheads="1"/>
          </p:cNvSpPr>
          <p:nvPr/>
        </p:nvSpPr>
        <p:spPr bwMode="auto">
          <a:xfrm>
            <a:off x="358775" y="3571875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步态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4" name="矩形 11273"/>
          <p:cNvSpPr>
            <a:spLocks noChangeArrowheads="1"/>
          </p:cNvSpPr>
          <p:nvPr/>
        </p:nvSpPr>
        <p:spPr bwMode="auto">
          <a:xfrm>
            <a:off x="358775" y="4221163"/>
            <a:ext cx="8985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吃相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5" name="矩形 11274"/>
          <p:cNvSpPr>
            <a:spLocks noChangeArrowheads="1"/>
          </p:cNvSpPr>
          <p:nvPr/>
        </p:nvSpPr>
        <p:spPr bwMode="auto">
          <a:xfrm>
            <a:off x="1403350" y="2133600"/>
            <a:ext cx="44735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伸长了头颈，左顾右盼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6" name="矩形 11275"/>
          <p:cNvSpPr>
            <a:spLocks noChangeArrowheads="1"/>
          </p:cNvSpPr>
          <p:nvPr/>
        </p:nvSpPr>
        <p:spPr bwMode="auto">
          <a:xfrm>
            <a:off x="1401763" y="2779713"/>
            <a:ext cx="554672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音调严肃郑重，有似厉声呵斥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7" name="矩形 11276"/>
          <p:cNvSpPr>
            <a:spLocks noChangeArrowheads="1"/>
          </p:cNvSpPr>
          <p:nvPr/>
        </p:nvSpPr>
        <p:spPr bwMode="auto">
          <a:xfrm>
            <a:off x="1403350" y="3573463"/>
            <a:ext cx="62611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步调从容大模大样，显得气宇轩昂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1278" name="矩形 11277"/>
          <p:cNvSpPr>
            <a:spLocks noChangeArrowheads="1"/>
          </p:cNvSpPr>
          <p:nvPr/>
        </p:nvSpPr>
        <p:spPr bwMode="auto">
          <a:xfrm>
            <a:off x="1403350" y="4221163"/>
            <a:ext cx="7978775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——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食料并不奢侈，但吃法三眼一板，丝毫不苟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  <p:sp>
        <p:nvSpPr>
          <p:cNvPr id="17418" name="标题 15362"/>
          <p:cNvSpPr>
            <a:spLocks noGrp="1" noChangeArrowheads="1"/>
          </p:cNvSpPr>
          <p:nvPr/>
        </p:nvSpPr>
        <p:spPr bwMode="auto">
          <a:xfrm>
            <a:off x="179388" y="549275"/>
            <a:ext cx="8853487" cy="16875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chemeClr val="tx2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4.</a:t>
            </a:r>
            <a:r>
              <a:rPr lang="zh-CN" altLang="en-US" sz="2800" b="1">
                <a:solidFill>
                  <a:schemeClr val="tx2"/>
                </a:solidFill>
                <a:latin typeface="Times New Roman" panose="02020603050405020304" pitchFamily="18" charset="0"/>
                <a:sym typeface="Arial" panose="020B0604020202020204" pitchFamily="34" charset="0"/>
              </a:rPr>
              <a:t>作者是从哪四个方面来写白鹅“高傲”这一特点的？</a:t>
            </a:r>
            <a:endParaRPr lang="zh-CN" altLang="en-US" sz="2800">
              <a:solidFill>
                <a:schemeClr val="tx2"/>
              </a:solidFill>
            </a:endParaRPr>
          </a:p>
        </p:txBody>
      </p:sp>
      <p:pic>
        <p:nvPicPr>
          <p:cNvPr id="17421" name="Picture 13" descr="u=2510569977,2323750961&amp;fm=23&amp;gp=0"/>
          <p:cNvPicPr>
            <a:picLocks noChangeAspect="1" noChangeArrowheads="1" noCrop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492500" y="4797425"/>
            <a:ext cx="2016125" cy="1511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0" dur="10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1" grpId="0"/>
      <p:bldP spid="11272" grpId="0"/>
      <p:bldP spid="11273" grpId="0"/>
      <p:bldP spid="11274" grpId="0"/>
      <p:bldP spid="11275" grpId="0"/>
      <p:bldP spid="11276" grpId="0"/>
      <p:bldP spid="11277" grpId="0"/>
      <p:bldP spid="1127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1505" name="文本框 16385"/>
          <p:cNvSpPr txBox="1">
            <a:spLocks noChangeArrowheads="1"/>
          </p:cNvSpPr>
          <p:nvPr/>
        </p:nvSpPr>
        <p:spPr bwMode="auto">
          <a:xfrm>
            <a:off x="747713" y="736600"/>
            <a:ext cx="7954962" cy="521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语言品析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　　本文虽文字浅显，语言朴实，但对白鹅的描写却生动传神，活灵活现，极富情趣。请对下列文中语句进行批注或赏析。</a:t>
            </a:r>
            <a:endParaRPr lang="zh-CN" altLang="en-US" sz="2800" b="1">
              <a:solidFill>
                <a:srgbClr val="00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鹅的步调从容，大模大样的，颇像京剧里的净角出场。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答案：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作者用“京剧里的净角出场”来比喻鹅的步调，不仅形象地写出了鹅步调的从容，更显出了鹅的步伐中透出的不可一世的傲慢。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2529" name="文本框 17409"/>
          <p:cNvSpPr txBox="1">
            <a:spLocks noChangeArrowheads="1"/>
          </p:cNvSpPr>
          <p:nvPr/>
        </p:nvSpPr>
        <p:spPr bwMode="auto">
          <a:xfrm>
            <a:off x="598488" y="1533525"/>
            <a:ext cx="7974012" cy="4186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鹅则对无论何人，都是厉声呵斥；要求饲食时的叫声，也好像大爷嫌饭迟而怒骂小使一样。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答案：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这里兼用比喻和拟人的修辞手法，把鹅的叫声及傲慢之气写得活灵活现，极富情趣。前一句“无论</a:t>
            </a: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都</a:t>
            </a:r>
            <a:r>
              <a:rPr lang="en-US" altLang="zh-CN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……”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强调其傲慢到了“铁面无私”的地步；后一句“大爷嫌饭迟而怒骂小使”，生动形象，引发联想，令人忍俊不禁。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3553" name="文本框 18433"/>
          <p:cNvSpPr txBox="1">
            <a:spLocks noChangeArrowheads="1"/>
          </p:cNvSpPr>
          <p:nvPr/>
        </p:nvSpPr>
        <p:spPr bwMode="auto">
          <a:xfrm>
            <a:off x="577850" y="723900"/>
            <a:ext cx="8075613" cy="457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这样从容不迫地吃饭，必须有一个人在旁侍候，像饭馆里的堂倌一样。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答案：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“侍候”是指在别人身边供使唤，照料别人的饮食起居；“堂倌”在旧时用于称饭馆里的服务员。堂倌在过去地位低下，作者这样打比方，是有意降低自己的地位，显示鹅的尊贵。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4577" name="文本框 19457"/>
          <p:cNvSpPr txBox="1">
            <a:spLocks noChangeArrowheads="1"/>
          </p:cNvSpPr>
          <p:nvPr/>
        </p:nvSpPr>
        <p:spPr bwMode="auto">
          <a:xfrm>
            <a:off x="582613" y="811213"/>
            <a:ext cx="7921625" cy="52101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(4)</a:t>
            </a:r>
            <a:r>
              <a:rPr lang="zh-CN" altLang="en-US" sz="2800" b="1">
                <a:solidFill>
                  <a:srgbClr val="00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因为附近的狗都知道我们这位鹅老爷的脾气，每逢它吃饭的时候，狗就躲在篱边窥伺。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endParaRPr lang="zh-CN" altLang="en-US" sz="2800" b="1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答案：</a:t>
            </a:r>
            <a:r>
              <a:rPr lang="zh-CN" altLang="en-US" sz="2800" b="1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“窥伺”是指暗中观察，等待机会，多含贬义。从这句话可以看出，连附近的狗都知道白鹅的吃法，了解它吃食的规律，可见它是多么严格地遵守着吃饭的三眼一板。在这里，作者还称它为“我们这位鹅老爷”，明贬实褒，言语间流露出来的亲昵和叙述中的煞有介事，表现出作者对鹅充满了爱意。</a:t>
            </a:r>
            <a:endParaRPr lang="zh-CN" altLang="en-US" sz="2800" b="1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pic>
        <p:nvPicPr>
          <p:cNvPr id="22530" name="Image0026.jpe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01725" y="1560513"/>
            <a:ext cx="7351713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531" name="Group 10"/>
          <p:cNvGrpSpPr/>
          <p:nvPr/>
        </p:nvGrpSpPr>
        <p:grpSpPr bwMode="auto">
          <a:xfrm>
            <a:off x="577850" y="673100"/>
            <a:ext cx="2055813" cy="633413"/>
            <a:chOff x="0" y="-32"/>
            <a:chExt cx="3236" cy="998"/>
          </a:xfrm>
        </p:grpSpPr>
        <p:grpSp>
          <p:nvGrpSpPr>
            <p:cNvPr id="22532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2533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22534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35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536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537" name="MH_SubTitle_4"/>
            <p:cNvSpPr txBox="1">
              <a:spLocks noChangeArrowheads="1"/>
            </p:cNvSpPr>
            <p:nvPr/>
          </p:nvSpPr>
          <p:spPr bwMode="auto">
            <a:xfrm>
              <a:off x="957" y="-32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accent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accent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23554" name="文本框 1"/>
          <p:cNvSpPr txBox="1">
            <a:spLocks noChangeArrowheads="1"/>
          </p:cNvSpPr>
          <p:nvPr/>
        </p:nvSpPr>
        <p:spPr bwMode="auto">
          <a:xfrm>
            <a:off x="971550" y="1484313"/>
            <a:ext cx="7737475" cy="15541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         </a:t>
            </a:r>
            <a:r>
              <a:rPr lang="zh-CN" altLang="en-US" sz="3200">
                <a:solidFill>
                  <a:srgbClr val="FF33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试用比较的方法，写写你喜欢的一种小动物，要求从多角度去观察和描写。</a:t>
            </a:r>
            <a:endParaRPr lang="zh-CN" altLang="en-US" sz="3200">
              <a:solidFill>
                <a:srgbClr val="FF33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endParaRPr lang="zh-CN" altLang="en-US" sz="3200"/>
          </a:p>
        </p:txBody>
      </p:sp>
      <p:sp>
        <p:nvSpPr>
          <p:cNvPr id="3" name="矩形 2"/>
          <p:cNvSpPr/>
          <p:nvPr/>
        </p:nvSpPr>
        <p:spPr>
          <a:xfrm>
            <a:off x="2987675" y="549275"/>
            <a:ext cx="2925763" cy="9144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algn="ctr"/>
            <a:r>
              <a:rPr lang="zh-CN" altLang="zh-CN" sz="54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+mn-ea"/>
              </a:rPr>
              <a:t>布置作业</a:t>
            </a:r>
            <a:endParaRPr lang="zh-CN" altLang="zh-CN" sz="54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23556" name="图片 3" descr="狗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580063" y="2997200"/>
            <a:ext cx="3375025" cy="326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图片 4" descr="兔子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141663"/>
            <a:ext cx="3913188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grpSp>
        <p:nvGrpSpPr>
          <p:cNvPr id="6146" name="组合 3"/>
          <p:cNvGrpSpPr/>
          <p:nvPr/>
        </p:nvGrpSpPr>
        <p:grpSpPr bwMode="auto">
          <a:xfrm>
            <a:off x="755650" y="836613"/>
            <a:ext cx="1714500" cy="500062"/>
            <a:chOff x="1076" y="1998"/>
            <a:chExt cx="2699" cy="788"/>
          </a:xfrm>
        </p:grpSpPr>
        <p:sp>
          <p:nvSpPr>
            <p:cNvPr id="5" name="流程图: 文档 4"/>
            <p:cNvSpPr/>
            <p:nvPr/>
          </p:nvSpPr>
          <p:spPr>
            <a:xfrm>
              <a:off x="1076" y="2071"/>
              <a:ext cx="2632" cy="715"/>
            </a:xfrm>
            <a:prstGeom prst="flowChartDocument">
              <a:avLst/>
            </a:prstGeom>
            <a:solidFill>
              <a:schemeClr val="accent6">
                <a:lumMod val="75000"/>
              </a:schemeClr>
            </a:solidFill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noProof="1"/>
            </a:p>
          </p:txBody>
        </p:sp>
        <p:sp>
          <p:nvSpPr>
            <p:cNvPr id="6" name="文本框 4101"/>
            <p:cNvSpPr txBox="1"/>
            <p:nvPr/>
          </p:nvSpPr>
          <p:spPr>
            <a:xfrm>
              <a:off x="1076" y="1998"/>
              <a:ext cx="2699" cy="69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>
              <a:spAutoFit/>
            </a:bodyPr>
            <a:lstStyle/>
            <a:p>
              <a:pPr algn="ctr"/>
              <a:r>
                <a:rPr lang="zh-CN" altLang="en-US" sz="2300" b="1" noProof="1">
                  <a:solidFill>
                    <a:schemeClr val="accent5"/>
                  </a:solidFill>
                  <a:latin typeface="宋体" panose="02010600030101010101" pitchFamily="2" charset="-122"/>
                  <a:ea typeface="幼圆" panose="02010509060101010101" pitchFamily="49" charset="-122"/>
                  <a:sym typeface="宋体" panose="02010600030101010101" pitchFamily="2" charset="-122"/>
                </a:rPr>
                <a:t>学习目标</a:t>
              </a:r>
              <a:endParaRPr lang="zh-CN" altLang="en-US" sz="2300" b="1" noProof="1">
                <a:solidFill>
                  <a:schemeClr val="accent5"/>
                </a:solidFill>
                <a:latin typeface="宋体" panose="02010600030101010101" pitchFamily="2" charset="-122"/>
                <a:ea typeface="幼圆" panose="02010509060101010101" pitchFamily="49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任意多边形 10"/>
          <p:cNvSpPr/>
          <p:nvPr/>
        </p:nvSpPr>
        <p:spPr>
          <a:xfrm>
            <a:off x="0" y="4829175"/>
            <a:ext cx="9144000" cy="1687513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97721 h 1688812"/>
              <a:gd name="connsiteX1-245" fmla="*/ 9144000 w 9144000"/>
              <a:gd name="connsiteY1-246" fmla="*/ 1640898 h 1688812"/>
              <a:gd name="connsiteX2-247" fmla="*/ 9144000 w 9144000"/>
              <a:gd name="connsiteY2-248" fmla="*/ 1688812 h 1688812"/>
              <a:gd name="connsiteX3-249" fmla="*/ 0 w 9144000"/>
              <a:gd name="connsiteY3-250" fmla="*/ 907323 h 1688812"/>
              <a:gd name="connsiteX4-251" fmla="*/ 0 w 9144000"/>
              <a:gd name="connsiteY4-252" fmla="*/ 797721 h 1688812"/>
              <a:gd name="connsiteX0-253" fmla="*/ 0 w 9144000"/>
              <a:gd name="connsiteY0-254" fmla="*/ 797721 h 1688812"/>
              <a:gd name="connsiteX1-255" fmla="*/ 9144000 w 9144000"/>
              <a:gd name="connsiteY1-256" fmla="*/ 1640898 h 1688812"/>
              <a:gd name="connsiteX2-257" fmla="*/ 9144000 w 9144000"/>
              <a:gd name="connsiteY2-258" fmla="*/ 1688812 h 1688812"/>
              <a:gd name="connsiteX3-259" fmla="*/ 0 w 9144000"/>
              <a:gd name="connsiteY3-260" fmla="*/ 907323 h 1688812"/>
              <a:gd name="connsiteX4-261" fmla="*/ 0 w 9144000"/>
              <a:gd name="connsiteY4-262" fmla="*/ 797721 h 1688812"/>
              <a:gd name="connsiteX0-263" fmla="*/ 0 w 9144000"/>
              <a:gd name="connsiteY0-264" fmla="*/ 797721 h 1688812"/>
              <a:gd name="connsiteX1-265" fmla="*/ 9144000 w 9144000"/>
              <a:gd name="connsiteY1-266" fmla="*/ 1640898 h 1688812"/>
              <a:gd name="connsiteX2-267" fmla="*/ 9144000 w 9144000"/>
              <a:gd name="connsiteY2-268" fmla="*/ 1688812 h 1688812"/>
              <a:gd name="connsiteX3-269" fmla="*/ 0 w 9144000"/>
              <a:gd name="connsiteY3-270" fmla="*/ 907323 h 1688812"/>
              <a:gd name="connsiteX4-271" fmla="*/ 0 w 9144000"/>
              <a:gd name="connsiteY4-272" fmla="*/ 797721 h 1688812"/>
            </a:gdLst>
            <a:ahLst/>
            <a:cxnLst>
              <a:cxn ang="0">
                <a:pos x="connsiteX0-263" y="connsiteY0-264"/>
              </a:cxn>
              <a:cxn ang="0">
                <a:pos x="connsiteX1-265" y="connsiteY1-266"/>
              </a:cxn>
              <a:cxn ang="0">
                <a:pos x="connsiteX2-267" y="connsiteY2-268"/>
              </a:cxn>
              <a:cxn ang="0">
                <a:pos x="connsiteX3-269" y="connsiteY3-270"/>
              </a:cxn>
              <a:cxn ang="0">
                <a:pos x="connsiteX4-271" y="connsiteY4-272"/>
              </a:cxn>
            </a:cxnLst>
            <a:rect l="l" t="t" r="r" b="b"/>
            <a:pathLst>
              <a:path w="9144000" h="1688812">
                <a:moveTo>
                  <a:pt x="0" y="797721"/>
                </a:moveTo>
                <a:cubicBezTo>
                  <a:pt x="1714500" y="-118242"/>
                  <a:pt x="5314950" y="-688842"/>
                  <a:pt x="9144000" y="1640898"/>
                </a:cubicBezTo>
                <a:lnTo>
                  <a:pt x="9144000" y="1688812"/>
                </a:lnTo>
                <a:cubicBezTo>
                  <a:pt x="6400800" y="428191"/>
                  <a:pt x="3457575" y="-346656"/>
                  <a:pt x="0" y="907323"/>
                </a:cubicBezTo>
                <a:lnTo>
                  <a:pt x="0" y="797721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7" name="任意多边形 6"/>
          <p:cNvSpPr/>
          <p:nvPr/>
        </p:nvSpPr>
        <p:spPr>
          <a:xfrm>
            <a:off x="0" y="5084763"/>
            <a:ext cx="9153525" cy="1504950"/>
          </a:xfrm>
          <a:custGeom>
            <a:avLst/>
            <a:gdLst>
              <a:gd name="connsiteX0" fmla="*/ 3023870 w 9144000"/>
              <a:gd name="connsiteY0" fmla="*/ 0 h 1065785"/>
              <a:gd name="connsiteX1" fmla="*/ 8984268 w 9144000"/>
              <a:gd name="connsiteY1" fmla="*/ 916619 h 1065785"/>
              <a:gd name="connsiteX2" fmla="*/ 9144000 w 9144000"/>
              <a:gd name="connsiteY2" fmla="*/ 1017871 h 1065785"/>
              <a:gd name="connsiteX3" fmla="*/ 9144000 w 9144000"/>
              <a:gd name="connsiteY3" fmla="*/ 1065785 h 1065785"/>
              <a:gd name="connsiteX4" fmla="*/ 8986887 w 9144000"/>
              <a:gd name="connsiteY4" fmla="*/ 969715 h 1065785"/>
              <a:gd name="connsiteX5" fmla="*/ 3124200 w 9144000"/>
              <a:gd name="connsiteY5" fmla="*/ 100007 h 1065785"/>
              <a:gd name="connsiteX6" fmla="*/ 91360 w 9144000"/>
              <a:gd name="connsiteY6" fmla="*/ 271875 h 1065785"/>
              <a:gd name="connsiteX7" fmla="*/ 0 w 9144000"/>
              <a:gd name="connsiteY7" fmla="*/ 284296 h 1065785"/>
              <a:gd name="connsiteX8" fmla="*/ 0 w 9144000"/>
              <a:gd name="connsiteY8" fmla="*/ 174694 h 1065785"/>
              <a:gd name="connsiteX9" fmla="*/ 651944 w 9144000"/>
              <a:gd name="connsiteY9" fmla="*/ 104101 h 1065785"/>
              <a:gd name="connsiteX10" fmla="*/ 3023870 w 9144000"/>
              <a:gd name="connsiteY10" fmla="*/ 0 h 1065785"/>
              <a:gd name="connsiteX0-1" fmla="*/ 3023870 w 9144000"/>
              <a:gd name="connsiteY0-2" fmla="*/ 0 h 1065785"/>
              <a:gd name="connsiteX1-3" fmla="*/ 8984268 w 9144000"/>
              <a:gd name="connsiteY1-4" fmla="*/ 916619 h 1065785"/>
              <a:gd name="connsiteX2-5" fmla="*/ 9144000 w 9144000"/>
              <a:gd name="connsiteY2-6" fmla="*/ 1017871 h 1065785"/>
              <a:gd name="connsiteX3-7" fmla="*/ 9144000 w 9144000"/>
              <a:gd name="connsiteY3-8" fmla="*/ 1065785 h 1065785"/>
              <a:gd name="connsiteX4-9" fmla="*/ 8986887 w 9144000"/>
              <a:gd name="connsiteY4-10" fmla="*/ 969715 h 1065785"/>
              <a:gd name="connsiteX5-11" fmla="*/ 3124200 w 9144000"/>
              <a:gd name="connsiteY5-12" fmla="*/ 100007 h 1065785"/>
              <a:gd name="connsiteX6-13" fmla="*/ 91360 w 9144000"/>
              <a:gd name="connsiteY6-14" fmla="*/ 271875 h 1065785"/>
              <a:gd name="connsiteX7-15" fmla="*/ 0 w 9144000"/>
              <a:gd name="connsiteY7-16" fmla="*/ 284296 h 1065785"/>
              <a:gd name="connsiteX8-17" fmla="*/ 0 w 9144000"/>
              <a:gd name="connsiteY8-18" fmla="*/ 174694 h 1065785"/>
              <a:gd name="connsiteX9-19" fmla="*/ 3023870 w 9144000"/>
              <a:gd name="connsiteY9-20" fmla="*/ 0 h 1065785"/>
              <a:gd name="connsiteX0-21" fmla="*/ 0 w 9144000"/>
              <a:gd name="connsiteY0-22" fmla="*/ 74687 h 965778"/>
              <a:gd name="connsiteX1-23" fmla="*/ 8984268 w 9144000"/>
              <a:gd name="connsiteY1-24" fmla="*/ 816612 h 965778"/>
              <a:gd name="connsiteX2-25" fmla="*/ 9144000 w 9144000"/>
              <a:gd name="connsiteY2-26" fmla="*/ 917864 h 965778"/>
              <a:gd name="connsiteX3-27" fmla="*/ 9144000 w 9144000"/>
              <a:gd name="connsiteY3-28" fmla="*/ 965778 h 965778"/>
              <a:gd name="connsiteX4-29" fmla="*/ 8986887 w 9144000"/>
              <a:gd name="connsiteY4-30" fmla="*/ 869708 h 965778"/>
              <a:gd name="connsiteX5-31" fmla="*/ 3124200 w 9144000"/>
              <a:gd name="connsiteY5-32" fmla="*/ 0 h 965778"/>
              <a:gd name="connsiteX6-33" fmla="*/ 91360 w 9144000"/>
              <a:gd name="connsiteY6-34" fmla="*/ 171868 h 965778"/>
              <a:gd name="connsiteX7-35" fmla="*/ 0 w 9144000"/>
              <a:gd name="connsiteY7-36" fmla="*/ 184289 h 965778"/>
              <a:gd name="connsiteX8-37" fmla="*/ 0 w 9144000"/>
              <a:gd name="connsiteY8-38" fmla="*/ 74687 h 965778"/>
              <a:gd name="connsiteX0-39" fmla="*/ 0 w 9144000"/>
              <a:gd name="connsiteY0-40" fmla="*/ 478413 h 1369504"/>
              <a:gd name="connsiteX1-41" fmla="*/ 8984268 w 9144000"/>
              <a:gd name="connsiteY1-42" fmla="*/ 1220338 h 1369504"/>
              <a:gd name="connsiteX2-43" fmla="*/ 9144000 w 9144000"/>
              <a:gd name="connsiteY2-44" fmla="*/ 1321590 h 1369504"/>
              <a:gd name="connsiteX3-45" fmla="*/ 9144000 w 9144000"/>
              <a:gd name="connsiteY3-46" fmla="*/ 1369504 h 1369504"/>
              <a:gd name="connsiteX4-47" fmla="*/ 8986887 w 9144000"/>
              <a:gd name="connsiteY4-48" fmla="*/ 1273434 h 1369504"/>
              <a:gd name="connsiteX5-49" fmla="*/ 3124200 w 9144000"/>
              <a:gd name="connsiteY5-50" fmla="*/ 403726 h 1369504"/>
              <a:gd name="connsiteX6-51" fmla="*/ 91360 w 9144000"/>
              <a:gd name="connsiteY6-52" fmla="*/ 575594 h 1369504"/>
              <a:gd name="connsiteX7-53" fmla="*/ 0 w 9144000"/>
              <a:gd name="connsiteY7-54" fmla="*/ 588015 h 1369504"/>
              <a:gd name="connsiteX8-55" fmla="*/ 0 w 9144000"/>
              <a:gd name="connsiteY8-56" fmla="*/ 478413 h 1369504"/>
              <a:gd name="connsiteX0-57" fmla="*/ 0 w 9144000"/>
              <a:gd name="connsiteY0-58" fmla="*/ 677012 h 1568103"/>
              <a:gd name="connsiteX1-59" fmla="*/ 8984268 w 9144000"/>
              <a:gd name="connsiteY1-60" fmla="*/ 1418937 h 1568103"/>
              <a:gd name="connsiteX2-61" fmla="*/ 9144000 w 9144000"/>
              <a:gd name="connsiteY2-62" fmla="*/ 1520189 h 1568103"/>
              <a:gd name="connsiteX3-63" fmla="*/ 9144000 w 9144000"/>
              <a:gd name="connsiteY3-64" fmla="*/ 1568103 h 1568103"/>
              <a:gd name="connsiteX4-65" fmla="*/ 8986887 w 9144000"/>
              <a:gd name="connsiteY4-66" fmla="*/ 1472033 h 1568103"/>
              <a:gd name="connsiteX5-67" fmla="*/ 3124200 w 9144000"/>
              <a:gd name="connsiteY5-68" fmla="*/ 602325 h 1568103"/>
              <a:gd name="connsiteX6-69" fmla="*/ 91360 w 9144000"/>
              <a:gd name="connsiteY6-70" fmla="*/ 774193 h 1568103"/>
              <a:gd name="connsiteX7-71" fmla="*/ 0 w 9144000"/>
              <a:gd name="connsiteY7-72" fmla="*/ 786614 h 1568103"/>
              <a:gd name="connsiteX8-73" fmla="*/ 0 w 9144000"/>
              <a:gd name="connsiteY8-74" fmla="*/ 677012 h 1568103"/>
              <a:gd name="connsiteX0-75" fmla="*/ 0 w 9144000"/>
              <a:gd name="connsiteY0-76" fmla="*/ 74687 h 965778"/>
              <a:gd name="connsiteX1-77" fmla="*/ 9144000 w 9144000"/>
              <a:gd name="connsiteY1-78" fmla="*/ 917864 h 965778"/>
              <a:gd name="connsiteX2-79" fmla="*/ 9144000 w 9144000"/>
              <a:gd name="connsiteY2-80" fmla="*/ 965778 h 965778"/>
              <a:gd name="connsiteX3-81" fmla="*/ 8986887 w 9144000"/>
              <a:gd name="connsiteY3-82" fmla="*/ 869708 h 965778"/>
              <a:gd name="connsiteX4-83" fmla="*/ 3124200 w 9144000"/>
              <a:gd name="connsiteY4-84" fmla="*/ 0 h 965778"/>
              <a:gd name="connsiteX5-85" fmla="*/ 91360 w 9144000"/>
              <a:gd name="connsiteY5-86" fmla="*/ 171868 h 965778"/>
              <a:gd name="connsiteX6-87" fmla="*/ 0 w 9144000"/>
              <a:gd name="connsiteY6-88" fmla="*/ 184289 h 965778"/>
              <a:gd name="connsiteX7-89" fmla="*/ 0 w 9144000"/>
              <a:gd name="connsiteY7-90" fmla="*/ 74687 h 965778"/>
              <a:gd name="connsiteX0-91" fmla="*/ 0 w 9144000"/>
              <a:gd name="connsiteY0-92" fmla="*/ 74687 h 965778"/>
              <a:gd name="connsiteX1-93" fmla="*/ 9144000 w 9144000"/>
              <a:gd name="connsiteY1-94" fmla="*/ 917864 h 965778"/>
              <a:gd name="connsiteX2-95" fmla="*/ 9144000 w 9144000"/>
              <a:gd name="connsiteY2-96" fmla="*/ 965778 h 965778"/>
              <a:gd name="connsiteX3-97" fmla="*/ 3124200 w 9144000"/>
              <a:gd name="connsiteY3-98" fmla="*/ 0 h 965778"/>
              <a:gd name="connsiteX4-99" fmla="*/ 91360 w 9144000"/>
              <a:gd name="connsiteY4-100" fmla="*/ 171868 h 965778"/>
              <a:gd name="connsiteX5-101" fmla="*/ 0 w 9144000"/>
              <a:gd name="connsiteY5-102" fmla="*/ 184289 h 965778"/>
              <a:gd name="connsiteX6-103" fmla="*/ 0 w 9144000"/>
              <a:gd name="connsiteY6-104" fmla="*/ 74687 h 965778"/>
              <a:gd name="connsiteX0-105" fmla="*/ 0 w 9144000"/>
              <a:gd name="connsiteY0-106" fmla="*/ 99230 h 990321"/>
              <a:gd name="connsiteX1-107" fmla="*/ 9144000 w 9144000"/>
              <a:gd name="connsiteY1-108" fmla="*/ 942407 h 990321"/>
              <a:gd name="connsiteX2-109" fmla="*/ 9144000 w 9144000"/>
              <a:gd name="connsiteY2-110" fmla="*/ 990321 h 990321"/>
              <a:gd name="connsiteX3-111" fmla="*/ 3124200 w 9144000"/>
              <a:gd name="connsiteY3-112" fmla="*/ 24543 h 990321"/>
              <a:gd name="connsiteX4-113" fmla="*/ 91360 w 9144000"/>
              <a:gd name="connsiteY4-114" fmla="*/ 196411 h 990321"/>
              <a:gd name="connsiteX5-115" fmla="*/ 0 w 9144000"/>
              <a:gd name="connsiteY5-116" fmla="*/ 208832 h 990321"/>
              <a:gd name="connsiteX6-117" fmla="*/ 0 w 9144000"/>
              <a:gd name="connsiteY6-118" fmla="*/ 99230 h 990321"/>
              <a:gd name="connsiteX0-119" fmla="*/ 0 w 9144000"/>
              <a:gd name="connsiteY0-120" fmla="*/ 500740 h 1391831"/>
              <a:gd name="connsiteX1-121" fmla="*/ 9144000 w 9144000"/>
              <a:gd name="connsiteY1-122" fmla="*/ 1343917 h 1391831"/>
              <a:gd name="connsiteX2-123" fmla="*/ 9144000 w 9144000"/>
              <a:gd name="connsiteY2-124" fmla="*/ 1391831 h 1391831"/>
              <a:gd name="connsiteX3-125" fmla="*/ 3124200 w 9144000"/>
              <a:gd name="connsiteY3-126" fmla="*/ 426053 h 1391831"/>
              <a:gd name="connsiteX4-127" fmla="*/ 91360 w 9144000"/>
              <a:gd name="connsiteY4-128" fmla="*/ 597921 h 1391831"/>
              <a:gd name="connsiteX5-129" fmla="*/ 0 w 9144000"/>
              <a:gd name="connsiteY5-130" fmla="*/ 610342 h 1391831"/>
              <a:gd name="connsiteX6-131" fmla="*/ 0 w 9144000"/>
              <a:gd name="connsiteY6-132" fmla="*/ 500740 h 1391831"/>
              <a:gd name="connsiteX0-133" fmla="*/ 0 w 9144000"/>
              <a:gd name="connsiteY0-134" fmla="*/ 933512 h 1824603"/>
              <a:gd name="connsiteX1-135" fmla="*/ 9144000 w 9144000"/>
              <a:gd name="connsiteY1-136" fmla="*/ 1776689 h 1824603"/>
              <a:gd name="connsiteX2-137" fmla="*/ 9144000 w 9144000"/>
              <a:gd name="connsiteY2-138" fmla="*/ 1824603 h 1824603"/>
              <a:gd name="connsiteX3-139" fmla="*/ 3124200 w 9144000"/>
              <a:gd name="connsiteY3-140" fmla="*/ 858825 h 1824603"/>
              <a:gd name="connsiteX4-141" fmla="*/ 91360 w 9144000"/>
              <a:gd name="connsiteY4-142" fmla="*/ 1030693 h 1824603"/>
              <a:gd name="connsiteX5-143" fmla="*/ 0 w 9144000"/>
              <a:gd name="connsiteY5-144" fmla="*/ 1043114 h 1824603"/>
              <a:gd name="connsiteX6-145" fmla="*/ 0 w 9144000"/>
              <a:gd name="connsiteY6-146" fmla="*/ 933512 h 1824603"/>
              <a:gd name="connsiteX0-147" fmla="*/ 0 w 9144000"/>
              <a:gd name="connsiteY0-148" fmla="*/ 933512 h 1824603"/>
              <a:gd name="connsiteX1-149" fmla="*/ 9144000 w 9144000"/>
              <a:gd name="connsiteY1-150" fmla="*/ 1776689 h 1824603"/>
              <a:gd name="connsiteX2-151" fmla="*/ 9144000 w 9144000"/>
              <a:gd name="connsiteY2-152" fmla="*/ 1824603 h 1824603"/>
              <a:gd name="connsiteX3-153" fmla="*/ 3124200 w 9144000"/>
              <a:gd name="connsiteY3-154" fmla="*/ 858825 h 1824603"/>
              <a:gd name="connsiteX4-155" fmla="*/ 0 w 9144000"/>
              <a:gd name="connsiteY4-156" fmla="*/ 1043114 h 1824603"/>
              <a:gd name="connsiteX5-157" fmla="*/ 0 w 9144000"/>
              <a:gd name="connsiteY5-158" fmla="*/ 933512 h 1824603"/>
              <a:gd name="connsiteX0-159" fmla="*/ 0 w 9144000"/>
              <a:gd name="connsiteY0-160" fmla="*/ 933512 h 1824603"/>
              <a:gd name="connsiteX1-161" fmla="*/ 9144000 w 9144000"/>
              <a:gd name="connsiteY1-162" fmla="*/ 1776689 h 1824603"/>
              <a:gd name="connsiteX2-163" fmla="*/ 9144000 w 9144000"/>
              <a:gd name="connsiteY2-164" fmla="*/ 1824603 h 1824603"/>
              <a:gd name="connsiteX3-165" fmla="*/ 3124200 w 9144000"/>
              <a:gd name="connsiteY3-166" fmla="*/ 858825 h 1824603"/>
              <a:gd name="connsiteX4-167" fmla="*/ 0 w 9144000"/>
              <a:gd name="connsiteY4-168" fmla="*/ 1043114 h 1824603"/>
              <a:gd name="connsiteX5-169" fmla="*/ 0 w 9144000"/>
              <a:gd name="connsiteY5-170" fmla="*/ 933512 h 1824603"/>
              <a:gd name="connsiteX0-171" fmla="*/ 0 w 9144000"/>
              <a:gd name="connsiteY0-172" fmla="*/ 933512 h 1824603"/>
              <a:gd name="connsiteX1-173" fmla="*/ 9144000 w 9144000"/>
              <a:gd name="connsiteY1-174" fmla="*/ 1776689 h 1824603"/>
              <a:gd name="connsiteX2-175" fmla="*/ 9144000 w 9144000"/>
              <a:gd name="connsiteY2-176" fmla="*/ 1824603 h 1824603"/>
              <a:gd name="connsiteX3-177" fmla="*/ 3124200 w 9144000"/>
              <a:gd name="connsiteY3-178" fmla="*/ 858825 h 1824603"/>
              <a:gd name="connsiteX4-179" fmla="*/ 0 w 9144000"/>
              <a:gd name="connsiteY4-180" fmla="*/ 1043114 h 1824603"/>
              <a:gd name="connsiteX5-181" fmla="*/ 0 w 9144000"/>
              <a:gd name="connsiteY5-182" fmla="*/ 933512 h 1824603"/>
              <a:gd name="connsiteX0-183" fmla="*/ 0 w 9144000"/>
              <a:gd name="connsiteY0-184" fmla="*/ 933512 h 1824603"/>
              <a:gd name="connsiteX1-185" fmla="*/ 9144000 w 9144000"/>
              <a:gd name="connsiteY1-186" fmla="*/ 1776689 h 1824603"/>
              <a:gd name="connsiteX2-187" fmla="*/ 9144000 w 9144000"/>
              <a:gd name="connsiteY2-188" fmla="*/ 1824603 h 1824603"/>
              <a:gd name="connsiteX3-189" fmla="*/ 0 w 9144000"/>
              <a:gd name="connsiteY3-190" fmla="*/ 1043114 h 1824603"/>
              <a:gd name="connsiteX4-191" fmla="*/ 0 w 9144000"/>
              <a:gd name="connsiteY4-192" fmla="*/ 933512 h 1824603"/>
              <a:gd name="connsiteX0-193" fmla="*/ 0 w 9144000"/>
              <a:gd name="connsiteY0-194" fmla="*/ 933512 h 1824603"/>
              <a:gd name="connsiteX1-195" fmla="*/ 9144000 w 9144000"/>
              <a:gd name="connsiteY1-196" fmla="*/ 1776689 h 1824603"/>
              <a:gd name="connsiteX2-197" fmla="*/ 9144000 w 9144000"/>
              <a:gd name="connsiteY2-198" fmla="*/ 1824603 h 1824603"/>
              <a:gd name="connsiteX3-199" fmla="*/ 0 w 9144000"/>
              <a:gd name="connsiteY3-200" fmla="*/ 1043114 h 1824603"/>
              <a:gd name="connsiteX4-201" fmla="*/ 0 w 9144000"/>
              <a:gd name="connsiteY4-202" fmla="*/ 933512 h 1824603"/>
              <a:gd name="connsiteX0-203" fmla="*/ 0 w 9144000"/>
              <a:gd name="connsiteY0-204" fmla="*/ 933512 h 1824603"/>
              <a:gd name="connsiteX1-205" fmla="*/ 9144000 w 9144000"/>
              <a:gd name="connsiteY1-206" fmla="*/ 1776689 h 1824603"/>
              <a:gd name="connsiteX2-207" fmla="*/ 9144000 w 9144000"/>
              <a:gd name="connsiteY2-208" fmla="*/ 1824603 h 1824603"/>
              <a:gd name="connsiteX3-209" fmla="*/ 0 w 9144000"/>
              <a:gd name="connsiteY3-210" fmla="*/ 1043114 h 1824603"/>
              <a:gd name="connsiteX4-211" fmla="*/ 0 w 9144000"/>
              <a:gd name="connsiteY4-212" fmla="*/ 933512 h 1824603"/>
              <a:gd name="connsiteX0-213" fmla="*/ 0 w 9144000"/>
              <a:gd name="connsiteY0-214" fmla="*/ 933512 h 1824603"/>
              <a:gd name="connsiteX1-215" fmla="*/ 9144000 w 9144000"/>
              <a:gd name="connsiteY1-216" fmla="*/ 1776689 h 1824603"/>
              <a:gd name="connsiteX2-217" fmla="*/ 9144000 w 9144000"/>
              <a:gd name="connsiteY2-218" fmla="*/ 1824603 h 1824603"/>
              <a:gd name="connsiteX3-219" fmla="*/ 0 w 9144000"/>
              <a:gd name="connsiteY3-220" fmla="*/ 1043114 h 1824603"/>
              <a:gd name="connsiteX4-221" fmla="*/ 0 w 9144000"/>
              <a:gd name="connsiteY4-222" fmla="*/ 933512 h 1824603"/>
              <a:gd name="connsiteX0-223" fmla="*/ 0 w 9144000"/>
              <a:gd name="connsiteY0-224" fmla="*/ 933512 h 1824603"/>
              <a:gd name="connsiteX1-225" fmla="*/ 9144000 w 9144000"/>
              <a:gd name="connsiteY1-226" fmla="*/ 1776689 h 1824603"/>
              <a:gd name="connsiteX2-227" fmla="*/ 9144000 w 9144000"/>
              <a:gd name="connsiteY2-228" fmla="*/ 1824603 h 1824603"/>
              <a:gd name="connsiteX3-229" fmla="*/ 0 w 9144000"/>
              <a:gd name="connsiteY3-230" fmla="*/ 1043114 h 1824603"/>
              <a:gd name="connsiteX4-231" fmla="*/ 0 w 9144000"/>
              <a:gd name="connsiteY4-232" fmla="*/ 933512 h 1824603"/>
              <a:gd name="connsiteX0-233" fmla="*/ 0 w 9144000"/>
              <a:gd name="connsiteY0-234" fmla="*/ 872917 h 1764008"/>
              <a:gd name="connsiteX1-235" fmla="*/ 9144000 w 9144000"/>
              <a:gd name="connsiteY1-236" fmla="*/ 1716094 h 1764008"/>
              <a:gd name="connsiteX2-237" fmla="*/ 9144000 w 9144000"/>
              <a:gd name="connsiteY2-238" fmla="*/ 1764008 h 1764008"/>
              <a:gd name="connsiteX3-239" fmla="*/ 0 w 9144000"/>
              <a:gd name="connsiteY3-240" fmla="*/ 982519 h 1764008"/>
              <a:gd name="connsiteX4-241" fmla="*/ 0 w 9144000"/>
              <a:gd name="connsiteY4-242" fmla="*/ 872917 h 1764008"/>
              <a:gd name="connsiteX0-243" fmla="*/ 0 w 9144000"/>
              <a:gd name="connsiteY0-244" fmla="*/ 731570 h 1622661"/>
              <a:gd name="connsiteX1-245" fmla="*/ 9144000 w 9144000"/>
              <a:gd name="connsiteY1-246" fmla="*/ 1574747 h 1622661"/>
              <a:gd name="connsiteX2-247" fmla="*/ 9144000 w 9144000"/>
              <a:gd name="connsiteY2-248" fmla="*/ 1622661 h 1622661"/>
              <a:gd name="connsiteX3-249" fmla="*/ 0 w 9144000"/>
              <a:gd name="connsiteY3-250" fmla="*/ 841172 h 1622661"/>
              <a:gd name="connsiteX4-251" fmla="*/ 0 w 9144000"/>
              <a:gd name="connsiteY4-252" fmla="*/ 731570 h 1622661"/>
              <a:gd name="connsiteX0-253" fmla="*/ 0 w 9144000"/>
              <a:gd name="connsiteY0-254" fmla="*/ 709886 h 1600977"/>
              <a:gd name="connsiteX1-255" fmla="*/ 9144000 w 9144000"/>
              <a:gd name="connsiteY1-256" fmla="*/ 1553063 h 1600977"/>
              <a:gd name="connsiteX2-257" fmla="*/ 9144000 w 9144000"/>
              <a:gd name="connsiteY2-258" fmla="*/ 1600977 h 1600977"/>
              <a:gd name="connsiteX3-259" fmla="*/ 0 w 9144000"/>
              <a:gd name="connsiteY3-260" fmla="*/ 819488 h 1600977"/>
              <a:gd name="connsiteX4-261" fmla="*/ 0 w 9144000"/>
              <a:gd name="connsiteY4-262" fmla="*/ 709886 h 1600977"/>
              <a:gd name="connsiteX0-263" fmla="*/ 0 w 9144000"/>
              <a:gd name="connsiteY0-264" fmla="*/ 709886 h 1600977"/>
              <a:gd name="connsiteX1-265" fmla="*/ 9144000 w 9144000"/>
              <a:gd name="connsiteY1-266" fmla="*/ 1553063 h 1600977"/>
              <a:gd name="connsiteX2-267" fmla="*/ 9144000 w 9144000"/>
              <a:gd name="connsiteY2-268" fmla="*/ 1600977 h 1600977"/>
              <a:gd name="connsiteX3-269" fmla="*/ 0 w 9144000"/>
              <a:gd name="connsiteY3-270" fmla="*/ 819488 h 1600977"/>
              <a:gd name="connsiteX4-271" fmla="*/ 0 w 9144000"/>
              <a:gd name="connsiteY4-272" fmla="*/ 709886 h 1600977"/>
              <a:gd name="connsiteX0-273" fmla="*/ 0 w 9144000"/>
              <a:gd name="connsiteY0-274" fmla="*/ 596494 h 1487585"/>
              <a:gd name="connsiteX1-275" fmla="*/ 9144000 w 9144000"/>
              <a:gd name="connsiteY1-276" fmla="*/ 1439671 h 1487585"/>
              <a:gd name="connsiteX2-277" fmla="*/ 9144000 w 9144000"/>
              <a:gd name="connsiteY2-278" fmla="*/ 1487585 h 1487585"/>
              <a:gd name="connsiteX3-279" fmla="*/ 0 w 9144000"/>
              <a:gd name="connsiteY3-280" fmla="*/ 706096 h 1487585"/>
              <a:gd name="connsiteX4-281" fmla="*/ 0 w 9144000"/>
              <a:gd name="connsiteY4-282" fmla="*/ 596494 h 1487585"/>
              <a:gd name="connsiteX0-283" fmla="*/ 0 w 9153525"/>
              <a:gd name="connsiteY0-284" fmla="*/ 613807 h 1504898"/>
              <a:gd name="connsiteX1-285" fmla="*/ 9153525 w 9153525"/>
              <a:gd name="connsiteY1-286" fmla="*/ 1418884 h 1504898"/>
              <a:gd name="connsiteX2-287" fmla="*/ 9144000 w 9153525"/>
              <a:gd name="connsiteY2-288" fmla="*/ 1504898 h 1504898"/>
              <a:gd name="connsiteX3-289" fmla="*/ 0 w 9153525"/>
              <a:gd name="connsiteY3-290" fmla="*/ 723409 h 1504898"/>
              <a:gd name="connsiteX4-291" fmla="*/ 0 w 9153525"/>
              <a:gd name="connsiteY4-292" fmla="*/ 613807 h 1504898"/>
              <a:gd name="connsiteX0-293" fmla="*/ 0 w 9153525"/>
              <a:gd name="connsiteY0-294" fmla="*/ 613807 h 1504898"/>
              <a:gd name="connsiteX1-295" fmla="*/ 9153525 w 9153525"/>
              <a:gd name="connsiteY1-296" fmla="*/ 1418884 h 1504898"/>
              <a:gd name="connsiteX2-297" fmla="*/ 9144000 w 9153525"/>
              <a:gd name="connsiteY2-298" fmla="*/ 1504898 h 1504898"/>
              <a:gd name="connsiteX3-299" fmla="*/ 0 w 9153525"/>
              <a:gd name="connsiteY3-300" fmla="*/ 723409 h 1504898"/>
              <a:gd name="connsiteX4-301" fmla="*/ 0 w 9153525"/>
              <a:gd name="connsiteY4-302" fmla="*/ 613807 h 1504898"/>
              <a:gd name="connsiteX0-303" fmla="*/ 0 w 9153525"/>
              <a:gd name="connsiteY0-304" fmla="*/ 613807 h 1504898"/>
              <a:gd name="connsiteX1-305" fmla="*/ 9153525 w 9153525"/>
              <a:gd name="connsiteY1-306" fmla="*/ 1418884 h 1504898"/>
              <a:gd name="connsiteX2-307" fmla="*/ 9144000 w 9153525"/>
              <a:gd name="connsiteY2-308" fmla="*/ 1504898 h 1504898"/>
              <a:gd name="connsiteX3-309" fmla="*/ 0 w 9153525"/>
              <a:gd name="connsiteY3-310" fmla="*/ 723409 h 1504898"/>
              <a:gd name="connsiteX4-311" fmla="*/ 0 w 9153525"/>
              <a:gd name="connsiteY4-312" fmla="*/ 613807 h 1504898"/>
              <a:gd name="connsiteX0-313" fmla="*/ 0 w 9153525"/>
              <a:gd name="connsiteY0-314" fmla="*/ 613807 h 1504898"/>
              <a:gd name="connsiteX1-315" fmla="*/ 9153525 w 9153525"/>
              <a:gd name="connsiteY1-316" fmla="*/ 1418884 h 1504898"/>
              <a:gd name="connsiteX2-317" fmla="*/ 9144000 w 9153525"/>
              <a:gd name="connsiteY2-318" fmla="*/ 1504898 h 1504898"/>
              <a:gd name="connsiteX3-319" fmla="*/ 0 w 9153525"/>
              <a:gd name="connsiteY3-320" fmla="*/ 723409 h 1504898"/>
              <a:gd name="connsiteX4-321" fmla="*/ 0 w 9153525"/>
              <a:gd name="connsiteY4-322" fmla="*/ 613807 h 1504898"/>
              <a:gd name="connsiteX0-323" fmla="*/ 0 w 9153525"/>
              <a:gd name="connsiteY0-324" fmla="*/ 613807 h 1504898"/>
              <a:gd name="connsiteX1-325" fmla="*/ 9153525 w 9153525"/>
              <a:gd name="connsiteY1-326" fmla="*/ 1418884 h 1504898"/>
              <a:gd name="connsiteX2-327" fmla="*/ 9144000 w 9153525"/>
              <a:gd name="connsiteY2-328" fmla="*/ 1504898 h 1504898"/>
              <a:gd name="connsiteX3-329" fmla="*/ 0 w 9153525"/>
              <a:gd name="connsiteY3-330" fmla="*/ 723409 h 1504898"/>
              <a:gd name="connsiteX4-331" fmla="*/ 0 w 9153525"/>
              <a:gd name="connsiteY4-332" fmla="*/ 613807 h 1504898"/>
              <a:gd name="connsiteX0-333" fmla="*/ 0 w 9153525"/>
              <a:gd name="connsiteY0-334" fmla="*/ 613807 h 1504898"/>
              <a:gd name="connsiteX1-335" fmla="*/ 9153525 w 9153525"/>
              <a:gd name="connsiteY1-336" fmla="*/ 1418884 h 1504898"/>
              <a:gd name="connsiteX2-337" fmla="*/ 9144000 w 9153525"/>
              <a:gd name="connsiteY2-338" fmla="*/ 1504898 h 1504898"/>
              <a:gd name="connsiteX3-339" fmla="*/ 0 w 9153525"/>
              <a:gd name="connsiteY3-340" fmla="*/ 723409 h 1504898"/>
              <a:gd name="connsiteX4-341" fmla="*/ 0 w 9153525"/>
              <a:gd name="connsiteY4-342" fmla="*/ 613807 h 1504898"/>
              <a:gd name="connsiteX0-343" fmla="*/ 0 w 9153525"/>
              <a:gd name="connsiteY0-344" fmla="*/ 613807 h 1504898"/>
              <a:gd name="connsiteX1-345" fmla="*/ 9153525 w 9153525"/>
              <a:gd name="connsiteY1-346" fmla="*/ 1418884 h 1504898"/>
              <a:gd name="connsiteX2-347" fmla="*/ 9144000 w 9153525"/>
              <a:gd name="connsiteY2-348" fmla="*/ 1504898 h 1504898"/>
              <a:gd name="connsiteX3-349" fmla="*/ 0 w 9153525"/>
              <a:gd name="connsiteY3-350" fmla="*/ 723409 h 1504898"/>
              <a:gd name="connsiteX4-351" fmla="*/ 0 w 9153525"/>
              <a:gd name="connsiteY4-352" fmla="*/ 613807 h 1504898"/>
            </a:gdLst>
            <a:ahLst/>
            <a:cxnLst>
              <a:cxn ang="0">
                <a:pos x="connsiteX0-343" y="connsiteY0-344"/>
              </a:cxn>
              <a:cxn ang="0">
                <a:pos x="connsiteX1-345" y="connsiteY1-346"/>
              </a:cxn>
              <a:cxn ang="0">
                <a:pos x="connsiteX2-347" y="connsiteY2-348"/>
              </a:cxn>
              <a:cxn ang="0">
                <a:pos x="connsiteX3-349" y="connsiteY3-350"/>
              </a:cxn>
              <a:cxn ang="0">
                <a:pos x="connsiteX4-351" y="connsiteY4-352"/>
              </a:cxn>
            </a:cxnLst>
            <a:rect l="l" t="t" r="r" b="b"/>
            <a:pathLst>
              <a:path w="9153525" h="1504898">
                <a:moveTo>
                  <a:pt x="0" y="613807"/>
                </a:moveTo>
                <a:cubicBezTo>
                  <a:pt x="1933575" y="-73556"/>
                  <a:pt x="4972050" y="-596531"/>
                  <a:pt x="9153525" y="1418884"/>
                </a:cubicBezTo>
                <a:lnTo>
                  <a:pt x="9144000" y="1504898"/>
                </a:lnTo>
                <a:cubicBezTo>
                  <a:pt x="7581900" y="720527"/>
                  <a:pt x="3390900" y="-368645"/>
                  <a:pt x="0" y="723409"/>
                </a:cubicBezTo>
                <a:lnTo>
                  <a:pt x="0" y="613807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 sz="1800"/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681038" y="1644650"/>
            <a:ext cx="7635875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1.</a:t>
            </a:r>
            <a:r>
              <a:rPr lang="zh-CN" altLang="en-US" sz="2800" b="1">
                <a:latin typeface="宋体" panose="02010600030101010101" pitchFamily="2" charset="-122"/>
              </a:rPr>
              <a:t>了解文章抓住事物特征写作的方法。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665163" y="2560638"/>
            <a:ext cx="7634287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Times New Roman" panose="02020603050405020304" pitchFamily="18" charset="0"/>
              </a:rPr>
              <a:t>2.</a:t>
            </a:r>
            <a:r>
              <a:rPr lang="zh-CN" altLang="en-US" sz="2800" b="1">
                <a:latin typeface="宋体" panose="02010600030101010101" pitchFamily="2" charset="-122"/>
              </a:rPr>
              <a:t>学习作者运用对比突出白鹅特点的写法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47700" y="3335338"/>
            <a:ext cx="7635875" cy="1371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3.</a:t>
            </a:r>
            <a:r>
              <a:rPr lang="zh-CN" altLang="en-US" sz="2800" b="1">
                <a:latin typeface="宋体" panose="02010600030101010101" pitchFamily="2" charset="-122"/>
              </a:rPr>
              <a:t>体会作者对白鹅的喜爱之情，感受作者的生活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情趣</a:t>
            </a:r>
            <a:r>
              <a:rPr lang="zh-CN" altLang="en-US" sz="2800" b="1">
                <a:latin typeface="Times New Roman" panose="02020603050405020304" pitchFamily="18" charset="0"/>
              </a:rPr>
              <a:t>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9" name="Group 10"/>
          <p:cNvGrpSpPr/>
          <p:nvPr/>
        </p:nvGrpSpPr>
        <p:grpSpPr bwMode="auto">
          <a:xfrm>
            <a:off x="569913" y="712788"/>
            <a:ext cx="2055812" cy="633412"/>
            <a:chOff x="0" y="-49"/>
            <a:chExt cx="3236" cy="998"/>
          </a:xfrm>
        </p:grpSpPr>
        <p:grpSp>
          <p:nvGrpSpPr>
            <p:cNvPr id="7170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7171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pic>
            <p:nvPicPr>
              <p:cNvPr id="7172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7173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174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175" name="MH_SubTitle_4"/>
            <p:cNvSpPr txBox="1">
              <a:spLocks noChangeArrowheads="1"/>
            </p:cNvSpPr>
            <p:nvPr/>
          </p:nvSpPr>
          <p:spPr bwMode="auto">
            <a:xfrm>
              <a:off x="957" y="-49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pic>
        <p:nvPicPr>
          <p:cNvPr id="7176" name="图片 1" descr="QQ图片20151107092715"/>
          <p:cNvPicPr>
            <a:picLocks noChangeAspect="1" noChangeArrowheads="1"/>
          </p:cNvPicPr>
          <p:nvPr/>
        </p:nvPicPr>
        <p:blipFill>
          <a:blip r:embed="rId2" cstate="print"/>
          <a:srcRect l="1262"/>
          <a:stretch>
            <a:fillRect/>
          </a:stretch>
        </p:blipFill>
        <p:spPr bwMode="auto">
          <a:xfrm>
            <a:off x="1979613" y="1484313"/>
            <a:ext cx="5592762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4097"/>
          <p:cNvSpPr/>
          <p:nvPr/>
        </p:nvSpPr>
        <p:spPr>
          <a:xfrm>
            <a:off x="1004888" y="314325"/>
            <a:ext cx="6853237" cy="1219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ctr">
            <a:spAutoFit/>
          </a:bodyPr>
          <a:lstStyle/>
          <a:p>
            <a:pPr algn="ctr" eaLnBrk="0" hangingPunct="0">
              <a:lnSpc>
                <a:spcPct val="200000"/>
              </a:lnSpc>
            </a:pPr>
            <a:r>
              <a:rPr lang="zh-CN" altLang="en-US" sz="3695" noProof="1"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白　鹅 </a:t>
            </a:r>
            <a:endParaRPr lang="zh-CN" altLang="en-US" sz="3695" noProof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8194" name="图片 4098" descr="C:\Documents and Settings\Administrator\桌面\鹅9.png鹅9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49350" y="1798638"/>
            <a:ext cx="6977063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8197" name="文本框 5126"/>
          <p:cNvSpPr txBox="1">
            <a:spLocks noChangeArrowheads="1"/>
          </p:cNvSpPr>
          <p:nvPr/>
        </p:nvSpPr>
        <p:spPr bwMode="auto">
          <a:xfrm>
            <a:off x="322263" y="2603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图片 1" descr="白鹅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47775" y="955675"/>
            <a:ext cx="7172325" cy="513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内容占位符 8193" descr="C:\Documents and Settings\Administrator\桌面\语七\第一单元资源包\3.白鹅\媒体素材\图片\白鹅5.jpg白鹅5"/>
          <p:cNvPicPr>
            <a:picLocks noGrp="1" noChangeAspect="1" noChangeArrowheads="1"/>
          </p:cNvPicPr>
          <p:nvPr>
            <p:ph sz="half" idx="1"/>
          </p:nvPr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44563" y="2436813"/>
            <a:ext cx="3178175" cy="23828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0242" name="内容占位符 8194" descr="C:\Documents and Settings\Administrator\桌面\语七\第一单元资源包\3.白鹅\媒体素材\图片\白鹅2.jpg白鹅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4738" y="1303338"/>
            <a:ext cx="3614737" cy="45259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0244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导入新课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0243" name="文本框 10242"/>
          <p:cNvSpPr txBox="1">
            <a:spLocks noChangeArrowheads="1"/>
          </p:cNvSpPr>
          <p:nvPr/>
        </p:nvSpPr>
        <p:spPr bwMode="auto">
          <a:xfrm>
            <a:off x="179388" y="1701800"/>
            <a:ext cx="8820150" cy="4537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北碚          麒麟            猥        鄙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zh-CN" altLang="en-US" sz="3600" b="1">
                <a:latin typeface="Times New Roman" panose="02020603050405020304" pitchFamily="18" charset="0"/>
              </a:rPr>
              <a:t>轧轧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叫嚣         引吭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            </a:t>
            </a:r>
            <a:r>
              <a:rPr lang="zh-CN" altLang="en-US" sz="3600" b="1">
                <a:latin typeface="Times New Roman" panose="02020603050405020304" pitchFamily="18" charset="0"/>
              </a:rPr>
              <a:t>净角           岑       寂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窥伺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3600" b="1">
                <a:latin typeface="Times New Roman" panose="02020603050405020304" pitchFamily="18" charset="0"/>
              </a:rPr>
              <a:t>            蹑       脚</a:t>
            </a:r>
            <a:r>
              <a:rPr lang="zh-CN" altLang="en-US" sz="3600" b="1"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zh-CN" altLang="en-US" sz="3600" b="1">
                <a:latin typeface="Times New Roman" panose="02020603050405020304" pitchFamily="18" charset="0"/>
              </a:rPr>
              <a:t>不胜           其烦</a:t>
            </a:r>
            <a:endParaRPr lang="zh-CN" altLang="en-US" sz="3600" b="1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endParaRPr lang="zh-CN" altLang="en-US" sz="3600" b="1" u="sng">
              <a:latin typeface="Times New Roman" panose="02020603050405020304" pitchFamily="18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sz="3600" b="1">
                <a:latin typeface="Times New Roman" panose="02020603050405020304" pitchFamily="18" charset="0"/>
              </a:rPr>
              <a:t>盛馔</a:t>
            </a:r>
            <a:r>
              <a:rPr lang="zh-CN" alt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latin typeface="Times New Roman" panose="02020603050405020304" pitchFamily="18" charset="0"/>
              </a:rPr>
              <a:t>                分娩</a:t>
            </a:r>
            <a:endParaRPr lang="zh-CN" altLang="en-US" sz="3600" b="1">
              <a:latin typeface="Times New Roman" panose="02020603050405020304" pitchFamily="18" charset="0"/>
            </a:endParaRPr>
          </a:p>
        </p:txBody>
      </p:sp>
      <p:sp>
        <p:nvSpPr>
          <p:cNvPr id="10244" name="矩形 10243"/>
          <p:cNvSpPr>
            <a:spLocks noChangeArrowheads="1"/>
          </p:cNvSpPr>
          <p:nvPr/>
        </p:nvSpPr>
        <p:spPr bwMode="auto">
          <a:xfrm>
            <a:off x="1331913" y="1481138"/>
            <a:ext cx="819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bèi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5" name="矩形 10244"/>
          <p:cNvSpPr>
            <a:spLocks noChangeArrowheads="1"/>
          </p:cNvSpPr>
          <p:nvPr/>
        </p:nvSpPr>
        <p:spPr bwMode="auto">
          <a:xfrm>
            <a:off x="3348038" y="1481138"/>
            <a:ext cx="1185862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qí lín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矩形 10245"/>
          <p:cNvSpPr>
            <a:spLocks noChangeArrowheads="1"/>
          </p:cNvSpPr>
          <p:nvPr/>
        </p:nvSpPr>
        <p:spPr bwMode="auto">
          <a:xfrm>
            <a:off x="5148263" y="1481138"/>
            <a:ext cx="869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wěi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矩形 10246"/>
          <p:cNvSpPr>
            <a:spLocks noChangeArrowheads="1"/>
          </p:cNvSpPr>
          <p:nvPr/>
        </p:nvSpPr>
        <p:spPr bwMode="auto">
          <a:xfrm>
            <a:off x="8101013" y="1481138"/>
            <a:ext cx="666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gá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矩形 10247"/>
          <p:cNvSpPr>
            <a:spLocks noChangeArrowheads="1"/>
          </p:cNvSpPr>
          <p:nvPr/>
        </p:nvSpPr>
        <p:spPr bwMode="auto">
          <a:xfrm>
            <a:off x="1187450" y="2924175"/>
            <a:ext cx="996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xiāo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矩形 10248"/>
          <p:cNvSpPr>
            <a:spLocks noChangeArrowheads="1"/>
          </p:cNvSpPr>
          <p:nvPr/>
        </p:nvSpPr>
        <p:spPr bwMode="auto">
          <a:xfrm>
            <a:off x="3203575" y="2924175"/>
            <a:ext cx="1174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háng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矩形 10249"/>
          <p:cNvSpPr>
            <a:spLocks noChangeArrowheads="1"/>
          </p:cNvSpPr>
          <p:nvPr/>
        </p:nvSpPr>
        <p:spPr bwMode="auto">
          <a:xfrm>
            <a:off x="5435600" y="2924175"/>
            <a:ext cx="8445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jué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矩形 10250"/>
          <p:cNvSpPr>
            <a:spLocks noChangeArrowheads="1"/>
          </p:cNvSpPr>
          <p:nvPr/>
        </p:nvSpPr>
        <p:spPr bwMode="auto">
          <a:xfrm>
            <a:off x="1258888" y="4221163"/>
            <a:ext cx="1238250" cy="639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kuī sì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2" name="矩形 10251"/>
          <p:cNvSpPr>
            <a:spLocks noChangeArrowheads="1"/>
          </p:cNvSpPr>
          <p:nvPr/>
        </p:nvSpPr>
        <p:spPr bwMode="auto">
          <a:xfrm>
            <a:off x="3203575" y="4221163"/>
            <a:ext cx="819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niè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3" name="矩形 10252"/>
          <p:cNvSpPr>
            <a:spLocks noChangeArrowheads="1"/>
          </p:cNvSpPr>
          <p:nvPr/>
        </p:nvSpPr>
        <p:spPr bwMode="auto">
          <a:xfrm>
            <a:off x="6516688" y="4221163"/>
            <a:ext cx="1327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shēng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4" name="矩形 10253"/>
          <p:cNvSpPr>
            <a:spLocks noChangeArrowheads="1"/>
          </p:cNvSpPr>
          <p:nvPr/>
        </p:nvSpPr>
        <p:spPr bwMode="auto">
          <a:xfrm>
            <a:off x="1403350" y="5518150"/>
            <a:ext cx="1403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zhuàn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5" name="矩形 10254"/>
          <p:cNvSpPr>
            <a:spLocks noChangeArrowheads="1"/>
          </p:cNvSpPr>
          <p:nvPr/>
        </p:nvSpPr>
        <p:spPr bwMode="auto">
          <a:xfrm>
            <a:off x="4211638" y="5516563"/>
            <a:ext cx="1174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miăn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6" name="矩形 10255"/>
          <p:cNvSpPr>
            <a:spLocks noChangeArrowheads="1"/>
          </p:cNvSpPr>
          <p:nvPr/>
        </p:nvSpPr>
        <p:spPr bwMode="auto">
          <a:xfrm>
            <a:off x="7164388" y="2852738"/>
            <a:ext cx="895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FF3300"/>
                </a:solidFill>
                <a:latin typeface="Times New Roman" panose="02020603050405020304" pitchFamily="18" charset="0"/>
              </a:rPr>
              <a:t>cén</a:t>
            </a:r>
            <a:endParaRPr lang="en-US" altLang="zh-CN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280" name="文本框 1"/>
          <p:cNvSpPr txBox="1">
            <a:spLocks noChangeArrowheads="1"/>
          </p:cNvSpPr>
          <p:nvPr/>
        </p:nvSpPr>
        <p:spPr bwMode="auto">
          <a:xfrm>
            <a:off x="3203575" y="549275"/>
            <a:ext cx="24177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400">
                <a:solidFill>
                  <a:srgbClr val="333399"/>
                </a:solidFill>
              </a:rPr>
              <a:t>字音字形</a:t>
            </a:r>
            <a:endParaRPr lang="zh-CN" altLang="en-US" sz="4400">
              <a:solidFill>
                <a:srgbClr val="33339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2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51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2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2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50" grpId="0"/>
      <p:bldP spid="10252" grpId="0"/>
      <p:bldP spid="10253" grpId="0"/>
      <p:bldP spid="1025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2290" name="文本框 5121"/>
          <p:cNvSpPr txBox="1">
            <a:spLocks noChangeArrowheads="1"/>
          </p:cNvSpPr>
          <p:nvPr/>
        </p:nvSpPr>
        <p:spPr bwMode="auto">
          <a:xfrm>
            <a:off x="252413" y="1727200"/>
            <a:ext cx="6580187" cy="3417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作者名片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　丰子恺，浙江桐乡人，我国现代画家、散文家、漫画家和翻译家，文艺大师。作品有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缘缘堂随笔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缘缘堂再笔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随笔二十篇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给我的孩子们</a:t>
            </a:r>
            <a:r>
              <a:rPr lang="en-US" altLang="zh-CN" sz="2800" b="1">
                <a:latin typeface="宋体" panose="02010600030101010101" pitchFamily="2" charset="-122"/>
              </a:rPr>
              <a:t>》《</a:t>
            </a:r>
            <a:r>
              <a:rPr lang="zh-CN" altLang="en-US" sz="2800" b="1">
                <a:latin typeface="宋体" panose="02010600030101010101" pitchFamily="2" charset="-122"/>
              </a:rPr>
              <a:t>甘美的回忆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等。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2291" name="图片 2" descr="丰子恺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483350" y="1916113"/>
            <a:ext cx="266065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5126"/>
          <p:cNvSpPr txBox="1">
            <a:spLocks noChangeArrowheads="1"/>
          </p:cNvSpPr>
          <p:nvPr/>
        </p:nvSpPr>
        <p:spPr bwMode="auto">
          <a:xfrm>
            <a:off x="106363" y="44450"/>
            <a:ext cx="1296987" cy="3984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r>
              <a:rPr lang="zh-CN" altLang="en-US" sz="2000" b="1">
                <a:solidFill>
                  <a:srgbClr val="006666"/>
                </a:solidFill>
                <a:ea typeface="方正姚体" pitchFamily="2" charset="-122"/>
              </a:rPr>
              <a:t>讲授新课</a:t>
            </a:r>
            <a:endParaRPr lang="zh-CN" altLang="en-US" sz="2000" b="1">
              <a:solidFill>
                <a:srgbClr val="006666"/>
              </a:solidFill>
              <a:ea typeface="方正姚体" pitchFamily="2" charset="-122"/>
            </a:endParaRPr>
          </a:p>
        </p:txBody>
      </p:sp>
      <p:sp>
        <p:nvSpPr>
          <p:cNvPr id="13314" name="文本框 6145"/>
          <p:cNvSpPr txBox="1">
            <a:spLocks noChangeArrowheads="1"/>
          </p:cNvSpPr>
          <p:nvPr/>
        </p:nvSpPr>
        <p:spPr bwMode="auto">
          <a:xfrm>
            <a:off x="279400" y="881063"/>
            <a:ext cx="8397875" cy="457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800" b="1">
                <a:solidFill>
                  <a:srgbClr val="0000FF"/>
                </a:solidFill>
                <a:latin typeface="宋体" panose="02010600030101010101" pitchFamily="2" charset="-122"/>
              </a:rPr>
              <a:t>背景介绍</a:t>
            </a:r>
            <a:endParaRPr lang="zh-CN" altLang="en-US" sz="2800" b="1">
              <a:solidFill>
                <a:srgbClr val="0000FF"/>
              </a:solidFill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　　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</a:t>
            </a:r>
            <a:r>
              <a:rPr lang="en-US" altLang="zh-CN" sz="2800" b="1">
                <a:latin typeface="宋体" panose="02010600030101010101" pitchFamily="2" charset="-122"/>
              </a:rPr>
              <a:t>《</a:t>
            </a:r>
            <a:r>
              <a:rPr lang="zh-CN" altLang="en-US" sz="2800" b="1">
                <a:latin typeface="宋体" panose="02010600030101010101" pitchFamily="2" charset="-122"/>
              </a:rPr>
              <a:t>白鹅</a:t>
            </a:r>
            <a:r>
              <a:rPr lang="en-US" altLang="zh-CN" sz="2800" b="1">
                <a:latin typeface="宋体" panose="02010600030101010101" pitchFamily="2" charset="-122"/>
              </a:rPr>
              <a:t>》</a:t>
            </a:r>
            <a:r>
              <a:rPr lang="zh-CN" altLang="en-US" sz="2800" b="1">
                <a:latin typeface="宋体" panose="02010600030101010101" pitchFamily="2" charset="-122"/>
              </a:rPr>
              <a:t>写于</a:t>
            </a:r>
            <a:r>
              <a:rPr lang="en-US" altLang="zh-CN" sz="2800" b="1">
                <a:latin typeface="宋体" panose="02010600030101010101" pitchFamily="2" charset="-122"/>
              </a:rPr>
              <a:t>1946</a:t>
            </a:r>
            <a:r>
              <a:rPr lang="zh-CN" altLang="en-US" sz="2800" b="1">
                <a:latin typeface="宋体" panose="02010600030101010101" pitchFamily="2" charset="-122"/>
              </a:rPr>
              <a:t>年夏天。抗战期间，丰子恺内迁重庆，住在郊外一座荒村里。当时正值战时，生活条件艰苦，而人们内心更是焦虑苦闷。丰子恺在读书、作画之余，在院子里种豆、种菜、养鸽、养鹅，这成了作者排遣苦闷的一种寄托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WPS 演示</Application>
  <PresentationFormat>全屏显示(4:3)</PresentationFormat>
  <Paragraphs>200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微软雅黑</vt:lpstr>
      <vt:lpstr>华文细黑</vt:lpstr>
      <vt:lpstr>Times New Roman</vt:lpstr>
      <vt:lpstr>隶书</vt:lpstr>
      <vt:lpstr>方正姚体</vt:lpstr>
      <vt:lpstr>幼圆</vt:lpstr>
      <vt:lpstr>黑体</vt:lpstr>
      <vt:lpstr>楷体_GB2312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111</cp:revision>
  <dcterms:created xsi:type="dcterms:W3CDTF">2015-07-09T08:14:00Z</dcterms:created>
  <dcterms:modified xsi:type="dcterms:W3CDTF">2017-02-05T06:12:06Z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