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slideLayouts/slideLayout16.xml" ContentType="application/vnd.openxmlformats-officedocument.presentationml.slideLayout+xml"/>
  <Override PartName="/ppt/theme/theme16.xml" ContentType="application/vnd.openxmlformats-officedocument.theme+xml"/>
  <Override PartName="/ppt/slideLayouts/slideLayout17.xml" ContentType="application/vnd.openxmlformats-officedocument.presentationml.slideLayout+xml"/>
  <Override PartName="/ppt/theme/theme17.xml" ContentType="application/vnd.openxmlformats-officedocument.theme+xml"/>
  <Override PartName="/ppt/slideLayouts/slideLayout18.xml" ContentType="application/vnd.openxmlformats-officedocument.presentationml.slideLayout+xml"/>
  <Override PartName="/ppt/theme/theme18.xml" ContentType="application/vnd.openxmlformats-officedocument.theme+xml"/>
  <Override PartName="/ppt/slideLayouts/slideLayout19.xml" ContentType="application/vnd.openxmlformats-officedocument.presentationml.slideLayout+xml"/>
  <Override PartName="/ppt/theme/theme19.xml" ContentType="application/vnd.openxmlformats-officedocument.theme+xml"/>
  <Override PartName="/ppt/slideLayouts/slideLayout20.xml" ContentType="application/vnd.openxmlformats-officedocument.presentationml.slideLayout+xml"/>
  <Override PartName="/ppt/theme/theme20.xml" ContentType="application/vnd.openxmlformats-officedocument.theme+xml"/>
  <Override PartName="/ppt/slideLayouts/slideLayout21.xml" ContentType="application/vnd.openxmlformats-officedocument.presentationml.slideLayout+xml"/>
  <Override PartName="/ppt/theme/theme21.xml" ContentType="application/vnd.openxmlformats-officedocument.theme+xml"/>
  <Override PartName="/ppt/slideLayouts/slideLayout22.xml" ContentType="application/vnd.openxmlformats-officedocument.presentationml.slideLayout+xml"/>
  <Override PartName="/ppt/theme/theme22.xml" ContentType="application/vnd.openxmlformats-officedocument.theme+xml"/>
  <Override PartName="/ppt/slideLayouts/slideLayout23.xml" ContentType="application/vnd.openxmlformats-officedocument.presentationml.slideLayout+xml"/>
  <Override PartName="/ppt/theme/theme23.xml" ContentType="application/vnd.openxmlformats-officedocument.theme+xml"/>
  <Override PartName="/ppt/slideLayouts/slideLayout24.xml" ContentType="application/vnd.openxmlformats-officedocument.presentationml.slideLayout+xml"/>
  <Override PartName="/ppt/theme/theme24.xml" ContentType="application/vnd.openxmlformats-officedocument.theme+xml"/>
  <Override PartName="/ppt/slideLayouts/slideLayout25.xml" ContentType="application/vnd.openxmlformats-officedocument.presentationml.slideLayout+xml"/>
  <Override PartName="/ppt/theme/theme25.xml" ContentType="application/vnd.openxmlformats-officedocument.theme+xml"/>
  <Override PartName="/ppt/slideLayouts/slideLayout26.xml" ContentType="application/vnd.openxmlformats-officedocument.presentationml.slideLayout+xml"/>
  <Override PartName="/ppt/theme/theme26.xml" ContentType="application/vnd.openxmlformats-officedocument.theme+xml"/>
  <Override PartName="/ppt/slideLayouts/slideLayout27.xml" ContentType="application/vnd.openxmlformats-officedocument.presentationml.slideLayout+xml"/>
  <Override PartName="/ppt/theme/theme27.xml" ContentType="application/vnd.openxmlformats-officedocument.theme+xml"/>
  <Override PartName="/ppt/slideLayouts/slideLayout28.xml" ContentType="application/vnd.openxmlformats-officedocument.presentationml.slideLayout+xml"/>
  <Override PartName="/ppt/theme/theme28.xml" ContentType="application/vnd.openxmlformats-officedocument.theme+xml"/>
  <Override PartName="/ppt/slideLayouts/slideLayout29.xml" ContentType="application/vnd.openxmlformats-officedocument.presentationml.slideLayout+xml"/>
  <Override PartName="/ppt/theme/theme29.xml" ContentType="application/vnd.openxmlformats-officedocument.theme+xml"/>
  <Override PartName="/ppt/slideLayouts/slideLayout30.xml" ContentType="application/vnd.openxmlformats-officedocument.presentationml.slideLayout+xml"/>
  <Override PartName="/ppt/theme/theme3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3" r:id="rId2"/>
    <p:sldMasterId id="2147483665" r:id="rId3"/>
    <p:sldMasterId id="2147483667" r:id="rId4"/>
    <p:sldMasterId id="2147483669" r:id="rId5"/>
    <p:sldMasterId id="2147483671" r:id="rId6"/>
    <p:sldMasterId id="2147483673" r:id="rId7"/>
    <p:sldMasterId id="2147483675" r:id="rId8"/>
    <p:sldMasterId id="2147483677" r:id="rId9"/>
    <p:sldMasterId id="2147483679" r:id="rId10"/>
    <p:sldMasterId id="2147483681" r:id="rId11"/>
    <p:sldMasterId id="2147483683" r:id="rId12"/>
    <p:sldMasterId id="2147483685" r:id="rId13"/>
    <p:sldMasterId id="2147483687" r:id="rId14"/>
    <p:sldMasterId id="2147483689" r:id="rId15"/>
    <p:sldMasterId id="2147483691" r:id="rId16"/>
    <p:sldMasterId id="2147483693" r:id="rId17"/>
    <p:sldMasterId id="2147483695" r:id="rId18"/>
    <p:sldMasterId id="2147483697" r:id="rId19"/>
    <p:sldMasterId id="2147483699" r:id="rId20"/>
    <p:sldMasterId id="2147483701" r:id="rId21"/>
    <p:sldMasterId id="2147483703" r:id="rId22"/>
    <p:sldMasterId id="2147483705" r:id="rId23"/>
    <p:sldMasterId id="2147483707" r:id="rId24"/>
    <p:sldMasterId id="2147483709" r:id="rId25"/>
    <p:sldMasterId id="2147483711" r:id="rId26"/>
    <p:sldMasterId id="2147483713" r:id="rId27"/>
    <p:sldMasterId id="2147483715" r:id="rId28"/>
    <p:sldMasterId id="2147483717" r:id="rId29"/>
    <p:sldMasterId id="2147483719" r:id="rId30"/>
  </p:sldMasterIdLst>
  <p:sldIdLst>
    <p:sldId id="259" r:id="rId31"/>
    <p:sldId id="262" r:id="rId32"/>
    <p:sldId id="265" r:id="rId33"/>
    <p:sldId id="268" r:id="rId34"/>
    <p:sldId id="271" r:id="rId35"/>
    <p:sldId id="274" r:id="rId36"/>
    <p:sldId id="277" r:id="rId37"/>
    <p:sldId id="280" r:id="rId38"/>
    <p:sldId id="283" r:id="rId39"/>
    <p:sldId id="286" r:id="rId40"/>
    <p:sldId id="289" r:id="rId41"/>
    <p:sldId id="292" r:id="rId42"/>
    <p:sldId id="295" r:id="rId43"/>
    <p:sldId id="298" r:id="rId44"/>
    <p:sldId id="301" r:id="rId45"/>
    <p:sldId id="304" r:id="rId46"/>
    <p:sldId id="307" r:id="rId47"/>
    <p:sldId id="310" r:id="rId48"/>
    <p:sldId id="313" r:id="rId49"/>
    <p:sldId id="316" r:id="rId50"/>
    <p:sldId id="319" r:id="rId51"/>
    <p:sldId id="322" r:id="rId52"/>
    <p:sldId id="325" r:id="rId53"/>
    <p:sldId id="328" r:id="rId54"/>
    <p:sldId id="331" r:id="rId55"/>
    <p:sldId id="334" r:id="rId56"/>
    <p:sldId id="337" r:id="rId57"/>
    <p:sldId id="340" r:id="rId58"/>
    <p:sldId id="343" r:id="rId59"/>
    <p:sldId id="346" r:id="rId60"/>
  </p:sldIdLst>
  <p:sldSz cx="9144000" cy="6858000" type="screen4x3"/>
  <p:notesSz cx="6858000" cy="9144000"/>
  <p:custDataLst>
    <p:tags r:id="rId61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9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4.xml"/><Relationship Id="rId42" Type="http://schemas.openxmlformats.org/officeDocument/2006/relationships/slide" Target="slides/slide12.xml"/><Relationship Id="rId47" Type="http://schemas.openxmlformats.org/officeDocument/2006/relationships/slide" Target="slides/slide17.xml"/><Relationship Id="rId50" Type="http://schemas.openxmlformats.org/officeDocument/2006/relationships/slide" Target="slides/slide20.xml"/><Relationship Id="rId55" Type="http://schemas.openxmlformats.org/officeDocument/2006/relationships/slide" Target="slides/slide25.xml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Master" Target="slideMasters/slideMaster29.xml"/><Relationship Id="rId41" Type="http://schemas.openxmlformats.org/officeDocument/2006/relationships/slide" Target="slides/slide11.xml"/><Relationship Id="rId54" Type="http://schemas.openxmlformats.org/officeDocument/2006/relationships/slide" Target="slides/slide24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2.xml"/><Relationship Id="rId37" Type="http://schemas.openxmlformats.org/officeDocument/2006/relationships/slide" Target="slides/slide7.xml"/><Relationship Id="rId40" Type="http://schemas.openxmlformats.org/officeDocument/2006/relationships/slide" Target="slides/slide10.xml"/><Relationship Id="rId45" Type="http://schemas.openxmlformats.org/officeDocument/2006/relationships/slide" Target="slides/slide15.xml"/><Relationship Id="rId53" Type="http://schemas.openxmlformats.org/officeDocument/2006/relationships/slide" Target="slides/slide23.xml"/><Relationship Id="rId58" Type="http://schemas.openxmlformats.org/officeDocument/2006/relationships/slide" Target="slides/slide28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6.xml"/><Relationship Id="rId49" Type="http://schemas.openxmlformats.org/officeDocument/2006/relationships/slide" Target="slides/slide19.xml"/><Relationship Id="rId57" Type="http://schemas.openxmlformats.org/officeDocument/2006/relationships/slide" Target="slides/slide27.xml"/><Relationship Id="rId61" Type="http://schemas.openxmlformats.org/officeDocument/2006/relationships/tags" Target="tags/tag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.xml"/><Relationship Id="rId44" Type="http://schemas.openxmlformats.org/officeDocument/2006/relationships/slide" Target="slides/slide14.xml"/><Relationship Id="rId52" Type="http://schemas.openxmlformats.org/officeDocument/2006/relationships/slide" Target="slides/slide22.xml"/><Relationship Id="rId60" Type="http://schemas.openxmlformats.org/officeDocument/2006/relationships/slide" Target="slides/slide30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5.xml"/><Relationship Id="rId43" Type="http://schemas.openxmlformats.org/officeDocument/2006/relationships/slide" Target="slides/slide13.xml"/><Relationship Id="rId48" Type="http://schemas.openxmlformats.org/officeDocument/2006/relationships/slide" Target="slides/slide18.xml"/><Relationship Id="rId56" Type="http://schemas.openxmlformats.org/officeDocument/2006/relationships/slide" Target="slides/slide26.xml"/><Relationship Id="rId64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3.xml"/><Relationship Id="rId38" Type="http://schemas.openxmlformats.org/officeDocument/2006/relationships/slide" Target="slides/slide8.xml"/><Relationship Id="rId46" Type="http://schemas.openxmlformats.org/officeDocument/2006/relationships/slide" Target="slides/slide16.xml"/><Relationship Id="rId59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2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139647" y="1682668"/>
            <a:ext cx="7722656" cy="1474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01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404040"/>
                </a:solidFill>
                <a:latin typeface="CUGSIB+STZhongsong"/>
                <a:cs typeface="CUGSIB+STZhongsong"/>
              </a:rPr>
              <a:t>语言文字运用技巧与实战二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047276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、在下面一段文字横线处补写恰当的语句,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使整段文字语意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完整连贯,内容贴切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逻辑严密。每处不超过15个字。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3212" y="1580832"/>
            <a:ext cx="44028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“文人之笔,劝善惩恶。”①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615304" y="1580832"/>
            <a:ext cx="3697985" cy="1310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,但文艺不能机械地反映</a:t>
            </a:r>
          </a:p>
          <a:p>
            <a:pPr marL="457200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还是一把斧头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,可以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129210"/>
            <a:ext cx="5460429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生活。文艺作品不仅是一面镜子,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2678493"/>
            <a:ext cx="10217365" cy="1310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创造生活。面对生活之树,我们既要像小鸟一样在每个枝丫上跳跃</a:t>
            </a:r>
          </a:p>
          <a:p>
            <a:pPr marL="0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呜叫,也要像雄鹰一样从高空翱翔俯视。中国不乏生动的故事,关键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3776027"/>
            <a:ext cx="73987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要有讲好故事的能力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:中国不乏史诗般的实践,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758430" y="3776027"/>
            <a:ext cx="76200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563909" cy="1473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GLJBB+ArialMT"/>
                <a:cs typeface="NGLJBB+ArialMT"/>
              </a:rPr>
              <a:t>•</a:t>
            </a:r>
          </a:p>
          <a:p>
            <a:pPr marL="0" marR="0">
              <a:lnSpc>
                <a:spcPts val="2681"/>
              </a:lnSpc>
              <a:spcBef>
                <a:spcPts val="263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GLJBB+ArialMT"/>
                <a:cs typeface="NGLJBB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6040" y="1032192"/>
            <a:ext cx="13746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94858"/>
            <a:ext cx="2982722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GLJBB+ArialMT"/>
                <a:cs typeface="NGLJBB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文艺要反映生活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370371"/>
            <a:ext cx="2676398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GLJBB+ArialMT"/>
                <a:cs typeface="NGLJBB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可以反映生活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045503"/>
            <a:ext cx="4136135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GLJBB+ArialMT"/>
                <a:cs typeface="NGLJBB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关键要有创作史诗的雄心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047276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、在下面一段文字横线处补写恰当的语句,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使整段文字语意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完整连贯,内容贴切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逻辑严密,每处不得超过15个字。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3212" y="1580832"/>
            <a:ext cx="214147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专家表示,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70783" y="1580832"/>
            <a:ext cx="616389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,生活中常有因生吃鸡蛋而患病的事例。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129210"/>
            <a:ext cx="10045845" cy="13112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鸡蛋里面常有沙门氏菌、大肠杆菌和空场弯曲菌等致病细菌,对于</a:t>
            </a:r>
          </a:p>
          <a:p>
            <a:pPr marL="0" marR="0">
              <a:lnSpc>
                <a:spcPts val="2400"/>
              </a:lnSpc>
              <a:spcBef>
                <a:spcPts val="192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健康的成年人而言,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少数几个细菌很难造成危害。但对于老年人、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227133"/>
            <a:ext cx="183520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婴幼儿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702305" y="3227133"/>
            <a:ext cx="7223633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如尿毒综合征、出血性腹泻、败血症等。鸡蛋</a:t>
            </a:r>
          </a:p>
          <a:p>
            <a:pPr marL="5210048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,就意味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3776027"/>
            <a:ext cx="757546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中的细菌要被杀死,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需要大约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70摄氏度的温度。③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4324667"/>
            <a:ext cx="1004385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着其内部的温度不到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70摄氏度,也就是说,它里面可能有细菌,不能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1439" y="4873045"/>
            <a:ext cx="1681276" cy="7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随便吃。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563909" cy="1473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KCAPUI+ArialMT"/>
                <a:cs typeface="KCAPUI+ArialMT"/>
              </a:rPr>
              <a:t>•</a:t>
            </a:r>
          </a:p>
          <a:p>
            <a:pPr marL="0" marR="0">
              <a:lnSpc>
                <a:spcPts val="2681"/>
              </a:lnSpc>
              <a:spcBef>
                <a:spcPts val="263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KCAPUI+ArialMT"/>
                <a:cs typeface="KCAPUI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6040" y="1032192"/>
            <a:ext cx="13746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94858"/>
            <a:ext cx="3289045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KCAPUI+ArialMT"/>
                <a:cs typeface="KCAPUI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鸡蛋是不能生吃的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370371"/>
            <a:ext cx="4666151" cy="1472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KCAPUI+ArialMT"/>
                <a:cs typeface="KCAPUI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这些细菌可能导致严重疾病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KCAPUI+ArialMT"/>
                <a:cs typeface="KCAPUI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而如果鸡蛋半生不熟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047276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、在下面一段文字横线处补写恰当的语句,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使整段文字语意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完整连贯,内容贴切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逻辑严密,每处不超过16个字。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3212" y="1580832"/>
            <a:ext cx="76200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580832"/>
            <a:ext cx="10228174" cy="1859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999742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。战国时代的孟子,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有几句很好的话:“富贵不能淫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贫贱不能移,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威武不能屈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,此之谓大丈夫。”意思是说,高官厚禄收</a:t>
            </a:r>
          </a:p>
          <a:p>
            <a:pPr marL="0" marR="0">
              <a:lnSpc>
                <a:spcPts val="2400"/>
              </a:lnSpc>
              <a:spcBef>
                <a:spcPts val="1923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买不了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,贫穷困苦折磨不了,强暴武力威胁不了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  <a:r>
              <a:rPr sz="2400" spc="9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。大丈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227133"/>
            <a:ext cx="10224375" cy="1859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夫的这种种行为,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表现出了英雄气概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,我们今天就叫做有骨气。</a:t>
            </a:r>
            <a:r>
              <a:rPr sz="2400" spc="6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我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国经过了奴隶社会、封建社会的漫长时期,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  <a:r>
              <a:rPr sz="2400" spc="9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,我们就是这</a:t>
            </a:r>
          </a:p>
          <a:p>
            <a:pPr marL="0" marR="0">
              <a:lnSpc>
                <a:spcPts val="2400"/>
              </a:lnSpc>
              <a:spcBef>
                <a:spcPts val="1919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些有骨气的人的子孙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,我们是有着优良革命传统的民族。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563909" cy="1473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UGEGE+ArialMT"/>
                <a:cs typeface="HUGEGE+ArialMT"/>
              </a:rPr>
              <a:t>•</a:t>
            </a:r>
          </a:p>
          <a:p>
            <a:pPr marL="0" marR="0">
              <a:lnSpc>
                <a:spcPts val="2681"/>
              </a:lnSpc>
              <a:spcBef>
                <a:spcPts val="263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UGEGE+ArialMT"/>
                <a:cs typeface="HUGEGE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6040" y="1032192"/>
            <a:ext cx="13746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94858"/>
            <a:ext cx="3961606" cy="14732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UGEGE+ArialMT"/>
                <a:cs typeface="HUGEGE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我们中国人是有骨气的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UGEGE+ArialMT"/>
                <a:cs typeface="HUGEGE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这就是所谓大丈夫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045503"/>
            <a:ext cx="5545225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HUGEGE+ArialMT"/>
                <a:cs typeface="HUGEGE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每个时代都有很多这样有骨气的人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047276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、在下面一段文字横线处补写恰当的语句,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使整段文字语意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完整连贯,内容贴切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逻辑严密。每处不超过15个字。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580832"/>
            <a:ext cx="10043858" cy="1310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61772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航空航天技术是国之重器,每次对航天成果的命名,实际也是对</a:t>
            </a:r>
          </a:p>
          <a:p>
            <a:pPr marL="0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中国科技实力的一次宣介。2013年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中国首辆月球车的命名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678493"/>
            <a:ext cx="76200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629410" y="2678493"/>
            <a:ext cx="828176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,通过近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350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万网友的投票,月球车被命名为“玉兔”。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227133"/>
            <a:ext cx="1021736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此后,越来越多的航天成果采取了向公众征名的方式,“玉兔”月球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3776027"/>
            <a:ext cx="10214151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车、“悟空”暗物质粒子探测卫星、“墨子”量子科学实验卫星等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4324667"/>
            <a:ext cx="183520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命名,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都②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702305" y="4324667"/>
            <a:ext cx="4228001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深受民众喜爱。可以说,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612126" y="4324667"/>
            <a:ext cx="183489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,征名活动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1439" y="4873045"/>
            <a:ext cx="10039973" cy="7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则是在提升文化软实力,文化实力的提升又必将对推广科技实力影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91439" y="5422277"/>
            <a:ext cx="290626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响产生正面作用。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563909" cy="1473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PEAIJ+ArialMT"/>
                <a:cs typeface="NPEAIJ+ArialMT"/>
              </a:rPr>
              <a:t>•</a:t>
            </a:r>
          </a:p>
          <a:p>
            <a:pPr marL="0" marR="0">
              <a:lnSpc>
                <a:spcPts val="2681"/>
              </a:lnSpc>
              <a:spcBef>
                <a:spcPts val="263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PEAIJ+ArialMT"/>
                <a:cs typeface="NPEAIJ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6040" y="1032192"/>
            <a:ext cx="13746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94858"/>
            <a:ext cx="5723261" cy="21483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PEAIJ+ArialMT"/>
                <a:cs typeface="NPEAIJ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采取网上向公众征名的方式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PEAIJ+ArialMT"/>
                <a:cs typeface="NPEAIJ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巧妙融合现代科技与传统中国文化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PEAIJ+ArialMT"/>
                <a:cs typeface="NPEAIJ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航天成果体现的是科技硬实力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5543"/>
            <a:ext cx="10181842" cy="1201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07136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、在下面一段文字横线处补写恰当的语句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使整段文字语意完整连</a:t>
            </a:r>
          </a:p>
          <a:p>
            <a:pPr marL="0" marR="0">
              <a:lnSpc>
                <a:spcPts val="2195"/>
              </a:lnSpc>
              <a:spcBef>
                <a:spcPts val="1766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贯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内容贴切,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逻辑严密。每处不超过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16个字。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40612" y="1478129"/>
            <a:ext cx="69799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351785" y="1478129"/>
            <a:ext cx="7757591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是全面深化改革特别是供给侧结构性改革的重要内容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1980787"/>
            <a:ext cx="10502592" cy="120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是转变政府职能、推进双创的重要抓手。本届政府连续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年施政“当头炮”</a:t>
            </a:r>
          </a:p>
          <a:p>
            <a:pPr marL="0" marR="0">
              <a:lnSpc>
                <a:spcPts val="2195"/>
              </a:lnSpc>
              <a:spcBef>
                <a:spcPts val="176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咬定“放管服”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,2017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年也不例外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只是棋局已大不同。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40612" y="3113762"/>
            <a:ext cx="8230896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民之所呼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改革所向。从“放得开”到“管得好”到“服好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3616935"/>
            <a:ext cx="5495130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务”,“放管服”综合改革成效显明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,②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002401" y="3616935"/>
            <a:ext cx="3226503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。“放”要如何打通肠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4119856"/>
            <a:ext cx="10016628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梗阻,“管”要如何克服事中事后监管薄弱,“服”要如何把好法理规定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1439" y="4622775"/>
            <a:ext cx="6626242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与人情诉求的契合点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考量现代化管理的智慧。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40612" y="5254093"/>
            <a:ext cx="9034206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食品安全领域的监管探索只是“放管服”改革的的一个缩影。在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91439" y="5756962"/>
            <a:ext cx="3087877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信息时代大背景下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,③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3894454" y="5756962"/>
            <a:ext cx="5813633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撸起袖子用心干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监管方式定可变得更高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91439" y="6259620"/>
            <a:ext cx="3549177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效、更精准、更富温情。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563909" cy="1473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IJVNWC+ArialMT"/>
                <a:cs typeface="IJVNWC+ArialMT"/>
              </a:rPr>
              <a:t>•</a:t>
            </a:r>
          </a:p>
          <a:p>
            <a:pPr marL="0" marR="0">
              <a:lnSpc>
                <a:spcPts val="2681"/>
              </a:lnSpc>
              <a:spcBef>
                <a:spcPts val="263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IJVNWC+ArialMT"/>
                <a:cs typeface="IJVNWC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6040" y="1032192"/>
            <a:ext cx="13746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94858"/>
            <a:ext cx="2982722" cy="21483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IJVNWC+ArialMT"/>
                <a:cs typeface="IJVNWC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“放管服”改革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IJVNWC+ArialMT"/>
                <a:cs typeface="IJVNWC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也面临诸多挑战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IJVNWC+ArialMT"/>
                <a:cs typeface="IJVNWC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只要开动脑筋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99002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WFGHRK+å¾®è½¯é�»,Bold"/>
                <a:cs typeface="WFGHRK+å¾®è½¯é�»,Bold"/>
              </a:rPr>
              <a:t>课程回顾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WFGHRK+å¾®è½¯é�»,Bold"/>
                <a:cs typeface="WFGHRK+å¾®è½¯é�»,Bold"/>
              </a:rPr>
              <a:t>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047276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、在下面一段文字横线处补写恰当的语句,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使整段文字语意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完整连贯,内容贴切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逻辑严密。每处不超过15个字。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3212" y="1580832"/>
            <a:ext cx="968734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随着人类科技的飞速发展,西方一些学者开始对科技进行批判反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129210"/>
            <a:ext cx="5284994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思,强调科技的负面性。他们认为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 ,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920104" y="2129210"/>
            <a:ext cx="3366820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,人类自己创造的科学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2678493"/>
            <a:ext cx="10044179" cy="1310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技术有可能会把自己毁灭掉。人类的智慧真的无法驾驭科技吗?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西</a:t>
            </a:r>
          </a:p>
          <a:p>
            <a:pPr marL="0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方学术界的疑问让人有一种错觉,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好像人类的科学技术发展有多快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3776027"/>
            <a:ext cx="546007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似的。实际上同大自然的力量相比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072504" y="3776027"/>
            <a:ext cx="336651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,人类连太阳系都走不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4324667"/>
            <a:ext cx="7046474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出去,医学连人的寿命都无法有效延长。因此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 ,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452106" y="4324667"/>
            <a:ext cx="76200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563909" cy="1473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FWCAM+ArialMT"/>
                <a:cs typeface="SFWCAM+ArialMT"/>
              </a:rPr>
              <a:t>•</a:t>
            </a:r>
          </a:p>
          <a:p>
            <a:pPr marL="0" marR="0">
              <a:lnSpc>
                <a:spcPts val="2681"/>
              </a:lnSpc>
              <a:spcBef>
                <a:spcPts val="263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FWCAM+ArialMT"/>
                <a:cs typeface="SFWCAM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6040" y="1032192"/>
            <a:ext cx="13746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94858"/>
            <a:ext cx="5370696" cy="14732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FWCAM+ArialMT"/>
                <a:cs typeface="SFWCAM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人类的智慧无法驾驭失控的科技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FWCAM+ArialMT"/>
                <a:cs typeface="SFWCAM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人类的技术力量微不足道。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045503"/>
            <a:ext cx="6954315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FWCAM+ArialMT"/>
                <a:cs typeface="SFWCAM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人类科技的进展还远没到失控发展的地步。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047276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8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、在下面一段文字横线处补写恰当的语句,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使整段文字语意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完整连贯,内容贴切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逻辑严密。每处不超过15个字。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580832"/>
            <a:ext cx="10049466" cy="24083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7848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如果真的允许人体器官自由交易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</a:p>
          <a:p>
            <a:pPr marL="1537970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?又有哪一个穷人能高价买得起肾?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此外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,卖了肾或其他</a:t>
            </a:r>
          </a:p>
          <a:p>
            <a:pPr marL="0" marR="0">
              <a:lnSpc>
                <a:spcPts val="2400"/>
              </a:lnSpc>
              <a:spcBef>
                <a:spcPts val="1923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器官又引起其他疾病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,岂不成为社会负担?正因为这许多问题,即使</a:t>
            </a:r>
          </a:p>
          <a:p>
            <a:pPr marL="0" marR="0">
              <a:lnSpc>
                <a:spcPts val="2400"/>
              </a:lnSpc>
              <a:spcBef>
                <a:spcPts val="197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在荷兰这样最开放的国家,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80353" y="1580832"/>
            <a:ext cx="2755696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买方则是富人。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129210"/>
            <a:ext cx="762304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153533" y="3227133"/>
            <a:ext cx="76200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563909" cy="1473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AEPJHL+ArialMT"/>
                <a:cs typeface="AEPJHL+ArialMT"/>
              </a:rPr>
              <a:t>•</a:t>
            </a:r>
          </a:p>
          <a:p>
            <a:pPr marL="0" marR="0">
              <a:lnSpc>
                <a:spcPts val="2681"/>
              </a:lnSpc>
              <a:spcBef>
                <a:spcPts val="263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AEPJHL+ArialMT"/>
                <a:cs typeface="AEPJHL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6040" y="1032192"/>
            <a:ext cx="13746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94858"/>
            <a:ext cx="2982722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AEPJHL+ArialMT"/>
                <a:cs typeface="AEPJHL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卖方一定是穷人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370371"/>
            <a:ext cx="5370696" cy="1472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AEPJHL+ArialMT"/>
                <a:cs typeface="AEPJHL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有哪一个富人肯把自己的肾卖掉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AEPJHL+ArialMT"/>
                <a:cs typeface="AEPJHL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也不允许人体器官的交易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047276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、在下面一段文字横线处补写恰当的语句,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使整段文字语意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完整连贯,内容贴切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逻辑严密。每处不超过10个字。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3212" y="1580832"/>
            <a:ext cx="6164186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重视家庭建设,注重家庭、注重家教、①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147306" y="1580832"/>
            <a:ext cx="214121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,是中华民族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129210"/>
            <a:ext cx="9862229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积淀千年不变的价值共识。领导干部作为党治国理政的“关键少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2678493"/>
            <a:ext cx="4757286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数”,“家风正,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则民风淳”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461380" y="2678493"/>
            <a:ext cx="3875436" cy="1310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;“家风正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,则党风端”。</a:t>
            </a:r>
          </a:p>
          <a:p>
            <a:pPr marL="150876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,而是检验其作风过硬与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3227133"/>
            <a:ext cx="493006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领导干部家风不是个人小事、③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3776027"/>
            <a:ext cx="792554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否的重要表现,影响党风、政风和社会风气的好坏。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563909" cy="1473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IQNEJ+ArialMT"/>
                <a:cs typeface="PIQNEJ+ArialMT"/>
              </a:rPr>
              <a:t>•</a:t>
            </a:r>
          </a:p>
          <a:p>
            <a:pPr marL="0" marR="0">
              <a:lnSpc>
                <a:spcPts val="2681"/>
              </a:lnSpc>
              <a:spcBef>
                <a:spcPts val="263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IQNEJ+ArialMT"/>
                <a:cs typeface="PIQNEJ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6040" y="1032192"/>
            <a:ext cx="13746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94858"/>
            <a:ext cx="2063750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IQNEJ+ArialMT"/>
                <a:cs typeface="PIQNEJ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注重家风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370371"/>
            <a:ext cx="2982722" cy="1472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IQNEJ+ArialMT"/>
                <a:cs typeface="PIQNEJ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家风正则政风清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PIQNEJ+ArialMT"/>
                <a:cs typeface="PIQNEJ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家庭私事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222624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10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、在下面一段文字横线处补写恰当的语句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使整段文字语意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完整连贯,内容贴切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逻辑严密。每处不超过15个字。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9288" y="1580832"/>
            <a:ext cx="828074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众所周知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,茶叶中含有令人兴奋的咖啡因,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喝茶能提神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833104" y="1580832"/>
            <a:ext cx="60960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129210"/>
            <a:ext cx="10224726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研究表明,红茶冲泡后不仅有咖啡因溶出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9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。红茶前两次冲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2678493"/>
            <a:ext cx="10394670" cy="29568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泡时,Γ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-氨基丁酸的溶出率明显高于咖啡因,只是到第三泡后,咖啡</a:t>
            </a:r>
          </a:p>
          <a:p>
            <a:pPr marL="0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因才高于Γ-氨基丁酸。故而正确地饮用红茶,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可以改善睡眠。另外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红茶中的L-茶氨酸还对改善骨质疏松、降低血压、预防老年痴呆等</a:t>
            </a:r>
          </a:p>
          <a:p>
            <a:pPr marL="0" marR="0">
              <a:lnSpc>
                <a:spcPts val="2400"/>
              </a:lnSpc>
              <a:spcBef>
                <a:spcPts val="196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有益。红茶的生产技术和饮用文化均源自中国,但与欧、美、俄以</a:t>
            </a:r>
          </a:p>
          <a:p>
            <a:pPr marL="0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喝红茶为时尚不同,从返璞归真、道法自然的文化角度出发,中国人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422277"/>
            <a:ext cx="3698716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一直偏爱喝绿茶。然而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540630" y="5422277"/>
            <a:ext cx="511163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国人不应让红茶的价值再被“埋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5970917"/>
            <a:ext cx="1987296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没”下去。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563909" cy="1473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BDPMSO+ArialMT"/>
                <a:cs typeface="BDPMSO+ArialMT"/>
              </a:rPr>
              <a:t>•</a:t>
            </a:r>
          </a:p>
          <a:p>
            <a:pPr marL="0" marR="0">
              <a:lnSpc>
                <a:spcPts val="2681"/>
              </a:lnSpc>
              <a:spcBef>
                <a:spcPts val="263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BDPMSO+ArialMT"/>
                <a:cs typeface="BDPMSO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6040" y="1032192"/>
            <a:ext cx="13746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94858"/>
            <a:ext cx="5547709" cy="21483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BDPMSO+ArialMT"/>
                <a:cs typeface="BDPMSO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但你是否知道喝红茶还能助眠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BDPMSO+ArialMT"/>
                <a:cs typeface="BDPMSO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还会溶出有利睡眠的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Y—氨基丁酸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BDPMSO+ArialMT"/>
                <a:cs typeface="BDPMSO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从科学和健康的角度出发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326" y="2737012"/>
            <a:ext cx="2515819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GSQHGA+å¾®è½¯é�»,Bold"/>
                <a:cs typeface="GSQHGA+å¾®è½¯é�»,Bold"/>
              </a:rPr>
              <a:t>课程总结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808" y="2804358"/>
            <a:ext cx="1397812" cy="1576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5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GSQHGA+å¾®è½¯é�»,Bold"/>
                <a:cs typeface="GSQHGA+å¾®è½¯é�»,Bold"/>
              </a:rPr>
              <a:t>四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04080" y="1513400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EBEMWC+å¾®è½¯é�»,Bold"/>
                <a:cs typeface="EBEMWC+å¾®è½¯é�»,Bold"/>
              </a:rPr>
              <a:t>结语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56594"/>
            <a:ext cx="6327265" cy="11629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GLWIV+ArialMT"/>
                <a:cs typeface="BGLW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一、补空题答题技巧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GLWIV+ArialMT"/>
                <a:cs typeface="BGLW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FPBDTL+TwCenMT-Bold"/>
                <a:cs typeface="FPBDTL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、读全段、定主体、分层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43003"/>
            <a:ext cx="4709966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GLWIV+ArialMT"/>
                <a:cs typeface="BGLW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FPBDTL+TwCenMT-Bold"/>
                <a:cs typeface="FPBDTL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、上拉下顶找两点造句（</a:t>
            </a:r>
            <a:r>
              <a:rPr sz="2000" b="1">
                <a:solidFill>
                  <a:srgbClr val="000000"/>
                </a:solidFill>
                <a:latin typeface="FPBDTL+TwCenMT-Bold"/>
                <a:cs typeface="FPBDTL+TwCenMT-Bold"/>
              </a:rPr>
              <a:t>123</a:t>
            </a:r>
            <a:r>
              <a:rPr sz="2000" spc="18">
                <a:solidFill>
                  <a:srgbClr val="000000"/>
                </a:solidFill>
                <a:latin typeface="SimSun"/>
                <a:cs typeface="SimSun"/>
              </a:rPr>
              <a:t>式）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35255"/>
            <a:ext cx="9530880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GLWIV+ArialMT"/>
                <a:cs typeface="BGLW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FPBDTL+TwCenMT-Bold"/>
                <a:cs typeface="FPBDTL+TwCenMT-Bold"/>
              </a:rPr>
              <a:t>3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、有提示找提示：句式特点（相似、排比、并列、转折</a:t>
            </a:r>
            <a:r>
              <a:rPr sz="2000" b="1">
                <a:solidFill>
                  <a:srgbClr val="000000"/>
                </a:solidFill>
                <a:latin typeface="LCEMHE+TwCenMT-Bold"/>
                <a:cs typeface="LCEMHE+TwCenMT-Bold"/>
              </a:rPr>
              <a:t>……</a:t>
            </a:r>
            <a:r>
              <a:rPr sz="2000" spc="11">
                <a:solidFill>
                  <a:srgbClr val="000000"/>
                </a:solidFill>
                <a:latin typeface="SimSun"/>
                <a:cs typeface="SimSun"/>
              </a:rPr>
              <a:t>）关联词、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62660" y="2212697"/>
            <a:ext cx="1659636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代词等提示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2693521"/>
            <a:ext cx="6327265" cy="11644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GLWIV+ArialMT"/>
                <a:cs typeface="BGLW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二、衔接题答题技巧</a:t>
            </a:r>
          </a:p>
          <a:p>
            <a:pPr marL="0" marR="0">
              <a:lnSpc>
                <a:spcPts val="2238"/>
              </a:lnSpc>
              <a:spcBef>
                <a:spcPts val="1699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GLWIV+ArialMT"/>
                <a:cs typeface="BGLW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FPBDTL+TwCenMT-Bold"/>
                <a:cs typeface="FPBDTL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、首尾句上下相连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3679549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GLWIV+ArialMT"/>
                <a:cs typeface="BGLW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FPBDTL+TwCenMT-Bold"/>
                <a:cs typeface="FPBDTL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、各分句自身顺序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4172182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GLWIV+ArialMT"/>
                <a:cs typeface="BGLW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FPBDTL+TwCenMT-Bold"/>
                <a:cs typeface="FPBDTL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34060" y="4665958"/>
            <a:ext cx="7063354" cy="116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33205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GLWIV+ArialMT"/>
                <a:cs typeface="BGLW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三、关联词（虚词）题答题技巧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GLWIV+ArialMT"/>
                <a:cs typeface="BGLW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FPBDTL+TwCenMT-Bold"/>
                <a:cs typeface="FPBDTL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、排除干扰项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34060" y="5650716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GLWIV+ArialMT"/>
                <a:cs typeface="BGLWIV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FPBDTL+TwCenMT-Bold"/>
                <a:cs typeface="FPBDTL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14470" y="2356408"/>
            <a:ext cx="1534667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VKLDGA+å¾®è½¯é�»,Bold"/>
                <a:cs typeface="VKLDGA+å¾®è½¯é�»,Bold"/>
              </a:rPr>
              <a:t>感谢观看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18966" y="368276"/>
            <a:ext cx="268559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四、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排序题答题技巧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860528"/>
            <a:ext cx="2819400" cy="11531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JLOPS+TwCenMT-Bold"/>
                <a:cs typeface="DJLOPS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、分析选项找规律。</a:t>
            </a:r>
          </a:p>
          <a:p>
            <a:pPr marL="0" marR="0">
              <a:lnSpc>
                <a:spcPts val="2182"/>
              </a:lnSpc>
              <a:spcBef>
                <a:spcPts val="1708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JLOPS+TwCenMT-Bold"/>
                <a:cs typeface="DJLOPS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、前句提示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46937"/>
            <a:ext cx="3393033" cy="1645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JLOPS+TwCenMT-Bold"/>
                <a:cs typeface="DJLOPS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、两句间明显顺序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JLOPS+TwCenMT-Bold"/>
                <a:cs typeface="DJLOPS+TwCenMT-Bold"/>
              </a:rPr>
              <a:t>4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、关联词、代词、提示词</a:t>
            </a:r>
          </a:p>
          <a:p>
            <a:pPr marL="0" marR="0">
              <a:lnSpc>
                <a:spcPts val="2182"/>
              </a:lnSpc>
              <a:spcBef>
                <a:spcPts val="1657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JLOPS+TwCenMT-Bold"/>
                <a:cs typeface="DJLOPS+TwCenMT-Bold"/>
              </a:rPr>
              <a:t>5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、标点提示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3325471"/>
            <a:ext cx="721368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DJLOPS+TwCenMT-Bold"/>
                <a:cs typeface="DJLOPS+TwCenMT-Bold"/>
              </a:rPr>
              <a:t>6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、话题一致性，整体顺序（时间、空间、逻辑、总分）</a:t>
            </a:r>
          </a:p>
          <a:p>
            <a:pPr marL="2956890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五、框架图答题技巧：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311880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一、确定主体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804132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二、确定顺序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5296122"/>
            <a:ext cx="4707828" cy="63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三、用已给成分造句（重复、逻辑）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68276"/>
            <a:ext cx="6195821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84906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六、徽标题答题技巧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一、介绍徽标构成</a:t>
            </a:r>
            <a:r>
              <a:rPr sz="2000" b="1">
                <a:solidFill>
                  <a:srgbClr val="000000"/>
                </a:solidFill>
                <a:latin typeface="PVORTR+TwCenMT-Bold"/>
                <a:cs typeface="PVORTR+TwCenMT-Bold"/>
              </a:rPr>
              <a:t>(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构图要素）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54685"/>
            <a:ext cx="7939259" cy="1127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二、二、解释徽标的寓意（构图要素对应的主题象征意造句）</a:t>
            </a:r>
          </a:p>
          <a:p>
            <a:pPr marL="2956890" marR="0">
              <a:lnSpc>
                <a:spcPts val="2004"/>
              </a:lnSpc>
              <a:spcBef>
                <a:spcPts val="1871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七、漫画题答题技巧：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2339189"/>
            <a:ext cx="4567268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PVORTR+TwCenMT-Bold"/>
                <a:cs typeface="PVORTR+TwCenMT-Bold"/>
              </a:rPr>
              <a:t>1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、标题：主体、寓意、最夸张部分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2833219"/>
            <a:ext cx="5156142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PVORTR+TwCenMT-Bold"/>
                <a:cs typeface="PVORTR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、内容：确定主体及特点，按顺序造句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3325471"/>
            <a:ext cx="868235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PVORTR+TwCenMT-Bold"/>
                <a:cs typeface="PVORTR+TwCenMT-Bold"/>
              </a:rPr>
              <a:t>3</a:t>
            </a:r>
            <a:r>
              <a:rPr sz="2000" spc="12">
                <a:solidFill>
                  <a:srgbClr val="000000"/>
                </a:solidFill>
                <a:latin typeface="SimSun"/>
                <a:cs typeface="SimSun"/>
              </a:rPr>
              <a:t>、寓意：主体所代表的群体（讽刺、反映、揭示）某种社会现象。</a:t>
            </a:r>
          </a:p>
          <a:p>
            <a:pPr marL="3084906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八、仿句题答题技巧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311880"/>
            <a:ext cx="9271232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PVORTR+TwCenMT-Bold"/>
                <a:cs typeface="PVORTR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、先换主干，后换修饰，用同类词替换。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PVORTR+TwCenMT-Bold"/>
                <a:cs typeface="PVORTR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、二、注意原句各分句之间的关系（包含、递进、并列、对比、转折）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754967"/>
            <a:ext cx="6542836" cy="1852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783154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九、长短句变换答题技巧：</a:t>
            </a:r>
          </a:p>
          <a:p>
            <a:pPr marL="0" marR="0">
              <a:lnSpc>
                <a:spcPts val="2067"/>
              </a:lnSpc>
              <a:spcBef>
                <a:spcPts val="1208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EACQNP+TwCenMT-Bold"/>
                <a:cs typeface="EACQNP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、长变短：主干</a:t>
            </a:r>
            <a:r>
              <a:rPr sz="1900" b="1">
                <a:solidFill>
                  <a:srgbClr val="000000"/>
                </a:solidFill>
                <a:latin typeface="EACQNP+TwCenMT-Bold"/>
                <a:cs typeface="EACQNP+TwCenMT-Bold"/>
              </a:rPr>
              <a:t>+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最近定语。定状语单独造句。</a:t>
            </a:r>
          </a:p>
          <a:p>
            <a:pPr marL="0" marR="0">
              <a:lnSpc>
                <a:spcPts val="2064"/>
              </a:lnSpc>
              <a:spcBef>
                <a:spcPts val="1214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EACQNP+TwCenMT-Bold"/>
                <a:cs typeface="EACQNP+TwCenMT-Bold"/>
              </a:rPr>
              <a:t>2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、短变长：主干句。短句同项合并后做定状语</a:t>
            </a:r>
          </a:p>
          <a:p>
            <a:pPr marL="2905074" marR="0">
              <a:lnSpc>
                <a:spcPts val="1895"/>
              </a:lnSpc>
              <a:spcBef>
                <a:spcPts val="134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十、</a:t>
            </a:r>
            <a:r>
              <a:rPr sz="1900">
                <a:solidFill>
                  <a:srgbClr val="FF0000"/>
                </a:solidFill>
                <a:latin typeface="SimSun"/>
                <a:cs typeface="SimSun"/>
              </a:rPr>
              <a:t>逻辑推断答题技巧：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2421080"/>
            <a:ext cx="9218072" cy="1019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64"/>
              </a:lnSpc>
              <a:spcBef>
                <a:spcPct val="0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EACQNP+TwCenMT-Bold"/>
                <a:cs typeface="EACQNP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、分出条件、结论句。</a:t>
            </a:r>
            <a:r>
              <a:rPr sz="1900" b="1">
                <a:solidFill>
                  <a:srgbClr val="000000"/>
                </a:solidFill>
                <a:latin typeface="EACQNP+TwCenMT-Bold"/>
                <a:cs typeface="EACQNP+TwCenMT-Bold"/>
              </a:rPr>
              <a:t>2</a:t>
            </a:r>
            <a:r>
              <a:rPr sz="1900" spc="10">
                <a:solidFill>
                  <a:srgbClr val="000000"/>
                </a:solidFill>
                <a:latin typeface="SimSun"/>
                <a:cs typeface="SimSun"/>
              </a:rPr>
              <a:t>、判断多对一（强加因果、无中生有，主观臆断）</a:t>
            </a:r>
          </a:p>
          <a:p>
            <a:pPr marL="2905074" marR="0">
              <a:lnSpc>
                <a:spcPts val="1895"/>
              </a:lnSpc>
              <a:spcBef>
                <a:spcPts val="1331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十一、表达得体答题技巧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3254962"/>
            <a:ext cx="4884437" cy="1018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敬辞前缀</a:t>
            </a:r>
            <a:r>
              <a:rPr sz="1900" spc="5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：屈老俯光请，雅芳拜华令；</a:t>
            </a:r>
          </a:p>
          <a:p>
            <a:pPr marL="1333449" marR="0">
              <a:lnSpc>
                <a:spcPts val="1895"/>
              </a:lnSpc>
              <a:spcBef>
                <a:spcPts val="138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叨玉垂大贤，高贵恭惠奉。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4087447"/>
            <a:ext cx="4884437" cy="1020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谦称前缀</a:t>
            </a:r>
            <a:r>
              <a:rPr sz="1900" spc="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</a:t>
            </a:r>
            <a:r>
              <a:rPr sz="1900" spc="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愚家小敝浅，鄙舍老贱寒。</a:t>
            </a:r>
          </a:p>
          <a:p>
            <a:pPr marL="1333449" marR="0">
              <a:lnSpc>
                <a:spcPts val="1895"/>
              </a:lnSpc>
              <a:spcBef>
                <a:spcPts val="139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拙陋不敢管，窃劳寡奴犬。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921075"/>
            <a:ext cx="4469860" cy="10188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口诀：老叨</a:t>
            </a:r>
            <a:r>
              <a:rPr sz="1900" spc="104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屈俯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请令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拜惠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大贤</a:t>
            </a:r>
          </a:p>
          <a:p>
            <a:pPr marL="762000" marR="0">
              <a:lnSpc>
                <a:spcPts val="1898"/>
              </a:lnSpc>
              <a:spcBef>
                <a:spcPts val="137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高贵</a:t>
            </a:r>
            <a:r>
              <a:rPr sz="1900" spc="10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雅芳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恭奉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光华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玉垂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6171009"/>
            <a:ext cx="6767168" cy="602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浅陋寡拙愚家劳，敝寒舍</a:t>
            </a:r>
            <a:r>
              <a:rPr sz="1900" spc="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，窃小犬。鄙贱老奴不敢管。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74569" y="679442"/>
            <a:ext cx="4323578" cy="126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FF0000"/>
                </a:solidFill>
                <a:latin typeface="FangSong"/>
                <a:cs typeface="FangSong"/>
              </a:rPr>
              <a:t>补空题答题技巧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8340" y="1513903"/>
            <a:ext cx="7273317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、读全段、定主体（话题）、分层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88340" y="2227651"/>
            <a:ext cx="9614788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、有提示找提示：句式特点（相似、排比、并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8340" y="2812867"/>
            <a:ext cx="8910549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列、转折、因果……）关联词、代词等提示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88340" y="3524956"/>
            <a:ext cx="7041304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、上拉下顶找两点造句（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123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式）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56806"/>
            <a:ext cx="10047276" cy="1310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、在下面一段文字横线处补写恰当的语句,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使整段文字语意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完整连贯,内容贴切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逻辑严密。每处不超过10个字。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580832"/>
            <a:ext cx="10226128" cy="24083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61772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糖画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,顾名思义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27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</a:p>
          <a:p>
            <a:pPr marL="0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制糖画跟普通绘画不一样,所用材料是糖稀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400"/>
              </a:lnSpc>
              <a:spcBef>
                <a:spcPts val="192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糖人的动作要快。这就要求</a:t>
            </a:r>
            <a:r>
              <a:rPr sz="2400" spc="6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  <a:r>
              <a:rPr sz="2400" spc="103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,每笔之间不能间断,很多</a:t>
            </a:r>
          </a:p>
          <a:p>
            <a:pPr marL="0" marR="0">
              <a:lnSpc>
                <a:spcPts val="2400"/>
              </a:lnSpc>
              <a:spcBef>
                <a:spcPts val="197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糖画的笔顺都是事先设计好,便于手艺人一气呵成。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45203" y="1580832"/>
            <a:ext cx="511163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它是一种民间传统手工技艺。绘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59954" y="2129210"/>
            <a:ext cx="1528876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,所以画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42816"/>
            <a:ext cx="563909" cy="1473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CTHQQC+ArialMT"/>
                <a:cs typeface="CTHQQC+ArialMT"/>
              </a:rPr>
              <a:t>•</a:t>
            </a:r>
          </a:p>
          <a:p>
            <a:pPr marL="0" marR="0">
              <a:lnSpc>
                <a:spcPts val="2681"/>
              </a:lnSpc>
              <a:spcBef>
                <a:spcPts val="263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CTHQQC+ArialMT"/>
                <a:cs typeface="CTHQQC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6040" y="1032192"/>
            <a:ext cx="13746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94858"/>
            <a:ext cx="5547709" cy="21483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CTHQQC+ArialMT"/>
                <a:cs typeface="CTHQQC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就是用糖做成的画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/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就是用糖作画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CTHQQC+ArialMT"/>
                <a:cs typeface="CTHQQC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凉了之后非常容易凝固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681"/>
              </a:lnSpc>
              <a:spcBef>
                <a:spcPts val="263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CTHQQC+ArialMT"/>
                <a:cs typeface="CTHQQC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做糖画最好是连笔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1059</Words>
  <Application>Microsoft Office PowerPoint</Application>
  <PresentationFormat>全屏显示(4:3)</PresentationFormat>
  <Paragraphs>228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30</vt:i4>
      </vt:variant>
      <vt:variant>
        <vt:lpstr>幻灯片标题</vt:lpstr>
      </vt:variant>
      <vt:variant>
        <vt:i4>30</vt:i4>
      </vt:variant>
    </vt:vector>
  </HeadingPairs>
  <TitlesOfParts>
    <vt:vector size="86" baseType="lpstr">
      <vt:lpstr>AEPJHL+ArialMT</vt:lpstr>
      <vt:lpstr>BDPMSO+ArialMT</vt:lpstr>
      <vt:lpstr>BGLWIV+ArialMT</vt:lpstr>
      <vt:lpstr>CTHQQC+ArialMT</vt:lpstr>
      <vt:lpstr>CUGSIB+STZhongsong</vt:lpstr>
      <vt:lpstr>DJLOPS+TwCenMT-Bold</vt:lpstr>
      <vt:lpstr>EACQNP+TwCenMT-Bold</vt:lpstr>
      <vt:lpstr>EBEMWC+å¾®è½¯é�»,Bold</vt:lpstr>
      <vt:lpstr>FangSong</vt:lpstr>
      <vt:lpstr>FPBDTL+TwCenMT-Bold</vt:lpstr>
      <vt:lpstr>GSQHGA+å¾®è½¯é�»,Bold</vt:lpstr>
      <vt:lpstr>HUGEGE+ArialMT</vt:lpstr>
      <vt:lpstr>IJVNWC+ArialMT</vt:lpstr>
      <vt:lpstr>KCAPUI+ArialMT</vt:lpstr>
      <vt:lpstr>LCEMHE+TwCenMT-Bold</vt:lpstr>
      <vt:lpstr>NGLJBB+ArialMT</vt:lpstr>
      <vt:lpstr>NPEAIJ+ArialMT</vt:lpstr>
      <vt:lpstr>PIQNEJ+ArialMT</vt:lpstr>
      <vt:lpstr>PVORTR+TwCenMT-Bold</vt:lpstr>
      <vt:lpstr>SFWCAM+ArialMT</vt:lpstr>
      <vt:lpstr>VKLDGA+å¾®è½¯é�»,Bold</vt:lpstr>
      <vt:lpstr>WFGHRK+å¾®è½¯é�»,Bold</vt:lpstr>
      <vt:lpstr>SimSun</vt:lpstr>
      <vt:lpstr>Arial</vt:lpstr>
      <vt:lpstr>Calibri</vt:lpstr>
      <vt:lpstr>Times New Roman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2018-10-02T15:36:26Z</cp:lastPrinted>
  <dcterms:created xsi:type="dcterms:W3CDTF">2018-10-02T07:36:26Z</dcterms:created>
  <dcterms:modified xsi:type="dcterms:W3CDTF">2018-10-02T08:06:35Z</dcterms:modified>
</cp:coreProperties>
</file>