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2" r:id="rId2"/>
    <p:sldId id="268" r:id="rId3"/>
    <p:sldId id="269" r:id="rId4"/>
    <p:sldId id="270" r:id="rId5"/>
    <p:sldId id="271" r:id="rId6"/>
    <p:sldId id="272" r:id="rId7"/>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4660" autoAdjust="0"/>
  </p:normalViewPr>
  <p:slideViewPr>
    <p:cSldViewPr snapToGrid="0">
      <p:cViewPr varScale="1">
        <p:scale>
          <a:sx n="89" d="100"/>
          <a:sy n="89" d="100"/>
        </p:scale>
        <p:origin x="-168" y="-10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2019/8/24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2019/8/24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2019/8/24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2019/8/24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2019/8/24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2019/8/24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21505"/>
          <p:cNvSpPr>
            <a:spLocks noGrp="1" noRot="1"/>
          </p:cNvSpPr>
          <p:nvPr>
            <p:ph type="title"/>
          </p:nvPr>
        </p:nvSpPr>
        <p:spPr>
          <a:xfrm>
            <a:off x="97971" y="130629"/>
            <a:ext cx="12094029" cy="6251121"/>
          </a:xfrm>
        </p:spPr>
        <p:txBody>
          <a:bodyPr anchor="ctr"/>
          <a:lstStyle/>
          <a:p>
            <a:pPr algn="ctr"/>
            <a:endParaRPr lang="zh-CN" altLang="en-US" sz="9600" b="1" dirty="0">
              <a:solidFill>
                <a:srgbClr val="FF0000"/>
              </a:solidFill>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29" y="-10759"/>
            <a:ext cx="12246429" cy="6710707"/>
          </a:xfrm>
          <a:prstGeom prst="rect">
            <a:avLst/>
          </a:prstGeom>
        </p:spPr>
      </p:pic>
      <p:sp>
        <p:nvSpPr>
          <p:cNvPr id="3" name="矩形 2"/>
          <p:cNvSpPr/>
          <p:nvPr/>
        </p:nvSpPr>
        <p:spPr>
          <a:xfrm>
            <a:off x="1338942" y="1360714"/>
            <a:ext cx="9688286" cy="2800767"/>
          </a:xfrm>
          <a:prstGeom prst="rect">
            <a:avLst/>
          </a:prstGeom>
          <a:noFill/>
        </p:spPr>
        <p:txBody>
          <a:bodyPr wrap="square" lIns="91440" tIns="45720" rIns="91440" bIns="45720">
            <a:spAutoFit/>
          </a:bodyPr>
          <a:lstStyle/>
          <a:p>
            <a:pPr algn="ctr"/>
            <a:r>
              <a:rPr lang="en-US" altLang="zh-CN" sz="8800" b="1" dirty="0"/>
              <a:t>《</a:t>
            </a:r>
            <a:r>
              <a:rPr lang="zh-CN" altLang="en-US" sz="8800" b="1" dirty="0"/>
              <a:t>傅雷家书</a:t>
            </a:r>
            <a:r>
              <a:rPr lang="en-US" altLang="zh-CN" sz="8800" b="1" dirty="0" smtClean="0"/>
              <a:t>》</a:t>
            </a:r>
            <a:endParaRPr lang="en-US" altLang="zh-CN" sz="8800" b="1" dirty="0"/>
          </a:p>
          <a:p>
            <a:pPr algn="ctr"/>
            <a:r>
              <a:rPr lang="zh-CN" altLang="en-US" sz="8800" b="1" dirty="0" smtClean="0"/>
              <a:t>读后感</a:t>
            </a:r>
            <a:endParaRPr lang="zh-CN" altLang="zh-CN" sz="88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1365" y="193002"/>
            <a:ext cx="11887200" cy="6492875"/>
          </a:xfrm>
        </p:spPr>
        <p:txBody>
          <a:bodyPr>
            <a:noAutofit/>
          </a:bodyPr>
          <a:lstStyle/>
          <a:p>
            <a:r>
              <a:rPr lang="zh-CN" altLang="en-US" sz="3600" b="1" dirty="0" smtClean="0"/>
              <a:t>                            </a:t>
            </a:r>
            <a:r>
              <a:rPr lang="zh-CN" altLang="en-US" sz="3600" b="1" dirty="0" smtClean="0">
                <a:latin typeface="黑体" pitchFamily="49" charset="-122"/>
                <a:ea typeface="黑体" pitchFamily="49" charset="-122"/>
              </a:rPr>
              <a:t>陪伴</a:t>
            </a:r>
            <a:r>
              <a:rPr lang="zh-CN" altLang="en-US" sz="3600" b="1" dirty="0">
                <a:latin typeface="黑体" pitchFamily="49" charset="-122"/>
                <a:ea typeface="黑体" pitchFamily="49" charset="-122"/>
              </a:rPr>
              <a:t>，是最明亮的</a:t>
            </a:r>
            <a:r>
              <a:rPr lang="zh-CN" altLang="en-US" sz="3600" b="1" dirty="0" smtClean="0">
                <a:latin typeface="黑体" pitchFamily="49" charset="-122"/>
                <a:ea typeface="黑体" pitchFamily="49" charset="-122"/>
              </a:rPr>
              <a:t>温情</a:t>
            </a:r>
            <a:r>
              <a:rPr lang="en-US" altLang="zh-CN" sz="3600" b="1" dirty="0" smtClean="0">
                <a:latin typeface="黑体" pitchFamily="49" charset="-122"/>
                <a:ea typeface="黑体" pitchFamily="49" charset="-122"/>
              </a:rPr>
              <a:t/>
            </a:r>
            <a:br>
              <a:rPr lang="en-US" altLang="zh-CN" sz="3600" b="1" dirty="0" smtClean="0">
                <a:latin typeface="黑体" pitchFamily="49" charset="-122"/>
                <a:ea typeface="黑体" pitchFamily="49" charset="-122"/>
              </a:rPr>
            </a:br>
            <a:r>
              <a:rPr lang="en-US" altLang="zh-CN" sz="3600" b="1" dirty="0" smtClean="0"/>
              <a:t>                       ——</a:t>
            </a:r>
            <a:r>
              <a:rPr lang="zh-CN" altLang="en-US" sz="3600" b="1" dirty="0" smtClean="0"/>
              <a:t>读</a:t>
            </a:r>
            <a:r>
              <a:rPr lang="en-US" altLang="zh-CN" sz="3600" b="1" dirty="0"/>
              <a:t>《</a:t>
            </a:r>
            <a:r>
              <a:rPr lang="zh-CN" altLang="en-US" sz="3600" b="1" dirty="0"/>
              <a:t>傅雷家书</a:t>
            </a:r>
            <a:r>
              <a:rPr lang="en-US" altLang="zh-CN" sz="3600" b="1" dirty="0"/>
              <a:t>》</a:t>
            </a:r>
            <a:r>
              <a:rPr lang="zh-CN" altLang="en-US" sz="3600" b="1" dirty="0" smtClean="0"/>
              <a:t>有感</a:t>
            </a:r>
            <a:r>
              <a:rPr lang="en-US" altLang="zh-CN" sz="3600" b="1" dirty="0"/>
              <a:t/>
            </a:r>
            <a:br>
              <a:rPr lang="en-US" altLang="zh-CN" sz="3600" b="1" dirty="0"/>
            </a:br>
            <a:r>
              <a:rPr lang="en-US" altLang="zh-CN" sz="3600" b="1" dirty="0" smtClean="0"/>
              <a:t>                                  </a:t>
            </a:r>
            <a:r>
              <a:rPr lang="zh-CN" altLang="en-US" sz="2800" b="1" dirty="0" smtClean="0">
                <a:latin typeface="楷体" pitchFamily="49" charset="-122"/>
                <a:ea typeface="楷体" pitchFamily="49" charset="-122"/>
              </a:rPr>
              <a:t>作者：谢心亘</a:t>
            </a:r>
            <a:r>
              <a:rPr lang="en-US" altLang="zh-CN" sz="2800" b="1" dirty="0" smtClean="0">
                <a:latin typeface="楷体" pitchFamily="49" charset="-122"/>
                <a:ea typeface="楷体" pitchFamily="49" charset="-122"/>
              </a:rPr>
              <a:t/>
            </a:r>
            <a:br>
              <a:rPr lang="en-US" altLang="zh-CN" sz="2800" b="1" dirty="0" smtClean="0">
                <a:latin typeface="楷体" pitchFamily="49" charset="-122"/>
                <a:ea typeface="楷体" pitchFamily="49" charset="-122"/>
              </a:rPr>
            </a:br>
            <a:r>
              <a:rPr lang="en-US" altLang="zh-CN" sz="3600" b="1" dirty="0"/>
              <a:t/>
            </a:r>
            <a:br>
              <a:rPr lang="en-US" altLang="zh-CN" sz="3600" b="1" dirty="0"/>
            </a:br>
            <a:r>
              <a:rPr lang="zh-CN" altLang="en-US" sz="3600" b="1" dirty="0" smtClean="0"/>
              <a:t>        偶然</a:t>
            </a:r>
            <a:r>
              <a:rPr lang="zh-CN" altLang="en-US" sz="3600" b="1" dirty="0"/>
              <a:t>机会阅读到一本名著导读中</a:t>
            </a:r>
            <a:r>
              <a:rPr lang="en-US" altLang="zh-CN" sz="3600" b="1" dirty="0"/>
              <a:t>《</a:t>
            </a:r>
            <a:r>
              <a:rPr lang="zh-CN" altLang="en-US" sz="3600" b="1" dirty="0"/>
              <a:t>傅雷家书</a:t>
            </a:r>
            <a:r>
              <a:rPr lang="en-US" altLang="zh-CN" sz="3600" b="1" dirty="0"/>
              <a:t>》</a:t>
            </a:r>
            <a:r>
              <a:rPr lang="zh-CN" altLang="en-US" sz="3600" b="1" dirty="0"/>
              <a:t>的选文，我被作家傅雷那情深意切的语言深深地打动了。</a:t>
            </a:r>
            <a:br>
              <a:rPr lang="zh-CN" altLang="en-US" sz="3600" b="1" dirty="0"/>
            </a:br>
            <a:r>
              <a:rPr lang="zh-CN" altLang="en-US" sz="3600" b="1" u="sng" dirty="0" smtClean="0"/>
              <a:t>      “</a:t>
            </a:r>
            <a:r>
              <a:rPr lang="zh-CN" altLang="en-US" sz="3600" b="1" u="sng" dirty="0"/>
              <a:t>这种精神消沉的情形，以后还会有的。我是过来人，决不至于大惊小怪，你也不必为此担心，更不必硬压在肚里不告诉我们”，</a:t>
            </a:r>
            <a:r>
              <a:rPr lang="zh-CN" altLang="en-US" sz="3600" b="1" dirty="0"/>
              <a:t>这哪里像是对异国他</a:t>
            </a:r>
            <a:r>
              <a:rPr lang="zh-CN" altLang="en-US" sz="3600" b="1" dirty="0" smtClean="0"/>
              <a:t>乡长久不能</a:t>
            </a:r>
            <a:r>
              <a:rPr lang="zh-CN" altLang="en-US" sz="3600" b="1" dirty="0"/>
              <a:t>见面的儿子说话，倒更像是对一个近在身前的儿子掏出一颗心来，那质朴的语言中蕴含着一份如山的父爱。我爱不释手地读完了节选的这封书信。</a:t>
            </a:r>
            <a:br>
              <a:rPr lang="zh-CN" altLang="en-US" sz="3600" b="1" dirty="0"/>
            </a:br>
            <a:endParaRPr lang="zh-CN" altLang="en-US" sz="3600" b="1" dirty="0"/>
          </a:p>
        </p:txBody>
      </p:sp>
    </p:spTree>
    <p:extLst>
      <p:ext uri="{BB962C8B-B14F-4D97-AF65-F5344CB8AC3E}">
        <p14:creationId xmlns:p14="http://schemas.microsoft.com/office/powerpoint/2010/main" val="32379074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1365" y="193002"/>
            <a:ext cx="11887200" cy="6492875"/>
          </a:xfrm>
        </p:spPr>
        <p:txBody>
          <a:bodyPr>
            <a:noAutofit/>
          </a:bodyPr>
          <a:lstStyle/>
          <a:p>
            <a:r>
              <a:rPr lang="zh-CN" altLang="en-US" sz="3600" b="1" dirty="0"/>
              <a:t>         </a:t>
            </a:r>
            <a:r>
              <a:rPr lang="zh-CN" altLang="en-US" sz="3600" b="1" dirty="0" smtClean="0"/>
              <a:t>然后</a:t>
            </a:r>
            <a:r>
              <a:rPr lang="zh-CN" altLang="en-US" sz="3600" b="1" dirty="0"/>
              <a:t>，我就迫不及待地想进</a:t>
            </a:r>
            <a:r>
              <a:rPr lang="en-US" altLang="zh-CN" sz="3600" b="1" dirty="0"/>
              <a:t>-</a:t>
            </a:r>
            <a:r>
              <a:rPr lang="zh-CN" altLang="en-US" sz="3600" b="1" dirty="0"/>
              <a:t>步认识这位伟大的父亲他是如何通过书信的方式， 传递出一段跨越千山万水的深情</a:t>
            </a:r>
            <a:r>
              <a:rPr lang="en-US" altLang="zh-CN" sz="3600" b="1" dirty="0"/>
              <a:t>!</a:t>
            </a:r>
            <a:br>
              <a:rPr lang="en-US" altLang="zh-CN" sz="3600" b="1" dirty="0"/>
            </a:br>
            <a:r>
              <a:rPr lang="en-US" altLang="zh-CN" sz="3600" b="1" dirty="0" smtClean="0"/>
              <a:t>        </a:t>
            </a:r>
            <a:r>
              <a:rPr lang="zh-CN" altLang="en-US" sz="3600" b="1" dirty="0" smtClean="0"/>
              <a:t>我</a:t>
            </a:r>
            <a:r>
              <a:rPr lang="zh-CN" altLang="en-US" sz="3600" b="1" dirty="0"/>
              <a:t>很快找来</a:t>
            </a:r>
            <a:r>
              <a:rPr lang="en-US" altLang="zh-CN" sz="3600" b="1" dirty="0" smtClean="0"/>
              <a:t>《</a:t>
            </a:r>
            <a:r>
              <a:rPr lang="zh-CN" altLang="en-US" sz="3600" b="1" dirty="0"/>
              <a:t>傅</a:t>
            </a:r>
            <a:r>
              <a:rPr lang="zh-CN" altLang="en-US" sz="3600" b="1" dirty="0" smtClean="0"/>
              <a:t>雷</a:t>
            </a:r>
            <a:r>
              <a:rPr lang="zh-CN" altLang="en-US" sz="3600" b="1" dirty="0"/>
              <a:t>家书</a:t>
            </a:r>
            <a:r>
              <a:rPr lang="en-US" altLang="zh-CN" sz="3600" b="1" dirty="0"/>
              <a:t>》</a:t>
            </a:r>
            <a:r>
              <a:rPr lang="zh-CN" altLang="en-US" sz="3600" b="1" dirty="0"/>
              <a:t>这本书如饥似渴地读起来。随着越来越深人地闻读，</a:t>
            </a:r>
            <a:r>
              <a:rPr lang="zh-CN" altLang="en-US" sz="3600" b="1" u="sng" dirty="0"/>
              <a:t>“良师益友”和“多年父子成兄弟”</a:t>
            </a:r>
            <a:r>
              <a:rPr lang="zh-CN" altLang="en-US" sz="3600" b="1" dirty="0"/>
              <a:t>的词句在我的脑海里不断地蹦出来。记得傅聪在克拉可夫举行的两场音乐会结束后，面对听众热情的拥抱与高度的赞誉，不禁心潮澎湃，在信中写道</a:t>
            </a:r>
            <a:r>
              <a:rPr lang="en-US" altLang="zh-CN" sz="3600" b="1" u="sng" dirty="0"/>
              <a:t>:“</a:t>
            </a:r>
            <a:r>
              <a:rPr lang="zh-CN" altLang="en-US" sz="3600" b="1" u="sng" dirty="0"/>
              <a:t>能够使人家对我最爱的祖国产生这种景仰之情，我真觉得幸福。”</a:t>
            </a:r>
            <a:r>
              <a:rPr lang="zh-CN" altLang="en-US" sz="3600" b="1" dirty="0"/>
              <a:t>仅仅是简单地抒发感情，却引发了傅雷深切的思考</a:t>
            </a:r>
            <a:r>
              <a:rPr lang="en-US" altLang="zh-CN" sz="3600" b="1" u="sng" dirty="0"/>
              <a:t>:“</a:t>
            </a:r>
            <a:r>
              <a:rPr lang="zh-CN" altLang="en-US" sz="3600" b="1" u="sng" dirty="0"/>
              <a:t>赤子孤单了，会创造一个世界。”</a:t>
            </a:r>
            <a:r>
              <a:rPr lang="zh-CN" altLang="en-US" sz="3600" b="1" dirty="0"/>
              <a:t>傅雷对孩子苦心孤诣的教导态度，也正如傅雷对待其他工作一般，他以高度负责的精神与心力，在对社会、</a:t>
            </a:r>
            <a:r>
              <a:rPr lang="zh-CN" altLang="en-US" sz="3600" b="1" dirty="0" smtClean="0"/>
              <a:t>祖国</a:t>
            </a:r>
            <a:r>
              <a:rPr lang="zh-CN" altLang="en-US" sz="3600" b="1" dirty="0"/>
              <a:t>和人类世界尽自己的责任的。</a:t>
            </a:r>
          </a:p>
        </p:txBody>
      </p:sp>
    </p:spTree>
    <p:extLst>
      <p:ext uri="{BB962C8B-B14F-4D97-AF65-F5344CB8AC3E}">
        <p14:creationId xmlns:p14="http://schemas.microsoft.com/office/powerpoint/2010/main" val="18416568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1365" y="193002"/>
            <a:ext cx="11887200" cy="6492875"/>
          </a:xfrm>
        </p:spPr>
        <p:txBody>
          <a:bodyPr>
            <a:noAutofit/>
          </a:bodyPr>
          <a:lstStyle/>
          <a:p>
            <a:r>
              <a:rPr lang="zh-CN" altLang="en-US" sz="3600" b="1" dirty="0" smtClean="0"/>
              <a:t>      </a:t>
            </a:r>
            <a:r>
              <a:rPr lang="zh-CN" altLang="en-US" sz="3600" b="1" u="sng" dirty="0" smtClean="0"/>
              <a:t>“</a:t>
            </a:r>
            <a:r>
              <a:rPr lang="zh-CN" altLang="en-US" sz="3600" b="1" u="sng" dirty="0"/>
              <a:t>永远保持赤子之心，永远能够与普通天下的赤子之心相接相契相抱</a:t>
            </a:r>
            <a:r>
              <a:rPr lang="en-US" altLang="zh-CN" sz="3600" b="1" u="sng" dirty="0"/>
              <a:t>!”</a:t>
            </a:r>
            <a:r>
              <a:rPr lang="zh-CN" altLang="en-US" sz="3600" b="1" dirty="0"/>
              <a:t>这是对中国音乐演奏事业的诠释，是对浓烈的爱国情感的抒发，也是对人生真理的阐明。</a:t>
            </a:r>
            <a:br>
              <a:rPr lang="zh-CN" altLang="en-US" sz="3600" b="1" dirty="0"/>
            </a:br>
            <a:r>
              <a:rPr lang="zh-CN" altLang="en-US" sz="3600" b="1" dirty="0" smtClean="0"/>
              <a:t>         读</a:t>
            </a:r>
            <a:r>
              <a:rPr lang="zh-CN" altLang="en-US" sz="3600" b="1" dirty="0"/>
              <a:t>着那一封封书信， 读着那一句句睿智理性的问候，</a:t>
            </a:r>
            <a:r>
              <a:rPr lang="zh-CN" altLang="en-US" sz="3600" b="1" dirty="0" smtClean="0"/>
              <a:t>一幅</a:t>
            </a:r>
            <a:r>
              <a:rPr lang="zh-CN" altLang="en-US" sz="3600" b="1" dirty="0"/>
              <a:t>溫馨的画面如电影镜头般在我的眼前闪现。在傅聪二十多年的海外生活中，他经历了喜怒哀乐，低谷和辉煌，作为父亲的傅雷一直用书信的方式和儿子交流，谈生活，谈音乐，谈交友，谈爱情，谈</a:t>
            </a:r>
            <a:r>
              <a:rPr lang="zh-CN" altLang="en-US" sz="3600" b="1" dirty="0" smtClean="0"/>
              <a:t>做人</a:t>
            </a:r>
            <a:r>
              <a:rPr lang="en-US" altLang="zh-CN" sz="3600" b="1" dirty="0" smtClean="0"/>
              <a:t>....</a:t>
            </a:r>
            <a:br>
              <a:rPr lang="en-US" altLang="zh-CN" sz="3600" b="1" dirty="0" smtClean="0"/>
            </a:br>
            <a:r>
              <a:rPr lang="en-US" altLang="zh-CN" sz="3600" b="1" dirty="0" smtClean="0"/>
              <a:t>       </a:t>
            </a:r>
            <a:r>
              <a:rPr lang="zh-CN" altLang="en-US" sz="3600" b="1" dirty="0" smtClean="0"/>
              <a:t>万水千山</a:t>
            </a:r>
            <a:r>
              <a:rPr lang="zh-CN" altLang="en-US" sz="3600" b="1" dirty="0"/>
              <a:t>也无法阻隔这种陪伴，直至傅雷离开这个世界。其实，他并没有离开，至少在傅聪心中，至少在喜爱他的读者心中，他从未离开。那一封封书信给我的震撼如同海上涨起的潮水汹 涌澎湃，经久不息。</a:t>
            </a:r>
            <a:br>
              <a:rPr lang="zh-CN" altLang="en-US" sz="3600" b="1" dirty="0"/>
            </a:br>
            <a:endParaRPr lang="en-US" altLang="zh-CN" sz="3600" b="1" dirty="0"/>
          </a:p>
        </p:txBody>
      </p:sp>
    </p:spTree>
    <p:extLst>
      <p:ext uri="{BB962C8B-B14F-4D97-AF65-F5344CB8AC3E}">
        <p14:creationId xmlns:p14="http://schemas.microsoft.com/office/powerpoint/2010/main" val="1841656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1365" y="193002"/>
            <a:ext cx="11887200" cy="6492875"/>
          </a:xfrm>
        </p:spPr>
        <p:txBody>
          <a:bodyPr>
            <a:noAutofit/>
          </a:bodyPr>
          <a:lstStyle/>
          <a:p>
            <a:r>
              <a:rPr lang="zh-CN" altLang="en-US" sz="3600" b="1" dirty="0" smtClean="0"/>
              <a:t>         这</a:t>
            </a:r>
            <a:r>
              <a:rPr lang="zh-CN" altLang="en-US" sz="3600" b="1" dirty="0"/>
              <a:t>也让我想到了史铁生的母亲，当儿子遭遇不幸时，当儿子的命运被紧紧地摁在黑暗中时，她承受着常人难以承受的不能说出的痛苦，总是陪伴在儿子的身后，以静默的方式，以最大的努力陪伴儿子走出人生的低谷。史铁生终成著名作家，其实，他的每一处车轍里，都有他母亲的脚印，他的每一次眺望，都有一个身影，身影的背后写着“陪伴”</a:t>
            </a:r>
            <a:r>
              <a:rPr lang="zh-CN" altLang="en-US" sz="3600" b="1" dirty="0" smtClean="0"/>
              <a:t>。</a:t>
            </a:r>
            <a:r>
              <a:rPr lang="zh-CN" altLang="en-US" sz="3600" b="1" dirty="0"/>
              <a:t/>
            </a:r>
            <a:br>
              <a:rPr lang="zh-CN" altLang="en-US" sz="3600" b="1" dirty="0"/>
            </a:br>
            <a:r>
              <a:rPr lang="zh-CN" altLang="en-US" sz="3600" b="1" dirty="0"/>
              <a:t>      </a:t>
            </a:r>
            <a:r>
              <a:rPr lang="zh-CN" altLang="en-US" sz="3600" b="1" dirty="0" smtClean="0"/>
              <a:t>   这</a:t>
            </a:r>
            <a:r>
              <a:rPr lang="zh-CN" altLang="en-US" sz="3600" b="1" dirty="0"/>
              <a:t>又让我想到了</a:t>
            </a:r>
            <a:r>
              <a:rPr lang="en-US" altLang="zh-CN" sz="3600" b="1" dirty="0"/>
              <a:t>《</a:t>
            </a:r>
            <a:r>
              <a:rPr lang="zh-CN" altLang="en-US" sz="3600" b="1" dirty="0"/>
              <a:t>父亲的油莱花</a:t>
            </a:r>
            <a:r>
              <a:rPr lang="en-US" altLang="zh-CN" sz="3600" b="1" dirty="0"/>
              <a:t>》</a:t>
            </a:r>
            <a:r>
              <a:rPr lang="zh-CN" altLang="en-US" sz="3600" b="1" dirty="0"/>
              <a:t>这篇小说，在物质遗乏的年代。面对即将失学的儿子，目不识丁的老父亲只能用灌入自己思想的油莱花在儿子激荡的脑海中沉淀，一直</a:t>
            </a:r>
            <a:r>
              <a:rPr lang="zh-CN" altLang="en-US" sz="3600" b="1" dirty="0" smtClean="0"/>
              <a:t>激励</a:t>
            </a:r>
            <a:r>
              <a:rPr lang="zh-CN" altLang="en-US" sz="3600" b="1" dirty="0"/>
              <a:t>和陪伴着儿子的</a:t>
            </a:r>
            <a:r>
              <a:rPr lang="zh-CN" altLang="en-US" sz="3600" b="1" dirty="0" smtClean="0"/>
              <a:t>一生。刹那间，</a:t>
            </a:r>
            <a:r>
              <a:rPr lang="zh-CN" altLang="en-US" sz="3600" b="1" dirty="0"/>
              <a:t>我脑海中浮现了瘦弱却又坚强的父亲，他无声的陪伴，丝丝缕缕，如阳光如雨露，不曾远离</a:t>
            </a:r>
            <a:r>
              <a:rPr lang="zh-CN" altLang="en-US" sz="3600" b="1" dirty="0" smtClean="0"/>
              <a:t>。</a:t>
            </a:r>
            <a:endParaRPr lang="zh-CN" altLang="en-US" sz="3600" b="1" dirty="0"/>
          </a:p>
        </p:txBody>
      </p:sp>
    </p:spTree>
    <p:extLst>
      <p:ext uri="{BB962C8B-B14F-4D97-AF65-F5344CB8AC3E}">
        <p14:creationId xmlns:p14="http://schemas.microsoft.com/office/powerpoint/2010/main" val="11131599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1365" y="193002"/>
            <a:ext cx="11887200" cy="6492875"/>
          </a:xfrm>
        </p:spPr>
        <p:txBody>
          <a:bodyPr>
            <a:noAutofit/>
          </a:bodyPr>
          <a:lstStyle/>
          <a:p>
            <a:r>
              <a:rPr lang="zh-CN" altLang="en-US" sz="3600" b="1" dirty="0"/>
              <a:t> </a:t>
            </a:r>
            <a:r>
              <a:rPr lang="zh-CN" altLang="en-US" sz="3600" b="1" dirty="0" smtClean="0"/>
              <a:t>       然而</a:t>
            </a:r>
            <a:r>
              <a:rPr lang="zh-CN" altLang="en-US" sz="3600" b="1" dirty="0"/>
              <a:t>，在人类社会高速发展的今天，</a:t>
            </a:r>
            <a:r>
              <a:rPr lang="zh-CN" altLang="en-US" sz="3600" b="1" dirty="0" smtClean="0"/>
              <a:t>一些</a:t>
            </a:r>
            <a:r>
              <a:rPr lang="zh-CN" altLang="en-US" sz="3600" b="1" dirty="0"/>
              <a:t>父母在陪伴孩子成长的过程</a:t>
            </a:r>
            <a:r>
              <a:rPr lang="zh-CN" altLang="en-US" sz="3600" b="1" dirty="0" smtClean="0"/>
              <a:t>中，却</a:t>
            </a:r>
            <a:r>
              <a:rPr lang="zh-CN" altLang="en-US" sz="3600" b="1" dirty="0"/>
              <a:t>渐渐隐身，以至于</a:t>
            </a:r>
            <a:r>
              <a:rPr lang="zh-CN" altLang="en-US" sz="3600" b="1" dirty="0" smtClean="0"/>
              <a:t>缺失。</a:t>
            </a:r>
            <a:r>
              <a:rPr lang="zh-CN" altLang="en-US" sz="3600" b="1" dirty="0"/>
              <a:t>如此，许多孩子</a:t>
            </a:r>
            <a:r>
              <a:rPr lang="zh-CN" altLang="en-US" sz="3600" b="1" dirty="0" smtClean="0"/>
              <a:t>在</a:t>
            </a:r>
            <a:r>
              <a:rPr lang="zh-CN" altLang="en-US" sz="3600" b="1" dirty="0"/>
              <a:t>健康</a:t>
            </a:r>
            <a:r>
              <a:rPr lang="zh-CN" altLang="en-US" sz="3600" b="1" dirty="0" smtClean="0"/>
              <a:t>成长</a:t>
            </a:r>
            <a:r>
              <a:rPr lang="zh-CN" altLang="en-US" sz="3600" b="1" dirty="0"/>
              <a:t>的人生</a:t>
            </a:r>
            <a:r>
              <a:rPr lang="zh-CN" altLang="en-US" sz="3600" b="1" dirty="0" smtClean="0"/>
              <a:t>道路上</a:t>
            </a:r>
            <a:r>
              <a:rPr lang="zh-CN" altLang="en-US" sz="3600" b="1" dirty="0"/>
              <a:t>越走越远。我想说</a:t>
            </a:r>
            <a:r>
              <a:rPr lang="en-US" altLang="zh-CN" sz="3600" b="1" dirty="0"/>
              <a:t>:</a:t>
            </a:r>
            <a:r>
              <a:rPr lang="zh-CN" altLang="en-US" sz="3600" b="1" dirty="0"/>
              <a:t>只有</a:t>
            </a:r>
            <a:r>
              <a:rPr lang="zh-CN" altLang="en-US" sz="3600" b="1" dirty="0" smtClean="0"/>
              <a:t>陪伴，才能</a:t>
            </a:r>
            <a:r>
              <a:rPr lang="zh-CN" altLang="en-US" sz="3600" b="1" dirty="0"/>
              <a:t>洞察孩子内心的真正需要</a:t>
            </a:r>
            <a:r>
              <a:rPr lang="zh-CN" altLang="en-US" sz="3600" b="1" dirty="0" smtClean="0"/>
              <a:t>，发现</a:t>
            </a:r>
            <a:r>
              <a:rPr lang="zh-CN" altLang="en-US" sz="3600" b="1" dirty="0"/>
              <a:t>并纠正孩子人生成长轨迹的偏差啊。</a:t>
            </a:r>
            <a:br>
              <a:rPr lang="zh-CN" altLang="en-US" sz="3600" b="1" dirty="0"/>
            </a:br>
            <a:r>
              <a:rPr lang="zh-CN" altLang="en-US" sz="3600" b="1" dirty="0" smtClean="0"/>
              <a:t>        愿</a:t>
            </a:r>
            <a:r>
              <a:rPr lang="zh-CN" altLang="en-US" sz="3600" b="1" dirty="0"/>
              <a:t>天下的</a:t>
            </a:r>
            <a:r>
              <a:rPr lang="zh-CN" altLang="en-US" sz="3600" b="1" dirty="0" smtClean="0"/>
              <a:t>父母儿女们</a:t>
            </a:r>
            <a:r>
              <a:rPr lang="zh-CN" altLang="en-US" sz="3600" b="1" dirty="0"/>
              <a:t>，都来</a:t>
            </a:r>
            <a:r>
              <a:rPr lang="zh-CN" altLang="en-US" sz="3600" b="1" dirty="0" smtClean="0"/>
              <a:t>读一读</a:t>
            </a:r>
            <a:r>
              <a:rPr lang="en-US" altLang="zh-CN" sz="3600" b="1" dirty="0" smtClean="0"/>
              <a:t>《</a:t>
            </a:r>
            <a:r>
              <a:rPr lang="zh-CN" altLang="en-US" sz="3600" b="1" dirty="0" smtClean="0"/>
              <a:t>傅雷家书</a:t>
            </a:r>
            <a:r>
              <a:rPr lang="en-US" altLang="zh-CN" sz="3600" b="1" dirty="0"/>
              <a:t>》</a:t>
            </a:r>
            <a:r>
              <a:rPr lang="zh-CN" altLang="en-US" sz="3600" b="1" dirty="0" smtClean="0"/>
              <a:t>吧，</a:t>
            </a:r>
            <a:r>
              <a:rPr lang="zh-CN" altLang="en-US" sz="3600" b="1" dirty="0"/>
              <a:t>让陪伴的温情</a:t>
            </a:r>
            <a:r>
              <a:rPr lang="zh-CN" altLang="en-US" sz="3600" b="1" dirty="0" smtClean="0"/>
              <a:t>，在</a:t>
            </a:r>
            <a:r>
              <a:rPr lang="zh-CN" altLang="en-US" sz="3600" b="1" dirty="0"/>
              <a:t>两代人</a:t>
            </a:r>
            <a:r>
              <a:rPr lang="zh-CN" altLang="en-US" sz="3600" b="1" dirty="0" smtClean="0"/>
              <a:t>之间明亮起来，在</a:t>
            </a:r>
            <a:r>
              <a:rPr lang="zh-CN" altLang="en-US" sz="3600" b="1" dirty="0"/>
              <a:t>我们每</a:t>
            </a:r>
            <a:r>
              <a:rPr lang="zh-CN" altLang="en-US" sz="3600" b="1" dirty="0" smtClean="0"/>
              <a:t>一个人</a:t>
            </a:r>
            <a:r>
              <a:rPr lang="zh-CN" altLang="en-US" sz="3600" b="1" dirty="0"/>
              <a:t>的</a:t>
            </a:r>
            <a:r>
              <a:rPr lang="zh-CN" altLang="en-US" sz="3600" b="1" dirty="0" smtClean="0"/>
              <a:t>心中，明亮起来。</a:t>
            </a:r>
            <a:endParaRPr lang="zh-CN" altLang="en-US" sz="3600" b="1" dirty="0"/>
          </a:p>
        </p:txBody>
      </p:sp>
    </p:spTree>
    <p:extLst>
      <p:ext uri="{BB962C8B-B14F-4D97-AF65-F5344CB8AC3E}">
        <p14:creationId xmlns:p14="http://schemas.microsoft.com/office/powerpoint/2010/main" val="111315997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TotalTime>
  <Words>273</Words>
  <Application>Microsoft Office PowerPoint</Application>
  <PresentationFormat>自定义</PresentationFormat>
  <Paragraphs>7</Paragraphs>
  <Slides>6</Slides>
  <Notes>0</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Office 主题</vt:lpstr>
      <vt:lpstr>PowerPoint 演示文稿</vt:lpstr>
      <vt:lpstr>                            陪伴，是最明亮的温情                        ——读《傅雷家书》有感                                   作者：谢心亘          偶然机会阅读到一本名著导读中《傅雷家书》的选文，我被作家傅雷那情深意切的语言深深地打动了。       “这种精神消沉的情形，以后还会有的。我是过来人，决不至于大惊小怪，你也不必为此担心，更不必硬压在肚里不告诉我们”，这哪里像是对异国他乡长久不能见面的儿子说话，倒更像是对一个近在身前的儿子掏出一颗心来，那质朴的语言中蕴含着一份如山的父爱。我爱不释手地读完了节选的这封书信。 </vt:lpstr>
      <vt:lpstr>         然后，我就迫不及待地想进-步认识这位伟大的父亲他是如何通过书信的方式， 传递出一段跨越千山万水的深情!         我很快找来《傅雷家书》这本书如饥似渴地读起来。随着越来越深人地闻读，“良师益友”和“多年父子成兄弟”的词句在我的脑海里不断地蹦出来。记得傅聪在克拉可夫举行的两场音乐会结束后，面对听众热情的拥抱与高度的赞誉，不禁心潮澎湃，在信中写道:“能够使人家对我最爱的祖国产生这种景仰之情，我真觉得幸福。”仅仅是简单地抒发感情，却引发了傅雷深切的思考:“赤子孤单了，会创造一个世界。”傅雷对孩子苦心孤诣的教导态度，也正如傅雷对待其他工作一般，他以高度负责的精神与心力，在对社会、祖国和人类世界尽自己的责任的。</vt:lpstr>
      <vt:lpstr>      “永远保持赤子之心，永远能够与普通天下的赤子之心相接相契相抱!”这是对中国音乐演奏事业的诠释，是对浓烈的爱国情感的抒发，也是对人生真理的阐明。          读着那一封封书信， 读着那一句句睿智理性的问候，一幅溫馨的画面如电影镜头般在我的眼前闪现。在傅聪二十多年的海外生活中，他经历了喜怒哀乐，低谷和辉煌，作为父亲的傅雷一直用书信的方式和儿子交流，谈生活，谈音乐，谈交友，谈爱情，谈做人....        万水千山也无法阻隔这种陪伴，直至傅雷离开这个世界。其实，他并没有离开，至少在傅聪心中，至少在喜爱他的读者心中，他从未离开。那一封封书信给我的震撼如同海上涨起的潮水汹 涌澎湃，经久不息。 </vt:lpstr>
      <vt:lpstr>         这也让我想到了史铁生的母亲，当儿子遭遇不幸时，当儿子的命运被紧紧地摁在黑暗中时，她承受着常人难以承受的不能说出的痛苦，总是陪伴在儿子的身后，以静默的方式，以最大的努力陪伴儿子走出人生的低谷。史铁生终成著名作家，其实，他的每一处车轍里，都有他母亲的脚印，他的每一次眺望，都有一个身影，身影的背后写着“陪伴”。          这又让我想到了《父亲的油莱花》这篇小说，在物质遗乏的年代。面对即将失学的儿子，目不识丁的老父亲只能用灌入自己思想的油莱花在儿子激荡的脑海中沉淀，一直激励和陪伴着儿子的一生。刹那间，我脑海中浮现了瘦弱却又坚强的父亲，他无声的陪伴，丝丝缕缕，如阳光如雨露，不曾远离。</vt:lpstr>
      <vt:lpstr>        然而，在人类社会高速发展的今天，一些父母在陪伴孩子成长的过程中，却渐渐隐身，以至于缺失。如此，许多孩子在健康成长的人生道路上越走越远。我想说:只有陪伴，才能洞察孩子内心的真正需要，发现并纠正孩子人生成长轨迹的偏差啊。         愿天下的父母儿女们，都来读一读《傅雷家书》吧，让陪伴的温情，在两代人之间明亮起来，在我们每一个人的心中，明亮起来。</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20</cp:revision>
  <dcterms:created xsi:type="dcterms:W3CDTF">2018-04-14T09:52:00Z</dcterms:created>
  <dcterms:modified xsi:type="dcterms:W3CDTF">2019-08-24T13:41:05Z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