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sldIdLst>
    <p:sldId id="256" r:id="rId2"/>
    <p:sldId id="263" r:id="rId3"/>
    <p:sldId id="269" r:id="rId4"/>
    <p:sldId id="257" r:id="rId5"/>
    <p:sldId id="291" r:id="rId6"/>
    <p:sldId id="292" r:id="rId7"/>
    <p:sldId id="293" r:id="rId8"/>
    <p:sldId id="294" r:id="rId9"/>
    <p:sldId id="295" r:id="rId10"/>
    <p:sldId id="264" r:id="rId11"/>
    <p:sldId id="296" r:id="rId12"/>
    <p:sldId id="301" r:id="rId13"/>
    <p:sldId id="297" r:id="rId14"/>
    <p:sldId id="298" r:id="rId15"/>
    <p:sldId id="302" r:id="rId16"/>
    <p:sldId id="299" r:id="rId17"/>
    <p:sldId id="300" r:id="rId18"/>
    <p:sldId id="303" r:id="rId19"/>
    <p:sldId id="304" r:id="rId20"/>
    <p:sldId id="305" r:id="rId21"/>
    <p:sldId id="306" r:id="rId22"/>
    <p:sldId id="307" r:id="rId23"/>
    <p:sldId id="308" r:id="rId24"/>
  </p:sldIdLst>
  <p:sldSz cx="12192000" cy="6858000"/>
  <p:notesSz cx="7103745" cy="10234295"/>
  <p:embeddedFontLst>
    <p:embeddedFont>
      <p:font typeface="站酷快乐体2016修订版" panose="02010600030101010101" charset="-122"/>
      <p:regular r:id="rId26"/>
    </p:embeddedFont>
    <p:embeddedFont>
      <p:font typeface="Calibri Light" panose="020F0302020204030204" charset="0"/>
      <p:regular r:id="rId27"/>
      <p:italic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  <p:embeddedFont>
      <p:font typeface="楷体" panose="02010609060101010101" charset="-122"/>
      <p:regular r:id="rId33"/>
    </p:embeddedFont>
    <p:embeddedFont>
      <p:font typeface="华文楷体" panose="02010600040101010101" charset="-122"/>
      <p:regular r:id="rId34"/>
    </p:embeddedFont>
  </p:embeddedFontLst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tags" Target="tags/tag1.xml" /><Relationship Id="rId26" Type="http://schemas.openxmlformats.org/officeDocument/2006/relationships/font" Target="fonts/font1.fntdata" /><Relationship Id="rId27" Type="http://schemas.openxmlformats.org/officeDocument/2006/relationships/font" Target="fonts/font2.fntdata" /><Relationship Id="rId28" Type="http://schemas.openxmlformats.org/officeDocument/2006/relationships/font" Target="fonts/font3.fntdata" /><Relationship Id="rId29" Type="http://schemas.openxmlformats.org/officeDocument/2006/relationships/font" Target="fonts/font4.fntdata" /><Relationship Id="rId3" Type="http://schemas.openxmlformats.org/officeDocument/2006/relationships/slide" Target="slides/slide2.xml" /><Relationship Id="rId30" Type="http://schemas.openxmlformats.org/officeDocument/2006/relationships/font" Target="fonts/font5.fntdata" /><Relationship Id="rId31" Type="http://schemas.openxmlformats.org/officeDocument/2006/relationships/font" Target="fonts/font6.fntdata" /><Relationship Id="rId32" Type="http://schemas.openxmlformats.org/officeDocument/2006/relationships/font" Target="fonts/font7.fntdata" /><Relationship Id="rId33" Type="http://schemas.openxmlformats.org/officeDocument/2006/relationships/font" Target="fonts/font8.fntdata" /><Relationship Id="rId34" Type="http://schemas.openxmlformats.org/officeDocument/2006/relationships/font" Target="fonts/font9.fntdata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image" Target="file:///D:\qq&#25991;&#20214;\712321467\Image\C2C\Image2\%7b75232B38-A165-1FB7-499C-2E1C792CACB5%7d.png" TargetMode="Externa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1073743875" descr="D:\qq文件\712321467\Image\C2C\Image2\{75232B38-A165-1FB7-499C-2E1C792CACB5}.png"/>
          <p:cNvPicPr>
            <a:picLocks noChangeAspect="1"/>
          </p:cNvPicPr>
          <p:nvPr/>
        </p:nvPicPr>
        <p:blipFill>
          <a:blip r:embed="rId12" r:link="rId11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2.png" /><Relationship Id="rId3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3.png" /><Relationship Id="rId3" Type="http://schemas.openxmlformats.org/officeDocument/2006/relationships/image" Target="../media/image4.pn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19020" y="16132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291840"/>
            <a:ext cx="12216765" cy="3566160"/>
          </a:xfrm>
          <a:prstGeom prst="rect">
            <a:avLst/>
          </a:prstGeom>
          <a:noFill/>
          <a:effectLst>
            <a:reflection blurRad="1270000" stA="45000" endPos="65000" dist="50800" dir="5400000" sy="-100000" algn="bl" rotWithShape="0"/>
          </a:effectLst>
        </p:spPr>
      </p:pic>
      <p:grpSp>
        <p:nvGrpSpPr>
          <p:cNvPr id="6" name="组合 5"/>
          <p:cNvGrpSpPr/>
          <p:nvPr/>
        </p:nvGrpSpPr>
        <p:grpSpPr>
          <a:xfrm>
            <a:off x="3258340" y="825289"/>
            <a:ext cx="5515454" cy="1587782"/>
            <a:chOff x="5369" y="2369"/>
            <a:chExt cx="6173" cy="1777"/>
          </a:xfrm>
        </p:grpSpPr>
        <p:sp>
          <p:nvSpPr>
            <p:cNvPr id="4" name="文本框 3"/>
            <p:cNvSpPr txBox="1"/>
            <p:nvPr/>
          </p:nvSpPr>
          <p:spPr>
            <a:xfrm>
              <a:off x="7684" y="2369"/>
              <a:ext cx="3501" cy="1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8800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369" y="2529"/>
              <a:ext cx="6173" cy="1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>
                  <a:solidFill>
                    <a:schemeClr val="tx2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修改病句</a:t>
              </a:r>
              <a:endParaRPr lang="zh-CN" altLang="en-US" sz="8800">
                <a:solidFill>
                  <a:schemeClr val="tx2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8140" y="14608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065" y="1876425"/>
            <a:ext cx="12216765" cy="4963160"/>
          </a:xfrm>
          <a:prstGeom prst="rect">
            <a:avLst/>
          </a:prstGeom>
          <a:effectLst>
            <a:reflection blurRad="1270000" stA="45000" endPos="65000" dist="508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-12065" y="-12653"/>
            <a:ext cx="12216765" cy="6852285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54000"/>
                </a:schemeClr>
              </a:gs>
              <a:gs pos="55000">
                <a:srgbClr val="FFFFFF">
                  <a:alpha val="80000"/>
                </a:srgbClr>
              </a:gs>
              <a:gs pos="0">
                <a:schemeClr val="bg1">
                  <a:alpha val="10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水墨圆圈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" y="-218440"/>
            <a:ext cx="1056005" cy="10496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13360" y="-78105"/>
            <a:ext cx="7664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站酷快乐体2016修订版" panose="02010600030101010101" charset="-122"/>
                <a:ea typeface="站酷快乐体2016修订版" panose="02010600030101010101" charset="-122"/>
              </a:rPr>
              <a:t>七</a:t>
            </a:r>
            <a:endParaRPr lang="zh-CN" altLang="en-US" sz="3600"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25880" y="45085"/>
            <a:ext cx="41573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5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宾语与补语的区别</a:t>
            </a:r>
            <a:endParaRPr lang="zh-CN" altLang="en-US" sz="2800" spc="5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7750" y="769620"/>
            <a:ext cx="944245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8000" fontAlgn="auto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宾语和补语都是在动词的后面，它们是有区别的，它们的区别是：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08000" fontAlgn="auto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 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宾语不是对主语而言的，对动词而言的，它表明与动作行为有关的事物，是动作涉及的对象，补语位于动词或形容词后面，对动词或形容词进行补充说明，例如：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08000" fontAlgn="auto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（1）大家吃一锅</a:t>
            </a:r>
            <a:r>
              <a:rPr lang="zh-CN" altLang="en-US" sz="2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饭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。（“一锅饭”是“吃”的对象，是宾语。）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08000" fontAlgn="auto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（2）小王在学习</a:t>
            </a:r>
            <a:r>
              <a:rPr lang="zh-CN" altLang="en-US" sz="2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英语。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（“英语”是宾语）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08000" fontAlgn="auto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（3）我吃</a:t>
            </a:r>
            <a:r>
              <a:rPr lang="zh-CN" altLang="en-US" sz="2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饱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了。（“饱”是补充说明“吃”的结果，所以是结果补语。）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08000" fontAlgn="auto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（4）我们起早贪黑，辛苦得</a:t>
            </a:r>
            <a:r>
              <a:rPr lang="zh-CN" altLang="en-US" sz="2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很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。（“很”是程度补语。）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08000" fontAlgn="auto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 </a:t>
            </a:r>
            <a:r>
              <a:rPr lang="en-US" altLang="zh-CN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因为宾语是表示动作涉及的对象，所以作宾语的大多数是名词性的词，补语是对动作加以说明的，所以除了数量补语外，大多是非名词性。例如：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08000" fontAlgn="auto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（1）张教授又写了一篇</a:t>
            </a:r>
            <a:r>
              <a:rPr lang="zh-CN" altLang="en-US" sz="2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论文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。（“论文”是宾语。）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08000" fontAlgn="auto">
              <a:lnSpc>
                <a:spcPct val="150000"/>
              </a:lnSpc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（2）我每天都睡得</a:t>
            </a:r>
            <a:r>
              <a:rPr lang="zh-CN" altLang="en-US" sz="20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很晚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。（“晚”程度补语。）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8140" y="14608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065" y="1876425"/>
            <a:ext cx="12216765" cy="4963160"/>
          </a:xfrm>
          <a:prstGeom prst="rect">
            <a:avLst/>
          </a:prstGeom>
          <a:effectLst>
            <a:reflection blurRad="1270000" stA="45000" endPos="65000" dist="508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-12065" y="-12653"/>
            <a:ext cx="12216765" cy="6852285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54000"/>
                </a:schemeClr>
              </a:gs>
              <a:gs pos="55000">
                <a:srgbClr val="FFFFFF">
                  <a:alpha val="80000"/>
                </a:srgbClr>
              </a:gs>
              <a:gs pos="0">
                <a:schemeClr val="bg1">
                  <a:alpha val="10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水墨圆圈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" y="-218440"/>
            <a:ext cx="1056005" cy="10496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13360" y="-78105"/>
            <a:ext cx="7664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站酷快乐体2016修订版" panose="02010600030101010101" charset="-122"/>
                <a:ea typeface="站酷快乐体2016修订版" panose="02010600030101010101" charset="-122"/>
              </a:rPr>
              <a:t>八</a:t>
            </a:r>
            <a:endParaRPr lang="zh-CN" altLang="en-US" sz="3600"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0730" y="-78105"/>
            <a:ext cx="4157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8000" fontAlgn="auto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看到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介词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不放过</a:t>
            </a:r>
            <a:endParaRPr lang="zh-CN" altLang="en-US" sz="2400" spc="5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4585" y="567055"/>
            <a:ext cx="1072769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介词的分类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（1）表示时间处所：从 自 自从 于  到  在 当 朝 向 顺着 沿着 随着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（2）表示方式：按 照 按照 依 依照 本着 经过 通过 根据 以 凭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（3）表示目的：为 为了 为着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（4）表示原因：因 由于 因为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（5）表示对象，范围：对 对于 把 向 跟 与 同 给 关于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（6）表示排除：除 除了 除去 除非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（7）表示被动：被 叫 让 给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（8）表示比较：比 和 同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08000" fontAlgn="auto">
              <a:lnSpc>
                <a:spcPct val="150000"/>
              </a:lnSpc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508000" fontAlgn="auto">
              <a:lnSpc>
                <a:spcPct val="150000"/>
              </a:lnSpc>
            </a:pP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8140" y="14608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065" y="1876425"/>
            <a:ext cx="12216765" cy="4963160"/>
          </a:xfrm>
          <a:prstGeom prst="rect">
            <a:avLst/>
          </a:prstGeom>
          <a:effectLst>
            <a:reflection blurRad="1270000" stA="45000" endPos="65000" dist="508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-24765" y="-12653"/>
            <a:ext cx="12216765" cy="6852285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54000"/>
                </a:schemeClr>
              </a:gs>
              <a:gs pos="55000">
                <a:srgbClr val="FFFFFF">
                  <a:alpha val="80000"/>
                </a:srgbClr>
              </a:gs>
              <a:gs pos="0">
                <a:schemeClr val="bg1">
                  <a:alpha val="10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水墨圆圈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" y="-218440"/>
            <a:ext cx="1056005" cy="10496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13360" y="-78105"/>
            <a:ext cx="7664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站酷快乐体2016修订版" panose="02010600030101010101" charset="-122"/>
                <a:ea typeface="站酷快乐体2016修订版" panose="02010600030101010101" charset="-122"/>
              </a:rPr>
              <a:t>八</a:t>
            </a:r>
            <a:endParaRPr lang="zh-CN" altLang="en-US" sz="3600"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0730" y="-78105"/>
            <a:ext cx="41573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8000" fontAlgn="auto"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看到</a:t>
            </a:r>
            <a:r>
              <a:rPr lang="zh-CN" altLang="en-US" sz="2400" b="1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介词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不放过</a:t>
            </a:r>
            <a:endParaRPr lang="zh-CN" altLang="en-US" sz="2400" spc="5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3360" y="1197610"/>
            <a:ext cx="1151445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介词使用不当，极易造成成分残缺、表意不明或不当。例如：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① 经过老主任再三解释，才使他怒气逐渐平息，最后脸上勉强露出了一丝笑容。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② 在自从网络教师时薪过万的消息引发社会关注后，每一个教育工作者都应意识到，如何与力量巨大的互联网相处正成为教育不得不直面的问题，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③计算器是分运算器、输入设备、控制器、输出设备和储存器五部分组成的。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indent="508000"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④根据《人民日报》显示，今年妇女节我国百分之七十的妇女都收到了礼物。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09600" fontAlgn="auto">
              <a:lnSpc>
                <a:spcPct val="150000"/>
              </a:lnSpc>
            </a:pP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8140" y="14608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065" y="1876425"/>
            <a:ext cx="12216765" cy="4963160"/>
          </a:xfrm>
          <a:prstGeom prst="rect">
            <a:avLst/>
          </a:prstGeom>
          <a:effectLst>
            <a:reflection blurRad="1270000" stA="45000" endPos="65000" dist="508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-12065" y="-12653"/>
            <a:ext cx="12216765" cy="6852285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54000"/>
                </a:schemeClr>
              </a:gs>
              <a:gs pos="55000">
                <a:srgbClr val="FFFFFF">
                  <a:alpha val="80000"/>
                </a:srgbClr>
              </a:gs>
              <a:gs pos="0">
                <a:schemeClr val="bg1">
                  <a:alpha val="10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水墨圆圈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" y="-218440"/>
            <a:ext cx="1056005" cy="10496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13360" y="-78105"/>
            <a:ext cx="7664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站酷快乐体2016修订版" panose="02010600030101010101" charset="-122"/>
                <a:ea typeface="站酷快乐体2016修订版" panose="02010600030101010101" charset="-122"/>
              </a:rPr>
              <a:t>八</a:t>
            </a:r>
            <a:endParaRPr lang="zh-CN" altLang="en-US" sz="3600"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1365" y="-62230"/>
            <a:ext cx="415734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8000"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看到动词不放过</a:t>
            </a:r>
            <a:endParaRPr lang="zh-CN" altLang="en-US" sz="2800" spc="5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7750" y="769620"/>
            <a:ext cx="979233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读到一个句子，就应有意识地想想，这个句子中的动词能不能带宾语，能带什么样的宾语，动词和主语、宾语或修饰语能否搭配。例如：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①说到这儿，她又向我们哭泣起自己的往事来。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解析：此例中的“哭泣”为不及物动词，不能带宾语，可改为“哭诉”。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 这样做会拖延培养人才的质量。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解析：此例中的动词“拖延”和宾语“质量”在意思上不能搭配，可改为“拖延时间”或“影响质量”。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③.按照《规划》，遵义所辖各县都要修建飞机场，机场建成以后能进一步提高和改善人民群众的生活水平。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8140" y="14608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065" y="1876425"/>
            <a:ext cx="12216765" cy="4963160"/>
          </a:xfrm>
          <a:prstGeom prst="rect">
            <a:avLst/>
          </a:prstGeom>
          <a:effectLst>
            <a:reflection blurRad="1270000" stA="45000" endPos="65000" dist="508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-12065" y="-12653"/>
            <a:ext cx="12216765" cy="6852285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54000"/>
                </a:schemeClr>
              </a:gs>
              <a:gs pos="55000">
                <a:srgbClr val="FFFFFF">
                  <a:alpha val="80000"/>
                </a:srgbClr>
              </a:gs>
              <a:gs pos="0">
                <a:schemeClr val="bg1">
                  <a:alpha val="10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水墨圆圈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" y="-218440"/>
            <a:ext cx="1056005" cy="10496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13360" y="-78105"/>
            <a:ext cx="7664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站酷快乐体2016修订版" panose="02010600030101010101" charset="-122"/>
                <a:ea typeface="站酷快乐体2016修订版" panose="02010600030101010101" charset="-122"/>
              </a:rPr>
              <a:t>八</a:t>
            </a:r>
            <a:endParaRPr lang="zh-CN" altLang="en-US" sz="3600"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24585" y="-78105"/>
            <a:ext cx="415734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8000" fontAlgn="auto"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看到否定词不放过</a:t>
            </a:r>
            <a:endParaRPr lang="zh-CN" altLang="en-US" sz="2800" spc="5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7750" y="769620"/>
            <a:ext cx="10600055" cy="5446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8000" fontAlgn="auto">
              <a:lnSpc>
                <a:spcPct val="150000"/>
              </a:lnSpc>
            </a:pPr>
            <a:r>
              <a:rPr lang="zh-CN" altLang="en-US" sz="2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否定不当是否定句中常见的毛病，审读否定词时一定要注意含有否定意味的一类词语，如：禁止、切忌、杜绝、避免、缺乏等。例如：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 在激烈的市场竞争中，我们所缺乏的，一是勇气不足，二是谋略不当。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 一项好的政策按理会带来好的效果，但在现阶段，必须强化阳光操作、民主监督等制约措施，因为好经也要提防不被念歪。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③为了避免用户信息卡的信息不被犯罪分子盗用，各大银行采取了许多相应的安全措施。.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④我们写作文，要细心观察各种事物，各种现象，要有真情，切忌不要胡编乱造。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8140" y="14608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065" y="1876425"/>
            <a:ext cx="12216765" cy="4963160"/>
          </a:xfrm>
          <a:prstGeom prst="rect">
            <a:avLst/>
          </a:prstGeom>
          <a:effectLst>
            <a:reflection blurRad="1270000" stA="45000" endPos="65000" dist="508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-12065" y="-12653"/>
            <a:ext cx="12216765" cy="6852285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54000"/>
                </a:schemeClr>
              </a:gs>
              <a:gs pos="55000">
                <a:srgbClr val="FFFFFF">
                  <a:alpha val="80000"/>
                </a:srgbClr>
              </a:gs>
              <a:gs pos="0">
                <a:schemeClr val="bg1">
                  <a:alpha val="10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水墨圆圈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" y="-218440"/>
            <a:ext cx="1056005" cy="10496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13360" y="-78105"/>
            <a:ext cx="7664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站酷快乐体2016修订版" panose="02010600030101010101" charset="-122"/>
                <a:ea typeface="站酷快乐体2016修订版" panose="02010600030101010101" charset="-122"/>
              </a:rPr>
              <a:t>八</a:t>
            </a:r>
            <a:endParaRPr lang="zh-CN" altLang="en-US" sz="3600"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25880" y="45085"/>
            <a:ext cx="41573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看到两面词不放过</a:t>
            </a:r>
            <a:endParaRPr lang="zh-CN" altLang="en-US" sz="2800" spc="5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7750" y="769620"/>
            <a:ext cx="944245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一个句子如果出现“能否”“是否”“有没有”“成败”“好坏”“优劣”之类的两面词，就应分析该句是否存在两面与一面不搭配的毛病。例如：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①要保证学习效果，能否专心学习，是重要条件。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② 我们能不能培养出“四有新人”，是关系到我党和国家前途命运的大事，也是教育战线的根本任务。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③现在疫情还在蔓延，搞好疫情防控，取决于各国是否团结合作。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endParaRPr lang="en-US" altLang="zh-CN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④初三学生要取得理想的中考成绩，取决于平时在学习上是否刻苦努力，是否做到了无愧于心。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609600" fontAlgn="auto">
              <a:lnSpc>
                <a:spcPct val="150000"/>
              </a:lnSpc>
            </a:pP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8140" y="14608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065" y="1876425"/>
            <a:ext cx="12216765" cy="4963160"/>
          </a:xfrm>
          <a:prstGeom prst="rect">
            <a:avLst/>
          </a:prstGeom>
          <a:effectLst>
            <a:reflection blurRad="1270000" stA="45000" endPos="65000" dist="508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-12065" y="-12653"/>
            <a:ext cx="12216765" cy="6852285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54000"/>
                </a:schemeClr>
              </a:gs>
              <a:gs pos="55000">
                <a:srgbClr val="FFFFFF">
                  <a:alpha val="80000"/>
                </a:srgbClr>
              </a:gs>
              <a:gs pos="0">
                <a:schemeClr val="bg1">
                  <a:alpha val="10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水墨圆圈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" y="-218440"/>
            <a:ext cx="1056005" cy="10496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13360" y="-78105"/>
            <a:ext cx="7664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站酷快乐体2016修订版" panose="02010600030101010101" charset="-122"/>
                <a:ea typeface="站酷快乐体2016修订版" panose="02010600030101010101" charset="-122"/>
              </a:rPr>
              <a:t>八</a:t>
            </a:r>
            <a:endParaRPr lang="zh-CN" altLang="en-US" sz="3600"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25880" y="45085"/>
            <a:ext cx="41573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看到关联词语不放过</a:t>
            </a:r>
            <a:endParaRPr lang="zh-CN" altLang="en-US" sz="2800" spc="5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24585" y="613410"/>
            <a:ext cx="944245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关联词语使用不当，可能会出现搭配不当、位置不当、层次颠倒或强加关联词等毛病。例如：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 “地摊经济”之所以能在一定范围内回归，是因为把民生幸福置于首位的原因。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  熬夜尽管对人体造成很大的伤害，并且有很多健康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风险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，还是有不少人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顶风作案</a:t>
            </a: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 未来世界的竞争决不仅仅是科学技术的竞争，更是顶尖人才的竞争。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④经过多年的发展，国产手机品牌不但转变成为引领很多技术创新的主角，而且已远离“山寨”二字。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8140" y="14608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065" y="1876425"/>
            <a:ext cx="12216765" cy="4963160"/>
          </a:xfrm>
          <a:prstGeom prst="rect">
            <a:avLst/>
          </a:prstGeom>
          <a:effectLst>
            <a:reflection blurRad="1270000" stA="45000" endPos="65000" dist="508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-12065" y="-12653"/>
            <a:ext cx="12216765" cy="6852285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54000"/>
                </a:schemeClr>
              </a:gs>
              <a:gs pos="55000">
                <a:srgbClr val="FFFFFF">
                  <a:alpha val="80000"/>
                </a:srgbClr>
              </a:gs>
              <a:gs pos="0">
                <a:schemeClr val="bg1">
                  <a:alpha val="10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水墨圆圈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" y="-218440"/>
            <a:ext cx="1056005" cy="10496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-264795" y="-218440"/>
            <a:ext cx="62604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8000" fontAlgn="auto"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八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看到并列短语，顿号不放过</a:t>
            </a:r>
            <a:endParaRPr lang="zh-CN" altLang="en-US" sz="2800" spc="5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6280" y="831215"/>
            <a:ext cx="1076642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句子中的并列成分在搭配、顺序方面很容易出现毛病。例如：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 大家怀着崇敬的心情，注视和倾听着这位英雄的报告。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解析：此例中的并列谓语“注视和倾听”和宾语“报告”只能部分搭配。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② 人类在高科技领域取得了一系列的重大发现和进展。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③ 作为年轻一代，我们要担负起发扬、继承中华民族优秀传统文化的责任。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④对南极地区海冰融化现象在南极上空大气运动过程的认识，就必须扩大科学考察区域，加强科研观测精度，改进实验设计方法。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⑤济南市正在加快建立分类投放、分类处理、分类收集、分类运输的垃圾处理系统。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8140" y="14608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065" y="1876425"/>
            <a:ext cx="12216765" cy="4963160"/>
          </a:xfrm>
          <a:prstGeom prst="rect">
            <a:avLst/>
          </a:prstGeom>
          <a:effectLst>
            <a:reflection blurRad="1270000" stA="45000" endPos="65000" dist="508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-12065" y="-12653"/>
            <a:ext cx="12216765" cy="6852285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54000"/>
                </a:schemeClr>
              </a:gs>
              <a:gs pos="55000">
                <a:srgbClr val="FFFFFF">
                  <a:alpha val="80000"/>
                </a:srgbClr>
              </a:gs>
              <a:gs pos="0">
                <a:schemeClr val="bg1">
                  <a:alpha val="10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水墨圆圈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" y="-218440"/>
            <a:ext cx="1056005" cy="10496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-264795" y="-218440"/>
            <a:ext cx="62604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8000" fontAlgn="auto"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九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实战</a:t>
            </a:r>
            <a:endParaRPr lang="zh-CN" altLang="en-US" sz="4000" spc="5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6280" y="831215"/>
            <a:ext cx="1117536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en-US" altLang="zh-CN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.下列病句修改有误的一项是(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</a:t>
            </a:r>
            <a:r>
              <a:rPr lang="zh-CN" alt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)。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A.深度贫困地区贫困程度深、基础条件差、致贫原因复杂，民族、宗教、维稳问题交织。处理好这些问题，是能否打赢脱贫攻坚战的关键。（删去“能否”）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B.武汉方舱医院的一位“清流读书哥”告诉我们：阅读不仅可以疗愈人的心灵，而且能够增长人的知识。（将“疗愈人的心灵”与“增长人的知识”对调）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C.通过来自不同领域的优秀青年代表讲述自己与祖国有关的深刻记忆、生动的奋斗故事，激发了广大青年的爱国热情。（删去“通过”）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D.生活垃圾数量庞大，垃圾分类势在必行。在整个垃圾分类的链条里，关键的问题是垃圾的分类处理能力在起决定作用。（将“庞大”改为“巨大”）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8140" y="14608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065" y="1876425"/>
            <a:ext cx="12216765" cy="4963160"/>
          </a:xfrm>
          <a:prstGeom prst="rect">
            <a:avLst/>
          </a:prstGeom>
          <a:effectLst>
            <a:reflection blurRad="1270000" stA="45000" endPos="65000" dist="508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-12065" y="-12653"/>
            <a:ext cx="12216765" cy="6852285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54000"/>
                </a:schemeClr>
              </a:gs>
              <a:gs pos="55000">
                <a:srgbClr val="FFFFFF">
                  <a:alpha val="80000"/>
                </a:srgbClr>
              </a:gs>
              <a:gs pos="0">
                <a:schemeClr val="bg1">
                  <a:alpha val="10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水墨圆圈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" y="-218440"/>
            <a:ext cx="1056005" cy="10496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-264795" y="-218440"/>
            <a:ext cx="62604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8000" fontAlgn="auto"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九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实战</a:t>
            </a:r>
            <a:endParaRPr lang="zh-CN" altLang="en-US" sz="4000" spc="5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580" y="831215"/>
            <a:ext cx="1182306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.下列句子修改不正确的一项是(   </a:t>
            </a:r>
            <a:r>
              <a:rPr 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)。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A.在那些父母性格温和、情绪平和的孩子身上，往往笑容更多，幸福感更强，抗挫折能力更突出。（删除“在”和“身上”）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B.当下，祖辈与孙辈一起生活，并承担抚养教育孙辈的全部责任甚至主要责任的隔代抚养模式，正成为家庭教育模式的主流。（将“全部”和“主要”互换位置）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C.通过大家的共同努力，使越来越多的居民理解和支持“新型冠状病毒”的防控工作，很多人主动帮助宣传、排查、提供信息。（将“理解”与“支持”调换位置）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.繁忙的城市，需要适度的“睡眠”。我们在追求城市繁华的同时，也要减轻不必要的喧嚣，避免片面追求“不夜城”而忽视“宁静”对人居环境的重要性。（“减轻”和“喧嚣”搭配不当，“减轻”改为“减少”）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8140" y="14608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065" y="1876425"/>
            <a:ext cx="12216765" cy="4963160"/>
          </a:xfrm>
          <a:prstGeom prst="rect">
            <a:avLst/>
          </a:prstGeom>
          <a:effectLst>
            <a:reflection blurRad="1270000" stA="45000" endPos="65000" dist="508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-12700" y="3175"/>
            <a:ext cx="12216765" cy="6852285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54000"/>
                </a:schemeClr>
              </a:gs>
              <a:gs pos="55000">
                <a:srgbClr val="FFFFFF">
                  <a:alpha val="80000"/>
                </a:srgbClr>
              </a:gs>
              <a:gs pos="0">
                <a:schemeClr val="bg1">
                  <a:alpha val="10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水墨圆圈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25" y="128270"/>
            <a:ext cx="1056005" cy="10496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1305" y="330835"/>
            <a:ext cx="7664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站酷快乐体2016修订版" panose="02010600030101010101" charset="-122"/>
                <a:ea typeface="站酷快乐体2016修订版" panose="02010600030101010101" charset="-122"/>
              </a:rPr>
              <a:t>一</a:t>
            </a:r>
            <a:endParaRPr lang="zh-CN" altLang="en-US" sz="3600"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13510" y="392430"/>
            <a:ext cx="3163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500">
                <a:solidFill>
                  <a:schemeClr val="tx1"/>
                </a:solidFill>
                <a:uFillTx/>
                <a:latin typeface="站酷快乐体2016修订版" panose="02010600030101010101" charset="-122"/>
                <a:ea typeface="站酷快乐体2016修订版" panose="02010600030101010101" charset="-122"/>
              </a:rPr>
              <a:t>新课导入</a:t>
            </a:r>
            <a:endParaRPr lang="zh-CN" altLang="en-US" sz="2800" spc="500">
              <a:solidFill>
                <a:schemeClr val="tx1"/>
              </a:solidFill>
              <a:uFillTx/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544945" y="1121410"/>
            <a:ext cx="8946489" cy="5262245"/>
            <a:chOff x="8233" y="346"/>
            <a:chExt cx="11436" cy="8287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9157" y="8548"/>
              <a:ext cx="9482" cy="0"/>
            </a:xfrm>
            <a:prstGeom prst="line">
              <a:avLst/>
            </a:prstGeom>
            <a:ln w="19050">
              <a:solidFill>
                <a:schemeClr val="tx2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8722" y="346"/>
              <a:ext cx="10947" cy="8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711200" fontAlgn="auto">
                <a:lnSpc>
                  <a:spcPct val="150000"/>
                </a:lnSpc>
              </a:pP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近几年通常考查的病句类型有：搭配不当、成分残缺、语序不当、成分赘余、表意不明、用词不当等。 </a:t>
              </a: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 indent="711200" fontAlgn="auto">
                <a:lnSpc>
                  <a:spcPct val="150000"/>
                </a:lnSpc>
              </a:pPr>
              <a:endPara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  <a:p>
              <a:pPr indent="711200" fontAlgn="auto">
                <a:lnSpc>
                  <a:spcPct val="150000"/>
                </a:lnSpc>
              </a:pPr>
              <a:r>
                <a: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病句类型不多，考点也比较重复，但难度就在于它会利用长句子混淆我们的视线，从而让学生找不准病点。而长句子考察的是缩句能力，所以在此情况下学生必须找准句子主成分</a:t>
              </a:r>
              <a:r>
                <a:rPr lang="en-US" altLang="zh-CN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---</a:t>
              </a:r>
              <a:r>
                <a:rPr lang="zh-CN" altLang="en-US" sz="28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主</a:t>
              </a:r>
              <a:r>
                <a:rPr lang="en-US" altLang="zh-CN" sz="28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+</a:t>
              </a:r>
              <a:r>
                <a:rPr lang="zh-CN" altLang="en-US" sz="28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谓</a:t>
              </a:r>
              <a:r>
                <a:rPr lang="en-US" altLang="zh-CN" sz="28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+</a:t>
              </a:r>
              <a:r>
                <a:rPr lang="zh-CN" altLang="en-US" sz="28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宾，</a:t>
              </a:r>
              <a:r>
                <a:rPr lang="zh-CN" altLang="en-US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以及懂得分析句子各成分</a:t>
              </a:r>
              <a:r>
                <a:rPr lang="en-US" altLang="zh-CN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(</a:t>
              </a:r>
              <a:r>
                <a:rPr lang="zh-CN" altLang="en-US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状语、定语</a:t>
              </a:r>
              <a:r>
                <a:rPr lang="en-US" altLang="zh-CN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...</a:t>
              </a:r>
              <a:r>
                <a:rPr lang="zh-CN" altLang="en-US" sz="280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）</a:t>
              </a:r>
              <a:endParaRPr lang="zh-CN" altLang="en-US" sz="28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233" y="6340"/>
              <a:ext cx="9435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508000" fontAlgn="auto">
                <a:lnSpc>
                  <a:spcPct val="100000"/>
                </a:lnSpc>
              </a:pPr>
              <a:endParaRPr lang="zh-CN" altLang="en-US" sz="2000">
                <a:latin typeface="手书体" panose="02010800040101010101" charset="-122"/>
                <a:ea typeface="手书体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8140" y="14608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065" y="1876425"/>
            <a:ext cx="12216765" cy="4963160"/>
          </a:xfrm>
          <a:prstGeom prst="rect">
            <a:avLst/>
          </a:prstGeom>
          <a:effectLst>
            <a:reflection blurRad="1270000" stA="45000" endPos="65000" dist="508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-12065" y="-12653"/>
            <a:ext cx="12216765" cy="6852285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54000"/>
                </a:schemeClr>
              </a:gs>
              <a:gs pos="55000">
                <a:srgbClr val="FFFFFF">
                  <a:alpha val="80000"/>
                </a:srgbClr>
              </a:gs>
              <a:gs pos="0">
                <a:schemeClr val="bg1">
                  <a:alpha val="10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水墨圆圈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" y="-218440"/>
            <a:ext cx="1056005" cy="10496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-264795" y="-218440"/>
            <a:ext cx="62604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8000" fontAlgn="auto"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九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实战</a:t>
            </a:r>
            <a:endParaRPr lang="zh-CN" altLang="en-US" sz="4000" spc="5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580" y="831215"/>
            <a:ext cx="1182306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.下列对病句的修改不正确的一项是( </a:t>
            </a:r>
            <a:r>
              <a:rPr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)。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A.用手机微信、支付宝付款的方式，普遍得到了广大年轻消费者的欢迎。（把“普遍”调至“欢迎”前）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B.使用12层甚至18层纱布口罩叠加，结果颗粒物滤除率也只有96%，与标准化的一次性单层口罩使用效果95%滤除率相差无几。（删去“使用效果”或“95%滤除率”）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C.当前正处在抗击新型冠状病毒疫情关键阶段，维护良好社会秩序和医务人员人身安全，尤为重要。（改“维护”为“保护”）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D.人工智能的出现,可以说是人类文明史上最好的事情,但我们也要学会如何去避免不受其伤害。(删去“不”)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8140" y="14608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065" y="1876425"/>
            <a:ext cx="12216765" cy="4963160"/>
          </a:xfrm>
          <a:prstGeom prst="rect">
            <a:avLst/>
          </a:prstGeom>
          <a:effectLst>
            <a:reflection blurRad="1270000" stA="45000" endPos="65000" dist="508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-12065" y="-12653"/>
            <a:ext cx="12216765" cy="6852285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54000"/>
                </a:schemeClr>
              </a:gs>
              <a:gs pos="55000">
                <a:srgbClr val="FFFFFF">
                  <a:alpha val="80000"/>
                </a:srgbClr>
              </a:gs>
              <a:gs pos="0">
                <a:schemeClr val="bg1">
                  <a:alpha val="10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水墨圆圈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" y="-218440"/>
            <a:ext cx="1056005" cy="10496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-264795" y="-218440"/>
            <a:ext cx="62604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8000" fontAlgn="auto"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九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实战</a:t>
            </a:r>
            <a:endParaRPr lang="zh-CN" altLang="en-US" sz="4000" spc="5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580" y="831215"/>
            <a:ext cx="1182306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4.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下列对病句的修改不正确的一项是(  </a:t>
            </a:r>
            <a:r>
              <a:rPr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</a:t>
            </a:r>
            <a:r>
              <a:rPr sz="240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)。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A.我们写作文，要细心观察各种事物，各种现象，要有真情，切忌不要胡编乱造。（去掉“不要”。）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B.作为一项绿色、低碳的户外活动，坚持骑自行车强化了塑身效果是有效的。（去掉“是有效的”。）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C.“珍爱生命，远离毒品”的校园宣传活动，有效地增强了中学生的自我保护。（把“增强”换为“增加”。）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D.通过学习《智取生辰纲》这篇课文，使我对《水浒传》这部古典名著产生了浓厚的兴趣。（删去“通过”或“使”。）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8140" y="14608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065" y="1876425"/>
            <a:ext cx="12216765" cy="4963160"/>
          </a:xfrm>
          <a:prstGeom prst="rect">
            <a:avLst/>
          </a:prstGeom>
          <a:effectLst>
            <a:reflection blurRad="1270000" stA="45000" endPos="65000" dist="508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-12065" y="-12653"/>
            <a:ext cx="12216765" cy="6852285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54000"/>
                </a:schemeClr>
              </a:gs>
              <a:gs pos="55000">
                <a:srgbClr val="FFFFFF">
                  <a:alpha val="80000"/>
                </a:srgbClr>
              </a:gs>
              <a:gs pos="0">
                <a:schemeClr val="bg1">
                  <a:alpha val="10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水墨圆圈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" y="-218440"/>
            <a:ext cx="1056005" cy="10496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-264795" y="-218440"/>
            <a:ext cx="62604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08000" fontAlgn="auto">
              <a:lnSpc>
                <a:spcPct val="150000"/>
              </a:lnSpc>
            </a:pP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九</a:t>
            </a:r>
            <a:r>
              <a:rPr lang="en-US" altLang="zh-CN" sz="40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4000"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实战</a:t>
            </a:r>
            <a:endParaRPr lang="zh-CN" altLang="en-US" sz="4000" spc="5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580" y="831215"/>
            <a:ext cx="1182306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</a:pPr>
            <a:r>
              <a:rPr 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.下列对病句的修改不正确的一项是(       )。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A.眼下，越来越多的进口水果亮相鮀城，丰富了水果市场，独特的形状色泽和口感吸引了许多顾客尝鲜的欲望。（将“吸引”改成“勾起”）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B.时代终将会随着李光耀先生的高去而结束，如何在未来新的环境下发展和继承李光耀的治国思想，这是留给新加坡的挑战。（将“发展”与“继承”互换位置）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C.教育部要求地方有关部门，对侵犯少年儿童权益、损害少年儿童身心健康，要从严查处并依法打击。（在“依法打击”后加“犯罪行为”）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609600" fontAlgn="auto">
              <a:lnSpc>
                <a:spcPct val="150000"/>
              </a:lnSpc>
            </a:pPr>
            <a:r>
              <a:rPr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D.经过多年的发展，国产手机品牌不但转变成为引领很多技术创新的主角，而且已远离“山寨”二字。（将“转变成为引领很多技术创新的主角”和“已远离‘山寨’二字”对调）</a:t>
            </a:r>
            <a:endParaRPr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319020" y="16132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3291840"/>
            <a:ext cx="12216765" cy="3566160"/>
          </a:xfrm>
          <a:prstGeom prst="rect">
            <a:avLst/>
          </a:prstGeom>
          <a:noFill/>
          <a:effectLst>
            <a:reflection blurRad="1270000" stA="45000" endPos="65000" dist="50800" dir="5400000" sy="-100000" algn="bl" rotWithShape="0"/>
          </a:effectLst>
        </p:spPr>
      </p:pic>
      <p:grpSp>
        <p:nvGrpSpPr>
          <p:cNvPr id="6" name="组合 5"/>
          <p:cNvGrpSpPr/>
          <p:nvPr/>
        </p:nvGrpSpPr>
        <p:grpSpPr>
          <a:xfrm>
            <a:off x="3258340" y="825289"/>
            <a:ext cx="5515454" cy="1587782"/>
            <a:chOff x="5369" y="2369"/>
            <a:chExt cx="6173" cy="1777"/>
          </a:xfrm>
        </p:grpSpPr>
        <p:sp>
          <p:nvSpPr>
            <p:cNvPr id="4" name="文本框 3"/>
            <p:cNvSpPr txBox="1"/>
            <p:nvPr/>
          </p:nvSpPr>
          <p:spPr>
            <a:xfrm>
              <a:off x="7684" y="2369"/>
              <a:ext cx="3501" cy="1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8800">
                <a:solidFill>
                  <a:schemeClr val="tx2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369" y="2529"/>
              <a:ext cx="6173" cy="16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800">
                  <a:solidFill>
                    <a:schemeClr val="tx2">
                      <a:lumMod val="50000"/>
                    </a:schemeClr>
                  </a:solidFill>
                  <a:latin typeface="华文楷体" panose="02010600040101010101" charset="-122"/>
                  <a:ea typeface="华文楷体" panose="02010600040101010101" charset="-122"/>
                </a:rPr>
                <a:t>下课啦！</a:t>
              </a:r>
              <a:endParaRPr lang="zh-CN" altLang="en-US" sz="8800">
                <a:solidFill>
                  <a:schemeClr val="tx2">
                    <a:lumMod val="50000"/>
                  </a:schemeClr>
                </a:solidFill>
                <a:latin typeface="华文楷体" panose="02010600040101010101" charset="-122"/>
                <a:ea typeface="华文楷体" panose="02010600040101010101" charset="-122"/>
              </a:endParaRPr>
            </a:p>
          </p:txBody>
        </p:sp>
      </p:grpSp>
      <p:pic>
        <p:nvPicPr>
          <p:cNvPr id="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582400" y="126111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8140" y="14608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065" y="1876425"/>
            <a:ext cx="12216765" cy="4963160"/>
          </a:xfrm>
          <a:prstGeom prst="rect">
            <a:avLst/>
          </a:prstGeom>
          <a:effectLst>
            <a:reflection blurRad="1270000" stA="45000" endPos="65000" dist="508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-24765" y="5762"/>
            <a:ext cx="12216765" cy="6852285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54000"/>
                </a:schemeClr>
              </a:gs>
              <a:gs pos="55000">
                <a:srgbClr val="FFFFFF">
                  <a:alpha val="80000"/>
                </a:srgbClr>
              </a:gs>
              <a:gs pos="0">
                <a:schemeClr val="bg1">
                  <a:alpha val="10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水墨圆圈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25" y="128270"/>
            <a:ext cx="1056005" cy="10496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1305" y="330835"/>
            <a:ext cx="7664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站酷快乐体2016修订版" panose="02010600030101010101" charset="-122"/>
                <a:ea typeface="站酷快乐体2016修订版" panose="02010600030101010101" charset="-122"/>
              </a:rPr>
              <a:t>七</a:t>
            </a:r>
            <a:endParaRPr lang="zh-CN" altLang="en-US" sz="3600"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13510" y="392430"/>
            <a:ext cx="4809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2800" spc="5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成分分类</a:t>
            </a:r>
            <a:endParaRPr lang="zh-CN" sz="2800" spc="5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12085" y="3725545"/>
            <a:ext cx="10502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主语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76825" y="2836545"/>
            <a:ext cx="10337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谓语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34225" y="1876425"/>
            <a:ext cx="13296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宾语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 rot="20040000">
            <a:off x="661035" y="3620770"/>
            <a:ext cx="10509250" cy="288290"/>
            <a:chOff x="2573" y="5416"/>
            <a:chExt cx="16550" cy="454"/>
          </a:xfrm>
        </p:grpSpPr>
        <p:sp>
          <p:nvSpPr>
            <p:cNvPr id="4" name="椭圆 3"/>
            <p:cNvSpPr/>
            <p:nvPr/>
          </p:nvSpPr>
          <p:spPr>
            <a:xfrm rot="19980000">
              <a:off x="5928" y="5416"/>
              <a:ext cx="454" cy="45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19980000">
              <a:off x="9166" y="5416"/>
              <a:ext cx="453" cy="45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 rot="19980000">
              <a:off x="12403" y="5416"/>
              <a:ext cx="453" cy="45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 rot="19980000">
              <a:off x="15640" y="5416"/>
              <a:ext cx="453" cy="454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2573" y="5643"/>
              <a:ext cx="16551" cy="0"/>
            </a:xfrm>
            <a:prstGeom prst="line">
              <a:avLst/>
            </a:prstGeom>
            <a:ln>
              <a:solidFill>
                <a:schemeClr val="tx2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文本框 23"/>
          <p:cNvSpPr txBox="1"/>
          <p:nvPr/>
        </p:nvSpPr>
        <p:spPr>
          <a:xfrm>
            <a:off x="8256270" y="2876550"/>
            <a:ext cx="2277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补语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23000" y="3848735"/>
            <a:ext cx="16224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状语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160520" y="4869180"/>
            <a:ext cx="169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定语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8140" y="14608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065" y="1876425"/>
            <a:ext cx="12216765" cy="4963160"/>
          </a:xfrm>
          <a:prstGeom prst="rect">
            <a:avLst/>
          </a:prstGeom>
          <a:effectLst>
            <a:reflection blurRad="1270000" stA="45000" endPos="65000" dist="508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-12700" y="5715"/>
            <a:ext cx="12216765" cy="6852285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54000"/>
                </a:schemeClr>
              </a:gs>
              <a:gs pos="55000">
                <a:srgbClr val="FFFFFF">
                  <a:alpha val="80000"/>
                </a:srgbClr>
              </a:gs>
              <a:gs pos="0">
                <a:schemeClr val="bg1">
                  <a:alpha val="10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水墨圆圈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25" y="128270"/>
            <a:ext cx="1056005" cy="10496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1305" y="330835"/>
            <a:ext cx="7664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站酷快乐体2016修订版" panose="02010600030101010101" charset="-122"/>
                <a:ea typeface="站酷快乐体2016修订版" panose="02010600030101010101" charset="-122"/>
              </a:rPr>
              <a:t>一</a:t>
            </a:r>
            <a:endParaRPr lang="zh-CN" altLang="en-US" sz="3600"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13510" y="392430"/>
            <a:ext cx="3163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500">
                <a:solidFill>
                  <a:schemeClr val="tx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主语</a:t>
            </a:r>
            <a:endParaRPr lang="zh-CN" altLang="en-US" sz="2800" spc="5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47420" y="1461135"/>
            <a:ext cx="10506108" cy="5692775"/>
            <a:chOff x="1878" y="3878"/>
            <a:chExt cx="9096" cy="8965"/>
          </a:xfrm>
        </p:grpSpPr>
        <p:grpSp>
          <p:nvGrpSpPr>
            <p:cNvPr id="14" name="组合 13"/>
            <p:cNvGrpSpPr/>
            <p:nvPr/>
          </p:nvGrpSpPr>
          <p:grpSpPr>
            <a:xfrm>
              <a:off x="1878" y="3878"/>
              <a:ext cx="8087" cy="8965"/>
              <a:chOff x="1650" y="3879"/>
              <a:chExt cx="8087" cy="8965"/>
            </a:xfrm>
          </p:grpSpPr>
          <p:sp>
            <p:nvSpPr>
              <p:cNvPr id="12" name="菱形 11"/>
              <p:cNvSpPr/>
              <p:nvPr/>
            </p:nvSpPr>
            <p:spPr>
              <a:xfrm>
                <a:off x="1650" y="3999"/>
                <a:ext cx="340" cy="340"/>
              </a:xfrm>
              <a:prstGeom prst="diamond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243" y="3879"/>
                <a:ext cx="7494" cy="89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</a:t>
                </a: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主语：是句子陈述的对象，在句首，能回答“谁”或者“什么”等问题，指明说的是“什么人”或“什么事物”。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例如：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（1）</a:t>
                </a:r>
                <a:r>
                  <a:rPr lang="zh-CN" altLang="en-US" sz="2800">
                    <a:solidFill>
                      <a:srgbClr val="C00000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苹果树</a:t>
                </a: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生了一个虫子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（2）</a:t>
                </a:r>
                <a:r>
                  <a:rPr lang="zh-CN" altLang="en-US" sz="2800">
                    <a:solidFill>
                      <a:srgbClr val="C00000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优雅</a:t>
                </a: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是一种风度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（3）</a:t>
                </a:r>
                <a:r>
                  <a:rPr lang="zh-CN" altLang="en-US" sz="2800">
                    <a:solidFill>
                      <a:srgbClr val="C00000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他</a:t>
                </a: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吃了一碗米饭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（4）</a:t>
                </a:r>
                <a:r>
                  <a:rPr lang="zh-CN" altLang="en-US" sz="2800">
                    <a:solidFill>
                      <a:srgbClr val="C00000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人人都能上大学</a:t>
                </a: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是我们的理想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3382" y="5371"/>
              <a:ext cx="75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>
                <a:latin typeface="手书体" panose="02010800040101010101" charset="-122"/>
                <a:ea typeface="手书体" panose="02010800040101010101" charset="-122"/>
                <a:sym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281" y="7998"/>
              <a:ext cx="5896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>
                <a:latin typeface="手书体" panose="02010800040101010101" charset="-122"/>
                <a:ea typeface="手书体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8140" y="14608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065" y="1876425"/>
            <a:ext cx="12216765" cy="4963160"/>
          </a:xfrm>
          <a:prstGeom prst="rect">
            <a:avLst/>
          </a:prstGeom>
          <a:effectLst>
            <a:reflection blurRad="1270000" stA="45000" endPos="65000" dist="508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-12700" y="5715"/>
            <a:ext cx="12216765" cy="6852285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54000"/>
                </a:schemeClr>
              </a:gs>
              <a:gs pos="55000">
                <a:srgbClr val="FFFFFF">
                  <a:alpha val="80000"/>
                </a:srgbClr>
              </a:gs>
              <a:gs pos="0">
                <a:schemeClr val="bg1">
                  <a:alpha val="10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水墨圆圈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25" y="128270"/>
            <a:ext cx="1056005" cy="10496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1305" y="330835"/>
            <a:ext cx="7664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站酷快乐体2016修订版" panose="02010600030101010101" charset="-122"/>
                <a:ea typeface="站酷快乐体2016修订版" panose="02010600030101010101" charset="-122"/>
              </a:rPr>
              <a:t>二</a:t>
            </a:r>
            <a:endParaRPr lang="zh-CN" altLang="en-US" sz="3600"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13510" y="392430"/>
            <a:ext cx="3163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谓语</a:t>
            </a:r>
            <a:endParaRPr lang="zh-CN" altLang="en-US" sz="2800" spc="5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47420" y="1402715"/>
            <a:ext cx="10506108" cy="4399915"/>
            <a:chOff x="1878" y="3786"/>
            <a:chExt cx="9096" cy="6929"/>
          </a:xfrm>
        </p:grpSpPr>
        <p:grpSp>
          <p:nvGrpSpPr>
            <p:cNvPr id="14" name="组合 13"/>
            <p:cNvGrpSpPr/>
            <p:nvPr/>
          </p:nvGrpSpPr>
          <p:grpSpPr>
            <a:xfrm>
              <a:off x="1878" y="3786"/>
              <a:ext cx="8506" cy="6929"/>
              <a:chOff x="1650" y="3787"/>
              <a:chExt cx="8506" cy="6929"/>
            </a:xfrm>
          </p:grpSpPr>
          <p:sp>
            <p:nvSpPr>
              <p:cNvPr id="12" name="菱形 11"/>
              <p:cNvSpPr/>
              <p:nvPr/>
            </p:nvSpPr>
            <p:spPr>
              <a:xfrm>
                <a:off x="1650" y="3999"/>
                <a:ext cx="340" cy="340"/>
              </a:xfrm>
              <a:prstGeom prst="diamond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243" y="3787"/>
                <a:ext cx="7913" cy="6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谓语：是陈述主语，说明主语的，它的主要作用是对主语的叙述、描写或判断，说明主语“是什么”或“怎么样”。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例如：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（1）他</a:t>
                </a:r>
                <a:r>
                  <a:rPr lang="zh-CN" altLang="en-US" sz="2800">
                    <a:solidFill>
                      <a:srgbClr val="C00000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喜欢</a:t>
                </a: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清晨读书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（2）楼房</a:t>
                </a:r>
                <a:r>
                  <a:rPr lang="zh-CN" altLang="en-US" sz="2800">
                    <a:solidFill>
                      <a:srgbClr val="C00000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漂亮</a:t>
                </a: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极了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（3）今天</a:t>
                </a:r>
                <a:r>
                  <a:rPr lang="zh-CN" altLang="en-US" sz="2800">
                    <a:solidFill>
                      <a:srgbClr val="C00000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是</a:t>
                </a: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妇女节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（</a:t>
                </a:r>
                <a:r>
                  <a:rPr lang="en-US" altLang="zh-CN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4</a:t>
                </a: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）猫</a:t>
                </a:r>
                <a:r>
                  <a:rPr lang="zh-CN" altLang="en-US" sz="2800">
                    <a:solidFill>
                      <a:srgbClr val="C00000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有</a:t>
                </a: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两只耳朵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3382" y="5371"/>
              <a:ext cx="75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>
                <a:latin typeface="手书体" panose="02010800040101010101" charset="-122"/>
                <a:ea typeface="手书体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8140" y="14608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065" y="1876425"/>
            <a:ext cx="12216765" cy="4963160"/>
          </a:xfrm>
          <a:prstGeom prst="rect">
            <a:avLst/>
          </a:prstGeom>
          <a:effectLst>
            <a:reflection blurRad="1270000" stA="45000" endPos="65000" dist="508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-12700" y="5715"/>
            <a:ext cx="12216765" cy="6852285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54000"/>
                </a:schemeClr>
              </a:gs>
              <a:gs pos="55000">
                <a:srgbClr val="FFFFFF">
                  <a:alpha val="80000"/>
                </a:srgbClr>
              </a:gs>
              <a:gs pos="0">
                <a:schemeClr val="bg1">
                  <a:alpha val="10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水墨圆圈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25" y="128270"/>
            <a:ext cx="1056005" cy="10496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1305" y="330835"/>
            <a:ext cx="7664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站酷快乐体2016修订版" panose="02010600030101010101" charset="-122"/>
                <a:ea typeface="站酷快乐体2016修订版" panose="02010600030101010101" charset="-122"/>
              </a:rPr>
              <a:t>三</a:t>
            </a:r>
            <a:endParaRPr lang="zh-CN" altLang="en-US" sz="3600"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13510" y="392430"/>
            <a:ext cx="3163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宾语</a:t>
            </a:r>
            <a:endParaRPr lang="zh-CN" altLang="en-US" sz="2800" spc="5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47420" y="1461135"/>
            <a:ext cx="10506108" cy="4399915"/>
            <a:chOff x="1878" y="3878"/>
            <a:chExt cx="9096" cy="6929"/>
          </a:xfrm>
        </p:grpSpPr>
        <p:grpSp>
          <p:nvGrpSpPr>
            <p:cNvPr id="14" name="组合 13"/>
            <p:cNvGrpSpPr/>
            <p:nvPr/>
          </p:nvGrpSpPr>
          <p:grpSpPr>
            <a:xfrm>
              <a:off x="1878" y="3878"/>
              <a:ext cx="8087" cy="6929"/>
              <a:chOff x="1650" y="3879"/>
              <a:chExt cx="8087" cy="6929"/>
            </a:xfrm>
          </p:grpSpPr>
          <p:sp>
            <p:nvSpPr>
              <p:cNvPr id="12" name="菱形 11"/>
              <p:cNvSpPr/>
              <p:nvPr/>
            </p:nvSpPr>
            <p:spPr>
              <a:xfrm>
                <a:off x="1650" y="3999"/>
                <a:ext cx="340" cy="340"/>
              </a:xfrm>
              <a:prstGeom prst="diamond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243" y="3879"/>
                <a:ext cx="7494" cy="69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在动词后面，表示动作、行为所涉及的人或事物，回答“谁”或“什么”一类问题。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例如：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（1）小明看书。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（2）最美的人是她。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（3）我们期待辉煌。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（</a:t>
                </a:r>
                <a:r>
                  <a:rPr lang="en-US" altLang="zh-CN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4</a:t>
                </a: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）学校举办活动。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3382" y="5371"/>
              <a:ext cx="75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>
                <a:latin typeface="手书体" panose="02010800040101010101" charset="-122"/>
                <a:ea typeface="手书体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8140" y="14608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065" y="1876425"/>
            <a:ext cx="12216765" cy="4963160"/>
          </a:xfrm>
          <a:prstGeom prst="rect">
            <a:avLst/>
          </a:prstGeom>
          <a:effectLst>
            <a:reflection blurRad="1270000" stA="45000" endPos="65000" dist="508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-12700" y="5715"/>
            <a:ext cx="12216765" cy="6852285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54000"/>
                </a:schemeClr>
              </a:gs>
              <a:gs pos="55000">
                <a:srgbClr val="FFFFFF">
                  <a:alpha val="80000"/>
                </a:srgbClr>
              </a:gs>
              <a:gs pos="0">
                <a:schemeClr val="bg1">
                  <a:alpha val="10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水墨圆圈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25" y="128270"/>
            <a:ext cx="1056005" cy="10496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1305" y="330835"/>
            <a:ext cx="7664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站酷快乐体2016修订版" panose="02010600030101010101" charset="-122"/>
                <a:ea typeface="站酷快乐体2016修订版" panose="02010600030101010101" charset="-122"/>
              </a:rPr>
              <a:t>四</a:t>
            </a:r>
            <a:endParaRPr lang="zh-CN" altLang="en-US" sz="3600"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13510" y="392430"/>
            <a:ext cx="3163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定语</a:t>
            </a:r>
            <a:endParaRPr lang="zh-CN" altLang="en-US" sz="2800" spc="5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47420" y="1146810"/>
            <a:ext cx="10506108" cy="5692775"/>
            <a:chOff x="1878" y="3383"/>
            <a:chExt cx="9096" cy="8965"/>
          </a:xfrm>
        </p:grpSpPr>
        <p:grpSp>
          <p:nvGrpSpPr>
            <p:cNvPr id="14" name="组合 13"/>
            <p:cNvGrpSpPr/>
            <p:nvPr/>
          </p:nvGrpSpPr>
          <p:grpSpPr>
            <a:xfrm>
              <a:off x="1878" y="3383"/>
              <a:ext cx="8084" cy="8965"/>
              <a:chOff x="1650" y="3384"/>
              <a:chExt cx="8084" cy="8965"/>
            </a:xfrm>
          </p:grpSpPr>
          <p:sp>
            <p:nvSpPr>
              <p:cNvPr id="12" name="菱形 11"/>
              <p:cNvSpPr/>
              <p:nvPr/>
            </p:nvSpPr>
            <p:spPr>
              <a:xfrm>
                <a:off x="1650" y="3999"/>
                <a:ext cx="340" cy="340"/>
              </a:xfrm>
              <a:prstGeom prst="diamond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240" y="3384"/>
                <a:ext cx="7494" cy="89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定语：在名词前的附加成分，用来修饰、限制名词，表示人或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事物的性状、数量、所属等。在句子中起着修饰、限制主语或宾语中心语的作用。助词“的”是定语的标志。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例如：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（</a:t>
                </a:r>
                <a:r>
                  <a:rPr lang="en-US" altLang="zh-CN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1</a:t>
                </a: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）我的家乡有一条</a:t>
                </a:r>
                <a:r>
                  <a:rPr lang="zh-CN" altLang="en-US" sz="2800">
                    <a:solidFill>
                      <a:srgbClr val="C00000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美丽的</a:t>
                </a: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小河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（</a:t>
                </a:r>
                <a:r>
                  <a:rPr lang="en-US" altLang="zh-CN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2</a:t>
                </a: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）他的手上有两只</a:t>
                </a:r>
                <a:r>
                  <a:rPr lang="zh-CN" altLang="en-US" sz="2800">
                    <a:solidFill>
                      <a:srgbClr val="C00000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可爱的</a:t>
                </a: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冰墩墩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3382" y="5371"/>
              <a:ext cx="75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>
                <a:latin typeface="手书体" panose="02010800040101010101" charset="-122"/>
                <a:ea typeface="手书体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8140" y="14608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065" y="1876425"/>
            <a:ext cx="12216765" cy="4963160"/>
          </a:xfrm>
          <a:prstGeom prst="rect">
            <a:avLst/>
          </a:prstGeom>
          <a:effectLst>
            <a:reflection blurRad="1270000" stA="45000" endPos="65000" dist="508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-12700" y="5715"/>
            <a:ext cx="12216765" cy="6852285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54000"/>
                </a:schemeClr>
              </a:gs>
              <a:gs pos="55000">
                <a:srgbClr val="FFFFFF">
                  <a:alpha val="80000"/>
                </a:srgbClr>
              </a:gs>
              <a:gs pos="0">
                <a:schemeClr val="bg1">
                  <a:alpha val="10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水墨圆圈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25" y="128270"/>
            <a:ext cx="1056005" cy="10496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1305" y="330835"/>
            <a:ext cx="7664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站酷快乐体2016修订版" panose="02010600030101010101" charset="-122"/>
                <a:ea typeface="站酷快乐体2016修订版" panose="02010600030101010101" charset="-122"/>
              </a:rPr>
              <a:t>五</a:t>
            </a:r>
            <a:endParaRPr lang="zh-CN" altLang="en-US" sz="3600"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13510" y="392430"/>
            <a:ext cx="3163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状语</a:t>
            </a:r>
            <a:endParaRPr lang="zh-CN" altLang="en-US" sz="2800" spc="5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47420" y="1299210"/>
            <a:ext cx="10506108" cy="5477510"/>
            <a:chOff x="1878" y="3623"/>
            <a:chExt cx="9096" cy="8626"/>
          </a:xfrm>
        </p:grpSpPr>
        <p:grpSp>
          <p:nvGrpSpPr>
            <p:cNvPr id="14" name="组合 13"/>
            <p:cNvGrpSpPr/>
            <p:nvPr/>
          </p:nvGrpSpPr>
          <p:grpSpPr>
            <a:xfrm>
              <a:off x="1878" y="3623"/>
              <a:ext cx="8363" cy="8626"/>
              <a:chOff x="1650" y="3624"/>
              <a:chExt cx="8363" cy="8626"/>
            </a:xfrm>
          </p:grpSpPr>
          <p:sp>
            <p:nvSpPr>
              <p:cNvPr id="12" name="菱形 11"/>
              <p:cNvSpPr/>
              <p:nvPr/>
            </p:nvSpPr>
            <p:spPr>
              <a:xfrm>
                <a:off x="1650" y="3999"/>
                <a:ext cx="340" cy="340"/>
              </a:xfrm>
              <a:prstGeom prst="diamond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239" y="3624"/>
                <a:ext cx="7774" cy="86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是动词或形容词的附加成分，用来修饰、限制动词或形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容词，表示动作的状态、方式、时间、处所或程度。一般在谓语中心语前面，有的在句子最前面，交待时间、地点、范围、情况等。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例如：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（1）小李</a:t>
                </a:r>
                <a:r>
                  <a:rPr lang="zh-CN" altLang="en-US" sz="2800">
                    <a:solidFill>
                      <a:srgbClr val="C00000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很高兴地对我</a:t>
                </a: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说。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（2）我们</a:t>
                </a:r>
                <a:r>
                  <a:rPr lang="zh-CN" altLang="en-US" sz="2800">
                    <a:solidFill>
                      <a:srgbClr val="C00000"/>
                    </a:solidFill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在教室里</a:t>
                </a: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学习。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3382" y="5371"/>
              <a:ext cx="75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>
                <a:latin typeface="手书体" panose="02010800040101010101" charset="-122"/>
                <a:ea typeface="手书体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8140" y="1460818"/>
            <a:ext cx="9144000" cy="2387600"/>
          </a:xfrm>
        </p:spPr>
        <p:txBody>
          <a:bodyPr/>
          <a:lstStyle/>
          <a:p>
            <a:r>
              <a:rPr lang="en-US" altLang="zh-CN"/>
              <a:t> </a:t>
            </a:r>
            <a:endParaRPr lang="en-US" altLang="zh-CN"/>
          </a:p>
        </p:txBody>
      </p:sp>
      <p:pic>
        <p:nvPicPr>
          <p:cNvPr id="5" name="图片 4" descr="e26c8fde9b38fb64d97258123dc7d32d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2065" y="1876425"/>
            <a:ext cx="12216765" cy="4963160"/>
          </a:xfrm>
          <a:prstGeom prst="rect">
            <a:avLst/>
          </a:prstGeom>
          <a:effectLst>
            <a:reflection blurRad="1270000" stA="45000" endPos="65000" dist="50800" dir="5400000" sy="-100000" algn="bl" rotWithShape="0"/>
          </a:effectLst>
        </p:spPr>
      </p:pic>
      <p:sp>
        <p:nvSpPr>
          <p:cNvPr id="7" name="矩形 6"/>
          <p:cNvSpPr/>
          <p:nvPr/>
        </p:nvSpPr>
        <p:spPr>
          <a:xfrm>
            <a:off x="-12700" y="5715"/>
            <a:ext cx="12216765" cy="6852285"/>
          </a:xfrm>
          <a:prstGeom prst="rect">
            <a:avLst/>
          </a:prstGeom>
          <a:gradFill>
            <a:gsLst>
              <a:gs pos="38000">
                <a:schemeClr val="accent1">
                  <a:lumMod val="5000"/>
                  <a:lumOff val="95000"/>
                  <a:alpha val="54000"/>
                </a:schemeClr>
              </a:gs>
              <a:gs pos="55000">
                <a:srgbClr val="FFFFFF">
                  <a:alpha val="80000"/>
                </a:srgbClr>
              </a:gs>
              <a:gs pos="0">
                <a:schemeClr val="bg1">
                  <a:alpha val="10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noFill/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水墨圆圈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525" y="128270"/>
            <a:ext cx="1056005" cy="104965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1305" y="330835"/>
            <a:ext cx="7664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>
                <a:latin typeface="站酷快乐体2016修订版" panose="02010600030101010101" charset="-122"/>
                <a:ea typeface="站酷快乐体2016修订版" panose="02010600030101010101" charset="-122"/>
              </a:rPr>
              <a:t>六</a:t>
            </a:r>
            <a:endParaRPr lang="zh-CN" altLang="en-US" sz="3600">
              <a:latin typeface="站酷快乐体2016修订版" panose="02010600030101010101" charset="-122"/>
              <a:ea typeface="站酷快乐体2016修订版" panose="0201060003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13510" y="392430"/>
            <a:ext cx="31635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补语</a:t>
            </a:r>
            <a:endParaRPr lang="zh-CN" altLang="en-US" sz="2800" spc="500">
              <a:solidFill>
                <a:schemeClr val="tx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47420" y="1299210"/>
            <a:ext cx="10506108" cy="4615815"/>
            <a:chOff x="1878" y="3623"/>
            <a:chExt cx="9096" cy="7269"/>
          </a:xfrm>
        </p:grpSpPr>
        <p:grpSp>
          <p:nvGrpSpPr>
            <p:cNvPr id="14" name="组合 13"/>
            <p:cNvGrpSpPr/>
            <p:nvPr/>
          </p:nvGrpSpPr>
          <p:grpSpPr>
            <a:xfrm>
              <a:off x="1878" y="3623"/>
              <a:ext cx="8363" cy="7269"/>
              <a:chOff x="1650" y="3624"/>
              <a:chExt cx="8363" cy="7269"/>
            </a:xfrm>
          </p:grpSpPr>
          <p:sp>
            <p:nvSpPr>
              <p:cNvPr id="12" name="菱形 11"/>
              <p:cNvSpPr/>
              <p:nvPr/>
            </p:nvSpPr>
            <p:spPr>
              <a:xfrm>
                <a:off x="1650" y="3999"/>
                <a:ext cx="340" cy="340"/>
              </a:xfrm>
              <a:prstGeom prst="diamond">
                <a:avLst/>
              </a:prstGeom>
              <a:solidFill>
                <a:schemeClr val="tx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239" y="3624"/>
                <a:ext cx="7774" cy="72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    </a:t>
                </a: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在动词性谓语后、形容词性谓语之中，对动词或形容词起补充作用，一般放在谓语中心语之后。助词“得”是补语的标志。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例如：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（1）小明跳得高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（2）他累坏了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  <a:sym typeface="+mn-ea"/>
                  </a:rPr>
                  <a:t>（3）有的同学对许多问题想得太简单</a:t>
                </a:r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  <a:p>
                <a:endParaRPr lang="zh-CN" altLang="en-US" sz="280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3382" y="5371"/>
              <a:ext cx="759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2400">
                <a:latin typeface="手书体" panose="02010800040101010101" charset="-122"/>
                <a:ea typeface="手书体" panose="02010800040101010101" charset="-122"/>
                <a:sym typeface="+mn-ea"/>
              </a:endParaRPr>
            </a:p>
          </p:txBody>
        </p:sp>
      </p:grp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178</Paragraphs>
  <Slides>23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32">
      <vt:lpstr>Arial</vt:lpstr>
      <vt:lpstr>Calibri Light</vt:lpstr>
      <vt:lpstr>Calibri</vt:lpstr>
      <vt:lpstr>楷体</vt:lpstr>
      <vt:lpstr>华文楷体</vt:lpstr>
      <vt:lpstr>站酷快乐体2016修订版</vt:lpstr>
      <vt:lpstr>手书体</vt:lpstr>
      <vt:lpstr>宋体</vt:lpstr>
      <vt:lpstr>Office 主题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  <vt:lpstr> 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2022-03-09T00:24:35.139</cp:lastPrinted>
  <dcterms:created xsi:type="dcterms:W3CDTF">2022-03-09T00:24:35Z</dcterms:created>
  <dcterms:modified xsi:type="dcterms:W3CDTF">2022-03-08T16:24:39Z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