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70" r:id="rId9"/>
    <p:sldId id="268" r:id="rId10"/>
    <p:sldId id="265" r:id="rId11"/>
    <p:sldId id="267" r:id="rId12"/>
    <p:sldId id="266" r:id="rId13"/>
    <p:sldId id="264" r:id="rId14"/>
    <p:sldId id="263" r:id="rId15"/>
    <p:sldId id="262" r:id="rId16"/>
    <p:sldId id="261" r:id="rId17"/>
    <p:sldId id="283" r:id="rId18"/>
    <p:sldId id="285" r:id="rId19"/>
    <p:sldId id="286" r:id="rId20"/>
    <p:sldId id="287" r:id="rId21"/>
    <p:sldId id="288" r:id="rId22"/>
    <p:sldId id="289" r:id="rId23"/>
    <p:sldId id="284" r:id="rId24"/>
    <p:sldId id="282" r:id="rId25"/>
    <p:sldId id="281" r:id="rId26"/>
    <p:sldId id="280" r:id="rId27"/>
    <p:sldId id="279" r:id="rId28"/>
    <p:sldId id="295" r:id="rId29"/>
    <p:sldId id="294" r:id="rId30"/>
    <p:sldId id="293" r:id="rId31"/>
    <p:sldId id="292" r:id="rId32"/>
    <p:sldId id="290" r:id="rId33"/>
    <p:sldId id="299" r:id="rId34"/>
    <p:sldId id="298" r:id="rId35"/>
    <p:sldId id="29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11"/>
          <p:cNvPicPr>
            <a:picLocks noChangeAspect="1"/>
          </p:cNvPicPr>
          <p:nvPr/>
        </p:nvPicPr>
        <p:blipFill>
          <a:blip r:embed="rId2"/>
          <a:srcRect r="11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24417" y="2970213"/>
            <a:ext cx="9211733" cy="10826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l">
              <a:defRPr kern="1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24417" y="4195763"/>
            <a:ext cx="9218083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1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1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1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70573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smtClean="0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baa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012555" y="420370"/>
            <a:ext cx="2846070" cy="5673725"/>
          </a:xfrm>
        </p:spPr>
        <p:txBody>
          <a:bodyPr>
            <a:normAutofit fontScale="70000"/>
          </a:bodyPr>
          <a:p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百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合</a:t>
            </a:r>
            <a:endParaRPr lang="zh-CN" altLang="en-US" sz="7200" b="1">
              <a:solidFill>
                <a:srgbClr val="FF0000"/>
              </a:solidFill>
            </a:endParaRPr>
          </a:p>
          <a:p>
            <a:r>
              <a:rPr lang="zh-CN" altLang="en-US" sz="7200" b="1">
                <a:solidFill>
                  <a:srgbClr val="FF0000"/>
                </a:solidFill>
              </a:rPr>
              <a:t>花</a:t>
            </a:r>
            <a:endParaRPr lang="zh-CN" altLang="en-US" sz="7200" b="1">
              <a:solidFill>
                <a:srgbClr val="FF0000"/>
              </a:solidFill>
            </a:endParaRPr>
          </a:p>
          <a:p>
            <a:endParaRPr lang="zh-CN" altLang="en-US" sz="7200" b="1">
              <a:solidFill>
                <a:srgbClr val="FF0000"/>
              </a:solidFill>
            </a:endParaRPr>
          </a:p>
          <a:p>
            <a:endParaRPr lang="zh-CN" altLang="en-US" sz="7200"/>
          </a:p>
          <a:p>
            <a:r>
              <a:rPr lang="zh-CN" altLang="en-US" sz="4400"/>
              <a:t>茹志鹃</a:t>
            </a:r>
            <a:endParaRPr lang="zh-CN" altLang="en-US" sz="4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5715"/>
            <a:ext cx="8754110" cy="6682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solidFill>
                  <a:srgbClr val="C00000"/>
                </a:solidFill>
              </a:rPr>
              <a:t>理清结构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zh-CN" altLang="en-US" sz="3600" b="1"/>
              <a:t>（一）速读文本，复述故事情节。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（二）再读课文，划分段落，概括大意。（5个字以内）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>
                <a:solidFill>
                  <a:srgbClr val="C00000"/>
                </a:solidFill>
              </a:rPr>
              <a:t>问题：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（1）本文是以什么为线索来讲述故事情节的？</a:t>
            </a:r>
            <a:endParaRPr lang="zh-CN" altLang="en-US" b="1"/>
          </a:p>
          <a:p>
            <a:r>
              <a:rPr lang="zh-CN" altLang="en-US" b="1"/>
              <a:t>（2）主要写了哪几个人物？人物之间发生了哪些事情？</a:t>
            </a:r>
            <a:endParaRPr lang="zh-CN" altLang="en-US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线索：“我”的见闻和感受。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　　↗小通讯员：带路—借被—牺牲—盖被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“我”</a:t>
            </a:r>
            <a:endParaRPr lang="zh-CN" altLang="en-US" b="1"/>
          </a:p>
          <a:p>
            <a:r>
              <a:rPr lang="zh-CN" altLang="en-US" b="1"/>
              <a:t>　　↘新媳妇：借被—缝衣—献被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6210"/>
            <a:ext cx="10972800" cy="597217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问题：根据小说情节的阶段性，找出开端、发展、高潮、结局，并用2到5个字概括内容。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明确：</a:t>
            </a:r>
            <a:endParaRPr lang="zh-CN" altLang="en-US" b="1"/>
          </a:p>
          <a:p>
            <a:r>
              <a:rPr lang="zh-CN" altLang="en-US" b="1"/>
              <a:t>第一部分（开端）  带路   （从开头到“这都怪我了”）   </a:t>
            </a:r>
            <a:endParaRPr lang="zh-CN" altLang="en-US" b="1"/>
          </a:p>
          <a:p>
            <a:r>
              <a:rPr lang="zh-CN" altLang="en-US" b="1"/>
              <a:t>第二部分（发展）  借被      （从“我们到包扎所”到“现在，至少他要裸露一晚上的肩膀了”。</a:t>
            </a:r>
            <a:endParaRPr lang="zh-CN" altLang="en-US" b="1"/>
          </a:p>
          <a:p>
            <a:r>
              <a:rPr lang="zh-CN" altLang="en-US" b="1"/>
              <a:t>第三部分（高潮）  牺牲/献被（从“包扎所的工作人员很少”到“两个干硬的馒头”）</a:t>
            </a:r>
            <a:endParaRPr lang="zh-CN" altLang="en-US" b="1"/>
          </a:p>
          <a:p>
            <a:r>
              <a:rPr lang="zh-CN" altLang="en-US" b="1"/>
              <a:t>第四部分（结局）  盖被     （从“卫生员让人抬了一口棺材来”到结尾）</a:t>
            </a:r>
            <a:endParaRPr lang="zh-CN" altLang="en-US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91135"/>
            <a:ext cx="10972800" cy="124142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分析人物的形象（小组合作探究）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学生快速阅读“带路”“借被”“牺牲”部分，归纳出小通讯的性格特征。</a:t>
            </a:r>
            <a:endParaRPr lang="zh-CN" altLang="en-US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问题：“我”眼中的小通讯员、新媳妇各是怎样的人？并用下面的形式回答。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从</a:t>
            </a:r>
            <a:r>
              <a:rPr lang="zh-CN" altLang="en-US" b="1" u="sng"/>
              <a:t>             </a:t>
            </a:r>
            <a:r>
              <a:rPr lang="zh-CN" altLang="en-US" b="1"/>
              <a:t>中运用</a:t>
            </a:r>
            <a:r>
              <a:rPr lang="zh-CN" altLang="en-US" b="1" u="sng"/>
              <a:t>          </a:t>
            </a:r>
            <a:r>
              <a:rPr lang="zh-CN" altLang="en-US" b="1"/>
              <a:t>描写，写出这是一个</a:t>
            </a:r>
            <a:r>
              <a:rPr lang="zh-CN" altLang="en-US" b="1" u="sng"/>
              <a:t>                  </a:t>
            </a:r>
            <a:r>
              <a:rPr lang="zh-CN" altLang="en-US" b="1"/>
              <a:t>的通讯员。</a:t>
            </a:r>
            <a:endParaRPr lang="zh-CN" altLang="en-US" b="1"/>
          </a:p>
          <a:p>
            <a:r>
              <a:rPr lang="zh-CN" altLang="en-US" b="1"/>
              <a:t>从</a:t>
            </a:r>
            <a:r>
              <a:rPr lang="zh-CN" altLang="en-US" b="1" u="sng"/>
              <a:t>            </a:t>
            </a:r>
            <a:r>
              <a:rPr lang="zh-CN" altLang="en-US" b="1"/>
              <a:t>中运用</a:t>
            </a:r>
            <a:r>
              <a:rPr lang="zh-CN" altLang="en-US" b="1" u="sng"/>
              <a:t>            </a:t>
            </a:r>
            <a:r>
              <a:rPr lang="zh-CN" altLang="en-US" b="1"/>
              <a:t>描写，写出这是一个</a:t>
            </a:r>
            <a:r>
              <a:rPr lang="zh-CN" altLang="en-US" b="1" u="sng"/>
              <a:t>                  </a:t>
            </a:r>
            <a:r>
              <a:rPr lang="zh-CN" altLang="en-US" b="1"/>
              <a:t>的新媳妇。</a:t>
            </a:r>
            <a:endParaRPr lang="zh-CN" altLang="en-US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en-US" altLang="zh-CN" sz="4800"/>
              <a:t>     </a:t>
            </a:r>
            <a:r>
              <a:rPr lang="zh-CN" altLang="en-US" sz="4000"/>
              <a:t>抓住各方面的描写（动作、语言、神    态、心理等描写手法）</a:t>
            </a:r>
            <a:endParaRPr lang="zh-CN" altLang="en-US" sz="4000"/>
          </a:p>
          <a:p>
            <a:r>
              <a:rPr lang="zh-CN" altLang="zh-CN" sz="4000">
                <a:solidFill>
                  <a:srgbClr val="C00000"/>
                </a:solidFill>
              </a:rPr>
              <a:t>   </a:t>
            </a:r>
            <a:r>
              <a:rPr lang="zh-CN" altLang="zh-CN" sz="4800">
                <a:solidFill>
                  <a:srgbClr val="C00000"/>
                </a:solidFill>
              </a:rPr>
              <a:t>细节描写</a:t>
            </a:r>
            <a:endParaRPr lang="zh-CN" altLang="zh-CN" sz="48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学生发言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总结：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>
                <a:solidFill>
                  <a:srgbClr val="C00000"/>
                </a:solidFill>
              </a:rPr>
              <a:t>小通讯员的形象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>
                <a:solidFill>
                  <a:srgbClr val="C00000"/>
                </a:solidFill>
              </a:rPr>
              <a:t>     </a:t>
            </a:r>
            <a:r>
              <a:rPr lang="zh-CN" altLang="en-US" b="1">
                <a:solidFill>
                  <a:srgbClr val="0070C0"/>
                </a:solidFill>
              </a:rPr>
              <a:t>一个极其可爱的普通战士。天真纯洁,充满朝气，对生活和自然无比热爱。即将发起总攻的时刻，还在枪筒上插上几根树枝和野菊花（细节描写，表现人物性格）。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</a:t>
            </a:r>
            <a:r>
              <a:rPr lang="zh-CN" altLang="en-US" b="1">
                <a:solidFill>
                  <a:srgbClr val="0070C0"/>
                </a:solidFill>
              </a:rPr>
              <a:t>他憨厚朴实，拘谨腼腆，比如，“带路”情节中“张皇”“数摸”这两个动词的描写作用。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   “张皇”的意思是恐慌、慌张，但在这里却非贬义，这一神态描写，是在写“我”刚刚结识的小通讯员那种腼腆、羞涩、局促，表现他质朴，纯洁的心灵。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040" y="808990"/>
            <a:ext cx="11689080" cy="5318760"/>
          </a:xfrm>
        </p:spPr>
        <p:txBody>
          <a:bodyPr/>
          <a:p>
            <a:r>
              <a:rPr lang="en-US" altLang="zh-CN"/>
              <a:t>   </a:t>
            </a:r>
            <a:r>
              <a:rPr lang="zh-CN" altLang="en-US" b="1"/>
              <a:t>“数摸”这一动词更突出了小通讯员那种忸怩的神态，拘谨局促的心理。</a:t>
            </a:r>
            <a:endParaRPr lang="zh-CN" altLang="en-US" b="1"/>
          </a:p>
          <a:p>
            <a:r>
              <a:rPr lang="zh-CN" altLang="en-US" b="1"/>
              <a:t>    但他又十分关心同志，走走停停也好，给我两个馍馍也好，作者十分形象逼真地刻画了一个腼腆、羞涩、局促而又质朴纯洁的小战士形象。</a:t>
            </a:r>
            <a:endParaRPr lang="zh-CN" altLang="en-US" b="1"/>
          </a:p>
          <a:p>
            <a:r>
              <a:rPr lang="zh-CN" altLang="en-US" b="1"/>
              <a:t>   “ 借被”的情节中，更看出通讯员的憨，不善言辞。</a:t>
            </a:r>
            <a:endParaRPr lang="zh-CN" altLang="en-US" b="1"/>
          </a:p>
          <a:p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zh-CN">
                <a:solidFill>
                  <a:srgbClr val="FF0000"/>
                </a:solidFill>
              </a:rPr>
              <a:t>走进作者</a:t>
            </a:r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b="1"/>
              <a:t>茹志鹃，当代著名女作家。她的创作以短篇小说见长．笔调清新、俊逸，情节简单明了，细节丰富传神，善于从较小的角度反映时代本质。1950年起，陆续在报刊上发表短篇小说和特写，后来结集出版了《高高的白杨树》《静静的禅院》和《百合花》等短篇集。其中不少名篇曾被译成日、英、法、俄、越等国文字。今天我们学习的《百合花》是她的代表作。</a:t>
            </a:r>
            <a:endParaRPr lang="zh-CN" altLang="en-US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       </a:t>
            </a:r>
            <a:r>
              <a:rPr lang="zh-CN" altLang="en-US" b="1">
                <a:solidFill>
                  <a:srgbClr val="0070C0"/>
                </a:solidFill>
                <a:sym typeface="+mn-ea"/>
              </a:rPr>
              <a:t>更主要的是由于在革命队伍里受到党的教育和战斗生活的锻炼，他对革命事业无限忠诚，有着高度的阶级觉悟和革命责任感。当他意识到自己借东西的方式方法有问题，可能会给群众造成不良影响时，就马上松松爽爽地跟“我”前去解释。而借到被子以后，知道这是人家新婚时惟一的嫁妆，心里又立刻感到不安，又要把被子再送回去。</a:t>
            </a:r>
            <a:endParaRPr lang="zh-CN" altLang="en-US" b="1">
              <a:solidFill>
                <a:srgbClr val="0070C0"/>
              </a:solidFill>
              <a:sym typeface="+mn-ea"/>
            </a:endParaRPr>
          </a:p>
          <a:p>
            <a:endParaRPr lang="zh-CN" altLang="en-US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zh-CN" altLang="en-US" b="1"/>
              <a:t>“牺牲/献被”的情节中，更看出小通讯员的崇高精神。在取得总攻胜利的前夕，为了保护担架队员英勇捐躯。表现了他对革命和人民群众的无限忠诚。</a:t>
            </a:r>
            <a:endParaRPr lang="zh-CN" altLang="en-US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1253490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总结新媳妇的形象：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0" y="1174750"/>
            <a:ext cx="11688445" cy="4953000"/>
          </a:xfrm>
        </p:spPr>
        <p:txBody>
          <a:bodyPr/>
          <a:p>
            <a:r>
              <a:rPr lang="en-US" altLang="zh-CN"/>
              <a:t>    </a:t>
            </a:r>
            <a:r>
              <a:rPr lang="zh-CN" altLang="en-US" b="1"/>
              <a:t>美丽、纯洁、善良、高尚。</a:t>
            </a:r>
            <a:r>
              <a:rPr lang="zh-CN" altLang="en-US" b="1">
                <a:solidFill>
                  <a:srgbClr val="0070C0"/>
                </a:solidFill>
              </a:rPr>
              <a:t>她在情节中，其性格是发展的。</a:t>
            </a:r>
            <a:r>
              <a:rPr lang="zh-CN" altLang="en-US" b="1"/>
              <a:t>刚过门才三天，小通讯员就要借她唯一的嫁妆——一个有着百合花图案的被子，她当然有些舍不得，这种情感在情在理。但当听我说借被子是为了打仗为了老百姓之后，“一边听着，一边不断向房屋瞅着……半晌，她转身进去抱被子。”到了包扎所，她又主动将被子“铺在外面屋檐下的一块门板上”，当卫生员动手要揭掉通讯员身上的百合花被子时，新媳妇“劈手夺过被子”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“劈手”</a:t>
            </a:r>
            <a:r>
              <a:rPr lang="zh-CN" altLang="en-US" b="1">
                <a:sym typeface="+mn-ea"/>
              </a:rPr>
              <a:t>集中写出了新媳妇用自己的新被子为通讯员人殓时的那种果断坚毅、不容商量的态度。与先前的娴静羞赧判若两人……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</a:t>
            </a:r>
            <a:r>
              <a:rPr lang="zh-CN" altLang="en-US" b="1">
                <a:solidFill>
                  <a:srgbClr val="0070C0"/>
                </a:solidFill>
                <a:sym typeface="+mn-ea"/>
              </a:rPr>
              <a:t>一句话，小说通过新媳妇对百合花被子处置过程的描写，刻画了人物性格或者说表现了人物性格的发展。</a:t>
            </a:r>
            <a:endParaRPr lang="zh-CN" altLang="en-US" b="1">
              <a:solidFill>
                <a:srgbClr val="0070C0"/>
              </a:solidFill>
            </a:endParaRPr>
          </a:p>
          <a:p>
            <a:endParaRPr lang="zh-CN" altLang="en-US"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zh-CN" altLang="en-US" b="1"/>
              <a:t>小说通过对新媳妇一系列的动作和细节描写，不仅写出了她对通讯员的友善、关切、崇敬、痛惜、悼念、歉疚的态度变化，更展示了新媳妇娴静、淳朴、善良、纯真、高洁如百合花一样美丽的人性美和性格美。所以，百合花，正是人物纯真、高洁的优美心灵和品格的象征。</a:t>
            </a:r>
            <a:endParaRPr lang="zh-CN" altLang="en-US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学生最后总结形象和方法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小通讯员：热爱生活，憨厚纯朴，拘谨腼腆，关心同志，觉悟高，忠于革命。</a:t>
            </a:r>
            <a:endParaRPr lang="zh-CN" altLang="en-US" b="1"/>
          </a:p>
          <a:p>
            <a:r>
              <a:rPr lang="zh-CN" altLang="en-US" b="1"/>
              <a:t>新媳妇：美丽娴静、淳朴善良、对子弟兵有着深厚的阶级情谊。</a:t>
            </a:r>
            <a:endParaRPr lang="zh-CN" altLang="en-US" b="1"/>
          </a:p>
          <a:p>
            <a:r>
              <a:rPr lang="zh-CN" altLang="en-US" b="1"/>
              <a:t>刻画人物的手法：动作、语言、神态、心理等细节描写手法</a:t>
            </a:r>
            <a:endParaRPr lang="zh-CN" altLang="en-US" b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讨论“我”在文中的作用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</a:t>
            </a:r>
            <a:r>
              <a:rPr lang="zh-CN" altLang="en-US"/>
              <a:t>以“我”为视点，娓娓动听地叙述故事，找出文章中表现我心理活动变化的词语来。并谈谈这样写的好处。</a:t>
            </a:r>
            <a:endParaRPr lang="zh-CN" altLang="en-US"/>
          </a:p>
          <a:p>
            <a:r>
              <a:rPr lang="zh-CN" altLang="en-US"/>
              <a:t>明确：生气   兴趣     着恼    亲热    爱上   后悔   心跳   强忍泪水   想推开沉重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307340"/>
            <a:ext cx="10972800" cy="5821045"/>
          </a:xfrm>
        </p:spPr>
        <p:txBody>
          <a:bodyPr/>
          <a:p>
            <a:r>
              <a:rPr lang="en-US" altLang="zh-CN"/>
              <a:t>   </a:t>
            </a:r>
            <a:r>
              <a:rPr lang="en-US" altLang="zh-CN" b="1"/>
              <a:t>  </a:t>
            </a:r>
            <a:r>
              <a:rPr lang="zh-CN" altLang="en-US" b="1"/>
              <a:t>栩栩如生地描绘人物，并从“我”的感情变化中逐步完成人物性格的塑造。如11节写“我”对故乡竹海的联想，写得非常富有诗情画意，这样写，一方面点明了小通讯员性格形成的原因，即富有诗情画意的环境，才孕育了小通讯员这样心灵美好品质纯朴高尚的英雄，景物美与人物美相得益彰，和谐统一；另一方面，也抒发了我对故乡无比热爱之情，推动了我的感情发展，即由先前的生气，到发生兴趣和“亲热”起来。</a:t>
            </a:r>
            <a:endParaRPr lang="zh-CN" altLang="en-US" b="1"/>
          </a:p>
          <a:p>
            <a:r>
              <a:rPr lang="zh-CN" altLang="en-US" b="1"/>
              <a:t>   这样写，大大扩展了作品的容量，表现了战士之间那种百合花一样纯洁无邪高尚动人的情感。</a:t>
            </a:r>
            <a:endParaRPr lang="zh-CN" altLang="en-US" b="1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</a:rPr>
              <a:t>总结：次要人物的作用：次要人物即陪衬人物或线索人物，其作用一般有：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①对主要人物起陪衬作用；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②贯穿全文的线索，特别是以第一人称叙述的“我”，多起到叙述和见证人的作用，增加小说的真实性。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③同主要人物一同揭示或凸显主旨；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④推动情节发展。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zh-CN" altLang="en-US"/>
              <a:t>第二课时</a:t>
            </a:r>
            <a:endParaRPr lang="zh-CN" altLang="en-US"/>
          </a:p>
          <a:p>
            <a:pPr marL="0" indent="0" algn="l">
              <a:buNone/>
            </a:pPr>
            <a:r>
              <a:rPr lang="zh-CN" altLang="en-US" sz="3600" b="1">
                <a:solidFill>
                  <a:srgbClr val="C00000"/>
                </a:solidFill>
              </a:rPr>
              <a:t>教学目标：</a:t>
            </a:r>
            <a:endParaRPr lang="zh-CN" altLang="en-US" sz="3600" b="1">
              <a:solidFill>
                <a:srgbClr val="C00000"/>
              </a:solidFill>
            </a:endParaRPr>
          </a:p>
          <a:p>
            <a:pPr algn="l"/>
            <a:r>
              <a:rPr lang="zh-CN" altLang="en-US" sz="3600" b="1"/>
              <a:t>标题的象征意义及小说的主旨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  <a:sym typeface="+mn-ea"/>
              </a:rPr>
              <a:t>写作背景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533400"/>
            <a:ext cx="10972800" cy="559308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   </a:t>
            </a:r>
            <a:r>
              <a:rPr lang="zh-CN" altLang="en-US" b="1"/>
              <a:t> 茹志鹃写这篇小说时，正是反右斗争后不久，她的家庭成员是这场扩大化运动的受害者。冷峻的现实生活使她不无悲凉地思念起战时的生活、那时的同志关系。她说：“战争使人不能有长谈的机会，但战争却能使人深交。有时仅几十分钟，甚至只来得及瞥一眼，便一闪而过，然而人与人之间，就在这一刹那里，便能胆肝相照，生死与共。”所以，《百合花》是她在匝匝忧虑之中，缅怀追念往事的产物。</a:t>
            </a:r>
            <a:endParaRPr lang="zh-CN" altLang="en-US" b="1"/>
          </a:p>
          <a:p>
            <a:r>
              <a:rPr lang="zh-CN" altLang="en-US" b="1"/>
              <a:t>    《百合花》受到了茅盾的高度评价，他说：“这是我最近读过的几十篇小说中最使我满意也最使我感动的一篇。</a:t>
            </a:r>
            <a:r>
              <a:rPr lang="zh-CN" altLang="en-US"/>
              <a:t>”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zh-CN" altLang="en-US" b="1">
                <a:solidFill>
                  <a:srgbClr val="C00000"/>
                </a:solidFill>
              </a:rPr>
              <a:t>探究“百合花”象征意义。（小组探究合作）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/>
              <a:t>问题1：找出小说中描写“百合花”的句子（两处），分析“百合花”在小说中的作用。</a:t>
            </a:r>
            <a:endParaRPr lang="zh-CN" altLang="en-US" b="1"/>
          </a:p>
          <a:p>
            <a:r>
              <a:rPr lang="zh-CN" altLang="en-US" b="1"/>
              <a:t>    </a:t>
            </a:r>
            <a:r>
              <a:rPr lang="zh-CN" altLang="en-US" b="1">
                <a:solidFill>
                  <a:srgbClr val="0070C0"/>
                </a:solidFill>
              </a:rPr>
              <a:t>推动小说情节的发展，在“借被”“献被”的过程中凸现新媳妇纯洁高尚的人物形象。在“盖被”中提示小通讯员的心灵纯洁美好就像一朵洁白无暇的百合花。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问题：“这象征纯洁的感情的花，盖上了这位平常的、拖毛竹的青年人的脸”中“纯洁的感情”是指谁与谁之间的感情？为什么说是纯洁的？</a:t>
            </a:r>
            <a:endParaRPr lang="zh-CN" altLang="en-US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     </a:t>
            </a:r>
            <a:r>
              <a:rPr lang="zh-CN" altLang="en-US" b="1">
                <a:solidFill>
                  <a:srgbClr val="0070C0"/>
                </a:solidFill>
              </a:rPr>
              <a:t>指小通讯员与新媳妇之间的感情，因为它是高尚美好的军民之情。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zh-CN" altLang="en-US" b="1">
                <a:solidFill>
                  <a:srgbClr val="C00000"/>
                </a:solidFill>
              </a:rPr>
              <a:t>文中的感情只发生在小通讯员与新媳妇之间吗？找出文章中表现我心理活动变化的词语，并分析这样写的好处。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/>
              <a:t>    </a:t>
            </a:r>
            <a:endParaRPr lang="zh-CN" altLang="en-US"/>
          </a:p>
          <a:p>
            <a:r>
              <a:rPr lang="zh-CN" altLang="en-US"/>
              <a:t>   </a:t>
            </a:r>
            <a:r>
              <a:rPr lang="zh-CN" altLang="en-US" b="1"/>
              <a:t>表现了战士之间那种百合花一样纯洁无暇、高尚动人的情感。</a:t>
            </a:r>
            <a:endParaRPr lang="zh-CN" altLang="en-US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</a:t>
            </a:r>
            <a:r>
              <a:rPr lang="zh-CN" altLang="en-US" b="1">
                <a:solidFill>
                  <a:srgbClr val="C00000"/>
                </a:solidFill>
              </a:rPr>
              <a:t>当我们读到这时，我们不难看出作者写这篇小说的目的。是什么？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总结：小说撷取了革命战争时期人民斗争生活中的一朵小小的浪花，刻画了有着百合花一样纯洁、高尚、美好的小通讯员和新媳妇的形象，表现了纯洁深厚的军民之情和战友之情，传达了高尚的人情美和人性美。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读准字音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/>
              <a:t>间歇    撂下    包扎   着恼   讷讷    忸怩   憨憨    </a:t>
            </a:r>
            <a:endParaRPr lang="zh-CN" altLang="en-US" sz="3600" b="1"/>
          </a:p>
          <a:p>
            <a:r>
              <a:rPr lang="zh-CN" altLang="en-US" sz="3600" b="1"/>
              <a:t>执拗    挽髻     尴尬    讪讪   瞅    挟   嬷嬷    </a:t>
            </a:r>
            <a:endParaRPr lang="zh-CN" altLang="en-US" sz="3600" b="1"/>
          </a:p>
          <a:p>
            <a:r>
              <a:rPr lang="zh-CN" altLang="en-US" sz="3600" b="1"/>
              <a:t>虔诚     瞟了一眼     磕磕绊绊  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解释下列词语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sz="4800" b="1"/>
              <a:t>张皇   忸怩   憨憨  执拗  尴尬  </a:t>
            </a:r>
            <a:endParaRPr lang="zh-CN" altLang="en-US" sz="4800" b="1"/>
          </a:p>
          <a:p>
            <a:r>
              <a:rPr lang="zh-CN" altLang="en-US" sz="4800" b="1"/>
              <a:t>讪讪   虔诚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教学目标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/>
              <a:t>1.了解作者茹志鹃及其《百合花》。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2.理清小说思路，标题的象征意义及小说的主旨。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3.培养学生速读小说、概述小说的能力。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4.借助人物形象对学生进行思想情操教育。</a:t>
            </a:r>
            <a:endParaRPr lang="zh-CN" altLang="en-US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教学重难点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sz="3600" b="1"/>
              <a:t>教学重点：分析人物形象。</a:t>
            </a:r>
            <a:endParaRPr lang="zh-CN" altLang="en-US" sz="3600" b="1"/>
          </a:p>
          <a:p>
            <a:r>
              <a:rPr lang="zh-CN" altLang="en-US" sz="3600" b="1"/>
              <a:t>教学难点：理解百合花的象征意义。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zh-CN" altLang="en-US" b="1">
                <a:solidFill>
                  <a:srgbClr val="FF0000"/>
                </a:solidFill>
              </a:rPr>
              <a:t>第一课时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/>
              <a:t>学习目标：</a:t>
            </a:r>
            <a:endParaRPr lang="zh-CN" altLang="en-US" b="1"/>
          </a:p>
          <a:p>
            <a:r>
              <a:rPr lang="zh-CN" altLang="en-US" b="1"/>
              <a:t>1、理清故事情节体会小说精巧的构思。</a:t>
            </a:r>
            <a:endParaRPr lang="zh-CN" altLang="en-US" b="1"/>
          </a:p>
          <a:p>
            <a:r>
              <a:rPr lang="zh-CN" altLang="en-US" b="1"/>
              <a:t>2、分析人物形象，掌握人物运用细节刻画人物的方法。</a:t>
            </a:r>
            <a:endParaRPr lang="zh-CN" altLang="en-US" b="1"/>
          </a:p>
          <a:p>
            <a:r>
              <a:rPr lang="zh-CN" altLang="en-US" b="1"/>
              <a:t>3、次要人物我的作用</a:t>
            </a:r>
            <a:endParaRPr lang="en-US" altLang="zh-CN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355" y="-102235"/>
            <a:ext cx="4361180" cy="69919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65015" y="3299460"/>
            <a:ext cx="7171055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1" u="none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  <a:latin typeface="宋体" charset="0"/>
                <a:ea typeface="宋体" charset="0"/>
                <a:cs typeface="宋体" charset="0"/>
              </a:rPr>
              <a:t>知道这种花的花语是什么吗？</a:t>
            </a:r>
            <a:endParaRPr lang="zh-CN" altLang="en-US" sz="4000" b="1" u="none">
              <a:ln w="22225">
                <a:solidFill>
                  <a:schemeClr val="accent2"/>
                </a:solidFill>
                <a:prstDash val="solid"/>
              </a:ln>
              <a:solidFill>
                <a:srgbClr val="00B0F0"/>
              </a:solidFill>
              <a:effectLst/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绿色科技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216606"/>
      </a:accent1>
      <a:accent2>
        <a:srgbClr val="669900"/>
      </a:accent2>
      <a:accent3>
        <a:srgbClr val="FFFFFF"/>
      </a:accent3>
      <a:accent4>
        <a:srgbClr val="000000"/>
      </a:accent4>
      <a:accent5>
        <a:srgbClr val="ABB9AA"/>
      </a:accent5>
      <a:accent6>
        <a:srgbClr val="5B890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216606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ABB9AA"/>
        </a:accent5>
        <a:accent6>
          <a:srgbClr val="5B8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3366</Words>
  <Application>Kingsoft Office WPP</Application>
  <PresentationFormat>宽屏</PresentationFormat>
  <Paragraphs>145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绿色科技</vt:lpstr>
      <vt:lpstr>baa</vt:lpstr>
      <vt:lpstr>走进作者</vt:lpstr>
      <vt:lpstr>写作背景</vt:lpstr>
      <vt:lpstr>读准字音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2019-09-03T06:46:00Z</dcterms:created>
  <dcterms:modified xsi:type="dcterms:W3CDTF">2019-09-04T02:28:46Z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