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10" r:id="rId3"/>
    <p:sldId id="695" r:id="rId4"/>
    <p:sldId id="1045" r:id="rId5"/>
    <p:sldId id="1300" r:id="rId6"/>
    <p:sldId id="1129" r:id="rId7"/>
    <p:sldId id="1302" r:id="rId8"/>
    <p:sldId id="1303" r:id="rId9"/>
    <p:sldId id="1304" r:id="rId10"/>
    <p:sldId id="1305" r:id="rId11"/>
    <p:sldId id="1306" r:id="rId12"/>
    <p:sldId id="1307" r:id="rId13"/>
    <p:sldId id="1308" r:id="rId14"/>
    <p:sldId id="1310" r:id="rId15"/>
    <p:sldId id="1309" r:id="rId16"/>
    <p:sldId id="1311" r:id="rId17"/>
    <p:sldId id="1312" r:id="rId18"/>
    <p:sldId id="1313" r:id="rId19"/>
    <p:sldId id="1314" r:id="rId20"/>
    <p:sldId id="1315" r:id="rId21"/>
    <p:sldId id="1316" r:id="rId22"/>
    <p:sldId id="1317" r:id="rId23"/>
    <p:sldId id="1318" r:id="rId24"/>
    <p:sldId id="1319" r:id="rId25"/>
    <p:sldId id="1320" r:id="rId26"/>
    <p:sldId id="1321" r:id="rId27"/>
    <p:sldId id="1322" r:id="rId28"/>
    <p:sldId id="1323" r:id="rId29"/>
    <p:sldId id="1324" r:id="rId30"/>
    <p:sldId id="1325" r:id="rId31"/>
    <p:sldId id="1326" r:id="rId32"/>
    <p:sldId id="1358" r:id="rId33"/>
    <p:sldId id="1359" r:id="rId34"/>
    <p:sldId id="1360" r:id="rId35"/>
    <p:sldId id="1361" r:id="rId36"/>
    <p:sldId id="1362" r:id="rId37"/>
    <p:sldId id="1363" r:id="rId38"/>
    <p:sldId id="1364" r:id="rId39"/>
    <p:sldId id="1365" r:id="rId40"/>
    <p:sldId id="1366" r:id="rId41"/>
    <p:sldId id="1367" r:id="rId42"/>
    <p:sldId id="1384" r:id="rId43"/>
    <p:sldId id="1385" r:id="rId44"/>
    <p:sldId id="1386" r:id="rId45"/>
    <p:sldId id="1387" r:id="rId46"/>
    <p:sldId id="1388" r:id="rId47"/>
    <p:sldId id="1389" r:id="rId48"/>
    <p:sldId id="1390" r:id="rId49"/>
    <p:sldId id="1391" r:id="rId50"/>
    <p:sldId id="1392" r:id="rId51"/>
    <p:sldId id="1393" r:id="rId52"/>
    <p:sldId id="1394" r:id="rId53"/>
    <p:sldId id="1397" r:id="rId54"/>
    <p:sldId id="1395" r:id="rId55"/>
    <p:sldId id="1398" r:id="rId56"/>
    <p:sldId id="1396" r:id="rId57"/>
    <p:sldId id="1399" r:id="rId58"/>
    <p:sldId id="1402" r:id="rId59"/>
    <p:sldId id="1401" r:id="rId60"/>
    <p:sldId id="1403" r:id="rId61"/>
    <p:sldId id="1404" r:id="rId62"/>
    <p:sldId id="1405" r:id="rId63"/>
    <p:sldId id="1406" r:id="rId64"/>
    <p:sldId id="1407" r:id="rId65"/>
    <p:sldId id="1408" r:id="rId66"/>
    <p:sldId id="1409" r:id="rId67"/>
    <p:sldId id="1410" r:id="rId68"/>
    <p:sldId id="1411" r:id="rId69"/>
    <p:sldId id="1412" r:id="rId70"/>
    <p:sldId id="1413" r:id="rId71"/>
    <p:sldId id="1414" r:id="rId72"/>
    <p:sldId id="1415" r:id="rId73"/>
    <p:sldId id="1416" r:id="rId74"/>
    <p:sldId id="1417" r:id="rId75"/>
    <p:sldId id="1418" r:id="rId76"/>
    <p:sldId id="1419" r:id="rId77"/>
    <p:sldId id="1420" r:id="rId78"/>
    <p:sldId id="1421" r:id="rId79"/>
    <p:sldId id="1422" r:id="rId80"/>
    <p:sldId id="1423" r:id="rId81"/>
    <p:sldId id="1424" r:id="rId82"/>
    <p:sldId id="1425" r:id="rId83"/>
    <p:sldId id="1426" r:id="rId84"/>
  </p:sldIdLst>
  <p:sldSz cx="12192000" cy="6858000"/>
  <p:notesSz cx="6858000" cy="9144000"/>
  <p:custDataLst>
    <p:tags r:id="rId8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75" d="100"/>
          <a:sy n="75" d="100"/>
        </p:scale>
        <p:origin x="-2022" y="-942"/>
      </p:cViewPr>
      <p:guideLst>
        <p:guide orient="horz" pos="221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slide" Target="slides/slide57.xml" /><Relationship Id="rId6" Type="http://schemas.openxmlformats.org/officeDocument/2006/relationships/slide" Target="slides/slide4.xml" /><Relationship Id="rId60" Type="http://schemas.openxmlformats.org/officeDocument/2006/relationships/slide" Target="slides/slide58.xml" /><Relationship Id="rId61" Type="http://schemas.openxmlformats.org/officeDocument/2006/relationships/slide" Target="slides/slide59.xml" /><Relationship Id="rId62" Type="http://schemas.openxmlformats.org/officeDocument/2006/relationships/slide" Target="slides/slide60.xml" /><Relationship Id="rId63" Type="http://schemas.openxmlformats.org/officeDocument/2006/relationships/slide" Target="slides/slide61.xml" /><Relationship Id="rId64" Type="http://schemas.openxmlformats.org/officeDocument/2006/relationships/slide" Target="slides/slide62.xml" /><Relationship Id="rId65" Type="http://schemas.openxmlformats.org/officeDocument/2006/relationships/slide" Target="slides/slide63.xml" /><Relationship Id="rId66" Type="http://schemas.openxmlformats.org/officeDocument/2006/relationships/slide" Target="slides/slide64.xml" /><Relationship Id="rId67" Type="http://schemas.openxmlformats.org/officeDocument/2006/relationships/slide" Target="slides/slide65.xml" /><Relationship Id="rId68" Type="http://schemas.openxmlformats.org/officeDocument/2006/relationships/slide" Target="slides/slide66.xml" /><Relationship Id="rId69" Type="http://schemas.openxmlformats.org/officeDocument/2006/relationships/slide" Target="slides/slide67.xml" /><Relationship Id="rId7" Type="http://schemas.openxmlformats.org/officeDocument/2006/relationships/slide" Target="slides/slide5.xml" /><Relationship Id="rId70" Type="http://schemas.openxmlformats.org/officeDocument/2006/relationships/slide" Target="slides/slide68.xml" /><Relationship Id="rId71" Type="http://schemas.openxmlformats.org/officeDocument/2006/relationships/slide" Target="slides/slide69.xml" /><Relationship Id="rId72" Type="http://schemas.openxmlformats.org/officeDocument/2006/relationships/slide" Target="slides/slide70.xml" /><Relationship Id="rId73" Type="http://schemas.openxmlformats.org/officeDocument/2006/relationships/slide" Target="slides/slide71.xml" /><Relationship Id="rId74" Type="http://schemas.openxmlformats.org/officeDocument/2006/relationships/slide" Target="slides/slide72.xml" /><Relationship Id="rId75" Type="http://schemas.openxmlformats.org/officeDocument/2006/relationships/slide" Target="slides/slide73.xml" /><Relationship Id="rId76" Type="http://schemas.openxmlformats.org/officeDocument/2006/relationships/slide" Target="slides/slide74.xml" /><Relationship Id="rId77" Type="http://schemas.openxmlformats.org/officeDocument/2006/relationships/slide" Target="slides/slide75.xml" /><Relationship Id="rId78" Type="http://schemas.openxmlformats.org/officeDocument/2006/relationships/slide" Target="slides/slide76.xml" /><Relationship Id="rId79" Type="http://schemas.openxmlformats.org/officeDocument/2006/relationships/slide" Target="slides/slide77.xml" /><Relationship Id="rId8" Type="http://schemas.openxmlformats.org/officeDocument/2006/relationships/slide" Target="slides/slide6.xml" /><Relationship Id="rId80" Type="http://schemas.openxmlformats.org/officeDocument/2006/relationships/slide" Target="slides/slide78.xml" /><Relationship Id="rId81" Type="http://schemas.openxmlformats.org/officeDocument/2006/relationships/slide" Target="slides/slide79.xml" /><Relationship Id="rId82" Type="http://schemas.openxmlformats.org/officeDocument/2006/relationships/slide" Target="slides/slide80.xml" /><Relationship Id="rId83" Type="http://schemas.openxmlformats.org/officeDocument/2006/relationships/slide" Target="slides/slide81.xml" /><Relationship Id="rId84" Type="http://schemas.openxmlformats.org/officeDocument/2006/relationships/slide" Target="slides/slide82.xml" /><Relationship Id="rId85" Type="http://schemas.openxmlformats.org/officeDocument/2006/relationships/tags" Target="tags/tag1.xml" /><Relationship Id="rId86" Type="http://schemas.openxmlformats.org/officeDocument/2006/relationships/presProps" Target="presProps.xml" /><Relationship Id="rId87" Type="http://schemas.openxmlformats.org/officeDocument/2006/relationships/viewProps" Target="viewProps.xml" /><Relationship Id="rId88" Type="http://schemas.openxmlformats.org/officeDocument/2006/relationships/theme" Target="theme/theme1.xml" /><Relationship Id="rId89" Type="http://schemas.openxmlformats.org/officeDocument/2006/relationships/tableStyles" Target="tableStyles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880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 type="title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912284" y="1196975"/>
            <a:ext cx="10363200" cy="1082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910167" y="2422525"/>
            <a:ext cx="10369551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76672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174750"/>
            <a:ext cx="5376672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2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806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760FBDFE-C587-4B4C-A407-44438C67B59E}" type="datetimeFigureOut">
              <a:rPr lang="zh-CN" altLang="en-US" smtClean="0"/>
              <a:t>2021/12/15</a:t>
            </a:fld>
            <a:endParaRPr lang="zh-CN" altLang="en-US"/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1333500" y="1751330"/>
            <a:ext cx="9786620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4800" b="1" kern="1200" cap="none" spc="-800" normalizeH="0" baseline="0" noProof="0">
                <a:solidFill>
                  <a:schemeClr val="accent2"/>
                </a:solidFill>
                <a:latin typeface="+mn-ea"/>
                <a:cs typeface="+mn-ea"/>
              </a:rPr>
              <a:t>文 言 文 复 习 </a:t>
            </a:r>
            <a:r>
              <a:rPr kumimoji="0" lang="en-US" altLang="zh-CN" sz="4800" b="1" kern="1200" cap="none" spc="-800" normalizeH="0" baseline="0" noProof="0">
                <a:solidFill>
                  <a:schemeClr val="accent2"/>
                </a:solidFill>
                <a:latin typeface="+mn-ea"/>
                <a:cs typeface="+mn-ea"/>
              </a:rPr>
              <a:t> </a:t>
            </a:r>
            <a:endParaRPr kumimoji="0" lang="zh-CN" altLang="en-US" sz="6000" b="1" kern="1200" cap="none" spc="-800" normalizeH="0" baseline="0" noProof="0">
              <a:solidFill>
                <a:schemeClr val="accent2"/>
              </a:solidFill>
              <a:latin typeface="+mn-ea"/>
              <a:cs typeface="+mn-ea"/>
            </a:endParaRPr>
          </a:p>
          <a:p>
            <a:pPr algn="ctr">
              <a:defRPr/>
            </a:pPr>
            <a:r>
              <a:rPr lang="en-US" altLang="zh-CN" sz="6000" b="1" spc="-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r>
              <a:rPr lang="zh-CN" altLang="en-US" sz="6000" b="1" spc="-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个虚词</a:t>
            </a:r>
            <a:r>
              <a:rPr lang="zh-CN" altLang="en-US" sz="6000" b="1" spc="-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endParaRPr lang="en-US" altLang="zh-CN" sz="6000" b="1" spc="-8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6000" b="1" spc="-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意义</a:t>
            </a:r>
            <a:r>
              <a:rPr lang="zh-CN" altLang="en-US" sz="6000" b="1" spc="-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6000" b="1" spc="-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用法与</a:t>
            </a:r>
            <a:r>
              <a:rPr lang="zh-CN" altLang="en-US" sz="6000" b="1" spc="-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举例讲解</a:t>
            </a:r>
            <a:endParaRPr kumimoji="0" lang="zh-CN" altLang="en-US" sz="6000" b="1" kern="1200" cap="none" spc="-80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322580" y="220345"/>
            <a:ext cx="4727575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algn="l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en-US" sz="2400" b="1" kern="1200" cap="none" spc="-800" normalizeH="0" baseline="0" noProof="0">
                <a:solidFill>
                  <a:schemeClr val="accent2"/>
                </a:solidFill>
                <a:latin typeface="+mn-ea"/>
                <a:cs typeface="+mn-ea"/>
              </a:rPr>
              <a:t>2  0  2  2   </a:t>
            </a:r>
            <a:r>
              <a:rPr kumimoji="0" lang="zh-CN" altLang="en-US" sz="2400" b="1" kern="1200" cap="none" spc="-800" normalizeH="0" baseline="0" noProof="0">
                <a:solidFill>
                  <a:schemeClr val="accent2"/>
                </a:solidFill>
                <a:latin typeface="+mn-ea"/>
                <a:cs typeface="+mn-ea"/>
              </a:rPr>
              <a:t>高  考  一  轮  复  习</a:t>
            </a:r>
            <a:r>
              <a:rPr kumimoji="0" lang="zh-CN" altLang="en-US" sz="4400" b="1" kern="1200" cap="none" spc="-800" normalizeH="0" baseline="0" noProof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6000" b="1" kern="1200" cap="none" spc="-800" normalizeH="0" baseline="0" noProof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6000" b="1" kern="1200" cap="none" spc="-80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07975" y="1019810"/>
            <a:ext cx="11745595" cy="2675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【参考译文】</a:t>
            </a:r>
          </a:p>
          <a:p>
            <a:pPr indent="0">
              <a:lnSpc>
                <a:spcPct val="12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徐公怎么能比得上您呢?(这样说)本来是错误的，但他的妻子这样说，为什么呢?她依据什么(才这样说)呢?推究其中的道理，(是)爱自己的老公很深啊。哎，感情造成的谬误多么大呀！但是什么人能够忘情呢？拿什么消除这种弊端，希望您能教给我（一个）好办法，怎么样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6"/>
          <p:cNvSpPr txBox="1"/>
          <p:nvPr/>
        </p:nvSpPr>
        <p:spPr>
          <a:xfrm>
            <a:off x="3915410" y="3106420"/>
            <a:ext cx="43605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3. </a:t>
            </a:r>
            <a:r>
              <a:rPr kumimoji="0" lang="zh-CN" alt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乎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471170" y="498475"/>
            <a:ext cx="11745595" cy="6227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用作介词，相当于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：在，或不译。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）相与枕籍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乎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舟中，不知东方之既白。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（《赤壁赋》）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用作介词，相当于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于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：在，或不译。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用作助词：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）壮士，能复饮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乎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《鸿门宴》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【表示疑问语气：吗，呢。】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）日夜望将军至，岂敢反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乎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（《鸿门宴》）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【表示反问语气：呢。】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圣人之所以为圣，愚人之所以为愚，其皆出于此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乎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（《师说》）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【表示推测语气：吧。】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嗟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乎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，一人之心，千万人之心也。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（《阿房宫赋》）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【表示感叹语气：啊。】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郁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乎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苍苍。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（《赤壁赋》）</a:t>
            </a:r>
            <a:b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【形容词、副词词尾：的、地、或不译。】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97815" y="303530"/>
            <a:ext cx="11745595" cy="6251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牛刀小试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读下面故事，指出故事中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的用法。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王之好乐甚，则齐国其庶几乎①。然吾曾见一人，其家世代捕蛇，多人死乎②是，而操此业不辍，问其故，曰：“可塞赋敛也。”嗟乎③，赋敛之毒有甚是蛇者乎④！而王胡为乎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⑤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好乐甚?若王专于理事，必恢恢乎⑥而有余，则王之所为其胜乎⑦好乐者也。臣之驽顿，所言者谬，王能谅之乎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⑧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/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【答案】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/>
              <a:t>①句末语气助词，表揣测，相当于“吧”。②介词，相当于“于”，“在”。③④句末语气助词，表感叹，相当于“啊”“呀”。⑤句中语气助词，表停顿。⑥形容词词尾，相当于“…的样子”“…地”。⑦介词，表比较相当于“比”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en-US" sz="2800"/>
              <a:t>句末语气助词，表疑问。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97815" y="1090295"/>
            <a:ext cx="11745595" cy="3556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/>
              <a:t>【参考译文】</a:t>
            </a:r>
          </a:p>
          <a:p>
            <a:pPr inden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大王(如果)非常喜欢音乐，那么齐国治理得(也)差不多了吧。但是我曾经看到一个人，他家世代捕蛇，有多人死在这件事上，却仍然做这件事不停下来问他原因，(他)说：“(捕蛇)可以应付赋税啊。”哎，赋税的危害真是比毒蛇还厉害啊！然而大王您为什么还如此沉溺于音乐呢?如果大王在治理国事上专心致志，一定会游刃有余的，(这样的话)大王的作为真是比沉溺于音乐强百倍啊。为臣愚钝，所说的话难免有误，大王能原谅我吗?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6"/>
          <p:cNvSpPr txBox="1"/>
          <p:nvPr/>
        </p:nvSpPr>
        <p:spPr>
          <a:xfrm>
            <a:off x="3915410" y="3106420"/>
            <a:ext cx="43605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4. </a:t>
            </a:r>
            <a:r>
              <a:rPr kumimoji="0" lang="zh-CN" alt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乃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91440"/>
            <a:ext cx="11745595" cy="6675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用作代词：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）尔其无忘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乃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父之志。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（《伶官传序》）</a:t>
            </a:r>
          </a:p>
          <a:p>
            <a:pPr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【表示第二人称：你，你的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</a:p>
          <a:p>
            <a:pPr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夫我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乃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行也，反而求之，不得吾心。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（《齐桓晋文之事》）</a:t>
            </a:r>
          </a:p>
          <a:p>
            <a:pPr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【指示代词，这，这样。】</a:t>
            </a:r>
          </a:p>
          <a:p>
            <a:pPr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用作副词：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）公子于是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乃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置酒大会宾客。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《触龙说赵太后》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  <a:p>
            <a:pPr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【表示承接：就，于是。】</a:t>
            </a:r>
          </a:p>
          <a:p>
            <a:pPr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必以长安君为质，兵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乃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出。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（《师说》）</a:t>
            </a:r>
          </a:p>
          <a:p>
            <a:pPr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【表示结果：才。】</a:t>
            </a:r>
          </a:p>
          <a:p>
            <a:pPr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今其智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乃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反不能及，其可怪也欤。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（《师说》）</a:t>
            </a:r>
          </a:p>
          <a:p>
            <a:pPr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【表示出乎意料：竟，竟然，却。】</a:t>
            </a:r>
          </a:p>
          <a:p>
            <a:pPr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所谓华山洞者，以其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乃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华山之阳名之也。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（《游褒禅山记》）</a:t>
            </a:r>
            <a:b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【表示判断：是，就是。】</a:t>
            </a:r>
          </a:p>
          <a:p>
            <a:pPr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蒙冲斗舰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乃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有千数。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（《赤壁之战》）</a:t>
            </a:r>
          </a:p>
          <a:p>
            <a:pPr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【表示递进：甚至。】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97815" y="303530"/>
            <a:ext cx="11745595" cy="6251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牛刀小试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读下面故事，指出故事中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的用法。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尝闻放翁志节，毕现《示儿》，乃①读之。至“王师北定中原日，家祭无忘告乃②翁”一句，大为感佩，乃③忠贞之士也！然亦有人不齿，乃④曰：“此徒沽名耳。”众人质之以理，其辞穷，乃不得已而谢。原其言，炒作乃尔⑥，无乃⑦自高耳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【答案】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①副词，表承接，于是。    ②代词，用作第二人称，“你”“你的”。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③副词，表判断，相当于“为”“是”“就是”。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④副词，表转折，相当于“竟然”“却”。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⑤副词，表条件，相当于“才”。  ⑥复音虚词，相当于“样子”。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⑦复音虚词，表猜测，相当于“恐怕……吧”。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0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96240" y="1323975"/>
            <a:ext cx="11471275" cy="3408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【参考译文】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曾经听说陆放翁的志向气节，全都表现在《示儿》这首诗里，于是(我)读了读它。读到“王师北定中原日，家祭无忘告乃翁”这句，(我)深深地受到感动并佩服他，(陆放翁)(真是)忠诚正直的臣子啊！然而也有人瞧不起他，竟然说：“这只是沽名钓誉罢了。”大家向他询问道理，他无话可说，才不得不道歉。推究他说的话，恐怕是炒作来抬高自己(的名气)吧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6"/>
          <p:cNvSpPr txBox="1"/>
          <p:nvPr/>
        </p:nvSpPr>
        <p:spPr>
          <a:xfrm>
            <a:off x="3915410" y="3106420"/>
            <a:ext cx="43605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5. </a:t>
            </a:r>
            <a:r>
              <a:rPr kumimoji="0" lang="zh-CN" alt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其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6"/>
          <p:cNvSpPr txBox="1"/>
          <p:nvPr/>
        </p:nvSpPr>
        <p:spPr>
          <a:xfrm>
            <a:off x="3915410" y="3106420"/>
            <a:ext cx="43605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1. </a:t>
            </a:r>
            <a:r>
              <a:rPr kumimoji="0" lang="zh-CN" alt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而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17500" y="1049655"/>
            <a:ext cx="11745595" cy="5063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用作代词：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）秦王恐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破璧。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（《廉颇蔺相如列传》）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【表示第三人称：他（她），他（们）的；它，它（们）的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）失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所与，不知。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（《烛之武退秦师》）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【活用为第一人称：我的，我（自己）。】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）故以为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爱不若燕后。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（《触龙说赵太后》）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【表示第二人称：你，你的。】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后楚日以削，数十年竟为秦所灭。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（《屈原列传》）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【远指代词：那，那些。】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一能鸣，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一不能鸣。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（《庄子》）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【指示代词（后面多为数词）：其中的。】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450215" y="1203960"/>
            <a:ext cx="11745595" cy="4159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用作副词：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李将军之谓也。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《李将军列传》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【表示推测语气：大概，或许，恐怕。】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孰能讥之乎。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（《游褒禅山记》）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【表示反问语气：岂，难道。】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）吾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还也。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（《烛之武退秦师》）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【表示商量语气：还是。】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）寡人欲以五百里之地易安陵，安陵君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许寡人。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（《唐睢不辱使命》）</a:t>
            </a:r>
            <a:b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【表示祈使语气：一定，应当，千万。】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38455" y="1000125"/>
            <a:ext cx="11745595" cy="43561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用作连词：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若是，孰能御之。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（《齐桓晋文之事》）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【表示假设关系：假如，如果。】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）天之苍苍，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正色邪？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远而无所至极邪？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（《逍遥游》）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【表示递进关系：是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用作助词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）佩缤纷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繁饰兮，芳菲菲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弥章。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（《离骚》）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【用在句中，无义。】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97815" y="151765"/>
            <a:ext cx="11745595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牛刀小试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读下面故事，指出故事中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的用法。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狐谓狼曰：“羊肉其①鲜乎！君其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有意，叼其③一而啖之，得饱其④口福。”狼曰：“其⑤如猛犬何?”狐间于犬曰：“羊数詈言，其⑥言不堪入耳，君乃无所怒，其⑦无闻邪，其⑧畏主人邪?及其⑨嬉逐，愿为一雪其⑩耻。君其（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）许之！”犬笑曰：“欲加之罪，其（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）无辞乎?”犬乃悟狐之野心，知路曼曼其（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）修远矣，护羊愈谨。狐与狼遂去。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【答案】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①副词，表揣测语气，大概、或许。②连词，表假设，如果。③指示代词，其中的。④第一人称代词，自己的。⑤副词，加强反问语气，又。⑥第三人称代词，他的。⑦⑧连词，连用，表选择，是……还是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⑨第三人称代词，它们。⑩指示代词，那种。（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）副词，加强祈使语气，表希望、要求，相当于“一定”“还是”。（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）副词，表反问语气，难道、怎么。（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）音节助词，起调节音节作用,不译。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97815" y="681355"/>
            <a:ext cx="11745595" cy="3881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【参考译文】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狐狸对狼说：“羊肉一定很鲜美啊。如果你有意品尝，不妨叼一块吃吃，饱饱口福。”狼说：“有凶狗守护着羊群怎么办?”于是狐狸挑拨离间地对凶狗说：“羊多次在背后骂你，那些话太难听了，你竟然不生气，是果真没有听到，还是怕你的主人?等到哪一天它们追逐嬉戏的时候，我也愿意为你一雪前耻。你一定要答应我。”凶狗笑着说：“想要加害于人，还怕找不到罪名吗?”凶狗这才明白狐狸的野心，知道守护羊群的任务还很漫长。于是凶狗守护羊群更加谨慎。狐狸和狼的奸计没有得逞，悻悻离去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6"/>
          <p:cNvSpPr txBox="1"/>
          <p:nvPr/>
        </p:nvSpPr>
        <p:spPr>
          <a:xfrm>
            <a:off x="3915410" y="3106420"/>
            <a:ext cx="43605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6. </a:t>
            </a:r>
            <a:r>
              <a:rPr kumimoji="0" lang="zh-CN" alt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且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17500" y="1049655"/>
            <a:ext cx="11745595" cy="32556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用作连词：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）命如南山石，四体康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且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直。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（《孔雀东南飞》）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【表示并列：又，并且，一边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且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君尝为晋君赐矣。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（《烛之武退秦师》）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【表示递进：况且，而且。】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且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庸人尚羞之，况于将相乎？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（《廉颇蔺相如列传》）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【表示假设：如果，即使是。】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76555" y="1151890"/>
            <a:ext cx="11439525" cy="4159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用作副词：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）父母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且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不顾，何言子与妻。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（《孔雀东南飞》）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【表示让步：尚且，都，还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）不者，若属皆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且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为所虏。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（《烛之武退秦师》）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【表示将要：将，将要。】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）誓不相隔卿，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且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暂还家去。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（《孔雀东南飞》）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【表示暂时：暂且，姑且。】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）北山愚公者，年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且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九十。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（《愚公移山》）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【表示将近：将近，将要。】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3520" y="672465"/>
            <a:ext cx="11745595" cy="53035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牛刀小试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读下面故事，指出故事中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的用法。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“存者且①偷生，死者长已矣”，此岂石壕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，中晚唐王朝尽然耳。若此，帝尚每日笙歌，且②委政不佞之人，则李唐且③亡，必矣。且夫④志士且如⑤河水清且⑧涟矣，于斯世则无进身之途。纵有“死且⑦不避，卮酒安足辞”之豪气，无用武之地，亦何用?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【答案】</a:t>
            </a:r>
            <a:endParaRPr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①副词，暂且、姑且。②连词，表递进，而且、并且。③副词，将要。④复音词，用在句首，表示下文要进一步议论，况且，再说。⑤复音词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，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就像。⑥连词，表并列关系，又。⑦连词，表让步关系，尚且、还。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97815" y="1213485"/>
            <a:ext cx="11745595" cy="3408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参考译文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  <a:endParaRPr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“活着的人姑且苟活着吧，死去的人就永远逝去了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”这难道只是石壕一个地方的现象吗?中晚唐王朝全都这样啊。(国家治理得都)像这个样子(了)，皇帝仍然每天玩乐，而且把朝政委托给奸佞小人，因此李唐将要灭亡,(是)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定的了。再说有志之士就像河水那样清澈见底，在这样的世道上就没有入仕做官报效国家的道路了。纵使他有“连死都不躲避，一杯酒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怎么值得拒绝”的勇气，(却)没有用武之地，又有什么用呢?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97180" y="366395"/>
            <a:ext cx="1174559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用作代词，第二人称，译为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。例如：</a:t>
            </a:r>
          </a:p>
          <a:p>
            <a:pPr indent="0">
              <a:lnSpc>
                <a:spcPct val="10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妪每谓余曰：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某所，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母立于兹。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（《项脊轩志》）</a:t>
            </a: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【而：第二人称代词，你的。】</a:t>
            </a:r>
          </a:p>
          <a:p>
            <a:pPr indent="0">
              <a:lnSpc>
                <a:spcPct val="10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0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用作连词，表示目的、修饰、假设、并列、因果、转折、承接、递进关系等。例如：</a:t>
            </a: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(1)楚怀王贪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信张仪，遂绝齐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(《屈原列传》）  </a:t>
            </a: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【表示递进关系：并且，而且。】</a:t>
            </a: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(2)人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无信，不知其可也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(《论语》)    </a:t>
            </a: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【表示假设关系：假如，如果。】</a:t>
            </a: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(3)臣诚恐见欺于王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负赵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(《廉颇蔺相如列传》）  </a:t>
            </a: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【表示因果关系：因而。】</a:t>
            </a: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(4)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籍吏民，封府库，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待将军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(《鸿门宴》)</a:t>
            </a: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【表示目的关系：来。】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6"/>
          <p:cNvSpPr txBox="1"/>
          <p:nvPr/>
        </p:nvSpPr>
        <p:spPr>
          <a:xfrm>
            <a:off x="3915410" y="3106420"/>
            <a:ext cx="43605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7. </a:t>
            </a:r>
            <a:r>
              <a:rPr kumimoji="0" lang="zh-CN" alt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若</a:t>
            </a: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08610" y="748665"/>
            <a:ext cx="11745595" cy="5515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用作连词：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若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使烛之武见秦君，师必退。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《烛之武退秦师》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【表示假设：如果，假如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用作代词：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）吾儿，久不见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若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影，何竟日默默在此。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（《项脊轩志》）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【表示第二人称：你、你们、你的。】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用作动词：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）又有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若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老人咳且笑于山谷中者，或曰此鹳鹤也。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（《廉颇蔺相如列传》）</a:t>
            </a:r>
          </a:p>
          <a:p>
            <a:pPr inden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【表示比拟，比较。】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3520" y="672465"/>
            <a:ext cx="11745595" cy="5777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牛刀小试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读下面故事，指出故事中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的用法。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若①为化得身千亿，散向峰头望故乡。”奇哉！若②人之思，若③天惊石破，花开铁树，非若④等凡人可及也，吾亦如此。恐吾辈但堪为其鱼之一鳞，若⑤龙之一爪也。若夫常人思乡，常望月怀远，登高人作赋，若⑦柳子厚则不然，以超人之思，抒难抑之情，绝矣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【答案】</a:t>
            </a:r>
            <a:endParaRPr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连词，表假设，如果。②指示代词，此，这个。③副词，表推测，好像。④第二人称代词，你。⑤连词相当于“或”。⑥和“夫”连用，构成复音虚词。句首语气词，用在一段或二层意思开头，表示转换，有“在说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“至于”的意思。⑦连词，表示另提一件事，相当于“至”“至于”。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3520" y="1104265"/>
            <a:ext cx="11745595" cy="3408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参考译文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“如果能够化身为千亿个自我，那就散到那无数的山峰上眺望故乡。”(真是)奇妙啊！这个人的想象(就)像石破天惊，铁树开花一样，并不是你们这些平常的人能够赶得上的。我也是这样。恐怕我们这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些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人只能够做鱼的一片鳞或龙的一只爪了。至于一般人思念家乡，常常是眺望明月怀念远方，(或者)登上高处吟诗作赋，至于柳子厚就不这样，(他)凭借超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过般人的思路，抒发难以抑制的感情，绝了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6"/>
          <p:cNvSpPr txBox="1"/>
          <p:nvPr/>
        </p:nvSpPr>
        <p:spPr>
          <a:xfrm>
            <a:off x="3915410" y="3106420"/>
            <a:ext cx="43605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8. </a:t>
            </a:r>
            <a:r>
              <a:rPr kumimoji="0" lang="zh-CN" alt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所</a:t>
            </a: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7330" y="340360"/>
            <a:ext cx="11775440" cy="6227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用作代词：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）后人来至蛇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，有一老妪夜哭。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《汉书》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【表示处所：处所，地方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用作助词：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）燕王，吾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立。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（《伶官传序》）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动词，组成名词性短语：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的人，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的事，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的情况。】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）见渔人，乃大惊，问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从来。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（《桃花源记》）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介词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动词，表示处所：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的地方，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的办法（原因）。】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）不者，若属皆且为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虏。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（《鸿门宴》）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所，表示被动：被。】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）师者，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以传道受业解惑也。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（《师说》）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以，表示行为所凭借的方式、方法或依据：用来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的凭借。】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）吾</a:t>
            </a:r>
            <a:r>
              <a:rPr lang="zh-CN" altLang="en-US" sz="2800">
                <a:solidFill>
                  <a:srgbClr val="0C17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以为此者，以先国家之急而后私仇也。（《廉颇蔺相如列传》）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以，表示原因：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的原因。】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95275" y="66675"/>
            <a:ext cx="11745595" cy="6725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牛刀小试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读下面故事，指出故事中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的用法。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“吾所以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此者，以先国家之急而后私仇也”，蔺相如此言，足使之为天下所②钦。以其所③居位，能如此，岂他人可及?察其言，观其行，知其非所以④沽名钓誉矣。与之相伯仲者，信陵君也，其于众人广坐之中，不宜有所⑤过之时，前访朱亥，其度岂常人哉?此二人皆所⑥以教人向上者也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【答案】</a:t>
            </a:r>
            <a:endParaRPr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①助词，与“以”构成固定复音虚词“所以”，表原因，相当于“……的原因(缘故)”。②助词，与“为”构成固定结构“为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所……”，表被动。③⑤助词，“所十动词”构成名词性的所字结构，表示“…的人(事物、地方、情况)等”。④⑥助词，与“以”构成固定复音虚词“所以”,可译为“用来的方法(途径、手段)”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2885" y="1267460"/>
            <a:ext cx="11745595" cy="3408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参考译文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我这样做的缘故，(是)把国家的危机放在前面而把自己的私怨放在后面。”蔺相如的这句话，足够使他被天下人钦佩。凭借他所在的官位，能够这样说这样做，难道是别人能比得上的吗?仔细观察他的言行，就知道他并不是凭此沽名钓誉了。与他不相上下的人，是信陵君。侯生在大庭广众之间，不应该有拜访(朋友)的事情的时候，前去拜访朱亥，(而信陵君始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终面不更色)，这气度难道是一般人吗?这两个人都是教人向上的榜样啊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6"/>
          <p:cNvSpPr txBox="1"/>
          <p:nvPr/>
        </p:nvSpPr>
        <p:spPr>
          <a:xfrm>
            <a:off x="3915410" y="3106420"/>
            <a:ext cx="43605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9. </a:t>
            </a:r>
            <a:r>
              <a:rPr kumimoji="0" lang="zh-CN" alt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为</a:t>
            </a: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7330" y="340360"/>
            <a:ext cx="11775440" cy="6227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用作介词：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）旦日飨士卒，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击破沛公军。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《鸿门宴》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【表示对象：替，给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）天下熙熙，皆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利来。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（《史记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·货殖列似序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》）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【表示原因，目的：因为，为了，因此。】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不者，若属皆且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所虏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（《鸿门宴》）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【表示被动（常和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搭配）。】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用作助词：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）如今人方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为刀俎，我为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鱼肉，何辞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（《鸿门宴》）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【表示疑问语气：呢。】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用作动词：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）故王之不王，不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也，非不能也。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（《齐桓晋文之事》）</a:t>
            </a:r>
          </a:p>
          <a:p>
            <a:pPr inden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【表动作行为：认为，做，是，治理等。】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17500" y="1182370"/>
            <a:ext cx="1174559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(5)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青，取之于蓝，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青于蓝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(《劝学》)</a:t>
            </a: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【表示转折关系：但是，却。】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(6)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剑阁峥嵘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崔嵬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(《蜀道难》</a:t>
            </a: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【表示并列关系：一般不译，有时译为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锲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舍之,朽木不折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(《劝学》)</a:t>
            </a: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【表示承接关系：就，接着，或不译。】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(8)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项王按剑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跽曰：“客何为者?”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(《鸿门宴》)</a:t>
            </a: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【表示修饰关系：地、着，或不译。】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3520" y="151765"/>
            <a:ext cx="11745595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牛刀小试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读下面故事，指出故事中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的用法。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天行有常，不为①尧存，不为②桀亡。”此为③至理，当为④世人言之，切勿使之为⑤巫所惑。巫者，以诡为⑥业，其所为①皆为⑧利也。故为其来也，即斥之以此理，彰其用心。为⑩天下除残去秽，乃吾辈本分,何辞为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【答案】</a:t>
            </a:r>
            <a:endParaRPr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①②介词，表动作、行为的原因，相当于“因为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③非虚词用法，动词，是。④介词，表示动作、行为的对象，相当于“对”。⑤介词，与“所”构成固定结构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为……所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……”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表被动,相当于“被”。⑥⑦动词,作为，做。⑧介词，表动作、行为的原因，相当于“为了”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⑨介词，表示动作、行为的时间，相当于“当”“等到”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⑩介词，表示动作、行为的替代，相当于“给”“替”。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）句末语气助词，表示疑问或反诘，相当于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呢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2885" y="1267460"/>
            <a:ext cx="11745595" cy="2934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参考译文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大自然的运行有一定的规律，不会因为圣君尧就存在，也不会因为暴君桀就灭亡。”这是真理，应当对世人说，千万不要让他们被巫师迷惑。巫师，拿骗人当职业，他所做的事情都是为了利益。所以当他来到的时候，就用这个道理斥责他，揭露他的用心。替社会清除坏的风气习俗，(这是)我们的分内之事，为何推辞拒绝呢?</a:t>
            </a:r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6"/>
          <p:cNvSpPr txBox="1"/>
          <p:nvPr/>
        </p:nvSpPr>
        <p:spPr>
          <a:xfrm>
            <a:off x="3915410" y="3106420"/>
            <a:ext cx="43605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10. </a:t>
            </a:r>
            <a:r>
              <a:rPr kumimoji="0" lang="zh-CN" alt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焉</a:t>
            </a: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7330" y="340360"/>
            <a:ext cx="11775440" cy="63157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用作代词：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）吴之民方痛心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《五人墓碑记》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【表示第三人称：他（她），它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）世与我而相违，复驾言兮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（《归去来兮辞并序》）</a:t>
            </a: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【表示疑问语气：什么，何，怎么。】</a:t>
            </a: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用作兼词：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）缦立远视，而望幸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（《阿房宫赋》）</a:t>
            </a: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【相当于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：对它，对他（她）。】</a:t>
            </a: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）积土成山，风雨兴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（《劝学》）</a:t>
            </a: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【相当于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：在这里，对这件事。】</a:t>
            </a: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）且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置土石？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（《愚公移山》）</a:t>
            </a: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【相当于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：在哪里，从哪里。】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用作助词：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）寡人之于国也，尽心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耳矣。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（《寡人之于国也》）</a:t>
            </a: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【表示各种语气：了，呢，啊，或不译。】</a:t>
            </a: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）盘盘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，囷囷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，蜂房水涡。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（《阿房宫赋》）</a:t>
            </a: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【形容词尾：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的样子，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地。】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3520" y="151765"/>
            <a:ext cx="11745595" cy="5777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牛刀小试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读下面故事，指出故事中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的用法。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崤之战，秦军过崤山间，见峭峭焉①，狭狭焉②，未料有伏焉③，将士虽全力以搏，无奈进退不能少焉④，死之殆尽，故致大败。于是余有叹焉⑤，骄而轻敌若此，焉⑥能不败?万军于之何加焉⑦?但以其傲，斥焉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⑧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，则必无颜世上矣。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【答案】</a:t>
            </a:r>
            <a:endParaRPr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②形容词词尾，约同于“然”，相当于“……的样子”。③兼词，相当于“于彼”，在那里。④句中语气助词，表示停顿。⑤语气助词，不译。⑥疑问代词，怎么，哪里。⑦句末语气助词，相当于“呢”。⑧代词，相当于“之”,他们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2885" y="1267460"/>
            <a:ext cx="11745595" cy="2934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参考译文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崤之战时，秦军路过崤山，看到那里山势陡峭狭窄，没有料到晋国在那里设有埋伏，将士们虽然全力拼搏，无奈进退两难，不久，差不多都战死了，所以导致大败。对这件事我很有感慨，如此骄傲轻敌，怎么能不打败仗?(即使)千军万马对他们又有什么益处呢?就因为他们骄傲，斥责他们，他们一定没脸在世上活着了。</a:t>
            </a: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6"/>
          <p:cNvSpPr txBox="1"/>
          <p:nvPr/>
        </p:nvSpPr>
        <p:spPr>
          <a:xfrm>
            <a:off x="3915410" y="3106420"/>
            <a:ext cx="43605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11. </a:t>
            </a:r>
            <a:r>
              <a:rPr kumimoji="0" lang="zh-CN" alt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也</a:t>
            </a:r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08280" y="706755"/>
            <a:ext cx="11775440" cy="53035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用作助词：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）廉颇者，赵之良将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《廉颇蔺相如列传》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【表示判断语气：不译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）吾所以为此者，以先国家之急而后私仇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（《廉颇蔺相如列传》）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【表示肯定语气：不译。】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）身死人手，为天下笑者，何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（《过秦论》）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【表示疑问语气：不译。】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）今其智乃反不能及，其可怪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欤。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（《师说》）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【表示感叹语气：啊，呀，吧。】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）古之圣人，其出人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远矣。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（《师说》）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【表示句中停顿：不译。】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3520" y="151765"/>
            <a:ext cx="11745595" cy="43561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牛刀小试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读下面故事，指出故事中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的用法。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“师道之不传也①久矣，汝何以能复之也②?”“吾将劝勉督责以行之也③。”“汝之言，金玉也④。汝之心胸，吾辈何能及也哉⑤！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【答案】</a:t>
            </a:r>
            <a:endParaRPr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①句中语气助词，表停顿，舒缓语气，引起下文②句末语气助词，表疑问或反诘语气。③句末语气助词，表肯定语气。④句末语气助词，表判断语气。⑤句末语气助词，与“哉”连用，表感叹语气。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2885" y="1267460"/>
            <a:ext cx="11745595" cy="1986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参考译文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“从师的风尚不流传(已经)很久了，你凭借什么能恢复它呢?”“我将劝勉并监督(大家和我一起)来践行它。”“你的话，如同金玉；你的心胸，我们怎么能比得上啊!”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97815" y="284480"/>
            <a:ext cx="11745595" cy="6292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牛刀小试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</a:p>
          <a:p>
            <a:pPr indent="0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读下面故事，指出故事中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的用法。</a:t>
            </a:r>
          </a:p>
          <a:p>
            <a:pPr indent="0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兵者，危道也，须戮力同心，切勿如蟹六跪而①二整，否则，何以胜?故冯婉贞曰：“诸君而②有意，瞻予马首可也。”冯氏虽小，然青，取之于蓝而③青于蓝，更胜其父。婉贞博学而④日参省乎己，非特效书生终日而⑤思也。三思而回后行，故有抗敌之大捷非而⑦所谓小女子也，乃巾帼英杰而⑧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【答案】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①连词，表并列。   ②连词，表假设。  ③连词，表转折。</a:t>
            </a:r>
          </a:p>
          <a:p>
            <a:pPr indent="0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④连词，表递进。   ⑤连词，表修饰。  ⑥连词，表承接。</a:t>
            </a:r>
          </a:p>
          <a:p>
            <a:pPr indent="0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⑦代词，通“尔”，你。    ⑧语气助词，表肯定语气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6"/>
          <p:cNvSpPr txBox="1"/>
          <p:nvPr/>
        </p:nvSpPr>
        <p:spPr>
          <a:xfrm>
            <a:off x="3915410" y="3106420"/>
            <a:ext cx="43605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12. </a:t>
            </a:r>
            <a:r>
              <a:rPr kumimoji="0" lang="zh-CN" alt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以</a:t>
            </a:r>
          </a:p>
        </p:txBody>
      </p:sp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08280" y="706755"/>
            <a:ext cx="11775440" cy="53035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用作介词：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君何</a:t>
            </a:r>
            <a:r>
              <a:rPr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知燕王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(《廉颇蔺相如列传》)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【表示工具、手段：拿，用，凭。】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)具</a:t>
            </a:r>
            <a:r>
              <a:rPr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沛公言报项王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(《鸿门宴》)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【表示对象：把。】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)余</a:t>
            </a:r>
            <a:r>
              <a:rPr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乾隆三十九年十二月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(《登泰山记》) 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【表示表示时间，处所：在，于，从。】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(4)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赵王岂</a:t>
            </a:r>
            <a:r>
              <a:rPr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一璧之故欺秦邪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(《廉颇蔺相如列传》)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【表示原因：因，因为，由于。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(5)斧斤</a:t>
            </a:r>
            <a:r>
              <a:rPr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时入山林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(《寡人之于国也》)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【表示方式：按，或不译。】</a:t>
            </a:r>
            <a:endParaRPr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08280" y="247650"/>
            <a:ext cx="11775440" cy="67894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用作连词：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(6)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险</a:t>
            </a:r>
            <a:r>
              <a:rPr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远，则至者少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(《游褒禅山记》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【表示并列，递进：而，而且，并且。】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樊哙侧其盾</a:t>
            </a:r>
            <a:r>
              <a:rPr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撞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(《鸿门宴》)</a:t>
            </a: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【表示承接：而，来，或不译。】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(8)传之美人，</a:t>
            </a:r>
            <a:r>
              <a:rPr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戏弄臣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(《廉颇蔺相如列传》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【表示目的、结果：用来，以便。】</a:t>
            </a:r>
            <a:r>
              <a:rPr sz="2800">
                <a:sym typeface="+mn-ea"/>
              </a:rPr>
              <a:t> </a:t>
            </a:r>
            <a:endParaRPr sz="2800"/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(9)</a:t>
            </a:r>
            <a:r>
              <a:rPr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相如功大，拜为上卿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(《廉颇蔺相如列传》)</a:t>
            </a: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【表示原因：因为。】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(10)</a:t>
            </a:r>
            <a:r>
              <a:rPr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啮人，无御之者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(《捕蛇者说》)</a:t>
            </a: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【表示假设：如果，假如。】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(11)木欣欣</a:t>
            </a:r>
            <a:r>
              <a:rPr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向荣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(《归去来兮辞》</a:t>
            </a: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【表示修饰：而，或不译。】</a:t>
            </a: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用作动词：</a:t>
            </a:r>
            <a:endParaRPr 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(12)皆</a:t>
            </a:r>
            <a:r>
              <a:rPr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美于徐公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(《邹忌讽齐王纳谏》)</a:t>
            </a:r>
          </a:p>
          <a:p>
            <a:pPr inden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【表示动作行为：认为，做，用。】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2885" y="897255"/>
            <a:ext cx="11745595" cy="48298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牛刀小试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读下面故事，指出故事中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的用法。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“秉烛夜游，良有以①也。”若以②己美于潘安，则出无伤；否则，以③吾之容现于当衢，则恐惊人。故自当以④书卷为伴，弃险以⑤远则不敢至之怯，慕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拥火以⑧入深穴”之勇，醉“木欣欣以⑦向荣，泉涓涓而始流”之美……畅游书海以⑧极夫天地之乐，如此以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帝位予我，亦弃之也，岂以⑩一冕之故而弃心神之逸?以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吾有如此之意，故方能长享逸乐。吾虽以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康熙六年至京师，然终未以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权贵交。以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上乃吾心之剖白，希汝能察之，故不必有“贤不见用，忠不见以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”之叹。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3520" y="1014095"/>
            <a:ext cx="11745595" cy="48298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【答案】</a:t>
            </a:r>
            <a:endParaRPr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名词，原因。②动词，认为。③介词，动作行为所用或所凭借、依据的工具、方法及其他，凭借。④介词，把。⑤连词，相当于“而”，表并列。⑥连词，相当于“而”，表承接关系。⑦连词，相当于“而”，表修饰关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系，连接状语和中心词。⑧连词，表目的关系，可译为“来”。⑨介词，起提宾作用，可译为“把”。⑩介词，表示动作行为产生的原因，可译为“因”“因为”。（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）连词，表原因，可译为“因为”。（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）介词，引进动作、行为发生的处所，可译为“在”。（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）介词，表示动作、行为的对象，可译为“跟”“和”。（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14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）助词，与“上”组合，表界限或范围。（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）动词,可译为“用”。</a:t>
            </a:r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3520" y="777240"/>
            <a:ext cx="11745595" cy="53035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参考译文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古代的人秉烛夜游，的确是有原因的啊。”如果认为自己比潘安还英俊潇洒，那么出来走走也没什么妨碍；否则，凭借我这副面容出现在街市上，就恐怕要吓到人了。所以我自己应当把书卷作为伙伴，消除掉因为危险而遥远就不敢到达的怯懦，仰慕“拿着火把进入深穴(探险)”的勇气，陶醉在“树木欣欣向荣，泉水缓缓流动”的美景之中畅游于书海之中来穷极那天地之间的快乐，像这样，(即使)把皇帝的位子给我，我也会弃之不顾的，难道(我会)因为一顶皇冠的缘故就拋弃精神的悠然闲逸吗?(正)因为我有这样的志向，所以才能够长久地享受闲逸和快乐。我虽然在康熙六年(就)到京城(了)，但是始终没有跟权贵交往。以上就是我内心的表白，希望你能体察，因此没必要有“忠臣贤能之人不被任用”的感叹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6"/>
          <p:cNvSpPr txBox="1"/>
          <p:nvPr/>
        </p:nvSpPr>
        <p:spPr>
          <a:xfrm>
            <a:off x="3915410" y="3106420"/>
            <a:ext cx="43605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13. </a:t>
            </a:r>
            <a:r>
              <a:rPr kumimoji="0" lang="zh-CN" alt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因</a:t>
            </a:r>
          </a:p>
        </p:txBody>
      </p:sp>
    </p:spTree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08280" y="369570"/>
            <a:ext cx="11775440" cy="6251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用作介词：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人之力而敝之，不仁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烛之武退秦师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》)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【表示依据：依靠，凭借。】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不如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之善遇之。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(《鸿门宴》)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【表示条件：趁着，趁机。】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振声激越，伺者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此觉知。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张衡传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》) 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【表示方法：通过，经由。】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用作连词：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(4)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恩所加，则思无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喜以谬赏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谏太宗十思疏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》)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【表示原因：因为，由于。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(5)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若民，则无恒产，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无恒心。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齐桓晋文之事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》)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【表示结果：因此。】</a:t>
            </a:r>
            <a:endParaRPr lang="zh-CN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08280" y="706755"/>
            <a:ext cx="11775440" cy="3408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用作副词：</a:t>
            </a:r>
            <a:endParaRPr lang="zh-CN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）项王即日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留沛公与饮。</a:t>
            </a:r>
            <a:r>
              <a:rPr lang="zh-CN" sz="2800"/>
              <a:t>（《鸿门宴》）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/>
              <a:t>   【表示承接：于是，就。】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zh-CN" sz="2800"/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用作动词：</a:t>
            </a:r>
            <a:endParaRPr lang="zh-CN" sz="2800"/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）惠文、武、昭襄蒙故业，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遗策。</a:t>
            </a:r>
            <a:r>
              <a:rPr lang="zh-CN" sz="2800"/>
              <a:t>（《过秦论》）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/>
              <a:t>  【表示动作行为：沿袭，接着。】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3520" y="303530"/>
            <a:ext cx="11745595" cy="6251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牛刀小试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读下面故事，指出故事中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的用法。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①能授官，不以门第取人，且不因②旧制，此乃曹操成大业之因③。其常因④人不备，袭取之，如鸟巢焚粮。此一役，动摇袁绍军心，因⑤乘势击破之，成官渡大捷。此亦因⑥许攸之力而得。途经绍墓，因⑦守冢至前拜祭。其量岂常人可比?因⑧此其得众人之心，以一天下。因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⑨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其有非常之量，故能就非凡之业。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【答案】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①介词，根据，依靠，凭借。②动词，沿袭。③名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词，原因。④介词，趁着，趁此。⑤副词，于是，就。⑥介词，凭借。⑦介词，经由，通过。⑧介词，因为。⑨连词，连接分句，用于因果关系复句的前一个分句，表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示原因,可译为“因为”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18135" y="846455"/>
            <a:ext cx="11745595" cy="42259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【参考译文】</a:t>
            </a:r>
          </a:p>
          <a:p>
            <a:pPr indent="0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用兵，是一种变幻莫测的方法。要同心协力，千不要像螃蟹那样六条腿两只钳，不然，那么你凭什取胜呢?所以冯婉贞说：“诸位将军如果想打胜仗，可以向我学习。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冯氏年龄虽然小，但是青出于蓝而胜于蓝，冯氏比其父更胜一筹。冯婉贞广泛地学习并且每天反省自己，不是效仿一般的书生那样整天思考（而不学习）。多加考虑之后再去实施，所以抵抗敌军能够取得胜利。（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冯氏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）不是人们所说的柔弱女子，而是巾帼英雄啊。</a:t>
            </a:r>
          </a:p>
          <a:p>
            <a:pPr indent="0">
              <a:lnSpc>
                <a:spcPct val="12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</p:txBody>
      </p:sp>
    </p:spTree>
  </p:cSld>
  <p:clrMapOvr>
    <a:masterClrMapping/>
  </p:clrMapOvr>
  <p:transition/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2885" y="1134745"/>
            <a:ext cx="11745595" cy="3881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参考译文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根据才能授予官职，不依据出身高低录用人才而且不沿衾旧制度，这就是曹操成就大业的原因。他常常趁敌人没有准备，突袭击败他们，例如鸟巢火烧粮草。这一次战役，动摇了袁绍的军心，于是(曹操)就趁着有利的时机打败了袁绍，取得官渡一战的大胜。这一战的胜利也是凭借许攸的帮助而取得的。后来曹操路过袁绍的坟墓，通过守墓人来到坟前拜祭他。这种气量难道是一般人能比的?因为这些他得到大家的拥戴，从而统一天下。因为曹操有非同一般的胸怀气量，所以他能够成就非凡的事业。</a:t>
            </a:r>
          </a:p>
        </p:txBody>
      </p:sp>
    </p:spTree>
  </p:cSld>
  <p:clrMapOvr>
    <a:masterClrMapping/>
  </p:clrMapOvr>
  <p:transition/>
  <p:timing/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6"/>
          <p:cNvSpPr txBox="1"/>
          <p:nvPr/>
        </p:nvSpPr>
        <p:spPr>
          <a:xfrm>
            <a:off x="3915410" y="3106420"/>
            <a:ext cx="43605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14. </a:t>
            </a:r>
            <a:r>
              <a:rPr kumimoji="0" lang="zh-CN" alt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于</a:t>
            </a:r>
          </a:p>
        </p:txBody>
      </p:sp>
    </p:spTree>
  </p:cSld>
  <p:clrMapOvr>
    <a:masterClrMapping/>
  </p:clrMapOvr>
  <p:transition/>
  <p:timing/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08280" y="369570"/>
            <a:ext cx="11775440" cy="6251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用作介词：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唐浮图慧褒始舍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其址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游褒禅记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》)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【表示时间，处所：在，到，从。】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强秦之所以不敢加兵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赵者。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廉颇蔺相如列传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》)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【表示对象：对，向，对于。】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故燕王欲结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君。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廉颇蔺相如列传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》) 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【表示对象：与，跟，同。】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(4)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不拘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师说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》)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【表示被动：被。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(5)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冰，水为之，而寒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水。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劝学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》)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【表示比较：比。】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）业精于勤荒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嬉。</a:t>
            </a:r>
            <a:r>
              <a:rPr lang="zh-CN" sz="2800"/>
              <a:t>（《进学解》）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/>
              <a:t>    【表示原因：由于。】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3520" y="303530"/>
            <a:ext cx="11745595" cy="6251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牛刀小试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读下面故事，指出故事中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的用法。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黄鸟于①飞，差池其羽”，何其美也。然于②吾等，则久别矣。自十年前偶见之，于③今已十载，未睹其姿。今造林还草，生态渐复，黄鸟复见，其鸣之美则倍于④昔，吾乡之美誉于⑤四方。于是⑥吾有叹焉。然畅饮抒怀，陶然于⑦是，不亦乐乎?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【答案】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①助词，动词词头，不译。②介词，引进动作行为的对象，对于。③介词，引进动作行为相关的时间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到。④介词，引进比较的对象，表程度的比较，比。⑤介词，引进动作行为的主动者，表示被动，被。⑥与“是”构成复音虚词“于是”，相当于“对此”。⑦介词，引进动作行为相关的处所，在。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2885" y="1134745"/>
            <a:ext cx="11745595" cy="2934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参考译文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黃雀缓缓地飞，美丽的翅膀参差翩然”，多么美好啊。然而对于我们来说，是长久没有看到的了。自从十年前偶尔见过一次，到如今已经十年，没有看到它们的身影。如今造林还草，生态渐渐恢复，黄雀又可以见到了，它的鸣叫比以前动听数倍。我们乡的美已经闻名于四方。对此我产生感慨。在这时候我们畅饮几杯酒来抒发情怀，在这里陶醉，不是很好吗?</a:t>
            </a:r>
          </a:p>
        </p:txBody>
      </p:sp>
    </p:spTree>
  </p:cSld>
  <p:clrMapOvr>
    <a:masterClrMapping/>
  </p:clrMapOvr>
  <p:transition/>
  <p:timing/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6"/>
          <p:cNvSpPr txBox="1"/>
          <p:nvPr/>
        </p:nvSpPr>
        <p:spPr>
          <a:xfrm>
            <a:off x="3915410" y="3106420"/>
            <a:ext cx="43605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15. </a:t>
            </a:r>
            <a:r>
              <a:rPr kumimoji="0" lang="zh-CN" alt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与</a:t>
            </a:r>
          </a:p>
        </p:txBody>
      </p:sp>
    </p:spTree>
  </p:cSld>
  <p:clrMapOvr>
    <a:masterClrMapping/>
  </p:clrMapOvr>
  <p:transition/>
  <p:timing/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08280" y="216535"/>
            <a:ext cx="11775440" cy="7028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用作介词：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秦伯说，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郑人盟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烛之武退秦师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》)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【表示对象：跟，替，同。】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用作连词：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秦人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与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赵王会饮，令赵王鼓瑟。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廉颇蔺相如列传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》)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【表示连接：和，及。】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用作副词：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与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前世而皆然兮。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涉江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》) 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【表示范围：都，整个。】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用作助词：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(4)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可得闻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庄暴见孟子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》)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【表示疑问、感叹语气，同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欤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用作动词：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(5)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失其所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与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，不知。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烛之武退秦师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》)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【表示动作行为：结交，亲附。】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zh-CN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3520" y="303530"/>
            <a:ext cx="11745595" cy="5777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牛刀小试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读下面故事，指出故事中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的用法。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朝过夕改，君子与①之，吾亦赞同。然今人与②古人孰智，庙堂与③坊间之识，相去甚远。为国者，与④清廉之君子，离奸佞之小人，身体力行，事乃成。今恩足以及外夷，而功不至于比百姓者，独何与⑤?吾等与⑥君建言，又恐君自与吾复算耳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【答案】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①动词，赞许。②与“孰”组成文言固定结构“与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孰……”,相当于“跟……比较,哪一个……”③连词，表并列，和，跟，同。④动词，结交，亲附。⑤通“欤”，句末语气助词，表疑问，呢。⑥介词，表施动者发出动作行为所涉及的对象，相当于“为”。⑦介词,和,跟,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2885" y="1134745"/>
            <a:ext cx="11745595" cy="3408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参考译文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(一个人如果)在早上犯了过错到晚上就能改正，(那么)君子就会赞许他，我也赞同。但是，现代人与古人谁更有智慧呢，(对此)朝廷与百姓的认识，相差很大。治理国家的人，亲近清正廉明的彬彬君子，远离奸邪而善于谄媚的小人，(凡事)以身作则亲身实践，事业才会成功。如今(您的)恩德足以惠及外邦但却不能到达本国百姓那里，(这)唯独是为什么呢?我们给您提建议，又害怕您跟我们算账啊。</a:t>
            </a:r>
          </a:p>
        </p:txBody>
      </p:sp>
    </p:spTree>
  </p:cSld>
  <p:clrMapOvr>
    <a:masterClrMapping/>
  </p:clrMapOvr>
  <p:transition/>
  <p:timing/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6"/>
          <p:cNvSpPr txBox="1"/>
          <p:nvPr/>
        </p:nvSpPr>
        <p:spPr>
          <a:xfrm>
            <a:off x="3915410" y="3106420"/>
            <a:ext cx="43605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16. </a:t>
            </a:r>
            <a:r>
              <a:rPr kumimoji="0" lang="zh-CN" alt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则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6"/>
          <p:cNvSpPr txBox="1"/>
          <p:nvPr/>
        </p:nvSpPr>
        <p:spPr>
          <a:xfrm>
            <a:off x="3915410" y="3106420"/>
            <a:ext cx="43605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2. </a:t>
            </a:r>
            <a:r>
              <a:rPr kumimoji="0" lang="zh-CN" alt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何</a:t>
            </a:r>
          </a:p>
        </p:txBody>
      </p:sp>
    </p:spTree>
  </p:cSld>
  <p:clrMapOvr>
    <a:masterClrMapping/>
  </p:clrMapOvr>
  <p:transition/>
  <p:timing/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08280" y="869950"/>
            <a:ext cx="1177544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用作连词：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于一生彘肩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鸿门宴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》)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【表示承接：就，于是，便。】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于其身也，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则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耻师焉。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师说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》)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【表示转折：却，反而，然而。】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用之则行，舍之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则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藏。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论语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》) 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则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则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并用，有加强对比的作用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。】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用作副词：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(4)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岳阳楼之大观也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庄暴见孟子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》)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/>
              <a:t>    【表示确认：就，就是。】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2885" y="1334135"/>
            <a:ext cx="11745595" cy="3408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牛刀小试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读下面故事，指出故事中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的用法。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“此则①岳阳楼之大观也”，道出岳阳楼之美，然岳阳楼之闻名，非徒借此也；若如此，则②天下如岳阳楼者多矣，何独显其名?范希文若不应邀作赋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文播寰宇，则③岳阳楼能名扬天下与?当世之风，位卑则④足羞，官盛则⑤近谀，范氏则⑥不然，高唱“不以物喜，不以己悲”之调。友人被贬，未别离去，及至河边则⑦已在舟中矣，足见其性情之笃。</a:t>
            </a:r>
          </a:p>
        </p:txBody>
      </p:sp>
    </p:spTree>
  </p:cSld>
  <p:clrMapOvr>
    <a:masterClrMapping/>
  </p:clrMapOvr>
  <p:transition/>
  <p:timing/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3520" y="303530"/>
            <a:ext cx="11745595" cy="48298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【答案】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①副词，表示肯定，起强调、确认作用，可译为“就是”“是”。②连词，表让步转折关系，用在前一分句，可译为“倒是”。③连词，表示条件、假设关系，用在后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句句首，表示叙述的事、理中是一种假设或推断，可译为“那么”“那就”“就”。④⑤连词，并列，两个或两个以上的“则”连用，每个“则”字都用在意思相对、结构相似的一个分句中，表示各分句之间是并列关系。译为“就”，或不译。⑥连词，表转折，可译为“却”。⑦连词，表承接，第一件事不发生在第二件事之前，只是有了第一件事之后才发生第二件事，译为“原来是”“原来已经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2885" y="1134745"/>
            <a:ext cx="11745595" cy="43561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参考译文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这就是岳阳楼的壮丽景观啊”，(这句话)说出了岳阳楼的壮美，但是岳阳楼名满天下，并非只凭借这个；如果这样，那么普天之下像岳阳楼的(建筑)多了，为什么只有岳阳楼天下闻名呢?范希文如果不应邀作赋，文章散布天下，岳阳楼能名闻天下吗?当今的风气，与地位低的人交往就认为这是值得羞耻的事情，遇到官职高的就追随着阿谀奉承。范希文却不是这样，高唱“不以物喜，不以已悲”的调子。(他的)朋友被贬官，大家躲避他都恐怕来不及。等到(他)知道后，急忙追赶到河边，朋友已经在船上了，可见他性情的忠厚。</a:t>
            </a:r>
          </a:p>
        </p:txBody>
      </p:sp>
    </p:spTree>
  </p:cSld>
  <p:clrMapOvr>
    <a:masterClrMapping/>
  </p:clrMapOvr>
  <p:transition/>
  <p:timing/>
</p:sld>
</file>

<file path=ppt/slides/slide7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6"/>
          <p:cNvSpPr txBox="1"/>
          <p:nvPr/>
        </p:nvSpPr>
        <p:spPr>
          <a:xfrm>
            <a:off x="3915410" y="3106420"/>
            <a:ext cx="43605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17. </a:t>
            </a:r>
            <a:r>
              <a:rPr kumimoji="0" lang="zh-CN" alt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者</a:t>
            </a:r>
          </a:p>
        </p:txBody>
      </p:sp>
    </p:spTree>
  </p:cSld>
  <p:clrMapOvr>
    <a:masterClrMapping/>
  </p:clrMapOvr>
  <p:transition/>
  <p:timing/>
</p:sld>
</file>

<file path=ppt/slides/slide7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08280" y="1013460"/>
            <a:ext cx="1177544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用作助词：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且勇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者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不必死节，怯夫慕义，何处不勉焉？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报任安书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》)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【形容词、动词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者，组成名词性短语：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的人（事物、情况）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。】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楚左尹项伯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者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，项羽季父也。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鸿门宴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》)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【表示判断：不译。】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今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者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项庄舞剑，其意常在沛公也。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鸿门宴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》) 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【表示停顿：不译。】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(4)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村中少年好事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者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驯养一虫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促织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》)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/>
              <a:t>    【作定语后置的标志：不译。】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(5)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此三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者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，吾遗恨也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伶官传序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》)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/>
              <a:t>    【数词</a:t>
            </a:r>
            <a:r>
              <a:rPr lang="en-US" altLang="zh-CN" sz="2800"/>
              <a:t>+</a:t>
            </a:r>
            <a:r>
              <a:rPr lang="zh-CN" altLang="en-US" sz="2800"/>
              <a:t>者：个，样，件。</a:t>
            </a:r>
            <a:r>
              <a:rPr lang="zh-CN" sz="2800"/>
              <a:t>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04800" y="313055"/>
            <a:ext cx="11745595" cy="6251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牛刀小试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读下面故事，指出故事中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者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的用法。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李白者①，诗仙也。为当国者②所拒，遂游于此山。今者③，山中与幽人对酌，乃一浇其心中块垒也。力士脱靴，国忠捧墨，诗讽杨妃，此数者④乃其得罪之源，亦其个性之抒扬。故虽仕途失意，仍不辍伟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志，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发之于诗，其诗传于后世者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⑤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不可胜计，遂就其万世英名。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【答案】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①助词，用在判断句主语的后边，起提顿作用，不译。②助词，附在别的词或短语之后，组成名词性短语，指称上文所说的人、事、物，译为“的人”“的事”“的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东西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的想法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的做法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助词，放在时间词之后，起语气助词的作用，不译。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助词，放在数词之后，可译为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“……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方面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”“……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样东西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样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之类。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⑤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助词，定语后置标志。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2885" y="1134745"/>
            <a:ext cx="11745595" cy="3408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参考译文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李白，是诗仙。被统治者拒之门外，就在这座山中游赏。如今，（他）在山中与远离尘嚣的人对饮，是（为了）抒发心中的郁结之情啊。让高力士为他脱靴，让杨国忠为他捧墨，写诗讽刺杨贵妃，这几件事是他得罪统治者的根源，也是他个性张扬的表现。所以他虽然仕途上不如意，却仍然不放弃伟大的志向，（并）在诗歌里抒发出来，他流传后世的诗篇不可计数，于是成就了他的万世英名。</a:t>
            </a:r>
            <a:endParaRPr lang="en-US" altLang="zh-CN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7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extBox 6"/>
          <p:cNvSpPr txBox="1"/>
          <p:nvPr/>
        </p:nvSpPr>
        <p:spPr>
          <a:xfrm>
            <a:off x="3915410" y="3106420"/>
            <a:ext cx="436054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18. </a:t>
            </a:r>
            <a:r>
              <a:rPr kumimoji="0" lang="zh-CN" altLang="en-US" sz="3600" b="1" baseline="0" noProof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之</a:t>
            </a:r>
          </a:p>
        </p:txBody>
      </p:sp>
    </p:spTree>
  </p:cSld>
  <p:clrMapOvr>
    <a:masterClrMapping/>
  </p:clrMapOvr>
  <p:transition/>
  <p:timing/>
</p:sld>
</file>

<file path=ppt/slides/slide7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08280" y="1013460"/>
            <a:ext cx="117754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用作代词：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作《师说》以贻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师说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》)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【代人、物、事：他，他们，它，它们。】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二虫又何知。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逍遥游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》)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【表示近指：这，这种。】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用作动词：</a:t>
            </a:r>
            <a:endParaRPr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胡为乎遑遑欲何</a:t>
            </a:r>
            <a:r>
              <a:rPr lang="zh-CN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归去来兮辞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》) 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【用在表示处所的词语前：往，去，到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去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。】</a:t>
            </a:r>
            <a:endParaRPr lang="zh-CN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408940" y="733425"/>
            <a:ext cx="1174559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用作代词：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）予尝求古仁人之心，或异二者之为，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何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哉？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（《岳阳楼记》）</a:t>
            </a: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【单独作谓语，问原因：为什么，什么原因。】</a:t>
            </a: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）大王来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何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操？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（《鸿门宴》）</a:t>
            </a: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【作宾语，代处所，事物：什么、哪里。】</a:t>
            </a: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）是诚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何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心哉？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（《齐桓晋文之事》）</a:t>
            </a: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【作定语：什么，哪。】</a:t>
            </a:r>
          </a:p>
          <a:p>
            <a:pPr indent="0">
              <a:lnSpc>
                <a:spcPct val="10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0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用作副词：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）吾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何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爱一牛？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《齐桓晋文之事》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【表示提问（动词前）：为什么。】</a:t>
            </a: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）青泥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何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盘盘，百步九折萦岩峦。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（《蜀道难》）</a:t>
            </a:r>
          </a:p>
          <a:p>
            <a:pPr indent="0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【表示程度（形容词前）：多么，怎么，怎么这么。】</a:t>
            </a:r>
          </a:p>
          <a:p>
            <a:pPr indent="0">
              <a:lnSpc>
                <a:spcPct val="10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08280" y="1013460"/>
            <a:ext cx="1177544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用作助词：</a:t>
            </a:r>
            <a:endParaRPr lang="en-US" altLang="zh-CN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(4)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壬戌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秋，七月暨望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赤壁赋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》)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/>
              <a:t>    【表示修饰，限制：的。】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(5)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臣固知王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不忍也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(《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齐桓晋文之事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》)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/>
              <a:t>    【用在主谓之间，取消句子的独立性：不译</a:t>
            </a:r>
            <a:r>
              <a:rPr lang="zh-CN" altLang="en-US" sz="2800"/>
              <a:t>。</a:t>
            </a:r>
            <a:r>
              <a:rPr lang="zh-CN" sz="2800"/>
              <a:t>】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(6)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安能以身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察察，受物之汶汶者乎？</a:t>
            </a:r>
            <a:r>
              <a:rPr lang="zh-CN" altLang="en-US" sz="2800"/>
              <a:t>（《渔父》）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/>
              <a:t>    【作定语后置的标志：不译。】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(7)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孔子云：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何陋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有？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>
                <a:sym typeface="+mn-ea"/>
              </a:rPr>
              <a:t>（《陋室铭》）</a:t>
            </a:r>
            <a:endParaRPr lang="zh-CN" altLang="en-US" sz="2800"/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ym typeface="+mn-ea"/>
              </a:rPr>
              <a:t>    【作宾语前置的标志：不译。】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(8)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顷</a:t>
            </a:r>
            <a:r>
              <a:rPr lang="zh-CN" altLang="en-US" sz="2800">
                <a:solidFill>
                  <a:srgbClr val="0C17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，烟炎张天。</a:t>
            </a:r>
            <a:r>
              <a:rPr lang="zh-CN" altLang="en-US" sz="2800">
                <a:sym typeface="+mn-ea"/>
              </a:rPr>
              <a:t>（《赤壁之战》）</a:t>
            </a:r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ym typeface="+mn-ea"/>
              </a:rPr>
              <a:t>    【补足音节：不译。】</a:t>
            </a:r>
            <a:endParaRPr lang="zh-CN" altLang="en-US" sz="2800"/>
          </a:p>
          <a:p>
            <a:pPr inden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04800" y="313055"/>
            <a:ext cx="11745595" cy="6251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牛刀小试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读下面故事，指出故事中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的用法。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一僧欲之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南海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询于唐僧，久之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，唐僧不之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应。其独往，其待也与？均之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二策，僧以箪食瓢饮至南海，夸之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⑤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于唐僧：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此何难之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⑥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有？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唐僧曰：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汝之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⑦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百折不挠，实可钦佩。然汝之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⑧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言亦过矣，君将骄而笑之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⑨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乎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【答案】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动词，可译为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到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往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助词，调节音节，用在时间词后，不译。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代词，可译为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指示代词，表近指，可译为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⑤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代词一，可译为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这件事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⑥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助词，宾语前置标志，不译。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⑦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助词，用于主谓之间，取消句子独立性，不译。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⑧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结构助词，可译为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⑨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人称代词，表第一人称，可译为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2885" y="1134745"/>
            <a:ext cx="11745595" cy="2934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</a:t>
            </a:r>
            <a:r>
              <a:rPr sz="28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参考译文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】</a:t>
            </a:r>
          </a:p>
          <a:p>
            <a:pPr inden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一人僧人想要去南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海</a:t>
            </a:r>
            <a:r>
              <a:rPr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向唐僧询问（打算邀请他同去），过了很久，唐僧也不回应他。是独自去呢，还是等待（唐僧答应他一起去）呢？均衡了一个这两个想法，这个僧人凭借着很简陋的条件到达了南海，（回来后）向唐僧夸耀说：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这件事有什么困难的呢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唐僧说：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你百折不挠的精神的确值得钦佩。但是你的话也有些过分了吧，你要骄傲地笑话我吗？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en-US" altLang="zh-CN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858500" y="107188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18135" y="121285"/>
            <a:ext cx="11745595" cy="65265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牛刀小试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</a:p>
          <a:p>
            <a:pPr inden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读下面故事，指出故事中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何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的用法。</a:t>
            </a:r>
          </a:p>
          <a:p>
            <a:pPr inden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“徐公何①能及君也?”本谬也，然其妻如此言者，何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也?其所据何③为?原其理，乃爱之深也。嗟乎，情之误，何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其大也！然何⑤人能忘情耶?何以⑥除此弊，望君教我以良策，何如⑦?</a:t>
            </a:r>
          </a:p>
          <a:p>
            <a:pPr inden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【答案】</a:t>
            </a:r>
          </a:p>
          <a:p>
            <a:pPr inden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副词，用在动词前，表疑间，怎么。②疑间代词，表原因，后面常带语气助词“哉”“也”；相当于“为什么”“什么”“什么原因”。③代词，作宾语，什么。④用在形容词前，表示程度深，相当于“多么”。⑤代词，作定语，相当于“什么”。⑥即“以何”，介宾短语，用在疑问句中作状语，相当于“拿什么”“凭什么”。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即“如何”，表示疑问或反问，相当于“怎么样”“怎么办”。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新的篇章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E7BF8F"/>
      </a:accent1>
      <a:accent2>
        <a:srgbClr val="996633"/>
      </a:accent2>
      <a:accent3>
        <a:srgbClr val="FFFFFF"/>
      </a:accent3>
      <a:accent4>
        <a:srgbClr val="000000"/>
      </a:accent4>
      <a:accent5>
        <a:srgbClr val="F1DBC6"/>
      </a:accent5>
      <a:accent6>
        <a:srgbClr val="895B2D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E7BF8F"/>
        </a:accent1>
        <a:accent2>
          <a:srgbClr val="996633"/>
        </a:accent2>
        <a:accent3>
          <a:srgbClr val="FFFFFF"/>
        </a:accent3>
        <a:accent4>
          <a:srgbClr val="000000"/>
        </a:accent4>
        <a:accent5>
          <a:srgbClr val="F1DBC6"/>
        </a:accent5>
        <a:accent6>
          <a:srgbClr val="895B2D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E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442</Paragraphs>
  <Slides>82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baseType="lpstr" size="90">
      <vt:lpstr>Arial</vt:lpstr>
      <vt:lpstr>宋体</vt:lpstr>
      <vt:lpstr>Calibri Light</vt:lpstr>
      <vt:lpstr>Calibri</vt:lpstr>
      <vt:lpstr>黑体</vt:lpstr>
      <vt:lpstr>微软雅黑</vt:lpstr>
      <vt:lpstr>楷体</vt:lpstr>
      <vt:lpstr>新的篇章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2021-12-15T09:52:17.384</cp:lastPrinted>
  <dcterms:created xsi:type="dcterms:W3CDTF">2021-12-15T09:52:17Z</dcterms:created>
  <dcterms:modified xsi:type="dcterms:W3CDTF">2021-12-15T01:52:17Z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