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56" r:id="rId2"/>
    <p:sldId id="279" r:id="rId3"/>
    <p:sldId id="280" r:id="rId4"/>
    <p:sldId id="287" r:id="rId5"/>
    <p:sldId id="288" r:id="rId6"/>
    <p:sldId id="289" r:id="rId7"/>
    <p:sldId id="281" r:id="rId8"/>
    <p:sldId id="276" r:id="rId9"/>
    <p:sldId id="262" r:id="rId10"/>
    <p:sldId id="290" r:id="rId11"/>
    <p:sldId id="265" r:id="rId12"/>
    <p:sldId id="266" r:id="rId13"/>
    <p:sldId id="278" r:id="rId14"/>
    <p:sldId id="283" r:id="rId15"/>
    <p:sldId id="293" r:id="rId16"/>
    <p:sldId id="268" r:id="rId17"/>
    <p:sldId id="285" r:id="rId18"/>
    <p:sldId id="286" r:id="rId19"/>
    <p:sldId id="269" r:id="rId20"/>
    <p:sldId id="273" r:id="rId21"/>
    <p:sldId id="292" r:id="rId22"/>
    <p:sldId id="274" r:id="rId23"/>
    <p:sldId id="271" r:id="rId24"/>
    <p:sldId id="272"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1494" y="-19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15274CB-8A38-48BC-B323-79AAC3D4013D}" type="datetimeFigureOut">
              <a:rPr lang="zh-CN" altLang="en-US" smtClean="0"/>
              <a:pPr/>
              <a:t>2012/11/9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1F6F26-B383-47D7-9AFA-A23878901B5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21DCAA-8A1F-4943-BE4F-15D8983E8088}" type="slidenum">
              <a:rPr lang="en-US" altLang="zh-CN"/>
              <a:pPr/>
              <a:t>14</a:t>
            </a:fld>
            <a:endParaRPr lang="en-US" altLang="zh-CN"/>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98B34753-2178-400E-927E-B256CA929EC9}" type="datetimeFigureOut">
              <a:rPr lang="zh-CN" altLang="en-US" smtClean="0"/>
              <a:pPr/>
              <a:t>2012/11/9</a:t>
            </a:fld>
            <a:endParaRPr lang="zh-CN" altLang="en-US"/>
          </a:p>
        </p:txBody>
      </p:sp>
      <p:sp>
        <p:nvSpPr>
          <p:cNvPr id="19" name="页脚占位符 18"/>
          <p:cNvSpPr>
            <a:spLocks noGrp="1"/>
          </p:cNvSpPr>
          <p:nvPr>
            <p:ph type="ftr" sz="quarter" idx="11"/>
          </p:nvPr>
        </p:nvSpPr>
        <p:spPr/>
        <p:txBody>
          <a:bodyPr/>
          <a:lstStyle/>
          <a:p>
            <a:endParaRPr lang="zh-CN" altLang="en-US"/>
          </a:p>
        </p:txBody>
      </p:sp>
      <p:sp>
        <p:nvSpPr>
          <p:cNvPr id="27" name="灯片编号占位符 26"/>
          <p:cNvSpPr>
            <a:spLocks noGrp="1"/>
          </p:cNvSpPr>
          <p:nvPr>
            <p:ph type="sldNum" sz="quarter" idx="12"/>
          </p:nvPr>
        </p:nvSpPr>
        <p:spPr/>
        <p:txBody>
          <a:bodyPr/>
          <a:lstStyle/>
          <a:p>
            <a:fld id="{92C380E6-B406-4444-8F56-6FD2A5777704}"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98B34753-2178-400E-927E-B256CA929EC9}" type="datetimeFigureOut">
              <a:rPr lang="zh-CN" altLang="en-US" smtClean="0"/>
              <a:pPr/>
              <a:t>2012/11/9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C380E6-B406-4444-8F56-6FD2A577770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98B34753-2178-400E-927E-B256CA929EC9}" type="datetimeFigureOut">
              <a:rPr lang="zh-CN" altLang="en-US" smtClean="0"/>
              <a:pPr/>
              <a:t>2012/11/9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C380E6-B406-4444-8F56-6FD2A5777704}"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685800"/>
            <a:ext cx="854075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04800" y="1981200"/>
            <a:ext cx="4194175"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1375" y="1981200"/>
            <a:ext cx="4194175"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24282B1-EE9C-4AD6-8F8D-712A1B4BD2CE}"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98B34753-2178-400E-927E-B256CA929EC9}" type="datetimeFigureOut">
              <a:rPr lang="zh-CN" altLang="en-US" smtClean="0"/>
              <a:pPr/>
              <a:t>2012/11/9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C380E6-B406-4444-8F56-6FD2A577770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98B34753-2178-400E-927E-B256CA929EC9}" type="datetimeFigureOut">
              <a:rPr lang="zh-CN" altLang="en-US" smtClean="0"/>
              <a:pPr/>
              <a:t>2012/11/9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C380E6-B406-4444-8F56-6FD2A5777704}"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98B34753-2178-400E-927E-B256CA929EC9}" type="datetimeFigureOut">
              <a:rPr lang="zh-CN" altLang="en-US" smtClean="0"/>
              <a:pPr/>
              <a:t>2012/11/9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C380E6-B406-4444-8F56-6FD2A577770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98B34753-2178-400E-927E-B256CA929EC9}" type="datetimeFigureOut">
              <a:rPr lang="zh-CN" altLang="en-US" smtClean="0"/>
              <a:pPr/>
              <a:t>2012/11/9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2C380E6-B406-4444-8F56-6FD2A577770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98B34753-2178-400E-927E-B256CA929EC9}" type="datetimeFigureOut">
              <a:rPr lang="zh-CN" altLang="en-US" smtClean="0"/>
              <a:pPr/>
              <a:t>2012/11/9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2C380E6-B406-4444-8F56-6FD2A577770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B34753-2178-400E-927E-B256CA929EC9}" type="datetimeFigureOut">
              <a:rPr lang="zh-CN" altLang="en-US" smtClean="0"/>
              <a:pPr/>
              <a:t>2012/11/9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2C380E6-B406-4444-8F56-6FD2A577770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98B34753-2178-400E-927E-B256CA929EC9}" type="datetimeFigureOut">
              <a:rPr lang="zh-CN" altLang="en-US" smtClean="0"/>
              <a:pPr/>
              <a:t>2012/11/9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C380E6-B406-4444-8F56-6FD2A577770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98B34753-2178-400E-927E-B256CA929EC9}" type="datetimeFigureOut">
              <a:rPr lang="zh-CN" altLang="en-US" smtClean="0"/>
              <a:pPr/>
              <a:t>2012/11/9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077200" y="6356350"/>
            <a:ext cx="609600" cy="365125"/>
          </a:xfrm>
        </p:spPr>
        <p:txBody>
          <a:bodyPr/>
          <a:lstStyle/>
          <a:p>
            <a:fld id="{92C380E6-B406-4444-8F56-6FD2A5777704}" type="slidenum">
              <a:rPr lang="zh-CN" altLang="en-US" smtClean="0"/>
              <a:pPr/>
              <a:t>‹#›</a:t>
            </a:fld>
            <a:endParaRPr lang="zh-CN" alt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98B34753-2178-400E-927E-B256CA929EC9}" type="datetimeFigureOut">
              <a:rPr lang="zh-CN" altLang="en-US" smtClean="0"/>
              <a:pPr/>
              <a:t>2012/11/9</a:t>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2C380E6-B406-4444-8F56-6FD2A5777704}" type="slidenum">
              <a:rPr lang="zh-CN" altLang="en-US" smtClean="0"/>
              <a:pPr/>
              <a:t>‹#›</a:t>
            </a:fld>
            <a:endParaRPr lang="zh-CN" altLang="en-US"/>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2011100312244359.jpg"/>
          <p:cNvPicPr>
            <a:picLocks noChangeAspect="1"/>
          </p:cNvPicPr>
          <p:nvPr/>
        </p:nvPicPr>
        <p:blipFill>
          <a:blip r:embed="rId2" cstate="print"/>
          <a:stretch>
            <a:fillRect/>
          </a:stretch>
        </p:blipFill>
        <p:spPr>
          <a:xfrm>
            <a:off x="15215" y="0"/>
            <a:ext cx="9128785" cy="6858000"/>
          </a:xfrm>
          <a:prstGeom prst="rect">
            <a:avLst/>
          </a:prstGeom>
        </p:spPr>
      </p:pic>
      <p:sp>
        <p:nvSpPr>
          <p:cNvPr id="7" name="TextBox 6"/>
          <p:cNvSpPr txBox="1"/>
          <p:nvPr/>
        </p:nvSpPr>
        <p:spPr>
          <a:xfrm>
            <a:off x="1500166" y="1071546"/>
            <a:ext cx="6357982" cy="1569660"/>
          </a:xfrm>
          <a:prstGeom prst="rect">
            <a:avLst/>
          </a:prstGeom>
          <a:noFill/>
        </p:spPr>
        <p:txBody>
          <a:bodyPr wrap="square" rtlCol="0">
            <a:spAutoFit/>
          </a:bodyPr>
          <a:lstStyle/>
          <a:p>
            <a:r>
              <a:rPr lang="zh-CN" altLang="en-US" sz="9600" b="1" dirty="0" smtClean="0">
                <a:latin typeface="隶书" pitchFamily="49" charset="-122"/>
                <a:ea typeface="隶书" pitchFamily="49" charset="-122"/>
              </a:rPr>
              <a:t>荷</a:t>
            </a:r>
            <a:r>
              <a:rPr lang="zh-CN" altLang="en-US" sz="9600" b="1" dirty="0">
                <a:latin typeface="隶书" pitchFamily="49" charset="-122"/>
                <a:ea typeface="隶书" pitchFamily="49" charset="-122"/>
              </a:rPr>
              <a:t> </a:t>
            </a:r>
            <a:r>
              <a:rPr lang="zh-CN" altLang="en-US" sz="9600" b="1" dirty="0" smtClean="0">
                <a:latin typeface="隶书" pitchFamily="49" charset="-122"/>
                <a:ea typeface="隶书" pitchFamily="49" charset="-122"/>
              </a:rPr>
              <a:t> 花  淀</a:t>
            </a:r>
            <a:endParaRPr lang="zh-CN" altLang="en-US" sz="9600" b="1" dirty="0">
              <a:latin typeface="隶书" pitchFamily="49" charset="-122"/>
              <a:ea typeface="隶书" pitchFamily="49" charset="-122"/>
            </a:endParaRPr>
          </a:p>
        </p:txBody>
      </p:sp>
      <p:sp>
        <p:nvSpPr>
          <p:cNvPr id="8" name="TextBox 7"/>
          <p:cNvSpPr txBox="1"/>
          <p:nvPr/>
        </p:nvSpPr>
        <p:spPr>
          <a:xfrm>
            <a:off x="4714876" y="3286124"/>
            <a:ext cx="2286016" cy="1323439"/>
          </a:xfrm>
          <a:prstGeom prst="rect">
            <a:avLst/>
          </a:prstGeom>
          <a:noFill/>
        </p:spPr>
        <p:txBody>
          <a:bodyPr wrap="square" rtlCol="0">
            <a:spAutoFit/>
          </a:bodyPr>
          <a:lstStyle/>
          <a:p>
            <a:r>
              <a:rPr lang="zh-CN" altLang="en-US" sz="8000" b="1" dirty="0" smtClean="0">
                <a:latin typeface="隶书" pitchFamily="49" charset="-122"/>
                <a:ea typeface="隶书" pitchFamily="49" charset="-122"/>
              </a:rPr>
              <a:t>孙犁</a:t>
            </a:r>
            <a:endParaRPr lang="zh-CN" altLang="en-US" sz="8000" b="1" dirty="0">
              <a:latin typeface="隶书" pitchFamily="49" charset="-122"/>
              <a:ea typeface="隶书" pitchFamily="49" charset="-122"/>
            </a:endParaRPr>
          </a:p>
        </p:txBody>
      </p:sp>
      <p:pic>
        <p:nvPicPr>
          <p:cNvPr id="9" name="图片 8" descr="untitled.bmp"/>
          <p:cNvPicPr>
            <a:picLocks noChangeAspect="1"/>
          </p:cNvPicPr>
          <p:nvPr/>
        </p:nvPicPr>
        <p:blipFill>
          <a:blip r:embed="rId3" cstate="print"/>
          <a:stretch>
            <a:fillRect/>
          </a:stretch>
        </p:blipFill>
        <p:spPr>
          <a:xfrm>
            <a:off x="-428660" y="0"/>
            <a:ext cx="9787006" cy="714342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xit" presetSubtype="0" fill="hold" nodeType="clickEffect">
                                  <p:stCondLst>
                                    <p:cond delay="0"/>
                                  </p:stCondLst>
                                  <p:childTnLst>
                                    <p:anim calcmode="lin" valueType="num">
                                      <p:cBhvr>
                                        <p:cTn id="6" dur="2000"/>
                                        <p:tgtEl>
                                          <p:spTgt spid="9"/>
                                        </p:tgtEl>
                                        <p:attrNameLst>
                                          <p:attrName>ppt_w</p:attrName>
                                        </p:attrNameLst>
                                      </p:cBhvr>
                                      <p:tavLst>
                                        <p:tav tm="0">
                                          <p:val>
                                            <p:strVal val="ppt_w"/>
                                          </p:val>
                                        </p:tav>
                                        <p:tav tm="100000">
                                          <p:val>
                                            <p:strVal val="ppt_w*0.70"/>
                                          </p:val>
                                        </p:tav>
                                      </p:tavLst>
                                    </p:anim>
                                    <p:anim calcmode="lin" valueType="num">
                                      <p:cBhvr>
                                        <p:cTn id="7" dur="2000"/>
                                        <p:tgtEl>
                                          <p:spTgt spid="9"/>
                                        </p:tgtEl>
                                        <p:attrNameLst>
                                          <p:attrName>ppt_h</p:attrName>
                                        </p:attrNameLst>
                                      </p:cBhvr>
                                      <p:tavLst>
                                        <p:tav tm="0">
                                          <p:val>
                                            <p:strVal val="ppt_h"/>
                                          </p:val>
                                        </p:tav>
                                        <p:tav tm="100000">
                                          <p:val>
                                            <p:strVal val="ppt_h"/>
                                          </p:val>
                                        </p:tav>
                                      </p:tavLst>
                                    </p:anim>
                                    <p:animEffect transition="out" filter="fade">
                                      <p:cBhvr>
                                        <p:cTn id="8" dur="2000"/>
                                        <p:tgtEl>
                                          <p:spTgt spid="9"/>
                                        </p:tgtEl>
                                      </p:cBhvr>
                                    </p:animEffect>
                                    <p:set>
                                      <p:cBhvr>
                                        <p:cTn id="9" dur="1" fill="hold">
                                          <p:stCondLst>
                                            <p:cond delay="1999"/>
                                          </p:stCondLst>
                                        </p:cTn>
                                        <p:tgtEl>
                                          <p:spTgt spid="9"/>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0.70"/>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lide(fromTop)">
                                      <p:cBhvr>
                                        <p:cTn id="21" dur="2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lide(fromBottom)">
                                      <p:cBhvr>
                                        <p:cTn id="2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1145213801.jpg"/>
          <p:cNvPicPr>
            <a:picLocks noChangeAspect="1"/>
          </p:cNvPicPr>
          <p:nvPr/>
        </p:nvPicPr>
        <p:blipFill>
          <a:blip r:embed="rId2" cstate="print"/>
          <a:stretch>
            <a:fillRect/>
          </a:stretch>
        </p:blipFill>
        <p:spPr>
          <a:xfrm>
            <a:off x="0" y="0"/>
            <a:ext cx="9144000" cy="6858000"/>
          </a:xfrm>
          <a:prstGeom prst="rect">
            <a:avLst/>
          </a:prstGeom>
        </p:spPr>
      </p:pic>
      <p:sp>
        <p:nvSpPr>
          <p:cNvPr id="2050" name="Text Box 2"/>
          <p:cNvSpPr txBox="1">
            <a:spLocks noChangeArrowheads="1"/>
          </p:cNvSpPr>
          <p:nvPr/>
        </p:nvSpPr>
        <p:spPr bwMode="auto">
          <a:xfrm>
            <a:off x="0" y="0"/>
            <a:ext cx="9144000" cy="7383463"/>
          </a:xfrm>
          <a:prstGeom prst="rect">
            <a:avLst/>
          </a:prstGeom>
          <a:noFill/>
          <a:ln w="9525">
            <a:noFill/>
            <a:miter lim="800000"/>
            <a:headEnd/>
            <a:tailEnd/>
          </a:ln>
          <a:effectLst/>
        </p:spPr>
        <p:txBody>
          <a:bodyPr>
            <a:spAutoFit/>
          </a:bodyPr>
          <a:lstStyle/>
          <a:p>
            <a:pPr algn="ctr" eaLnBrk="1" hangingPunct="1">
              <a:spcBef>
                <a:spcPct val="50000"/>
              </a:spcBef>
            </a:pPr>
            <a:r>
              <a:rPr kumimoji="1" lang="zh-CN" altLang="en-US" sz="7200" b="1" dirty="0">
                <a:solidFill>
                  <a:srgbClr val="FF0000"/>
                </a:solidFill>
                <a:latin typeface="Times New Roman" pitchFamily="18" charset="0"/>
                <a:ea typeface="隶书" pitchFamily="49" charset="-122"/>
              </a:rPr>
              <a:t>写作背景</a:t>
            </a:r>
          </a:p>
          <a:p>
            <a:pPr algn="just" eaLnBrk="1" hangingPunct="1">
              <a:spcBef>
                <a:spcPct val="50000"/>
              </a:spcBef>
            </a:pPr>
            <a:r>
              <a:rPr kumimoji="1" lang="zh-CN" altLang="en-US" sz="2800" b="1" dirty="0">
                <a:solidFill>
                  <a:srgbClr val="0000FF"/>
                </a:solidFill>
                <a:latin typeface="Times New Roman" pitchFamily="18" charset="0"/>
                <a:ea typeface="华文中宋" pitchFamily="2" charset="-122"/>
              </a:rPr>
              <a:t>         </a:t>
            </a:r>
            <a:r>
              <a:rPr kumimoji="1" lang="zh-CN" altLang="en-US" sz="2800" b="1" dirty="0">
                <a:latin typeface="Times New Roman" pitchFamily="18" charset="0"/>
                <a:ea typeface="华文中宋" pitchFamily="2" charset="-122"/>
              </a:rPr>
              <a:t>现代著名作家孙犁（</a:t>
            </a:r>
            <a:r>
              <a:rPr kumimoji="1" lang="en-US" altLang="zh-CN" sz="2800" b="1" dirty="0">
                <a:latin typeface="Times New Roman" pitchFamily="18" charset="0"/>
                <a:ea typeface="华文中宋" pitchFamily="2" charset="-122"/>
              </a:rPr>
              <a:t>1913—1996</a:t>
            </a:r>
            <a:r>
              <a:rPr kumimoji="1" lang="zh-CN" altLang="en-US" sz="2800" b="1" dirty="0">
                <a:latin typeface="Times New Roman" pitchFamily="18" charset="0"/>
                <a:ea typeface="华文中宋" pitchFamily="2" charset="-122"/>
              </a:rPr>
              <a:t>），他被人们称为“</a:t>
            </a:r>
            <a:r>
              <a:rPr kumimoji="1" lang="zh-CN" altLang="en-US" sz="2800" b="1" dirty="0">
                <a:solidFill>
                  <a:srgbClr val="FF00FF"/>
                </a:solidFill>
                <a:latin typeface="Times New Roman" pitchFamily="18" charset="0"/>
                <a:ea typeface="华文中宋" pitchFamily="2" charset="-122"/>
              </a:rPr>
              <a:t>短篇小说能手</a:t>
            </a:r>
            <a:r>
              <a:rPr kumimoji="1" lang="zh-CN" altLang="en-US" sz="2800" b="1" dirty="0">
                <a:latin typeface="Times New Roman" pitchFamily="18" charset="0"/>
                <a:ea typeface="华文中宋" pitchFamily="2" charset="-122"/>
              </a:rPr>
              <a:t>”．他是河北安平人，</a:t>
            </a:r>
            <a:r>
              <a:rPr kumimoji="1" lang="en-US" altLang="zh-CN" sz="2800" b="1" dirty="0">
                <a:latin typeface="Times New Roman" pitchFamily="18" charset="0"/>
                <a:ea typeface="华文中宋" pitchFamily="2" charset="-122"/>
              </a:rPr>
              <a:t>1936</a:t>
            </a:r>
            <a:r>
              <a:rPr kumimoji="1" lang="zh-CN" altLang="en-US" sz="2800" b="1" dirty="0">
                <a:latin typeface="Times New Roman" pitchFamily="18" charset="0"/>
                <a:ea typeface="华文中宋" pitchFamily="2" charset="-122"/>
              </a:rPr>
              <a:t>年到了白洋淀附近的安新县同口小学教书．在一年多的时间里，或是清晨或是黄昏，他经常到白洋淀边散步，慢慢地，他熟悉了这一带的风土人情，熟悉了这里人民的劳动和生活．</a:t>
            </a:r>
            <a:r>
              <a:rPr kumimoji="1" lang="zh-CN" altLang="en-US" sz="2800" b="1" dirty="0">
                <a:latin typeface="Times New Roman" pitchFamily="18" charset="0"/>
                <a:ea typeface="楷体_GB2312" pitchFamily="49" charset="-122"/>
              </a:rPr>
              <a:t> </a:t>
            </a:r>
            <a:endParaRPr kumimoji="1" lang="zh-CN" altLang="en-US" sz="2800" dirty="0">
              <a:latin typeface="Times New Roman" pitchFamily="18" charset="0"/>
              <a:ea typeface="宋体" pitchFamily="2" charset="-122"/>
            </a:endParaRPr>
          </a:p>
          <a:p>
            <a:pPr algn="just" eaLnBrk="1" hangingPunct="1">
              <a:spcBef>
                <a:spcPct val="50000"/>
              </a:spcBef>
            </a:pPr>
            <a:r>
              <a:rPr kumimoji="1" lang="zh-CN" altLang="en-US" sz="2800" b="1" dirty="0">
                <a:latin typeface="Times New Roman" pitchFamily="18" charset="0"/>
                <a:ea typeface="华文中宋" pitchFamily="2" charset="-122"/>
              </a:rPr>
              <a:t>        </a:t>
            </a:r>
            <a:r>
              <a:rPr kumimoji="1" lang="en-US" altLang="zh-CN" sz="2800" b="1" dirty="0">
                <a:latin typeface="Times New Roman" pitchFamily="18" charset="0"/>
                <a:ea typeface="华文中宋" pitchFamily="2" charset="-122"/>
              </a:rPr>
              <a:t>1937</a:t>
            </a:r>
            <a:r>
              <a:rPr kumimoji="1" lang="zh-CN" altLang="en-US" sz="2800" b="1" dirty="0">
                <a:latin typeface="Times New Roman" pitchFamily="18" charset="0"/>
                <a:ea typeface="华文中宋" pitchFamily="2" charset="-122"/>
              </a:rPr>
              <a:t>年，日寇的铁蹄踏进这一地区，他切身体验到了这里人民的爱国热情和民族自尊心．在抗日的旗帜下，男女老少都动员起来．虽然热土难离，但为了保家卫国，为了打鬼子，各个村庄的青年农民都自愿地奔赴抗日前线．至于那些青年妇女所表现出的识大体、顾大局，乐观向上、无私奉献的精神，更使他由衷敬佩．基于这种心理，他写成了</a:t>
            </a:r>
            <a:r>
              <a:rPr kumimoji="1" lang="en-US" altLang="zh-CN" sz="2800" b="1" dirty="0">
                <a:latin typeface="Times New Roman" pitchFamily="18" charset="0"/>
                <a:ea typeface="华文中宋" pitchFamily="2" charset="-122"/>
              </a:rPr>
              <a:t>《</a:t>
            </a:r>
            <a:r>
              <a:rPr kumimoji="1" lang="zh-CN" altLang="en-US" sz="2800" b="1" dirty="0">
                <a:latin typeface="Times New Roman" pitchFamily="18" charset="0"/>
                <a:ea typeface="华文中宋" pitchFamily="2" charset="-122"/>
              </a:rPr>
              <a:t>荷花淀</a:t>
            </a:r>
            <a:r>
              <a:rPr kumimoji="1" lang="en-US" altLang="zh-CN" sz="2800" b="1" dirty="0">
                <a:latin typeface="Times New Roman" pitchFamily="18" charset="0"/>
                <a:ea typeface="华文中宋" pitchFamily="2" charset="-122"/>
              </a:rPr>
              <a:t>》</a:t>
            </a:r>
            <a:r>
              <a:rPr kumimoji="1" lang="zh-CN" altLang="en-US" sz="2800" b="1" dirty="0">
                <a:latin typeface="Times New Roman" pitchFamily="18" charset="0"/>
                <a:ea typeface="华文中宋" pitchFamily="2" charset="-122"/>
              </a:rPr>
              <a:t>这篇著名的小说． </a:t>
            </a:r>
            <a:endParaRPr kumimoji="1" lang="zh-CN" altLang="en-US" sz="2800" dirty="0">
              <a:latin typeface="Times New Roman" pitchFamily="18" charset="0"/>
              <a:ea typeface="宋体" pitchFamily="2" charset="-122"/>
            </a:endParaRPr>
          </a:p>
          <a:p>
            <a:pPr eaLnBrk="1" hangingPunct="1">
              <a:spcBef>
                <a:spcPct val="50000"/>
              </a:spcBef>
            </a:pPr>
            <a:endParaRPr kumimoji="1" lang="en-US" altLang="zh-CN" sz="2800" dirty="0">
              <a:latin typeface="Times New Roman" pitchFamily="18" charset="0"/>
              <a:ea typeface="宋体" pitchFamily="2" charset="-122"/>
            </a:endParaRPr>
          </a:p>
        </p:txBody>
      </p:sp>
    </p:spTree>
  </p:cSld>
  <p:clrMapOvr>
    <a:masterClrMapping/>
  </p:clrMapOvr>
  <p:transition>
    <p:check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1145213801.jpg"/>
          <p:cNvPicPr>
            <a:picLocks noChangeAspect="1"/>
          </p:cNvPicPr>
          <p:nvPr/>
        </p:nvPicPr>
        <p:blipFill>
          <a:blip r:embed="rId2" cstate="print"/>
          <a:stretch>
            <a:fillRect/>
          </a:stretch>
        </p:blipFill>
        <p:spPr>
          <a:xfrm>
            <a:off x="0" y="0"/>
            <a:ext cx="9144000" cy="6858000"/>
          </a:xfrm>
          <a:prstGeom prst="rect">
            <a:avLst/>
          </a:prstGeom>
        </p:spPr>
      </p:pic>
      <p:sp>
        <p:nvSpPr>
          <p:cNvPr id="4" name="TextBox 3"/>
          <p:cNvSpPr txBox="1"/>
          <p:nvPr/>
        </p:nvSpPr>
        <p:spPr>
          <a:xfrm>
            <a:off x="642910" y="500042"/>
            <a:ext cx="3857652" cy="923330"/>
          </a:xfrm>
          <a:prstGeom prst="rect">
            <a:avLst/>
          </a:prstGeom>
          <a:noFill/>
        </p:spPr>
        <p:txBody>
          <a:bodyPr wrap="square" rtlCol="0">
            <a:spAutoFit/>
          </a:bodyPr>
          <a:lstStyle/>
          <a:p>
            <a:r>
              <a:rPr lang="zh-CN" altLang="en-US" sz="5400" b="1" dirty="0" smtClean="0">
                <a:solidFill>
                  <a:srgbClr val="C00000"/>
                </a:solidFill>
                <a:latin typeface="隶书" pitchFamily="49" charset="-122"/>
                <a:ea typeface="隶书" pitchFamily="49" charset="-122"/>
              </a:rPr>
              <a:t>学习目标</a:t>
            </a:r>
            <a:endParaRPr lang="zh-CN" altLang="en-US" sz="5400" b="1" dirty="0">
              <a:solidFill>
                <a:srgbClr val="C00000"/>
              </a:solidFill>
              <a:latin typeface="隶书" pitchFamily="49" charset="-122"/>
              <a:ea typeface="隶书" pitchFamily="49" charset="-122"/>
            </a:endParaRPr>
          </a:p>
        </p:txBody>
      </p:sp>
      <p:sp>
        <p:nvSpPr>
          <p:cNvPr id="6" name="TextBox 5"/>
          <p:cNvSpPr txBox="1"/>
          <p:nvPr/>
        </p:nvSpPr>
        <p:spPr>
          <a:xfrm>
            <a:off x="357158" y="3857628"/>
            <a:ext cx="8786842" cy="1200329"/>
          </a:xfrm>
          <a:prstGeom prst="rect">
            <a:avLst/>
          </a:prstGeom>
          <a:noFill/>
        </p:spPr>
        <p:txBody>
          <a:bodyPr wrap="square" rtlCol="0">
            <a:spAutoFit/>
          </a:bodyPr>
          <a:lstStyle/>
          <a:p>
            <a:r>
              <a:rPr lang="en-US" altLang="zh-CN" sz="3600" b="1" dirty="0" smtClean="0">
                <a:latin typeface="华文楷体" pitchFamily="2" charset="-122"/>
                <a:ea typeface="华文楷体" pitchFamily="2" charset="-122"/>
              </a:rPr>
              <a:t>2</a:t>
            </a:r>
            <a:r>
              <a:rPr lang="zh-CN" altLang="en-US" sz="3600" b="1" dirty="0" smtClean="0">
                <a:latin typeface="华文楷体" pitchFamily="2" charset="-122"/>
                <a:ea typeface="华文楷体" pitchFamily="2" charset="-122"/>
              </a:rPr>
              <a:t>、</a:t>
            </a:r>
            <a:r>
              <a:rPr lang="zh-CN" altLang="en-US" sz="3600" b="1" dirty="0" smtClean="0">
                <a:latin typeface="华文楷体" pitchFamily="2" charset="-122"/>
                <a:ea typeface="华文楷体" pitchFamily="2" charset="-122"/>
              </a:rPr>
              <a:t>揣摩平淡质朴的人物对话和细节描写</a:t>
            </a:r>
            <a:r>
              <a:rPr lang="en-US" altLang="zh-CN" sz="3600" b="1" dirty="0" smtClean="0">
                <a:latin typeface="华文楷体" pitchFamily="2" charset="-122"/>
                <a:ea typeface="华文楷体" pitchFamily="2" charset="-122"/>
              </a:rPr>
              <a:t>,             </a:t>
            </a:r>
            <a:r>
              <a:rPr lang="zh-CN" altLang="en-US" sz="3600" b="1" dirty="0" smtClean="0">
                <a:latin typeface="华文楷体" pitchFamily="2" charset="-122"/>
                <a:ea typeface="华文楷体" pitchFamily="2" charset="-122"/>
              </a:rPr>
              <a:t>感受人物形象</a:t>
            </a:r>
            <a:endParaRPr lang="zh-CN" altLang="en-US" sz="3600" b="1" dirty="0">
              <a:latin typeface="华文楷体" pitchFamily="2" charset="-122"/>
              <a:ea typeface="华文楷体" pitchFamily="2" charset="-122"/>
            </a:endParaRPr>
          </a:p>
        </p:txBody>
      </p:sp>
      <p:sp>
        <p:nvSpPr>
          <p:cNvPr id="8" name="TextBox 7"/>
          <p:cNvSpPr txBox="1"/>
          <p:nvPr/>
        </p:nvSpPr>
        <p:spPr>
          <a:xfrm>
            <a:off x="428596" y="2928934"/>
            <a:ext cx="7429552" cy="646331"/>
          </a:xfrm>
          <a:prstGeom prst="rect">
            <a:avLst/>
          </a:prstGeom>
          <a:noFill/>
        </p:spPr>
        <p:txBody>
          <a:bodyPr wrap="square" rtlCol="0">
            <a:spAutoFit/>
          </a:bodyPr>
          <a:lstStyle/>
          <a:p>
            <a:r>
              <a:rPr lang="en-US" altLang="zh-CN" sz="3600" b="1" dirty="0" smtClean="0"/>
              <a:t>1</a:t>
            </a:r>
            <a:r>
              <a:rPr lang="zh-CN" altLang="en-US" sz="3600" b="1" dirty="0" smtClean="0"/>
              <a:t>、感受“诗体小说”的特点</a:t>
            </a:r>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in)">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0-#ppt_w/2"/>
                                          </p:val>
                                        </p:tav>
                                        <p:tav tm="100000">
                                          <p:val>
                                            <p:strVal val="#ppt_x"/>
                                          </p:val>
                                        </p:tav>
                                      </p:tavLst>
                                    </p:anim>
                                    <p:anim calcmode="lin" valueType="num">
                                      <p:cBhvr additive="base">
                                        <p:cTn id="13"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145213801.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0" y="0"/>
            <a:ext cx="3071834" cy="923330"/>
          </a:xfrm>
          <a:prstGeom prst="rect">
            <a:avLst/>
          </a:prstGeom>
          <a:noFill/>
        </p:spPr>
        <p:txBody>
          <a:bodyPr wrap="square" rtlCol="0">
            <a:spAutoFit/>
          </a:bodyPr>
          <a:lstStyle/>
          <a:p>
            <a:r>
              <a:rPr lang="zh-CN" altLang="en-US" sz="5400" b="1" dirty="0" smtClean="0">
                <a:solidFill>
                  <a:srgbClr val="C00000"/>
                </a:solidFill>
                <a:latin typeface="隶书" pitchFamily="49" charset="-122"/>
                <a:ea typeface="隶书" pitchFamily="49" charset="-122"/>
              </a:rPr>
              <a:t>识记字音</a:t>
            </a:r>
            <a:endParaRPr lang="zh-CN" altLang="en-US" sz="5400" b="1" dirty="0">
              <a:solidFill>
                <a:srgbClr val="C00000"/>
              </a:solidFill>
              <a:latin typeface="隶书" pitchFamily="49" charset="-122"/>
              <a:ea typeface="隶书" pitchFamily="49" charset="-122"/>
            </a:endParaRPr>
          </a:p>
        </p:txBody>
      </p:sp>
      <p:sp>
        <p:nvSpPr>
          <p:cNvPr id="4" name="TextBox 3"/>
          <p:cNvSpPr txBox="1"/>
          <p:nvPr/>
        </p:nvSpPr>
        <p:spPr>
          <a:xfrm>
            <a:off x="357158" y="1142984"/>
            <a:ext cx="7215238" cy="3477875"/>
          </a:xfrm>
          <a:prstGeom prst="rect">
            <a:avLst/>
          </a:prstGeom>
          <a:noFill/>
        </p:spPr>
        <p:txBody>
          <a:bodyPr wrap="square" rtlCol="0">
            <a:spAutoFit/>
          </a:bodyPr>
          <a:lstStyle/>
          <a:p>
            <a:r>
              <a:rPr lang="zh-CN" altLang="en-US" sz="4400" b="1" u="sng" dirty="0" smtClean="0">
                <a:latin typeface="华文楷体" pitchFamily="2" charset="-122"/>
                <a:ea typeface="华文楷体" pitchFamily="2" charset="-122"/>
              </a:rPr>
              <a:t>凫</a:t>
            </a:r>
            <a:r>
              <a:rPr lang="zh-CN" altLang="en-US" sz="4400" b="1" dirty="0" smtClean="0">
                <a:latin typeface="华文楷体" pitchFamily="2" charset="-122"/>
                <a:ea typeface="华文楷体" pitchFamily="2" charset="-122"/>
              </a:rPr>
              <a:t>水      虾</a:t>
            </a:r>
            <a:r>
              <a:rPr lang="zh-CN" altLang="en-US" sz="4400" b="1" u="sng" dirty="0" smtClean="0">
                <a:latin typeface="华文楷体" pitchFamily="2" charset="-122"/>
                <a:ea typeface="华文楷体" pitchFamily="2" charset="-122"/>
              </a:rPr>
              <a:t>篓</a:t>
            </a:r>
            <a:r>
              <a:rPr lang="zh-CN" altLang="en-US" sz="4400" b="1" dirty="0">
                <a:latin typeface="华文楷体" pitchFamily="2" charset="-122"/>
                <a:ea typeface="华文楷体" pitchFamily="2" charset="-122"/>
              </a:rPr>
              <a:t>   </a:t>
            </a:r>
            <a:r>
              <a:rPr lang="zh-CN" altLang="en-US" sz="4400" b="1" dirty="0" smtClean="0">
                <a:latin typeface="华文楷体" pitchFamily="2" charset="-122"/>
                <a:ea typeface="华文楷体" pitchFamily="2" charset="-122"/>
              </a:rPr>
              <a:t>        </a:t>
            </a:r>
            <a:r>
              <a:rPr lang="zh-CN" altLang="en-US" sz="4400" b="1" u="sng" dirty="0" smtClean="0">
                <a:latin typeface="华文楷体" pitchFamily="2" charset="-122"/>
                <a:ea typeface="华文楷体" pitchFamily="2" charset="-122"/>
              </a:rPr>
              <a:t>撅</a:t>
            </a:r>
            <a:r>
              <a:rPr lang="zh-CN" altLang="en-US" sz="4400" b="1" dirty="0" smtClean="0">
                <a:latin typeface="华文楷体" pitchFamily="2" charset="-122"/>
                <a:ea typeface="华文楷体" pitchFamily="2" charset="-122"/>
              </a:rPr>
              <a:t>嘴            </a:t>
            </a:r>
            <a:endParaRPr lang="en-US" altLang="zh-CN" sz="4400" b="1" dirty="0" smtClean="0">
              <a:latin typeface="华文楷体" pitchFamily="2" charset="-122"/>
              <a:ea typeface="华文楷体" pitchFamily="2" charset="-122"/>
            </a:endParaRPr>
          </a:p>
          <a:p>
            <a:endParaRPr lang="en-US" altLang="zh-CN" sz="4400" b="1" dirty="0">
              <a:latin typeface="华文楷体" pitchFamily="2" charset="-122"/>
              <a:ea typeface="华文楷体" pitchFamily="2" charset="-122"/>
            </a:endParaRPr>
          </a:p>
          <a:p>
            <a:r>
              <a:rPr lang="zh-CN" altLang="en-US" sz="4400" b="1" dirty="0" smtClean="0">
                <a:latin typeface="华文楷体" pitchFamily="2" charset="-122"/>
                <a:ea typeface="华文楷体" pitchFamily="2" charset="-122"/>
              </a:rPr>
              <a:t>摇</a:t>
            </a:r>
            <a:r>
              <a:rPr lang="zh-CN" altLang="en-US" sz="4400" b="1" u="sng" dirty="0" smtClean="0">
                <a:latin typeface="华文楷体" pitchFamily="2" charset="-122"/>
                <a:ea typeface="华文楷体" pitchFamily="2" charset="-122"/>
              </a:rPr>
              <a:t>橹</a:t>
            </a:r>
            <a:r>
              <a:rPr lang="zh-CN" altLang="en-US" sz="4400" b="1" dirty="0">
                <a:latin typeface="华文楷体" pitchFamily="2" charset="-122"/>
                <a:ea typeface="华文楷体" pitchFamily="2" charset="-122"/>
              </a:rPr>
              <a:t> </a:t>
            </a:r>
            <a:r>
              <a:rPr lang="zh-CN" altLang="en-US" sz="4400" b="1" dirty="0" smtClean="0">
                <a:latin typeface="华文楷体" pitchFamily="2" charset="-122"/>
                <a:ea typeface="华文楷体" pitchFamily="2" charset="-122"/>
              </a:rPr>
              <a:t>    </a:t>
            </a:r>
            <a:r>
              <a:rPr lang="zh-CN" altLang="en-US" sz="4400" b="1" u="sng" dirty="0" smtClean="0">
                <a:latin typeface="华文楷体" pitchFamily="2" charset="-122"/>
                <a:ea typeface="华文楷体" pitchFamily="2" charset="-122"/>
              </a:rPr>
              <a:t>扒</a:t>
            </a:r>
            <a:r>
              <a:rPr lang="zh-CN" altLang="en-US" sz="4400" b="1" dirty="0" smtClean="0">
                <a:latin typeface="华文楷体" pitchFamily="2" charset="-122"/>
                <a:ea typeface="华文楷体" pitchFamily="2" charset="-122"/>
              </a:rPr>
              <a:t>着船帮     </a:t>
            </a:r>
            <a:r>
              <a:rPr lang="zh-CN" altLang="en-US" sz="4400" b="1" u="sng" dirty="0" smtClean="0">
                <a:latin typeface="华文楷体" pitchFamily="2" charset="-122"/>
                <a:ea typeface="华文楷体" pitchFamily="2" charset="-122"/>
              </a:rPr>
              <a:t>晌</a:t>
            </a:r>
            <a:r>
              <a:rPr lang="zh-CN" altLang="en-US" sz="4400" b="1" dirty="0" smtClean="0">
                <a:latin typeface="华文楷体" pitchFamily="2" charset="-122"/>
                <a:ea typeface="华文楷体" pitchFamily="2" charset="-122"/>
              </a:rPr>
              <a:t>午        </a:t>
            </a:r>
            <a:endParaRPr lang="en-US" altLang="zh-CN" sz="4400" b="1" dirty="0" smtClean="0">
              <a:latin typeface="华文楷体" pitchFamily="2" charset="-122"/>
              <a:ea typeface="华文楷体" pitchFamily="2" charset="-122"/>
            </a:endParaRPr>
          </a:p>
          <a:p>
            <a:endParaRPr lang="en-US" altLang="zh-CN" sz="4400" b="1" u="sng" dirty="0">
              <a:latin typeface="华文楷体" pitchFamily="2" charset="-122"/>
              <a:ea typeface="华文楷体" pitchFamily="2" charset="-122"/>
            </a:endParaRPr>
          </a:p>
          <a:p>
            <a:r>
              <a:rPr lang="zh-CN" altLang="en-US" sz="4400" b="1" u="sng" dirty="0" smtClean="0">
                <a:latin typeface="华文楷体" pitchFamily="2" charset="-122"/>
                <a:ea typeface="华文楷体" pitchFamily="2" charset="-122"/>
              </a:rPr>
              <a:t>吮</a:t>
            </a:r>
            <a:r>
              <a:rPr lang="zh-CN" altLang="en-US" sz="4400" b="1" dirty="0" smtClean="0">
                <a:latin typeface="华文楷体" pitchFamily="2" charset="-122"/>
                <a:ea typeface="华文楷体" pitchFamily="2" charset="-122"/>
              </a:rPr>
              <a:t>吸</a:t>
            </a:r>
            <a:r>
              <a:rPr lang="zh-CN" altLang="en-US" sz="4400" b="1" dirty="0" smtClean="0"/>
              <a:t>   </a:t>
            </a:r>
            <a:r>
              <a:rPr lang="zh-CN" altLang="en-US" sz="4400" b="1" dirty="0"/>
              <a:t>   </a:t>
            </a:r>
            <a:r>
              <a:rPr lang="zh-CN" altLang="en-US" sz="4400" b="1" dirty="0" smtClean="0"/>
              <a:t>  </a:t>
            </a:r>
            <a:r>
              <a:rPr lang="zh-CN" altLang="en-US" sz="4400" b="1" dirty="0" smtClean="0">
                <a:latin typeface="华文楷体" pitchFamily="2" charset="-122"/>
                <a:ea typeface="华文楷体" pitchFamily="2" charset="-122"/>
              </a:rPr>
              <a:t>围</a:t>
            </a:r>
            <a:r>
              <a:rPr lang="zh-CN" altLang="en-US" sz="4400" b="1" u="sng" dirty="0" smtClean="0">
                <a:latin typeface="华文楷体" pitchFamily="2" charset="-122"/>
                <a:ea typeface="华文楷体" pitchFamily="2" charset="-122"/>
              </a:rPr>
              <a:t>剿</a:t>
            </a:r>
            <a:r>
              <a:rPr lang="zh-CN" altLang="en-US" sz="4400" b="1" dirty="0" smtClean="0">
                <a:latin typeface="华文楷体" pitchFamily="2" charset="-122"/>
                <a:ea typeface="华文楷体" pitchFamily="2" charset="-122"/>
              </a:rPr>
              <a:t>           </a:t>
            </a:r>
            <a:r>
              <a:rPr lang="zh-CN" altLang="en-US" sz="4400" b="1" u="sng" dirty="0" smtClean="0">
                <a:latin typeface="华文楷体" pitchFamily="2" charset="-122"/>
                <a:ea typeface="华文楷体" pitchFamily="2" charset="-122"/>
              </a:rPr>
              <a:t>泅</a:t>
            </a:r>
            <a:r>
              <a:rPr lang="zh-CN" altLang="en-US" sz="4400" b="1" dirty="0" smtClean="0">
                <a:latin typeface="华文楷体" pitchFamily="2" charset="-122"/>
                <a:ea typeface="华文楷体" pitchFamily="2" charset="-122"/>
              </a:rPr>
              <a:t>水</a:t>
            </a:r>
            <a:endParaRPr lang="zh-CN" altLang="en-US" sz="4400" b="1" dirty="0">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dissolv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dissolv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dissolve">
                                      <p:cBhvr>
                                        <p:cTn id="2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145213801.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0" y="0"/>
            <a:ext cx="3071834" cy="923330"/>
          </a:xfrm>
          <a:prstGeom prst="rect">
            <a:avLst/>
          </a:prstGeom>
          <a:noFill/>
        </p:spPr>
        <p:txBody>
          <a:bodyPr wrap="square" rtlCol="0">
            <a:spAutoFit/>
          </a:bodyPr>
          <a:lstStyle/>
          <a:p>
            <a:r>
              <a:rPr lang="zh-CN" altLang="en-US" sz="5400" b="1" dirty="0" smtClean="0">
                <a:solidFill>
                  <a:srgbClr val="C00000"/>
                </a:solidFill>
                <a:latin typeface="隶书" pitchFamily="49" charset="-122"/>
                <a:ea typeface="隶书" pitchFamily="49" charset="-122"/>
              </a:rPr>
              <a:t>识记字音</a:t>
            </a:r>
            <a:endParaRPr lang="zh-CN" altLang="en-US" sz="5400" b="1" dirty="0">
              <a:solidFill>
                <a:srgbClr val="C00000"/>
              </a:solidFill>
              <a:latin typeface="隶书" pitchFamily="49" charset="-122"/>
              <a:ea typeface="隶书" pitchFamily="49" charset="-122"/>
            </a:endParaRPr>
          </a:p>
        </p:txBody>
      </p:sp>
      <p:sp>
        <p:nvSpPr>
          <p:cNvPr id="4" name="TextBox 3"/>
          <p:cNvSpPr txBox="1"/>
          <p:nvPr/>
        </p:nvSpPr>
        <p:spPr>
          <a:xfrm>
            <a:off x="357158" y="1142984"/>
            <a:ext cx="7215238" cy="3477875"/>
          </a:xfrm>
          <a:prstGeom prst="rect">
            <a:avLst/>
          </a:prstGeom>
          <a:noFill/>
        </p:spPr>
        <p:txBody>
          <a:bodyPr wrap="square" rtlCol="0">
            <a:spAutoFit/>
          </a:bodyPr>
          <a:lstStyle/>
          <a:p>
            <a:r>
              <a:rPr lang="zh-CN" altLang="en-US" sz="4400" b="1" u="sng" dirty="0" smtClean="0">
                <a:latin typeface="华文楷体" pitchFamily="2" charset="-122"/>
                <a:ea typeface="华文楷体" pitchFamily="2" charset="-122"/>
              </a:rPr>
              <a:t>凫</a:t>
            </a:r>
            <a:r>
              <a:rPr lang="zh-CN" altLang="en-US" sz="4400" b="1" dirty="0" smtClean="0">
                <a:latin typeface="华文楷体" pitchFamily="2" charset="-122"/>
                <a:ea typeface="华文楷体" pitchFamily="2" charset="-122"/>
              </a:rPr>
              <a:t>水      虾</a:t>
            </a:r>
            <a:r>
              <a:rPr lang="zh-CN" altLang="en-US" sz="4400" b="1" u="sng" dirty="0" smtClean="0">
                <a:latin typeface="华文楷体" pitchFamily="2" charset="-122"/>
                <a:ea typeface="华文楷体" pitchFamily="2" charset="-122"/>
              </a:rPr>
              <a:t>篓</a:t>
            </a:r>
            <a:r>
              <a:rPr lang="zh-CN" altLang="en-US" sz="4400" b="1" dirty="0">
                <a:latin typeface="华文楷体" pitchFamily="2" charset="-122"/>
                <a:ea typeface="华文楷体" pitchFamily="2" charset="-122"/>
              </a:rPr>
              <a:t>   </a:t>
            </a:r>
            <a:r>
              <a:rPr lang="zh-CN" altLang="en-US" sz="4400" b="1" dirty="0" smtClean="0">
                <a:latin typeface="华文楷体" pitchFamily="2" charset="-122"/>
                <a:ea typeface="华文楷体" pitchFamily="2" charset="-122"/>
              </a:rPr>
              <a:t>        </a:t>
            </a:r>
            <a:r>
              <a:rPr lang="zh-CN" altLang="en-US" sz="4400" b="1" u="sng" dirty="0" smtClean="0">
                <a:latin typeface="华文楷体" pitchFamily="2" charset="-122"/>
                <a:ea typeface="华文楷体" pitchFamily="2" charset="-122"/>
              </a:rPr>
              <a:t>撅</a:t>
            </a:r>
            <a:r>
              <a:rPr lang="zh-CN" altLang="en-US" sz="4400" b="1" dirty="0" smtClean="0">
                <a:latin typeface="华文楷体" pitchFamily="2" charset="-122"/>
                <a:ea typeface="华文楷体" pitchFamily="2" charset="-122"/>
              </a:rPr>
              <a:t>嘴            </a:t>
            </a:r>
            <a:endParaRPr lang="en-US" altLang="zh-CN" sz="4400" b="1" dirty="0" smtClean="0">
              <a:latin typeface="华文楷体" pitchFamily="2" charset="-122"/>
              <a:ea typeface="华文楷体" pitchFamily="2" charset="-122"/>
            </a:endParaRPr>
          </a:p>
          <a:p>
            <a:endParaRPr lang="en-US" altLang="zh-CN" sz="4400" b="1" dirty="0">
              <a:latin typeface="华文楷体" pitchFamily="2" charset="-122"/>
              <a:ea typeface="华文楷体" pitchFamily="2" charset="-122"/>
            </a:endParaRPr>
          </a:p>
          <a:p>
            <a:r>
              <a:rPr lang="zh-CN" altLang="en-US" sz="4400" b="1" dirty="0" smtClean="0">
                <a:latin typeface="华文楷体" pitchFamily="2" charset="-122"/>
                <a:ea typeface="华文楷体" pitchFamily="2" charset="-122"/>
              </a:rPr>
              <a:t>摇</a:t>
            </a:r>
            <a:r>
              <a:rPr lang="zh-CN" altLang="en-US" sz="4400" b="1" u="sng" dirty="0" smtClean="0">
                <a:latin typeface="华文楷体" pitchFamily="2" charset="-122"/>
                <a:ea typeface="华文楷体" pitchFamily="2" charset="-122"/>
              </a:rPr>
              <a:t>橹</a:t>
            </a:r>
            <a:r>
              <a:rPr lang="zh-CN" altLang="en-US" sz="4400" b="1" dirty="0">
                <a:latin typeface="华文楷体" pitchFamily="2" charset="-122"/>
                <a:ea typeface="华文楷体" pitchFamily="2" charset="-122"/>
              </a:rPr>
              <a:t> </a:t>
            </a:r>
            <a:r>
              <a:rPr lang="zh-CN" altLang="en-US" sz="4400" b="1" dirty="0" smtClean="0">
                <a:latin typeface="华文楷体" pitchFamily="2" charset="-122"/>
                <a:ea typeface="华文楷体" pitchFamily="2" charset="-122"/>
              </a:rPr>
              <a:t>    </a:t>
            </a:r>
            <a:r>
              <a:rPr lang="zh-CN" altLang="en-US" sz="4400" b="1" u="sng" dirty="0" smtClean="0">
                <a:latin typeface="华文楷体" pitchFamily="2" charset="-122"/>
                <a:ea typeface="华文楷体" pitchFamily="2" charset="-122"/>
              </a:rPr>
              <a:t>扒</a:t>
            </a:r>
            <a:r>
              <a:rPr lang="zh-CN" altLang="en-US" sz="4400" b="1" dirty="0" smtClean="0">
                <a:latin typeface="华文楷体" pitchFamily="2" charset="-122"/>
                <a:ea typeface="华文楷体" pitchFamily="2" charset="-122"/>
              </a:rPr>
              <a:t>着船帮     </a:t>
            </a:r>
            <a:r>
              <a:rPr lang="zh-CN" altLang="en-US" sz="4400" b="1" u="sng" dirty="0" smtClean="0">
                <a:latin typeface="华文楷体" pitchFamily="2" charset="-122"/>
                <a:ea typeface="华文楷体" pitchFamily="2" charset="-122"/>
              </a:rPr>
              <a:t>晌</a:t>
            </a:r>
            <a:r>
              <a:rPr lang="zh-CN" altLang="en-US" sz="4400" b="1" dirty="0" smtClean="0">
                <a:latin typeface="华文楷体" pitchFamily="2" charset="-122"/>
                <a:ea typeface="华文楷体" pitchFamily="2" charset="-122"/>
              </a:rPr>
              <a:t>午        </a:t>
            </a:r>
            <a:endParaRPr lang="en-US" altLang="zh-CN" sz="4400" b="1" dirty="0" smtClean="0">
              <a:latin typeface="华文楷体" pitchFamily="2" charset="-122"/>
              <a:ea typeface="华文楷体" pitchFamily="2" charset="-122"/>
            </a:endParaRPr>
          </a:p>
          <a:p>
            <a:endParaRPr lang="en-US" altLang="zh-CN" sz="4400" b="1" u="sng" dirty="0">
              <a:latin typeface="华文楷体" pitchFamily="2" charset="-122"/>
              <a:ea typeface="华文楷体" pitchFamily="2" charset="-122"/>
            </a:endParaRPr>
          </a:p>
          <a:p>
            <a:r>
              <a:rPr lang="zh-CN" altLang="en-US" sz="4400" b="1" u="sng" dirty="0" smtClean="0">
                <a:latin typeface="华文楷体" pitchFamily="2" charset="-122"/>
                <a:ea typeface="华文楷体" pitchFamily="2" charset="-122"/>
              </a:rPr>
              <a:t>吮</a:t>
            </a:r>
            <a:r>
              <a:rPr lang="zh-CN" altLang="en-US" sz="4400" b="1" dirty="0" smtClean="0">
                <a:latin typeface="华文楷体" pitchFamily="2" charset="-122"/>
                <a:ea typeface="华文楷体" pitchFamily="2" charset="-122"/>
              </a:rPr>
              <a:t>吸</a:t>
            </a:r>
            <a:r>
              <a:rPr lang="zh-CN" altLang="en-US" sz="4400" b="1" dirty="0" smtClean="0"/>
              <a:t>   </a:t>
            </a:r>
            <a:r>
              <a:rPr lang="zh-CN" altLang="en-US" sz="4400" b="1" dirty="0"/>
              <a:t>   </a:t>
            </a:r>
            <a:r>
              <a:rPr lang="zh-CN" altLang="en-US" sz="4400" b="1" dirty="0" smtClean="0"/>
              <a:t>  </a:t>
            </a:r>
            <a:r>
              <a:rPr lang="zh-CN" altLang="en-US" sz="4400" b="1" dirty="0" smtClean="0">
                <a:latin typeface="华文楷体" pitchFamily="2" charset="-122"/>
                <a:ea typeface="华文楷体" pitchFamily="2" charset="-122"/>
              </a:rPr>
              <a:t>围</a:t>
            </a:r>
            <a:r>
              <a:rPr lang="zh-CN" altLang="en-US" sz="4400" b="1" u="sng" dirty="0" smtClean="0">
                <a:latin typeface="华文楷体" pitchFamily="2" charset="-122"/>
                <a:ea typeface="华文楷体" pitchFamily="2" charset="-122"/>
              </a:rPr>
              <a:t>剿</a:t>
            </a:r>
            <a:r>
              <a:rPr lang="zh-CN" altLang="en-US" sz="4400" b="1" dirty="0" smtClean="0">
                <a:latin typeface="华文楷体" pitchFamily="2" charset="-122"/>
                <a:ea typeface="华文楷体" pitchFamily="2" charset="-122"/>
              </a:rPr>
              <a:t>           </a:t>
            </a:r>
            <a:r>
              <a:rPr lang="zh-CN" altLang="en-US" sz="4400" b="1" u="sng" dirty="0" smtClean="0">
                <a:latin typeface="华文楷体" pitchFamily="2" charset="-122"/>
                <a:ea typeface="华文楷体" pitchFamily="2" charset="-122"/>
              </a:rPr>
              <a:t>泅</a:t>
            </a:r>
            <a:r>
              <a:rPr lang="zh-CN" altLang="en-US" sz="4400" b="1" dirty="0" smtClean="0">
                <a:latin typeface="华文楷体" pitchFamily="2" charset="-122"/>
                <a:ea typeface="华文楷体" pitchFamily="2" charset="-122"/>
              </a:rPr>
              <a:t>水</a:t>
            </a:r>
            <a:endParaRPr lang="zh-CN" altLang="en-US" sz="4400" b="1" dirty="0">
              <a:latin typeface="华文楷体" pitchFamily="2" charset="-122"/>
              <a:ea typeface="华文楷体" pitchFamily="2" charset="-122"/>
            </a:endParaRPr>
          </a:p>
        </p:txBody>
      </p:sp>
      <p:pic>
        <p:nvPicPr>
          <p:cNvPr id="10" name="图片 9" descr="11145213801.jpg"/>
          <p:cNvPicPr>
            <a:picLocks noChangeAspect="1"/>
          </p:cNvPicPr>
          <p:nvPr/>
        </p:nvPicPr>
        <p:blipFill>
          <a:blip r:embed="rId2" cstate="print"/>
          <a:stretch>
            <a:fillRect/>
          </a:stretch>
        </p:blipFill>
        <p:spPr>
          <a:xfrm>
            <a:off x="152400" y="152400"/>
            <a:ext cx="9144000" cy="6858000"/>
          </a:xfrm>
          <a:prstGeom prst="rect">
            <a:avLst/>
          </a:prstGeom>
        </p:spPr>
      </p:pic>
      <p:sp>
        <p:nvSpPr>
          <p:cNvPr id="7" name="TextBox 6"/>
          <p:cNvSpPr txBox="1"/>
          <p:nvPr/>
        </p:nvSpPr>
        <p:spPr>
          <a:xfrm>
            <a:off x="857224" y="928670"/>
            <a:ext cx="6286544" cy="4893647"/>
          </a:xfrm>
          <a:prstGeom prst="rect">
            <a:avLst/>
          </a:prstGeom>
          <a:noFill/>
        </p:spPr>
        <p:txBody>
          <a:bodyPr wrap="square" rtlCol="0">
            <a:spAutoFit/>
          </a:bodyPr>
          <a:lstStyle/>
          <a:p>
            <a:r>
              <a:rPr lang="zh-CN" altLang="en-US" sz="2400" b="1" dirty="0" smtClean="0"/>
              <a:t>辩形</a:t>
            </a:r>
            <a:endParaRPr lang="en-US" altLang="zh-CN" sz="2400" b="1" dirty="0" smtClean="0"/>
          </a:p>
          <a:p>
            <a:endParaRPr lang="en-US" altLang="zh-CN" sz="2400" b="1" dirty="0" smtClean="0"/>
          </a:p>
          <a:p>
            <a:r>
              <a:rPr lang="zh-CN" altLang="en-US" sz="2400" b="1" dirty="0" smtClean="0"/>
              <a:t>穿梭           竣工         怙恶不悛          疏浚          唆使</a:t>
            </a:r>
            <a:endParaRPr lang="en-US" altLang="zh-CN" sz="2400" b="1" dirty="0" smtClean="0"/>
          </a:p>
          <a:p>
            <a:r>
              <a:rPr lang="en-US" altLang="zh-CN" sz="2400" b="1" dirty="0" smtClean="0"/>
              <a:t> </a:t>
            </a:r>
          </a:p>
          <a:p>
            <a:r>
              <a:rPr lang="zh-CN" altLang="en-US" sz="2400" b="1" dirty="0" smtClean="0"/>
              <a:t>竹篓           佝偻        镂空                   丝缕          褴褛</a:t>
            </a:r>
            <a:endParaRPr lang="en-US" altLang="zh-CN" sz="2400" b="1" dirty="0" smtClean="0"/>
          </a:p>
          <a:p>
            <a:endParaRPr lang="en-US" altLang="zh-CN" sz="2400" b="1" dirty="0" smtClean="0"/>
          </a:p>
          <a:p>
            <a:r>
              <a:rPr lang="zh-CN" altLang="en-US" sz="2400" b="1" dirty="0" smtClean="0"/>
              <a:t>成语积累</a:t>
            </a:r>
            <a:endParaRPr lang="en-US" altLang="zh-CN" sz="2400" b="1" dirty="0" smtClean="0"/>
          </a:p>
          <a:p>
            <a:endParaRPr lang="en-US" altLang="zh-CN" sz="2400" b="1" dirty="0" smtClean="0"/>
          </a:p>
          <a:p>
            <a:r>
              <a:rPr lang="zh-CN" altLang="en-US" sz="2400" b="1" dirty="0" smtClean="0"/>
              <a:t>藕断丝连：比喻表面上好像已经断了关系，实际上仍然挂牵着（多指爱情上的）。这里指牵挂。</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dissolv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dissolv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dissolve">
                                      <p:cBhvr>
                                        <p:cTn id="2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74" name="Picture 38" descr="20070828084255827"/>
          <p:cNvPicPr>
            <a:picLocks noChangeAspect="1" noChangeArrowheads="1"/>
          </p:cNvPicPr>
          <p:nvPr/>
        </p:nvPicPr>
        <p:blipFill>
          <a:blip r:embed="rId3" cstate="print"/>
          <a:srcRect/>
          <a:stretch>
            <a:fillRect/>
          </a:stretch>
        </p:blipFill>
        <p:spPr bwMode="auto">
          <a:xfrm>
            <a:off x="0" y="0"/>
            <a:ext cx="9144000" cy="6883400"/>
          </a:xfrm>
          <a:prstGeom prst="rect">
            <a:avLst/>
          </a:prstGeom>
          <a:noFill/>
        </p:spPr>
      </p:pic>
      <p:sp>
        <p:nvSpPr>
          <p:cNvPr id="14341" name="AutoShape 5"/>
          <p:cNvSpPr>
            <a:spLocks/>
          </p:cNvSpPr>
          <p:nvPr/>
        </p:nvSpPr>
        <p:spPr bwMode="auto">
          <a:xfrm>
            <a:off x="1042988" y="1916113"/>
            <a:ext cx="360362" cy="3025775"/>
          </a:xfrm>
          <a:prstGeom prst="leftBrace">
            <a:avLst>
              <a:gd name="adj1" fmla="val 69971"/>
              <a:gd name="adj2" fmla="val 50000"/>
            </a:avLst>
          </a:prstGeom>
          <a:noFill/>
          <a:ln w="9525">
            <a:solidFill>
              <a:srgbClr val="000000"/>
            </a:solidFill>
            <a:round/>
            <a:headEnd/>
            <a:tailEnd/>
          </a:ln>
          <a:effectLst/>
        </p:spPr>
        <p:txBody>
          <a:bodyPr wrap="none" anchor="ctr"/>
          <a:lstStyle/>
          <a:p>
            <a:pPr algn="ctr" eaLnBrk="0" hangingPunct="0"/>
            <a:endParaRPr lang="zh-CN" altLang="zh-CN">
              <a:solidFill>
                <a:srgbClr val="000000"/>
              </a:solidFill>
            </a:endParaRPr>
          </a:p>
        </p:txBody>
      </p:sp>
      <p:sp>
        <p:nvSpPr>
          <p:cNvPr id="14342" name="Text Box 6"/>
          <p:cNvSpPr txBox="1">
            <a:spLocks noChangeArrowheads="1"/>
          </p:cNvSpPr>
          <p:nvPr/>
        </p:nvSpPr>
        <p:spPr bwMode="auto">
          <a:xfrm>
            <a:off x="1619250" y="1196975"/>
            <a:ext cx="3384550" cy="4760913"/>
          </a:xfrm>
          <a:prstGeom prst="rect">
            <a:avLst/>
          </a:prstGeom>
          <a:noFill/>
          <a:ln w="9525">
            <a:noFill/>
            <a:miter lim="800000"/>
            <a:headEnd/>
            <a:tailEnd/>
          </a:ln>
          <a:effectLst/>
        </p:spPr>
        <p:txBody>
          <a:bodyPr>
            <a:spAutoFit/>
          </a:bodyPr>
          <a:lstStyle/>
          <a:p>
            <a:r>
              <a:rPr lang="en-US" altLang="zh-CN" dirty="0">
                <a:latin typeface="Tahoma" pitchFamily="34" charset="0"/>
              </a:rPr>
              <a:t>                                </a:t>
            </a:r>
            <a:endParaRPr lang="en-US" altLang="zh-CN" sz="2800" b="1" dirty="0">
              <a:solidFill>
                <a:srgbClr val="FFFF00"/>
              </a:solidFill>
              <a:latin typeface="楷体_GB2312" pitchFamily="49" charset="-122"/>
              <a:ea typeface="楷体_GB2312" pitchFamily="49" charset="-122"/>
            </a:endParaRPr>
          </a:p>
          <a:p>
            <a:r>
              <a:rPr lang="en-US" altLang="zh-CN" sz="2800" b="1" dirty="0">
                <a:solidFill>
                  <a:srgbClr val="FFFF00"/>
                </a:solidFill>
                <a:latin typeface="楷体_GB2312" pitchFamily="49" charset="-122"/>
                <a:ea typeface="楷体_GB2312" pitchFamily="49" charset="-122"/>
              </a:rPr>
              <a:t>  </a:t>
            </a:r>
            <a:r>
              <a:rPr lang="zh-CN" altLang="en-US" sz="3600" b="1" dirty="0">
                <a:solidFill>
                  <a:srgbClr val="000000"/>
                </a:solidFill>
                <a:effectLst>
                  <a:outerShdw blurRad="38100" dist="38100" dir="2700000" algn="tl">
                    <a:srgbClr val="C0C0C0"/>
                  </a:outerShdw>
                </a:effectLst>
                <a:latin typeface="楷体_GB2312" pitchFamily="49" charset="-122"/>
                <a:ea typeface="楷体_GB2312" pitchFamily="49" charset="-122"/>
              </a:rPr>
              <a:t>夫妻话别</a:t>
            </a:r>
          </a:p>
          <a:p>
            <a:r>
              <a:rPr lang="zh-CN" altLang="en-US" sz="3600" b="1" dirty="0">
                <a:solidFill>
                  <a:srgbClr val="000000"/>
                </a:solidFill>
                <a:effectLst>
                  <a:outerShdw blurRad="38100" dist="38100" dir="2700000" algn="tl">
                    <a:srgbClr val="C0C0C0"/>
                  </a:outerShdw>
                </a:effectLst>
                <a:latin typeface="楷体_GB2312" pitchFamily="49" charset="-122"/>
                <a:ea typeface="楷体_GB2312" pitchFamily="49" charset="-122"/>
              </a:rPr>
              <a:t>  </a:t>
            </a:r>
            <a:r>
              <a:rPr lang="zh-CN" altLang="en-US" sz="3600" b="1" dirty="0">
                <a:solidFill>
                  <a:srgbClr val="CC00FF"/>
                </a:solidFill>
                <a:latin typeface="楷体_GB2312" pitchFamily="49" charset="-122"/>
                <a:ea typeface="楷体_GB2312" pitchFamily="49" charset="-122"/>
              </a:rPr>
              <a:t>（开端）</a:t>
            </a:r>
          </a:p>
          <a:p>
            <a:r>
              <a:rPr lang="zh-CN" altLang="en-US" sz="3600" b="1" dirty="0">
                <a:solidFill>
                  <a:srgbClr val="000000"/>
                </a:solidFill>
                <a:effectLst>
                  <a:outerShdw blurRad="38100" dist="38100" dir="2700000" algn="tl">
                    <a:srgbClr val="C0C0C0"/>
                  </a:outerShdw>
                </a:effectLst>
                <a:latin typeface="楷体_GB2312" pitchFamily="49" charset="-122"/>
                <a:ea typeface="楷体_GB2312" pitchFamily="49" charset="-122"/>
              </a:rPr>
              <a:t> </a:t>
            </a:r>
          </a:p>
          <a:p>
            <a:r>
              <a:rPr lang="zh-CN" altLang="en-US" sz="3600" b="1" dirty="0">
                <a:solidFill>
                  <a:srgbClr val="000000"/>
                </a:solidFill>
                <a:effectLst>
                  <a:outerShdw blurRad="38100" dist="38100" dir="2700000" algn="tl">
                    <a:srgbClr val="C0C0C0"/>
                  </a:outerShdw>
                </a:effectLst>
                <a:latin typeface="楷体_GB2312" pitchFamily="49" charset="-122"/>
                <a:ea typeface="楷体_GB2312" pitchFamily="49" charset="-122"/>
              </a:rPr>
              <a:t>  探夫遇敌</a:t>
            </a:r>
          </a:p>
          <a:p>
            <a:r>
              <a:rPr lang="zh-CN" altLang="en-US" sz="3600" b="1" dirty="0">
                <a:solidFill>
                  <a:srgbClr val="000000"/>
                </a:solidFill>
                <a:effectLst>
                  <a:outerShdw blurRad="38100" dist="38100" dir="2700000" algn="tl">
                    <a:srgbClr val="C0C0C0"/>
                  </a:outerShdw>
                </a:effectLst>
                <a:latin typeface="楷体_GB2312" pitchFamily="49" charset="-122"/>
                <a:ea typeface="楷体_GB2312" pitchFamily="49" charset="-122"/>
              </a:rPr>
              <a:t>  </a:t>
            </a:r>
            <a:r>
              <a:rPr lang="zh-CN" altLang="en-US" sz="3600" b="1" dirty="0">
                <a:solidFill>
                  <a:srgbClr val="CC00FF"/>
                </a:solidFill>
                <a:latin typeface="楷体_GB2312" pitchFamily="49" charset="-122"/>
                <a:ea typeface="楷体_GB2312" pitchFamily="49" charset="-122"/>
              </a:rPr>
              <a:t>（发展）</a:t>
            </a:r>
          </a:p>
          <a:p>
            <a:endParaRPr lang="zh-CN" altLang="en-US" sz="3600" b="1" dirty="0">
              <a:solidFill>
                <a:srgbClr val="000000"/>
              </a:solidFill>
              <a:effectLst>
                <a:outerShdw blurRad="38100" dist="38100" dir="2700000" algn="tl">
                  <a:srgbClr val="C0C0C0"/>
                </a:outerShdw>
              </a:effectLst>
              <a:latin typeface="楷体_GB2312" pitchFamily="49" charset="-122"/>
              <a:ea typeface="楷体_GB2312" pitchFamily="49" charset="-122"/>
            </a:endParaRPr>
          </a:p>
          <a:p>
            <a:r>
              <a:rPr lang="zh-CN" altLang="en-US" sz="3600" b="1" dirty="0">
                <a:solidFill>
                  <a:srgbClr val="000000"/>
                </a:solidFill>
                <a:effectLst>
                  <a:outerShdw blurRad="38100" dist="38100" dir="2700000" algn="tl">
                    <a:srgbClr val="C0C0C0"/>
                  </a:outerShdw>
                </a:effectLst>
                <a:latin typeface="楷体_GB2312" pitchFamily="49" charset="-122"/>
                <a:ea typeface="楷体_GB2312" pitchFamily="49" charset="-122"/>
              </a:rPr>
              <a:t>  助夫杀敌</a:t>
            </a:r>
          </a:p>
          <a:p>
            <a:r>
              <a:rPr lang="zh-CN" altLang="en-US" sz="3600" b="1" dirty="0">
                <a:solidFill>
                  <a:srgbClr val="CC00FF"/>
                </a:solidFill>
                <a:latin typeface="楷体_GB2312" pitchFamily="49" charset="-122"/>
                <a:ea typeface="楷体_GB2312" pitchFamily="49" charset="-122"/>
              </a:rPr>
              <a:t>（高潮结局）</a:t>
            </a:r>
          </a:p>
        </p:txBody>
      </p:sp>
      <p:sp>
        <p:nvSpPr>
          <p:cNvPr id="14346" name="AutoShape 10"/>
          <p:cNvSpPr>
            <a:spLocks noChangeArrowheads="1"/>
          </p:cNvSpPr>
          <p:nvPr/>
        </p:nvSpPr>
        <p:spPr bwMode="auto">
          <a:xfrm>
            <a:off x="5508625" y="2276475"/>
            <a:ext cx="288925" cy="719138"/>
          </a:xfrm>
          <a:prstGeom prst="downArrow">
            <a:avLst>
              <a:gd name="adj1" fmla="val 50000"/>
              <a:gd name="adj2" fmla="val 62225"/>
            </a:avLst>
          </a:prstGeom>
          <a:solidFill>
            <a:schemeClr val="tx1"/>
          </a:solidFill>
          <a:ln w="9525">
            <a:solidFill>
              <a:schemeClr val="tx1"/>
            </a:solidFill>
            <a:miter lim="800000"/>
            <a:headEnd/>
            <a:tailEnd/>
          </a:ln>
          <a:effectLst/>
        </p:spPr>
        <p:txBody>
          <a:bodyPr vert="eaVert" wrap="none" anchor="ctr"/>
          <a:lstStyle/>
          <a:p>
            <a:pPr algn="ctr" eaLnBrk="0" hangingPunct="0"/>
            <a:endParaRPr lang="zh-CN" altLang="zh-CN">
              <a:solidFill>
                <a:srgbClr val="006600"/>
              </a:solidFill>
            </a:endParaRPr>
          </a:p>
        </p:txBody>
      </p:sp>
      <p:sp>
        <p:nvSpPr>
          <p:cNvPr id="14347" name="AutoShape 11"/>
          <p:cNvSpPr>
            <a:spLocks noChangeArrowheads="1"/>
          </p:cNvSpPr>
          <p:nvPr/>
        </p:nvSpPr>
        <p:spPr bwMode="auto">
          <a:xfrm>
            <a:off x="5508625" y="4149725"/>
            <a:ext cx="288925" cy="792163"/>
          </a:xfrm>
          <a:prstGeom prst="downArrow">
            <a:avLst>
              <a:gd name="adj1" fmla="val 50000"/>
              <a:gd name="adj2" fmla="val 68544"/>
            </a:avLst>
          </a:prstGeom>
          <a:solidFill>
            <a:schemeClr val="tx1"/>
          </a:solidFill>
          <a:ln w="9525">
            <a:solidFill>
              <a:schemeClr val="tx1"/>
            </a:solidFill>
            <a:miter lim="800000"/>
            <a:headEnd/>
            <a:tailEnd/>
          </a:ln>
          <a:effectLst/>
        </p:spPr>
        <p:txBody>
          <a:bodyPr vert="eaVert" wrap="none" anchor="ctr"/>
          <a:lstStyle/>
          <a:p>
            <a:pPr algn="ctr" eaLnBrk="0" hangingPunct="0"/>
            <a:endParaRPr lang="zh-CN" altLang="zh-CN"/>
          </a:p>
        </p:txBody>
      </p:sp>
      <p:sp>
        <p:nvSpPr>
          <p:cNvPr id="14348" name="AutoShape 12"/>
          <p:cNvSpPr>
            <a:spLocks/>
          </p:cNvSpPr>
          <p:nvPr/>
        </p:nvSpPr>
        <p:spPr bwMode="auto">
          <a:xfrm>
            <a:off x="7164388" y="1989138"/>
            <a:ext cx="360362" cy="2879725"/>
          </a:xfrm>
          <a:prstGeom prst="rightBrace">
            <a:avLst>
              <a:gd name="adj1" fmla="val 66593"/>
              <a:gd name="adj2" fmla="val 50000"/>
            </a:avLst>
          </a:prstGeom>
          <a:noFill/>
          <a:ln w="9525">
            <a:solidFill>
              <a:srgbClr val="000000"/>
            </a:solidFill>
            <a:round/>
            <a:headEnd/>
            <a:tailEnd/>
          </a:ln>
          <a:effectLst/>
        </p:spPr>
        <p:txBody>
          <a:bodyPr wrap="none" anchor="ctr"/>
          <a:lstStyle/>
          <a:p>
            <a:endParaRPr lang="zh-CN" altLang="en-US"/>
          </a:p>
        </p:txBody>
      </p:sp>
      <p:sp>
        <p:nvSpPr>
          <p:cNvPr id="14350" name="Text Box 14"/>
          <p:cNvSpPr txBox="1">
            <a:spLocks noChangeArrowheads="1"/>
          </p:cNvSpPr>
          <p:nvPr/>
        </p:nvSpPr>
        <p:spPr bwMode="auto">
          <a:xfrm>
            <a:off x="323850" y="2133600"/>
            <a:ext cx="719138" cy="3046988"/>
          </a:xfrm>
          <a:prstGeom prst="rect">
            <a:avLst/>
          </a:prstGeom>
          <a:noFill/>
          <a:ln w="9525">
            <a:noFill/>
            <a:miter lim="800000"/>
            <a:headEnd/>
            <a:tailEnd/>
          </a:ln>
          <a:effectLst/>
        </p:spPr>
        <p:txBody>
          <a:bodyPr>
            <a:spAutoFit/>
          </a:bodyPr>
          <a:lstStyle/>
          <a:p>
            <a:r>
              <a:rPr lang="zh-CN" altLang="en-US" sz="4800" b="1" dirty="0" smtClean="0">
                <a:solidFill>
                  <a:srgbClr val="000000"/>
                </a:solidFill>
                <a:effectLst>
                  <a:outerShdw blurRad="38100" dist="38100" dir="2700000" algn="tl">
                    <a:srgbClr val="FFFFFF"/>
                  </a:outerShdw>
                </a:effectLst>
                <a:latin typeface="Tahoma" pitchFamily="34" charset="0"/>
                <a:ea typeface="楷体_GB2312" pitchFamily="49" charset="-122"/>
              </a:rPr>
              <a:t>荷花淀</a:t>
            </a:r>
          </a:p>
          <a:p>
            <a:endParaRPr lang="zh-CN" altLang="en-US" sz="4800" b="1" dirty="0">
              <a:solidFill>
                <a:srgbClr val="000000"/>
              </a:solidFill>
              <a:effectLst>
                <a:outerShdw blurRad="38100" dist="38100" dir="2700000" algn="tl">
                  <a:srgbClr val="C0C0C0"/>
                </a:outerShdw>
              </a:effectLst>
              <a:latin typeface="Tahoma" pitchFamily="34" charset="0"/>
              <a:ea typeface="楷体_GB2312" pitchFamily="49" charset="-122"/>
            </a:endParaRPr>
          </a:p>
        </p:txBody>
      </p:sp>
      <p:sp>
        <p:nvSpPr>
          <p:cNvPr id="14352" name="Text Box 16"/>
          <p:cNvSpPr txBox="1">
            <a:spLocks noChangeArrowheads="1"/>
          </p:cNvSpPr>
          <p:nvPr/>
        </p:nvSpPr>
        <p:spPr bwMode="auto">
          <a:xfrm>
            <a:off x="7596188" y="1989138"/>
            <a:ext cx="1547812" cy="2528887"/>
          </a:xfrm>
          <a:prstGeom prst="rect">
            <a:avLst/>
          </a:prstGeom>
          <a:noFill/>
          <a:ln w="9525">
            <a:noFill/>
            <a:miter lim="800000"/>
            <a:headEnd/>
            <a:tailEnd/>
          </a:ln>
          <a:effectLst/>
        </p:spPr>
        <p:txBody>
          <a:bodyPr>
            <a:spAutoFit/>
          </a:bodyPr>
          <a:lstStyle/>
          <a:p>
            <a:r>
              <a:rPr lang="zh-CN" altLang="en-US" sz="3200" b="1">
                <a:solidFill>
                  <a:srgbClr val="000000"/>
                </a:solidFill>
                <a:effectLst>
                  <a:outerShdw blurRad="38100" dist="38100" dir="2700000" algn="tl">
                    <a:srgbClr val="C0C0C0"/>
                  </a:outerShdw>
                </a:effectLst>
                <a:latin typeface="Tahoma" pitchFamily="34" charset="0"/>
                <a:ea typeface="楷体_GB2312" pitchFamily="49" charset="-122"/>
              </a:rPr>
              <a:t>白洋淀妇女在战斗中不断成长</a:t>
            </a:r>
          </a:p>
        </p:txBody>
      </p:sp>
      <p:sp>
        <p:nvSpPr>
          <p:cNvPr id="14354" name="Text Box 18"/>
          <p:cNvSpPr txBox="1">
            <a:spLocks noChangeArrowheads="1"/>
          </p:cNvSpPr>
          <p:nvPr/>
        </p:nvSpPr>
        <p:spPr bwMode="auto">
          <a:xfrm>
            <a:off x="179388" y="260350"/>
            <a:ext cx="3816350" cy="762000"/>
          </a:xfrm>
          <a:prstGeom prst="rect">
            <a:avLst/>
          </a:prstGeom>
          <a:noFill/>
          <a:ln w="9525">
            <a:noFill/>
            <a:miter lim="800000"/>
            <a:headEnd/>
            <a:tailEnd/>
          </a:ln>
          <a:effectLst/>
        </p:spPr>
        <p:txBody>
          <a:bodyPr>
            <a:spAutoFit/>
          </a:bodyPr>
          <a:lstStyle/>
          <a:p>
            <a:r>
              <a:rPr lang="zh-CN" altLang="en-US" sz="4400" b="1">
                <a:solidFill>
                  <a:srgbClr val="FF0000"/>
                </a:solidFill>
                <a:effectLst>
                  <a:outerShdw blurRad="38100" dist="38100" dir="2700000" algn="tl">
                    <a:srgbClr val="C0C0C0"/>
                  </a:outerShdw>
                </a:effectLst>
                <a:latin typeface="Tahoma" pitchFamily="34" charset="0"/>
                <a:ea typeface="楷体_GB2312" pitchFamily="49" charset="-122"/>
              </a:rPr>
              <a:t>文章段落：</a:t>
            </a:r>
          </a:p>
        </p:txBody>
      </p:sp>
      <p:sp>
        <p:nvSpPr>
          <p:cNvPr id="14360" name="Rectangle 24"/>
          <p:cNvSpPr>
            <a:spLocks noChangeArrowheads="1"/>
          </p:cNvSpPr>
          <p:nvPr/>
        </p:nvSpPr>
        <p:spPr bwMode="auto">
          <a:xfrm>
            <a:off x="4356100" y="1484313"/>
            <a:ext cx="2808288" cy="579437"/>
          </a:xfrm>
          <a:prstGeom prst="rect">
            <a:avLst/>
          </a:prstGeom>
          <a:noFill/>
          <a:ln w="9525">
            <a:noFill/>
            <a:miter lim="800000"/>
            <a:headEnd/>
            <a:tailEnd/>
          </a:ln>
          <a:effectLst/>
        </p:spPr>
        <p:txBody>
          <a:bodyPr>
            <a:spAutoFit/>
          </a:bodyPr>
          <a:lstStyle/>
          <a:p>
            <a:pPr eaLnBrk="0" hangingPunct="0"/>
            <a:r>
              <a:rPr lang="zh-CN" altLang="en-US" sz="3200" b="1">
                <a:solidFill>
                  <a:srgbClr val="FF3300"/>
                </a:solidFill>
                <a:ea typeface="楷体_GB2312" pitchFamily="49" charset="-122"/>
              </a:rPr>
              <a:t>（助夫参战）</a:t>
            </a:r>
          </a:p>
        </p:txBody>
      </p:sp>
      <p:sp>
        <p:nvSpPr>
          <p:cNvPr id="14361" name="Rectangle 25"/>
          <p:cNvSpPr>
            <a:spLocks noChangeArrowheads="1"/>
          </p:cNvSpPr>
          <p:nvPr/>
        </p:nvSpPr>
        <p:spPr bwMode="auto">
          <a:xfrm>
            <a:off x="4356100" y="3213100"/>
            <a:ext cx="2933700" cy="579438"/>
          </a:xfrm>
          <a:prstGeom prst="rect">
            <a:avLst/>
          </a:prstGeom>
          <a:noFill/>
          <a:ln w="9525">
            <a:noFill/>
            <a:miter lim="800000"/>
            <a:headEnd/>
            <a:tailEnd/>
          </a:ln>
          <a:effectLst/>
        </p:spPr>
        <p:txBody>
          <a:bodyPr>
            <a:spAutoFit/>
          </a:bodyPr>
          <a:lstStyle/>
          <a:p>
            <a:pPr eaLnBrk="0" hangingPunct="0"/>
            <a:r>
              <a:rPr lang="zh-CN" altLang="en-US" sz="3200" b="1">
                <a:solidFill>
                  <a:srgbClr val="FF3300"/>
                </a:solidFill>
                <a:ea typeface="楷体_GB2312" pitchFamily="49" charset="-122"/>
              </a:rPr>
              <a:t>（感受战争）</a:t>
            </a:r>
          </a:p>
        </p:txBody>
      </p:sp>
      <p:sp>
        <p:nvSpPr>
          <p:cNvPr id="14362" name="Rectangle 26"/>
          <p:cNvSpPr>
            <a:spLocks noChangeArrowheads="1"/>
          </p:cNvSpPr>
          <p:nvPr/>
        </p:nvSpPr>
        <p:spPr bwMode="auto">
          <a:xfrm>
            <a:off x="4500563" y="4868863"/>
            <a:ext cx="2646362" cy="579437"/>
          </a:xfrm>
          <a:prstGeom prst="rect">
            <a:avLst/>
          </a:prstGeom>
          <a:noFill/>
          <a:ln w="9525">
            <a:noFill/>
            <a:miter lim="800000"/>
            <a:headEnd/>
            <a:tailEnd/>
          </a:ln>
          <a:effectLst/>
        </p:spPr>
        <p:txBody>
          <a:bodyPr>
            <a:spAutoFit/>
          </a:bodyPr>
          <a:lstStyle/>
          <a:p>
            <a:pPr eaLnBrk="0" hangingPunct="0"/>
            <a:r>
              <a:rPr lang="zh-CN" altLang="en-US" sz="3200" b="1">
                <a:solidFill>
                  <a:srgbClr val="FF3300"/>
                </a:solidFill>
                <a:ea typeface="楷体_GB2312" pitchFamily="49" charset="-122"/>
              </a:rPr>
              <a:t>（投身抗战）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4354">
                                            <p:txEl>
                                              <p:pRg st="0" end="0"/>
                                            </p:txEl>
                                          </p:spTgt>
                                        </p:tgtEl>
                                        <p:attrNameLst>
                                          <p:attrName>style.visibility</p:attrName>
                                        </p:attrNameLst>
                                      </p:cBhvr>
                                      <p:to>
                                        <p:strVal val="visible"/>
                                      </p:to>
                                    </p:set>
                                    <p:animEffect transition="in" filter="randombar(horizontal)">
                                      <p:cBhvr>
                                        <p:cTn id="7" dur="1000"/>
                                        <p:tgtEl>
                                          <p:spTgt spid="143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14350"/>
                                        </p:tgtEl>
                                        <p:attrNameLst>
                                          <p:attrName>style.visibility</p:attrName>
                                        </p:attrNameLst>
                                      </p:cBhvr>
                                      <p:to>
                                        <p:strVal val="visible"/>
                                      </p:to>
                                    </p:set>
                                    <p:animEffect transition="in" filter="blinds(vertical)">
                                      <p:cBhvr>
                                        <p:cTn id="12" dur="1000"/>
                                        <p:tgtEl>
                                          <p:spTgt spid="1435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14341"/>
                                        </p:tgtEl>
                                        <p:attrNameLst>
                                          <p:attrName>style.visibility</p:attrName>
                                        </p:attrNameLst>
                                      </p:cBhvr>
                                      <p:to>
                                        <p:strVal val="visible"/>
                                      </p:to>
                                    </p:set>
                                    <p:animEffect transition="in" filter="barn(inHorizontal)">
                                      <p:cBhvr>
                                        <p:cTn id="17" dur="500"/>
                                        <p:tgtEl>
                                          <p:spTgt spid="14341"/>
                                        </p:tgtEl>
                                      </p:cBhvr>
                                    </p:animEffect>
                                  </p:childTnLst>
                                </p:cTn>
                              </p:par>
                            </p:childTnLst>
                          </p:cTn>
                        </p:par>
                        <p:par>
                          <p:cTn id="18" fill="hold">
                            <p:stCondLst>
                              <p:cond delay="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4342"/>
                                        </p:tgtEl>
                                        <p:attrNameLst>
                                          <p:attrName>style.visibility</p:attrName>
                                        </p:attrNameLst>
                                      </p:cBhvr>
                                      <p:to>
                                        <p:strVal val="visible"/>
                                      </p:to>
                                    </p:set>
                                    <p:anim calcmode="lin" valueType="num">
                                      <p:cBhvr>
                                        <p:cTn id="21" dur="1000" fill="hold"/>
                                        <p:tgtEl>
                                          <p:spTgt spid="14342"/>
                                        </p:tgtEl>
                                        <p:attrNameLst>
                                          <p:attrName>ppt_x</p:attrName>
                                        </p:attrNameLst>
                                      </p:cBhvr>
                                      <p:tavLst>
                                        <p:tav tm="0">
                                          <p:val>
                                            <p:strVal val="#ppt_x"/>
                                          </p:val>
                                        </p:tav>
                                        <p:tav tm="50000">
                                          <p:val>
                                            <p:strVal val="#ppt_x+.1"/>
                                          </p:val>
                                        </p:tav>
                                        <p:tav tm="100000">
                                          <p:val>
                                            <p:strVal val="#ppt_x"/>
                                          </p:val>
                                        </p:tav>
                                      </p:tavLst>
                                    </p:anim>
                                    <p:anim calcmode="lin" valueType="num">
                                      <p:cBhvr>
                                        <p:cTn id="22" dur="1000" fill="hold"/>
                                        <p:tgtEl>
                                          <p:spTgt spid="14342"/>
                                        </p:tgtEl>
                                        <p:attrNameLst>
                                          <p:attrName>ppt_y</p:attrName>
                                        </p:attrNameLst>
                                      </p:cBhvr>
                                      <p:tavLst>
                                        <p:tav tm="0">
                                          <p:val>
                                            <p:strVal val="#ppt_y"/>
                                          </p:val>
                                        </p:tav>
                                        <p:tav tm="100000">
                                          <p:val>
                                            <p:strVal val="#ppt_y"/>
                                          </p:val>
                                        </p:tav>
                                      </p:tavLst>
                                    </p:anim>
                                    <p:anim calcmode="lin" valueType="num">
                                      <p:cBhvr>
                                        <p:cTn id="23" dur="1000" fill="hold"/>
                                        <p:tgtEl>
                                          <p:spTgt spid="14342"/>
                                        </p:tgtEl>
                                        <p:attrNameLst>
                                          <p:attrName>ppt_h</p:attrName>
                                        </p:attrNameLst>
                                      </p:cBhvr>
                                      <p:tavLst>
                                        <p:tav tm="0">
                                          <p:val>
                                            <p:strVal val="#ppt_h/10"/>
                                          </p:val>
                                        </p:tav>
                                        <p:tav tm="50000">
                                          <p:val>
                                            <p:strVal val="#ppt_h+.01"/>
                                          </p:val>
                                        </p:tav>
                                        <p:tav tm="100000">
                                          <p:val>
                                            <p:strVal val="#ppt_h"/>
                                          </p:val>
                                        </p:tav>
                                      </p:tavLst>
                                    </p:anim>
                                    <p:anim calcmode="lin" valueType="num">
                                      <p:cBhvr>
                                        <p:cTn id="24" dur="1000" fill="hold"/>
                                        <p:tgtEl>
                                          <p:spTgt spid="1434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1000" tmFilter="0,0; .5, 1; 1, 1"/>
                                        <p:tgtEl>
                                          <p:spTgt spid="14342"/>
                                        </p:tgtEl>
                                      </p:cBhvr>
                                    </p:animEffect>
                                  </p:childTnLst>
                                </p:cTn>
                              </p:par>
                            </p:childTnLst>
                          </p:cTn>
                        </p:par>
                      </p:childTnLst>
                    </p:cTn>
                  </p:par>
                  <p:par>
                    <p:cTn id="26" fill="hold">
                      <p:stCondLst>
                        <p:cond delay="indefinite"/>
                      </p:stCondLst>
                      <p:childTnLst>
                        <p:par>
                          <p:cTn id="27" fill="hold">
                            <p:stCondLst>
                              <p:cond delay="0"/>
                            </p:stCondLst>
                            <p:childTnLst>
                              <p:par>
                                <p:cTn id="28" presetID="30" presetClass="entr" presetSubtype="0" fill="hold" grpId="0" nodeType="clickEffect">
                                  <p:stCondLst>
                                    <p:cond delay="0"/>
                                  </p:stCondLst>
                                  <p:childTnLst>
                                    <p:set>
                                      <p:cBhvr>
                                        <p:cTn id="29" dur="1" fill="hold">
                                          <p:stCondLst>
                                            <p:cond delay="0"/>
                                          </p:stCondLst>
                                        </p:cTn>
                                        <p:tgtEl>
                                          <p:spTgt spid="14360"/>
                                        </p:tgtEl>
                                        <p:attrNameLst>
                                          <p:attrName>style.visibility</p:attrName>
                                        </p:attrNameLst>
                                      </p:cBhvr>
                                      <p:to>
                                        <p:strVal val="visible"/>
                                      </p:to>
                                    </p:set>
                                    <p:animEffect transition="in" filter="fade">
                                      <p:cBhvr>
                                        <p:cTn id="30" dur="800" decel="100000"/>
                                        <p:tgtEl>
                                          <p:spTgt spid="14360"/>
                                        </p:tgtEl>
                                      </p:cBhvr>
                                    </p:animEffect>
                                    <p:anim calcmode="lin" valueType="num">
                                      <p:cBhvr>
                                        <p:cTn id="31" dur="800" decel="100000" fill="hold"/>
                                        <p:tgtEl>
                                          <p:spTgt spid="14360"/>
                                        </p:tgtEl>
                                        <p:attrNameLst>
                                          <p:attrName>style.rotation</p:attrName>
                                        </p:attrNameLst>
                                      </p:cBhvr>
                                      <p:tavLst>
                                        <p:tav tm="0">
                                          <p:val>
                                            <p:fltVal val="-90"/>
                                          </p:val>
                                        </p:tav>
                                        <p:tav tm="100000">
                                          <p:val>
                                            <p:fltVal val="0"/>
                                          </p:val>
                                        </p:tav>
                                      </p:tavLst>
                                    </p:anim>
                                    <p:anim calcmode="lin" valueType="num">
                                      <p:cBhvr>
                                        <p:cTn id="32" dur="800" decel="100000" fill="hold"/>
                                        <p:tgtEl>
                                          <p:spTgt spid="14360"/>
                                        </p:tgtEl>
                                        <p:attrNameLst>
                                          <p:attrName>ppt_x</p:attrName>
                                        </p:attrNameLst>
                                      </p:cBhvr>
                                      <p:tavLst>
                                        <p:tav tm="0">
                                          <p:val>
                                            <p:strVal val="#ppt_x+0.4"/>
                                          </p:val>
                                        </p:tav>
                                        <p:tav tm="100000">
                                          <p:val>
                                            <p:strVal val="#ppt_x-0.05"/>
                                          </p:val>
                                        </p:tav>
                                      </p:tavLst>
                                    </p:anim>
                                    <p:anim calcmode="lin" valueType="num">
                                      <p:cBhvr>
                                        <p:cTn id="33" dur="800" decel="100000" fill="hold"/>
                                        <p:tgtEl>
                                          <p:spTgt spid="14360"/>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14360"/>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14360"/>
                                        </p:tgtEl>
                                        <p:attrNameLst>
                                          <p:attrName>ppt_y</p:attrName>
                                        </p:attrNameLst>
                                      </p:cBhvr>
                                      <p:tavLst>
                                        <p:tav tm="0">
                                          <p:val>
                                            <p:strVal val="#ppt_y+0.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2" presetClass="entr" presetSubtype="1" fill="hold" grpId="0" nodeType="clickEffect">
                                  <p:stCondLst>
                                    <p:cond delay="0"/>
                                  </p:stCondLst>
                                  <p:childTnLst>
                                    <p:set>
                                      <p:cBhvr>
                                        <p:cTn id="39" dur="1" fill="hold">
                                          <p:stCondLst>
                                            <p:cond delay="0"/>
                                          </p:stCondLst>
                                        </p:cTn>
                                        <p:tgtEl>
                                          <p:spTgt spid="14346"/>
                                        </p:tgtEl>
                                        <p:attrNameLst>
                                          <p:attrName>style.visibility</p:attrName>
                                        </p:attrNameLst>
                                      </p:cBhvr>
                                      <p:to>
                                        <p:strVal val="visible"/>
                                      </p:to>
                                    </p:set>
                                    <p:animEffect transition="in" filter="slide(fromTop)">
                                      <p:cBhvr>
                                        <p:cTn id="40" dur="500"/>
                                        <p:tgtEl>
                                          <p:spTgt spid="14346"/>
                                        </p:tgtEl>
                                      </p:cBhvr>
                                    </p:animEffect>
                                  </p:childTnLst>
                                </p:cTn>
                              </p:par>
                            </p:childTnLst>
                          </p:cTn>
                        </p:par>
                      </p:childTnLst>
                    </p:cTn>
                  </p:par>
                  <p:par>
                    <p:cTn id="41" fill="hold">
                      <p:stCondLst>
                        <p:cond delay="indefinite"/>
                      </p:stCondLst>
                      <p:childTnLst>
                        <p:par>
                          <p:cTn id="42" fill="hold">
                            <p:stCondLst>
                              <p:cond delay="0"/>
                            </p:stCondLst>
                            <p:childTnLst>
                              <p:par>
                                <p:cTn id="43" presetID="30" presetClass="entr" presetSubtype="0" fill="hold" grpId="0" nodeType="clickEffect">
                                  <p:stCondLst>
                                    <p:cond delay="0"/>
                                  </p:stCondLst>
                                  <p:childTnLst>
                                    <p:set>
                                      <p:cBhvr>
                                        <p:cTn id="44" dur="1" fill="hold">
                                          <p:stCondLst>
                                            <p:cond delay="0"/>
                                          </p:stCondLst>
                                        </p:cTn>
                                        <p:tgtEl>
                                          <p:spTgt spid="14361"/>
                                        </p:tgtEl>
                                        <p:attrNameLst>
                                          <p:attrName>style.visibility</p:attrName>
                                        </p:attrNameLst>
                                      </p:cBhvr>
                                      <p:to>
                                        <p:strVal val="visible"/>
                                      </p:to>
                                    </p:set>
                                    <p:animEffect transition="in" filter="fade">
                                      <p:cBhvr>
                                        <p:cTn id="45" dur="800" decel="100000"/>
                                        <p:tgtEl>
                                          <p:spTgt spid="14361"/>
                                        </p:tgtEl>
                                      </p:cBhvr>
                                    </p:animEffect>
                                    <p:anim calcmode="lin" valueType="num">
                                      <p:cBhvr>
                                        <p:cTn id="46" dur="800" decel="100000" fill="hold"/>
                                        <p:tgtEl>
                                          <p:spTgt spid="14361"/>
                                        </p:tgtEl>
                                        <p:attrNameLst>
                                          <p:attrName>style.rotation</p:attrName>
                                        </p:attrNameLst>
                                      </p:cBhvr>
                                      <p:tavLst>
                                        <p:tav tm="0">
                                          <p:val>
                                            <p:fltVal val="-90"/>
                                          </p:val>
                                        </p:tav>
                                        <p:tav tm="100000">
                                          <p:val>
                                            <p:fltVal val="0"/>
                                          </p:val>
                                        </p:tav>
                                      </p:tavLst>
                                    </p:anim>
                                    <p:anim calcmode="lin" valueType="num">
                                      <p:cBhvr>
                                        <p:cTn id="47" dur="800" decel="100000" fill="hold"/>
                                        <p:tgtEl>
                                          <p:spTgt spid="14361"/>
                                        </p:tgtEl>
                                        <p:attrNameLst>
                                          <p:attrName>ppt_x</p:attrName>
                                        </p:attrNameLst>
                                      </p:cBhvr>
                                      <p:tavLst>
                                        <p:tav tm="0">
                                          <p:val>
                                            <p:strVal val="#ppt_x+0.4"/>
                                          </p:val>
                                        </p:tav>
                                        <p:tav tm="100000">
                                          <p:val>
                                            <p:strVal val="#ppt_x-0.05"/>
                                          </p:val>
                                        </p:tav>
                                      </p:tavLst>
                                    </p:anim>
                                    <p:anim calcmode="lin" valueType="num">
                                      <p:cBhvr>
                                        <p:cTn id="48" dur="800" decel="100000" fill="hold"/>
                                        <p:tgtEl>
                                          <p:spTgt spid="14361"/>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14361"/>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14361"/>
                                        </p:tgtEl>
                                        <p:attrNameLst>
                                          <p:attrName>ppt_y</p:attrName>
                                        </p:attrNameLst>
                                      </p:cBhvr>
                                      <p:tavLst>
                                        <p:tav tm="0">
                                          <p:val>
                                            <p:strVal val="#ppt_y+0.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2" presetClass="entr" presetSubtype="1" fill="hold" grpId="0" nodeType="clickEffect">
                                  <p:stCondLst>
                                    <p:cond delay="0"/>
                                  </p:stCondLst>
                                  <p:childTnLst>
                                    <p:set>
                                      <p:cBhvr>
                                        <p:cTn id="54" dur="1" fill="hold">
                                          <p:stCondLst>
                                            <p:cond delay="0"/>
                                          </p:stCondLst>
                                        </p:cTn>
                                        <p:tgtEl>
                                          <p:spTgt spid="14347"/>
                                        </p:tgtEl>
                                        <p:attrNameLst>
                                          <p:attrName>style.visibility</p:attrName>
                                        </p:attrNameLst>
                                      </p:cBhvr>
                                      <p:to>
                                        <p:strVal val="visible"/>
                                      </p:to>
                                    </p:set>
                                    <p:animEffect transition="in" filter="slide(fromTop)">
                                      <p:cBhvr>
                                        <p:cTn id="55" dur="500"/>
                                        <p:tgtEl>
                                          <p:spTgt spid="14347"/>
                                        </p:tgtEl>
                                      </p:cBhvr>
                                    </p:animEffect>
                                  </p:childTnLst>
                                </p:cTn>
                              </p:par>
                            </p:childTnLst>
                          </p:cTn>
                        </p:par>
                      </p:childTnLst>
                    </p:cTn>
                  </p:par>
                  <p:par>
                    <p:cTn id="56" fill="hold">
                      <p:stCondLst>
                        <p:cond delay="indefinite"/>
                      </p:stCondLst>
                      <p:childTnLst>
                        <p:par>
                          <p:cTn id="57" fill="hold">
                            <p:stCondLst>
                              <p:cond delay="0"/>
                            </p:stCondLst>
                            <p:childTnLst>
                              <p:par>
                                <p:cTn id="58" presetID="30" presetClass="entr" presetSubtype="0" fill="hold" grpId="0" nodeType="clickEffect">
                                  <p:stCondLst>
                                    <p:cond delay="0"/>
                                  </p:stCondLst>
                                  <p:childTnLst>
                                    <p:set>
                                      <p:cBhvr>
                                        <p:cTn id="59" dur="1" fill="hold">
                                          <p:stCondLst>
                                            <p:cond delay="0"/>
                                          </p:stCondLst>
                                        </p:cTn>
                                        <p:tgtEl>
                                          <p:spTgt spid="14362"/>
                                        </p:tgtEl>
                                        <p:attrNameLst>
                                          <p:attrName>style.visibility</p:attrName>
                                        </p:attrNameLst>
                                      </p:cBhvr>
                                      <p:to>
                                        <p:strVal val="visible"/>
                                      </p:to>
                                    </p:set>
                                    <p:animEffect transition="in" filter="fade">
                                      <p:cBhvr>
                                        <p:cTn id="60" dur="800" decel="100000"/>
                                        <p:tgtEl>
                                          <p:spTgt spid="14362"/>
                                        </p:tgtEl>
                                      </p:cBhvr>
                                    </p:animEffect>
                                    <p:anim calcmode="lin" valueType="num">
                                      <p:cBhvr>
                                        <p:cTn id="61" dur="800" decel="100000" fill="hold"/>
                                        <p:tgtEl>
                                          <p:spTgt spid="14362"/>
                                        </p:tgtEl>
                                        <p:attrNameLst>
                                          <p:attrName>style.rotation</p:attrName>
                                        </p:attrNameLst>
                                      </p:cBhvr>
                                      <p:tavLst>
                                        <p:tav tm="0">
                                          <p:val>
                                            <p:fltVal val="-90"/>
                                          </p:val>
                                        </p:tav>
                                        <p:tav tm="100000">
                                          <p:val>
                                            <p:fltVal val="0"/>
                                          </p:val>
                                        </p:tav>
                                      </p:tavLst>
                                    </p:anim>
                                    <p:anim calcmode="lin" valueType="num">
                                      <p:cBhvr>
                                        <p:cTn id="62" dur="800" decel="100000" fill="hold"/>
                                        <p:tgtEl>
                                          <p:spTgt spid="14362"/>
                                        </p:tgtEl>
                                        <p:attrNameLst>
                                          <p:attrName>ppt_x</p:attrName>
                                        </p:attrNameLst>
                                      </p:cBhvr>
                                      <p:tavLst>
                                        <p:tav tm="0">
                                          <p:val>
                                            <p:strVal val="#ppt_x+0.4"/>
                                          </p:val>
                                        </p:tav>
                                        <p:tav tm="100000">
                                          <p:val>
                                            <p:strVal val="#ppt_x-0.05"/>
                                          </p:val>
                                        </p:tav>
                                      </p:tavLst>
                                    </p:anim>
                                    <p:anim calcmode="lin" valueType="num">
                                      <p:cBhvr>
                                        <p:cTn id="63" dur="800" decel="100000" fill="hold"/>
                                        <p:tgtEl>
                                          <p:spTgt spid="14362"/>
                                        </p:tgtEl>
                                        <p:attrNameLst>
                                          <p:attrName>ppt_y</p:attrName>
                                        </p:attrNameLst>
                                      </p:cBhvr>
                                      <p:tavLst>
                                        <p:tav tm="0">
                                          <p:val>
                                            <p:strVal val="#ppt_y-0.4"/>
                                          </p:val>
                                        </p:tav>
                                        <p:tav tm="100000">
                                          <p:val>
                                            <p:strVal val="#ppt_y+0.1"/>
                                          </p:val>
                                        </p:tav>
                                      </p:tavLst>
                                    </p:anim>
                                    <p:anim calcmode="lin" valueType="num">
                                      <p:cBhvr>
                                        <p:cTn id="64" dur="200" accel="100000" fill="hold">
                                          <p:stCondLst>
                                            <p:cond delay="800"/>
                                          </p:stCondLst>
                                        </p:cTn>
                                        <p:tgtEl>
                                          <p:spTgt spid="14362"/>
                                        </p:tgtEl>
                                        <p:attrNameLst>
                                          <p:attrName>ppt_x</p:attrName>
                                        </p:attrNameLst>
                                      </p:cBhvr>
                                      <p:tavLst>
                                        <p:tav tm="0">
                                          <p:val>
                                            <p:strVal val="#ppt_x-0.05"/>
                                          </p:val>
                                        </p:tav>
                                        <p:tav tm="100000">
                                          <p:val>
                                            <p:strVal val="#ppt_x"/>
                                          </p:val>
                                        </p:tav>
                                      </p:tavLst>
                                    </p:anim>
                                    <p:anim calcmode="lin" valueType="num">
                                      <p:cBhvr>
                                        <p:cTn id="65" dur="200" accel="100000" fill="hold">
                                          <p:stCondLst>
                                            <p:cond delay="800"/>
                                          </p:stCondLst>
                                        </p:cTn>
                                        <p:tgtEl>
                                          <p:spTgt spid="14362"/>
                                        </p:tgtEl>
                                        <p:attrNameLst>
                                          <p:attrName>ppt_y</p:attrName>
                                        </p:attrNameLst>
                                      </p:cBhvr>
                                      <p:tavLst>
                                        <p:tav tm="0">
                                          <p:val>
                                            <p:strVal val="#ppt_y+0.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35" presetClass="entr" presetSubtype="0" fill="hold" grpId="0" nodeType="clickEffect">
                                  <p:stCondLst>
                                    <p:cond delay="0"/>
                                  </p:stCondLst>
                                  <p:childTnLst>
                                    <p:set>
                                      <p:cBhvr>
                                        <p:cTn id="69" dur="1" fill="hold">
                                          <p:stCondLst>
                                            <p:cond delay="0"/>
                                          </p:stCondLst>
                                        </p:cTn>
                                        <p:tgtEl>
                                          <p:spTgt spid="14348"/>
                                        </p:tgtEl>
                                        <p:attrNameLst>
                                          <p:attrName>style.visibility</p:attrName>
                                        </p:attrNameLst>
                                      </p:cBhvr>
                                      <p:to>
                                        <p:strVal val="visible"/>
                                      </p:to>
                                    </p:set>
                                    <p:animEffect transition="in" filter="fade">
                                      <p:cBhvr>
                                        <p:cTn id="70" dur="1000"/>
                                        <p:tgtEl>
                                          <p:spTgt spid="14348"/>
                                        </p:tgtEl>
                                      </p:cBhvr>
                                    </p:animEffect>
                                    <p:anim calcmode="lin" valueType="num">
                                      <p:cBhvr>
                                        <p:cTn id="71" dur="1000" fill="hold"/>
                                        <p:tgtEl>
                                          <p:spTgt spid="14348"/>
                                        </p:tgtEl>
                                        <p:attrNameLst>
                                          <p:attrName>style.rotation</p:attrName>
                                        </p:attrNameLst>
                                      </p:cBhvr>
                                      <p:tavLst>
                                        <p:tav tm="0">
                                          <p:val>
                                            <p:fltVal val="720"/>
                                          </p:val>
                                        </p:tav>
                                        <p:tav tm="100000">
                                          <p:val>
                                            <p:fltVal val="0"/>
                                          </p:val>
                                        </p:tav>
                                      </p:tavLst>
                                    </p:anim>
                                    <p:anim calcmode="lin" valueType="num">
                                      <p:cBhvr>
                                        <p:cTn id="72" dur="1000" fill="hold"/>
                                        <p:tgtEl>
                                          <p:spTgt spid="14348"/>
                                        </p:tgtEl>
                                        <p:attrNameLst>
                                          <p:attrName>ppt_h</p:attrName>
                                        </p:attrNameLst>
                                      </p:cBhvr>
                                      <p:tavLst>
                                        <p:tav tm="0">
                                          <p:val>
                                            <p:fltVal val="0"/>
                                          </p:val>
                                        </p:tav>
                                        <p:tav tm="100000">
                                          <p:val>
                                            <p:strVal val="#ppt_h"/>
                                          </p:val>
                                        </p:tav>
                                      </p:tavLst>
                                    </p:anim>
                                    <p:anim calcmode="lin" valueType="num">
                                      <p:cBhvr>
                                        <p:cTn id="73" dur="1000" fill="hold"/>
                                        <p:tgtEl>
                                          <p:spTgt spid="14348"/>
                                        </p:tgtEl>
                                        <p:attrNameLst>
                                          <p:attrName>ppt_w</p:attrName>
                                        </p:attrNameLst>
                                      </p:cBhvr>
                                      <p:tavLst>
                                        <p:tav tm="0">
                                          <p:val>
                                            <p:fltVal val="0"/>
                                          </p:val>
                                        </p:tav>
                                        <p:tav tm="100000">
                                          <p:val>
                                            <p:strVal val="#ppt_w"/>
                                          </p:val>
                                        </p:tav>
                                      </p:tavLst>
                                    </p:anim>
                                  </p:childTnLst>
                                </p:cTn>
                              </p:par>
                            </p:childTnLst>
                          </p:cTn>
                        </p:par>
                        <p:par>
                          <p:cTn id="74" fill="hold">
                            <p:stCondLst>
                              <p:cond delay="1000"/>
                            </p:stCondLst>
                            <p:childTnLst>
                              <p:par>
                                <p:cTn id="75" presetID="38" presetClass="entr" presetSubtype="0" accel="50000" fill="hold" grpId="0" nodeType="afterEffect">
                                  <p:stCondLst>
                                    <p:cond delay="0"/>
                                  </p:stCondLst>
                                  <p:iterate type="lt">
                                    <p:tmPct val="50000"/>
                                  </p:iterate>
                                  <p:childTnLst>
                                    <p:set>
                                      <p:cBhvr>
                                        <p:cTn id="76" dur="1" fill="hold">
                                          <p:stCondLst>
                                            <p:cond delay="0"/>
                                          </p:stCondLst>
                                        </p:cTn>
                                        <p:tgtEl>
                                          <p:spTgt spid="14352"/>
                                        </p:tgtEl>
                                        <p:attrNameLst>
                                          <p:attrName>style.visibility</p:attrName>
                                        </p:attrNameLst>
                                      </p:cBhvr>
                                      <p:to>
                                        <p:strVal val="visible"/>
                                      </p:to>
                                    </p:set>
                                    <p:set>
                                      <p:cBhvr>
                                        <p:cTn id="77" dur="228" fill="hold">
                                          <p:stCondLst>
                                            <p:cond delay="0"/>
                                          </p:stCondLst>
                                        </p:cTn>
                                        <p:tgtEl>
                                          <p:spTgt spid="14352"/>
                                        </p:tgtEl>
                                        <p:attrNameLst>
                                          <p:attrName>style.rotation</p:attrName>
                                        </p:attrNameLst>
                                      </p:cBhvr>
                                      <p:to>
                                        <p:strVal val="-45.0"/>
                                      </p:to>
                                    </p:set>
                                    <p:anim calcmode="lin" valueType="num">
                                      <p:cBhvr>
                                        <p:cTn id="78" dur="228" fill="hold">
                                          <p:stCondLst>
                                            <p:cond delay="228"/>
                                          </p:stCondLst>
                                        </p:cTn>
                                        <p:tgtEl>
                                          <p:spTgt spid="14352"/>
                                        </p:tgtEl>
                                        <p:attrNameLst>
                                          <p:attrName>style.rotation</p:attrName>
                                        </p:attrNameLst>
                                      </p:cBhvr>
                                      <p:tavLst>
                                        <p:tav tm="0">
                                          <p:val>
                                            <p:fltVal val="-45"/>
                                          </p:val>
                                        </p:tav>
                                        <p:tav tm="69900">
                                          <p:val>
                                            <p:fltVal val="45"/>
                                          </p:val>
                                        </p:tav>
                                        <p:tav tm="100000">
                                          <p:val>
                                            <p:fltVal val="0"/>
                                          </p:val>
                                        </p:tav>
                                      </p:tavLst>
                                    </p:anim>
                                    <p:anim calcmode="lin" valueType="num">
                                      <p:cBhvr>
                                        <p:cTn id="79" dur="228" fill="hold">
                                          <p:stCondLst>
                                            <p:cond delay="0"/>
                                          </p:stCondLst>
                                        </p:cTn>
                                        <p:tgtEl>
                                          <p:spTgt spid="14352"/>
                                        </p:tgtEl>
                                        <p:attrNameLst>
                                          <p:attrName>ppt_y</p:attrName>
                                        </p:attrNameLst>
                                      </p:cBhvr>
                                      <p:tavLst>
                                        <p:tav tm="0">
                                          <p:val>
                                            <p:strVal val="#ppt_y-1"/>
                                          </p:val>
                                        </p:tav>
                                        <p:tav tm="100000">
                                          <p:val>
                                            <p:strVal val="#ppt_y-(0.354*#ppt_w-0.172*#ppt_h)"/>
                                          </p:val>
                                        </p:tav>
                                      </p:tavLst>
                                    </p:anim>
                                    <p:anim calcmode="lin" valueType="num">
                                      <p:cBhvr>
                                        <p:cTn id="80" dur="78" decel="50000" autoRev="1" fill="hold">
                                          <p:stCondLst>
                                            <p:cond delay="228"/>
                                          </p:stCondLst>
                                        </p:cTn>
                                        <p:tgtEl>
                                          <p:spTgt spid="14352"/>
                                        </p:tgtEl>
                                        <p:attrNameLst>
                                          <p:attrName>ppt_y</p:attrName>
                                        </p:attrNameLst>
                                      </p:cBhvr>
                                      <p:tavLst>
                                        <p:tav tm="0">
                                          <p:val>
                                            <p:strVal val="#ppt_y-(0.354*#ppt_w-0.172*#ppt_h)"/>
                                          </p:val>
                                        </p:tav>
                                        <p:tav tm="100000">
                                          <p:val>
                                            <p:strVal val="#ppt_y-(0.354*#ppt_w-0.172*#ppt_h)-#ppt_h/2"/>
                                          </p:val>
                                        </p:tav>
                                      </p:tavLst>
                                    </p:anim>
                                    <p:anim calcmode="lin" valueType="num">
                                      <p:cBhvr>
                                        <p:cTn id="81" dur="68" fill="hold">
                                          <p:stCondLst>
                                            <p:cond delay="432"/>
                                          </p:stCondLst>
                                        </p:cTn>
                                        <p:tgtEl>
                                          <p:spTgt spid="1435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animBg="1"/>
      <p:bldP spid="14342" grpId="0"/>
      <p:bldP spid="14346" grpId="0" animBg="1"/>
      <p:bldP spid="14347" grpId="0" animBg="1"/>
      <p:bldP spid="14348" grpId="0" animBg="1"/>
      <p:bldP spid="14350" grpId="0"/>
      <p:bldP spid="14352" grpId="0"/>
      <p:bldP spid="14360" grpId="0"/>
      <p:bldP spid="14361" grpId="0"/>
      <p:bldP spid="1436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1145213801.jpg"/>
          <p:cNvPicPr>
            <a:picLocks noChangeAspect="1"/>
          </p:cNvPicPr>
          <p:nvPr/>
        </p:nvPicPr>
        <p:blipFill>
          <a:blip r:embed="rId2" cstate="print"/>
          <a:stretch>
            <a:fillRect/>
          </a:stretch>
        </p:blipFill>
        <p:spPr>
          <a:xfrm>
            <a:off x="0" y="0"/>
            <a:ext cx="9144000" cy="6858000"/>
          </a:xfrm>
          <a:prstGeom prst="rect">
            <a:avLst/>
          </a:prstGeom>
        </p:spPr>
      </p:pic>
      <p:sp>
        <p:nvSpPr>
          <p:cNvPr id="2" name="标题 1"/>
          <p:cNvSpPr>
            <a:spLocks noGrp="1"/>
          </p:cNvSpPr>
          <p:nvPr>
            <p:ph type="title"/>
          </p:nvPr>
        </p:nvSpPr>
        <p:spPr>
          <a:xfrm>
            <a:off x="428596" y="142852"/>
            <a:ext cx="6186502" cy="1153276"/>
          </a:xfrm>
        </p:spPr>
        <p:txBody>
          <a:bodyPr>
            <a:normAutofit/>
          </a:bodyPr>
          <a:lstStyle/>
          <a:p>
            <a:r>
              <a:rPr lang="zh-CN" altLang="en-US" dirty="0" smtClean="0"/>
              <a:t>感受诗意美</a:t>
            </a:r>
            <a:endParaRPr lang="zh-CN" altLang="en-US" dirty="0"/>
          </a:p>
        </p:txBody>
      </p:sp>
      <p:sp>
        <p:nvSpPr>
          <p:cNvPr id="3" name="内容占位符 2"/>
          <p:cNvSpPr>
            <a:spLocks noGrp="1"/>
          </p:cNvSpPr>
          <p:nvPr>
            <p:ph idx="1"/>
          </p:nvPr>
        </p:nvSpPr>
        <p:spPr>
          <a:xfrm>
            <a:off x="285720" y="1357298"/>
            <a:ext cx="8229600" cy="4389120"/>
          </a:xfrm>
        </p:spPr>
        <p:txBody>
          <a:bodyPr>
            <a:normAutofit fontScale="62500" lnSpcReduction="20000"/>
          </a:bodyPr>
          <a:lstStyle/>
          <a:p>
            <a:r>
              <a:rPr lang="zh-CN" altLang="en-US" sz="3500" dirty="0" smtClean="0"/>
              <a:t>月亮升起来</a:t>
            </a:r>
            <a:endParaRPr lang="en-US" altLang="zh-CN" sz="3500" dirty="0" smtClean="0"/>
          </a:p>
          <a:p>
            <a:r>
              <a:rPr lang="zh-CN" altLang="en-US" sz="3500" dirty="0" smtClean="0"/>
              <a:t>院</a:t>
            </a:r>
            <a:r>
              <a:rPr lang="zh-CN" altLang="en-US" sz="3500" dirty="0" smtClean="0"/>
              <a:t>子</a:t>
            </a:r>
            <a:r>
              <a:rPr lang="zh-CN" altLang="en-US" sz="3500" dirty="0" smtClean="0"/>
              <a:t>里凉爽得很</a:t>
            </a:r>
            <a:endParaRPr lang="en-US" altLang="zh-CN" sz="3500" dirty="0" smtClean="0"/>
          </a:p>
          <a:p>
            <a:r>
              <a:rPr lang="zh-CN" altLang="en-US" sz="3500" dirty="0" smtClean="0"/>
              <a:t>干净得很                      </a:t>
            </a:r>
            <a:endParaRPr lang="en-US" altLang="zh-CN" sz="3500" dirty="0" smtClean="0"/>
          </a:p>
          <a:p>
            <a:r>
              <a:rPr lang="zh-CN" altLang="en-US" sz="3500" dirty="0" smtClean="0"/>
              <a:t>白天破好的苇眉子</a:t>
            </a:r>
            <a:endParaRPr lang="en-US" altLang="zh-CN" sz="3500" dirty="0" smtClean="0"/>
          </a:p>
          <a:p>
            <a:r>
              <a:rPr lang="zh-CN" altLang="en-US" sz="3500" dirty="0" smtClean="0"/>
              <a:t>湿润</a:t>
            </a:r>
            <a:r>
              <a:rPr lang="zh-CN" altLang="en-US" sz="3500" dirty="0" smtClean="0"/>
              <a:t>润的</a:t>
            </a:r>
            <a:endParaRPr lang="en-US" altLang="zh-CN" sz="3500" dirty="0" smtClean="0"/>
          </a:p>
          <a:p>
            <a:r>
              <a:rPr lang="zh-CN" altLang="en-US" sz="3500" dirty="0" smtClean="0"/>
              <a:t>正</a:t>
            </a:r>
            <a:r>
              <a:rPr lang="zh-CN" altLang="en-US" sz="3500" dirty="0" smtClean="0"/>
              <a:t>好编席</a:t>
            </a:r>
            <a:endParaRPr lang="en-US" altLang="zh-CN" sz="3500" dirty="0" smtClean="0"/>
          </a:p>
          <a:p>
            <a:r>
              <a:rPr lang="zh-CN" altLang="en-US" sz="3500" dirty="0" smtClean="0"/>
              <a:t>女</a:t>
            </a:r>
            <a:r>
              <a:rPr lang="zh-CN" altLang="en-US" sz="3500" dirty="0" smtClean="0"/>
              <a:t>人坐在小院当中</a:t>
            </a:r>
            <a:endParaRPr lang="en-US" altLang="zh-CN" sz="3500" dirty="0" smtClean="0"/>
          </a:p>
          <a:p>
            <a:r>
              <a:rPr lang="zh-CN" altLang="en-US" sz="3500" dirty="0" smtClean="0"/>
              <a:t>手</a:t>
            </a:r>
            <a:r>
              <a:rPr lang="zh-CN" altLang="en-US" sz="3500" dirty="0" smtClean="0"/>
              <a:t>指上缠绞着</a:t>
            </a:r>
            <a:endParaRPr lang="en-US" altLang="zh-CN" sz="3500" dirty="0" smtClean="0"/>
          </a:p>
          <a:p>
            <a:r>
              <a:rPr lang="zh-CN" altLang="en-US" sz="3500" dirty="0" smtClean="0"/>
              <a:t>柔滑修长的苇眉子</a:t>
            </a:r>
            <a:endParaRPr lang="en-US" altLang="zh-CN" sz="3500" dirty="0" smtClean="0"/>
          </a:p>
          <a:p>
            <a:r>
              <a:rPr lang="zh-CN" altLang="en-US" sz="3500" dirty="0" smtClean="0"/>
              <a:t>苇</a:t>
            </a:r>
            <a:r>
              <a:rPr lang="zh-CN" altLang="en-US" sz="3500" dirty="0" smtClean="0"/>
              <a:t>眉子又薄又</a:t>
            </a:r>
            <a:r>
              <a:rPr lang="zh-CN" altLang="en-US" sz="3500" dirty="0" smtClean="0"/>
              <a:t>细</a:t>
            </a:r>
            <a:endParaRPr lang="en-US" altLang="zh-CN" sz="3500" dirty="0" smtClean="0"/>
          </a:p>
          <a:p>
            <a:r>
              <a:rPr lang="zh-CN" altLang="en-US" sz="3500" dirty="0" smtClean="0"/>
              <a:t>在她怀里</a:t>
            </a:r>
            <a:endParaRPr lang="en-US" altLang="zh-CN" sz="3500" dirty="0" smtClean="0"/>
          </a:p>
          <a:p>
            <a:r>
              <a:rPr lang="zh-CN" altLang="en-US" sz="3500" dirty="0" smtClean="0"/>
              <a:t>跳跃着</a:t>
            </a:r>
            <a:endParaRPr lang="en-US" altLang="zh-CN" sz="3500" dirty="0" smtClean="0"/>
          </a:p>
          <a:p>
            <a:endParaRPr lang="en-US" altLang="zh-CN" dirty="0" smtClean="0"/>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145213801.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500034" y="1643050"/>
            <a:ext cx="6858048" cy="1200329"/>
          </a:xfrm>
          <a:prstGeom prst="rect">
            <a:avLst/>
          </a:prstGeom>
          <a:noFill/>
        </p:spPr>
        <p:txBody>
          <a:bodyPr wrap="square" rtlCol="0">
            <a:spAutoFit/>
          </a:bodyPr>
          <a:lstStyle/>
          <a:p>
            <a:r>
              <a:rPr lang="zh-CN" altLang="en-US" sz="3600" b="1" dirty="0" smtClean="0">
                <a:latin typeface="华文楷体" pitchFamily="2" charset="-122"/>
                <a:ea typeface="华文楷体" pitchFamily="2" charset="-122"/>
              </a:rPr>
              <a:t>分析人物对话和细节，归纳人物形象。</a:t>
            </a:r>
            <a:endParaRPr lang="zh-CN" altLang="en-US" sz="3600" b="1" dirty="0">
              <a:latin typeface="华文楷体" pitchFamily="2" charset="-122"/>
              <a:ea typeface="华文楷体" pitchFamily="2" charset="-122"/>
            </a:endParaRPr>
          </a:p>
        </p:txBody>
      </p:sp>
      <p:sp>
        <p:nvSpPr>
          <p:cNvPr id="4" name="矩形 3"/>
          <p:cNvSpPr/>
          <p:nvPr/>
        </p:nvSpPr>
        <p:spPr>
          <a:xfrm>
            <a:off x="357158" y="2857496"/>
            <a:ext cx="9144000" cy="3139321"/>
          </a:xfrm>
          <a:prstGeom prst="rect">
            <a:avLst/>
          </a:prstGeom>
        </p:spPr>
        <p:txBody>
          <a:bodyPr wrap="square">
            <a:spAutoFit/>
          </a:bodyPr>
          <a:lstStyle/>
          <a:p>
            <a:r>
              <a:rPr lang="zh-CN" altLang="en-US" dirty="0" smtClean="0"/>
              <a:t/>
            </a:r>
            <a:br>
              <a:rPr lang="zh-CN" altLang="en-US" dirty="0" smtClean="0"/>
            </a:br>
            <a:endParaRPr lang="zh-CN" altLang="en-US" dirty="0" smtClean="0"/>
          </a:p>
          <a:p>
            <a:r>
              <a:rPr lang="zh-CN" altLang="en-US" dirty="0" smtClean="0"/>
              <a:t>　　</a:t>
            </a:r>
            <a:r>
              <a:rPr lang="zh-CN" altLang="en-US" sz="3600" b="1" dirty="0" smtClean="0">
                <a:latin typeface="华文楷体" pitchFamily="2" charset="-122"/>
                <a:ea typeface="华文楷体" pitchFamily="2" charset="-122"/>
              </a:rPr>
              <a:t>“你总是很积极的。” </a:t>
            </a:r>
            <a:br>
              <a:rPr lang="zh-CN" altLang="en-US" sz="3600" b="1" dirty="0" smtClean="0">
                <a:latin typeface="华文楷体" pitchFamily="2" charset="-122"/>
                <a:ea typeface="华文楷体" pitchFamily="2" charset="-122"/>
              </a:rPr>
            </a:br>
            <a:endParaRPr lang="zh-CN" altLang="en-US" sz="3600" b="1" dirty="0" smtClean="0">
              <a:latin typeface="华文楷体" pitchFamily="2" charset="-122"/>
              <a:ea typeface="华文楷体" pitchFamily="2" charset="-122"/>
            </a:endParaRPr>
          </a:p>
          <a:p>
            <a:r>
              <a:rPr lang="zh-CN" altLang="en-US" dirty="0" smtClean="0"/>
              <a:t>　　 </a:t>
            </a:r>
            <a:br>
              <a:rPr lang="zh-CN" altLang="en-US" dirty="0" smtClean="0"/>
            </a:br>
            <a:r>
              <a:rPr lang="zh-CN" altLang="en-US" dirty="0" smtClean="0"/>
              <a:t/>
            </a:r>
            <a:br>
              <a:rPr lang="zh-CN" altLang="en-US" dirty="0" smtClean="0"/>
            </a:br>
            <a:endParaRPr lang="zh-CN" altLang="en-US" dirty="0" smtClean="0"/>
          </a:p>
          <a:p>
            <a:r>
              <a:rPr lang="zh-CN" altLang="en-US" dirty="0" smtClean="0"/>
              <a:t>　　</a:t>
            </a:r>
            <a:br>
              <a:rPr lang="zh-CN" altLang="en-US" dirty="0" smtClean="0"/>
            </a:br>
            <a:endParaRPr lang="zh-CN" altLang="en-US" dirty="0"/>
          </a:p>
        </p:txBody>
      </p:sp>
      <p:sp>
        <p:nvSpPr>
          <p:cNvPr id="6" name="TextBox 5"/>
          <p:cNvSpPr txBox="1"/>
          <p:nvPr/>
        </p:nvSpPr>
        <p:spPr>
          <a:xfrm>
            <a:off x="642910" y="3500438"/>
            <a:ext cx="6572296" cy="2308324"/>
          </a:xfrm>
          <a:prstGeom prst="rect">
            <a:avLst/>
          </a:prstGeom>
          <a:noFill/>
        </p:spPr>
        <p:txBody>
          <a:bodyPr wrap="square" rtlCol="0">
            <a:spAutoFit/>
          </a:bodyPr>
          <a:lstStyle/>
          <a:p>
            <a:r>
              <a:rPr lang="zh-CN" altLang="en-US" sz="3600" b="1" dirty="0" smtClean="0">
                <a:latin typeface="华文楷体" pitchFamily="2" charset="-122"/>
                <a:ea typeface="华文楷体" pitchFamily="2" charset="-122"/>
              </a:rPr>
              <a:t/>
            </a:r>
            <a:br>
              <a:rPr lang="zh-CN" altLang="en-US" sz="3600" b="1" dirty="0" smtClean="0">
                <a:latin typeface="华文楷体" pitchFamily="2" charset="-122"/>
                <a:ea typeface="华文楷体" pitchFamily="2" charset="-122"/>
              </a:rPr>
            </a:br>
            <a:endParaRPr lang="en-US" altLang="zh-CN" sz="3600" b="1" dirty="0" smtClean="0">
              <a:latin typeface="华文楷体" pitchFamily="2" charset="-122"/>
              <a:ea typeface="华文楷体" pitchFamily="2" charset="-122"/>
            </a:endParaRPr>
          </a:p>
          <a:p>
            <a:r>
              <a:rPr lang="zh-CN" altLang="en-US" sz="3600" b="1" dirty="0" smtClean="0">
                <a:latin typeface="华文楷体" pitchFamily="2" charset="-122"/>
                <a:ea typeface="华文楷体" pitchFamily="2" charset="-122"/>
              </a:rPr>
              <a:t>“不要叫敌人汉奸捉活的。捉住了要和他拼命。” </a:t>
            </a:r>
            <a:endParaRPr lang="zh-CN" altLang="en-US" sz="3600" b="1" dirty="0">
              <a:latin typeface="华文楷体" pitchFamily="2" charset="-122"/>
              <a:ea typeface="华文楷体" pitchFamily="2" charset="-122"/>
            </a:endParaRPr>
          </a:p>
        </p:txBody>
      </p:sp>
      <p:sp>
        <p:nvSpPr>
          <p:cNvPr id="7" name="TextBox 6"/>
          <p:cNvSpPr txBox="1"/>
          <p:nvPr/>
        </p:nvSpPr>
        <p:spPr>
          <a:xfrm>
            <a:off x="571472" y="285728"/>
            <a:ext cx="4357718" cy="923330"/>
          </a:xfrm>
          <a:prstGeom prst="rect">
            <a:avLst/>
          </a:prstGeom>
          <a:noFill/>
        </p:spPr>
        <p:txBody>
          <a:bodyPr wrap="square" rtlCol="0">
            <a:spAutoFit/>
          </a:bodyPr>
          <a:lstStyle/>
          <a:p>
            <a:r>
              <a:rPr lang="zh-CN" altLang="en-US" sz="5400" b="1" dirty="0" smtClean="0">
                <a:solidFill>
                  <a:srgbClr val="C00000"/>
                </a:solidFill>
                <a:latin typeface="隶书" pitchFamily="49" charset="-122"/>
                <a:ea typeface="隶书" pitchFamily="49" charset="-122"/>
              </a:rPr>
              <a:t>内容分析</a:t>
            </a:r>
            <a:endParaRPr lang="zh-CN" altLang="en-US" sz="5400" b="1" dirty="0">
              <a:solidFill>
                <a:srgbClr val="C00000"/>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plus(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slide(fromBottom)">
                                      <p:cBhvr>
                                        <p:cTn id="18" dur="1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slide(fromBottom)">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1145213801.jpg"/>
          <p:cNvPicPr>
            <a:picLocks noChangeAspect="1"/>
          </p:cNvPicPr>
          <p:nvPr/>
        </p:nvPicPr>
        <p:blipFill>
          <a:blip r:embed="rId2" cstate="print"/>
          <a:stretch>
            <a:fillRect/>
          </a:stretch>
        </p:blipFill>
        <p:spPr>
          <a:xfrm>
            <a:off x="0" y="0"/>
            <a:ext cx="9144000" cy="6858000"/>
          </a:xfrm>
          <a:prstGeom prst="rect">
            <a:avLst/>
          </a:prstGeom>
        </p:spPr>
      </p:pic>
      <p:sp>
        <p:nvSpPr>
          <p:cNvPr id="64514" name="Rectangle 2"/>
          <p:cNvSpPr>
            <a:spLocks noGrp="1" noChangeArrowheads="1"/>
          </p:cNvSpPr>
          <p:nvPr>
            <p:ph type="title"/>
          </p:nvPr>
        </p:nvSpPr>
        <p:spPr/>
        <p:txBody>
          <a:bodyPr>
            <a:normAutofit fontScale="90000"/>
          </a:bodyPr>
          <a:lstStyle/>
          <a:p>
            <a:pPr algn="l"/>
            <a:r>
              <a:rPr lang="zh-CN" altLang="en-US" sz="4000" b="1">
                <a:solidFill>
                  <a:srgbClr val="FF00FF"/>
                </a:solidFill>
              </a:rPr>
              <a:t>对话比较鉴赏：</a:t>
            </a:r>
            <a:r>
              <a:rPr kumimoji="0" lang="en-US" altLang="zh-CN" sz="2800" b="1">
                <a:solidFill>
                  <a:srgbClr val="FF00FF"/>
                </a:solidFill>
              </a:rPr>
              <a:t>(</a:t>
            </a:r>
            <a:r>
              <a:rPr kumimoji="0" lang="zh-CN" altLang="en-US" sz="2800" b="1">
                <a:solidFill>
                  <a:srgbClr val="FF33CC"/>
                </a:solidFill>
              </a:rPr>
              <a:t>语境</a:t>
            </a:r>
            <a:r>
              <a:rPr kumimoji="0" lang="en-US" altLang="zh-CN" sz="2800" b="1">
                <a:solidFill>
                  <a:srgbClr val="FF33CC"/>
                </a:solidFill>
              </a:rPr>
              <a:t>2)</a:t>
            </a:r>
            <a:r>
              <a:rPr kumimoji="0" lang="en-US" altLang="zh-CN" sz="4000" b="1">
                <a:solidFill>
                  <a:srgbClr val="FF33CC"/>
                </a:solidFill>
              </a:rPr>
              <a:t> </a:t>
            </a:r>
            <a:br>
              <a:rPr kumimoji="0" lang="en-US" altLang="zh-CN" sz="4000" b="1">
                <a:solidFill>
                  <a:srgbClr val="FF33CC"/>
                </a:solidFill>
              </a:rPr>
            </a:br>
            <a:r>
              <a:rPr kumimoji="0" lang="en-US" altLang="zh-CN" sz="4000" b="1">
                <a:solidFill>
                  <a:srgbClr val="FF33CC"/>
                </a:solidFill>
              </a:rPr>
              <a:t/>
            </a:r>
            <a:br>
              <a:rPr kumimoji="0" lang="en-US" altLang="zh-CN" sz="4000" b="1">
                <a:solidFill>
                  <a:srgbClr val="FF33CC"/>
                </a:solidFill>
              </a:rPr>
            </a:br>
            <a:endParaRPr kumimoji="0" lang="en-US" altLang="zh-CN" sz="4000" b="1">
              <a:solidFill>
                <a:srgbClr val="FF33CC"/>
              </a:solidFill>
            </a:endParaRPr>
          </a:p>
        </p:txBody>
      </p:sp>
      <p:sp>
        <p:nvSpPr>
          <p:cNvPr id="64515" name="Rectangle 3"/>
          <p:cNvSpPr>
            <a:spLocks noGrp="1" noChangeArrowheads="1"/>
          </p:cNvSpPr>
          <p:nvPr>
            <p:ph type="body" idx="1"/>
          </p:nvPr>
        </p:nvSpPr>
        <p:spPr>
          <a:xfrm>
            <a:off x="323850" y="1125538"/>
            <a:ext cx="7772400" cy="4114800"/>
          </a:xfrm>
        </p:spPr>
        <p:txBody>
          <a:bodyPr>
            <a:normAutofit lnSpcReduction="10000"/>
          </a:bodyPr>
          <a:lstStyle/>
          <a:p>
            <a:pPr fontAlgn="ctr">
              <a:buFontTx/>
              <a:buNone/>
            </a:pPr>
            <a:r>
              <a:rPr lang="en-US" altLang="zh-CN" sz="2800" b="1"/>
              <a:t>“ </a:t>
            </a:r>
            <a:r>
              <a:rPr lang="zh-CN" altLang="en-US" sz="2800" b="1">
                <a:solidFill>
                  <a:srgbClr val="FB0545"/>
                </a:solidFill>
              </a:rPr>
              <a:t>你走 ，我不拦你 </a:t>
            </a:r>
            <a:r>
              <a:rPr lang="zh-CN" altLang="en-US" sz="2800" b="1"/>
              <a:t>，</a:t>
            </a:r>
            <a:r>
              <a:rPr lang="zh-CN" altLang="en-US" sz="2800" b="1">
                <a:solidFill>
                  <a:srgbClr val="FF0000"/>
                </a:solidFill>
              </a:rPr>
              <a:t>咱们一块儿走。”</a:t>
            </a:r>
          </a:p>
          <a:p>
            <a:pPr fontAlgn="ctr">
              <a:buFontTx/>
              <a:buNone/>
            </a:pPr>
            <a:r>
              <a:rPr lang="zh-CN" altLang="en-US" sz="2800" b="1"/>
              <a:t>“ 我们是打鬼子，你一个娘儿们去干什么？ 不成。”</a:t>
            </a:r>
            <a:endParaRPr lang="zh-CN" altLang="en-US" sz="2800"/>
          </a:p>
          <a:p>
            <a:pPr fontAlgn="ctr">
              <a:buFontTx/>
              <a:buNone/>
            </a:pPr>
            <a:r>
              <a:rPr lang="zh-CN" altLang="en-US" sz="2800" b="1">
                <a:solidFill>
                  <a:srgbClr val="FF0000"/>
                </a:solidFill>
              </a:rPr>
              <a:t>“那咋不成，你打鬼子，我可以帮你做个   饭、洗衣 </a:t>
            </a:r>
            <a:r>
              <a:rPr lang="en-US" altLang="zh-CN" sz="2800" b="1">
                <a:solidFill>
                  <a:srgbClr val="FF0000"/>
                </a:solidFill>
              </a:rPr>
              <a:t>……  ”</a:t>
            </a:r>
          </a:p>
          <a:p>
            <a:pPr fontAlgn="ctr">
              <a:buFontTx/>
              <a:buNone/>
            </a:pPr>
            <a:r>
              <a:rPr lang="en-US" altLang="zh-CN" sz="2800" b="1"/>
              <a:t>“</a:t>
            </a:r>
            <a:r>
              <a:rPr lang="zh-CN" altLang="en-US" sz="2800" b="1"/>
              <a:t>不成 ，我不同意 </a:t>
            </a:r>
            <a:r>
              <a:rPr lang="en-US" altLang="zh-CN" sz="2800" b="1"/>
              <a:t>,</a:t>
            </a:r>
            <a:r>
              <a:rPr lang="zh-CN" altLang="en-US" sz="2800" b="1"/>
              <a:t>队上也不同意。”</a:t>
            </a:r>
            <a:endParaRPr lang="zh-CN" altLang="en-US" sz="2800"/>
          </a:p>
          <a:p>
            <a:pPr fontAlgn="ctr">
              <a:buFontTx/>
              <a:buNone/>
            </a:pPr>
            <a:r>
              <a:rPr lang="zh-CN" altLang="en-US" sz="2800" b="1">
                <a:solidFill>
                  <a:srgbClr val="FF0000"/>
                </a:solidFill>
              </a:rPr>
              <a:t>“ 唔 ，不嘛！”</a:t>
            </a:r>
          </a:p>
          <a:p>
            <a:pPr>
              <a:spcBef>
                <a:spcPct val="50000"/>
              </a:spcBef>
              <a:buFontTx/>
              <a:buNone/>
            </a:pPr>
            <a:r>
              <a:rPr kumimoji="0" lang="zh-CN" altLang="en-US" b="1">
                <a:solidFill>
                  <a:srgbClr val="FF00FF"/>
                </a:solidFill>
              </a:rPr>
              <a:t>   对丈夫依恋，娇嗔。儿女情长，没有家庭责任感 。不顾大局，拖后腿。</a:t>
            </a:r>
          </a:p>
          <a:p>
            <a:pPr>
              <a:buFontTx/>
              <a:buNone/>
            </a:pPr>
            <a:endParaRPr lang="en-US" altLang="zh-CN">
              <a:solidFill>
                <a:srgbClr val="FF00FF"/>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1145213801.jpg"/>
          <p:cNvPicPr>
            <a:picLocks noChangeAspect="1"/>
          </p:cNvPicPr>
          <p:nvPr/>
        </p:nvPicPr>
        <p:blipFill>
          <a:blip r:embed="rId2" cstate="print"/>
          <a:stretch>
            <a:fillRect/>
          </a:stretch>
        </p:blipFill>
        <p:spPr>
          <a:xfrm>
            <a:off x="0" y="0"/>
            <a:ext cx="9144000" cy="6858000"/>
          </a:xfrm>
          <a:prstGeom prst="rect">
            <a:avLst/>
          </a:prstGeom>
        </p:spPr>
      </p:pic>
      <p:sp>
        <p:nvSpPr>
          <p:cNvPr id="2" name="标题 1"/>
          <p:cNvSpPr>
            <a:spLocks noGrp="1"/>
          </p:cNvSpPr>
          <p:nvPr>
            <p:ph type="title"/>
          </p:nvPr>
        </p:nvSpPr>
        <p:spPr>
          <a:xfrm>
            <a:off x="285720" y="214290"/>
            <a:ext cx="8229600" cy="1143000"/>
          </a:xfrm>
        </p:spPr>
        <p:txBody>
          <a:bodyPr/>
          <a:lstStyle/>
          <a:p>
            <a:r>
              <a:rPr lang="zh-CN" altLang="en-US" dirty="0" smtClean="0"/>
              <a:t>水生嫂的性格特点</a:t>
            </a:r>
            <a:endParaRPr lang="zh-CN" altLang="en-US" dirty="0"/>
          </a:p>
        </p:txBody>
      </p:sp>
      <p:sp>
        <p:nvSpPr>
          <p:cNvPr id="3" name="内容占位符 2"/>
          <p:cNvSpPr>
            <a:spLocks noGrp="1"/>
          </p:cNvSpPr>
          <p:nvPr>
            <p:ph idx="1"/>
          </p:nvPr>
        </p:nvSpPr>
        <p:spPr>
          <a:xfrm>
            <a:off x="285720" y="1357298"/>
            <a:ext cx="8572560" cy="5500702"/>
          </a:xfrm>
        </p:spPr>
        <p:txBody>
          <a:bodyPr>
            <a:normAutofit/>
          </a:bodyPr>
          <a:lstStyle/>
          <a:p>
            <a:pPr>
              <a:spcBef>
                <a:spcPct val="50000"/>
              </a:spcBef>
            </a:pPr>
            <a:r>
              <a:rPr kumimoji="1" lang="en-US" altLang="zh-CN" sz="2800" b="1" dirty="0" smtClean="0">
                <a:latin typeface="Times New Roman" pitchFamily="18" charset="0"/>
                <a:ea typeface="宋体" pitchFamily="2" charset="-122"/>
              </a:rPr>
              <a:t>1</a:t>
            </a:r>
            <a:r>
              <a:rPr kumimoji="1" lang="zh-CN" altLang="en-US" sz="2800" b="1" dirty="0" smtClean="0">
                <a:latin typeface="Times New Roman" pitchFamily="18" charset="0"/>
                <a:ea typeface="宋体" pitchFamily="2" charset="-122"/>
              </a:rPr>
              <a:t>、“低着头”表现了水生嫂的性格：传统贤惠的农村妇女，对丈夫很顺从；有一丝嗔怪，但并未反对，说明她深明大义。</a:t>
            </a:r>
          </a:p>
          <a:p>
            <a:pPr>
              <a:spcBef>
                <a:spcPct val="50000"/>
              </a:spcBef>
            </a:pPr>
            <a:r>
              <a:rPr kumimoji="1" lang="en-US" altLang="zh-CN" sz="2800" b="1" dirty="0" smtClean="0">
                <a:latin typeface="Times New Roman" pitchFamily="18" charset="0"/>
                <a:ea typeface="宋体" pitchFamily="2" charset="-122"/>
              </a:rPr>
              <a:t>2</a:t>
            </a:r>
            <a:r>
              <a:rPr kumimoji="1" lang="zh-CN" altLang="en-US" sz="2800" b="1" dirty="0" smtClean="0">
                <a:latin typeface="Times New Roman" pitchFamily="18" charset="0"/>
                <a:ea typeface="宋体" pitchFamily="2" charset="-122"/>
              </a:rPr>
              <a:t>、深明大义；对家庭很有责任感；对丈夫依恋。</a:t>
            </a:r>
          </a:p>
          <a:p>
            <a:pPr>
              <a:spcBef>
                <a:spcPct val="50000"/>
              </a:spcBef>
            </a:pPr>
            <a:r>
              <a:rPr kumimoji="1" lang="en-US" altLang="zh-CN" sz="2800" b="1" dirty="0" smtClean="0">
                <a:latin typeface="Times New Roman" pitchFamily="18" charset="0"/>
                <a:ea typeface="宋体" pitchFamily="2" charset="-122"/>
              </a:rPr>
              <a:t>3</a:t>
            </a:r>
            <a:r>
              <a:rPr kumimoji="1" lang="zh-CN" altLang="en-US" sz="2800" b="1" dirty="0" smtClean="0">
                <a:latin typeface="Times New Roman" pitchFamily="18" charset="0"/>
                <a:ea typeface="宋体" pitchFamily="2" charset="-122"/>
              </a:rPr>
              <a:t>、坚强；对于丈夫给予的理解感到欣慰。</a:t>
            </a:r>
          </a:p>
          <a:p>
            <a:pPr>
              <a:spcBef>
                <a:spcPct val="50000"/>
              </a:spcBef>
            </a:pPr>
            <a:r>
              <a:rPr kumimoji="1" lang="en-US" altLang="zh-CN" sz="2800" b="1" dirty="0" smtClean="0">
                <a:latin typeface="Times New Roman" pitchFamily="18" charset="0"/>
                <a:ea typeface="宋体" pitchFamily="2" charset="-122"/>
              </a:rPr>
              <a:t>4</a:t>
            </a:r>
            <a:r>
              <a:rPr kumimoji="1" lang="zh-CN" altLang="en-US" sz="2800" b="1" dirty="0" smtClean="0">
                <a:latin typeface="Times New Roman" pitchFamily="18" charset="0"/>
                <a:ea typeface="宋体" pitchFamily="2" charset="-122"/>
              </a:rPr>
              <a:t>、对丈夫的突然离开，心理上一时难以承受；</a:t>
            </a:r>
          </a:p>
          <a:p>
            <a:pPr>
              <a:spcBef>
                <a:spcPct val="50000"/>
              </a:spcBef>
            </a:pPr>
            <a:r>
              <a:rPr kumimoji="1" lang="zh-CN" altLang="en-US" sz="2800" b="1" dirty="0" smtClean="0">
                <a:latin typeface="Times New Roman" pitchFamily="18" charset="0"/>
                <a:ea typeface="宋体" pitchFamily="2" charset="-122"/>
              </a:rPr>
              <a:t>     表现了她温和顺从的性格；</a:t>
            </a:r>
          </a:p>
          <a:p>
            <a:pPr>
              <a:spcBef>
                <a:spcPct val="50000"/>
              </a:spcBef>
            </a:pPr>
            <a:r>
              <a:rPr kumimoji="1" lang="zh-CN" altLang="en-US" sz="2800" b="1" dirty="0" smtClean="0">
                <a:latin typeface="Times New Roman" pitchFamily="18" charset="0"/>
                <a:ea typeface="宋体" pitchFamily="2" charset="-122"/>
              </a:rPr>
              <a:t>     表明了她的坚强，对丈夫的忠贞。</a:t>
            </a:r>
          </a:p>
          <a:p>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145213801.jpg"/>
          <p:cNvPicPr>
            <a:picLocks noChangeAspect="1"/>
          </p:cNvPicPr>
          <p:nvPr/>
        </p:nvPicPr>
        <p:blipFill>
          <a:blip r:embed="rId2" cstate="print"/>
          <a:stretch>
            <a:fillRect/>
          </a:stretch>
        </p:blipFill>
        <p:spPr>
          <a:xfrm>
            <a:off x="0" y="0"/>
            <a:ext cx="9144000" cy="6858000"/>
          </a:xfrm>
          <a:prstGeom prst="rect">
            <a:avLst/>
          </a:prstGeom>
        </p:spPr>
      </p:pic>
      <p:sp>
        <p:nvSpPr>
          <p:cNvPr id="3" name="矩形 2"/>
          <p:cNvSpPr/>
          <p:nvPr/>
        </p:nvSpPr>
        <p:spPr>
          <a:xfrm>
            <a:off x="0" y="357166"/>
            <a:ext cx="5929322" cy="6124754"/>
          </a:xfrm>
          <a:prstGeom prst="rect">
            <a:avLst/>
          </a:prstGeom>
        </p:spPr>
        <p:txBody>
          <a:bodyPr wrap="square">
            <a:spAutoFit/>
          </a:bodyPr>
          <a:lstStyle/>
          <a:p>
            <a:r>
              <a:rPr lang="zh-CN" altLang="en-US" sz="2800" b="1" dirty="0" smtClean="0">
                <a:latin typeface="华文楷体" pitchFamily="2" charset="-122"/>
                <a:ea typeface="华文楷体" pitchFamily="2" charset="-122"/>
              </a:rPr>
              <a:t>“听说他们还在这里没走。我不拖尾巴，可是忘下了一件衣裳。” </a:t>
            </a:r>
            <a:br>
              <a:rPr lang="zh-CN" altLang="en-US" sz="2800" b="1" dirty="0" smtClean="0">
                <a:latin typeface="华文楷体" pitchFamily="2" charset="-122"/>
                <a:ea typeface="华文楷体" pitchFamily="2" charset="-122"/>
              </a:rPr>
            </a:br>
            <a:endParaRPr lang="zh-CN" altLang="en-US" sz="2800" b="1" dirty="0" smtClean="0">
              <a:latin typeface="华文楷体" pitchFamily="2" charset="-122"/>
              <a:ea typeface="华文楷体" pitchFamily="2" charset="-122"/>
            </a:endParaRPr>
          </a:p>
          <a:p>
            <a:r>
              <a:rPr lang="zh-CN" altLang="en-US" sz="2800" b="1" dirty="0" smtClean="0">
                <a:latin typeface="华文楷体" pitchFamily="2" charset="-122"/>
                <a:ea typeface="华文楷体" pitchFamily="2" charset="-122"/>
              </a:rPr>
              <a:t>　　“我有句要紧的话得和他说说。” </a:t>
            </a:r>
            <a:br>
              <a:rPr lang="zh-CN" altLang="en-US" sz="2800" b="1" dirty="0" smtClean="0">
                <a:latin typeface="华文楷体" pitchFamily="2" charset="-122"/>
                <a:ea typeface="华文楷体" pitchFamily="2" charset="-122"/>
              </a:rPr>
            </a:br>
            <a:endParaRPr lang="zh-CN" altLang="en-US" sz="2800" b="1" dirty="0" smtClean="0">
              <a:latin typeface="华文楷体" pitchFamily="2" charset="-122"/>
              <a:ea typeface="华文楷体" pitchFamily="2" charset="-122"/>
            </a:endParaRPr>
          </a:p>
          <a:p>
            <a:r>
              <a:rPr lang="zh-CN" altLang="en-US" sz="2800" b="1" dirty="0" smtClean="0">
                <a:latin typeface="华文楷体" pitchFamily="2" charset="-122"/>
                <a:ea typeface="华文楷体" pitchFamily="2" charset="-122"/>
              </a:rPr>
              <a:t>　</a:t>
            </a:r>
            <a:r>
              <a:rPr lang="zh-CN" altLang="en-US" sz="2800" b="1" dirty="0">
                <a:latin typeface="华文楷体" pitchFamily="2" charset="-122"/>
                <a:ea typeface="华文楷体" pitchFamily="2" charset="-122"/>
              </a:rPr>
              <a:t>    </a:t>
            </a:r>
            <a:r>
              <a:rPr lang="zh-CN" altLang="en-US" sz="2800" b="1" dirty="0" smtClean="0">
                <a:latin typeface="华文楷体" pitchFamily="2" charset="-122"/>
                <a:ea typeface="华文楷体" pitchFamily="2" charset="-122"/>
              </a:rPr>
              <a:t>“听他说鬼子要在同口安据点</a:t>
            </a:r>
            <a:r>
              <a:rPr lang="en-US" altLang="zh-CN" sz="2800" b="1" dirty="0" smtClean="0">
                <a:latin typeface="华文楷体" pitchFamily="2" charset="-122"/>
                <a:ea typeface="华文楷体" pitchFamily="2" charset="-122"/>
              </a:rPr>
              <a:t>……” </a:t>
            </a:r>
            <a:br>
              <a:rPr lang="en-US" altLang="zh-CN" sz="2800" b="1" dirty="0" smtClean="0">
                <a:latin typeface="华文楷体" pitchFamily="2" charset="-122"/>
                <a:ea typeface="华文楷体" pitchFamily="2" charset="-122"/>
              </a:rPr>
            </a:br>
            <a:endParaRPr lang="en-US" altLang="zh-CN" sz="2800" b="1" dirty="0" smtClean="0">
              <a:latin typeface="华文楷体" pitchFamily="2" charset="-122"/>
              <a:ea typeface="华文楷体" pitchFamily="2" charset="-122"/>
            </a:endParaRPr>
          </a:p>
          <a:p>
            <a:r>
              <a:rPr lang="zh-CN" altLang="en-US" sz="2800" b="1" dirty="0" smtClean="0">
                <a:latin typeface="华文楷体" pitchFamily="2" charset="-122"/>
                <a:ea typeface="华文楷体" pitchFamily="2" charset="-122"/>
              </a:rPr>
              <a:t>　　“哪里就碰得那么巧，我们快去快回来。” </a:t>
            </a:r>
            <a:br>
              <a:rPr lang="zh-CN" altLang="en-US" sz="2800" b="1" dirty="0" smtClean="0">
                <a:latin typeface="华文楷体" pitchFamily="2" charset="-122"/>
                <a:ea typeface="华文楷体" pitchFamily="2" charset="-122"/>
              </a:rPr>
            </a:br>
            <a:endParaRPr lang="zh-CN" altLang="en-US" sz="2800" b="1" dirty="0" smtClean="0">
              <a:latin typeface="华文楷体" pitchFamily="2" charset="-122"/>
              <a:ea typeface="华文楷体" pitchFamily="2" charset="-122"/>
            </a:endParaRPr>
          </a:p>
          <a:p>
            <a:r>
              <a:rPr lang="zh-CN" altLang="en-US" sz="2800" b="1" dirty="0" smtClean="0">
                <a:latin typeface="华文楷体" pitchFamily="2" charset="-122"/>
                <a:ea typeface="华文楷体" pitchFamily="2" charset="-122"/>
              </a:rPr>
              <a:t>　　“我本来不想去，可是俺婆婆非叫我再去看看他，有什么看头啊！” </a:t>
            </a:r>
            <a:br>
              <a:rPr lang="zh-CN" altLang="en-US" sz="2800" b="1" dirty="0" smtClean="0">
                <a:latin typeface="华文楷体" pitchFamily="2" charset="-122"/>
                <a:ea typeface="华文楷体" pitchFamily="2" charset="-122"/>
              </a:rPr>
            </a:br>
            <a:endParaRPr lang="zh-CN" altLang="en-US" sz="2800" b="1" dirty="0">
              <a:latin typeface="华文楷体" pitchFamily="2" charset="-122"/>
              <a:ea typeface="华文楷体" pitchFamily="2" charset="-122"/>
            </a:endParaRPr>
          </a:p>
        </p:txBody>
      </p:sp>
      <p:sp>
        <p:nvSpPr>
          <p:cNvPr id="4" name="矩形 3"/>
          <p:cNvSpPr/>
          <p:nvPr/>
        </p:nvSpPr>
        <p:spPr>
          <a:xfrm>
            <a:off x="6715108" y="363915"/>
            <a:ext cx="2428892" cy="6494085"/>
          </a:xfrm>
          <a:prstGeom prst="rect">
            <a:avLst/>
          </a:prstGeom>
        </p:spPr>
        <p:txBody>
          <a:bodyPr wrap="square">
            <a:spAutoFit/>
          </a:bodyPr>
          <a:lstStyle/>
          <a:p>
            <a:pPr>
              <a:spcBef>
                <a:spcPct val="50000"/>
              </a:spcBef>
            </a:pPr>
            <a:r>
              <a:rPr lang="zh-CN" altLang="en-US" sz="3200" b="1" dirty="0" smtClean="0">
                <a:solidFill>
                  <a:srgbClr val="C00000"/>
                </a:solidFill>
                <a:latin typeface="华文楷体" pitchFamily="2" charset="-122"/>
                <a:ea typeface="华文楷体" pitchFamily="2" charset="-122"/>
              </a:rPr>
              <a:t> 忸怩含蓄 </a:t>
            </a:r>
          </a:p>
          <a:p>
            <a:pPr>
              <a:spcBef>
                <a:spcPct val="50000"/>
              </a:spcBef>
            </a:pPr>
            <a:r>
              <a:rPr lang="zh-CN" altLang="en-US" sz="3200" b="1" dirty="0" smtClean="0">
                <a:solidFill>
                  <a:srgbClr val="C00000"/>
                </a:solidFill>
                <a:latin typeface="华文楷体" pitchFamily="2" charset="-122"/>
                <a:ea typeface="华文楷体" pitchFamily="2" charset="-122"/>
              </a:rPr>
              <a:t>    </a:t>
            </a:r>
            <a:endParaRPr lang="en-US" altLang="zh-CN" sz="3200" b="1" dirty="0" smtClean="0">
              <a:solidFill>
                <a:srgbClr val="C00000"/>
              </a:solidFill>
              <a:latin typeface="华文楷体" pitchFamily="2" charset="-122"/>
              <a:ea typeface="华文楷体" pitchFamily="2" charset="-122"/>
            </a:endParaRPr>
          </a:p>
          <a:p>
            <a:pPr>
              <a:spcBef>
                <a:spcPct val="50000"/>
              </a:spcBef>
            </a:pPr>
            <a:r>
              <a:rPr lang="zh-CN" altLang="en-US" sz="3200" b="1" dirty="0" smtClean="0">
                <a:solidFill>
                  <a:srgbClr val="C00000"/>
                </a:solidFill>
                <a:latin typeface="华文楷体" pitchFamily="2" charset="-122"/>
                <a:ea typeface="华文楷体" pitchFamily="2" charset="-122"/>
              </a:rPr>
              <a:t>机智伶俐 </a:t>
            </a:r>
          </a:p>
          <a:p>
            <a:pPr>
              <a:spcBef>
                <a:spcPct val="50000"/>
              </a:spcBef>
            </a:pPr>
            <a:r>
              <a:rPr lang="zh-CN" altLang="en-US" sz="3200" b="1" dirty="0" smtClean="0">
                <a:solidFill>
                  <a:srgbClr val="C00000"/>
                </a:solidFill>
                <a:latin typeface="华文楷体" pitchFamily="2" charset="-122"/>
                <a:ea typeface="华文楷体" pitchFamily="2" charset="-122"/>
              </a:rPr>
              <a:t>    </a:t>
            </a:r>
            <a:endParaRPr lang="en-US" altLang="zh-CN" sz="3200" b="1" dirty="0" smtClean="0">
              <a:solidFill>
                <a:srgbClr val="C00000"/>
              </a:solidFill>
              <a:latin typeface="华文楷体" pitchFamily="2" charset="-122"/>
              <a:ea typeface="华文楷体" pitchFamily="2" charset="-122"/>
            </a:endParaRPr>
          </a:p>
          <a:p>
            <a:pPr>
              <a:spcBef>
                <a:spcPct val="50000"/>
              </a:spcBef>
            </a:pPr>
            <a:r>
              <a:rPr lang="zh-CN" altLang="en-US" sz="3200" b="1" dirty="0" smtClean="0">
                <a:solidFill>
                  <a:srgbClr val="C00000"/>
                </a:solidFill>
                <a:latin typeface="华文楷体" pitchFamily="2" charset="-122"/>
                <a:ea typeface="华文楷体" pitchFamily="2" charset="-122"/>
              </a:rPr>
              <a:t>性急冒失 </a:t>
            </a:r>
          </a:p>
          <a:p>
            <a:pPr>
              <a:spcBef>
                <a:spcPct val="50000"/>
              </a:spcBef>
            </a:pPr>
            <a:r>
              <a:rPr lang="zh-CN" altLang="en-US" sz="3200" b="1" dirty="0" smtClean="0">
                <a:solidFill>
                  <a:srgbClr val="C00000"/>
                </a:solidFill>
                <a:latin typeface="华文楷体" pitchFamily="2" charset="-122"/>
                <a:ea typeface="华文楷体" pitchFamily="2" charset="-122"/>
              </a:rPr>
              <a:t>    </a:t>
            </a:r>
            <a:endParaRPr lang="en-US" altLang="zh-CN" sz="3200" b="1" dirty="0" smtClean="0">
              <a:solidFill>
                <a:srgbClr val="C00000"/>
              </a:solidFill>
              <a:latin typeface="华文楷体" pitchFamily="2" charset="-122"/>
              <a:ea typeface="华文楷体" pitchFamily="2" charset="-122"/>
            </a:endParaRPr>
          </a:p>
          <a:p>
            <a:pPr>
              <a:spcBef>
                <a:spcPct val="50000"/>
              </a:spcBef>
            </a:pPr>
            <a:r>
              <a:rPr lang="zh-CN" altLang="en-US" sz="3200" b="1" dirty="0" smtClean="0">
                <a:solidFill>
                  <a:srgbClr val="C00000"/>
                </a:solidFill>
                <a:latin typeface="华文楷体" pitchFamily="2" charset="-122"/>
                <a:ea typeface="华文楷体" pitchFamily="2" charset="-122"/>
              </a:rPr>
              <a:t>稳重谨慎 </a:t>
            </a:r>
          </a:p>
          <a:p>
            <a:pPr>
              <a:spcBef>
                <a:spcPct val="50000"/>
              </a:spcBef>
            </a:pPr>
            <a:r>
              <a:rPr lang="zh-CN" altLang="en-US" sz="3200" b="1" dirty="0" smtClean="0">
                <a:solidFill>
                  <a:srgbClr val="C00000"/>
                </a:solidFill>
                <a:latin typeface="华文楷体" pitchFamily="2" charset="-122"/>
                <a:ea typeface="华文楷体" pitchFamily="2" charset="-122"/>
              </a:rPr>
              <a:t>    </a:t>
            </a:r>
            <a:endParaRPr lang="en-US" altLang="zh-CN" sz="3200" b="1" dirty="0">
              <a:solidFill>
                <a:srgbClr val="C00000"/>
              </a:solidFill>
              <a:latin typeface="华文楷体" pitchFamily="2" charset="-122"/>
              <a:ea typeface="华文楷体" pitchFamily="2" charset="-122"/>
            </a:endParaRPr>
          </a:p>
          <a:p>
            <a:pPr>
              <a:spcBef>
                <a:spcPct val="50000"/>
              </a:spcBef>
            </a:pPr>
            <a:r>
              <a:rPr lang="zh-CN" altLang="en-US" sz="3200" b="1" dirty="0" smtClean="0">
                <a:solidFill>
                  <a:srgbClr val="C00000"/>
                </a:solidFill>
                <a:latin typeface="华文楷体" pitchFamily="2" charset="-122"/>
                <a:ea typeface="华文楷体" pitchFamily="2" charset="-122"/>
              </a:rPr>
              <a:t>爽朗直率 </a:t>
            </a:r>
            <a:endParaRPr lang="zh-CN" altLang="en-US" sz="3200" b="1" dirty="0">
              <a:solidFill>
                <a:srgbClr val="C00000"/>
              </a:solidFill>
              <a:latin typeface="华文楷体" pitchFamily="2" charset="-122"/>
              <a:ea typeface="华文楷体" pitchFamily="2" charset="-122"/>
            </a:endParaRPr>
          </a:p>
        </p:txBody>
      </p:sp>
      <p:cxnSp>
        <p:nvCxnSpPr>
          <p:cNvPr id="6" name="直接连接符 5"/>
          <p:cNvCxnSpPr/>
          <p:nvPr/>
        </p:nvCxnSpPr>
        <p:spPr>
          <a:xfrm rot="16200000" flipH="1">
            <a:off x="5857884" y="785794"/>
            <a:ext cx="1214446" cy="1214446"/>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5786446" y="3500438"/>
            <a:ext cx="1000132" cy="500066"/>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000628" y="2786058"/>
            <a:ext cx="2786082" cy="1857388"/>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flipH="1" flipV="1">
            <a:off x="4107653" y="2607463"/>
            <a:ext cx="4714908" cy="1071570"/>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16200000" flipH="1">
            <a:off x="4179091" y="3393281"/>
            <a:ext cx="4214842" cy="1428760"/>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1+#ppt_w/2"/>
                                          </p:val>
                                        </p:tav>
                                        <p:tav tm="100000">
                                          <p:val>
                                            <p:strVal val="#ppt_x"/>
                                          </p:val>
                                        </p:tav>
                                      </p:tavLst>
                                    </p:anim>
                                    <p:anim calcmode="lin" valueType="num">
                                      <p:cBhvr additive="base">
                                        <p:cTn id="14"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slide(fromBottom)">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slide(fromBottom)">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slide(fromBottom)">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slide(fromBottom)">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slide(fromBottom)">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wang\Pictures\200812159311597_2.jpg"/>
          <p:cNvPicPr>
            <a:picLocks noChangeAspect="1" noChangeArrowheads="1"/>
          </p:cNvPicPr>
          <p:nvPr/>
        </p:nvPicPr>
        <p:blipFill>
          <a:blip r:embed="rId2" cstate="print"/>
          <a:srcRect/>
          <a:stretch>
            <a:fillRect/>
          </a:stretch>
        </p:blipFill>
        <p:spPr bwMode="auto">
          <a:xfrm>
            <a:off x="-280988" y="0"/>
            <a:ext cx="9705976"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145213801.jpg"/>
          <p:cNvPicPr>
            <a:picLocks noChangeAspect="1"/>
          </p:cNvPicPr>
          <p:nvPr/>
        </p:nvPicPr>
        <p:blipFill>
          <a:blip r:embed="rId2" cstate="print"/>
          <a:stretch>
            <a:fillRect/>
          </a:stretch>
        </p:blipFill>
        <p:spPr>
          <a:xfrm>
            <a:off x="0" y="0"/>
            <a:ext cx="9144000" cy="6858000"/>
          </a:xfrm>
          <a:prstGeom prst="rect">
            <a:avLst/>
          </a:prstGeom>
        </p:spPr>
      </p:pic>
      <p:sp>
        <p:nvSpPr>
          <p:cNvPr id="3" name="矩形 2"/>
          <p:cNvSpPr/>
          <p:nvPr/>
        </p:nvSpPr>
        <p:spPr>
          <a:xfrm>
            <a:off x="214282" y="302359"/>
            <a:ext cx="8929718" cy="6494085"/>
          </a:xfrm>
          <a:prstGeom prst="rect">
            <a:avLst/>
          </a:prstGeom>
        </p:spPr>
        <p:txBody>
          <a:bodyPr wrap="square">
            <a:spAutoFit/>
          </a:bodyPr>
          <a:lstStyle/>
          <a:p>
            <a:r>
              <a:rPr lang="zh-CN" altLang="en-US" sz="3200" b="1" dirty="0" smtClean="0">
                <a:latin typeface="华文楷体" pitchFamily="2" charset="-122"/>
                <a:ea typeface="华文楷体" pitchFamily="2" charset="-122"/>
              </a:rPr>
              <a:t>    “你看他们那个横样子，见了我们爱搭理不搭理的！” </a:t>
            </a:r>
          </a:p>
          <a:p>
            <a:r>
              <a:rPr lang="zh-CN" altLang="en-US" sz="3200" b="1" dirty="0" smtClean="0">
                <a:latin typeface="华文楷体" pitchFamily="2" charset="-122"/>
                <a:ea typeface="华文楷体" pitchFamily="2" charset="-122"/>
              </a:rPr>
              <a:t>　 “啊，好像我们给他们丢了什么人似的。” </a:t>
            </a:r>
          </a:p>
          <a:p>
            <a:r>
              <a:rPr lang="zh-CN" altLang="en-US" sz="3200" b="1" dirty="0" smtClean="0">
                <a:latin typeface="华文楷体" pitchFamily="2" charset="-122"/>
                <a:ea typeface="华文楷体" pitchFamily="2" charset="-122"/>
              </a:rPr>
              <a:t>　 “我们没枪，有枪就不往荷花淀里跑，在大淀里就和鬼子干起来！” </a:t>
            </a:r>
          </a:p>
          <a:p>
            <a:r>
              <a:rPr lang="zh-CN" altLang="en-US" sz="3200" b="1" dirty="0" smtClean="0">
                <a:latin typeface="华文楷体" pitchFamily="2" charset="-122"/>
                <a:ea typeface="华文楷体" pitchFamily="2" charset="-122"/>
              </a:rPr>
              <a:t>　 “我今天也算看见打仗了。打仗有什么出奇，只要你不着慌，谁还不会趴在那里放枪呀！” </a:t>
            </a:r>
          </a:p>
          <a:p>
            <a:r>
              <a:rPr lang="zh-CN" altLang="en-US" sz="3200" b="1" dirty="0" smtClean="0">
                <a:latin typeface="华文楷体" pitchFamily="2" charset="-122"/>
                <a:ea typeface="华文楷体" pitchFamily="2" charset="-122"/>
              </a:rPr>
              <a:t>　 “打沉了，我也会凫水捞东西，我管保比他们水式好，再深点我也不怕！” </a:t>
            </a:r>
          </a:p>
          <a:p>
            <a:r>
              <a:rPr lang="zh-CN" altLang="en-US" sz="3200" b="1" dirty="0" smtClean="0">
                <a:latin typeface="华文楷体" pitchFamily="2" charset="-122"/>
                <a:ea typeface="华文楷体" pitchFamily="2" charset="-122"/>
              </a:rPr>
              <a:t>　 “水生嫂，回去我们也成立队伍，不然以后还能出门吗！” </a:t>
            </a:r>
          </a:p>
          <a:p>
            <a:r>
              <a:rPr lang="zh-CN" altLang="en-US" sz="3200" b="1" dirty="0" smtClean="0">
                <a:latin typeface="华文楷体" pitchFamily="2" charset="-122"/>
                <a:ea typeface="华文楷体" pitchFamily="2" charset="-122"/>
              </a:rPr>
              <a:t>　 “刚当上兵就小看我们，过二年，更把我们看得一钱不值了，谁比谁落后多少呢！”</a:t>
            </a:r>
            <a:endParaRPr lang="zh-CN" altLang="en-US" sz="3200" b="1" dirty="0">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11145213801.jpg"/>
          <p:cNvPicPr>
            <a:picLocks noChangeAspect="1"/>
          </p:cNvPicPr>
          <p:nvPr/>
        </p:nvPicPr>
        <p:blipFill>
          <a:blip r:embed="rId2" cstate="print"/>
          <a:stretch>
            <a:fillRect/>
          </a:stretch>
        </p:blipFill>
        <p:spPr>
          <a:xfrm>
            <a:off x="0" y="0"/>
            <a:ext cx="9144000" cy="6858000"/>
          </a:xfrm>
          <a:prstGeom prst="rect">
            <a:avLst/>
          </a:prstGeom>
        </p:spPr>
      </p:pic>
      <p:sp>
        <p:nvSpPr>
          <p:cNvPr id="27650" name="Rectangle 2"/>
          <p:cNvSpPr>
            <a:spLocks noChangeArrowheads="1"/>
          </p:cNvSpPr>
          <p:nvPr/>
        </p:nvSpPr>
        <p:spPr bwMode="auto">
          <a:xfrm>
            <a:off x="685800" y="1142984"/>
            <a:ext cx="8229600" cy="4114816"/>
          </a:xfrm>
          <a:prstGeom prst="rect">
            <a:avLst/>
          </a:prstGeom>
          <a:solidFill>
            <a:srgbClr val="008080"/>
          </a:solidFill>
          <a:ln w="57150" cmpd="thinThick">
            <a:solidFill>
              <a:schemeClr val="bg1"/>
            </a:solidFill>
            <a:miter lim="800000"/>
            <a:headEnd/>
            <a:tailEnd/>
          </a:ln>
        </p:spPr>
        <p:txBody>
          <a:bodyPr wrap="none" anchor="ctr"/>
          <a:lstStyle/>
          <a:p>
            <a:endParaRPr lang="zh-CN" altLang="en-US"/>
          </a:p>
        </p:txBody>
      </p:sp>
      <p:grpSp>
        <p:nvGrpSpPr>
          <p:cNvPr id="2" name="Group 3"/>
          <p:cNvGrpSpPr>
            <a:grpSpLocks/>
          </p:cNvGrpSpPr>
          <p:nvPr/>
        </p:nvGrpSpPr>
        <p:grpSpPr bwMode="auto">
          <a:xfrm>
            <a:off x="990600" y="304800"/>
            <a:ext cx="1981200" cy="609600"/>
            <a:chOff x="288" y="144"/>
            <a:chExt cx="1248" cy="384"/>
          </a:xfrm>
        </p:grpSpPr>
        <p:sp>
          <p:nvSpPr>
            <p:cNvPr id="114692" name="AutoShape 4"/>
            <p:cNvSpPr>
              <a:spLocks noChangeArrowheads="1"/>
            </p:cNvSpPr>
            <p:nvPr/>
          </p:nvSpPr>
          <p:spPr bwMode="auto">
            <a:xfrm>
              <a:off x="288" y="144"/>
              <a:ext cx="1248" cy="384"/>
            </a:xfrm>
            <a:prstGeom prst="horizontalScroll">
              <a:avLst>
                <a:gd name="adj" fmla="val 12500"/>
              </a:avLst>
            </a:prstGeom>
            <a:solidFill>
              <a:srgbClr val="FFFFFF"/>
            </a:solidFill>
            <a:ln w="9525">
              <a:solidFill>
                <a:schemeClr val="tx1"/>
              </a:solidFill>
              <a:miter lim="800000"/>
              <a:headEnd/>
              <a:tailEnd/>
            </a:ln>
            <a:effectLst/>
          </p:spPr>
          <p:txBody>
            <a:bodyPr wrap="none" anchor="ctr"/>
            <a:lstStyle/>
            <a:p>
              <a:pPr algn="ctr">
                <a:defRPr/>
              </a:pPr>
              <a:r>
                <a:rPr kumimoji="1" lang="en-US" altLang="zh-CN" sz="2400">
                  <a:latin typeface="Times New Roman" pitchFamily="18" charset="0"/>
                </a:rPr>
                <a:t>        </a:t>
              </a:r>
              <a:r>
                <a:rPr kumimoji="1" lang="zh-CN" altLang="en-US" sz="2400" b="1">
                  <a:solidFill>
                    <a:srgbClr val="FF3300"/>
                  </a:solidFill>
                  <a:effectLst>
                    <a:outerShdw blurRad="38100" dist="38100" dir="2700000" algn="tl">
                      <a:srgbClr val="C0C0C0"/>
                    </a:outerShdw>
                  </a:effectLst>
                  <a:latin typeface="Times New Roman" pitchFamily="18" charset="0"/>
                </a:rPr>
                <a:t>小说主题</a:t>
              </a:r>
              <a:endParaRPr kumimoji="1" lang="zh-CN" altLang="en-US" sz="2000" b="1">
                <a:solidFill>
                  <a:srgbClr val="FF3300"/>
                </a:solidFill>
                <a:effectLst>
                  <a:outerShdw blurRad="38100" dist="38100" dir="2700000" algn="tl">
                    <a:srgbClr val="C0C0C0"/>
                  </a:outerShdw>
                </a:effectLst>
                <a:latin typeface="Times New Roman" pitchFamily="18" charset="0"/>
              </a:endParaRPr>
            </a:p>
          </p:txBody>
        </p:sp>
        <p:pic>
          <p:nvPicPr>
            <p:cNvPr id="27654" name="Picture 5" descr="Flow16"/>
            <p:cNvPicPr>
              <a:picLocks noChangeAspect="1" noChangeArrowheads="1"/>
            </p:cNvPicPr>
            <p:nvPr/>
          </p:nvPicPr>
          <p:blipFill>
            <a:blip r:embed="rId3" cstate="print"/>
            <a:srcRect/>
            <a:stretch>
              <a:fillRect/>
            </a:stretch>
          </p:blipFill>
          <p:spPr bwMode="auto">
            <a:xfrm>
              <a:off x="384" y="240"/>
              <a:ext cx="206" cy="231"/>
            </a:xfrm>
            <a:prstGeom prst="rect">
              <a:avLst/>
            </a:prstGeom>
            <a:solidFill>
              <a:srgbClr val="FFFFFF"/>
            </a:solidFill>
            <a:ln w="9525">
              <a:noFill/>
              <a:miter lim="800000"/>
              <a:headEnd/>
              <a:tailEnd/>
            </a:ln>
          </p:spPr>
        </p:pic>
      </p:grpSp>
      <p:sp>
        <p:nvSpPr>
          <p:cNvPr id="114694" name="Text Box 6"/>
          <p:cNvSpPr txBox="1">
            <a:spLocks noChangeArrowheads="1"/>
          </p:cNvSpPr>
          <p:nvPr/>
        </p:nvSpPr>
        <p:spPr bwMode="auto">
          <a:xfrm>
            <a:off x="990600" y="1600200"/>
            <a:ext cx="7467600" cy="3254375"/>
          </a:xfrm>
          <a:prstGeom prst="rect">
            <a:avLst/>
          </a:prstGeom>
          <a:noFill/>
          <a:ln w="9525">
            <a:noFill/>
            <a:miter lim="800000"/>
            <a:headEnd/>
            <a:tailEnd/>
          </a:ln>
          <a:effectLst/>
        </p:spPr>
        <p:txBody>
          <a:bodyPr>
            <a:spAutoFit/>
          </a:bodyPr>
          <a:lstStyle/>
          <a:p>
            <a:pPr>
              <a:lnSpc>
                <a:spcPct val="185000"/>
              </a:lnSpc>
              <a:defRPr/>
            </a:pPr>
            <a:r>
              <a:rPr kumimoji="1" lang="en-US" altLang="zh-CN" sz="2800" b="1" dirty="0">
                <a:solidFill>
                  <a:schemeClr val="bg1"/>
                </a:solidFill>
                <a:effectLst>
                  <a:outerShdw blurRad="38100" dist="38100" dir="2700000" algn="tl">
                    <a:srgbClr val="C0C0C0"/>
                  </a:outerShdw>
                </a:effectLst>
                <a:latin typeface="Times New Roman" pitchFamily="18" charset="0"/>
              </a:rPr>
              <a:t>        </a:t>
            </a:r>
            <a:r>
              <a:rPr kumimoji="1" lang="zh-CN" altLang="en-US" sz="2800" b="1" dirty="0">
                <a:solidFill>
                  <a:schemeClr val="bg1"/>
                </a:solidFill>
                <a:effectLst>
                  <a:outerShdw blurRad="38100" dist="38100" dir="2700000" algn="tl">
                    <a:srgbClr val="C0C0C0"/>
                  </a:outerShdw>
                </a:effectLst>
                <a:latin typeface="Times New Roman" pitchFamily="18" charset="0"/>
              </a:rPr>
              <a:t>描述以水生嫂为代表的白洋淀青年妇女由普通的劳动女成长为机智勇敢的抗日游击战士的过程，表现抗日根据地人民热爱生活、热爱祖国的精神。</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4694"/>
                                        </p:tgtEl>
                                        <p:attrNameLst>
                                          <p:attrName>style.visibility</p:attrName>
                                        </p:attrNameLst>
                                      </p:cBhvr>
                                      <p:to>
                                        <p:strVal val="visible"/>
                                      </p:to>
                                    </p:set>
                                    <p:animEffect transition="in" filter="dissolve">
                                      <p:cBhvr>
                                        <p:cTn id="7" dur="500"/>
                                        <p:tgtEl>
                                          <p:spTgt spid="1146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4"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1145213801.jpg"/>
          <p:cNvPicPr>
            <a:picLocks noChangeAspect="1"/>
          </p:cNvPicPr>
          <p:nvPr/>
        </p:nvPicPr>
        <p:blipFill>
          <a:blip r:embed="rId2" cstate="print"/>
          <a:stretch>
            <a:fillRect/>
          </a:stretch>
        </p:blipFill>
        <p:spPr>
          <a:xfrm>
            <a:off x="0" y="214290"/>
            <a:ext cx="9144000" cy="6858000"/>
          </a:xfrm>
          <a:prstGeom prst="rect">
            <a:avLst/>
          </a:prstGeom>
        </p:spPr>
      </p:pic>
      <p:sp>
        <p:nvSpPr>
          <p:cNvPr id="3" name="TextBox 2"/>
          <p:cNvSpPr txBox="1"/>
          <p:nvPr/>
        </p:nvSpPr>
        <p:spPr>
          <a:xfrm>
            <a:off x="2500298" y="0"/>
            <a:ext cx="3429024" cy="707886"/>
          </a:xfrm>
          <a:prstGeom prst="rect">
            <a:avLst/>
          </a:prstGeom>
          <a:noFill/>
          <a:scene3d>
            <a:camera prst="orthographicFront">
              <a:rot lat="600000" lon="0" rev="3600000"/>
            </a:camera>
            <a:lightRig rig="threePt" dir="t"/>
          </a:scene3d>
        </p:spPr>
        <p:txBody>
          <a:bodyPr wrap="square" rtlCol="0">
            <a:spAutoFit/>
          </a:bodyPr>
          <a:lstStyle/>
          <a:p>
            <a:r>
              <a:rPr lang="zh-CN" altLang="en-US" sz="3600" b="1" dirty="0" smtClean="0">
                <a:solidFill>
                  <a:srgbClr val="FF0000"/>
                </a:solidFill>
                <a:latin typeface="华文楷体" pitchFamily="2" charset="-122"/>
                <a:ea typeface="华文楷体" pitchFamily="2" charset="-122"/>
              </a:rPr>
              <a:t>勤劳         </a:t>
            </a:r>
            <a:r>
              <a:rPr lang="zh-CN" altLang="en-US" sz="4000" b="1" dirty="0" smtClean="0">
                <a:solidFill>
                  <a:srgbClr val="FF0000"/>
                </a:solidFill>
                <a:latin typeface="华文楷体" pitchFamily="2" charset="-122"/>
                <a:ea typeface="华文楷体" pitchFamily="2" charset="-122"/>
              </a:rPr>
              <a:t>体贴</a:t>
            </a:r>
            <a:endParaRPr lang="zh-CN" altLang="en-US" sz="4000" b="1" dirty="0">
              <a:solidFill>
                <a:srgbClr val="FF0000"/>
              </a:solidFill>
              <a:latin typeface="华文楷体" pitchFamily="2" charset="-122"/>
              <a:ea typeface="华文楷体" pitchFamily="2" charset="-122"/>
            </a:endParaRPr>
          </a:p>
        </p:txBody>
      </p:sp>
      <p:sp>
        <p:nvSpPr>
          <p:cNvPr id="4" name="TextBox 3"/>
          <p:cNvSpPr txBox="1"/>
          <p:nvPr/>
        </p:nvSpPr>
        <p:spPr>
          <a:xfrm>
            <a:off x="2285984" y="3571876"/>
            <a:ext cx="2357454" cy="707886"/>
          </a:xfrm>
          <a:prstGeom prst="rect">
            <a:avLst/>
          </a:prstGeom>
          <a:noFill/>
          <a:scene3d>
            <a:camera prst="orthographicFront">
              <a:rot lat="21594000" lon="21244199" rev="18600000"/>
            </a:camera>
            <a:lightRig rig="threePt" dir="t"/>
          </a:scene3d>
        </p:spPr>
        <p:txBody>
          <a:bodyPr wrap="square" rtlCol="0">
            <a:spAutoFit/>
          </a:bodyPr>
          <a:lstStyle/>
          <a:p>
            <a:r>
              <a:rPr lang="zh-CN" altLang="en-US" sz="4000" b="1" dirty="0" smtClean="0">
                <a:solidFill>
                  <a:srgbClr val="FF0000"/>
                </a:solidFill>
                <a:latin typeface="华文楷体" pitchFamily="2" charset="-122"/>
                <a:ea typeface="华文楷体" pitchFamily="2" charset="-122"/>
              </a:rPr>
              <a:t>温柔贤惠</a:t>
            </a:r>
            <a:endParaRPr lang="zh-CN" altLang="en-US" sz="4000" b="1" dirty="0">
              <a:solidFill>
                <a:srgbClr val="FF0000"/>
              </a:solidFill>
              <a:latin typeface="华文楷体" pitchFamily="2" charset="-122"/>
              <a:ea typeface="华文楷体" pitchFamily="2" charset="-122"/>
            </a:endParaRPr>
          </a:p>
        </p:txBody>
      </p:sp>
      <p:sp>
        <p:nvSpPr>
          <p:cNvPr id="5" name="TextBox 4"/>
          <p:cNvSpPr txBox="1"/>
          <p:nvPr/>
        </p:nvSpPr>
        <p:spPr>
          <a:xfrm>
            <a:off x="4000496" y="5715016"/>
            <a:ext cx="2428892" cy="707886"/>
          </a:xfrm>
          <a:prstGeom prst="rect">
            <a:avLst/>
          </a:prstGeom>
          <a:noFill/>
          <a:scene3d>
            <a:camera prst="orthographicFront">
              <a:rot lat="0" lon="0" rev="18894000"/>
            </a:camera>
            <a:lightRig rig="threePt" dir="t"/>
          </a:scene3d>
        </p:spPr>
        <p:txBody>
          <a:bodyPr wrap="square" rtlCol="0">
            <a:spAutoFit/>
          </a:bodyPr>
          <a:lstStyle/>
          <a:p>
            <a:r>
              <a:rPr lang="zh-CN" altLang="en-US" sz="4000" b="1" dirty="0" smtClean="0">
                <a:solidFill>
                  <a:srgbClr val="FF0000"/>
                </a:solidFill>
                <a:latin typeface="华文楷体" pitchFamily="2" charset="-122"/>
                <a:ea typeface="华文楷体" pitchFamily="2" charset="-122"/>
              </a:rPr>
              <a:t>深明大义</a:t>
            </a:r>
            <a:endParaRPr lang="zh-CN" altLang="en-US" sz="4000" b="1" dirty="0">
              <a:solidFill>
                <a:srgbClr val="FF0000"/>
              </a:solidFill>
              <a:latin typeface="华文楷体" pitchFamily="2" charset="-122"/>
              <a:ea typeface="华文楷体" pitchFamily="2" charset="-122"/>
            </a:endParaRPr>
          </a:p>
        </p:txBody>
      </p:sp>
      <p:sp>
        <p:nvSpPr>
          <p:cNvPr id="6" name="TextBox 5"/>
          <p:cNvSpPr txBox="1"/>
          <p:nvPr/>
        </p:nvSpPr>
        <p:spPr>
          <a:xfrm>
            <a:off x="1214414" y="2285992"/>
            <a:ext cx="2714644" cy="707886"/>
          </a:xfrm>
          <a:prstGeom prst="rect">
            <a:avLst/>
          </a:prstGeom>
          <a:noFill/>
        </p:spPr>
        <p:txBody>
          <a:bodyPr wrap="square" rtlCol="0">
            <a:spAutoFit/>
          </a:bodyPr>
          <a:lstStyle/>
          <a:p>
            <a:r>
              <a:rPr lang="zh-CN" altLang="en-US" sz="4000" b="1" dirty="0" smtClean="0">
                <a:solidFill>
                  <a:srgbClr val="FF0000"/>
                </a:solidFill>
                <a:latin typeface="华文楷体" pitchFamily="2" charset="-122"/>
                <a:ea typeface="华文楷体" pitchFamily="2" charset="-122"/>
              </a:rPr>
              <a:t>直率开朗 </a:t>
            </a:r>
            <a:endParaRPr lang="zh-CN" altLang="en-US" sz="4000" b="1" dirty="0">
              <a:solidFill>
                <a:srgbClr val="FF0000"/>
              </a:solidFill>
              <a:latin typeface="华文楷体" pitchFamily="2" charset="-122"/>
              <a:ea typeface="华文楷体" pitchFamily="2" charset="-122"/>
            </a:endParaRPr>
          </a:p>
        </p:txBody>
      </p:sp>
      <p:sp>
        <p:nvSpPr>
          <p:cNvPr id="8" name="TextBox 7"/>
          <p:cNvSpPr txBox="1"/>
          <p:nvPr/>
        </p:nvSpPr>
        <p:spPr>
          <a:xfrm>
            <a:off x="3214678" y="2285992"/>
            <a:ext cx="2643206" cy="707886"/>
          </a:xfrm>
          <a:prstGeom prst="rect">
            <a:avLst/>
          </a:prstGeom>
          <a:noFill/>
        </p:spPr>
        <p:txBody>
          <a:bodyPr wrap="square" rtlCol="0">
            <a:spAutoFit/>
          </a:bodyPr>
          <a:lstStyle/>
          <a:p>
            <a:r>
              <a:rPr lang="zh-CN" altLang="en-US" sz="3600" b="1" dirty="0" smtClean="0">
                <a:solidFill>
                  <a:srgbClr val="FF0000"/>
                </a:solidFill>
                <a:latin typeface="华文楷体" pitchFamily="2" charset="-122"/>
                <a:ea typeface="华文楷体" pitchFamily="2" charset="-122"/>
              </a:rPr>
              <a:t>性急</a:t>
            </a:r>
            <a:r>
              <a:rPr lang="zh-CN" altLang="en-US" sz="4000" b="1" dirty="0" smtClean="0">
                <a:solidFill>
                  <a:srgbClr val="FF0000"/>
                </a:solidFill>
                <a:latin typeface="华文楷体" pitchFamily="2" charset="-122"/>
                <a:ea typeface="华文楷体" pitchFamily="2" charset="-122"/>
              </a:rPr>
              <a:t>冒失</a:t>
            </a:r>
            <a:endParaRPr lang="zh-CN" altLang="en-US" sz="4000" b="1" dirty="0">
              <a:solidFill>
                <a:srgbClr val="FF0000"/>
              </a:solidFill>
              <a:latin typeface="华文楷体" pitchFamily="2" charset="-122"/>
              <a:ea typeface="华文楷体" pitchFamily="2" charset="-122"/>
            </a:endParaRPr>
          </a:p>
        </p:txBody>
      </p:sp>
      <p:sp>
        <p:nvSpPr>
          <p:cNvPr id="9" name="TextBox 8"/>
          <p:cNvSpPr txBox="1"/>
          <p:nvPr/>
        </p:nvSpPr>
        <p:spPr>
          <a:xfrm>
            <a:off x="5143504" y="2285992"/>
            <a:ext cx="2643206" cy="707886"/>
          </a:xfrm>
          <a:prstGeom prst="rect">
            <a:avLst/>
          </a:prstGeom>
          <a:noFill/>
        </p:spPr>
        <p:txBody>
          <a:bodyPr wrap="square" rtlCol="0">
            <a:spAutoFit/>
          </a:bodyPr>
          <a:lstStyle/>
          <a:p>
            <a:r>
              <a:rPr lang="zh-CN" altLang="en-US" sz="3600" b="1" dirty="0" smtClean="0">
                <a:solidFill>
                  <a:srgbClr val="FF0000"/>
                </a:solidFill>
                <a:latin typeface="华文楷体" pitchFamily="2" charset="-122"/>
                <a:ea typeface="华文楷体" pitchFamily="2" charset="-122"/>
              </a:rPr>
              <a:t>含蓄</a:t>
            </a:r>
            <a:r>
              <a:rPr lang="zh-CN" altLang="en-US" sz="4000" b="1" dirty="0" smtClean="0">
                <a:solidFill>
                  <a:srgbClr val="FF0000"/>
                </a:solidFill>
                <a:latin typeface="华文楷体" pitchFamily="2" charset="-122"/>
                <a:ea typeface="华文楷体" pitchFamily="2" charset="-122"/>
              </a:rPr>
              <a:t>羞涩</a:t>
            </a:r>
            <a:endParaRPr lang="zh-CN" altLang="en-US" sz="4000" b="1" dirty="0">
              <a:solidFill>
                <a:srgbClr val="FF0000"/>
              </a:solidFill>
              <a:latin typeface="华文楷体" pitchFamily="2" charset="-122"/>
              <a:ea typeface="华文楷体" pitchFamily="2" charset="-122"/>
            </a:endParaRPr>
          </a:p>
        </p:txBody>
      </p:sp>
      <p:sp>
        <p:nvSpPr>
          <p:cNvPr id="11" name="TextBox 10"/>
          <p:cNvSpPr txBox="1"/>
          <p:nvPr/>
        </p:nvSpPr>
        <p:spPr>
          <a:xfrm>
            <a:off x="3714744" y="3429000"/>
            <a:ext cx="2643206" cy="707886"/>
          </a:xfrm>
          <a:prstGeom prst="rect">
            <a:avLst/>
          </a:prstGeom>
          <a:noFill/>
          <a:scene3d>
            <a:camera prst="orthographicFront">
              <a:rot lat="0" lon="0" rev="3300000"/>
            </a:camera>
            <a:lightRig rig="threePt" dir="t"/>
          </a:scene3d>
        </p:spPr>
        <p:txBody>
          <a:bodyPr wrap="square" rtlCol="0">
            <a:spAutoFit/>
          </a:bodyPr>
          <a:lstStyle/>
          <a:p>
            <a:r>
              <a:rPr lang="zh-CN" altLang="en-US" sz="4000" b="1" dirty="0" smtClean="0">
                <a:solidFill>
                  <a:srgbClr val="FF0000"/>
                </a:solidFill>
                <a:latin typeface="华文楷体" pitchFamily="2" charset="-122"/>
                <a:ea typeface="华文楷体" pitchFamily="2" charset="-122"/>
              </a:rPr>
              <a:t>自尊自强</a:t>
            </a:r>
            <a:endParaRPr lang="zh-CN" altLang="en-US" sz="4000" b="1" dirty="0">
              <a:solidFill>
                <a:srgbClr val="FF0000"/>
              </a:solidFill>
              <a:latin typeface="华文楷体" pitchFamily="2" charset="-122"/>
              <a:ea typeface="华文楷体" pitchFamily="2" charset="-122"/>
            </a:endParaRPr>
          </a:p>
        </p:txBody>
      </p:sp>
      <p:sp>
        <p:nvSpPr>
          <p:cNvPr id="12" name="TextBox 11"/>
          <p:cNvSpPr txBox="1"/>
          <p:nvPr/>
        </p:nvSpPr>
        <p:spPr>
          <a:xfrm>
            <a:off x="1928794" y="5572140"/>
            <a:ext cx="2786082" cy="707886"/>
          </a:xfrm>
          <a:prstGeom prst="rect">
            <a:avLst/>
          </a:prstGeom>
          <a:noFill/>
          <a:scene3d>
            <a:camera prst="orthographicFront">
              <a:rot lat="0" lon="0" rev="2700000"/>
            </a:camera>
            <a:lightRig rig="threePt" dir="t"/>
          </a:scene3d>
        </p:spPr>
        <p:txBody>
          <a:bodyPr wrap="square" rtlCol="0">
            <a:spAutoFit/>
          </a:bodyPr>
          <a:lstStyle/>
          <a:p>
            <a:r>
              <a:rPr lang="zh-CN" altLang="en-US" sz="4000" b="1" dirty="0" smtClean="0">
                <a:solidFill>
                  <a:srgbClr val="FF0000"/>
                </a:solidFill>
                <a:latin typeface="华文楷体" pitchFamily="2" charset="-122"/>
                <a:ea typeface="华文楷体" pitchFamily="2" charset="-122"/>
              </a:rPr>
              <a:t>乐观自信</a:t>
            </a:r>
            <a:endParaRPr lang="zh-CN" altLang="en-US" sz="4000" b="1" dirty="0">
              <a:solidFill>
                <a:srgbClr val="FF0000"/>
              </a:solidFill>
              <a:latin typeface="华文楷体" pitchFamily="2" charset="-122"/>
              <a:ea typeface="华文楷体" pitchFamily="2" charset="-122"/>
            </a:endParaRPr>
          </a:p>
        </p:txBody>
      </p:sp>
      <p:pic>
        <p:nvPicPr>
          <p:cNvPr id="13" name="图片 12" descr="zhou-4.jpg"/>
          <p:cNvPicPr>
            <a:picLocks noChangeAspect="1"/>
          </p:cNvPicPr>
          <p:nvPr/>
        </p:nvPicPr>
        <p:blipFill>
          <a:blip r:embed="rId3" cstate="print"/>
          <a:stretch>
            <a:fillRect/>
          </a:stretch>
        </p:blipFill>
        <p:spPr>
          <a:xfrm>
            <a:off x="0" y="-142900"/>
            <a:ext cx="9144000" cy="76181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lide(fromBottom)">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slide(fromBottom)">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slide(fromBottom)">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slide(fromBottom)">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slide(fromBottom)">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lide(fromBottom)">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slide(fromBottom)">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dissolve">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8" grpId="0"/>
      <p:bldP spid="9" grpId="0"/>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009847562322.jpg"/>
          <p:cNvPicPr>
            <a:picLocks noChangeAspect="1"/>
          </p:cNvPicPr>
          <p:nvPr/>
        </p:nvPicPr>
        <p:blipFill>
          <a:blip r:embed="rId2" cstate="print"/>
          <a:stretch>
            <a:fillRect/>
          </a:stretch>
        </p:blipFill>
        <p:spPr>
          <a:xfrm>
            <a:off x="-285784" y="-571528"/>
            <a:ext cx="9715568" cy="742952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303711914.jpg"/>
          <p:cNvPicPr>
            <a:picLocks noChangeAspect="1"/>
          </p:cNvPicPr>
          <p:nvPr/>
        </p:nvPicPr>
        <p:blipFill>
          <a:blip r:embed="rId2" cstate="print"/>
          <a:stretch>
            <a:fillRect/>
          </a:stretch>
        </p:blipFill>
        <p:spPr>
          <a:xfrm>
            <a:off x="0" y="0"/>
            <a:ext cx="9144000" cy="6858000"/>
          </a:xfrm>
          <a:prstGeom prst="rect">
            <a:avLst/>
          </a:prstGeom>
        </p:spPr>
      </p:pic>
      <p:sp>
        <p:nvSpPr>
          <p:cNvPr id="4" name="矩形 3"/>
          <p:cNvSpPr/>
          <p:nvPr/>
        </p:nvSpPr>
        <p:spPr>
          <a:xfrm>
            <a:off x="5643570" y="1571612"/>
            <a:ext cx="2954655" cy="2585323"/>
          </a:xfrm>
          <a:prstGeom prst="rect">
            <a:avLst/>
          </a:prstGeom>
          <a:noFill/>
          <a:ln>
            <a:solidFill>
              <a:srgbClr val="0000FF"/>
            </a:solidFill>
          </a:ln>
        </p:spPr>
        <p:txBody>
          <a:bodyPr wrap="none" lIns="91440" tIns="45720" rIns="91440" bIns="45720">
            <a:spAutoFit/>
          </a:bodyPr>
          <a:lstStyle/>
          <a:p>
            <a:r>
              <a:rPr lang="zh-CN" altLang="en-US" sz="5400" dirty="0" smtClean="0">
                <a:ln w="18415" cmpd="sng">
                  <a:solidFill>
                    <a:srgbClr val="FFFFFF"/>
                  </a:solidFill>
                  <a:prstDash val="solid"/>
                </a:ln>
                <a:solidFill>
                  <a:srgbClr val="FFFF00"/>
                </a:solidFill>
                <a:effectLst>
                  <a:outerShdw blurRad="63500" dir="3600000" algn="tl" rotWithShape="0">
                    <a:srgbClr val="000000">
                      <a:alpha val="70000"/>
                    </a:srgbClr>
                  </a:outerShdw>
                </a:effectLst>
                <a:latin typeface="华文楷体" pitchFamily="2" charset="-122"/>
                <a:ea typeface="华文楷体" pitchFamily="2" charset="-122"/>
              </a:rPr>
              <a:t>本课结束</a:t>
            </a:r>
            <a:endParaRPr lang="en-US" altLang="zh-CN" sz="5400" dirty="0" smtClean="0">
              <a:ln w="18415" cmpd="sng">
                <a:solidFill>
                  <a:srgbClr val="FFFFFF"/>
                </a:solidFill>
                <a:prstDash val="solid"/>
              </a:ln>
              <a:solidFill>
                <a:srgbClr val="FFFF00"/>
              </a:solidFill>
              <a:effectLst>
                <a:outerShdw blurRad="63500" dir="3600000" algn="tl" rotWithShape="0">
                  <a:srgbClr val="000000">
                    <a:alpha val="70000"/>
                  </a:srgbClr>
                </a:outerShdw>
              </a:effectLst>
              <a:latin typeface="华文楷体" pitchFamily="2" charset="-122"/>
              <a:ea typeface="华文楷体" pitchFamily="2" charset="-122"/>
            </a:endParaRPr>
          </a:p>
          <a:p>
            <a:r>
              <a:rPr lang="zh-CN" altLang="en-US" sz="5400" dirty="0" smtClean="0">
                <a:ln w="18415" cmpd="sng">
                  <a:solidFill>
                    <a:srgbClr val="FFFFFF"/>
                  </a:solidFill>
                  <a:prstDash val="solid"/>
                </a:ln>
                <a:solidFill>
                  <a:srgbClr val="FFFF00"/>
                </a:solidFill>
                <a:effectLst>
                  <a:outerShdw blurRad="63500" dir="3600000" algn="tl" rotWithShape="0">
                    <a:srgbClr val="000000">
                      <a:alpha val="70000"/>
                    </a:srgbClr>
                  </a:outerShdw>
                </a:effectLst>
                <a:latin typeface="华文楷体" pitchFamily="2" charset="-122"/>
                <a:ea typeface="华文楷体" pitchFamily="2" charset="-122"/>
              </a:rPr>
              <a:t>谢谢大家</a:t>
            </a:r>
          </a:p>
          <a:p>
            <a:pPr algn="ctr"/>
            <a:endParaRPr lang="zh-CN" alt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C:\Users\wang\Pictures\200882083652285_2.jpg"/>
          <p:cNvPicPr>
            <a:picLocks noChangeAspect="1" noChangeArrowheads="1"/>
          </p:cNvPicPr>
          <p:nvPr/>
        </p:nvPicPr>
        <p:blipFill>
          <a:blip r:embed="rId2" cstate="print"/>
          <a:srcRect/>
          <a:stretch>
            <a:fillRect/>
          </a:stretch>
        </p:blipFill>
        <p:spPr bwMode="auto">
          <a:xfrm>
            <a:off x="-244475" y="0"/>
            <a:ext cx="9593263" cy="6829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11"/>
          <p:cNvPicPr>
            <a:picLocks noChangeAspect="1" noChangeArrowheads="1"/>
          </p:cNvPicPr>
          <p:nvPr/>
        </p:nvPicPr>
        <p:blipFill>
          <a:blip r:embed="rId2" cstate="print"/>
          <a:srcRect/>
          <a:stretch>
            <a:fillRect/>
          </a:stretch>
        </p:blipFill>
        <p:spPr bwMode="auto">
          <a:xfrm>
            <a:off x="0" y="-533400"/>
            <a:ext cx="9144000" cy="7772400"/>
          </a:xfrm>
          <a:prstGeom prst="rect">
            <a:avLst/>
          </a:prstGeom>
          <a:noFill/>
          <a:ln w="9525">
            <a:noFill/>
            <a:miter lim="800000"/>
            <a:headEnd/>
            <a:tailEnd/>
          </a:ln>
        </p:spPr>
      </p:pic>
      <p:sp>
        <p:nvSpPr>
          <p:cNvPr id="7171" name="Text Box 3"/>
          <p:cNvSpPr txBox="1">
            <a:spLocks noChangeArrowheads="1"/>
          </p:cNvSpPr>
          <p:nvPr/>
        </p:nvSpPr>
        <p:spPr bwMode="auto">
          <a:xfrm>
            <a:off x="0" y="0"/>
            <a:ext cx="9448800" cy="457200"/>
          </a:xfrm>
          <a:prstGeom prst="rect">
            <a:avLst/>
          </a:prstGeom>
          <a:noFill/>
          <a:ln w="9525">
            <a:noFill/>
            <a:miter lim="800000"/>
            <a:headEnd/>
            <a:tailEnd/>
          </a:ln>
        </p:spPr>
        <p:txBody>
          <a:bodyPr>
            <a:spAutoFit/>
          </a:bodyPr>
          <a:lstStyle/>
          <a:p>
            <a:pPr>
              <a:spcBef>
                <a:spcPct val="50000"/>
              </a:spcBef>
            </a:pPr>
            <a:endParaRPr kumimoji="1" lang="zh-CN" altLang="zh-CN" sz="2400">
              <a:latin typeface="Times New Roman" pitchFamily="18" charset="0"/>
            </a:endParaRPr>
          </a:p>
        </p:txBody>
      </p:sp>
      <p:sp>
        <p:nvSpPr>
          <p:cNvPr id="7172" name="Text Box 4"/>
          <p:cNvSpPr txBox="1">
            <a:spLocks noChangeArrowheads="1"/>
          </p:cNvSpPr>
          <p:nvPr/>
        </p:nvSpPr>
        <p:spPr bwMode="auto">
          <a:xfrm>
            <a:off x="7164388" y="6381750"/>
            <a:ext cx="1800225" cy="457200"/>
          </a:xfrm>
          <a:prstGeom prst="rect">
            <a:avLst/>
          </a:prstGeom>
          <a:solidFill>
            <a:schemeClr val="bg1"/>
          </a:solidFill>
          <a:ln w="9525">
            <a:noFill/>
            <a:miter lim="800000"/>
            <a:headEnd/>
            <a:tailEnd/>
          </a:ln>
        </p:spPr>
        <p:txBody>
          <a:bodyPr>
            <a:spAutoFit/>
          </a:bodyPr>
          <a:lstStyle/>
          <a:p>
            <a:pPr>
              <a:spcBef>
                <a:spcPct val="50000"/>
              </a:spcBef>
            </a:pPr>
            <a:r>
              <a:rPr kumimoji="1" lang="zh-CN" altLang="en-US" sz="2400">
                <a:solidFill>
                  <a:schemeClr val="accent2"/>
                </a:solidFill>
                <a:latin typeface="Times New Roman" pitchFamily="18" charset="0"/>
                <a:ea typeface="方正剪纸简体" pitchFamily="65" charset="-122"/>
              </a:rPr>
              <a:t>白洋淀荷花</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ic4.nipic.com/20091011/2799493_105817078292_2.jpg"/>
          <p:cNvPicPr>
            <a:picLocks noChangeAspect="1" noChangeArrowheads="1"/>
          </p:cNvPicPr>
          <p:nvPr/>
        </p:nvPicPr>
        <p:blipFill>
          <a:blip r:embed="rId2" cstate="print"/>
          <a:srcRect/>
          <a:stretch>
            <a:fillRect/>
          </a:stretch>
        </p:blipFill>
        <p:spPr bwMode="auto">
          <a:xfrm>
            <a:off x="0" y="-2781301"/>
            <a:ext cx="9753600" cy="9639301"/>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a1.att.hudong.com/70/64/300001172695130252641421430_950.jpg"/>
          <p:cNvPicPr>
            <a:picLocks noChangeAspect="1" noChangeArrowheads="1"/>
          </p:cNvPicPr>
          <p:nvPr/>
        </p:nvPicPr>
        <p:blipFill>
          <a:blip r:embed="rId2" cstate="print"/>
          <a:srcRect/>
          <a:stretch>
            <a:fillRect/>
          </a:stretch>
        </p:blipFill>
        <p:spPr bwMode="auto">
          <a:xfrm>
            <a:off x="-309618" y="-232214"/>
            <a:ext cx="9453618" cy="7090214"/>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descr="1_1-1-21-312_20031204114828"/>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85720" y="285728"/>
            <a:ext cx="1928826" cy="642942"/>
          </a:xfrm>
        </p:spPr>
        <p:txBody>
          <a:bodyPr>
            <a:normAutofit fontScale="90000"/>
          </a:bodyPr>
          <a:lstStyle/>
          <a:p>
            <a:r>
              <a:rPr lang="en-US" altLang="zh-CN" dirty="0" smtClean="0"/>
              <a:t/>
            </a:r>
            <a:br>
              <a:rPr lang="en-US" altLang="zh-CN" dirty="0" smtClean="0"/>
            </a:br>
            <a:r>
              <a:rPr lang="en-US" altLang="zh-CN" dirty="0" smtClean="0"/>
              <a:t/>
            </a:r>
            <a:br>
              <a:rPr lang="en-US" altLang="zh-CN" dirty="0" smtClean="0"/>
            </a:br>
            <a:r>
              <a:rPr lang="zh-CN" altLang="en-US" dirty="0" smtClean="0"/>
              <a:t>导入</a:t>
            </a:r>
            <a:endParaRPr lang="zh-CN" altLang="en-US" dirty="0"/>
          </a:p>
        </p:txBody>
      </p:sp>
      <p:sp>
        <p:nvSpPr>
          <p:cNvPr id="3" name="副标题 2"/>
          <p:cNvSpPr>
            <a:spLocks noGrp="1"/>
          </p:cNvSpPr>
          <p:nvPr>
            <p:ph type="subTitle" idx="1"/>
          </p:nvPr>
        </p:nvSpPr>
        <p:spPr>
          <a:xfrm>
            <a:off x="571472" y="1214422"/>
            <a:ext cx="7858180" cy="5000660"/>
          </a:xfrm>
        </p:spPr>
        <p:txBody>
          <a:bodyPr>
            <a:normAutofit fontScale="92500"/>
          </a:bodyPr>
          <a:lstStyle/>
          <a:p>
            <a:r>
              <a:rPr kumimoji="1" lang="en-US" altLang="zh-CN" b="1" dirty="0" smtClean="0">
                <a:effectLst>
                  <a:outerShdw blurRad="38100" dist="38100" dir="2700000" algn="tl">
                    <a:srgbClr val="000000"/>
                  </a:outerShdw>
                </a:effectLst>
                <a:latin typeface="Times New Roman" pitchFamily="18" charset="0"/>
              </a:rPr>
              <a:t> </a:t>
            </a:r>
            <a:r>
              <a:rPr kumimoji="1" lang="zh-CN" altLang="en-US" sz="3100" b="1" dirty="0" smtClean="0">
                <a:solidFill>
                  <a:schemeClr val="bg1"/>
                </a:solidFill>
                <a:effectLst>
                  <a:outerShdw blurRad="38100" dist="38100" dir="2700000" algn="tl">
                    <a:srgbClr val="000000"/>
                  </a:outerShdw>
                </a:effectLst>
                <a:latin typeface="Times New Roman" pitchFamily="18" charset="0"/>
              </a:rPr>
              <a:t>相传在很久很久以前，一个中秋节的晚上，嫦娥偷吃了仙药后不由自主地往上飘，就在她离月宫还差一步的时候，随身佩戴的宝镜却掉了下来，这块宝镜摔成了大大小小的</a:t>
            </a:r>
            <a:r>
              <a:rPr kumimoji="1" lang="en-US" altLang="zh-CN" sz="3100" b="1" dirty="0" smtClean="0">
                <a:solidFill>
                  <a:schemeClr val="bg1"/>
                </a:solidFill>
                <a:effectLst>
                  <a:outerShdw blurRad="38100" dist="38100" dir="2700000" algn="tl">
                    <a:srgbClr val="000000"/>
                  </a:outerShdw>
                </a:effectLst>
                <a:latin typeface="Times New Roman" pitchFamily="18" charset="0"/>
              </a:rPr>
              <a:t>99</a:t>
            </a:r>
            <a:r>
              <a:rPr kumimoji="1" lang="zh-CN" altLang="en-US" sz="3100" b="1" dirty="0" smtClean="0">
                <a:solidFill>
                  <a:schemeClr val="bg1"/>
                </a:solidFill>
                <a:effectLst>
                  <a:outerShdw blurRad="38100" dist="38100" dir="2700000" algn="tl">
                    <a:srgbClr val="000000"/>
                  </a:outerShdw>
                </a:effectLst>
                <a:latin typeface="Times New Roman" pitchFamily="18" charset="0"/>
              </a:rPr>
              <a:t>个碎片，于是地上便有了大大小小</a:t>
            </a:r>
            <a:r>
              <a:rPr kumimoji="1" lang="en-US" altLang="zh-CN" sz="3100" b="1" dirty="0" smtClean="0">
                <a:solidFill>
                  <a:schemeClr val="bg1"/>
                </a:solidFill>
                <a:effectLst>
                  <a:outerShdw blurRad="38100" dist="38100" dir="2700000" algn="tl">
                    <a:srgbClr val="000000"/>
                  </a:outerShdw>
                </a:effectLst>
                <a:latin typeface="Times New Roman" pitchFamily="18" charset="0"/>
              </a:rPr>
              <a:t>99</a:t>
            </a:r>
            <a:r>
              <a:rPr kumimoji="1" lang="zh-CN" altLang="en-US" sz="3100" b="1" dirty="0" smtClean="0">
                <a:solidFill>
                  <a:schemeClr val="bg1"/>
                </a:solidFill>
                <a:effectLst>
                  <a:outerShdw blurRad="38100" dist="38100" dir="2700000" algn="tl">
                    <a:srgbClr val="000000"/>
                  </a:outerShdw>
                </a:effectLst>
                <a:latin typeface="Times New Roman" pitchFamily="18" charset="0"/>
              </a:rPr>
              <a:t>个水淀。荷花淀便是其中的一个淀泊，它属白洋淀水域，白洋淀又名西淀，属河北省安新、伍丘、高阳、雄县等县（市）所辖。这是一片面积为五百平方公里的水域，淀周堤埝环绕，淀内地形复杂，纵横交织着</a:t>
            </a:r>
            <a:r>
              <a:rPr kumimoji="1" lang="en-US" altLang="zh-CN" sz="3100" b="1" dirty="0" smtClean="0">
                <a:solidFill>
                  <a:schemeClr val="bg1"/>
                </a:solidFill>
                <a:effectLst>
                  <a:outerShdw blurRad="38100" dist="38100" dir="2700000" algn="tl">
                    <a:srgbClr val="000000"/>
                  </a:outerShdw>
                </a:effectLst>
                <a:latin typeface="Times New Roman" pitchFamily="18" charset="0"/>
              </a:rPr>
              <a:t>3700</a:t>
            </a:r>
            <a:r>
              <a:rPr kumimoji="1" lang="zh-CN" altLang="en-US" sz="3100" b="1" dirty="0" smtClean="0">
                <a:solidFill>
                  <a:schemeClr val="bg1"/>
                </a:solidFill>
                <a:effectLst>
                  <a:outerShdw blurRad="38100" dist="38100" dir="2700000" algn="tl">
                    <a:srgbClr val="000000"/>
                  </a:outerShdw>
                </a:effectLst>
                <a:latin typeface="Times New Roman" pitchFamily="18" charset="0"/>
              </a:rPr>
              <a:t>条沟壕，把淀面分割成</a:t>
            </a:r>
            <a:r>
              <a:rPr kumimoji="1" lang="en-US" altLang="zh-CN" sz="3100" b="1" dirty="0" smtClean="0">
                <a:solidFill>
                  <a:schemeClr val="bg1"/>
                </a:solidFill>
                <a:effectLst>
                  <a:outerShdw blurRad="38100" dist="38100" dir="2700000" algn="tl">
                    <a:srgbClr val="000000"/>
                  </a:outerShdw>
                </a:effectLst>
                <a:latin typeface="Times New Roman" pitchFamily="18" charset="0"/>
              </a:rPr>
              <a:t>43</a:t>
            </a:r>
            <a:r>
              <a:rPr kumimoji="1" lang="zh-CN" altLang="en-US" sz="3100" b="1" dirty="0" smtClean="0">
                <a:solidFill>
                  <a:schemeClr val="bg1"/>
                </a:solidFill>
                <a:effectLst>
                  <a:outerShdw blurRad="38100" dist="38100" dir="2700000" algn="tl">
                    <a:srgbClr val="000000"/>
                  </a:outerShdw>
                </a:effectLst>
                <a:latin typeface="Times New Roman" pitchFamily="18" charset="0"/>
              </a:rPr>
              <a:t>个大大小小的淀泊，形成淀内有淀、淀间大小沟壕相通的水网泽国景观。 </a:t>
            </a:r>
            <a:endParaRPr lang="zh-CN" altLang="en-US" sz="3100" dirty="0"/>
          </a:p>
        </p:txBody>
      </p:sp>
      <p:pic>
        <p:nvPicPr>
          <p:cNvPr id="4" name="图片 3" descr="11145213801.jpg"/>
          <p:cNvPicPr>
            <a:picLocks noChangeAspect="1"/>
          </p:cNvPicPr>
          <p:nvPr/>
        </p:nvPicPr>
        <p:blipFill>
          <a:blip r:embed="rId2" cstate="print"/>
          <a:stretch>
            <a:fillRect/>
          </a:stretch>
        </p:blipFill>
        <p:spPr>
          <a:xfrm>
            <a:off x="0" y="0"/>
            <a:ext cx="9144000" cy="6858000"/>
          </a:xfrm>
          <a:prstGeom prst="rect">
            <a:avLst/>
          </a:prstGeom>
        </p:spPr>
      </p:pic>
      <p:sp>
        <p:nvSpPr>
          <p:cNvPr id="5" name="TextBox 4"/>
          <p:cNvSpPr txBox="1"/>
          <p:nvPr/>
        </p:nvSpPr>
        <p:spPr>
          <a:xfrm>
            <a:off x="500034" y="1142984"/>
            <a:ext cx="8286808" cy="4832092"/>
          </a:xfrm>
          <a:prstGeom prst="rect">
            <a:avLst/>
          </a:prstGeom>
          <a:noFill/>
        </p:spPr>
        <p:txBody>
          <a:bodyPr wrap="square" rtlCol="0">
            <a:spAutoFit/>
          </a:bodyPr>
          <a:lstStyle/>
          <a:p>
            <a:r>
              <a:rPr kumimoji="1" lang="en-US" altLang="zh-CN" b="1" dirty="0" smtClean="0">
                <a:effectLst>
                  <a:outerShdw blurRad="38100" dist="38100" dir="2700000" algn="tl">
                    <a:srgbClr val="000000"/>
                  </a:outerShdw>
                </a:effectLst>
                <a:latin typeface="Times New Roman" pitchFamily="18" charset="0"/>
              </a:rPr>
              <a:t> </a:t>
            </a:r>
            <a:r>
              <a:rPr kumimoji="1" lang="zh-CN" altLang="en-US" sz="2800" b="1" dirty="0" smtClean="0">
                <a:solidFill>
                  <a:schemeClr val="bg1"/>
                </a:solidFill>
                <a:effectLst>
                  <a:outerShdw blurRad="38100" dist="38100" dir="2700000" algn="tl">
                    <a:srgbClr val="000000"/>
                  </a:outerShdw>
                </a:effectLst>
                <a:latin typeface="Times New Roman" pitchFamily="18" charset="0"/>
              </a:rPr>
              <a:t>相传在很久很久以前，一个中秋节的晚上，嫦娥偷吃了仙药后不由自主地往上飘，就在她离月宫还差一步的时候，随身佩戴的宝镜却掉了下来，这块宝镜摔成了大大小小的</a:t>
            </a:r>
            <a:r>
              <a:rPr kumimoji="1" lang="en-US" altLang="zh-CN" sz="2800" b="1" dirty="0" smtClean="0">
                <a:solidFill>
                  <a:schemeClr val="bg1"/>
                </a:solidFill>
                <a:effectLst>
                  <a:outerShdw blurRad="38100" dist="38100" dir="2700000" algn="tl">
                    <a:srgbClr val="000000"/>
                  </a:outerShdw>
                </a:effectLst>
                <a:latin typeface="Times New Roman" pitchFamily="18" charset="0"/>
              </a:rPr>
              <a:t>99</a:t>
            </a:r>
            <a:r>
              <a:rPr kumimoji="1" lang="zh-CN" altLang="en-US" sz="2800" b="1" dirty="0" smtClean="0">
                <a:solidFill>
                  <a:schemeClr val="bg1"/>
                </a:solidFill>
                <a:effectLst>
                  <a:outerShdw blurRad="38100" dist="38100" dir="2700000" algn="tl">
                    <a:srgbClr val="000000"/>
                  </a:outerShdw>
                </a:effectLst>
                <a:latin typeface="Times New Roman" pitchFamily="18" charset="0"/>
              </a:rPr>
              <a:t>个碎片，于是地上便有了大大小小</a:t>
            </a:r>
            <a:r>
              <a:rPr kumimoji="1" lang="en-US" altLang="zh-CN" sz="2800" b="1" dirty="0" smtClean="0">
                <a:solidFill>
                  <a:schemeClr val="bg1"/>
                </a:solidFill>
                <a:effectLst>
                  <a:outerShdw blurRad="38100" dist="38100" dir="2700000" algn="tl">
                    <a:srgbClr val="000000"/>
                  </a:outerShdw>
                </a:effectLst>
                <a:latin typeface="Times New Roman" pitchFamily="18" charset="0"/>
              </a:rPr>
              <a:t>99</a:t>
            </a:r>
            <a:r>
              <a:rPr kumimoji="1" lang="zh-CN" altLang="en-US" sz="2800" b="1" dirty="0" smtClean="0">
                <a:solidFill>
                  <a:schemeClr val="bg1"/>
                </a:solidFill>
                <a:effectLst>
                  <a:outerShdw blurRad="38100" dist="38100" dir="2700000" algn="tl">
                    <a:srgbClr val="000000"/>
                  </a:outerShdw>
                </a:effectLst>
                <a:latin typeface="Times New Roman" pitchFamily="18" charset="0"/>
              </a:rPr>
              <a:t>个水淀。荷花淀便是其中的一个淀泊，它属白洋淀水域，白洋淀又名西淀，属河北省安新、伍丘、高阳、雄县等县（市）所辖。这是一片面积为五百平方公里的水域，淀周堤埝环绕，淀内地形复杂，纵横交织着</a:t>
            </a:r>
            <a:r>
              <a:rPr kumimoji="1" lang="en-US" altLang="zh-CN" sz="2800" b="1" dirty="0" smtClean="0">
                <a:solidFill>
                  <a:schemeClr val="bg1"/>
                </a:solidFill>
                <a:effectLst>
                  <a:outerShdw blurRad="38100" dist="38100" dir="2700000" algn="tl">
                    <a:srgbClr val="000000"/>
                  </a:outerShdw>
                </a:effectLst>
                <a:latin typeface="Times New Roman" pitchFamily="18" charset="0"/>
              </a:rPr>
              <a:t>3700</a:t>
            </a:r>
            <a:r>
              <a:rPr kumimoji="1" lang="zh-CN" altLang="en-US" sz="2800" b="1" dirty="0" smtClean="0">
                <a:solidFill>
                  <a:schemeClr val="bg1"/>
                </a:solidFill>
                <a:effectLst>
                  <a:outerShdw blurRad="38100" dist="38100" dir="2700000" algn="tl">
                    <a:srgbClr val="000000"/>
                  </a:outerShdw>
                </a:effectLst>
                <a:latin typeface="Times New Roman" pitchFamily="18" charset="0"/>
              </a:rPr>
              <a:t>条沟壕，把淀面分割成</a:t>
            </a:r>
            <a:r>
              <a:rPr kumimoji="1" lang="en-US" altLang="zh-CN" sz="2800" b="1" dirty="0" smtClean="0">
                <a:solidFill>
                  <a:schemeClr val="bg1"/>
                </a:solidFill>
                <a:effectLst>
                  <a:outerShdw blurRad="38100" dist="38100" dir="2700000" algn="tl">
                    <a:srgbClr val="000000"/>
                  </a:outerShdw>
                </a:effectLst>
                <a:latin typeface="Times New Roman" pitchFamily="18" charset="0"/>
              </a:rPr>
              <a:t>43</a:t>
            </a:r>
            <a:r>
              <a:rPr kumimoji="1" lang="zh-CN" altLang="en-US" sz="2800" b="1" dirty="0" smtClean="0">
                <a:solidFill>
                  <a:schemeClr val="bg1"/>
                </a:solidFill>
                <a:effectLst>
                  <a:outerShdw blurRad="38100" dist="38100" dir="2700000" algn="tl">
                    <a:srgbClr val="000000"/>
                  </a:outerShdw>
                </a:effectLst>
                <a:latin typeface="Times New Roman" pitchFamily="18" charset="0"/>
              </a:rPr>
              <a:t>个大大小小的淀泊，形成淀内有淀、淀间大小沟壕相通的水网泽国景观。 </a:t>
            </a:r>
            <a:endParaRPr lang="zh-CN" altLang="en-U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1145213801.jpg"/>
          <p:cNvPicPr>
            <a:picLocks noChangeAspect="1"/>
          </p:cNvPicPr>
          <p:nvPr/>
        </p:nvPicPr>
        <p:blipFill>
          <a:blip r:embed="rId2" cstate="print"/>
          <a:stretch>
            <a:fillRect/>
          </a:stretch>
        </p:blipFill>
        <p:spPr>
          <a:xfrm>
            <a:off x="0" y="0"/>
            <a:ext cx="9144000" cy="6858000"/>
          </a:xfrm>
          <a:prstGeom prst="rect">
            <a:avLst/>
          </a:prstGeom>
        </p:spPr>
      </p:pic>
      <p:sp>
        <p:nvSpPr>
          <p:cNvPr id="4" name="Text Box 3"/>
          <p:cNvSpPr txBox="1">
            <a:spLocks noChangeArrowheads="1"/>
          </p:cNvSpPr>
          <p:nvPr/>
        </p:nvSpPr>
        <p:spPr bwMode="auto">
          <a:xfrm>
            <a:off x="2714612" y="357166"/>
            <a:ext cx="6429388" cy="3416320"/>
          </a:xfrm>
          <a:prstGeom prst="rect">
            <a:avLst/>
          </a:prstGeom>
          <a:noFill/>
          <a:ln w="9525">
            <a:noFill/>
            <a:miter lim="800000"/>
            <a:headEnd/>
            <a:tailEnd/>
          </a:ln>
          <a:effectLst/>
        </p:spPr>
        <p:txBody>
          <a:bodyPr wrap="square">
            <a:spAutoFit/>
          </a:bodyPr>
          <a:lstStyle/>
          <a:p>
            <a:r>
              <a:rPr lang="en-US" altLang="zh-CN" sz="3600" b="1" dirty="0">
                <a:solidFill>
                  <a:schemeClr val="tx1">
                    <a:lumMod val="95000"/>
                    <a:lumOff val="5000"/>
                  </a:schemeClr>
                </a:solidFill>
                <a:latin typeface="华文楷体" pitchFamily="2" charset="-122"/>
                <a:ea typeface="华文楷体" pitchFamily="2" charset="-122"/>
              </a:rPr>
              <a:t>    </a:t>
            </a:r>
            <a:r>
              <a:rPr lang="zh-CN" altLang="en-US" sz="3600" b="1" dirty="0" smtClean="0">
                <a:solidFill>
                  <a:schemeClr val="tx1">
                    <a:lumMod val="95000"/>
                    <a:lumOff val="5000"/>
                  </a:schemeClr>
                </a:solidFill>
                <a:latin typeface="华文楷体" pitchFamily="2" charset="-122"/>
                <a:ea typeface="华文楷体" pitchFamily="2" charset="-122"/>
              </a:rPr>
              <a:t>    孙犁，中国解放区文艺的代表性作家</a:t>
            </a:r>
            <a:r>
              <a:rPr kumimoji="0" lang="zh-CN" altLang="en-US" sz="3600" b="1" dirty="0" smtClean="0">
                <a:solidFill>
                  <a:schemeClr val="tx1">
                    <a:lumMod val="95000"/>
                    <a:lumOff val="5000"/>
                  </a:schemeClr>
                </a:solidFill>
                <a:latin typeface="华文楷体" pitchFamily="2" charset="-122"/>
                <a:ea typeface="华文楷体" pitchFamily="2" charset="-122"/>
              </a:rPr>
              <a:t>，</a:t>
            </a:r>
            <a:r>
              <a:rPr lang="zh-CN" altLang="en-US" sz="3600" b="1" dirty="0" smtClean="0">
                <a:solidFill>
                  <a:schemeClr val="tx1">
                    <a:lumMod val="95000"/>
                    <a:lumOff val="5000"/>
                  </a:schemeClr>
                </a:solidFill>
                <a:latin typeface="华文楷体" pitchFamily="2" charset="-122"/>
                <a:ea typeface="华文楷体" pitchFamily="2" charset="-122"/>
              </a:rPr>
              <a:t>著名文学流派</a:t>
            </a:r>
            <a:r>
              <a:rPr lang="en-US" altLang="zh-CN" sz="3600" b="1" dirty="0" smtClean="0">
                <a:solidFill>
                  <a:schemeClr val="tx1">
                    <a:lumMod val="95000"/>
                    <a:lumOff val="5000"/>
                  </a:schemeClr>
                </a:solidFill>
                <a:latin typeface="华文楷体" pitchFamily="2" charset="-122"/>
                <a:ea typeface="华文楷体" pitchFamily="2" charset="-122"/>
              </a:rPr>
              <a:t>—</a:t>
            </a:r>
            <a:r>
              <a:rPr lang="zh-CN" altLang="en-US" sz="3600" b="1" dirty="0" smtClean="0">
                <a:solidFill>
                  <a:schemeClr val="tx1">
                    <a:lumMod val="95000"/>
                    <a:lumOff val="5000"/>
                  </a:schemeClr>
                </a:solidFill>
                <a:latin typeface="华文楷体" pitchFamily="2" charset="-122"/>
                <a:ea typeface="华文楷体" pitchFamily="2" charset="-122"/>
              </a:rPr>
              <a:t>“荷花淀派”的创立者。</a:t>
            </a:r>
            <a:r>
              <a:rPr lang="en-US" altLang="zh-CN" sz="3600" b="1" dirty="0" smtClean="0">
                <a:solidFill>
                  <a:schemeClr val="tx1">
                    <a:lumMod val="95000"/>
                    <a:lumOff val="5000"/>
                  </a:schemeClr>
                </a:solidFill>
                <a:latin typeface="华文楷体" pitchFamily="2" charset="-122"/>
                <a:ea typeface="华文楷体" pitchFamily="2" charset="-122"/>
              </a:rPr>
              <a:t>《</a:t>
            </a:r>
            <a:r>
              <a:rPr kumimoji="0" lang="zh-CN" altLang="en-US" sz="3600" b="1" dirty="0" smtClean="0">
                <a:solidFill>
                  <a:schemeClr val="tx1">
                    <a:lumMod val="95000"/>
                    <a:lumOff val="5000"/>
                  </a:schemeClr>
                </a:solidFill>
                <a:latin typeface="华文楷体" pitchFamily="2" charset="-122"/>
                <a:ea typeface="华文楷体" pitchFamily="2" charset="-122"/>
              </a:rPr>
              <a:t>荷花淀</a:t>
            </a:r>
            <a:r>
              <a:rPr kumimoji="0" lang="en-US" altLang="zh-CN" sz="3600" b="1" dirty="0" smtClean="0">
                <a:solidFill>
                  <a:schemeClr val="tx1">
                    <a:lumMod val="95000"/>
                    <a:lumOff val="5000"/>
                  </a:schemeClr>
                </a:solidFill>
                <a:latin typeface="华文楷体" pitchFamily="2" charset="-122"/>
                <a:ea typeface="华文楷体" pitchFamily="2" charset="-122"/>
              </a:rPr>
              <a:t>》</a:t>
            </a:r>
            <a:r>
              <a:rPr kumimoji="0" lang="zh-CN" altLang="en-US" sz="3600" b="1" dirty="0" smtClean="0">
                <a:solidFill>
                  <a:schemeClr val="tx1">
                    <a:lumMod val="95000"/>
                    <a:lumOff val="5000"/>
                  </a:schemeClr>
                </a:solidFill>
                <a:latin typeface="华文楷体" pitchFamily="2" charset="-122"/>
                <a:ea typeface="华文楷体" pitchFamily="2" charset="-122"/>
              </a:rPr>
              <a:t>是他的代表作品之一。他的小说被称为“ 诗体小说”。</a:t>
            </a:r>
            <a:endParaRPr lang="zh-CN" altLang="en-US" sz="3600" b="1" dirty="0">
              <a:solidFill>
                <a:schemeClr val="tx1">
                  <a:lumMod val="95000"/>
                  <a:lumOff val="5000"/>
                </a:schemeClr>
              </a:solidFill>
              <a:latin typeface="华文楷体" pitchFamily="2" charset="-122"/>
              <a:ea typeface="华文楷体" pitchFamily="2" charset="-122"/>
            </a:endParaRPr>
          </a:p>
        </p:txBody>
      </p:sp>
      <p:sp>
        <p:nvSpPr>
          <p:cNvPr id="6" name="TextBox 5"/>
          <p:cNvSpPr txBox="1"/>
          <p:nvPr/>
        </p:nvSpPr>
        <p:spPr>
          <a:xfrm>
            <a:off x="0" y="3643314"/>
            <a:ext cx="9144000" cy="3416320"/>
          </a:xfrm>
          <a:prstGeom prst="rect">
            <a:avLst/>
          </a:prstGeom>
          <a:noFill/>
        </p:spPr>
        <p:txBody>
          <a:bodyPr wrap="square" rtlCol="0">
            <a:spAutoFit/>
          </a:bodyPr>
          <a:lstStyle/>
          <a:p>
            <a:r>
              <a:rPr lang="zh-CN" altLang="en-US" sz="3600" b="1" dirty="0" smtClean="0">
                <a:latin typeface="华文楷体" pitchFamily="2" charset="-122"/>
                <a:ea typeface="华文楷体" pitchFamily="2" charset="-122"/>
              </a:rPr>
              <a:t>         孙犁将</a:t>
            </a:r>
            <a:r>
              <a:rPr kumimoji="0" lang="zh-CN" altLang="en-US" sz="3600" b="1" dirty="0" smtClean="0">
                <a:latin typeface="华文楷体" pitchFamily="2" charset="-122"/>
                <a:ea typeface="华文楷体" pitchFamily="2" charset="-122"/>
              </a:rPr>
              <a:t>淡雅恬静的诗情画意与朴素清新的泥土气息完美地统一在一起，</a:t>
            </a:r>
            <a:r>
              <a:rPr lang="zh-CN" altLang="en-US" sz="3600" b="1" dirty="0" smtClean="0">
                <a:latin typeface="华文楷体" pitchFamily="2" charset="-122"/>
                <a:ea typeface="华文楷体" pitchFamily="2" charset="-122"/>
              </a:rPr>
              <a:t>为我们 描绘了一幅幅抗日战争、解放战争的壮丽清新的文学图画，塑造出“像金子一样坚强，像水一样明澈” 的女性形象。赢得了广大作家和读者的敬爱。 </a:t>
            </a:r>
            <a:endParaRPr lang="zh-CN" altLang="en-US" sz="3600" dirty="0"/>
          </a:p>
        </p:txBody>
      </p:sp>
      <p:pic>
        <p:nvPicPr>
          <p:cNvPr id="8" name="图片 7" descr="xin_5206062411166401822651.jpg"/>
          <p:cNvPicPr>
            <a:picLocks noChangeAspect="1"/>
          </p:cNvPicPr>
          <p:nvPr/>
        </p:nvPicPr>
        <p:blipFill>
          <a:blip r:embed="rId3" cstate="print"/>
          <a:stretch>
            <a:fillRect/>
          </a:stretch>
        </p:blipFill>
        <p:spPr>
          <a:xfrm>
            <a:off x="0" y="785794"/>
            <a:ext cx="2714613" cy="2928958"/>
          </a:xfrm>
          <a:prstGeom prst="rect">
            <a:avLst/>
          </a:prstGeom>
        </p:spPr>
      </p:pic>
      <p:sp>
        <p:nvSpPr>
          <p:cNvPr id="9" name="TextBox 8"/>
          <p:cNvSpPr txBox="1"/>
          <p:nvPr/>
        </p:nvSpPr>
        <p:spPr>
          <a:xfrm>
            <a:off x="0" y="0"/>
            <a:ext cx="3428992" cy="923330"/>
          </a:xfrm>
          <a:prstGeom prst="rect">
            <a:avLst/>
          </a:prstGeom>
          <a:noFill/>
        </p:spPr>
        <p:txBody>
          <a:bodyPr wrap="square" rtlCol="0">
            <a:spAutoFit/>
          </a:bodyPr>
          <a:lstStyle/>
          <a:p>
            <a:r>
              <a:rPr lang="zh-CN" altLang="en-US" sz="5400" b="1" dirty="0" smtClean="0">
                <a:solidFill>
                  <a:srgbClr val="C00000"/>
                </a:solidFill>
                <a:latin typeface="隶书" pitchFamily="49" charset="-122"/>
                <a:ea typeface="隶书" pitchFamily="49" charset="-122"/>
              </a:rPr>
              <a:t>走近作者</a:t>
            </a:r>
            <a:endParaRPr lang="zh-CN" altLang="en-US" sz="5400" b="1" dirty="0">
              <a:solidFill>
                <a:srgbClr val="C00000"/>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plus(in)">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out)">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p:bldP spid="9"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897</TotalTime>
  <Words>1712</Words>
  <Application>Microsoft Office PowerPoint</Application>
  <PresentationFormat>全屏显示(4:3)</PresentationFormat>
  <Paragraphs>120</Paragraphs>
  <Slides>24</Slides>
  <Notes>1</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流畅</vt:lpstr>
      <vt:lpstr>幻灯片 1</vt:lpstr>
      <vt:lpstr>幻灯片 2</vt:lpstr>
      <vt:lpstr>幻灯片 3</vt:lpstr>
      <vt:lpstr>幻灯片 4</vt:lpstr>
      <vt:lpstr>幻灯片 5</vt:lpstr>
      <vt:lpstr>幻灯片 6</vt:lpstr>
      <vt:lpstr>幻灯片 7</vt:lpstr>
      <vt:lpstr>  导入</vt:lpstr>
      <vt:lpstr>幻灯片 9</vt:lpstr>
      <vt:lpstr>幻灯片 10</vt:lpstr>
      <vt:lpstr>幻灯片 11</vt:lpstr>
      <vt:lpstr>幻灯片 12</vt:lpstr>
      <vt:lpstr>幻灯片 13</vt:lpstr>
      <vt:lpstr>幻灯片 14</vt:lpstr>
      <vt:lpstr>感受诗意美</vt:lpstr>
      <vt:lpstr>幻灯片 16</vt:lpstr>
      <vt:lpstr>对话比较鉴赏：(语境2)   </vt:lpstr>
      <vt:lpstr>水生嫂的性格特点</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walkinnet</dc:creator>
  <cp:lastModifiedBy>Myz</cp:lastModifiedBy>
  <cp:revision>93</cp:revision>
  <dcterms:created xsi:type="dcterms:W3CDTF">2012-11-01T10:28:57Z</dcterms:created>
  <dcterms:modified xsi:type="dcterms:W3CDTF">2012-11-09T02:06:28Z</dcterms:modified>
</cp:coreProperties>
</file>