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36"/>
  </p:notesMasterIdLst>
  <p:sldIdLst>
    <p:sldId id="260" r:id="rId2"/>
    <p:sldId id="289" r:id="rId3"/>
    <p:sldId id="259" r:id="rId4"/>
    <p:sldId id="290" r:id="rId5"/>
    <p:sldId id="292" r:id="rId6"/>
    <p:sldId id="294" r:id="rId7"/>
    <p:sldId id="293" r:id="rId8"/>
    <p:sldId id="291" r:id="rId9"/>
    <p:sldId id="288" r:id="rId10"/>
    <p:sldId id="412" r:id="rId11"/>
    <p:sldId id="286" r:id="rId12"/>
    <p:sldId id="385" r:id="rId13"/>
    <p:sldId id="261" r:id="rId14"/>
    <p:sldId id="310" r:id="rId15"/>
    <p:sldId id="311" r:id="rId16"/>
    <p:sldId id="312" r:id="rId17"/>
    <p:sldId id="316" r:id="rId18"/>
    <p:sldId id="317" r:id="rId19"/>
    <p:sldId id="314" r:id="rId20"/>
    <p:sldId id="315" r:id="rId21"/>
    <p:sldId id="313" r:id="rId22"/>
    <p:sldId id="337" r:id="rId23"/>
    <p:sldId id="329" r:id="rId24"/>
    <p:sldId id="330" r:id="rId25"/>
    <p:sldId id="331" r:id="rId26"/>
    <p:sldId id="332" r:id="rId27"/>
    <p:sldId id="263" r:id="rId28"/>
    <p:sldId id="338" r:id="rId29"/>
    <p:sldId id="333" r:id="rId30"/>
    <p:sldId id="334" r:id="rId31"/>
    <p:sldId id="335" r:id="rId32"/>
    <p:sldId id="336" r:id="rId33"/>
    <p:sldId id="272" r:id="rId34"/>
    <p:sldId id="409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414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5032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5349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标题 28"/>
          <p:cNvSpPr>
            <a:spLocks noGrp="1"/>
          </p:cNvSpPr>
          <p:nvPr>
            <p:ph type="ctrTitle"/>
          </p:nvPr>
        </p:nvSpPr>
        <p:spPr>
          <a:xfrm>
            <a:off x="508000" y="4853412"/>
            <a:ext cx="11277600" cy="1222375"/>
          </a:xfrm>
        </p:spPr>
        <p:txBody>
          <a:bodyPr anchor="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508000" y="3886200"/>
            <a:ext cx="112776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2" name="页脚占位符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144000" y="549277"/>
            <a:ext cx="2438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549277"/>
            <a:ext cx="83312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7" name="内容占位符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>
          <a:xfrm>
            <a:off x="4775200" y="76201"/>
            <a:ext cx="3860800" cy="2889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10972800" y="6473952"/>
            <a:ext cx="1011936" cy="246888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3444903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508000" y="1676400"/>
            <a:ext cx="112776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40633" y="2947086"/>
            <a:ext cx="115824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06400" y="1600200"/>
            <a:ext cx="5588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7912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 28"/>
          <p:cNvSpPr>
            <a:spLocks noGrp="1"/>
          </p:cNvSpPr>
          <p:nvPr>
            <p:ph type="title"/>
          </p:nvPr>
        </p:nvSpPr>
        <p:spPr>
          <a:xfrm>
            <a:off x="406400" y="5410200"/>
            <a:ext cx="114808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375259" y="666750"/>
            <a:ext cx="57207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25" name="文本占位符 24"/>
          <p:cNvSpPr>
            <a:spLocks noGrp="1"/>
          </p:cNvSpPr>
          <p:nvPr>
            <p:ph type="body" sz="half" idx="3"/>
          </p:nvPr>
        </p:nvSpPr>
        <p:spPr>
          <a:xfrm>
            <a:off x="6193367" y="666750"/>
            <a:ext cx="5722988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375259" y="1316038"/>
            <a:ext cx="5720741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8" name="内容占位符 27"/>
          <p:cNvSpPr>
            <a:spLocks noGrp="1"/>
          </p:cNvSpPr>
          <p:nvPr>
            <p:ph sz="quarter" idx="4"/>
          </p:nvPr>
        </p:nvSpPr>
        <p:spPr>
          <a:xfrm>
            <a:off x="6198307" y="1316038"/>
            <a:ext cx="571804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0972800" y="6477000"/>
            <a:ext cx="1016000" cy="246888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685800" y="6019801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29"/>
          <p:cNvSpPr>
            <a:spLocks noGrp="1"/>
          </p:cNvSpPr>
          <p:nvPr>
            <p:ph type="title"/>
          </p:nvPr>
        </p:nvSpPr>
        <p:spPr>
          <a:xfrm>
            <a:off x="402336" y="457200"/>
            <a:ext cx="11582400" cy="841248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24" name="页脚占位符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85800" y="5849118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609600" y="5486400"/>
            <a:ext cx="112776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2"/>
          </p:nvPr>
        </p:nvSpPr>
        <p:spPr>
          <a:xfrm>
            <a:off x="609601" y="609600"/>
            <a:ext cx="4011084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内容占位符 13"/>
          <p:cNvSpPr>
            <a:spLocks noGrp="1"/>
          </p:cNvSpPr>
          <p:nvPr>
            <p:ph sz="half" idx="1"/>
          </p:nvPr>
        </p:nvSpPr>
        <p:spPr>
          <a:xfrm>
            <a:off x="4766733" y="609600"/>
            <a:ext cx="7120467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5" name="日期占位符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29" name="页脚占位符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idx="1"/>
          </p:nvPr>
        </p:nvSpPr>
        <p:spPr>
          <a:xfrm>
            <a:off x="4673600" y="616634"/>
            <a:ext cx="67056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2021-10-13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7" name="标题 16"/>
          <p:cNvSpPr>
            <a:spLocks noGrp="1"/>
          </p:cNvSpPr>
          <p:nvPr>
            <p:ph type="title"/>
          </p:nvPr>
        </p:nvSpPr>
        <p:spPr>
          <a:xfrm>
            <a:off x="508000" y="4993760"/>
            <a:ext cx="78232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sz="half" idx="2"/>
          </p:nvPr>
        </p:nvSpPr>
        <p:spPr>
          <a:xfrm>
            <a:off x="508000" y="5533218"/>
            <a:ext cx="78232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>
          <a:xfrm>
            <a:off x="406400" y="1554163"/>
            <a:ext cx="115824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0" eaLnBrk="1" latinLnBrk="0" hangingPunct="1"/>
            <a:r>
              <a:rPr kumimoji="0" lang="zh-CN" altLang="en-US" smtClean="0"/>
              <a:t>第二级</a:t>
            </a:r>
          </a:p>
          <a:p>
            <a:pPr lvl="0" eaLnBrk="1" latinLnBrk="0" hangingPunct="1"/>
            <a:r>
              <a:rPr kumimoji="0" lang="zh-CN" altLang="en-US" smtClean="0"/>
              <a:t>第三级</a:t>
            </a:r>
          </a:p>
          <a:p>
            <a:pPr lvl="0" eaLnBrk="1" latinLnBrk="0" hangingPunct="1"/>
            <a:r>
              <a:rPr kumimoji="0" lang="zh-CN" altLang="en-US" smtClean="0"/>
              <a:t>第四级</a:t>
            </a:r>
          </a:p>
          <a:p>
            <a:pPr lvl="0" eaLnBrk="1" latinLnBrk="0" hangingPunct="1"/>
            <a:r>
              <a:rPr kumimoji="0" lang="zh-CN" altLang="en-US" smtClean="0"/>
              <a:t>第五级</a:t>
            </a:r>
          </a:p>
        </p:txBody>
      </p:sp>
      <p:sp>
        <p:nvSpPr>
          <p:cNvPr id="11" name="日期占位符 10"/>
          <p:cNvSpPr>
            <a:spLocks noGrp="1"/>
          </p:cNvSpPr>
          <p:nvPr>
            <p:ph type="dt" sz="half" idx="2"/>
          </p:nvPr>
        </p:nvSpPr>
        <p:spPr>
          <a:xfrm>
            <a:off x="8636000" y="76201"/>
            <a:ext cx="33528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791489F-167B-45BF-B209-F66E2E08A3D3}" type="datetimeFigureOut">
              <a:rPr lang="zh-CN" altLang="en-US" smtClean="0"/>
              <a:t>2021-10-13</a:t>
            </a:fld>
            <a:endParaRPr lang="zh-CN" altLang="en-US" smtClean="0"/>
          </a:p>
        </p:txBody>
      </p:sp>
      <p:sp>
        <p:nvSpPr>
          <p:cNvPr id="28" name="页脚占位符 27"/>
          <p:cNvSpPr>
            <a:spLocks noGrp="1"/>
          </p:cNvSpPr>
          <p:nvPr>
            <p:ph type="ftr" sz="quarter" idx="3"/>
          </p:nvPr>
        </p:nvSpPr>
        <p:spPr>
          <a:xfrm>
            <a:off x="4165600" y="76201"/>
            <a:ext cx="44704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0972800" y="6477001"/>
            <a:ext cx="1016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63AD56D-9D80-4DA3-B553-D659BF6BC6D2}" type="slidenum">
              <a:rPr lang="zh-CN" altLang="en-US" smtClean="0"/>
              <a:t>‹#›</a:t>
            </a:fld>
            <a:endParaRPr lang="zh-CN" altLang="en-US" smtClean="0"/>
          </a:p>
        </p:txBody>
      </p:sp>
      <p:sp>
        <p:nvSpPr>
          <p:cNvPr id="10" name="标题占位符 9"/>
          <p:cNvSpPr>
            <a:spLocks noGrp="1"/>
          </p:cNvSpPr>
          <p:nvPr>
            <p:ph type="title"/>
          </p:nvPr>
        </p:nvSpPr>
        <p:spPr>
          <a:xfrm>
            <a:off x="406400" y="457200"/>
            <a:ext cx="115824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85800" y="1050899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685800" y="1057987"/>
            <a:ext cx="1150620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246963" cy="1325563"/>
          </a:xfrm>
        </p:spPr>
        <p:txBody>
          <a:bodyPr/>
          <a:lstStyle/>
          <a:p>
            <a:r>
              <a:rPr lang="en-US" altLang="zh-CN" smtClean="0"/>
              <a:t>2022年中考语文总复习专题课件 ★★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sz="8800">
                <a:latin typeface="华文隶书" panose="02010800040101010101" charset="-122"/>
                <a:ea typeface="华文隶书" panose="02010800040101010101" charset="-122"/>
              </a:rPr>
              <a:t>   学写</a:t>
            </a:r>
          </a:p>
          <a:p>
            <a:pPr marL="0" indent="0">
              <a:buNone/>
            </a:pPr>
            <a:r>
              <a:rPr lang="en-US" altLang="zh-CN" sz="8800">
                <a:latin typeface="华文隶书" panose="02010800040101010101" charset="-122"/>
                <a:ea typeface="华文隶书" panose="02010800040101010101" charset="-122"/>
              </a:rPr>
              <a:t>             格律诗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6735"/>
            <a:ext cx="12192635" cy="5486400"/>
          </a:xfrm>
        </p:spPr>
        <p:txBody>
          <a:bodyPr>
            <a:normAutofit fontScale="90000"/>
          </a:bodyPr>
          <a:lstStyle/>
          <a:p>
            <a:r>
              <a:rPr lang="zh-CN" altLang="en-US" sz="3600"/>
              <a:t>按《中华新韵》普通话汉语拼音</a:t>
            </a:r>
            <a:br>
              <a:rPr lang="zh-CN" altLang="en-US" sz="3600"/>
            </a:br>
            <a:r>
              <a:rPr lang="zh-CN" altLang="en-US" sz="3600"/>
              <a:t/>
            </a:r>
            <a:br>
              <a:rPr lang="zh-CN" altLang="en-US" sz="3600"/>
            </a:br>
            <a:r>
              <a:rPr lang="zh-CN" altLang="en-US" sz="3600"/>
              <a:t>古音：第一声    第二声    第三声    第四声</a:t>
            </a:r>
            <a:br>
              <a:rPr lang="zh-CN" altLang="en-US" sz="3600"/>
            </a:br>
            <a:r>
              <a:rPr lang="zh-CN" altLang="en-US" sz="3600"/>
              <a:t>      平声       上声      去声       入声</a:t>
            </a:r>
            <a:br>
              <a:rPr lang="zh-CN" altLang="en-US" sz="3600"/>
            </a:br>
            <a:r>
              <a:rPr lang="zh-CN" altLang="en-US" sz="3600"/>
              <a:t/>
            </a:r>
            <a:br>
              <a:rPr lang="zh-CN" altLang="en-US" sz="3600"/>
            </a:br>
            <a:r>
              <a:rPr lang="zh-CN" altLang="en-US" sz="3600"/>
              <a:t/>
            </a:r>
            <a:br>
              <a:rPr lang="zh-CN" altLang="en-US" sz="3600"/>
            </a:br>
            <a:r>
              <a:rPr lang="zh-CN" altLang="en-US" sz="3600"/>
              <a:t>拼音：阴平   阳平   上声   去声</a:t>
            </a:r>
            <a:br>
              <a:rPr lang="zh-CN" altLang="en-US" sz="3600"/>
            </a:br>
            <a:r>
              <a:rPr lang="zh-CN" altLang="en-US" sz="3600"/>
              <a:t/>
            </a:r>
            <a:br>
              <a:rPr lang="zh-CN" altLang="en-US" sz="3600"/>
            </a:br>
            <a:r>
              <a:rPr lang="zh-CN" altLang="en-US" sz="3600"/>
              <a:t>       －    /     √      ↓</a:t>
            </a:r>
            <a:br>
              <a:rPr lang="zh-CN" altLang="en-US" sz="3600"/>
            </a:br>
            <a:r>
              <a:rPr lang="zh-CN" altLang="en-US" sz="3600"/>
              <a:t/>
            </a:r>
            <a:br>
              <a:rPr lang="zh-CN" altLang="en-US" sz="3600"/>
            </a:br>
            <a:r>
              <a:rPr lang="zh-CN" altLang="en-US" sz="3600"/>
              <a:t>古音：平声为平，上声、去声、入声为仄声。</a:t>
            </a:r>
            <a:br>
              <a:rPr lang="zh-CN" altLang="en-US" sz="3600"/>
            </a:br>
            <a:r>
              <a:rPr lang="zh-CN" altLang="en-US" sz="3600"/>
              <a:t>拼音：阴平、阳平为平，上声、去声为仄声。</a:t>
            </a:r>
            <a:br>
              <a:rPr lang="zh-CN" altLang="en-US" sz="3600"/>
            </a:br>
            <a:r>
              <a:rPr lang="zh-CN" altLang="en-US" sz="3600"/>
              <a:t>古音平声分为阴平和阳平，入声分别进入阴平、阳平、上声和去声。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8300" y="-635"/>
            <a:ext cx="7935595" cy="234315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 flipH="1" flipV="1">
            <a:off x="5379085" y="-387985"/>
            <a:ext cx="0" cy="787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38225" y="6416675"/>
            <a:ext cx="10515600" cy="152400"/>
          </a:xfrm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0" y="0"/>
            <a:ext cx="12192635" cy="61874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4000" b="1">
                <a:latin typeface="Calibri"/>
                <a:sym typeface="+mn-ea"/>
              </a:rPr>
              <a:t>五言律诗的平仄格式：</a:t>
            </a:r>
          </a:p>
          <a:p>
            <a:pPr marL="0" indent="0">
              <a:buNone/>
            </a:pPr>
            <a:endParaRPr lang="zh-CN" altLang="en-US" sz="4000" b="1">
              <a:latin typeface="Calibri"/>
              <a:sym typeface="+mn-ea"/>
            </a:endParaRPr>
          </a:p>
          <a:p>
            <a:pPr marL="0" indent="0">
              <a:buNone/>
            </a:pPr>
            <a:r>
              <a:rPr lang="zh-CN" altLang="en-US" sz="4000" b="1">
                <a:latin typeface="Calibri"/>
                <a:sym typeface="+mn-ea"/>
              </a:rPr>
              <a:t>①（仄）仄平平仄       （┃）┃— — ┃</a:t>
            </a:r>
          </a:p>
          <a:p>
            <a:pPr marL="0" indent="0">
              <a:buNone/>
            </a:pPr>
            <a:r>
              <a:rPr lang="zh-CN" altLang="en-US" sz="4000" b="1">
                <a:latin typeface="Calibri"/>
                <a:sym typeface="+mn-ea"/>
              </a:rPr>
              <a:t>②  平平仄仄平          — — ┃┃—</a:t>
            </a:r>
          </a:p>
          <a:p>
            <a:pPr marL="0" indent="0">
              <a:buNone/>
            </a:pPr>
            <a:r>
              <a:rPr lang="zh-CN" altLang="en-US" sz="4000" b="1">
                <a:latin typeface="Calibri"/>
                <a:sym typeface="+mn-ea"/>
              </a:rPr>
              <a:t>③（平）平平仄仄       （—） — — ┃┃</a:t>
            </a:r>
          </a:p>
          <a:p>
            <a:pPr marL="0" indent="0">
              <a:buNone/>
            </a:pPr>
            <a:r>
              <a:rPr lang="zh-CN" altLang="en-US" sz="4000" b="1">
                <a:latin typeface="Calibri"/>
                <a:sym typeface="+mn-ea"/>
              </a:rPr>
              <a:t>④（仄）仄仄平平       （┃）┃┃— —</a:t>
            </a:r>
          </a:p>
          <a:p>
            <a:pPr marL="0" indent="0">
              <a:buNone/>
            </a:pPr>
            <a:r>
              <a:rPr lang="zh-CN" altLang="en-US" sz="4000" b="1">
                <a:latin typeface="Calibri"/>
                <a:sym typeface="+mn-ea"/>
              </a:rPr>
              <a:t>说明:</a:t>
            </a:r>
          </a:p>
          <a:p>
            <a:pPr marL="0" indent="0">
              <a:buNone/>
            </a:pPr>
            <a:r>
              <a:rPr lang="zh-CN" altLang="en-US" sz="4000" b="1">
                <a:latin typeface="Calibri"/>
                <a:sym typeface="+mn-ea"/>
              </a:rPr>
              <a:t>括号内为“平”可“仄”，“仄”可“平”。句末红字为韵脚。</a:t>
            </a:r>
          </a:p>
          <a:p>
            <a:pPr marL="0" indent="0">
              <a:buNone/>
            </a:pPr>
            <a:r>
              <a:rPr lang="zh-CN" altLang="en-US" sz="4000" b="1">
                <a:latin typeface="Calibri"/>
                <a:sym typeface="+mn-ea"/>
              </a:rPr>
              <a:t>①仄起仄收②平起平平③平起仄收④仄起平收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170" y="365125"/>
            <a:ext cx="12101195" cy="5967730"/>
          </a:xfrm>
        </p:spPr>
        <p:txBody>
          <a:bodyPr/>
          <a:lstStyle/>
          <a:p>
            <a:r>
              <a:rPr lang="zh-CN" altLang="en-US"/>
              <a:t>五绝的四种格式：</a:t>
            </a:r>
            <a:br>
              <a:rPr lang="zh-CN" altLang="en-US"/>
            </a:br>
            <a:r>
              <a:rPr lang="zh-CN" altLang="en-US"/>
              <a:t>A型、①②③④</a:t>
            </a:r>
            <a:br>
              <a:rPr lang="zh-CN" altLang="en-US"/>
            </a:br>
            <a:r>
              <a:rPr lang="zh-CN" altLang="en-US"/>
              <a:t>B型、②④①②</a:t>
            </a:r>
            <a:br>
              <a:rPr lang="zh-CN" altLang="en-US"/>
            </a:br>
            <a:r>
              <a:rPr lang="zh-CN" altLang="en-US"/>
              <a:t>C型、③④①②</a:t>
            </a:r>
            <a:br>
              <a:rPr lang="zh-CN" altLang="en-US"/>
            </a:br>
            <a:r>
              <a:rPr lang="zh-CN" altLang="en-US"/>
              <a:t>D型、④②③④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482080"/>
            <a:ext cx="10515600" cy="76200"/>
          </a:xfrm>
        </p:spPr>
        <p:txBody>
          <a:bodyPr>
            <a:normAutofit fontScale="25000" lnSpcReduction="20000"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flipV="1">
            <a:off x="838200" y="0"/>
            <a:ext cx="10515600" cy="76200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35"/>
            <a:ext cx="12191365" cy="6857365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五绝的四种格式：</a:t>
            </a:r>
          </a:p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A型、①②③④</a:t>
            </a:r>
            <a:b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（仄）仄平平仄，平平仄仄平。</a:t>
            </a:r>
            <a:b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（平）平平仄仄，（仄）仄仄平平。</a:t>
            </a:r>
            <a:b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示例：王之涣《登鹳雀楼》</a:t>
            </a:r>
          </a:p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白日依山尽，黄河入海流。</a:t>
            </a:r>
            <a:b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欲穷千里目，更上一层楼。</a:t>
            </a:r>
          </a:p>
          <a:p>
            <a:pPr marL="0" indent="0">
              <a:buNone/>
            </a:pPr>
            <a:endParaRPr lang="zh-CN" altLang="en-US" sz="4000" b="1">
              <a:latin typeface="华文隶书" panose="02010800040101010101" charset="-122"/>
              <a:ea typeface="华文隶书" panose="0201080004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B型、②④①②</a:t>
            </a:r>
            <a:b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平平仄仄平，（仄）仄仄平平。</a:t>
            </a:r>
            <a:b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（仄）仄平平仄，平平仄仄平。</a:t>
            </a:r>
          </a:p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示例：王涯《闺人赠远》</a:t>
            </a:r>
          </a:p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花明绮陌春，柳拂御沟新。</a:t>
            </a:r>
            <a:b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为报辽阳客，流芳不待人。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" y="-142875"/>
            <a:ext cx="12191365" cy="7395845"/>
          </a:xfrm>
        </p:spPr>
        <p:txBody>
          <a:bodyPr>
            <a:normAutofit/>
          </a:bodyPr>
          <a:lstStyle/>
          <a:p>
            <a:r>
              <a:rPr lang="en-US" altLang="zh-CN" b="1">
                <a:sym typeface="+mn-ea"/>
              </a:rPr>
              <a:t>C型、③④①②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（平）平平仄仄，（仄）仄仄平平。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（仄）仄平平仄，平平仄仄平。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示例：李端《听筝》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鸣筝金粟桂，素手玉房前。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欲得周郎顾，时时误拂弦。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D型、④②③④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（仄）仄仄平平，平平仄仄平。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（平）平平仄仄，（仄）仄仄平平。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示例：卢纶《塞下曲》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月黑雁飞高，单于夜遁逃。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欲将轻骑逐，大雪满弓刀。</a:t>
            </a:r>
            <a:br>
              <a:rPr lang="en-US" altLang="zh-CN" b="1">
                <a:sym typeface="+mn-ea"/>
              </a:rPr>
            </a:br>
            <a:endParaRPr lang="en-US" altLang="zh-CN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945505"/>
            <a:ext cx="10515600" cy="231775"/>
          </a:xfrm>
        </p:spPr>
        <p:txBody>
          <a:bodyPr>
            <a:normAutofit fontScale="32500" lnSpcReduction="20000"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2191365" cy="5812790"/>
          </a:xfrm>
        </p:spPr>
        <p:txBody>
          <a:bodyPr/>
          <a:lstStyle/>
          <a:p>
            <a:r>
              <a:rPr lang="zh-CN" altLang="en-US" sz="4800">
                <a:sym typeface="+mn-ea"/>
              </a:rPr>
              <a:t>说明：</a:t>
            </a:r>
            <a:br>
              <a:rPr lang="zh-CN" altLang="en-US" sz="4800">
                <a:sym typeface="+mn-ea"/>
              </a:rPr>
            </a:br>
            <a:r>
              <a:rPr lang="zh-CN" altLang="en-US" sz="4800">
                <a:sym typeface="+mn-ea"/>
              </a:rPr>
              <a:t>      加括号表示可平可仄；红体字为韵脚，要求用平声。</a:t>
            </a:r>
            <a:br>
              <a:rPr lang="zh-CN" altLang="en-US" sz="4800">
                <a:sym typeface="+mn-ea"/>
              </a:rPr>
            </a:br>
            <a:r>
              <a:rPr lang="zh-CN" altLang="en-US" sz="4800">
                <a:sym typeface="+mn-ea"/>
              </a:rPr>
              <a:t>    五言绝句首句以不入韵为常见，七言绝句首句以入韵为常见；五言绝句以仄起为常见，七言绝句以平起为常见。晚唐以后，首句用邻韵是容许的。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511290"/>
            <a:ext cx="10515600" cy="13208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45" y="492125"/>
            <a:ext cx="11969115" cy="6009640"/>
          </a:xfrm>
        </p:spPr>
        <p:txBody>
          <a:bodyPr>
            <a:normAutofit/>
          </a:bodyPr>
          <a:lstStyle/>
          <a:p>
            <a: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  <a:t/>
            </a:r>
            <a:b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  <a:t>        律诗的四联，各有一个特定的名称，第一联叫首联，第二联叫颔联，第三联叫颈联，第四联叫尾联。颔联和颈联必须对仗，首联和尾联可对可不对。</a:t>
            </a:r>
            <a:b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  <a:t>五律的四种格式：</a:t>
            </a:r>
            <a:b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  <a:t>A型、①②③④①②③④</a:t>
            </a:r>
            <a:b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  <a:t>B型、②④①②③④①②</a:t>
            </a:r>
            <a:b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  <a:t>C型、③④①②③④①②</a:t>
            </a:r>
            <a:b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</a:br>
            <a: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  <a:t>D型、④②③④①②③④</a:t>
            </a:r>
            <a:br>
              <a:rPr lang="zh-CN" altLang="en-US" b="1">
                <a:latin typeface="华文隶书" panose="02010800040101010101" charset="-122"/>
                <a:ea typeface="华文隶书" panose="02010800040101010101" charset="-122"/>
              </a:rPr>
            </a:br>
            <a:endParaRPr lang="zh-CN" altLang="en-US" b="1">
              <a:latin typeface="华文隶书" panose="02010800040101010101" charset="-122"/>
              <a:ea typeface="华文隶书" panose="02010800040101010101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63625" y="6629400"/>
            <a:ext cx="10515600" cy="76200"/>
          </a:xfrm>
        </p:spPr>
        <p:txBody>
          <a:bodyPr>
            <a:normAutofit fontScale="22500" lnSpcReduction="20000"/>
          </a:bodyPr>
          <a:lstStyle/>
          <a:p>
            <a:pPr marL="0" indent="0">
              <a:buNone/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170" y="367665"/>
            <a:ext cx="12101830" cy="6122670"/>
          </a:xfrm>
        </p:spPr>
        <p:txBody>
          <a:bodyPr>
            <a:normAutofit/>
          </a:bodyPr>
          <a:lstStyle/>
          <a:p>
            <a:r>
              <a:rPr lang="en-US" altLang="zh-CN" b="1">
                <a:sym typeface="+mn-ea"/>
              </a:rPr>
              <a:t>A型、①②③④①②③④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（仄）仄平平仄，平平仄仄平。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（平）平平仄仄，（仄）仄仄平平。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（仄）仄平平仄，平平仄仄平。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（平）平平仄仄，（仄）仄仄平平。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示例：春望   杜甫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国破山河在，城春草木深。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感时花溅泪，恨别鸟惊心。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烽火连三月，家书抵万金。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白头掻更短，浑欲不胜簪。</a:t>
            </a:r>
            <a:br>
              <a:rPr lang="en-US" altLang="zh-CN" b="1">
                <a:sym typeface="+mn-ea"/>
              </a:rPr>
            </a:br>
            <a:endParaRPr lang="en-US" altLang="zh-CN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52775" y="6287135"/>
            <a:ext cx="5506720" cy="28956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2191365" cy="6053455"/>
          </a:xfrm>
        </p:spPr>
        <p:txBody>
          <a:bodyPr>
            <a:normAutofit/>
          </a:bodyPr>
          <a:lstStyle/>
          <a:p>
            <a:r>
              <a:rPr lang="en-US" altLang="zh-CN" b="1">
                <a:sym typeface="+mn-ea"/>
              </a:rPr>
              <a:t>B型、②④①②③④①②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平平仄仄平，（仄）仄仄平平。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（仄）仄平平仄，平平仄仄平。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（平）平平仄仄，（仄）仄仄平平。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（仄）仄平平仄，平平仄仄平。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示例：晚晴    李商隐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深居俯夹城，春去夏犹清。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天意怜幽草，人间重晚晴。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并添高阁迥，微注小窗明。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越鸟巢乾后，归飞体更轻。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9655" y="6524625"/>
            <a:ext cx="10515600" cy="33337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101195" cy="6171565"/>
          </a:xfrm>
        </p:spPr>
        <p:txBody>
          <a:bodyPr>
            <a:normAutofit/>
          </a:bodyPr>
          <a:lstStyle/>
          <a:p>
            <a:r>
              <a:rPr lang="en-US" altLang="zh-CN" b="1">
                <a:sym typeface="+mn-ea"/>
              </a:rPr>
              <a:t>C型、③④①②③④①②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（平）平平仄仄，（仄）仄仄平平。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（仄）仄平平仄，平平仄仄平。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（平）平平仄仄，（仄）仄仄平平。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（仄）仄平平仄，平平仄仄平。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示例：送友人   李白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青山横北郭，白水绕东城。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此地一为别，孤蓬万里征。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浮云游子意，落日故人情。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挥手自兹去，萧萧班马鸣。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50290" y="6426835"/>
            <a:ext cx="10515600" cy="21780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510" y="0"/>
            <a:ext cx="12175490" cy="6711315"/>
          </a:xfrm>
        </p:spPr>
        <p:txBody>
          <a:bodyPr>
            <a:normAutofit/>
          </a:bodyPr>
          <a:lstStyle/>
          <a:p>
            <a:r>
              <a:rPr lang="zh-CN" altLang="en-US" b="1">
                <a:latin typeface="+mj-ea"/>
                <a:sym typeface="+mn-ea"/>
              </a:rPr>
              <a:t>一、什么是格律诗？</a:t>
            </a:r>
            <a:br>
              <a:rPr lang="zh-CN" altLang="en-US" b="1">
                <a:latin typeface="+mj-ea"/>
                <a:sym typeface="+mn-ea"/>
              </a:rPr>
            </a:br>
            <a:r>
              <a:rPr lang="zh-CN" altLang="en-US" b="1">
                <a:latin typeface="+mj-ea"/>
                <a:sym typeface="+mn-ea"/>
              </a:rPr>
              <a:t>（请看高中语文选修《语言文字应用》第34—36页）</a:t>
            </a:r>
            <a:br>
              <a:rPr lang="zh-CN" altLang="en-US" b="1">
                <a:latin typeface="+mj-ea"/>
                <a:sym typeface="+mn-ea"/>
              </a:rPr>
            </a:br>
            <a:r>
              <a:rPr lang="zh-CN" altLang="en-US" b="1">
                <a:latin typeface="+mj-ea"/>
                <a:sym typeface="+mn-ea"/>
              </a:rPr>
              <a:t>诗歌分为“古诗”“律诗”和“绝句”三大类，它们又都各自分为“五言诗”和“七言诗”。</a:t>
            </a:r>
            <a:br>
              <a:rPr lang="zh-CN" altLang="en-US" b="1">
                <a:latin typeface="+mj-ea"/>
                <a:sym typeface="+mn-ea"/>
              </a:rPr>
            </a:br>
            <a:r>
              <a:rPr lang="zh-CN" altLang="en-US" b="1">
                <a:latin typeface="+mj-ea"/>
                <a:sym typeface="+mn-ea"/>
              </a:rPr>
              <a:t>律诗的用韵、平仄、对仗都有许多讲究。由于格律很严，所以称为“律诗”或“格律诗”。</a:t>
            </a:r>
            <a:br>
              <a:rPr lang="zh-CN" altLang="en-US" b="1">
                <a:latin typeface="+mj-ea"/>
                <a:sym typeface="+mn-ea"/>
              </a:rPr>
            </a:br>
            <a:r>
              <a:rPr lang="zh-CN" altLang="en-US" b="1">
                <a:latin typeface="+mj-ea"/>
                <a:sym typeface="+mn-ea"/>
              </a:rPr>
              <a:t>格律诗主要有四个特点：</a:t>
            </a:r>
            <a:br>
              <a:rPr lang="zh-CN" altLang="en-US" b="1">
                <a:latin typeface="+mj-ea"/>
                <a:sym typeface="+mn-ea"/>
              </a:rPr>
            </a:br>
            <a:r>
              <a:rPr lang="zh-CN" altLang="en-US" b="1">
                <a:latin typeface="+mj-ea"/>
                <a:sym typeface="+mn-ea"/>
              </a:rPr>
              <a:t>（1）每首限定八句，五律共四十字，七律共五十六字；</a:t>
            </a:r>
            <a:br>
              <a:rPr lang="zh-CN" altLang="en-US" b="1">
                <a:latin typeface="+mj-ea"/>
                <a:sym typeface="+mn-ea"/>
              </a:rPr>
            </a:br>
            <a:r>
              <a:rPr lang="zh-CN" altLang="en-US" b="1">
                <a:latin typeface="+mj-ea"/>
                <a:sym typeface="+mn-ea"/>
              </a:rPr>
              <a:t>（2）押平声韵；</a:t>
            </a:r>
            <a:br>
              <a:rPr lang="zh-CN" altLang="en-US" b="1">
                <a:latin typeface="+mj-ea"/>
                <a:sym typeface="+mn-ea"/>
              </a:rPr>
            </a:br>
            <a:r>
              <a:rPr lang="zh-CN" altLang="en-US" b="1">
                <a:latin typeface="+mj-ea"/>
                <a:sym typeface="+mn-ea"/>
              </a:rPr>
              <a:t>（3）每句的平仄都有规定；</a:t>
            </a:r>
            <a:br>
              <a:rPr lang="zh-CN" altLang="en-US" b="1">
                <a:latin typeface="+mj-ea"/>
                <a:sym typeface="+mn-ea"/>
              </a:rPr>
            </a:br>
            <a:r>
              <a:rPr lang="zh-CN" altLang="en-US" b="1">
                <a:latin typeface="+mj-ea"/>
                <a:sym typeface="+mn-ea"/>
              </a:rPr>
              <a:t>（4）每首在规定的位置要有对仗。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995295" y="6486525"/>
            <a:ext cx="7152005" cy="61087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2058650" cy="6122670"/>
          </a:xfrm>
        </p:spPr>
        <p:txBody>
          <a:bodyPr>
            <a:normAutofit/>
          </a:bodyPr>
          <a:lstStyle/>
          <a:p>
            <a:r>
              <a:rPr lang="en-US" altLang="zh-CN" b="1">
                <a:sym typeface="+mn-ea"/>
              </a:rPr>
              <a:t>D型、④②③④①②③④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（仄）仄仄平平，平平仄仄平。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（平）平平仄仄，（仄）仄仄平平。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（仄）仄平平仄，平平仄仄平。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（平）平平仄仄，（仄）仄仄平平。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示例：秋日赴阙题潼关驿楼  许浑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红叶晚萧萧，长亭酒一瓢。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残云归太华，疏雨过中条。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树色随山迥，河声入海遥。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帝乡明日到，犹自梦渔樵。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581140"/>
            <a:ext cx="10515600" cy="14732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35" y="635"/>
            <a:ext cx="12193270" cy="6857365"/>
          </a:xfrm>
        </p:spPr>
        <p:txBody>
          <a:bodyPr>
            <a:normAutofit/>
          </a:bodyPr>
          <a:lstStyle/>
          <a:p>
            <a:r>
              <a:rPr lang="zh-CN" altLang="en-US" b="1">
                <a:latin typeface="Calibri"/>
                <a:sym typeface="+mn-ea"/>
              </a:rPr>
              <a:t>七言律诗的平仄格式：</a:t>
            </a:r>
            <a:br>
              <a:rPr lang="zh-CN" altLang="en-US" b="1">
                <a:latin typeface="Calibri"/>
                <a:sym typeface="+mn-ea"/>
              </a:rPr>
            </a:br>
            <a:r>
              <a:rPr lang="zh-CN" altLang="en-US" b="1">
                <a:latin typeface="Calibri"/>
                <a:sym typeface="+mn-ea"/>
              </a:rPr>
              <a:t>①（平）平（仄）仄平平仄       （—）—（┃）┃— — ┃</a:t>
            </a:r>
            <a:br>
              <a:rPr lang="zh-CN" altLang="en-US" b="1">
                <a:latin typeface="Calibri"/>
                <a:sym typeface="+mn-ea"/>
              </a:rPr>
            </a:br>
            <a:r>
              <a:rPr lang="zh-CN" altLang="en-US" b="1">
                <a:latin typeface="Calibri"/>
                <a:sym typeface="+mn-ea"/>
              </a:rPr>
              <a:t>②  （仄）仄平平仄仄平                  （┃）┃— — ┃┃—</a:t>
            </a:r>
            <a:br>
              <a:rPr lang="zh-CN" altLang="en-US" b="1">
                <a:latin typeface="Calibri"/>
                <a:sym typeface="+mn-ea"/>
              </a:rPr>
            </a:br>
            <a:r>
              <a:rPr lang="zh-CN" altLang="en-US" b="1">
                <a:latin typeface="Calibri"/>
                <a:sym typeface="+mn-ea"/>
              </a:rPr>
              <a:t>③（仄）仄（平）平平仄仄       （┃）┃（—） — — ┃┃</a:t>
            </a:r>
            <a:br>
              <a:rPr lang="zh-CN" altLang="en-US" b="1">
                <a:latin typeface="Calibri"/>
                <a:sym typeface="+mn-ea"/>
              </a:rPr>
            </a:br>
            <a:r>
              <a:rPr lang="zh-CN" altLang="en-US" b="1">
                <a:latin typeface="Calibri"/>
                <a:sym typeface="+mn-ea"/>
              </a:rPr>
              <a:t>④（平）平（仄）仄仄平平       （—）—（┃）┃┃— —</a:t>
            </a:r>
            <a:br>
              <a:rPr lang="zh-CN" altLang="en-US" b="1">
                <a:latin typeface="Calibri"/>
                <a:sym typeface="+mn-ea"/>
              </a:rPr>
            </a:br>
            <a:r>
              <a:rPr lang="zh-CN" altLang="en-US" b="1">
                <a:latin typeface="Calibri"/>
                <a:sym typeface="+mn-ea"/>
              </a:rPr>
              <a:t/>
            </a:r>
            <a:br>
              <a:rPr lang="zh-CN" altLang="en-US" b="1">
                <a:latin typeface="Calibri"/>
                <a:sym typeface="+mn-ea"/>
              </a:rPr>
            </a:br>
            <a:r>
              <a:rPr lang="zh-CN" altLang="en-US" b="1">
                <a:latin typeface="Calibri"/>
                <a:sym typeface="+mn-ea"/>
              </a:rPr>
              <a:t>说明:</a:t>
            </a:r>
            <a:br>
              <a:rPr lang="zh-CN" altLang="en-US" b="1">
                <a:latin typeface="Calibri"/>
                <a:sym typeface="+mn-ea"/>
              </a:rPr>
            </a:br>
            <a:r>
              <a:rPr lang="zh-CN" altLang="en-US" b="1">
                <a:latin typeface="Calibri"/>
                <a:sym typeface="+mn-ea"/>
              </a:rPr>
              <a:t>括号内为“平”可“仄”，“仄”可“平”。句末红字为韵脚。</a:t>
            </a:r>
            <a:br>
              <a:rPr lang="zh-CN" altLang="en-US" b="1">
                <a:latin typeface="Calibri"/>
                <a:sym typeface="+mn-ea"/>
              </a:rPr>
            </a:br>
            <a:r>
              <a:rPr lang="zh-CN" altLang="en-US" b="1">
                <a:latin typeface="Calibri"/>
                <a:sym typeface="+mn-ea"/>
              </a:rPr>
              <a:t>①平起仄收②仄起平收③仄起仄收④平起平收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5170" y="6369050"/>
            <a:ext cx="10515600" cy="21717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83565"/>
            <a:ext cx="10515600" cy="5593715"/>
          </a:xfrm>
        </p:spPr>
        <p:txBody>
          <a:bodyPr/>
          <a:lstStyle/>
          <a:p>
            <a:pPr marL="0" indent="0">
              <a:buNone/>
            </a:pPr>
            <a:endParaRPr lang="zh-CN" altLang="en-US" sz="4800" b="1">
              <a:latin typeface="华文隶书" panose="02010800040101010101" charset="-122"/>
              <a:ea typeface="华文隶书" panose="02010800040101010101" charset="-122"/>
            </a:endParaRPr>
          </a:p>
          <a:p>
            <a:pPr marL="0" indent="0">
              <a:buNone/>
            </a:pPr>
            <a:r>
              <a:rPr lang="zh-CN" altLang="en-US" sz="4800" b="1">
                <a:latin typeface="华文隶书" panose="02010800040101010101" charset="-122"/>
                <a:ea typeface="华文隶书" panose="02010800040101010101" charset="-122"/>
              </a:rPr>
              <a:t>七绝四种格式：</a:t>
            </a:r>
          </a:p>
          <a:p>
            <a:pPr marL="0" indent="0">
              <a:buNone/>
            </a:pPr>
            <a:r>
              <a:rPr lang="zh-CN" altLang="en-US" sz="4800" b="1">
                <a:latin typeface="华文隶书" panose="02010800040101010101" charset="-122"/>
                <a:ea typeface="华文隶书" panose="02010800040101010101" charset="-122"/>
              </a:rPr>
              <a:t>A型、①②③④</a:t>
            </a:r>
          </a:p>
          <a:p>
            <a:pPr marL="0" indent="0">
              <a:buNone/>
            </a:pPr>
            <a:r>
              <a:rPr lang="zh-CN" altLang="en-US" sz="4800" b="1">
                <a:latin typeface="华文隶书" panose="02010800040101010101" charset="-122"/>
                <a:ea typeface="华文隶书" panose="02010800040101010101" charset="-122"/>
              </a:rPr>
              <a:t>B型、②④①②</a:t>
            </a:r>
          </a:p>
          <a:p>
            <a:pPr marL="0" indent="0">
              <a:buNone/>
            </a:pPr>
            <a:r>
              <a:rPr lang="zh-CN" altLang="en-US" sz="4800" b="1">
                <a:latin typeface="华文隶书" panose="02010800040101010101" charset="-122"/>
                <a:ea typeface="华文隶书" panose="02010800040101010101" charset="-122"/>
              </a:rPr>
              <a:t>C型、③④①②</a:t>
            </a:r>
          </a:p>
          <a:p>
            <a:pPr marL="0" indent="0">
              <a:buNone/>
            </a:pPr>
            <a:r>
              <a:rPr lang="zh-CN" altLang="en-US" sz="4800" b="1">
                <a:latin typeface="华文隶书" panose="02010800040101010101" charset="-122"/>
                <a:ea typeface="华文隶书" panose="02010800040101010101" charset="-122"/>
              </a:rPr>
              <a:t>D型、④②③④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2191365" cy="6222365"/>
          </a:xfrm>
        </p:spPr>
        <p:txBody>
          <a:bodyPr>
            <a:normAutofit/>
          </a:bodyPr>
          <a:lstStyle/>
          <a:p>
            <a:r>
              <a:rPr lang="en-US" altLang="zh-CN"/>
              <a:t>A型、①② ③④</a:t>
            </a:r>
            <a:br>
              <a:rPr lang="en-US" altLang="zh-CN"/>
            </a:br>
            <a:r>
              <a:rPr lang="en-US" altLang="zh-CN"/>
              <a:t>七绝平起首句不押韵 　　                  南游感兴  窦巩  　　　　</a:t>
            </a:r>
            <a:br>
              <a:rPr lang="en-US" altLang="zh-CN"/>
            </a:br>
            <a:r>
              <a:rPr lang="en-US" altLang="zh-CN"/>
              <a:t>（平）平 （仄） 仄 平 平 仄，　    伤心欲问前朝事，　 　　　　</a:t>
            </a:r>
            <a:br>
              <a:rPr lang="en-US" altLang="zh-CN"/>
            </a:br>
            <a:r>
              <a:rPr lang="en-US" altLang="zh-CN"/>
              <a:t>（仄）仄 平 平 仄 仄 平。                 惟见江流去不回。 　　　　</a:t>
            </a:r>
            <a:br>
              <a:rPr lang="en-US" altLang="zh-CN"/>
            </a:br>
            <a:r>
              <a:rPr lang="en-US" altLang="zh-CN"/>
              <a:t>（仄） 仄 （平） 平 平 仄 仄，　   日暮东风春草绿， 　　　　</a:t>
            </a:r>
            <a:br>
              <a:rPr lang="en-US" altLang="zh-CN"/>
            </a:br>
            <a:r>
              <a:rPr lang="en-US" altLang="zh-CN"/>
              <a:t>（平）平 （仄）仄 仄 平 平，          鹧鸪飞上越王台。  　</a:t>
            </a:r>
            <a:br>
              <a:rPr lang="en-US" altLang="zh-CN"/>
            </a:b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819140"/>
            <a:ext cx="10515600" cy="35814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635" cy="4951730"/>
          </a:xfrm>
        </p:spPr>
        <p:txBody>
          <a:bodyPr>
            <a:normAutofit/>
          </a:bodyPr>
          <a:lstStyle/>
          <a:p>
            <a:r>
              <a:rPr lang="en-US" altLang="zh-CN"/>
              <a:t>B型： ②④①②</a:t>
            </a:r>
            <a:br>
              <a:rPr lang="en-US" altLang="zh-CN"/>
            </a:br>
            <a:r>
              <a:rPr lang="en-US" altLang="zh-CN"/>
              <a:t>七绝仄起首句押韵 　                  从军行  王昌龄  　　　　</a:t>
            </a:r>
            <a:br>
              <a:rPr lang="en-US" altLang="zh-CN"/>
            </a:br>
            <a:r>
              <a:rPr lang="en-US" altLang="zh-CN"/>
              <a:t>（仄）仄 平 平 仄 仄 平，        青海长云暗雪山， 　　　　</a:t>
            </a:r>
            <a:br>
              <a:rPr lang="en-US" altLang="zh-CN"/>
            </a:br>
            <a:r>
              <a:rPr lang="en-US" altLang="zh-CN"/>
              <a:t>（平）平 （仄）仄 仄 平 平。 孤城遥望玉门关。 　　　　</a:t>
            </a:r>
            <a:br>
              <a:rPr lang="en-US" altLang="zh-CN"/>
            </a:br>
            <a:r>
              <a:rPr lang="en-US" altLang="zh-CN"/>
              <a:t>（平）平 （仄） 仄 平 平 仄，黄沙百战穿金甲， 　　　　</a:t>
            </a:r>
            <a:br>
              <a:rPr lang="en-US" altLang="zh-CN"/>
            </a:br>
            <a:r>
              <a:rPr lang="en-US" altLang="zh-CN"/>
              <a:t>（仄） 仄 平 平 仄 仄 平。        不破楼兰终不还。</a:t>
            </a:r>
            <a:br>
              <a:rPr lang="en-US" altLang="zh-CN"/>
            </a:b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903595"/>
            <a:ext cx="10515600" cy="27368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" y="365125"/>
            <a:ext cx="11998960" cy="5622290"/>
          </a:xfrm>
        </p:spPr>
        <p:txBody>
          <a:bodyPr>
            <a:normAutofit/>
          </a:bodyPr>
          <a:lstStyle/>
          <a:p>
            <a:r>
              <a:rPr lang="en-US" altLang="zh-CN"/>
              <a:t>C型：③④①② </a:t>
            </a:r>
            <a:br>
              <a:rPr lang="en-US" altLang="zh-CN"/>
            </a:br>
            <a:r>
              <a:rPr lang="en-US" altLang="zh-CN"/>
              <a:t>七绝仄起首句不押韵          九月九日忆山东兄弟 王 维  　　　　</a:t>
            </a:r>
            <a:br>
              <a:rPr lang="en-US" altLang="zh-CN"/>
            </a:br>
            <a:r>
              <a:rPr lang="en-US" altLang="zh-CN"/>
              <a:t> （仄）仄 （平） 平 平 仄 仄， 独在异乡为异客， 　　　　</a:t>
            </a:r>
            <a:br>
              <a:rPr lang="en-US" altLang="zh-CN"/>
            </a:br>
            <a:r>
              <a:rPr lang="en-US" altLang="zh-CN"/>
              <a:t>（平）平 仄 仄 平 平。                每逢佳节倍思亲。 　　　　</a:t>
            </a:r>
            <a:br>
              <a:rPr lang="en-US" altLang="zh-CN"/>
            </a:br>
            <a:r>
              <a:rPr lang="en-US" altLang="zh-CN"/>
              <a:t>（平） 平 （仄） 仄 平 平 仄， 遥知兄弟登高处， 　　　　</a:t>
            </a:r>
            <a:br>
              <a:rPr lang="en-US" altLang="zh-CN"/>
            </a:br>
            <a:r>
              <a:rPr lang="en-US" altLang="zh-CN"/>
              <a:t>（仄）仄 平 平 仄 仄 平。           遍插茱萸少一人。 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987415"/>
            <a:ext cx="10515600" cy="18986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2058650" cy="5432425"/>
          </a:xfrm>
        </p:spPr>
        <p:txBody>
          <a:bodyPr>
            <a:normAutofit/>
          </a:bodyPr>
          <a:lstStyle/>
          <a:p>
            <a:r>
              <a:rPr lang="en-US" altLang="zh-CN"/>
              <a:t>D型：④②③④</a:t>
            </a:r>
            <a:br>
              <a:rPr lang="en-US" altLang="zh-CN"/>
            </a:br>
            <a:r>
              <a:rPr lang="en-US" altLang="zh-CN"/>
              <a:t> 七绝平起首句押韵 　　               出塞　王昌龄  　　　　</a:t>
            </a:r>
            <a:br>
              <a:rPr lang="en-US" altLang="zh-CN"/>
            </a:br>
            <a:r>
              <a:rPr lang="en-US" altLang="zh-CN"/>
              <a:t>（平）平 （仄）仄 仄 平 平，  秦时明月汉时关，　 　　　　</a:t>
            </a:r>
            <a:br>
              <a:rPr lang="en-US" altLang="zh-CN"/>
            </a:br>
            <a:r>
              <a:rPr lang="en-US" altLang="zh-CN"/>
              <a:t>（仄） 仄 平 平 仄 仄 平。         万里长征人未还。 　　　　</a:t>
            </a:r>
            <a:br>
              <a:rPr lang="en-US" altLang="zh-CN"/>
            </a:br>
            <a:r>
              <a:rPr lang="en-US" altLang="zh-CN"/>
              <a:t>（仄） 仄 （平） 平 平 仄 仄， 但使龙城飞将在， 　　　　</a:t>
            </a:r>
            <a:br>
              <a:rPr lang="en-US" altLang="zh-CN"/>
            </a:br>
            <a:r>
              <a:rPr lang="en-US" altLang="zh-CN"/>
              <a:t>（平）平 （仄） 仄 仄 平 平。  不教胡马度阴山。  　　　　　      </a:t>
            </a:r>
            <a:br>
              <a:rPr lang="en-US" altLang="zh-CN"/>
            </a:br>
            <a:r>
              <a:rPr lang="en-US" altLang="zh-CN"/>
              <a:t/>
            </a:r>
            <a:br>
              <a:rPr lang="en-US" altLang="zh-CN"/>
            </a:b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974080"/>
            <a:ext cx="10515600" cy="2032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25625"/>
            <a:ext cx="12192635" cy="43516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  <a:sym typeface="+mn-ea"/>
              </a:rPr>
              <a:t>七言律诗的平仄格式：</a:t>
            </a:r>
          </a:p>
          <a:p>
            <a:pPr marL="0" indent="0">
              <a:buNone/>
            </a:pPr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  <a:sym typeface="+mn-ea"/>
              </a:rPr>
              <a:t>①（平）平（仄）仄平平仄      (—) —（┃）┃— — ┃</a:t>
            </a:r>
          </a:p>
          <a:p>
            <a:pPr marL="0" indent="0">
              <a:buNone/>
            </a:pPr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  <a:sym typeface="+mn-ea"/>
              </a:rPr>
              <a:t>②（仄）仄平平仄仄平             （┃）┃ — — ┃┃—</a:t>
            </a:r>
          </a:p>
          <a:p>
            <a:pPr marL="0" indent="0">
              <a:buNone/>
            </a:pPr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  <a:sym typeface="+mn-ea"/>
              </a:rPr>
              <a:t>③（仄）仄（平）平平仄仄      ( ┃)┃(— )— — ┃┃</a:t>
            </a:r>
          </a:p>
          <a:p>
            <a:pPr marL="0" indent="0">
              <a:buNone/>
            </a:pPr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  <a:sym typeface="+mn-ea"/>
              </a:rPr>
              <a:t>④（平）平（仄）仄仄平平      (—) —(┃)┃┃— —</a:t>
            </a:r>
          </a:p>
          <a:p>
            <a:pPr marL="0" indent="0">
              <a:buNone/>
            </a:pPr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  <a:sym typeface="+mn-ea"/>
              </a:rPr>
              <a:t>说明:括号内字为“平”可“仄”，“仄”可“平”。末句红字为韵脚。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64490"/>
            <a:ext cx="12192635" cy="6390640"/>
          </a:xfrm>
        </p:spPr>
        <p:txBody>
          <a:bodyPr/>
          <a:lstStyle/>
          <a:p>
            <a:pPr marL="0" indent="0">
              <a:buNone/>
            </a:pPr>
            <a:endParaRPr lang="zh-CN" altLang="en-US" sz="4000" b="1">
              <a:latin typeface="华文隶书" panose="02010800040101010101" charset="-122"/>
              <a:ea typeface="华文隶书" panose="02010800040101010101" charset="-122"/>
            </a:endParaRPr>
          </a:p>
          <a:p>
            <a:pPr marL="0" indent="0">
              <a:buNone/>
            </a:pPr>
            <a:endParaRPr lang="zh-CN" altLang="en-US" sz="4000" b="1">
              <a:latin typeface="华文隶书" panose="02010800040101010101" charset="-122"/>
              <a:ea typeface="华文隶书" panose="02010800040101010101" charset="-122"/>
            </a:endParaRPr>
          </a:p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七律的四种格式：</a:t>
            </a:r>
          </a:p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A型、①②③④①②③④</a:t>
            </a:r>
          </a:p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B型、②④①②③④①②</a:t>
            </a:r>
          </a:p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C型、③④①②③④①②</a:t>
            </a:r>
          </a:p>
          <a:p>
            <a:pPr marL="0" indent="0">
              <a:buNone/>
            </a:pPr>
            <a:r>
              <a:rPr lang="zh-CN" altLang="en-US" sz="4000" b="1">
                <a:latin typeface="华文隶书" panose="02010800040101010101" charset="-122"/>
                <a:ea typeface="华文隶书" panose="02010800040101010101" charset="-122"/>
              </a:rPr>
              <a:t>D型、④②③④①②③④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2072620" cy="6362065"/>
          </a:xfrm>
        </p:spPr>
        <p:txBody>
          <a:bodyPr>
            <a:normAutofit/>
          </a:bodyPr>
          <a:lstStyle/>
          <a:p>
            <a:r>
              <a:rPr lang="en-US" altLang="zh-CN" sz="3600"/>
              <a:t>A型：①②③④①②③④</a:t>
            </a:r>
            <a:br>
              <a:rPr lang="en-US" altLang="zh-CN" sz="3600"/>
            </a:br>
            <a:r>
              <a:rPr lang="en-US" altLang="zh-CN" sz="3600"/>
              <a:t>第一种格式：首句平起仄收式</a:t>
            </a:r>
            <a:br>
              <a:rPr lang="en-US" altLang="zh-CN" sz="3600"/>
            </a:br>
            <a:r>
              <a:rPr lang="en-US" altLang="zh-CN" sz="3600"/>
              <a:t>　　平平仄仄平平仄，仄仄平平仄仄平。</a:t>
            </a:r>
            <a:br>
              <a:rPr lang="en-US" altLang="zh-CN" sz="3600"/>
            </a:br>
            <a:r>
              <a:rPr lang="en-US" altLang="zh-CN" sz="3600"/>
              <a:t>　　仄仄平平平仄仄，平平仄仄仄平平。</a:t>
            </a:r>
            <a:br>
              <a:rPr lang="en-US" altLang="zh-CN" sz="3600"/>
            </a:br>
            <a:r>
              <a:rPr lang="en-US" altLang="zh-CN" sz="3600"/>
              <a:t>　　平平仄仄平平仄，仄仄平平仄仄平。</a:t>
            </a:r>
            <a:br>
              <a:rPr lang="en-US" altLang="zh-CN" sz="3600"/>
            </a:br>
            <a:r>
              <a:rPr lang="en-US" altLang="zh-CN" sz="3600"/>
              <a:t>　　仄仄平平平仄仄，平平仄仄仄平平。</a:t>
            </a:r>
            <a:br>
              <a:rPr lang="en-US" altLang="zh-CN" sz="3600"/>
            </a:br>
            <a:r>
              <a:rPr lang="en-US" altLang="zh-CN" sz="3600"/>
              <a:t>酬乐天扬州初逢席上见赠  刘禹锡</a:t>
            </a:r>
            <a:br>
              <a:rPr lang="en-US" altLang="zh-CN" sz="3600"/>
            </a:br>
            <a:r>
              <a:rPr lang="en-US" altLang="zh-CN" sz="3600"/>
              <a:t>巴山楚水凄凉地，二十三年弃置身。</a:t>
            </a:r>
            <a:br>
              <a:rPr lang="en-US" altLang="zh-CN" sz="3600"/>
            </a:br>
            <a:r>
              <a:rPr lang="en-US" altLang="zh-CN" sz="3600"/>
              <a:t>怀旧空吟闻笛赋，到乡翻似烂柯人。</a:t>
            </a:r>
            <a:br>
              <a:rPr lang="en-US" altLang="zh-CN" sz="3600"/>
            </a:br>
            <a:r>
              <a:rPr lang="en-US" altLang="zh-CN" sz="3600"/>
              <a:t>沉舟侧畔千帆过，病树前头万木春。</a:t>
            </a:r>
            <a:br>
              <a:rPr lang="en-US" altLang="zh-CN" sz="3600"/>
            </a:br>
            <a:r>
              <a:rPr lang="en-US" altLang="zh-CN" sz="3600"/>
              <a:t>今日听君歌一曲，暂凭杯酒长精神。</a:t>
            </a:r>
            <a:br>
              <a:rPr lang="en-US" altLang="zh-CN" sz="3600"/>
            </a:br>
            <a:endParaRPr lang="en-US" altLang="zh-CN" sz="360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015990"/>
            <a:ext cx="10515600" cy="16129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0805" y="365125"/>
            <a:ext cx="11996420" cy="1325880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en-US" sz="4000" b="1"/>
              <a:t>二、什么叫押韵？</a:t>
            </a:r>
            <a:br>
              <a:rPr lang="zh-CN" altLang="en-US" sz="4000" b="1"/>
            </a:br>
            <a:r>
              <a:rPr lang="zh-CN" altLang="en-US" sz="4000" b="1"/>
              <a:t>         押韵就是韵脚必须同韵。即韵脚的韵腹、韵尾和声调的平仄都相同，不管声母和韵头。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0805" y="1825625"/>
            <a:ext cx="12101195" cy="490156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绝句的第一句可押韵可不押韵，以押韵居多。第二句和第四句则一定要押韵，而且一般押平声韵，一韵到底，中间不能换韵。第三句的最后一个字限用仄声字。</a:t>
            </a:r>
          </a:p>
          <a:p>
            <a:pPr marL="0" indent="0">
              <a:buNone/>
            </a:pPr>
            <a:r>
              <a:rPr lang="zh-CN" altLang="en-US" sz="4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律诗的第一句可押韵可不押韵：若押韵可押邻韵（韵音相近）；若不押韵时，限用仄声字。诗的偶数句一定要押韵，而且一般押平声韵，一韵到底，不能换韵。除首句外的奇数句，最后一个字限用仄声字。用韵的字在诗中不能重复出现。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35"/>
            <a:ext cx="12191365" cy="6624955"/>
          </a:xfrm>
        </p:spPr>
        <p:txBody>
          <a:bodyPr>
            <a:normAutofit/>
          </a:bodyPr>
          <a:lstStyle/>
          <a:p>
            <a:r>
              <a:rPr lang="en-US" altLang="zh-CN" b="1">
                <a:sym typeface="+mn-ea"/>
              </a:rPr>
              <a:t>B型、②④①②③④①②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第二种格式：首句仄起平收式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　　仄仄平平仄仄平，平平仄仄仄平平。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　　平平仄仄平平仄，仄仄平平仄仄平。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　　仄仄平平平仄仄，平平仄仄仄平平。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　　平平仄仄平平仄，仄仄平平仄仄平。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  冬云   毛泽东  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雪压冬云白絮飞，万花纷谢一时稀。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高天滚滚寒流急，大地微微暖气吹。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独有英雄驱虎豹，更无豪杰怕熊罴。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梅花欢喜漫天雪，冻死苍蝇未足奇。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6626225"/>
            <a:ext cx="10515600" cy="23177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635" cy="6175375"/>
          </a:xfrm>
        </p:spPr>
        <p:txBody>
          <a:bodyPr>
            <a:normAutofit/>
          </a:bodyPr>
          <a:lstStyle/>
          <a:p>
            <a:r>
              <a:rPr lang="en-US" altLang="zh-CN">
                <a:sym typeface="+mn-ea"/>
              </a:rPr>
              <a:t>C型、③④①②③④①②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第三种格式：首句仄起仄收式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　　仄仄平平平仄仄，平平仄仄仄平平。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　　平平仄仄平平仄，仄仄平平仄仄平。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　　仄仄平平平仄仄，平平仄仄仄平平。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　　平平仄仄平平仄，仄仄平平仄仄平。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闻官军收河南河北  杜甫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剑外忽闻收蓟北，初闻涕泪满衣裳。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却看妻子愁何在？漫卷诗书喜欲狂。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白日放歌须纵酒，青春作伴好还乡。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即从巴峡穿巫峡，便向襄阳向洛阳。</a:t>
            </a:r>
            <a:br>
              <a:rPr lang="en-US" altLang="zh-CN">
                <a:sym typeface="+mn-ea"/>
              </a:rPr>
            </a:b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960110"/>
            <a:ext cx="10515600" cy="21717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65125"/>
            <a:ext cx="12191365" cy="5608955"/>
          </a:xfrm>
        </p:spPr>
        <p:txBody>
          <a:bodyPr>
            <a:normAutofit fontScale="90000"/>
          </a:bodyPr>
          <a:lstStyle/>
          <a:p>
            <a:r>
              <a:rPr lang="en-US" altLang="zh-CN" b="1">
                <a:sym typeface="+mn-ea"/>
              </a:rPr>
              <a:t>D型、④②③④①②③④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第四种格式：首句平起平收式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　　平平仄仄仄平平，仄仄平平仄仄平。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　　仄仄平平平仄仄，平平仄仄仄平平。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　　平平仄仄平平仄，仄仄平平仄仄平。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　　仄仄平平平仄仄，平平仄仄仄平平。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 长征   毛泽东  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 红军不怕还征难，万水千山只等闲。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 五岭逶迤腾细浪，乌蒙磅礴走泥丸。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 金沙水拍云崖暖，大渡桥横铁索寒。</a:t>
            </a:r>
            <a:br>
              <a:rPr lang="en-US" altLang="zh-CN" b="1">
                <a:sym typeface="+mn-ea"/>
              </a:rPr>
            </a:br>
            <a:r>
              <a:rPr lang="en-US" altLang="zh-CN" b="1">
                <a:sym typeface="+mn-ea"/>
              </a:rPr>
              <a:t> 更喜岷山千里雪，三军过后尽开颜。  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974080"/>
            <a:ext cx="10515600" cy="20320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5360035"/>
            <a:ext cx="10515600" cy="690880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5945505"/>
            <a:ext cx="10515600" cy="23177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" y="652145"/>
            <a:ext cx="12191365" cy="4968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4000" b="0">
              <a:latin typeface="Calibri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40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“春运母亲”礼赞</a:t>
            </a:r>
          </a:p>
          <a:p>
            <a:pPr indent="0"/>
            <a:r>
              <a:rPr lang="zh-CN" sz="40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   杨贵生</a:t>
            </a:r>
          </a:p>
          <a:p>
            <a:pPr indent="0"/>
            <a:endParaRPr lang="zh-CN" sz="4000" b="0">
              <a:latin typeface="Calibri"/>
              <a:ea typeface="宋体" panose="02010600030101010101" pitchFamily="2" charset="-122"/>
              <a:cs typeface="Times New Roman" panose="02020603050405020304" charset="0"/>
            </a:endParaRPr>
          </a:p>
          <a:p>
            <a:pPr indent="0"/>
            <a:r>
              <a:rPr lang="zh-CN" sz="40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春运母亲惊世界，鲜活雕像九州神!</a:t>
            </a:r>
          </a:p>
          <a:p>
            <a:pPr indent="0"/>
            <a:r>
              <a:rPr lang="zh-CN" sz="40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弯腰负重承天地，昂首抬足返寨村。</a:t>
            </a:r>
          </a:p>
          <a:p>
            <a:pPr indent="0"/>
            <a:r>
              <a:rPr lang="zh-CN" sz="40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怀抱婴孩新圣母，手提破袋满乾坤。</a:t>
            </a:r>
          </a:p>
          <a:p>
            <a:pPr indent="0"/>
            <a:r>
              <a:rPr lang="zh-CN" sz="4000" b="0">
                <a:latin typeface="Calibri"/>
                <a:ea typeface="宋体" panose="02010600030101010101" pitchFamily="2" charset="-122"/>
                <a:cs typeface="Times New Roman" panose="02020603050405020304" charset="0"/>
              </a:rPr>
              <a:t>务工潮涌中华地，多少艰辛顶在身！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1595" y="-635"/>
            <a:ext cx="12253595" cy="6737985"/>
          </a:xfrm>
        </p:spPr>
        <p:txBody>
          <a:bodyPr>
            <a:normAutofit fontScale="90000"/>
          </a:bodyPr>
          <a:lstStyle/>
          <a:p>
            <a:r>
              <a:rPr lang="en-US" altLang="zh-CN">
                <a:sym typeface="+mn-ea"/>
              </a:rPr>
              <a:t/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/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C型、③④①②③④①②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第三种格式：首句仄起仄收式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　　仄仄平平平仄仄，平平仄仄仄平平。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　　平平仄仄平平仄，仄仄平平仄仄平。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　　仄仄平平平仄仄，平平仄仄仄平平。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　　平平仄仄平平仄，仄仄平平仄仄平。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/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>“春运母亲”礼赞      杨贵生</a:t>
            </a:r>
          </a:p>
          <a:p>
            <a:r>
              <a:rPr lang="en-US" altLang="zh-CN">
                <a:sym typeface="+mn-ea"/>
              </a:rPr>
              <a:t>春运母亲惊世界，鲜活雕像九州神!</a:t>
            </a:r>
          </a:p>
          <a:p>
            <a:r>
              <a:rPr lang="en-US" altLang="zh-CN">
                <a:sym typeface="+mn-ea"/>
              </a:rPr>
              <a:t>弯腰负重承天地，昂首抬足返寨村。</a:t>
            </a:r>
          </a:p>
          <a:p>
            <a:r>
              <a:rPr lang="en-US" altLang="zh-CN">
                <a:sym typeface="+mn-ea"/>
              </a:rPr>
              <a:t>怀抱婴孩新圣母，手提破袋满乾坤。</a:t>
            </a:r>
          </a:p>
          <a:p>
            <a:r>
              <a:rPr lang="en-US" altLang="zh-CN">
                <a:sym typeface="+mn-ea"/>
              </a:rPr>
              <a:t>务工潮涌中华地，多少艰辛顶在身！</a:t>
            </a:r>
            <a:br>
              <a:rPr lang="en-US" altLang="zh-CN">
                <a:sym typeface="+mn-ea"/>
              </a:rPr>
            </a:br>
            <a:r>
              <a:rPr lang="en-US" altLang="zh-CN">
                <a:sym typeface="+mn-ea"/>
              </a:rPr>
              <a:t/>
            </a:r>
            <a:br>
              <a:rPr lang="en-US" altLang="zh-CN">
                <a:sym typeface="+mn-ea"/>
              </a:rPr>
            </a:br>
            <a:endParaRPr lang="en-US" altLang="zh-CN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64590" y="6737350"/>
            <a:ext cx="10515600" cy="187325"/>
          </a:xfrm>
        </p:spPr>
        <p:txBody>
          <a:bodyPr>
            <a:normAutofit/>
          </a:bodyPr>
          <a:lstStyle/>
          <a:p>
            <a:endParaRPr lang="zh-CN" altLang="en-US"/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591800" y="12306300"/>
            <a:ext cx="3683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11200" y="1169035"/>
            <a:ext cx="10515600" cy="487362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/>
              <a:t>押韵：一三五不论，二四六分明。</a:t>
            </a:r>
          </a:p>
          <a:p>
            <a:pPr marL="0" indent="0">
              <a:buNone/>
            </a:pPr>
            <a:r>
              <a:rPr lang="zh-CN" altLang="en-US" sz="3600" b="1"/>
              <a:t>    在七律中，每句的第一、三、五字的平仄可以不拘，而第二、四、六字的平仄必须严格分清。由此类推，在五律中，应该是“一三不论，二四分明”。</a:t>
            </a:r>
          </a:p>
          <a:p>
            <a:pPr marL="0" indent="0">
              <a:buNone/>
            </a:pPr>
            <a:r>
              <a:rPr lang="zh-CN" altLang="en-US" sz="3600" b="1"/>
              <a:t>    当然，不论是七律还是五律，每句的最后一个字的平仄必须是分明的。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81610"/>
            <a:ext cx="10515600" cy="183515"/>
          </a:xfrm>
        </p:spPr>
        <p:txBody>
          <a:bodyPr>
            <a:normAutofit fontScale="90000"/>
          </a:bodyPr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34035"/>
            <a:ext cx="12191365" cy="667639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“一三五不论，二四六分明”，在三种情况下不完全正确：</a:t>
            </a:r>
          </a:p>
          <a:p>
            <a:pPr marL="0" indent="0">
              <a:buNone/>
            </a:pP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1、“三仄”</a:t>
            </a:r>
          </a:p>
          <a:p>
            <a:pPr marL="0" indent="0">
              <a:buNone/>
            </a:pP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仄仄脚的句子（七言是仄仄平平平仄仄，五言是平平平仄仄），七言的第五字、五律的第三字，必须用平，否则会出现句子的最后三个字同是仄声的现象。即，七律是仄仄平平仄仄仄，五律是平平仄仄仄，这叫做“三仄”。</a:t>
            </a:r>
          </a:p>
          <a:p>
            <a:pPr marL="0" indent="0">
              <a:buNone/>
            </a:pPr>
            <a:r>
              <a:rPr lang="en-US" altLang="zh-CN" sz="4000" b="1"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  <a:sym typeface="+mn-ea"/>
              </a:rPr>
              <a:t>    如杜甫的《八阵图》：“江流石不转，遗恨失吞吴。”其中“石”为仄声，“石不转”就是三仄。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395" y="365760"/>
            <a:ext cx="12192635" cy="6348095"/>
          </a:xfrm>
        </p:spPr>
        <p:txBody>
          <a:bodyPr>
            <a:normAutofit fontScale="90000"/>
          </a:bodyPr>
          <a:lstStyle/>
          <a:p>
            <a:r>
              <a:rPr lang="en-US" altLang="zh-CN" sz="489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2、“孤平”</a:t>
            </a:r>
            <a:br>
              <a:rPr lang="en-US" altLang="zh-CN" sz="489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489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仄平脚的句子（七言是仄仄平平仄仄平，五言是平平仄仄平），七言的第三字、五言的第一字不能是仄，否则就会形成全句除了韵脚字之外，只有一个平声字。即，七言是仄仄仄平仄仄平，五言是仄平仄仄平，这叫做“孤平”。</a:t>
            </a:r>
            <a:br>
              <a:rPr lang="en-US" altLang="zh-CN" sz="489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489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如高适的《淇上送韦司仓往滑台》：“饮酒莫辞醉，醉多适不愁。”其中“醉”字是仄声，致使全句变成了“仄平仄仄平”，出现了孤平。</a:t>
            </a:r>
            <a:br>
              <a:rPr lang="en-US" altLang="zh-CN" sz="489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489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/>
            </a:r>
            <a:br>
              <a:rPr lang="en-US" altLang="zh-CN" sz="489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endParaRPr lang="en-US" altLang="zh-CN" sz="489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8865" y="6003290"/>
            <a:ext cx="10515600" cy="34417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24155"/>
            <a:ext cx="12191365" cy="435165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3、“三平调”</a:t>
            </a:r>
          </a:p>
          <a:p>
            <a:pPr marL="0" indent="0">
              <a:buNone/>
            </a:pP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平平脚的句子（七言是平平仄仄仄平平，五言是仄仄仄平平），七言的第五个字、五言的第三个字不能用平，否则将会在句末出现连用三个平声字的现象，这叫做“三平调”。</a:t>
            </a:r>
          </a:p>
          <a:p>
            <a:pPr marL="0" indent="0">
              <a:buNone/>
            </a:pPr>
            <a:r>
              <a:rPr lang="en-US" altLang="zh-CN" sz="44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三平调是古风中特有的句式，如岑参的“忽如一夜春风来，千树万树梨花开。””春风来”、“梨花开”就是三平调。而在近体诗中是绝不允许出现三平调的，“三仄”、“孤平”、“三平调”都是诗家所忌的现象。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64490"/>
            <a:ext cx="10515600" cy="6494145"/>
          </a:xfrm>
        </p:spPr>
        <p:txBody>
          <a:bodyPr>
            <a:normAutofit fontScale="87500" lnSpcReduction="20000"/>
          </a:bodyPr>
          <a:lstStyle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《中华新韵》（十四韵）韵部表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一、麻a  ia ua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二、波o  e uo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三、皆ie üe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四、开ai uai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五、微ei ui（uei）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六、豪ao  iao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七、尤ou  iu（iou）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八、寒an  ian  uau  üan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九、文en  in（ien）un（uen）ün（üen）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十、唐ang  iang  uang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十一、庚eng  ing（ieng）ong（ueng）iong（eng）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十二、齐i  er  ü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十三、支_i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仿宋" panose="02010609060101010101" charset="-122"/>
              </a:rPr>
              <a:t>十四、姑u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546735"/>
            <a:ext cx="12192635" cy="5486400"/>
          </a:xfrm>
        </p:spPr>
        <p:txBody>
          <a:bodyPr>
            <a:normAutofit/>
          </a:bodyPr>
          <a:lstStyle/>
          <a:p>
            <a:r>
              <a:rPr lang="zh-CN" altLang="en-US" b="1"/>
              <a:t>三、什么叫平仄？</a:t>
            </a:r>
            <a:br>
              <a:rPr lang="zh-CN" altLang="en-US" b="1"/>
            </a:br>
            <a:r>
              <a:rPr lang="zh-CN" altLang="en-US" b="1"/>
              <a:t>        平就是平声，仄就是上、去、入三声。</a:t>
            </a:r>
            <a:br>
              <a:rPr lang="zh-CN" altLang="en-US" b="1"/>
            </a:br>
            <a:r>
              <a:rPr lang="zh-CN" altLang="en-US" b="1"/>
              <a:t>在普通话中，阴平、阳平都是平声，上声、去声都是仄声。</a:t>
            </a:r>
            <a:br>
              <a:rPr lang="zh-CN" altLang="en-US" b="1"/>
            </a:br>
            <a:r>
              <a:rPr lang="zh-CN" altLang="en-US" b="1"/>
              <a:t>    古代入声字都并入普通话的四声中去了，其中并入上声、去声的，都还是仄声。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38300" y="-635"/>
            <a:ext cx="7935595" cy="234315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endParaRPr lang="zh-CN" altLang="en-US"/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跋涉">
  <a:themeElements>
    <a:clrScheme name="跋涉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跋涉">
      <a:majorFont>
        <a:latin typeface="Franklin Gothic Medium"/>
        <a:ea typeface="Arial"/>
        <a:cs typeface="Arial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Arial"/>
        <a:cs typeface="Arial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跋涉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766</Words>
  <Application>Microsoft Office PowerPoint</Application>
  <PresentationFormat>自定义</PresentationFormat>
  <Paragraphs>100</Paragraphs>
  <Slides>34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跋涉</vt:lpstr>
      <vt:lpstr>2022年中考语文总复习专题课件 ★★</vt:lpstr>
      <vt:lpstr>一、什么是格律诗？ （请看高中语文选修《语言文字应用》第34—36页） 诗歌分为“古诗”“律诗”和“绝句”三大类，它们又都各自分为“五言诗”和“七言诗”。 律诗的用韵、平仄、对仗都有许多讲究。由于格律很严，所以称为“律诗”或“格律诗”。 格律诗主要有四个特点： （1）每首限定八句，五律共四十字，七律共五十六字； （2）押平声韵； （3）每句的平仄都有规定； （4）每首在规定的位置要有对仗。</vt:lpstr>
      <vt:lpstr>二、什么叫押韵？          押韵就是韵脚必须同韵。即韵脚的韵腹、韵尾和声调的平仄都相同，不管声母和韵头。</vt:lpstr>
      <vt:lpstr>PowerPoint 演示文稿</vt:lpstr>
      <vt:lpstr>PowerPoint 演示文稿</vt:lpstr>
      <vt:lpstr>2、“孤平”     仄平脚的句子（七言是仄仄平平仄仄平，五言是平平仄仄平），七言的第三字、五言的第一字不能是仄，否则就会形成全句除了韵脚字之外，只有一个平声字。即，七言是仄仄仄平仄仄平，五言是仄平仄仄平，这叫做“孤平”。 如高适的《淇上送韦司仓往滑台》：“饮酒莫辞醉，醉多适不愁。”其中“醉”字是仄声，致使全句变成了“仄平仄仄平”，出现了孤平。  </vt:lpstr>
      <vt:lpstr>PowerPoint 演示文稿</vt:lpstr>
      <vt:lpstr>PowerPoint 演示文稿</vt:lpstr>
      <vt:lpstr>三、什么叫平仄？         平就是平声，仄就是上、去、入三声。 在普通话中，阴平、阳平都是平声，上声、去声都是仄声。     古代入声字都并入普通话的四声中去了，其中并入上声、去声的，都还是仄声。</vt:lpstr>
      <vt:lpstr>按《中华新韵》普通话汉语拼音  古音：第一声    第二声    第三声    第四声       平声       上声      去声       入声   拼音：阴平   阳平   上声   去声         －    /     √      ↓  古音：平声为平，上声、去声、入声为仄声。 拼音：阴平、阳平为平，上声、去声为仄声。 古音平声分为阴平和阳平，入声分别进入阴平、阳平、上声和去声。</vt:lpstr>
      <vt:lpstr>PowerPoint 演示文稿</vt:lpstr>
      <vt:lpstr>五绝的四种格式： A型、①②③④ B型、②④①② C型、③④①② D型、④②③④</vt:lpstr>
      <vt:lpstr>PowerPoint 演示文稿</vt:lpstr>
      <vt:lpstr>C型、③④①② （平）平平仄仄，（仄）仄仄平平。 （仄）仄平平仄，平平仄仄平。 示例：李端《听筝》 鸣筝金粟桂，素手玉房前。 欲得周郎顾，时时误拂弦。 D型、④②③④ （仄）仄仄平平，平平仄仄平。 （平）平平仄仄，（仄）仄仄平平。 示例：卢纶《塞下曲》 月黑雁飞高，单于夜遁逃。 欲将轻骑逐，大雪满弓刀。 </vt:lpstr>
      <vt:lpstr>说明：       加括号表示可平可仄；红体字为韵脚，要求用平声。     五言绝句首句以不入韵为常见，七言绝句首句以入韵为常见；五言绝句以仄起为常见，七言绝句以平起为常见。晚唐以后，首句用邻韵是容许的。</vt:lpstr>
      <vt:lpstr>         律诗的四联，各有一个特定的名称，第一联叫首联，第二联叫颔联，第三联叫颈联，第四联叫尾联。颔联和颈联必须对仗，首联和尾联可对可不对。 五律的四种格式： A型、①②③④①②③④ B型、②④①②③④①② C型、③④①②③④①② D型、④②③④①②③④ </vt:lpstr>
      <vt:lpstr>A型、①②③④①②③④ （仄）仄平平仄，平平仄仄平。 （平）平平仄仄，（仄）仄仄平平。 （仄）仄平平仄，平平仄仄平。 （平）平平仄仄，（仄）仄仄平平。 示例：春望   杜甫 国破山河在，城春草木深。 感时花溅泪，恨别鸟惊心。 烽火连三月，家书抵万金。 白头掻更短，浑欲不胜簪。 </vt:lpstr>
      <vt:lpstr>B型、②④①②③④①② 平平仄仄平，（仄）仄仄平平。 （仄）仄平平仄，平平仄仄平。 （平）平平仄仄，（仄）仄仄平平。 （仄）仄平平仄，平平仄仄平。 示例：晚晴    李商隐 深居俯夹城，春去夏犹清。 天意怜幽草，人间重晚晴。 并添高阁迥，微注小窗明。 越鸟巢乾后，归飞体更轻。</vt:lpstr>
      <vt:lpstr>C型、③④①②③④①② （平）平平仄仄，（仄）仄仄平平。 （仄）仄平平仄，平平仄仄平。 （平）平平仄仄，（仄）仄仄平平。 （仄）仄平平仄，平平仄仄平。 示例：送友人   李白 青山横北郭，白水绕东城。 此地一为别，孤蓬万里征。 浮云游子意，落日故人情。 挥手自兹去，萧萧班马鸣。</vt:lpstr>
      <vt:lpstr>D型、④②③④①②③④ （仄）仄仄平平，平平仄仄平。 （平）平平仄仄，（仄）仄仄平平。 （仄）仄平平仄，平平仄仄平。 （平）平平仄仄，（仄）仄仄平平。 示例：秋日赴阙题潼关驿楼  许浑 红叶晚萧萧，长亭酒一瓢。 残云归太华，疏雨过中条。 树色随山迥，河声入海遥。 帝乡明日到，犹自梦渔樵。</vt:lpstr>
      <vt:lpstr>七言律诗的平仄格式： ①（平）平（仄）仄平平仄       （—）—（┃）┃— — ┃ ②  （仄）仄平平仄仄平                  （┃）┃— — ┃┃— ③（仄）仄（平）平平仄仄       （┃）┃（—） — — ┃┃ ④（平）平（仄）仄仄平平       （—）—（┃）┃┃— —  说明: 括号内为“平”可“仄”，“仄”可“平”。句末红字为韵脚。 ①平起仄收②仄起平收③仄起仄收④平起平收</vt:lpstr>
      <vt:lpstr>PowerPoint 演示文稿</vt:lpstr>
      <vt:lpstr>A型、①② ③④ 七绝平起首句不押韵 　　                  南游感兴  窦巩  　　　　 （平）平 （仄） 仄 平 平 仄，　    伤心欲问前朝事，　 　　　　 （仄）仄 平 平 仄 仄 平。                 惟见江流去不回。 　　　　 （仄） 仄 （平） 平 平 仄 仄，　   日暮东风春草绿， 　　　　 （平）平 （仄）仄 仄 平 平，          鹧鸪飞上越王台。  　 </vt:lpstr>
      <vt:lpstr>B型： ②④①② 七绝仄起首句押韵 　                  从军行  王昌龄  　　　　 （仄）仄 平 平 仄 仄 平，        青海长云暗雪山， 　　　　 （平）平 （仄）仄 仄 平 平。 孤城遥望玉门关。 　　　　 （平）平 （仄） 仄 平 平 仄，黄沙百战穿金甲， 　　　　 （仄） 仄 平 平 仄 仄 平。        不破楼兰终不还。 </vt:lpstr>
      <vt:lpstr>C型：③④①②  七绝仄起首句不押韵          九月九日忆山东兄弟 王 维  　　　　  （仄）仄 （平） 平 平 仄 仄， 独在异乡为异客， 　　　　 （平）平 仄 仄 平 平。                每逢佳节倍思亲。 　　　　 （平） 平 （仄） 仄 平 平 仄， 遥知兄弟登高处， 　　　　 （仄）仄 平 平 仄 仄 平。           遍插茱萸少一人。  </vt:lpstr>
      <vt:lpstr>D型：④②③④  七绝平起首句押韵 　　               出塞　王昌龄  　　　　 （平）平 （仄）仄 仄 平 平，  秦时明月汉时关，　 　　　　 （仄） 仄 平 平 仄 仄 平。         万里长征人未还。 　　　　 （仄） 仄 （平） 平 平 仄 仄， 但使龙城飞将在， 　　　　 （平）平 （仄） 仄 仄 平 平。  不教胡马度阴山。  　　　　　        </vt:lpstr>
      <vt:lpstr>PowerPoint 演示文稿</vt:lpstr>
      <vt:lpstr>PowerPoint 演示文稿</vt:lpstr>
      <vt:lpstr>A型：①②③④①②③④ 第一种格式：首句平起仄收式 　　平平仄仄平平仄，仄仄平平仄仄平。 　　仄仄平平平仄仄，平平仄仄仄平平。 　　平平仄仄平平仄，仄仄平平仄仄平。 　　仄仄平平平仄仄，平平仄仄仄平平。 酬乐天扬州初逢席上见赠  刘禹锡 巴山楚水凄凉地，二十三年弃置身。 怀旧空吟闻笛赋，到乡翻似烂柯人。 沉舟侧畔千帆过，病树前头万木春。 今日听君歌一曲，暂凭杯酒长精神。 </vt:lpstr>
      <vt:lpstr>B型、②④①②③④①② 第二种格式：首句仄起平收式 　　仄仄平平仄仄平，平平仄仄仄平平。 　　平平仄仄平平仄，仄仄平平仄仄平。 　　仄仄平平平仄仄，平平仄仄仄平平。 　　平平仄仄平平仄，仄仄平平仄仄平。   冬云   毛泽东   雪压冬云白絮飞，万花纷谢一时稀。 高天滚滚寒流急，大地微微暖气吹。 独有英雄驱虎豹，更无豪杰怕熊罴。 梅花欢喜漫天雪，冻死苍蝇未足奇。</vt:lpstr>
      <vt:lpstr>C型、③④①②③④①② 第三种格式：首句仄起仄收式 　　仄仄平平平仄仄，平平仄仄仄平平。 　　平平仄仄平平仄，仄仄平平仄仄平。 　　仄仄平平平仄仄，平平仄仄仄平平。 　　平平仄仄平平仄，仄仄平平仄仄平。 闻官军收河南河北  杜甫 剑外忽闻收蓟北，初闻涕泪满衣裳。 却看妻子愁何在？漫卷诗书喜欲狂。 白日放歌须纵酒，青春作伴好还乡。 即从巴峡穿巫峡，便向襄阳向洛阳。 </vt:lpstr>
      <vt:lpstr>D型、④②③④①②③④ 第四种格式：首句平起平收式 　　平平仄仄仄平平，仄仄平平仄仄平。 　　仄仄平平平仄仄，平平仄仄仄平平。 　　平平仄仄平平仄，仄仄平平仄仄平。 　　仄仄平平平仄仄，平平仄仄仄平平。  长征   毛泽东    红军不怕还征难，万水千山只等闲。  五岭逶迤腾细浪，乌蒙磅礴走泥丸。  金沙水拍云崖暖，大渡桥横铁索寒。  更喜岷山千里雪，三军过后尽开颜。  </vt:lpstr>
      <vt:lpstr>PowerPoint 演示文稿</vt:lpstr>
      <vt:lpstr>  C型、③④①②③④①② 第三种格式：首句仄起仄收式 　　仄仄平平平仄仄，平平仄仄仄平平。 　　平平仄仄平平仄，仄仄平平仄仄平。 　　仄仄平平平仄仄，平平仄仄仄平平。 　　平平仄仄平平仄，仄仄平平仄仄平。  “春运母亲”礼赞      杨贵生 春运母亲惊世界，鲜活雕像九州神! 弯腰负重承天地，昂首抬足返寨村。 怀抱婴孩新圣母，手提破袋满乾坤。 务工潮涌中华地，多少艰辛顶在身！  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2022年中考语文总复习专题课件 ★★</dc:title>
  <dc:creator>rbm.xkw.com</dc:creator>
  <cp:lastModifiedBy>hj</cp:lastModifiedBy>
  <cp:revision>2</cp:revision>
  <cp:lastPrinted>2021-09-22T09:11:01Z</cp:lastPrinted>
  <dcterms:created xsi:type="dcterms:W3CDTF">2021-09-22T09:11:01Z</dcterms:created>
  <dcterms:modified xsi:type="dcterms:W3CDTF">2021-10-13T05:01:29Z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