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48"/>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 id="434" r:id="rId43"/>
    <p:sldId id="435" r:id="rId44"/>
    <p:sldId id="436" r:id="rId45"/>
    <p:sldId id="437" r:id="rId46"/>
    <p:sldId id="438" r:id="rId47"/>
  </p:sldIdLst>
  <p:sldSz cx="11522075" cy="6480175"/>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930938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474625" y="811195"/>
          <a:ext cx="10874375" cy="5394960"/>
        </p:xfrm>
        <a:graphic>
          <a:graphicData uri="http://schemas.openxmlformats.org/drawingml/2006/table">
            <a:tbl>
              <a:tblPr/>
              <a:tblGrid>
                <a:gridCol w="1428750"/>
                <a:gridCol w="9445625"/>
              </a:tblGrid>
              <a:tr h="857256">
                <a:tc>
                  <a:txBody>
                    <a:bodyPr/>
                    <a:lstStyle/>
                    <a:p>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角度一：根据结构来梳理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可以先给文章各段落标上序号，然后按照情节的开端、发展、高潮和结局来切分文章层次，进而梳理情节。小说情节的结构模式如下：</a:t>
                      </a:r>
                      <a:endParaRPr kumimoji="0" lang="zh-CN" altLang="en-US" sz="2400" b="1" i="0" u="none" strike="noStrike" kern="1200" cap="none" normalizeH="0" baseline="0">
                        <a:ln>
                          <a:noFill/>
                        </a:ln>
                        <a:solidFill>
                          <a:srgbClr val="0000FF"/>
                        </a:solidFill>
                        <a:effectLst/>
                        <a:latin typeface="+mn-ea"/>
                        <a:ea typeface="+mn-ea"/>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96">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角度二：根据场面来梳理</a:t>
                      </a:r>
                      <a:endParaRPr kumimoji="0" lang="zh-CN" altLang="en-US" sz="2400" b="1" i="0" u="none" strike="noStrike" cap="none" normalizeH="0" baseline="0" smtClean="0">
                        <a:ln>
                          <a:noFill/>
                        </a:ln>
                        <a:solidFill>
                          <a:srgbClr val="0000FF"/>
                        </a:solidFill>
                        <a:effectLst/>
                        <a:latin typeface="+mn-ea"/>
                        <a:ea typeface="+mn-ea"/>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一般一个场面可以梳理为一个情节。小说中的场面就是不同时间下人物活动的场所。如</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林教头风雪山神庙</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就可按照林冲活动的地点概括情节：酒店遇故交、市场买刀寻敌、看管草料场、风雪夜山神庙复仇。</a:t>
                      </a:r>
                      <a:endParaRPr kumimoji="0" lang="zh-CN" altLang="en-US" sz="2400" b="1" i="0" u="none" strike="noStrike" kern="1200" cap="none" normalizeH="0" baseline="0">
                        <a:ln>
                          <a:noFill/>
                        </a:ln>
                        <a:solidFill>
                          <a:srgbClr val="0000FF"/>
                        </a:solidFill>
                        <a:effectLst/>
                        <a:latin typeface="+mn-ea"/>
                        <a:ea typeface="+mn-ea"/>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5400">
                <a:tc>
                  <a:txBody>
                    <a:bodyPr/>
                    <a:lstStyle/>
                    <a:p>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角度三：根据线索来梳理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线索是贯串整个作品情节发展的脉络，它可以是某人、某物、某种情感、某个事件，还可以是时间、空间。阅读小说抓住线索是把握小说故事发展的关键。线索有单线和双线两种。双线一般分明线、暗线两种。高考考查的小说，往往简单，线索也趋向于单线式结构。比如：根据事物线索来梳理，小说</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项链</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中的线索是项链，女主人公</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借项链</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失项链</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赔项链</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还项链债务</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发现项链是赝品</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，都与</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项链</a:t>
                      </a:r>
                      <a:r>
                        <a:rPr kumimoji="0" lang="en-US" altLang="zh-CN" sz="2400" b="1"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有关。</a:t>
                      </a:r>
                      <a:endParaRPr kumimoji="0" lang="zh-CN" altLang="en-US" sz="2400" b="1" i="0" u="none" strike="noStrike" kern="1200" cap="none" normalizeH="0" baseline="0">
                        <a:ln>
                          <a:noFill/>
                        </a:ln>
                        <a:solidFill>
                          <a:srgbClr val="0000FF"/>
                        </a:solidFill>
                        <a:effectLst/>
                        <a:latin typeface="+mn-ea"/>
                        <a:ea typeface="+mn-ea"/>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1189005" y="1739889"/>
          <a:ext cx="9357995" cy="4244340"/>
        </p:xfrm>
        <a:graphic>
          <a:graphicData uri="http://schemas.openxmlformats.org/drawingml/2006/table">
            <a:tbl>
              <a:tblPr/>
              <a:tblGrid>
                <a:gridCol w="1229360"/>
                <a:gridCol w="8128635"/>
              </a:tblGrid>
              <a:tr h="643255">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开端</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是作品所反映的矛盾冲突的第一件事。</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7705">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发展</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是作品中矛盾冲突从展开到激化的演变过程。</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7810">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高潮</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是决定矛盾各方的命运的主要矛盾即将解决的关键时刻；是矛盾冲突发展到顶点，人物的思想斗争最紧张、最激烈、最尖锐的阶段。</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85570">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结局</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b="1" kern="100">
                          <a:solidFill>
                            <a:srgbClr val="C00000"/>
                          </a:solidFill>
                          <a:latin typeface="仿宋" panose="02010609060101010101" pitchFamily="49" charset="-122"/>
                          <a:ea typeface="仿宋" panose="02010609060101010101" pitchFamily="49" charset="-122"/>
                          <a:cs typeface="Times New Roman" panose="02020603050405020304"/>
                        </a:rPr>
                        <a:t>矛盾得到解决，人物性格的发展已经完成，事件有了最后的结果，主题思想得到充分展现，是情节发展的必然结果。</a:t>
                      </a:r>
                      <a:endParaRPr lang="zh-CN" sz="2400" b="1" kern="100">
                        <a:solidFill>
                          <a:srgbClr val="C0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矩形 2"/>
          <p:cNvSpPr/>
          <p:nvPr/>
        </p:nvSpPr>
        <p:spPr>
          <a:xfrm>
            <a:off x="3617897" y="811195"/>
            <a:ext cx="3857652" cy="603885"/>
          </a:xfrm>
          <a:prstGeom prst="rect">
            <a:avLst/>
          </a:prstGeom>
        </p:spPr>
        <p:txBody>
          <a:bodyPr wrap="square">
            <a:spAutoFit/>
          </a:bodyPr>
          <a:lstStyle/>
          <a:p>
            <a:pPr algn="ctr" hangingPunct="0">
              <a:lnSpc>
                <a:spcPts val="4000"/>
              </a:lnSpc>
            </a:pPr>
            <a:r>
              <a:rPr lang="zh-CN" altLang="en-US" sz="3200" smtClean="0">
                <a:solidFill>
                  <a:srgbClr val="0000FF"/>
                </a:solidFill>
                <a:effectLst>
                  <a:outerShdw blurRad="38100" dist="38100" dir="2700000" algn="tl">
                    <a:srgbClr val="C0C0C0"/>
                  </a:outerShdw>
                </a:effectLst>
                <a:latin typeface="黑体" pitchFamily="2" charset="-122"/>
                <a:ea typeface="黑体" pitchFamily="2" charset="-122"/>
              </a:rPr>
              <a:t>小说情节的结构模式</a:t>
            </a:r>
            <a:endParaRPr lang="en-US" altLang="zh-CN" sz="3200">
              <a:solidFill>
                <a:srgbClr val="0000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4" fill="hold" grpId="1"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8332805" y="811195"/>
            <a:ext cx="2630488" cy="1497013"/>
            <a:chOff x="4150" y="619"/>
            <a:chExt cx="1315" cy="997"/>
          </a:xfrm>
        </p:grpSpPr>
        <p:sp>
          <p:nvSpPr>
            <p:cNvPr id="36870" name="AutoShape 6"/>
            <p:cNvSpPr>
              <a:spLocks noChangeArrowheads="1"/>
            </p:cNvSpPr>
            <p:nvPr/>
          </p:nvSpPr>
          <p:spPr bwMode="auto">
            <a:xfrm>
              <a:off x="4150" y="619"/>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1" name="Text Box 7"/>
            <p:cNvSpPr txBox="1">
              <a:spLocks noChangeArrowheads="1"/>
            </p:cNvSpPr>
            <p:nvPr/>
          </p:nvSpPr>
          <p:spPr bwMode="auto">
            <a:xfrm>
              <a:off x="4286" y="664"/>
              <a:ext cx="1146" cy="768"/>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lnSpc>
                  <a:spcPct val="115000"/>
                </a:lnSpc>
              </a:pPr>
              <a:r>
                <a:rPr lang="zh-CN" altLang="en-US" sz="2000" smtClean="0">
                  <a:solidFill>
                    <a:schemeClr val="bg1"/>
                  </a:solidFill>
                  <a:ea typeface="黑体" pitchFamily="2" charset="-122"/>
                </a:rPr>
                <a:t>●小说情节构思艺术特色有哪些？请结合文本分析</a:t>
              </a:r>
              <a:endParaRPr lang="en-US" altLang="zh-CN" sz="2000">
                <a:solidFill>
                  <a:schemeClr val="bg1"/>
                </a:solidFill>
                <a:ea typeface="黑体" pitchFamily="2" charset="-122"/>
              </a:endParaRPr>
            </a:p>
          </p:txBody>
        </p:sp>
      </p:grpSp>
      <p:grpSp>
        <p:nvGrpSpPr>
          <p:cNvPr id="3" name="Group 8"/>
          <p:cNvGrpSpPr/>
          <p:nvPr/>
        </p:nvGrpSpPr>
        <p:grpSpPr>
          <a:xfrm>
            <a:off x="688939" y="811195"/>
            <a:ext cx="2628900" cy="1495424"/>
            <a:chOff x="340" y="619"/>
            <a:chExt cx="1315" cy="997"/>
          </a:xfrm>
        </p:grpSpPr>
        <p:sp>
          <p:nvSpPr>
            <p:cNvPr id="36873" name="AutoShape 9"/>
            <p:cNvSpPr>
              <a:spLocks noChangeArrowheads="1"/>
            </p:cNvSpPr>
            <p:nvPr/>
          </p:nvSpPr>
          <p:spPr bwMode="auto">
            <a:xfrm flipH="1">
              <a:off x="340" y="619"/>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4" name="Text Box 10"/>
            <p:cNvSpPr txBox="1">
              <a:spLocks noChangeArrowheads="1"/>
            </p:cNvSpPr>
            <p:nvPr/>
          </p:nvSpPr>
          <p:spPr bwMode="auto">
            <a:xfrm>
              <a:off x="400" y="665"/>
              <a:ext cx="1222" cy="799"/>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zh-CN" altLang="en-US" sz="2400" smtClean="0">
                  <a:solidFill>
                    <a:schemeClr val="bg1"/>
                  </a:solidFill>
                  <a:ea typeface="黑体" pitchFamily="2" charset="-122"/>
                </a:rPr>
                <a:t>●</a:t>
              </a:r>
              <a:r>
                <a:rPr lang="zh-CN" altLang="en-US" sz="2400" smtClean="0">
                  <a:latin typeface="黑体" pitchFamily="2" charset="-122"/>
                  <a:ea typeface="黑体" pitchFamily="2" charset="-122"/>
                </a:rPr>
                <a:t>小说关于</a:t>
              </a:r>
              <a:r>
                <a:rPr lang="en-US" altLang="en-US" sz="2400" smtClean="0">
                  <a:latin typeface="黑体" pitchFamily="2" charset="-122"/>
                  <a:ea typeface="黑体" pitchFamily="2" charset="-122"/>
                </a:rPr>
                <a:t>××</a:t>
              </a:r>
              <a:r>
                <a:rPr lang="zh-CN" altLang="en-US" sz="2400" smtClean="0">
                  <a:latin typeface="黑体" pitchFamily="2" charset="-122"/>
                  <a:ea typeface="黑体" pitchFamily="2" charset="-122"/>
                </a:rPr>
                <a:t>情节安排很有特色，请简要分析</a:t>
              </a:r>
            </a:p>
          </p:txBody>
        </p:sp>
      </p:grpSp>
      <p:grpSp>
        <p:nvGrpSpPr>
          <p:cNvPr id="4" name="Group 31"/>
          <p:cNvGrpSpPr/>
          <p:nvPr/>
        </p:nvGrpSpPr>
        <p:grpSpPr>
          <a:xfrm>
            <a:off x="8332805" y="3097211"/>
            <a:ext cx="2633663" cy="1495425"/>
            <a:chOff x="4127" y="2401"/>
            <a:chExt cx="1316" cy="997"/>
          </a:xfrm>
        </p:grpSpPr>
        <p:sp>
          <p:nvSpPr>
            <p:cNvPr id="36876" name="AutoShape 12"/>
            <p:cNvSpPr>
              <a:spLocks noChangeArrowheads="1"/>
            </p:cNvSpPr>
            <p:nvPr/>
          </p:nvSpPr>
          <p:spPr bwMode="auto">
            <a:xfrm flipV="1">
              <a:off x="4127" y="2401"/>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rot="10800000"/>
            <a:lstStyle/>
            <a:p>
              <a:pPr algn="ctr"/>
              <a:endParaRPr lang="zh-CN" altLang="en-US"/>
            </a:p>
          </p:txBody>
        </p:sp>
        <p:sp>
          <p:nvSpPr>
            <p:cNvPr id="36877" name="Text Box 13"/>
            <p:cNvSpPr txBox="1">
              <a:spLocks noChangeArrowheads="1"/>
            </p:cNvSpPr>
            <p:nvPr/>
          </p:nvSpPr>
          <p:spPr bwMode="auto">
            <a:xfrm>
              <a:off x="4195" y="2474"/>
              <a:ext cx="1248" cy="553"/>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r>
                <a:rPr lang="zh-CN" altLang="en-US" sz="2400" smtClean="0">
                  <a:latin typeface="黑体" pitchFamily="2" charset="-122"/>
                  <a:ea typeface="黑体" pitchFamily="2" charset="-122"/>
                </a:rPr>
                <a:t>●本文构思上别具特色，请赏析</a:t>
              </a:r>
              <a:endParaRPr lang="en-US" altLang="zh-CN" sz="2400" smtClean="0">
                <a:latin typeface="黑体" pitchFamily="2" charset="-122"/>
                <a:ea typeface="黑体" pitchFamily="2" charset="-122"/>
              </a:endParaRPr>
            </a:p>
          </p:txBody>
        </p:sp>
      </p:grpSp>
      <p:grpSp>
        <p:nvGrpSpPr>
          <p:cNvPr id="5" name="Group 30"/>
          <p:cNvGrpSpPr/>
          <p:nvPr/>
        </p:nvGrpSpPr>
        <p:grpSpPr>
          <a:xfrm>
            <a:off x="617501" y="3097211"/>
            <a:ext cx="2632075" cy="1495425"/>
            <a:chOff x="317" y="2401"/>
            <a:chExt cx="1316" cy="997"/>
          </a:xfrm>
        </p:grpSpPr>
        <p:sp>
          <p:nvSpPr>
            <p:cNvPr id="36879" name="AutoShape 15"/>
            <p:cNvSpPr>
              <a:spLocks noChangeArrowheads="1"/>
            </p:cNvSpPr>
            <p:nvPr/>
          </p:nvSpPr>
          <p:spPr bwMode="auto">
            <a:xfrm flipH="1" flipV="1">
              <a:off x="317" y="2401"/>
              <a:ext cx="1315" cy="997"/>
            </a:xfrm>
            <a:prstGeom prst="wedgeRoundRectCallout">
              <a:avLst>
                <a:gd name="adj1" fmla="val -84301"/>
                <a:gd name="adj2" fmla="val 56616"/>
                <a:gd name="adj3" fmla="val 16667"/>
              </a:avLst>
            </a:prstGeom>
          </p:spPr>
          <p:style>
            <a:lnRef idx="0">
              <a:schemeClr val="accent4"/>
            </a:lnRef>
            <a:fillRef idx="3">
              <a:schemeClr val="accent4"/>
            </a:fillRef>
            <a:effectRef idx="3">
              <a:schemeClr val="accent4"/>
            </a:effectRef>
            <a:fontRef idx="minor">
              <a:schemeClr val="lt1"/>
            </a:fontRef>
          </p:style>
          <p:txBody>
            <a:bodyPr rot="10800000"/>
            <a:lstStyle/>
            <a:p>
              <a:pPr algn="ctr"/>
              <a:endParaRPr lang="zh-CN" altLang="en-US"/>
            </a:p>
          </p:txBody>
        </p:sp>
        <p:sp>
          <p:nvSpPr>
            <p:cNvPr id="36880" name="Text Box 16"/>
            <p:cNvSpPr txBox="1">
              <a:spLocks noChangeArrowheads="1"/>
            </p:cNvSpPr>
            <p:nvPr/>
          </p:nvSpPr>
          <p:spPr bwMode="auto">
            <a:xfrm>
              <a:off x="385" y="2478"/>
              <a:ext cx="1248" cy="594"/>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r>
                <a:rPr lang="zh-CN" altLang="en-US" sz="2600" smtClean="0">
                  <a:solidFill>
                    <a:schemeClr val="bg1"/>
                  </a:solidFill>
                  <a:ea typeface="黑体" pitchFamily="2" charset="-122"/>
                </a:rPr>
                <a:t>●小说是如何叙述</a:t>
              </a:r>
              <a:r>
                <a:rPr lang="en-US" altLang="en-US" sz="2600" smtClean="0">
                  <a:solidFill>
                    <a:schemeClr val="bg1"/>
                  </a:solidFill>
                  <a:ea typeface="黑体" pitchFamily="2" charset="-122"/>
                </a:rPr>
                <a:t>××</a:t>
              </a:r>
              <a:r>
                <a:rPr lang="zh-CN" altLang="en-US" sz="2600" smtClean="0">
                  <a:solidFill>
                    <a:schemeClr val="bg1"/>
                  </a:solidFill>
                  <a:ea typeface="黑体" pitchFamily="2" charset="-122"/>
                </a:rPr>
                <a:t>故事的？  </a:t>
              </a:r>
              <a:endParaRPr lang="en-US" altLang="zh-CN" sz="2600">
                <a:solidFill>
                  <a:schemeClr val="bg1"/>
                </a:solidFill>
                <a:ea typeface="黑体" pitchFamily="2" charset="-122"/>
              </a:endParaRPr>
            </a:p>
          </p:txBody>
        </p:sp>
      </p:grpSp>
      <p:grpSp>
        <p:nvGrpSpPr>
          <p:cNvPr id="6" name="Group 29"/>
          <p:cNvGrpSpPr/>
          <p:nvPr/>
        </p:nvGrpSpPr>
        <p:grpSpPr>
          <a:xfrm>
            <a:off x="4117963" y="1311261"/>
            <a:ext cx="3371850" cy="2528888"/>
            <a:chOff x="2040" y="1223"/>
            <a:chExt cx="1686" cy="1686"/>
          </a:xfrm>
        </p:grpSpPr>
        <p:sp>
          <p:nvSpPr>
            <p:cNvPr id="36890" name="Oval 26"/>
            <p:cNvSpPr>
              <a:spLocks noChangeArrowheads="1"/>
            </p:cNvSpPr>
            <p:nvPr/>
          </p:nvSpPr>
          <p:spPr bwMode="auto">
            <a:xfrm>
              <a:off x="2040" y="1223"/>
              <a:ext cx="1686" cy="1686"/>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sp>
          <p:nvSpPr>
            <p:cNvPr id="36891" name="Text Box 27"/>
            <p:cNvSpPr txBox="1">
              <a:spLocks noChangeArrowheads="1"/>
            </p:cNvSpPr>
            <p:nvPr/>
          </p:nvSpPr>
          <p:spPr bwMode="auto">
            <a:xfrm>
              <a:off x="2223" y="1509"/>
              <a:ext cx="1286" cy="116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3600" smtClean="0">
                  <a:latin typeface="黑体" pitchFamily="2" charset="-122"/>
                  <a:ea typeface="黑体" pitchFamily="2" charset="-122"/>
                </a:rPr>
                <a:t>题型二</a:t>
              </a:r>
            </a:p>
            <a:p>
              <a:pPr algn="ctr"/>
              <a:r>
                <a:rPr lang="zh-CN" altLang="en-US" sz="3600" smtClean="0">
                  <a:latin typeface="黑体" pitchFamily="2" charset="-122"/>
                  <a:ea typeface="黑体" pitchFamily="2" charset="-122"/>
                </a:rPr>
                <a:t>情节安排的技巧</a:t>
              </a:r>
            </a:p>
          </p:txBody>
        </p:sp>
      </p:grpSp>
      <p:sp>
        <p:nvSpPr>
          <p:cNvPr id="20" name="矩形 19"/>
          <p:cNvSpPr/>
          <p:nvPr/>
        </p:nvSpPr>
        <p:spPr>
          <a:xfrm>
            <a:off x="546063" y="4811723"/>
            <a:ext cx="10644262" cy="1568450"/>
          </a:xfrm>
          <a:prstGeom prst="rect">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txBody>
          <a:bodyPr wrap="square">
            <a:spAutoFit/>
          </a:bodyPr>
          <a:lstStyle/>
          <a:p>
            <a:r>
              <a:rPr lang="zh-CN" altLang="en-US" sz="2400" smtClean="0">
                <a:solidFill>
                  <a:schemeClr val="bg1"/>
                </a:solidFill>
                <a:latin typeface="黑体" pitchFamily="2" charset="-122"/>
                <a:ea typeface="黑体" pitchFamily="2" charset="-122"/>
              </a:rPr>
              <a:t>情节安排技巧</a:t>
            </a:r>
            <a:r>
              <a:rPr lang="en-US" sz="2400" smtClean="0">
                <a:solidFill>
                  <a:schemeClr val="bg1"/>
                </a:solidFill>
                <a:latin typeface="黑体" pitchFamily="2" charset="-122"/>
                <a:ea typeface="黑体" pitchFamily="2" charset="-122"/>
              </a:rPr>
              <a:t>(</a:t>
            </a:r>
            <a:r>
              <a:rPr lang="zh-CN" altLang="en-US" sz="2400" smtClean="0">
                <a:solidFill>
                  <a:schemeClr val="bg1"/>
                </a:solidFill>
                <a:latin typeface="黑体" pitchFamily="2" charset="-122"/>
                <a:ea typeface="黑体" pitchFamily="2" charset="-122"/>
              </a:rPr>
              <a:t>手法</a:t>
            </a:r>
            <a:r>
              <a:rPr lang="en-US" sz="2400" smtClean="0">
                <a:solidFill>
                  <a:schemeClr val="bg1"/>
                </a:solidFill>
                <a:latin typeface="黑体" pitchFamily="2" charset="-122"/>
                <a:ea typeface="黑体" pitchFamily="2" charset="-122"/>
              </a:rPr>
              <a:t>)</a:t>
            </a:r>
            <a:r>
              <a:rPr lang="zh-CN" altLang="en-US" sz="2400" smtClean="0">
                <a:solidFill>
                  <a:schemeClr val="bg1"/>
                </a:solidFill>
                <a:latin typeface="黑体" pitchFamily="2" charset="-122"/>
                <a:ea typeface="黑体" pitchFamily="2" charset="-122"/>
              </a:rPr>
              <a:t>是指能使小说情节连贯、脉络清晰、结构紧凑而运用的各种艺术技巧，具体包含情节叙述手法和情节结构手法。情节叙述手法指作者是如何叙述故事的技巧，包含叙述手法和叙述人称；情节结构手法指作者在安排开端、发展、高潮、结局过程中运用悬念设置、伏笔照应等技巧。</a:t>
            </a:r>
            <a:endParaRPr lang="zh-CN" altLang="en-US" sz="2400">
              <a:solidFill>
                <a:schemeClr val="bg1"/>
              </a:solidFill>
              <a:latin typeface="黑体" pitchFamily="2" charset="-122"/>
              <a:ea typeface="黑体" pitchFamily="2" charset="-122"/>
            </a:endParaRPr>
          </a:p>
        </p:txBody>
      </p:sp>
      <p:sp>
        <p:nvSpPr>
          <p:cNvPr id="36881" name="AutoShape 17"/>
          <p:cNvSpPr>
            <a:spLocks noChangeArrowheads="1"/>
          </p:cNvSpPr>
          <p:nvPr/>
        </p:nvSpPr>
        <p:spPr bwMode="auto">
          <a:xfrm rot="5400000" flipV="1">
            <a:off x="5448301" y="3748086"/>
            <a:ext cx="679450" cy="9969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rgbClr val="FF0000"/>
            </a:solidFill>
            <a:miter lim="800000"/>
          </a:ln>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 presetClass="entr" presetSubtype="1" fill="hold" grpId="1" nodeType="clickEffect">
                                  <p:stCondLst>
                                    <p:cond delay="0"/>
                                  </p:stCondLst>
                                  <p:childTnLst>
                                    <p:set>
                                      <p:cBhvr>
                                        <p:cTn id="42" dur="1" fill="hold">
                                          <p:stCondLst>
                                            <p:cond delay="0"/>
                                          </p:stCondLst>
                                        </p:cTn>
                                        <p:tgtEl>
                                          <p:spTgt spid="36881"/>
                                        </p:tgtEl>
                                        <p:attrNameLst>
                                          <p:attrName>style.visibility</p:attrName>
                                        </p:attrNameLst>
                                      </p:cBhvr>
                                      <p:to>
                                        <p:strVal val="visible"/>
                                      </p:to>
                                    </p:set>
                                    <p:anim calcmode="lin" valueType="num">
                                      <p:cBhvr additive="base">
                                        <p:cTn id="43" dur="500" fill="hold"/>
                                        <p:tgtEl>
                                          <p:spTgt spid="36881"/>
                                        </p:tgtEl>
                                        <p:attrNameLst>
                                          <p:attrName>ppt_x</p:attrName>
                                        </p:attrNameLst>
                                      </p:cBhvr>
                                      <p:tavLst>
                                        <p:tav tm="0">
                                          <p:val>
                                            <p:strVal val="#ppt_x"/>
                                          </p:val>
                                        </p:tav>
                                        <p:tav tm="100000">
                                          <p:val>
                                            <p:strVal val="#ppt_x"/>
                                          </p:val>
                                        </p:tav>
                                      </p:tavLst>
                                    </p:anim>
                                    <p:anim calcmode="lin" valueType="num">
                                      <p:cBhvr additive="base">
                                        <p:cTn id="44" dur="500" fill="hold"/>
                                        <p:tgtEl>
                                          <p:spTgt spid="36881"/>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ox(in)">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688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760377" y="668319"/>
          <a:ext cx="10399395" cy="5621020"/>
        </p:xfrm>
        <a:graphic>
          <a:graphicData uri="http://schemas.openxmlformats.org/drawingml/2006/table">
            <a:tbl>
              <a:tblPr/>
              <a:tblGrid>
                <a:gridCol w="1161415"/>
                <a:gridCol w="9237980"/>
              </a:tblGrid>
              <a:tr h="500380">
                <a:tc gridSpan="2">
                  <a:txBody>
                    <a:bodyPr/>
                    <a:lstStyle/>
                    <a:p>
                      <a:r>
                        <a:rPr 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一</a:t>
                      </a:r>
                      <a:r>
                        <a:rPr 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情节线索的安排</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456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(1)</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情节线索安排</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以人物为线索。如鲁迅作品《孔乙己》以</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我</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一个咸亨酒店的</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小伙计</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的所见所闻为线索。</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以事物为线索。即所谓的</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物线法</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。如</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莫泊桑小说</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《项链》</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等。</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以中心事件为线索。如契诃夫的《变色龙》以警官奥楚篾洛夫处理</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狗咬人事件</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为中心来展开故事情节。</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④</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以空间、时间或人物心理为线索</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(2)</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线索安排的作用</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可使小说结构清晰，情节集中。</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可通过线索巧妙安排结构，揭示主题。</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8800">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Courier New" panose="02070309020205020404"/>
                        </a:rPr>
                        <a:t>(3)</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明线与暗线</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在小说中由人物活动或事件发展所直接呈现出来的线索就叫做明线。小说明线所叙述的人物故事容易集中，突出。</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p>
                      <a:pPr algn="l">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未直接描绘的人物活动或事件所间接呈现出来的线索就叫做暗线。暗线则能够在更广更深的层面上揭示出当时社会的各种矛盾或斗争的焦点，使故事情节的安排更加巧妙，使小说矛盾和主题更加突出。</a:t>
                      </a:r>
                      <a:endParaRPr lang="zh-CN" sz="2400" b="1" kern="100">
                        <a:solidFill>
                          <a:srgbClr val="0000FF"/>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760377" y="882633"/>
          <a:ext cx="10399395" cy="4990465"/>
        </p:xfrm>
        <a:graphic>
          <a:graphicData uri="http://schemas.openxmlformats.org/drawingml/2006/table">
            <a:tbl>
              <a:tblPr/>
              <a:tblGrid>
                <a:gridCol w="1714500"/>
                <a:gridCol w="8684895"/>
              </a:tblGrid>
              <a:tr h="853440">
                <a:tc gridSpan="2">
                  <a:txBody>
                    <a:bodyPr/>
                    <a:lstStyle/>
                    <a:p>
                      <a:pPr marL="0" algn="l" defTabSz="914400" rtl="0" eaLnBrk="1" latinLnBrk="0" hangingPunct="1"/>
                      <a:r>
                        <a:rPr 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二</a:t>
                      </a:r>
                      <a:r>
                        <a:rPr 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情节叙述视角及手法</a:t>
                      </a:r>
                    </a:p>
                    <a:p>
                      <a:pPr marL="0" algn="l" defTabSz="914400" rtl="0" eaLnBrk="1" latinLnBrk="0" hangingPunct="1"/>
                      <a:r>
                        <a:rPr 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1</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．叙述视角</a:t>
                      </a:r>
                      <a:endParaRPr lang="zh-CN" altLang="en-US" sz="2800" kern="1200">
                        <a:solidFill>
                          <a:srgbClr val="FF0000"/>
                        </a:solidFill>
                        <a:effectLst>
                          <a:outerShdw blurRad="38100" dist="38100" dir="2700000" algn="tl">
                            <a:srgbClr val="000000">
                              <a:alpha val="43137"/>
                            </a:srgbClr>
                          </a:outerShdw>
                        </a:effectLst>
                        <a:latin typeface="黑体" pitchFamily="2" charset="-122"/>
                        <a:ea typeface="黑体" pitchFamily="2" charset="-122"/>
                        <a:cs typeface="+mn-cs"/>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065">
                <a:tc>
                  <a:txBody>
                    <a:bodyPr/>
                    <a:lstStyle/>
                    <a:p>
                      <a:pPr marL="0" algn="ctr"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类别</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表达效果</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第一</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人称</a:t>
                      </a:r>
                      <a:endPar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有限视角</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　　第一人称只能局限于叙述人的所见所闻，与</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有限视角</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一样会受到一定的叙述限制，但它能使小说显得真实亲切，拉近与读者的距离，同时便于抒发感情。</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第二人称</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　　严格来说，第二人称算不上一种叙述视角。第二人称拉近了叙述者与人物之间的距离，增强文章的抒情性和亲切感，便于感情交流。</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540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第三</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人称</a:t>
                      </a:r>
                      <a:endPar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全知视角</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　　第三人称不受叙述者的见闻和感觉的约束，相对自由。它可以深入人物内心，将人物的心理活动告诉读者；还可以展示不同人物在不同地点同时发生的事情。</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831815" y="716601"/>
          <a:ext cx="10399395" cy="5459730"/>
        </p:xfrm>
        <a:graphic>
          <a:graphicData uri="http://schemas.openxmlformats.org/drawingml/2006/table">
            <a:tbl>
              <a:tblPr/>
              <a:tblGrid>
                <a:gridCol w="857250"/>
                <a:gridCol w="9542145"/>
              </a:tblGrid>
              <a:tr h="426720">
                <a:tc gridSpan="2">
                  <a:txBody>
                    <a:bodyPr/>
                    <a:lstStyle/>
                    <a:p>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　</a:t>
                      </a: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2.</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叙述手法</a:t>
                      </a:r>
                      <a:endParaRPr lang="zh-CN" altLang="en-US" sz="2800" kern="1200">
                        <a:solidFill>
                          <a:srgbClr val="FF0000"/>
                        </a:solidFill>
                        <a:effectLst>
                          <a:outerShdw blurRad="38100" dist="38100" dir="2700000" algn="tl">
                            <a:srgbClr val="000000">
                              <a:alpha val="43137"/>
                            </a:srgbClr>
                          </a:outerShdw>
                        </a:effectLst>
                        <a:latin typeface="黑体" pitchFamily="2" charset="-122"/>
                        <a:ea typeface="黑体" pitchFamily="2" charset="-122"/>
                        <a:cs typeface="+mn-cs"/>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类别</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释义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顺序</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按照</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时间</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空间</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的先后顺序来写。</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487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倒叙</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不</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按时间先后顺序来写，而是把某些发生在后面的情节或结局先行提出，然后再按顺序叙述下去。</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915">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插叙</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在</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叙述主要事件的过程中，根据表达的需要，暂时中断主线而插入另外一些与中心事件有关的内容的叙述。叙述完插入的事件后再接上原来的事件写。插叙内容不影响主要事件的表达。</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补叙</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也</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叫追叙，在行文中用两三句话或一小段话对前边说的人或事做一些补充的交代，补充另一与之有关的事件，使事件的整个过程更加清晰完整。</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1425">
                <a:tc>
                  <a:txBody>
                    <a:bodyPr/>
                    <a:lstStyle/>
                    <a:p>
                      <a:pPr marL="0" algn="l" defTabSz="914400" rtl="0" eaLnBrk="1" latinLnBrk="0" hangingPunct="1">
                        <a:spcAft>
                          <a:spcPct val="0"/>
                        </a:spcAft>
                      </a:pP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平叙</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就是</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平行叙述，即叙述同一时间内不同地点所发生的两件或两件以上的事。通常是先叙一件，再叙一件，谓之为</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花开数朵，各表一枝</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，故又叫分叙。</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8939" y="0"/>
            <a:ext cx="5572164" cy="891540"/>
          </a:xfrm>
          <a:prstGeom prst="rect">
            <a:avLst/>
          </a:prstGeom>
        </p:spPr>
        <p:txBody>
          <a:bodyPr wrap="square">
            <a:spAutoFit/>
          </a:bodyPr>
          <a:lstStyle/>
          <a:p>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三</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情节安排技巧  </a:t>
            </a:r>
            <a:endParaRPr lang="en-US" altLang="zh-CN" sz="2800" smtClean="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r>
              <a:rPr lang="en-US" altLang="en-US" sz="2400" b="1" smtClean="0">
                <a:solidFill>
                  <a:srgbClr val="FF0000"/>
                </a:solidFill>
                <a:latin typeface="黑体" pitchFamily="2" charset="-122"/>
                <a:ea typeface="黑体" pitchFamily="2" charset="-122"/>
              </a:rPr>
              <a:t>1</a:t>
            </a:r>
            <a:r>
              <a:rPr lang="zh-CN" altLang="en-US" sz="2400" b="1" smtClean="0">
                <a:solidFill>
                  <a:srgbClr val="FF0000"/>
                </a:solidFill>
                <a:latin typeface="黑体" pitchFamily="2" charset="-122"/>
                <a:ea typeface="黑体" pitchFamily="2" charset="-122"/>
              </a:rPr>
              <a:t>．从哪些方面赏析小说情节的构思技巧 </a:t>
            </a:r>
            <a:endParaRPr lang="en-US" altLang="zh-CN" sz="2400" b="1">
              <a:solidFill>
                <a:srgbClr val="FF0000"/>
              </a:solidFill>
              <a:latin typeface="黑体" pitchFamily="2" charset="-122"/>
              <a:ea typeface="黑体" pitchFamily="2" charset="-122"/>
            </a:endParaRPr>
          </a:p>
        </p:txBody>
      </p:sp>
      <p:graphicFrame>
        <p:nvGraphicFramePr>
          <p:cNvPr id="185430" name="Group 86"/>
          <p:cNvGraphicFramePr>
            <a:graphicFrameLocks noGrp="1"/>
          </p:cNvGraphicFramePr>
          <p:nvPr/>
        </p:nvGraphicFramePr>
        <p:xfrm>
          <a:off x="215900" y="954071"/>
          <a:ext cx="11090275" cy="5486400"/>
        </p:xfrm>
        <a:graphic>
          <a:graphicData uri="http://schemas.openxmlformats.org/drawingml/2006/table">
            <a:tbl>
              <a:tblPr/>
              <a:tblGrid>
                <a:gridCol w="720725"/>
                <a:gridCol w="10369550"/>
              </a:tblGrid>
              <a:tr h="142876">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手法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                                             表达效果分析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724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悬念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指作者为了激活读者的“紧张与期待的心情”，在艺术处理上采取的一种积极手段。通俗地说，它是指在小说的叙述中先设置一个谜面，藏起谜底，在适当的时候再予以点破，使读者的期待心理得到满足。悬念的主要作用是吸引读者，引人入胜。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35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抑扬</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指对写作对象或欲扬先抑或欲抑先扬，然后陡然一转，出乎读者所料，从而使文势曲折多变，使文章产生峰回路转、跌宕起伏的效果，增强作品的可读性。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照应</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又叫呼应，是篇章间的伏笔照应。照应能使情节连贯，脉络清晰，结构紧凑。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03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伏笔</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指作者对将要在作品中出现的人物或事件，预先作的提示或暗示。伏笔用得好，可使全文前后呼应，结构更严谨，情节发展更合理，前因后果更分明。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575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对比</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把两种对立的事物或者同一事物的两个不同方面，放在一起相互比较。对比的作用一般是渲染气氛、表现人物或突出主题。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衬托</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指描绘某一事物来表现另一事物的艺术手法，它分为正衬和反衬两种。衬托可以使文章更生动，人物、事物形象更突出，主题更鲜明。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铺垫</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也称铺叙衬垫，它是为了衬托主要人物或事物而铺叙另外的人物或事物以做衬垫。运用铺垫写法是为了蓄积气势，突出文章主旨。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突转</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结尾部分</a:t>
                      </a:r>
                      <a:r>
                        <a:rPr kumimoji="0" lang="en-US" altLang="zh-CN" sz="1800" b="0"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作者采用突转的方法形成情节的某种“巧合”</a:t>
                      </a:r>
                      <a:r>
                        <a:rPr kumimoji="0" lang="en-US" altLang="zh-CN" sz="1800" b="0"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某种意料之外的反转</a:t>
                      </a:r>
                      <a:r>
                        <a:rPr kumimoji="0" lang="en-US" altLang="zh-CN" sz="1800" b="0"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或者是形成人物性格的“急剧改变”。这种突转常收到意料之外、情理之中的效果</a:t>
                      </a:r>
                      <a:r>
                        <a:rPr kumimoji="0" lang="en-US" altLang="zh-CN" sz="1800" b="0"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1800" b="0" i="0" u="none" strike="noStrike" cap="none" normalizeH="0" baseline="0" smtClean="0">
                          <a:ln>
                            <a:noFill/>
                          </a:ln>
                          <a:solidFill>
                            <a:srgbClr val="0000FF"/>
                          </a:solidFill>
                          <a:effectLst/>
                          <a:latin typeface=".PhonepadTwo"/>
                          <a:ea typeface="方正兰亭黑简体"/>
                          <a:cs typeface="方正兰亭黑简体"/>
                        </a:rPr>
                        <a:t>对表现小说主旨起到画龙点睛的作用。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85430"/>
                                        </p:tgtEl>
                                        <p:attrNameLst>
                                          <p:attrName>style.visibility</p:attrName>
                                        </p:attrNameLst>
                                      </p:cBhvr>
                                      <p:to>
                                        <p:strVal val="visible"/>
                                      </p:to>
                                    </p:set>
                                    <p:anim calcmode="lin" valueType="num">
                                      <p:cBhvr>
                                        <p:cTn id="14" dur="500" fill="hold"/>
                                        <p:tgtEl>
                                          <p:spTgt spid="185430"/>
                                        </p:tgtEl>
                                        <p:attrNameLst>
                                          <p:attrName>ppt_w</p:attrName>
                                        </p:attrNameLst>
                                      </p:cBhvr>
                                      <p:tavLst>
                                        <p:tav tm="0">
                                          <p:val>
                                            <p:fltVal val="0"/>
                                          </p:val>
                                        </p:tav>
                                        <p:tav tm="100000">
                                          <p:val>
                                            <p:strVal val="#ppt_w"/>
                                          </p:val>
                                        </p:tav>
                                      </p:tavLst>
                                    </p:anim>
                                    <p:anim calcmode="lin" valueType="num">
                                      <p:cBhvr>
                                        <p:cTn id="15" dur="500" fill="hold"/>
                                        <p:tgtEl>
                                          <p:spTgt spid="185430"/>
                                        </p:tgtEl>
                                        <p:attrNameLst>
                                          <p:attrName>ppt_h</p:attrName>
                                        </p:attrNameLst>
                                      </p:cBhvr>
                                      <p:tavLst>
                                        <p:tav tm="0">
                                          <p:val>
                                            <p:fltVal val="0"/>
                                          </p:val>
                                        </p:tav>
                                        <p:tav tm="100000">
                                          <p:val>
                                            <p:strVal val="#ppt_h"/>
                                          </p:val>
                                        </p:tav>
                                      </p:tavLst>
                                    </p:anim>
                                    <p:animEffect transition="in" filter="fade">
                                      <p:cBhvr>
                                        <p:cTn id="16" dur="500"/>
                                        <p:tgtEl>
                                          <p:spTgt spid="185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1046129" y="1311261"/>
          <a:ext cx="9500870" cy="4240552"/>
        </p:xfrm>
        <a:graphic>
          <a:graphicData uri="http://schemas.openxmlformats.org/drawingml/2006/table">
            <a:tbl>
              <a:tblPr/>
              <a:tblGrid>
                <a:gridCol w="2000250"/>
                <a:gridCol w="7500620"/>
              </a:tblGrid>
              <a:tr h="722950">
                <a:tc gridSpan="2">
                  <a:txBody>
                    <a:bodyPr/>
                    <a:lstStyle/>
                    <a:p>
                      <a:pPr marL="0" algn="ctr" defTabSz="914400" rtl="0" eaLnBrk="1" latinLnBrk="0" hangingPunct="1">
                        <a:spcAft>
                          <a:spcPct val="0"/>
                        </a:spcAft>
                      </a:pPr>
                      <a:r>
                        <a:rPr lang="zh-CN" sz="2800" b="1" kern="100" smtClean="0">
                          <a:solidFill>
                            <a:srgbClr val="FF0000"/>
                          </a:solidFill>
                          <a:latin typeface="黑体" pitchFamily="2" charset="-122"/>
                          <a:ea typeface="黑体" pitchFamily="2" charset="-122"/>
                          <a:cs typeface="Times New Roman" panose="02020603050405020304"/>
                        </a:rPr>
                        <a:t>小说开篇</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4372">
                <a:tc>
                  <a:txBody>
                    <a:bodyPr/>
                    <a:lstStyle/>
                    <a:p>
                      <a:pPr algn="ctr">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方</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  </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式</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作</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   </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用</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549">
                <a:tc>
                  <a:txBody>
                    <a:bodyPr/>
                    <a:lstStyle/>
                    <a:p>
                      <a:pPr algn="ctr">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巧设悬念</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吸引读者，引起读者的思考。引人入胜，给读者强烈的艺术震撼和情感满足。</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4430">
                <a:tc>
                  <a:txBody>
                    <a:bodyPr/>
                    <a:lstStyle/>
                    <a:p>
                      <a:pPr algn="ctr">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铺垫伏笔</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引出下文的情节。通过铺陈叙述、烘托陪衬突出主要情节或主要人物，也间接地突出了主题。</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1647">
                <a:tc>
                  <a:txBody>
                    <a:bodyPr/>
                    <a:lstStyle/>
                    <a:p>
                      <a:pPr algn="ctr">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欲扬先抑</a:t>
                      </a:r>
                    </a:p>
                    <a:p>
                      <a:pPr algn="ctr">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先扬后抑</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p>
                      <a:pPr algn="ctr">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突出人物形象。</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403187" y="596881"/>
          <a:ext cx="10929620" cy="5692144"/>
        </p:xfrm>
        <a:graphic>
          <a:graphicData uri="http://schemas.openxmlformats.org/drawingml/2006/table">
            <a:tbl>
              <a:tblPr/>
              <a:tblGrid>
                <a:gridCol w="1447800"/>
                <a:gridCol w="9481820"/>
              </a:tblGrid>
              <a:tr h="571504">
                <a:tc gridSpan="2">
                  <a:txBody>
                    <a:bodyPr/>
                    <a:lstStyle/>
                    <a:p>
                      <a:pPr marL="0" algn="ctr" defTabSz="914400" rtl="0" eaLnBrk="1" latinLnBrk="0" hangingPunct="1">
                        <a:spcAft>
                          <a:spcPct val="0"/>
                        </a:spcAft>
                      </a:pPr>
                      <a:r>
                        <a:rPr lang="zh-CN" sz="2800" b="1" kern="100" smtClean="0">
                          <a:solidFill>
                            <a:srgbClr val="FF0000"/>
                          </a:solidFill>
                          <a:latin typeface="黑体" pitchFamily="2" charset="-122"/>
                          <a:ea typeface="黑体" pitchFamily="2" charset="-122"/>
                          <a:cs typeface="Times New Roman" panose="02020603050405020304"/>
                        </a:rPr>
                        <a:t>小说</a:t>
                      </a:r>
                      <a:r>
                        <a:rPr lang="zh-CN" altLang="en-US" sz="2800" b="1" kern="100" smtClean="0">
                          <a:solidFill>
                            <a:srgbClr val="FF0000"/>
                          </a:solidFill>
                          <a:latin typeface="黑体" pitchFamily="2" charset="-122"/>
                          <a:ea typeface="黑体" pitchFamily="2" charset="-122"/>
                          <a:cs typeface="Times New Roman" panose="02020603050405020304"/>
                        </a:rPr>
                        <a:t>结局</a:t>
                      </a:r>
                      <a:endParaRPr lang="zh-CN" sz="2800" b="1" kern="100" smtClean="0">
                        <a:solidFill>
                          <a:srgbClr val="FF0000"/>
                        </a:solidFill>
                        <a:latin typeface="黑体" pitchFamily="2" charset="-122"/>
                        <a:ea typeface="黑体" pitchFamily="2"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4372">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(1)</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出人意料结局</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从结构安排上看，它使平淡的故事情节陡然生出波澜。</a:t>
                      </a:r>
                    </a:p>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从表现手法上看，与前文的伏笔相照应，使人觉得又在情理之中。</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4372">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(2)</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悲剧性的结局</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从主题上看，能更好地深化主题。如《药》华小栓、夏瑜的死</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悲剧</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揭示了辛亥革命的不彻底性</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没有发动群众。</a:t>
                      </a:r>
                    </a:p>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从表现人物性格看，能更好地塑造人物性格。如《药》写华小栓吃了人血馒头后的死，突现了群众</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华老栓</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的愚昧性格。</a:t>
                      </a:r>
                    </a:p>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这种结局令人感动，令人回味，引人思考。如《杜十娘怒沉百宝箱》，杜十娘的死，引起读者思考死的原因。</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4372">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(3)</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大团圆的结局</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从表达效果上看，小说喜剧结局给读者留下了广阔的想象空间，耐人寻味。</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从阅读者的情感体验看，喜剧性的结尾与主人公、作者的意愿构成和谐的一体，给人以欣慰、愉悦之感。</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从主题上看，这样的结局凸显出的美好人性，反映出人类向往美好生活的愿望。</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4372">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(4)</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戛然而止结局</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留下了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空白</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给读者想象，让读者进行艺术再创造。</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3637" y="592123"/>
            <a:ext cx="3971978" cy="603885"/>
          </a:xfrm>
          <a:prstGeom prst="rect">
            <a:avLst/>
          </a:prstGeom>
          <a:noFill/>
          <a:ln>
            <a:noFill/>
          </a:ln>
        </p:spPr>
        <p:txBody>
          <a:bodyPr wrap="square">
            <a:spAutoFit/>
          </a:bodyPr>
          <a:lstStyle/>
          <a:p>
            <a:pPr algn="ctr" hangingPunct="0">
              <a:lnSpc>
                <a:spcPts val="4000"/>
              </a:lnSpc>
            </a:pPr>
            <a:r>
              <a:rPr lang="zh-CN" altLang="en-US" sz="2400">
                <a:solidFill>
                  <a:srgbClr val="A50021"/>
                </a:solidFill>
                <a:effectLst>
                  <a:outerShdw blurRad="38100" dist="38100" dir="2700000" algn="tl">
                    <a:srgbClr val="C0C0C0"/>
                  </a:outerShdw>
                </a:effectLst>
                <a:latin typeface="黑体" pitchFamily="2" charset="-122"/>
                <a:ea typeface="黑体" pitchFamily="2" charset="-122"/>
              </a:rPr>
              <a:t>小说情节</a:t>
            </a:r>
            <a:r>
              <a:rPr lang="zh-CN" altLang="en-US" sz="2400" smtClean="0">
                <a:solidFill>
                  <a:srgbClr val="A50021"/>
                </a:solidFill>
                <a:effectLst>
                  <a:outerShdw blurRad="38100" dist="38100" dir="2700000" algn="tl">
                    <a:srgbClr val="C0C0C0"/>
                  </a:outerShdw>
                </a:effectLst>
                <a:latin typeface="黑体" pitchFamily="2" charset="-122"/>
                <a:ea typeface="黑体" pitchFamily="2" charset="-122"/>
              </a:rPr>
              <a:t>的其他结构</a:t>
            </a:r>
            <a:r>
              <a:rPr lang="zh-CN" altLang="en-US" sz="2400">
                <a:solidFill>
                  <a:srgbClr val="A50021"/>
                </a:solidFill>
                <a:effectLst>
                  <a:outerShdw blurRad="38100" dist="38100" dir="2700000" algn="tl">
                    <a:srgbClr val="C0C0C0"/>
                  </a:outerShdw>
                </a:effectLst>
                <a:latin typeface="黑体" pitchFamily="2" charset="-122"/>
                <a:ea typeface="黑体" pitchFamily="2" charset="-122"/>
              </a:rPr>
              <a:t>模式 </a:t>
            </a:r>
            <a:endParaRPr lang="en-US" altLang="zh-CN" sz="2400">
              <a:solidFill>
                <a:srgbClr val="A50021"/>
              </a:solidFill>
              <a:effectLst>
                <a:outerShdw blurRad="38100" dist="38100" dir="2700000" algn="tl">
                  <a:srgbClr val="C0C0C0"/>
                </a:outerShdw>
              </a:effectLst>
              <a:latin typeface="黑体" pitchFamily="2" charset="-122"/>
              <a:ea typeface="黑体" pitchFamily="2" charset="-122"/>
            </a:endParaRPr>
          </a:p>
        </p:txBody>
      </p:sp>
      <p:graphicFrame>
        <p:nvGraphicFramePr>
          <p:cNvPr id="184390" name="Group 70"/>
          <p:cNvGraphicFramePr>
            <a:graphicFrameLocks noGrp="1"/>
          </p:cNvGraphicFramePr>
          <p:nvPr/>
        </p:nvGraphicFramePr>
        <p:xfrm>
          <a:off x="403187" y="1239823"/>
          <a:ext cx="10944225" cy="4843781"/>
        </p:xfrm>
        <a:graphic>
          <a:graphicData uri="http://schemas.openxmlformats.org/drawingml/2006/table">
            <a:tbl>
              <a:tblPr/>
              <a:tblGrid>
                <a:gridCol w="1000125"/>
                <a:gridCol w="9944100"/>
              </a:tblGrid>
              <a:tr h="525463">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1.</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基本模式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情节的基本组成部分包括：开端</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发展</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高潮</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结局。有时为了介绍人物和背景，在开头加上“序幕”；为了使结构和情节更完整，在结尾加上“尾声”。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3263">
                <a:tc rowSpan="5">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2.</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特殊模式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“欧</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亨利”式：在结尾出其不意地揭示真相，而这个真相通常都出乎人的意料，回扣前面的情节后发现一切又都在情理之中，从而增加小说情节的生动性。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摇摆式：即情节发展“一波三折”，大多数小说情节运行并不呈现为一条直线，作家不会让人物选择捷径一口气跑到底，总会在某处放慢速度甚至停下来做点什么，然后再回到轨道，这就出现了情节的摇摆，情节的摇摆往往赋予小说更为摄人心魄的魅力。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8063">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“延迟式”：作者竭力给故事、人物、心理的紧张设置障碍，又不使读者觉得希望完全破灭，在这种捉迷藏式的游戏中，一环扣一环，实现小说的结构张力，如普通高中课程标准实验教科书选修人教版</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外国小说欣赏</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第六单元选文</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牲畜林</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675">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横断面式：将时空浓缩到一个小小的点上，在精巧的结构中展开漫长的时间和立体的无限空间，如选修人教版</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外国小说欣赏</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第六单元选文</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半张纸</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意识流：它打破了时间这一恒常的维度，让人物的意识在超时间的空间里任意往来，如选修人教版</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外国小说欣赏</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第一单元选文</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墙上的斑点</a:t>
                      </a:r>
                      <a:r>
                        <a:rPr kumimoji="0" lang="en-US" altLang="zh-CN"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a:t>
                      </a:r>
                      <a:r>
                        <a:rPr kumimoji="0" lang="zh-CN" altLang="en-US" sz="2000" b="1" i="0" u="none" strike="noStrike" cap="none" normalizeH="0" baseline="0" smtClean="0">
                          <a:ln>
                            <a:noFill/>
                          </a:ln>
                          <a:solidFill>
                            <a:srgbClr val="0000FF"/>
                          </a:solidFill>
                          <a:effectLst/>
                          <a:latin typeface="仿宋" panose="02010609060101010101" pitchFamily="49" charset="-122"/>
                          <a:ea typeface="仿宋" panose="02010609060101010101" pitchFamily="49" charset="-122"/>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84390"/>
                                        </p:tgtEl>
                                        <p:attrNameLst>
                                          <p:attrName>style.visibility</p:attrName>
                                        </p:attrNameLst>
                                      </p:cBhvr>
                                      <p:to>
                                        <p:strVal val="visible"/>
                                      </p:to>
                                    </p:set>
                                    <p:anim calcmode="lin" valueType="num">
                                      <p:cBhvr>
                                        <p:cTn id="14" dur="500" fill="hold"/>
                                        <p:tgtEl>
                                          <p:spTgt spid="184390"/>
                                        </p:tgtEl>
                                        <p:attrNameLst>
                                          <p:attrName>ppt_w</p:attrName>
                                        </p:attrNameLst>
                                      </p:cBhvr>
                                      <p:tavLst>
                                        <p:tav tm="0">
                                          <p:val>
                                            <p:fltVal val="0"/>
                                          </p:val>
                                        </p:tav>
                                        <p:tav tm="100000">
                                          <p:val>
                                            <p:strVal val="#ppt_w"/>
                                          </p:val>
                                        </p:tav>
                                      </p:tavLst>
                                    </p:anim>
                                    <p:anim calcmode="lin" valueType="num">
                                      <p:cBhvr>
                                        <p:cTn id="15" dur="500" fill="hold"/>
                                        <p:tgtEl>
                                          <p:spTgt spid="184390"/>
                                        </p:tgtEl>
                                        <p:attrNameLst>
                                          <p:attrName>ppt_h</p:attrName>
                                        </p:attrNameLst>
                                      </p:cBhvr>
                                      <p:tavLst>
                                        <p:tav tm="0">
                                          <p:val>
                                            <p:fltVal val="0"/>
                                          </p:val>
                                        </p:tav>
                                        <p:tav tm="100000">
                                          <p:val>
                                            <p:strVal val="#ppt_h"/>
                                          </p:val>
                                        </p:tav>
                                      </p:tavLst>
                                    </p:anim>
                                    <p:animEffect transition="in" filter="fade">
                                      <p:cBhvr>
                                        <p:cTn id="16" dur="500"/>
                                        <p:tgtEl>
                                          <p:spTgt spid="184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3760773" y="2025641"/>
            <a:ext cx="6485593"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1-8</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小说阅读</a:t>
            </a: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二</a:t>
            </a: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326" name="Group 30"/>
          <p:cNvGraphicFramePr>
            <a:graphicFrameLocks noGrp="1"/>
          </p:cNvGraphicFramePr>
          <p:nvPr/>
        </p:nvGraphicFramePr>
        <p:xfrm>
          <a:off x="403187" y="596882"/>
          <a:ext cx="11001375" cy="5736591"/>
        </p:xfrm>
        <a:graphic>
          <a:graphicData uri="http://schemas.openxmlformats.org/drawingml/2006/table">
            <a:tbl>
              <a:tblPr/>
              <a:tblGrid>
                <a:gridCol w="1071880"/>
                <a:gridCol w="1714500"/>
                <a:gridCol w="8214995"/>
              </a:tblGrid>
              <a:tr h="430530">
                <a:tc gridSpan="3">
                  <a:txBody>
                    <a:bodyPr/>
                    <a:lstStyle/>
                    <a:p>
                      <a:r>
                        <a:rPr lang="en-US" sz="2800" b="1" kern="100" smtClean="0">
                          <a:solidFill>
                            <a:srgbClr val="FF0000"/>
                          </a:solidFill>
                          <a:latin typeface="黑体" pitchFamily="2" charset="-122"/>
                          <a:ea typeface="黑体" pitchFamily="2" charset="-122"/>
                          <a:cs typeface="Times New Roman" panose="02020603050405020304"/>
                        </a:rPr>
                        <a:t>(</a:t>
                      </a:r>
                      <a:r>
                        <a:rPr lang="zh-CN" altLang="en-US" sz="2800" b="1" kern="100" smtClean="0">
                          <a:solidFill>
                            <a:srgbClr val="FF0000"/>
                          </a:solidFill>
                          <a:latin typeface="黑体" pitchFamily="2" charset="-122"/>
                          <a:ea typeface="黑体" pitchFamily="2" charset="-122"/>
                          <a:cs typeface="Times New Roman" panose="02020603050405020304"/>
                        </a:rPr>
                        <a:t>四</a:t>
                      </a:r>
                      <a:r>
                        <a:rPr lang="en-US" sz="2800" b="1" kern="100" smtClean="0">
                          <a:solidFill>
                            <a:srgbClr val="FF0000"/>
                          </a:solidFill>
                          <a:latin typeface="黑体" pitchFamily="2" charset="-122"/>
                          <a:ea typeface="黑体" pitchFamily="2" charset="-122"/>
                          <a:cs typeface="Times New Roman" panose="02020603050405020304"/>
                        </a:rPr>
                        <a:t>)</a:t>
                      </a:r>
                      <a:r>
                        <a:rPr lang="zh-CN" altLang="en-US" sz="2800" b="1" kern="100" smtClean="0">
                          <a:solidFill>
                            <a:srgbClr val="FF0000"/>
                          </a:solidFill>
                          <a:latin typeface="黑体" pitchFamily="2" charset="-122"/>
                          <a:ea typeface="黑体" pitchFamily="2" charset="-122"/>
                          <a:cs typeface="Times New Roman" panose="02020603050405020304"/>
                        </a:rPr>
                        <a:t>小说情节安排的作用</a:t>
                      </a:r>
                      <a:endParaRPr lang="zh-CN" altLang="en-US" sz="2800" b="1" kern="100">
                        <a:solidFill>
                          <a:srgbClr val="FF0000"/>
                        </a:solidFill>
                        <a:latin typeface="黑体" pitchFamily="2" charset="-122"/>
                        <a:ea typeface="黑体" pitchFamily="2"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3040">
                <a:tc rowSpan="4">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(1)</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小说情节的作用的分析角度</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结构构思</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情节发展</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常用关键词：设置悬念、埋下伏笔、制造波澜、交代故事发生的时间地点、营造环境氛围、为下文作铺垫、设置线索、首尾呼应、前后照应、结构严密、制造波澜、达成高潮、耐人寻味等等。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52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揭示主题</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内容</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常用关键词：说明</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内容、揭示主旨、画龙点睛、卒章显志、深化主题、戛然而止、耐人寻味等等。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52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③</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塑造人物形象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常用关键词：能够突出人物</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的性格、突出人物</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的心理活动等等。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52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④</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表现手法和艺术效果</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常用关键词：使用</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的手法，达到了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的效果。</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rowSpan="4">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(2)</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细节描写的作用</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典型细节可以刻画人物性格、追求、爱好，衬托人物心情、心理活动。</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典型细节可以营造一种氛围，推动情节的发展。</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③</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典型细节可以深化主题，暗示影射。</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118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④</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典型细节可以渲染时代气氛，展示地方特色。</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3326"/>
                                        </p:tgtEl>
                                        <p:attrNameLst>
                                          <p:attrName>style.visibility</p:attrName>
                                        </p:attrNameLst>
                                      </p:cBhvr>
                                      <p:to>
                                        <p:strVal val="visible"/>
                                      </p:to>
                                    </p:set>
                                    <p:anim calcmode="lin" valueType="num">
                                      <p:cBhvr>
                                        <p:cTn id="7" dur="500" fill="hold"/>
                                        <p:tgtEl>
                                          <p:spTgt spid="183326"/>
                                        </p:tgtEl>
                                        <p:attrNameLst>
                                          <p:attrName>ppt_w</p:attrName>
                                        </p:attrNameLst>
                                      </p:cBhvr>
                                      <p:tavLst>
                                        <p:tav tm="0">
                                          <p:val>
                                            <p:fltVal val="0"/>
                                          </p:val>
                                        </p:tav>
                                        <p:tav tm="100000">
                                          <p:val>
                                            <p:strVal val="#ppt_w"/>
                                          </p:val>
                                        </p:tav>
                                      </p:tavLst>
                                    </p:anim>
                                    <p:anim calcmode="lin" valueType="num">
                                      <p:cBhvr>
                                        <p:cTn id="8" dur="500" fill="hold"/>
                                        <p:tgtEl>
                                          <p:spTgt spid="183326"/>
                                        </p:tgtEl>
                                        <p:attrNameLst>
                                          <p:attrName>ppt_h</p:attrName>
                                        </p:attrNameLst>
                                      </p:cBhvr>
                                      <p:tavLst>
                                        <p:tav tm="0">
                                          <p:val>
                                            <p:fltVal val="0"/>
                                          </p:val>
                                        </p:tav>
                                        <p:tav tm="100000">
                                          <p:val>
                                            <p:strVal val="#ppt_h"/>
                                          </p:val>
                                        </p:tav>
                                      </p:tavLst>
                                    </p:anim>
                                    <p:animEffect transition="in" filter="fade">
                                      <p:cBhvr>
                                        <p:cTn id="9" dur="500"/>
                                        <p:tgtEl>
                                          <p:spTgt spid="18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8475681" y="2882897"/>
            <a:ext cx="2630488" cy="1497013"/>
            <a:chOff x="4150" y="619"/>
            <a:chExt cx="1315" cy="997"/>
          </a:xfrm>
        </p:grpSpPr>
        <p:sp>
          <p:nvSpPr>
            <p:cNvPr id="36870" name="AutoShape 6"/>
            <p:cNvSpPr>
              <a:spLocks noChangeArrowheads="1"/>
            </p:cNvSpPr>
            <p:nvPr/>
          </p:nvSpPr>
          <p:spPr bwMode="auto">
            <a:xfrm>
              <a:off x="4150" y="619"/>
              <a:ext cx="1315" cy="997"/>
            </a:xfrm>
            <a:prstGeom prst="wedgeRoundRectCallout">
              <a:avLst>
                <a:gd name="adj1" fmla="val -86126"/>
                <a:gd name="adj2" fmla="val -49469"/>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1" name="Text Box 7"/>
            <p:cNvSpPr txBox="1">
              <a:spLocks noChangeArrowheads="1"/>
            </p:cNvSpPr>
            <p:nvPr/>
          </p:nvSpPr>
          <p:spPr bwMode="auto">
            <a:xfrm>
              <a:off x="4286" y="664"/>
              <a:ext cx="1146" cy="909"/>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lnSpc>
                  <a:spcPct val="115000"/>
                </a:lnSpc>
              </a:pPr>
              <a:r>
                <a:rPr lang="en-US" sz="2000" smtClean="0"/>
                <a:t>(</a:t>
              </a:r>
              <a:r>
                <a:rPr lang="en-US" altLang="en-US" sz="2400" smtClean="0">
                  <a:solidFill>
                    <a:schemeClr val="bg1"/>
                  </a:solidFill>
                  <a:ea typeface="黑体" pitchFamily="2" charset="-122"/>
                </a:rPr>
                <a:t>2)××</a:t>
              </a:r>
              <a:r>
                <a:rPr lang="zh-CN" altLang="en-US" sz="2400" smtClean="0">
                  <a:solidFill>
                    <a:schemeClr val="bg1"/>
                  </a:solidFill>
                  <a:ea typeface="黑体" pitchFamily="2" charset="-122"/>
                </a:rPr>
                <a:t>情节对全文情节的展开有什么作用？</a:t>
              </a:r>
              <a:endParaRPr lang="en-US" altLang="zh-CN" sz="2000">
                <a:solidFill>
                  <a:schemeClr val="bg1"/>
                </a:solidFill>
                <a:ea typeface="黑体" pitchFamily="2" charset="-122"/>
              </a:endParaRPr>
            </a:p>
          </p:txBody>
        </p:sp>
      </p:grpSp>
      <p:grpSp>
        <p:nvGrpSpPr>
          <p:cNvPr id="3" name="Group 8"/>
          <p:cNvGrpSpPr/>
          <p:nvPr/>
        </p:nvGrpSpPr>
        <p:grpSpPr>
          <a:xfrm>
            <a:off x="546063" y="2882897"/>
            <a:ext cx="2628900" cy="1637917"/>
            <a:chOff x="340" y="619"/>
            <a:chExt cx="1315" cy="1092"/>
          </a:xfrm>
        </p:grpSpPr>
        <p:sp>
          <p:nvSpPr>
            <p:cNvPr id="36873" name="AutoShape 9"/>
            <p:cNvSpPr>
              <a:spLocks noChangeArrowheads="1"/>
            </p:cNvSpPr>
            <p:nvPr/>
          </p:nvSpPr>
          <p:spPr bwMode="auto">
            <a:xfrm flipH="1">
              <a:off x="340" y="619"/>
              <a:ext cx="1315" cy="997"/>
            </a:xfrm>
            <a:prstGeom prst="wedgeRoundRectCallout">
              <a:avLst>
                <a:gd name="adj1" fmla="val -87957"/>
                <a:gd name="adj2" fmla="val -53444"/>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4" name="Text Box 10"/>
            <p:cNvSpPr txBox="1">
              <a:spLocks noChangeArrowheads="1"/>
            </p:cNvSpPr>
            <p:nvPr/>
          </p:nvSpPr>
          <p:spPr bwMode="auto">
            <a:xfrm>
              <a:off x="400" y="665"/>
              <a:ext cx="1222" cy="1046"/>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en-US" sz="2400" smtClean="0"/>
                <a:t> </a:t>
              </a:r>
              <a:r>
                <a:rPr lang="en-US" altLang="en-US" sz="2400" smtClean="0">
                  <a:solidFill>
                    <a:schemeClr val="bg1"/>
                  </a:solidFill>
                  <a:ea typeface="黑体" pitchFamily="2" charset="-122"/>
                </a:rPr>
                <a:t>(1)</a:t>
              </a:r>
              <a:r>
                <a:rPr lang="zh-CN" altLang="en-US" sz="2400" smtClean="0">
                  <a:solidFill>
                    <a:schemeClr val="bg1"/>
                  </a:solidFill>
                  <a:ea typeface="黑体" pitchFamily="2" charset="-122"/>
                </a:rPr>
                <a:t>文中开头</a:t>
              </a:r>
              <a:r>
                <a:rPr lang="en-US" altLang="en-US" sz="2400" smtClean="0">
                  <a:solidFill>
                    <a:schemeClr val="bg1"/>
                  </a:solidFill>
                  <a:ea typeface="黑体" pitchFamily="2" charset="-122"/>
                </a:rPr>
                <a:t>/</a:t>
              </a:r>
              <a:r>
                <a:rPr lang="zh-CN" altLang="en-US" sz="2400" smtClean="0">
                  <a:solidFill>
                    <a:schemeClr val="bg1"/>
                  </a:solidFill>
                  <a:ea typeface="黑体" pitchFamily="2" charset="-122"/>
                </a:rPr>
                <a:t>中间</a:t>
              </a:r>
              <a:r>
                <a:rPr lang="en-US" altLang="en-US" sz="2400" smtClean="0">
                  <a:solidFill>
                    <a:schemeClr val="bg1"/>
                  </a:solidFill>
                  <a:ea typeface="黑体" pitchFamily="2" charset="-122"/>
                </a:rPr>
                <a:t>/</a:t>
              </a:r>
              <a:r>
                <a:rPr lang="zh-CN" altLang="en-US" sz="2400" smtClean="0">
                  <a:solidFill>
                    <a:schemeClr val="bg1"/>
                  </a:solidFill>
                  <a:ea typeface="黑体" pitchFamily="2" charset="-122"/>
                </a:rPr>
                <a:t>结尾写</a:t>
              </a:r>
              <a:r>
                <a:rPr lang="en-US" altLang="en-US" sz="2400" smtClean="0">
                  <a:solidFill>
                    <a:schemeClr val="bg1"/>
                  </a:solidFill>
                  <a:ea typeface="黑体" pitchFamily="2" charset="-122"/>
                </a:rPr>
                <a:t>××</a:t>
              </a:r>
              <a:r>
                <a:rPr lang="zh-CN" altLang="en-US" sz="2400" smtClean="0">
                  <a:solidFill>
                    <a:schemeClr val="bg1"/>
                  </a:solidFill>
                  <a:ea typeface="黑体" pitchFamily="2" charset="-122"/>
                </a:rPr>
                <a:t>情节，有什么作用？</a:t>
              </a:r>
            </a:p>
            <a:p>
              <a:pPr algn="ctr"/>
              <a:endParaRPr lang="zh-CN" altLang="en-US" sz="2400" smtClean="0">
                <a:latin typeface="黑体" pitchFamily="2" charset="-122"/>
                <a:ea typeface="黑体" pitchFamily="2" charset="-122"/>
              </a:endParaRPr>
            </a:p>
          </p:txBody>
        </p:sp>
      </p:grpSp>
      <p:grpSp>
        <p:nvGrpSpPr>
          <p:cNvPr id="5" name="Group 30"/>
          <p:cNvGrpSpPr/>
          <p:nvPr/>
        </p:nvGrpSpPr>
        <p:grpSpPr>
          <a:xfrm>
            <a:off x="4689467" y="4740285"/>
            <a:ext cx="2632075" cy="1495426"/>
            <a:chOff x="317" y="2401"/>
            <a:chExt cx="1316" cy="997"/>
          </a:xfrm>
        </p:grpSpPr>
        <p:sp>
          <p:nvSpPr>
            <p:cNvPr id="36879" name="AutoShape 15"/>
            <p:cNvSpPr>
              <a:spLocks noChangeArrowheads="1"/>
            </p:cNvSpPr>
            <p:nvPr/>
          </p:nvSpPr>
          <p:spPr bwMode="auto">
            <a:xfrm flipH="1" flipV="1">
              <a:off x="317" y="2401"/>
              <a:ext cx="1315" cy="997"/>
            </a:xfrm>
            <a:prstGeom prst="wedgeRoundRectCallout">
              <a:avLst>
                <a:gd name="adj1" fmla="val 238"/>
                <a:gd name="adj2" fmla="val 106820"/>
                <a:gd name="adj3" fmla="val 16667"/>
              </a:avLst>
            </a:prstGeom>
          </p:spPr>
          <p:style>
            <a:lnRef idx="0">
              <a:schemeClr val="accent4"/>
            </a:lnRef>
            <a:fillRef idx="3">
              <a:schemeClr val="accent4"/>
            </a:fillRef>
            <a:effectRef idx="3">
              <a:schemeClr val="accent4"/>
            </a:effectRef>
            <a:fontRef idx="minor">
              <a:schemeClr val="lt1"/>
            </a:fontRef>
          </p:style>
          <p:txBody>
            <a:bodyPr rot="10800000"/>
            <a:lstStyle/>
            <a:p>
              <a:pPr algn="ctr"/>
              <a:endParaRPr lang="zh-CN" altLang="en-US"/>
            </a:p>
          </p:txBody>
        </p:sp>
        <p:sp>
          <p:nvSpPr>
            <p:cNvPr id="36880" name="Text Box 16"/>
            <p:cNvSpPr txBox="1">
              <a:spLocks noChangeArrowheads="1"/>
            </p:cNvSpPr>
            <p:nvPr/>
          </p:nvSpPr>
          <p:spPr bwMode="auto">
            <a:xfrm>
              <a:off x="385" y="2478"/>
              <a:ext cx="1248" cy="881"/>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r>
                <a:rPr lang="en-US" sz="2800" smtClean="0"/>
                <a:t>(3)</a:t>
              </a:r>
              <a:r>
                <a:rPr lang="zh-CN" altLang="en-US" sz="2600" smtClean="0">
                  <a:solidFill>
                    <a:schemeClr val="bg1"/>
                  </a:solidFill>
                  <a:ea typeface="黑体" pitchFamily="2" charset="-122"/>
                </a:rPr>
                <a:t>小说写</a:t>
              </a:r>
              <a:r>
                <a:rPr lang="en-US" altLang="en-US" sz="2600" smtClean="0">
                  <a:solidFill>
                    <a:schemeClr val="bg1"/>
                  </a:solidFill>
                  <a:ea typeface="黑体" pitchFamily="2" charset="-122"/>
                </a:rPr>
                <a:t>××</a:t>
              </a:r>
              <a:r>
                <a:rPr lang="zh-CN" altLang="en-US" sz="2600" smtClean="0">
                  <a:solidFill>
                    <a:schemeClr val="bg1"/>
                  </a:solidFill>
                  <a:ea typeface="黑体" pitchFamily="2" charset="-122"/>
                </a:rPr>
                <a:t>情节，这样安排有什么作用？</a:t>
              </a:r>
              <a:endParaRPr lang="en-US" altLang="zh-CN" sz="2600">
                <a:solidFill>
                  <a:schemeClr val="bg1"/>
                </a:solidFill>
                <a:ea typeface="黑体" pitchFamily="2" charset="-122"/>
              </a:endParaRPr>
            </a:p>
          </p:txBody>
        </p:sp>
      </p:grpSp>
      <p:grpSp>
        <p:nvGrpSpPr>
          <p:cNvPr id="6" name="Group 29"/>
          <p:cNvGrpSpPr/>
          <p:nvPr/>
        </p:nvGrpSpPr>
        <p:grpSpPr>
          <a:xfrm>
            <a:off x="4117963" y="1311261"/>
            <a:ext cx="3371850" cy="2528888"/>
            <a:chOff x="2040" y="1223"/>
            <a:chExt cx="1686" cy="1686"/>
          </a:xfrm>
        </p:grpSpPr>
        <p:sp>
          <p:nvSpPr>
            <p:cNvPr id="36890" name="Oval 26"/>
            <p:cNvSpPr>
              <a:spLocks noChangeArrowheads="1"/>
            </p:cNvSpPr>
            <p:nvPr/>
          </p:nvSpPr>
          <p:spPr bwMode="auto">
            <a:xfrm>
              <a:off x="2040" y="1223"/>
              <a:ext cx="1686" cy="1686"/>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sp>
          <p:nvSpPr>
            <p:cNvPr id="36891" name="Text Box 27"/>
            <p:cNvSpPr txBox="1">
              <a:spLocks noChangeArrowheads="1"/>
            </p:cNvSpPr>
            <p:nvPr/>
          </p:nvSpPr>
          <p:spPr bwMode="auto">
            <a:xfrm>
              <a:off x="2147" y="1604"/>
              <a:ext cx="1393" cy="88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4000" smtClean="0">
                  <a:latin typeface="黑体" pitchFamily="2" charset="-122"/>
                  <a:ea typeface="黑体" pitchFamily="2" charset="-122"/>
                </a:rPr>
                <a:t>题型二</a:t>
              </a:r>
            </a:p>
            <a:p>
              <a:pPr algn="ctr"/>
              <a:r>
                <a:rPr lang="zh-CN" altLang="en-US" sz="4000" smtClean="0">
                  <a:latin typeface="黑体" pitchFamily="2" charset="-122"/>
                  <a:ea typeface="黑体" pitchFamily="2" charset="-122"/>
                </a:rPr>
                <a:t>情节的作用</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5430" name="Group 86"/>
          <p:cNvGraphicFramePr>
            <a:graphicFrameLocks noGrp="1"/>
          </p:cNvGraphicFramePr>
          <p:nvPr/>
        </p:nvGraphicFramePr>
        <p:xfrm>
          <a:off x="546063" y="668319"/>
          <a:ext cx="10803890" cy="5621020"/>
        </p:xfrm>
        <a:graphic>
          <a:graphicData uri="http://schemas.openxmlformats.org/drawingml/2006/table">
            <a:tbl>
              <a:tblPr/>
              <a:tblGrid>
                <a:gridCol w="1183005"/>
                <a:gridCol w="9620885"/>
              </a:tblGrid>
              <a:tr h="500380">
                <a:tc gridSpan="2">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一</a:t>
                      </a: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情节作用</a:t>
                      </a: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类试题的基本解题思路</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456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内容上的作用</a:t>
                      </a:r>
                    </a:p>
                    <a:p>
                      <a:pPr marL="0" algn="l" defTabSz="914400" rtl="0" eaLnBrk="1" latinLnBrk="0" hangingPunct="1">
                        <a:spcAft>
                          <a:spcPct val="0"/>
                        </a:spcAft>
                      </a:pPr>
                      <a:endPar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(1)</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对环境：突出</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交代人物活动的环境，使环境更具典型性等</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2)</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对人物：塑造了</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的人物形象，表现了人物</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的性格或精神，刻画了人物</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的心理，使人物形象更加丰满等</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3)</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对主题：揭示</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表达</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寄托</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暗示了</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的主题，深化主题，突出主题，丰富主题等</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en-US" sz="2400" b="1" kern="100">
                          <a:solidFill>
                            <a:srgbClr val="0000FF"/>
                          </a:solidFill>
                          <a:latin typeface="仿宋" panose="02010609060101010101" pitchFamily="49" charset="-122"/>
                          <a:ea typeface="仿宋" panose="02010609060101010101" pitchFamily="49" charset="-122"/>
                          <a:cs typeface="Times New Roman" panose="02020603050405020304"/>
                        </a:rPr>
                        <a:t>4)</a:t>
                      </a:r>
                      <a:r>
                        <a:rPr lang="zh-CN" sz="2400" b="1" kern="100">
                          <a:solidFill>
                            <a:srgbClr val="0000FF"/>
                          </a:solidFill>
                          <a:latin typeface="仿宋" panose="02010609060101010101" pitchFamily="49" charset="-122"/>
                          <a:ea typeface="仿宋" panose="02010609060101010101" pitchFamily="49" charset="-122"/>
                          <a:cs typeface="Times New Roman" panose="02020603050405020304"/>
                        </a:rPr>
                        <a:t>对读者的感受：设置悬念，吸引读者注意力，引起读者的阅读兴趣，引发读者思考。</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情节本身的作用</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(1)</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为下文情节做铺垫或埋下伏笔；</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(2)</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照应前文或标题；</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(3)</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设置悬念，引出下文情节；</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(4)</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推动情节发展或转折，产生波澜，出人意料；</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(5)</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是小说的线索，贯串全文。</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结构上的作用</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照应前文；承上启下；线索，贯串全文；设置悬念，埋下伏笔；为后面情节做铺垫，推动情节发展，使情节曲折生动等。</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关键术语：照应、悬念、伏笔、铺垫</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520">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答题基本格式</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内容上，</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情节写了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，突出了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，表现了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。结构上，</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情节</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事物</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在文中有</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作用。</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5430"/>
                                        </p:tgtEl>
                                        <p:attrNameLst>
                                          <p:attrName>style.visibility</p:attrName>
                                        </p:attrNameLst>
                                      </p:cBhvr>
                                      <p:to>
                                        <p:strVal val="visible"/>
                                      </p:to>
                                    </p:set>
                                    <p:anim calcmode="lin" valueType="num">
                                      <p:cBhvr>
                                        <p:cTn id="7" dur="500" fill="hold"/>
                                        <p:tgtEl>
                                          <p:spTgt spid="185430"/>
                                        </p:tgtEl>
                                        <p:attrNameLst>
                                          <p:attrName>ppt_w</p:attrName>
                                        </p:attrNameLst>
                                      </p:cBhvr>
                                      <p:tavLst>
                                        <p:tav tm="0">
                                          <p:val>
                                            <p:fltVal val="0"/>
                                          </p:val>
                                        </p:tav>
                                        <p:tav tm="100000">
                                          <p:val>
                                            <p:strVal val="#ppt_w"/>
                                          </p:val>
                                        </p:tav>
                                      </p:tavLst>
                                    </p:anim>
                                    <p:anim calcmode="lin" valueType="num">
                                      <p:cBhvr>
                                        <p:cTn id="8" dur="500" fill="hold"/>
                                        <p:tgtEl>
                                          <p:spTgt spid="185430"/>
                                        </p:tgtEl>
                                        <p:attrNameLst>
                                          <p:attrName>ppt_h</p:attrName>
                                        </p:attrNameLst>
                                      </p:cBhvr>
                                      <p:tavLst>
                                        <p:tav tm="0">
                                          <p:val>
                                            <p:fltVal val="0"/>
                                          </p:val>
                                        </p:tav>
                                        <p:tav tm="100000">
                                          <p:val>
                                            <p:strVal val="#ppt_h"/>
                                          </p:val>
                                        </p:tav>
                                      </p:tavLst>
                                    </p:anim>
                                    <p:animEffect transition="in" filter="fade">
                                      <p:cBhvr>
                                        <p:cTn id="9" dur="500"/>
                                        <p:tgtEl>
                                          <p:spTgt spid="185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1189005" y="954071"/>
            <a:ext cx="9572692" cy="4769485"/>
          </a:xfrm>
          <a:prstGeom prst="rect">
            <a:avLst/>
          </a:prstGeom>
          <a:noFill/>
          <a:ln w="9525">
            <a:noFill/>
            <a:miter lim="800000"/>
          </a:ln>
          <a:effectLst/>
        </p:spPr>
        <p:txBody>
          <a:bodyPr wrap="square">
            <a:spAutoFit/>
          </a:bodyPr>
          <a:lstStyle/>
          <a:p>
            <a:pPr algn="ct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二</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细节描写的作用</a:t>
            </a:r>
          </a:p>
          <a:p>
            <a:r>
              <a:rPr lang="zh-CN" altLang="en-US" sz="2400" b="1" smtClean="0">
                <a:solidFill>
                  <a:srgbClr val="FF0000"/>
                </a:solidFill>
                <a:latin typeface="黑体" pitchFamily="2" charset="-122"/>
                <a:ea typeface="黑体" pitchFamily="2" charset="-122"/>
              </a:rPr>
              <a:t> </a:t>
            </a:r>
            <a:r>
              <a:rPr lang="en-US" altLang="zh-CN" sz="2400" smtClean="0">
                <a:solidFill>
                  <a:schemeClr val="hlink"/>
                </a:solidFill>
                <a:latin typeface="楷体_GB2312" charset="-122"/>
                <a:ea typeface="楷体_GB2312" charset="-122"/>
              </a:rPr>
              <a:t>    </a:t>
            </a:r>
            <a:endParaRPr lang="zh-CN" altLang="en-US" sz="2400" smtClean="0"/>
          </a:p>
          <a:p>
            <a:pPr>
              <a:lnSpc>
                <a:spcPct val="150000"/>
              </a:lnSpc>
            </a:pPr>
            <a:r>
              <a:rPr lang="zh-CN" altLang="en-US" sz="2400" smtClean="0">
                <a:solidFill>
                  <a:schemeClr val="hlink"/>
                </a:solidFill>
                <a:latin typeface="楷体_GB2312" charset="-122"/>
                <a:ea typeface="楷体_GB2312" charset="-122"/>
              </a:rPr>
              <a:t>       细节是文学作品中细腻描绘的最小环节。作品中的人物性格、故事情节、社会环境和自然景物，是由许多细节组成的，成功的细节可以增强艺术感染力，是文学创作和记叙文不可忽视的技巧。细节描写主要有：场景细节描写、服饰细节描写、动作细节描写、心理细节描写、语言细节描写等。</a:t>
            </a:r>
          </a:p>
          <a:p>
            <a:pPr>
              <a:lnSpc>
                <a:spcPct val="150000"/>
              </a:lnSpc>
            </a:pPr>
            <a:r>
              <a:rPr lang="zh-CN" altLang="en-US" sz="2400" smtClean="0">
                <a:solidFill>
                  <a:schemeClr val="hlink"/>
                </a:solidFill>
                <a:latin typeface="楷体_GB2312" charset="-122"/>
                <a:ea typeface="楷体_GB2312" charset="-122"/>
              </a:rPr>
              <a:t>       高考主要考查细节描写的作用，尤其在刻画人物性格方面的作用。</a:t>
            </a:r>
            <a:endParaRPr lang="zh-CN" altLang="en-US" sz="2400">
              <a:solidFill>
                <a:schemeClr val="hlink"/>
              </a:solidFill>
              <a:latin typeface="楷体_GB2312" charset="-122"/>
              <a:ea typeface="楷体_GB231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plus(in)">
                                      <p:cBhvr>
                                        <p:cTn id="7" dur="20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5430" name="Group 86"/>
          <p:cNvGraphicFramePr>
            <a:graphicFrameLocks noGrp="1"/>
          </p:cNvGraphicFramePr>
          <p:nvPr/>
        </p:nvGraphicFramePr>
        <p:xfrm>
          <a:off x="474625" y="739757"/>
          <a:ext cx="10786745" cy="5652368"/>
        </p:xfrm>
        <a:graphic>
          <a:graphicData uri="http://schemas.openxmlformats.org/drawingml/2006/table">
            <a:tbl>
              <a:tblPr/>
              <a:tblGrid>
                <a:gridCol w="10786745"/>
              </a:tblGrid>
              <a:tr h="571504">
                <a:tc>
                  <a:txBody>
                    <a:bodyPr/>
                    <a:lstStyle/>
                    <a:p>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二</a:t>
                      </a: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细节描写的作用</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01387">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(1)</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刻画人物的性格、追求、爱好。如鲁迅</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孔乙己</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中，孔乙己会</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茴</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字的四种写法，典型地表现了这个人物的迂腐。吴敬梓</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儒林外史</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第六回，严监生临终前望着灯盏里点了两茎灯芯而不肯断气，入木三分地表现了这一人物的吝啬。</a:t>
                      </a:r>
                      <a:endParaRPr lang="zh-CN" sz="2400" b="1" kern="10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693">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(2)</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深化主题。如鲁迅</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药</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中的</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人血馒头</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这一</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物</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的细节，形象而深刻地表现了辛亥革命脱离人民群众的根本弱点。</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01387">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(3)</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推动情节的发展，营造一种氛围。如</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水浒传</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第十回中，</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那雪下得正紧</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这一自然景物的细节描写，致使林冲到山神庙躲避风雪，才有杀死仇敌的故事，这样细节描写就推动了情节的发展。第二十三回中</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回头看这日色时，渐渐地坠下去了</a:t>
                      </a: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，营造、渲染了一种紧张而恐怖的气氛，为老虎的出现作铺垫。</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693">
                <a:tc>
                  <a:txBody>
                    <a:bodyPr/>
                    <a:lstStyle/>
                    <a:p>
                      <a:pPr marL="0" algn="l" defTabSz="914400" rtl="0" eaLnBrk="1" latinLnBrk="0" hangingPunct="1">
                        <a:spcAft>
                          <a:spcPct val="0"/>
                        </a:spcAft>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(4)</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渲染时代气氛、地方特色。如鲁迅</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风波</a:t>
                      </a:r>
                      <a:r>
                        <a:rPr lang="en-US" altLang="zh-CN"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中钉了十六个铜钉的瓷碗和七斤一家晚餐吃的蒸干菜和松花黄的米饭，渲染了当时的时代气氛和地方特色。</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704">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(5)</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营造典型的环境，渲染人物心情和心理活动。</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5430"/>
                                        </p:tgtEl>
                                        <p:attrNameLst>
                                          <p:attrName>style.visibility</p:attrName>
                                        </p:attrNameLst>
                                      </p:cBhvr>
                                      <p:to>
                                        <p:strVal val="visible"/>
                                      </p:to>
                                    </p:set>
                                    <p:anim calcmode="lin" valueType="num">
                                      <p:cBhvr>
                                        <p:cTn id="7" dur="500" fill="hold"/>
                                        <p:tgtEl>
                                          <p:spTgt spid="185430"/>
                                        </p:tgtEl>
                                        <p:attrNameLst>
                                          <p:attrName>ppt_w</p:attrName>
                                        </p:attrNameLst>
                                      </p:cBhvr>
                                      <p:tavLst>
                                        <p:tav tm="0">
                                          <p:val>
                                            <p:fltVal val="0"/>
                                          </p:val>
                                        </p:tav>
                                        <p:tav tm="100000">
                                          <p:val>
                                            <p:strVal val="#ppt_w"/>
                                          </p:val>
                                        </p:tav>
                                      </p:tavLst>
                                    </p:anim>
                                    <p:anim calcmode="lin" valueType="num">
                                      <p:cBhvr>
                                        <p:cTn id="8" dur="500" fill="hold"/>
                                        <p:tgtEl>
                                          <p:spTgt spid="185430"/>
                                        </p:tgtEl>
                                        <p:attrNameLst>
                                          <p:attrName>ppt_h</p:attrName>
                                        </p:attrNameLst>
                                      </p:cBhvr>
                                      <p:tavLst>
                                        <p:tav tm="0">
                                          <p:val>
                                            <p:fltVal val="0"/>
                                          </p:val>
                                        </p:tav>
                                        <p:tav tm="100000">
                                          <p:val>
                                            <p:strVal val="#ppt_h"/>
                                          </p:val>
                                        </p:tav>
                                      </p:tavLst>
                                    </p:anim>
                                    <p:animEffect transition="in" filter="fade">
                                      <p:cBhvr>
                                        <p:cTn id="9" dur="500"/>
                                        <p:tgtEl>
                                          <p:spTgt spid="185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1189005" y="1168385"/>
            <a:ext cx="9572692" cy="4215765"/>
          </a:xfrm>
          <a:prstGeom prst="rect">
            <a:avLst/>
          </a:prstGeom>
          <a:noFill/>
          <a:ln w="9525">
            <a:noFill/>
            <a:miter lim="800000"/>
          </a:ln>
          <a:effectLst/>
        </p:spPr>
        <p:txBody>
          <a:bodyPr wrap="square">
            <a:spAutoFit/>
          </a:bodyPr>
          <a:lstStyle/>
          <a:p>
            <a:pPr algn="ct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三</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如何分析小说中的典型细节或反复出现情节的作用</a:t>
            </a:r>
          </a:p>
          <a:p>
            <a:endParaRPr lang="en-US" altLang="zh-CN" sz="2400" smtClean="0">
              <a:solidFill>
                <a:schemeClr val="hlink"/>
              </a:solidFill>
              <a:latin typeface="楷体_GB2312" charset="-122"/>
              <a:ea typeface="楷体_GB2312" charset="-122"/>
            </a:endParaRPr>
          </a:p>
          <a:p>
            <a:r>
              <a:rPr lang="en-US" altLang="zh-CN" sz="2400" b="1" smtClean="0">
                <a:solidFill>
                  <a:schemeClr val="hlink"/>
                </a:solidFill>
                <a:latin typeface="仿宋" panose="02010609060101010101" pitchFamily="49" charset="-122"/>
                <a:ea typeface="仿宋" panose="02010609060101010101" pitchFamily="49" charset="-122"/>
              </a:rPr>
              <a:t>    </a:t>
            </a:r>
            <a:r>
              <a:rPr lang="zh-CN" altLang="en-US" sz="2400" b="1" smtClean="0">
                <a:solidFill>
                  <a:schemeClr val="hlink"/>
                </a:solidFill>
                <a:latin typeface="仿宋" panose="02010609060101010101" pitchFamily="49" charset="-122"/>
                <a:ea typeface="仿宋" panose="02010609060101010101" pitchFamily="49" charset="-122"/>
              </a:rPr>
              <a:t>这是小说中经常考查到的题型，其答题角度应从以下方面考虑：</a:t>
            </a:r>
          </a:p>
          <a:p>
            <a:r>
              <a:rPr lang="en-US" altLang="en-US" sz="2400" b="1" smtClean="0">
                <a:solidFill>
                  <a:schemeClr val="hlink"/>
                </a:solidFill>
                <a:latin typeface="仿宋" panose="02010609060101010101" pitchFamily="49" charset="-122"/>
                <a:ea typeface="仿宋" panose="02010609060101010101" pitchFamily="49" charset="-122"/>
              </a:rPr>
              <a:t>    1</a:t>
            </a:r>
            <a:r>
              <a:rPr lang="zh-CN" altLang="en-US" sz="2400" b="1" smtClean="0">
                <a:solidFill>
                  <a:schemeClr val="hlink"/>
                </a:solidFill>
                <a:latin typeface="仿宋" panose="02010609060101010101" pitchFamily="49" charset="-122"/>
                <a:ea typeface="仿宋" panose="02010609060101010101" pitchFamily="49" charset="-122"/>
              </a:rPr>
              <a:t>．营造某种氛围，推动情节发展。如</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林教头风雪山神庙</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多次写到</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风雪</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a:t>
            </a:r>
          </a:p>
          <a:p>
            <a:r>
              <a:rPr lang="en-US" altLang="en-US" sz="2400" b="1" smtClean="0">
                <a:solidFill>
                  <a:schemeClr val="hlink"/>
                </a:solidFill>
                <a:latin typeface="仿宋" panose="02010609060101010101" pitchFamily="49" charset="-122"/>
                <a:ea typeface="仿宋" panose="02010609060101010101" pitchFamily="49" charset="-122"/>
              </a:rPr>
              <a:t>    2</a:t>
            </a:r>
            <a:r>
              <a:rPr lang="zh-CN" altLang="en-US" sz="2400" b="1" smtClean="0">
                <a:solidFill>
                  <a:schemeClr val="hlink"/>
                </a:solidFill>
                <a:latin typeface="仿宋" panose="02010609060101010101" pitchFamily="49" charset="-122"/>
                <a:ea typeface="仿宋" panose="02010609060101010101" pitchFamily="49" charset="-122"/>
              </a:rPr>
              <a:t>．刻画人物性格，表现人物爱好、追求，烘托人物心情和心理。如</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祝福</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中反复写她讲述阿毛被狼吃掉的故事，就突出了她思念儿子又希望引人同情的几近崩溃的精神状态。</a:t>
            </a:r>
          </a:p>
          <a:p>
            <a:r>
              <a:rPr lang="en-US" altLang="en-US" sz="2400" b="1" smtClean="0">
                <a:solidFill>
                  <a:schemeClr val="hlink"/>
                </a:solidFill>
                <a:latin typeface="仿宋" panose="02010609060101010101" pitchFamily="49" charset="-122"/>
                <a:ea typeface="仿宋" panose="02010609060101010101" pitchFamily="49" charset="-122"/>
              </a:rPr>
              <a:t>    3</a:t>
            </a:r>
            <a:r>
              <a:rPr lang="zh-CN" altLang="en-US" sz="2400" b="1" smtClean="0">
                <a:solidFill>
                  <a:schemeClr val="hlink"/>
                </a:solidFill>
                <a:latin typeface="仿宋" panose="02010609060101010101" pitchFamily="49" charset="-122"/>
                <a:ea typeface="仿宋" panose="02010609060101010101" pitchFamily="49" charset="-122"/>
              </a:rPr>
              <a:t>．暗示、深化主题，影射象征。如</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装在套子里的人</a:t>
            </a:r>
            <a:r>
              <a:rPr lang="en-US" altLang="zh-CN"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反复写别里科夫的</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套子</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a:t>
            </a:r>
          </a:p>
          <a:p>
            <a:r>
              <a:rPr lang="en-US" altLang="en-US" sz="2400" b="1" smtClean="0">
                <a:solidFill>
                  <a:schemeClr val="hlink"/>
                </a:solidFill>
                <a:latin typeface="仿宋" panose="02010609060101010101" pitchFamily="49" charset="-122"/>
                <a:ea typeface="仿宋" panose="02010609060101010101" pitchFamily="49" charset="-122"/>
              </a:rPr>
              <a:t>    4</a:t>
            </a:r>
            <a:r>
              <a:rPr lang="zh-CN" altLang="en-US" sz="2400" b="1" smtClean="0">
                <a:solidFill>
                  <a:schemeClr val="hlink"/>
                </a:solidFill>
                <a:latin typeface="仿宋" panose="02010609060101010101" pitchFamily="49" charset="-122"/>
                <a:ea typeface="仿宋" panose="02010609060101010101" pitchFamily="49" charset="-122"/>
              </a:rPr>
              <a:t>．突出时代气氛，展示地方特色；或者引起读者关注。</a:t>
            </a:r>
            <a:endParaRPr lang="zh-CN" altLang="en-US" sz="2400" b="1">
              <a:solidFill>
                <a:schemeClr val="hlink"/>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plus(in)">
                                      <p:cBhvr>
                                        <p:cTn id="7" dur="20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Text Box 3"/>
          <p:cNvSpPr txBox="1">
            <a:spLocks noChangeArrowheads="1"/>
          </p:cNvSpPr>
          <p:nvPr/>
        </p:nvSpPr>
        <p:spPr bwMode="auto">
          <a:xfrm>
            <a:off x="1689071" y="2025641"/>
            <a:ext cx="8358246" cy="2749550"/>
          </a:xfrm>
          <a:prstGeom prst="rect">
            <a:avLst/>
          </a:prstGeom>
          <a:noFill/>
          <a:ln w="38100">
            <a:noFill/>
            <a:miter lim="800000"/>
          </a:ln>
          <a:effectLst/>
        </p:spPr>
        <p:txBody>
          <a:bodyPr wrap="square">
            <a:spAutoFit/>
          </a:bodyPr>
          <a:lstStyle/>
          <a:p>
            <a:pPr>
              <a:lnSpc>
                <a:spcPct val="120000"/>
              </a:lnSpc>
            </a:pPr>
            <a:r>
              <a:rPr lang="zh-CN" altLang="en-US" sz="2400" b="1" smtClean="0">
                <a:solidFill>
                  <a:srgbClr val="009900"/>
                </a:solidFill>
              </a:rPr>
              <a:t>         环境是小说三要素之一，是小说阅读的重要考点之一。小说中的环境描写包括社会环境描写和自然环境描写。环境类题目的考查重点有以下三点：</a:t>
            </a:r>
            <a:endParaRPr lang="en-US" altLang="zh-CN" sz="2400" b="1" smtClean="0">
              <a:solidFill>
                <a:srgbClr val="009900"/>
              </a:solidFill>
            </a:endParaRPr>
          </a:p>
          <a:p>
            <a:pPr>
              <a:lnSpc>
                <a:spcPct val="120000"/>
              </a:lnSpc>
            </a:pPr>
            <a:r>
              <a:rPr lang="en-US" altLang="en-US" sz="2400" b="1" smtClean="0">
                <a:solidFill>
                  <a:srgbClr val="009900"/>
                </a:solidFill>
              </a:rPr>
              <a:t>         (1)</a:t>
            </a:r>
            <a:r>
              <a:rPr lang="zh-CN" altLang="en-US" sz="2400" b="1" smtClean="0">
                <a:solidFill>
                  <a:srgbClr val="009900"/>
                </a:solidFill>
              </a:rPr>
              <a:t>环境特点的概括；</a:t>
            </a:r>
            <a:endParaRPr lang="en-US" altLang="zh-CN" sz="2400" b="1" smtClean="0">
              <a:solidFill>
                <a:srgbClr val="009900"/>
              </a:solidFill>
            </a:endParaRPr>
          </a:p>
          <a:p>
            <a:pPr>
              <a:lnSpc>
                <a:spcPct val="120000"/>
              </a:lnSpc>
            </a:pPr>
            <a:r>
              <a:rPr lang="en-US" altLang="en-US" sz="2400" b="1" smtClean="0">
                <a:solidFill>
                  <a:srgbClr val="009900"/>
                </a:solidFill>
              </a:rPr>
              <a:t>         (2)</a:t>
            </a:r>
            <a:r>
              <a:rPr lang="zh-CN" altLang="en-US" sz="2400" b="1" smtClean="0">
                <a:solidFill>
                  <a:srgbClr val="009900"/>
                </a:solidFill>
              </a:rPr>
              <a:t>环境描写技巧赏析；</a:t>
            </a:r>
            <a:endParaRPr lang="en-US" altLang="zh-CN" sz="2400" b="1" smtClean="0">
              <a:solidFill>
                <a:srgbClr val="009900"/>
              </a:solidFill>
            </a:endParaRPr>
          </a:p>
          <a:p>
            <a:pPr>
              <a:lnSpc>
                <a:spcPct val="120000"/>
              </a:lnSpc>
            </a:pPr>
            <a:r>
              <a:rPr lang="en-US" altLang="en-US" sz="2400" b="1" smtClean="0">
                <a:solidFill>
                  <a:srgbClr val="009900"/>
                </a:solidFill>
              </a:rPr>
              <a:t>         (3)</a:t>
            </a:r>
            <a:r>
              <a:rPr lang="zh-CN" altLang="en-US" sz="2400" b="1" smtClean="0">
                <a:solidFill>
                  <a:srgbClr val="009900"/>
                </a:solidFill>
              </a:rPr>
              <a:t>环境描写作用分析。</a:t>
            </a:r>
            <a:r>
              <a:rPr lang="en-US" altLang="zh-CN" sz="2400" b="1" smtClean="0">
                <a:solidFill>
                  <a:srgbClr val="009900"/>
                </a:solidFill>
              </a:rPr>
              <a:t>       </a:t>
            </a:r>
            <a:endParaRPr lang="zh-CN" altLang="en-US" sz="2400" b="1">
              <a:solidFill>
                <a:srgbClr val="009900"/>
              </a:solidFill>
            </a:endParaRPr>
          </a:p>
        </p:txBody>
      </p:sp>
      <p:sp>
        <p:nvSpPr>
          <p:cNvPr id="7" name="矩形 6"/>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itchFamily="2" charset="-122"/>
              </a:rPr>
              <a:t>考点三　小说环境描写</a:t>
            </a:r>
            <a:r>
              <a:rPr lang="en-US" altLang="en-US" sz="2800" b="1" smtClean="0">
                <a:latin typeface="黑体" pitchFamily="2" charset="-122"/>
                <a:ea typeface="黑体" pitchFamily="2" charset="-122"/>
              </a:rPr>
              <a:t>3</a:t>
            </a:r>
            <a:r>
              <a:rPr lang="zh-CN" altLang="en-US" sz="2800" b="1" smtClean="0">
                <a:latin typeface="黑体" pitchFamily="2" charset="-122"/>
                <a:ea typeface="黑体" pitchFamily="2" charset="-122"/>
              </a:rPr>
              <a:t>题型</a:t>
            </a:r>
            <a:endParaRPr lang="zh-CN" altLang="en-US" sz="2800" b="1">
              <a:latin typeface="黑体" pitchFamily="2" charset="-122"/>
              <a:ea typeface="黑体" pitchFamily="2" charset="-122"/>
            </a:endParaRP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环境描写</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blinds(horizontal)">
                                      <p:cBhvr>
                                        <p:cTn id="7" dur="500"/>
                                        <p:tgtEl>
                                          <p:spTgt spid="18227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p:bldP spid="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117567" y="2454269"/>
            <a:ext cx="1785950" cy="127254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小 说环境描写</a:t>
            </a:r>
            <a:r>
              <a:rPr lang="en-US" altLang="en-US" sz="3200" smtClean="0">
                <a:solidFill>
                  <a:schemeClr val="bg1"/>
                </a:solidFill>
                <a:latin typeface="华文琥珀" panose="02010800040101010101" pitchFamily="2" charset="-122"/>
                <a:ea typeface="华文琥珀" panose="02010800040101010101" pitchFamily="2" charset="-122"/>
              </a:rPr>
              <a:t>3</a:t>
            </a:r>
            <a:r>
              <a:rPr lang="zh-CN" altLang="en-US" sz="3200" smtClean="0">
                <a:solidFill>
                  <a:schemeClr val="bg1"/>
                </a:solidFill>
                <a:latin typeface="华文琥珀" panose="02010800040101010101" pitchFamily="2" charset="-122"/>
                <a:ea typeface="华文琥珀" panose="02010800040101010101" pitchFamily="2" charset="-122"/>
              </a:rPr>
              <a:t>题型</a:t>
            </a:r>
            <a:endParaRPr lang="zh-CN" altLang="en-US" sz="3200">
              <a:solidFill>
                <a:schemeClr val="bg1"/>
              </a:solidFill>
              <a:latin typeface="华文琥珀" panose="02010800040101010101" pitchFamily="2" charset="-122"/>
              <a:ea typeface="华文琥珀" panose="02010800040101010101" pitchFamily="2" charset="-122"/>
            </a:endParaRPr>
          </a:p>
        </p:txBody>
      </p:sp>
      <p:sp>
        <p:nvSpPr>
          <p:cNvPr id="173064" name="AutoShape 8"/>
          <p:cNvSpPr>
            <a:spLocks noChangeArrowheads="1"/>
          </p:cNvSpPr>
          <p:nvPr/>
        </p:nvSpPr>
        <p:spPr bwMode="auto">
          <a:xfrm>
            <a:off x="5184775" y="1655763"/>
            <a:ext cx="4679950" cy="476250"/>
          </a:xfrm>
          <a:prstGeom prst="wedgeRoundRectCallout">
            <a:avLst>
              <a:gd name="adj1" fmla="val -103699"/>
              <a:gd name="adj2" fmla="val 188333"/>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题型一     环境特点的概括</a:t>
            </a:r>
          </a:p>
        </p:txBody>
      </p:sp>
      <p:sp>
        <p:nvSpPr>
          <p:cNvPr id="173065" name="AutoShape 9"/>
          <p:cNvSpPr>
            <a:spLocks noChangeArrowheads="1"/>
          </p:cNvSpPr>
          <p:nvPr/>
        </p:nvSpPr>
        <p:spPr bwMode="auto">
          <a:xfrm>
            <a:off x="5184775" y="2592388"/>
            <a:ext cx="4679950" cy="476250"/>
          </a:xfrm>
          <a:prstGeom prst="wedgeRoundRectCallout">
            <a:avLst>
              <a:gd name="adj1" fmla="val -102986"/>
              <a:gd name="adj2" fmla="val 39333"/>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题型二     环境描写技巧赏析</a:t>
            </a:r>
          </a:p>
        </p:txBody>
      </p:sp>
      <p:sp>
        <p:nvSpPr>
          <p:cNvPr id="173066" name="AutoShape 10"/>
          <p:cNvSpPr>
            <a:spLocks noChangeArrowheads="1"/>
          </p:cNvSpPr>
          <p:nvPr/>
        </p:nvSpPr>
        <p:spPr bwMode="auto">
          <a:xfrm>
            <a:off x="5184775" y="3527425"/>
            <a:ext cx="4679950" cy="476250"/>
          </a:xfrm>
          <a:prstGeom prst="wedgeRoundRectCallout">
            <a:avLst>
              <a:gd name="adj1" fmla="val -101764"/>
              <a:gd name="adj2" fmla="val -124667"/>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题型三     环境描写的作用分析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checkerboard(across)">
                                      <p:cBhvr>
                                        <p:cTn id="7" dur="500"/>
                                        <p:tgtEl>
                                          <p:spTgt spid="1730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173064"/>
                                        </p:tgtEl>
                                        <p:attrNameLst>
                                          <p:attrName>style.visibility</p:attrName>
                                        </p:attrNameLst>
                                      </p:cBhvr>
                                      <p:to>
                                        <p:strVal val="visible"/>
                                      </p:to>
                                    </p:set>
                                    <p:anim calcmode="lin" valueType="num">
                                      <p:cBhvr additive="base">
                                        <p:cTn id="13" dur="500" fill="hold"/>
                                        <p:tgtEl>
                                          <p:spTgt spid="173064"/>
                                        </p:tgtEl>
                                        <p:attrNameLst>
                                          <p:attrName>ppt_x</p:attrName>
                                        </p:attrNameLst>
                                      </p:cBhvr>
                                      <p:tavLst>
                                        <p:tav tm="0">
                                          <p:val>
                                            <p:strVal val="1+#ppt_w/2"/>
                                          </p:val>
                                        </p:tav>
                                        <p:tav tm="100000">
                                          <p:val>
                                            <p:strVal val="#ppt_x"/>
                                          </p:val>
                                        </p:tav>
                                      </p:tavLst>
                                    </p:anim>
                                    <p:anim calcmode="lin" valueType="num">
                                      <p:cBhvr additive="base">
                                        <p:cTn id="14"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73065"/>
                                        </p:tgtEl>
                                        <p:attrNameLst>
                                          <p:attrName>style.visibility</p:attrName>
                                        </p:attrNameLst>
                                      </p:cBhvr>
                                      <p:to>
                                        <p:strVal val="visible"/>
                                      </p:to>
                                    </p:set>
                                    <p:anim calcmode="lin" valueType="num">
                                      <p:cBhvr additive="base">
                                        <p:cTn id="20" dur="500" fill="hold"/>
                                        <p:tgtEl>
                                          <p:spTgt spid="173065"/>
                                        </p:tgtEl>
                                        <p:attrNameLst>
                                          <p:attrName>ppt_x</p:attrName>
                                        </p:attrNameLst>
                                      </p:cBhvr>
                                      <p:tavLst>
                                        <p:tav tm="0">
                                          <p:val>
                                            <p:strVal val="1+#ppt_w/2"/>
                                          </p:val>
                                        </p:tav>
                                        <p:tav tm="100000">
                                          <p:val>
                                            <p:strVal val="#ppt_x"/>
                                          </p:val>
                                        </p:tav>
                                      </p:tavLst>
                                    </p:anim>
                                    <p:anim calcmode="lin" valueType="num">
                                      <p:cBhvr additive="base">
                                        <p:cTn id="21"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73066"/>
                                        </p:tgtEl>
                                        <p:attrNameLst>
                                          <p:attrName>style.visibility</p:attrName>
                                        </p:attrNameLst>
                                      </p:cBhvr>
                                      <p:to>
                                        <p:strVal val="visible"/>
                                      </p:to>
                                    </p:set>
                                    <p:anim calcmode="lin" valueType="num">
                                      <p:cBhvr additive="base">
                                        <p:cTn id="27" dur="500" fill="hold"/>
                                        <p:tgtEl>
                                          <p:spTgt spid="173066"/>
                                        </p:tgtEl>
                                        <p:attrNameLst>
                                          <p:attrName>ppt_x</p:attrName>
                                        </p:attrNameLst>
                                      </p:cBhvr>
                                      <p:tavLst>
                                        <p:tav tm="0">
                                          <p:val>
                                            <p:strVal val="1+#ppt_w/2"/>
                                          </p:val>
                                        </p:tav>
                                        <p:tav tm="100000">
                                          <p:val>
                                            <p:strVal val="#ppt_x"/>
                                          </p:val>
                                        </p:tav>
                                      </p:tavLst>
                                    </p:anim>
                                    <p:anim calcmode="lin" valueType="num">
                                      <p:cBhvr additive="base">
                                        <p:cTn id="28"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173064" grpId="1" animBg="1"/>
      <p:bldP spid="173065" grpId="2" animBg="1"/>
      <p:bldP spid="173066" grpId="3"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403319" y="2097079"/>
            <a:ext cx="9215502" cy="3169285"/>
          </a:xfrm>
          <a:prstGeom prst="rect">
            <a:avLst/>
          </a:prstGeom>
          <a:noFill/>
          <a:ln>
            <a:noFill/>
          </a:ln>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3200" smtClean="0">
                <a:solidFill>
                  <a:srgbClr val="0000FF"/>
                </a:solidFill>
                <a:latin typeface="+mn-ea"/>
              </a:rPr>
              <a:t> 　</a:t>
            </a:r>
            <a:r>
              <a:rPr lang="zh-CN" altLang="en-US" sz="2800" b="1" smtClean="0">
                <a:solidFill>
                  <a:srgbClr val="0000FF"/>
                </a:solidFill>
                <a:latin typeface="+mn-ea"/>
              </a:rPr>
              <a:t>概括环境特点是高考考查小说景物描写的最常见题型，主要考查赏析小说景物描写的能力。环境是形成人物性格，驱使其活动的特定场所。</a:t>
            </a:r>
          </a:p>
          <a:p>
            <a:r>
              <a:rPr lang="zh-CN" altLang="en-US" sz="2800" b="1" smtClean="0">
                <a:solidFill>
                  <a:srgbClr val="0000FF"/>
                </a:solidFill>
                <a:latin typeface="+mn-ea"/>
              </a:rPr>
              <a:t>    人物在一定的环境中生存活动，事件也在一定的环境里发展。弄清小说中环境描写的特点对准确理解作品思想内容，提高学生的阅读能力有很大的作用，同时要注意区分社会环境和自然环境。</a:t>
            </a:r>
            <a:endParaRPr lang="zh-CN" altLang="en-US" sz="2800" b="1">
              <a:solidFill>
                <a:srgbClr val="0000FF"/>
              </a:solidFill>
              <a:latin typeface="+mn-ea"/>
            </a:endParaRPr>
          </a:p>
        </p:txBody>
      </p:sp>
      <p:sp>
        <p:nvSpPr>
          <p:cNvPr id="7" name="矩形 6"/>
          <p:cNvSpPr/>
          <p:nvPr/>
        </p:nvSpPr>
        <p:spPr>
          <a:xfrm>
            <a:off x="3332145" y="811195"/>
            <a:ext cx="5214974" cy="583565"/>
          </a:xfrm>
          <a:prstGeom prst="rect">
            <a:avLst/>
          </a:prstGeom>
          <a:noFill/>
          <a:ln>
            <a:noFill/>
          </a:ln>
          <a:scene3d>
            <a:camera prst="orthographicFront">
              <a:rot lat="0" lon="0" rev="0"/>
            </a:camera>
            <a:lightRig rig="threePt" dir="t">
              <a:rot lat="0" lon="0" rev="1200000"/>
            </a:lightRig>
          </a:scene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smtClean="0">
                <a:solidFill>
                  <a:srgbClr val="0000FF"/>
                </a:solidFill>
                <a:latin typeface="黑体" pitchFamily="2" charset="-122"/>
                <a:ea typeface="黑体" pitchFamily="2" charset="-122"/>
              </a:rPr>
              <a:t>题型一    环境特点的概括</a:t>
            </a:r>
            <a:endParaRPr lang="zh-CN" altLang="en-US" sz="3200">
              <a:solidFill>
                <a:srgbClr val="0000FF"/>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73062"/>
                                        </p:tgtEl>
                                        <p:attrNameLst>
                                          <p:attrName>style.visibility</p:attrName>
                                        </p:attrNameLst>
                                      </p:cBhvr>
                                      <p:to>
                                        <p:strVal val="visible"/>
                                      </p:to>
                                    </p:set>
                                    <p:animEffect transition="in" filter="checkerboard(across)">
                                      <p:cBhvr>
                                        <p:cTn id="14" dur="500"/>
                                        <p:tgtEl>
                                          <p:spTgt spid="173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3" name="AutoShape 7"/>
          <p:cNvSpPr>
            <a:spLocks noChangeArrowheads="1"/>
          </p:cNvSpPr>
          <p:nvPr/>
        </p:nvSpPr>
        <p:spPr bwMode="auto">
          <a:xfrm>
            <a:off x="2832079" y="1882765"/>
            <a:ext cx="7966098" cy="574360"/>
          </a:xfrm>
          <a:prstGeom prst="wedgeRoundRectCallout">
            <a:avLst>
              <a:gd name="adj1" fmla="val -58835"/>
              <a:gd name="adj2" fmla="val 123490"/>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en-US" altLang="en-US" sz="2400" b="1" smtClean="0">
                <a:latin typeface="黑体" pitchFamily="2" charset="-122"/>
                <a:ea typeface="黑体" pitchFamily="2" charset="-122"/>
              </a:rPr>
              <a:t>(1)</a:t>
            </a:r>
            <a:r>
              <a:rPr lang="zh-CN" altLang="en-US" sz="2400" b="1" smtClean="0">
                <a:latin typeface="黑体" pitchFamily="2" charset="-122"/>
                <a:ea typeface="黑体" pitchFamily="2" charset="-122"/>
              </a:rPr>
              <a:t>概括第</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段所写景物的特点并简析其作用</a:t>
            </a:r>
            <a:r>
              <a:rPr lang="en-US" altLang="zh-CN" sz="2400" b="1" smtClean="0">
                <a:latin typeface="黑体" pitchFamily="2" charset="-122"/>
                <a:ea typeface="黑体" pitchFamily="2" charset="-122"/>
              </a:rPr>
              <a:t>.</a:t>
            </a:r>
            <a:endParaRPr lang="zh-CN" altLang="en-US" sz="2400" b="1">
              <a:latin typeface="黑体" pitchFamily="2" charset="-122"/>
              <a:ea typeface="黑体" pitchFamily="2" charset="-122"/>
            </a:endParaRPr>
          </a:p>
        </p:txBody>
      </p:sp>
      <p:sp>
        <p:nvSpPr>
          <p:cNvPr id="173064" name="AutoShape 8"/>
          <p:cNvSpPr>
            <a:spLocks noChangeArrowheads="1"/>
          </p:cNvSpPr>
          <p:nvPr/>
        </p:nvSpPr>
        <p:spPr bwMode="auto">
          <a:xfrm>
            <a:off x="2832079" y="2740021"/>
            <a:ext cx="7966098" cy="500065"/>
          </a:xfrm>
          <a:prstGeom prst="wedgeRoundRectCallout">
            <a:avLst>
              <a:gd name="adj1" fmla="val -58354"/>
              <a:gd name="adj2" fmla="val 90942"/>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en-US" altLang="en-US" sz="2400" b="1" smtClean="0">
                <a:latin typeface="黑体" pitchFamily="2" charset="-122"/>
                <a:ea typeface="黑体" pitchFamily="2" charset="-122"/>
              </a:rPr>
              <a:t>(2)</a:t>
            </a:r>
            <a:r>
              <a:rPr lang="zh-CN" altLang="en-US" sz="2400" b="1" smtClean="0">
                <a:latin typeface="黑体" pitchFamily="2" charset="-122"/>
                <a:ea typeface="黑体" pitchFamily="2" charset="-122"/>
              </a:rPr>
              <a:t>请对小说画线处景物描写的特点和作用作简要分析。</a:t>
            </a:r>
          </a:p>
        </p:txBody>
      </p:sp>
      <p:sp>
        <p:nvSpPr>
          <p:cNvPr id="173065" name="AutoShape 9"/>
          <p:cNvSpPr>
            <a:spLocks noChangeArrowheads="1"/>
          </p:cNvSpPr>
          <p:nvPr/>
        </p:nvSpPr>
        <p:spPr bwMode="auto">
          <a:xfrm>
            <a:off x="2832079" y="5240351"/>
            <a:ext cx="7966098" cy="571504"/>
          </a:xfrm>
          <a:prstGeom prst="wedgeRoundRectCallout">
            <a:avLst>
              <a:gd name="adj1" fmla="val -60367"/>
              <a:gd name="adj2" fmla="val -125683"/>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en-US" altLang="en-US" sz="2400" b="1" smtClean="0">
                <a:latin typeface="黑体" pitchFamily="2" charset="-122"/>
                <a:ea typeface="黑体" pitchFamily="2" charset="-122"/>
              </a:rPr>
              <a:t>(5)</a:t>
            </a:r>
            <a:r>
              <a:rPr lang="zh-CN" altLang="en-US" sz="2400" b="1" smtClean="0">
                <a:latin typeface="黑体" pitchFamily="2" charset="-122"/>
                <a:ea typeface="黑体" pitchFamily="2" charset="-122"/>
              </a:rPr>
              <a:t>本文多次出现对</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的描写，请分析在全文中的作用。</a:t>
            </a:r>
          </a:p>
        </p:txBody>
      </p:sp>
      <p:sp>
        <p:nvSpPr>
          <p:cNvPr id="173066" name="AutoShape 10"/>
          <p:cNvSpPr>
            <a:spLocks noChangeArrowheads="1"/>
          </p:cNvSpPr>
          <p:nvPr/>
        </p:nvSpPr>
        <p:spPr bwMode="auto">
          <a:xfrm>
            <a:off x="2832079" y="3525839"/>
            <a:ext cx="7966098" cy="571504"/>
          </a:xfrm>
          <a:prstGeom prst="wedgeRoundRectCallout">
            <a:avLst>
              <a:gd name="adj1" fmla="val -59248"/>
              <a:gd name="adj2" fmla="val 2027"/>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en-US" altLang="en-US" sz="2400" b="1" smtClean="0">
                <a:latin typeface="黑体" pitchFamily="2" charset="-122"/>
                <a:ea typeface="黑体" pitchFamily="2" charset="-122"/>
              </a:rPr>
              <a:t>(3)</a:t>
            </a:r>
            <a:r>
              <a:rPr lang="zh-CN" altLang="en-US" sz="2400" b="1" smtClean="0">
                <a:latin typeface="黑体" pitchFamily="2" charset="-122"/>
                <a:ea typeface="黑体" pitchFamily="2" charset="-122"/>
              </a:rPr>
              <a:t>请阅读第</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段内容，试分析其景物描写的作用。</a:t>
            </a:r>
          </a:p>
        </p:txBody>
      </p:sp>
      <p:sp>
        <p:nvSpPr>
          <p:cNvPr id="7" name="矩形 6"/>
          <p:cNvSpPr/>
          <p:nvPr/>
        </p:nvSpPr>
        <p:spPr>
          <a:xfrm>
            <a:off x="3332145" y="811195"/>
            <a:ext cx="5214974" cy="583565"/>
          </a:xfrm>
          <a:prstGeom prst="rect">
            <a:avLst/>
          </a:prstGeom>
          <a:noFill/>
          <a:ln>
            <a:noFill/>
          </a:ln>
          <a:scene3d>
            <a:camera prst="orthographicFront">
              <a:rot lat="0" lon="0" rev="0"/>
            </a:camera>
            <a:lightRig rig="threePt" dir="t">
              <a:rot lat="0" lon="0" rev="1200000"/>
            </a:lightRig>
          </a:scene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smtClean="0">
                <a:solidFill>
                  <a:srgbClr val="0000FF"/>
                </a:solidFill>
                <a:latin typeface="黑体" pitchFamily="2" charset="-122"/>
                <a:ea typeface="黑体" pitchFamily="2" charset="-122"/>
              </a:rPr>
              <a:t>题型一    环境特点的概括</a:t>
            </a:r>
            <a:endParaRPr lang="zh-CN" altLang="en-US" sz="3200">
              <a:solidFill>
                <a:srgbClr val="0000FF"/>
              </a:solidFill>
              <a:latin typeface="黑体" pitchFamily="2" charset="-122"/>
              <a:ea typeface="黑体" pitchFamily="2" charset="-122"/>
            </a:endParaRPr>
          </a:p>
        </p:txBody>
      </p:sp>
      <p:sp>
        <p:nvSpPr>
          <p:cNvPr id="8" name="AutoShape 10"/>
          <p:cNvSpPr>
            <a:spLocks noChangeArrowheads="1"/>
          </p:cNvSpPr>
          <p:nvPr/>
        </p:nvSpPr>
        <p:spPr bwMode="auto">
          <a:xfrm>
            <a:off x="2832079" y="4383095"/>
            <a:ext cx="7966098" cy="571504"/>
          </a:xfrm>
          <a:prstGeom prst="wedgeRoundRectCallout">
            <a:avLst>
              <a:gd name="adj1" fmla="val -58416"/>
              <a:gd name="adj2" fmla="val -53552"/>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en-US" altLang="en-US" sz="2400" b="1" smtClean="0">
                <a:latin typeface="黑体" pitchFamily="2" charset="-122"/>
                <a:ea typeface="黑体" pitchFamily="2" charset="-122"/>
              </a:rPr>
              <a:t>(4)</a:t>
            </a:r>
            <a:r>
              <a:rPr lang="zh-CN" altLang="en-US" sz="2400" b="1" smtClean="0">
                <a:latin typeface="黑体" pitchFamily="2" charset="-122"/>
                <a:ea typeface="黑体" pitchFamily="2" charset="-122"/>
              </a:rPr>
              <a:t>本文第</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段</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一般为第一或最后</a:t>
            </a:r>
            <a:r>
              <a:rPr lang="en-US" altLang="en-US" sz="2400" b="1" smtClean="0">
                <a:latin typeface="黑体" pitchFamily="2" charset="-122"/>
                <a:ea typeface="黑体" pitchFamily="2" charset="-122"/>
              </a:rPr>
              <a:t>)</a:t>
            </a:r>
            <a:r>
              <a:rPr lang="zh-CN" altLang="en-US" sz="2400" b="1" smtClean="0">
                <a:latin typeface="黑体" pitchFamily="2" charset="-122"/>
                <a:ea typeface="黑体" pitchFamily="2" charset="-122"/>
              </a:rPr>
              <a:t>景物描写有什么作用？</a:t>
            </a:r>
          </a:p>
        </p:txBody>
      </p:sp>
      <p:sp>
        <p:nvSpPr>
          <p:cNvPr id="9" name="Text Box 6"/>
          <p:cNvSpPr txBox="1">
            <a:spLocks noChangeArrowheads="1"/>
          </p:cNvSpPr>
          <p:nvPr/>
        </p:nvSpPr>
        <p:spPr bwMode="auto">
          <a:xfrm>
            <a:off x="760377" y="2954335"/>
            <a:ext cx="1143008" cy="176466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概括</a:t>
            </a:r>
            <a:endParaRPr lang="en-US" altLang="zh-CN" sz="3200" smtClean="0">
              <a:solidFill>
                <a:schemeClr val="bg1"/>
              </a:solidFill>
              <a:latin typeface="华文琥珀" panose="02010800040101010101" pitchFamily="2" charset="-122"/>
              <a:ea typeface="华文琥珀" panose="02010800040101010101" pitchFamily="2" charset="-122"/>
            </a:endParaRPr>
          </a:p>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环境</a:t>
            </a:r>
            <a:endParaRPr lang="en-US" altLang="zh-CN" sz="3200" smtClean="0">
              <a:solidFill>
                <a:schemeClr val="bg1"/>
              </a:solidFill>
              <a:latin typeface="华文琥珀" panose="02010800040101010101" pitchFamily="2" charset="-122"/>
              <a:ea typeface="华文琥珀" panose="02010800040101010101" pitchFamily="2" charset="-122"/>
            </a:endParaRPr>
          </a:p>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特点</a:t>
            </a:r>
            <a:endParaRPr lang="zh-CN" altLang="en-US" sz="3200">
              <a:solidFill>
                <a:schemeClr val="bg1"/>
              </a:solidFill>
              <a:latin typeface="华文琥珀" panose="02010800040101010101" pitchFamily="2" charset="-122"/>
              <a:ea typeface="华文琥珀"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4"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6"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173063"/>
                                        </p:tgtEl>
                                        <p:attrNameLst>
                                          <p:attrName>style.visibility</p:attrName>
                                        </p:attrNameLst>
                                      </p:cBhvr>
                                      <p:to>
                                        <p:strVal val="visible"/>
                                      </p:to>
                                    </p:set>
                                    <p:anim calcmode="lin" valueType="num">
                                      <p:cBhvr additive="base">
                                        <p:cTn id="20" dur="500" fill="hold"/>
                                        <p:tgtEl>
                                          <p:spTgt spid="173063"/>
                                        </p:tgtEl>
                                        <p:attrNameLst>
                                          <p:attrName>ppt_x</p:attrName>
                                        </p:attrNameLst>
                                      </p:cBhvr>
                                      <p:tavLst>
                                        <p:tav tm="0">
                                          <p:val>
                                            <p:strVal val="1+#ppt_w/2"/>
                                          </p:val>
                                        </p:tav>
                                        <p:tav tm="100000">
                                          <p:val>
                                            <p:strVal val="#ppt_x"/>
                                          </p:val>
                                        </p:tav>
                                      </p:tavLst>
                                    </p:anim>
                                    <p:anim calcmode="lin" valueType="num">
                                      <p:cBhvr additive="base">
                                        <p:cTn id="21" dur="500" fill="hold"/>
                                        <p:tgtEl>
                                          <p:spTgt spid="173063"/>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3" fill="hold" grpId="1" nodeType="clickEffect">
                                  <p:stCondLst>
                                    <p:cond delay="0"/>
                                  </p:stCondLst>
                                  <p:childTnLst>
                                    <p:set>
                                      <p:cBhvr>
                                        <p:cTn id="26" dur="1" fill="hold">
                                          <p:stCondLst>
                                            <p:cond delay="0"/>
                                          </p:stCondLst>
                                        </p:cTn>
                                        <p:tgtEl>
                                          <p:spTgt spid="173064"/>
                                        </p:tgtEl>
                                        <p:attrNameLst>
                                          <p:attrName>style.visibility</p:attrName>
                                        </p:attrNameLst>
                                      </p:cBhvr>
                                      <p:to>
                                        <p:strVal val="visible"/>
                                      </p:to>
                                    </p:set>
                                    <p:anim calcmode="lin" valueType="num">
                                      <p:cBhvr additive="base">
                                        <p:cTn id="27" dur="500" fill="hold"/>
                                        <p:tgtEl>
                                          <p:spTgt spid="173064"/>
                                        </p:tgtEl>
                                        <p:attrNameLst>
                                          <p:attrName>ppt_x</p:attrName>
                                        </p:attrNameLst>
                                      </p:cBhvr>
                                      <p:tavLst>
                                        <p:tav tm="0">
                                          <p:val>
                                            <p:strVal val="1+#ppt_w/2"/>
                                          </p:val>
                                        </p:tav>
                                        <p:tav tm="100000">
                                          <p:val>
                                            <p:strVal val="#ppt_x"/>
                                          </p:val>
                                        </p:tav>
                                      </p:tavLst>
                                    </p:anim>
                                    <p:anim calcmode="lin" valueType="num">
                                      <p:cBhvr additive="base">
                                        <p:cTn id="28"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2" fill="hold" grpId="3" nodeType="clickEffect">
                                  <p:stCondLst>
                                    <p:cond delay="0"/>
                                  </p:stCondLst>
                                  <p:childTnLst>
                                    <p:set>
                                      <p:cBhvr>
                                        <p:cTn id="33" dur="1" fill="hold">
                                          <p:stCondLst>
                                            <p:cond delay="0"/>
                                          </p:stCondLst>
                                        </p:cTn>
                                        <p:tgtEl>
                                          <p:spTgt spid="173066"/>
                                        </p:tgtEl>
                                        <p:attrNameLst>
                                          <p:attrName>style.visibility</p:attrName>
                                        </p:attrNameLst>
                                      </p:cBhvr>
                                      <p:to>
                                        <p:strVal val="visible"/>
                                      </p:to>
                                    </p:set>
                                    <p:anim calcmode="lin" valueType="num">
                                      <p:cBhvr additive="base">
                                        <p:cTn id="34" dur="500" fill="hold"/>
                                        <p:tgtEl>
                                          <p:spTgt spid="173066"/>
                                        </p:tgtEl>
                                        <p:attrNameLst>
                                          <p:attrName>ppt_x</p:attrName>
                                        </p:attrNameLst>
                                      </p:cBhvr>
                                      <p:tavLst>
                                        <p:tav tm="0">
                                          <p:val>
                                            <p:strVal val="1+#ppt_w/2"/>
                                          </p:val>
                                        </p:tav>
                                        <p:tav tm="100000">
                                          <p:val>
                                            <p:strVal val="#ppt_x"/>
                                          </p:val>
                                        </p:tav>
                                      </p:tavLst>
                                    </p:anim>
                                    <p:anim calcmode="lin" valueType="num">
                                      <p:cBhvr additive="base">
                                        <p:cTn id="35"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2" fill="hold" grpId="5"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2" fill="hold" grpId="2" nodeType="clickEffect">
                                  <p:stCondLst>
                                    <p:cond delay="0"/>
                                  </p:stCondLst>
                                  <p:childTnLst>
                                    <p:set>
                                      <p:cBhvr>
                                        <p:cTn id="47" dur="1" fill="hold">
                                          <p:stCondLst>
                                            <p:cond delay="0"/>
                                          </p:stCondLst>
                                        </p:cTn>
                                        <p:tgtEl>
                                          <p:spTgt spid="173065"/>
                                        </p:tgtEl>
                                        <p:attrNameLst>
                                          <p:attrName>style.visibility</p:attrName>
                                        </p:attrNameLst>
                                      </p:cBhvr>
                                      <p:to>
                                        <p:strVal val="visible"/>
                                      </p:to>
                                    </p:set>
                                    <p:anim calcmode="lin" valueType="num">
                                      <p:cBhvr additive="base">
                                        <p:cTn id="48" dur="500" fill="hold"/>
                                        <p:tgtEl>
                                          <p:spTgt spid="173065"/>
                                        </p:tgtEl>
                                        <p:attrNameLst>
                                          <p:attrName>ppt_x</p:attrName>
                                        </p:attrNameLst>
                                      </p:cBhvr>
                                      <p:tavLst>
                                        <p:tav tm="0">
                                          <p:val>
                                            <p:strVal val="1+#ppt_w/2"/>
                                          </p:val>
                                        </p:tav>
                                        <p:tav tm="100000">
                                          <p:val>
                                            <p:strVal val="#ppt_x"/>
                                          </p:val>
                                        </p:tav>
                                      </p:tavLst>
                                    </p:anim>
                                    <p:anim calcmode="lin" valueType="num">
                                      <p:cBhvr additive="base">
                                        <p:cTn id="49"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3" grpId="0" animBg="1"/>
      <p:bldP spid="173064" grpId="1" animBg="1"/>
      <p:bldP spid="173065" grpId="2" animBg="1"/>
      <p:bldP spid="173066" grpId="3" animBg="1"/>
      <p:bldP spid="7" grpId="4"/>
      <p:bldP spid="8" grpId="5" animBg="1"/>
      <p:bldP spid="9" grpId="6"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a:t>
            </a:r>
            <a:r>
              <a:rPr lang="en-US" altLang="zh-CN" sz="3200" b="1" smtClean="0">
                <a:solidFill>
                  <a:schemeClr val="bg1"/>
                </a:solidFill>
                <a:ea typeface="楷体_GB2312" charset="-122"/>
              </a:rPr>
              <a:t>· </a:t>
            </a:r>
            <a:r>
              <a:rPr lang="zh-CN" altLang="en-US" sz="3200" b="1" smtClean="0">
                <a:solidFill>
                  <a:schemeClr val="bg1"/>
                </a:solidFill>
                <a:ea typeface="楷体_GB2312" charset="-122"/>
              </a:rPr>
              <a:t>选择题型</a:t>
            </a:r>
            <a:endParaRPr lang="zh-CN" altLang="en-US" sz="3200" b="1">
              <a:solidFill>
                <a:schemeClr val="bg1"/>
              </a:solidFill>
              <a:ea typeface="楷体_GB2312" charset="-122"/>
            </a:endParaRPr>
          </a:p>
        </p:txBody>
      </p:sp>
      <p:sp>
        <p:nvSpPr>
          <p:cNvPr id="214022" name="Text Box 6">
            <a:hlinkClick r:id="" action="ppaction://noaction"/>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情节结构</a:t>
            </a:r>
            <a:endParaRPr lang="zh-CN" altLang="en-US" sz="3200" b="1">
              <a:solidFill>
                <a:schemeClr val="bg1"/>
              </a:solidFill>
              <a:ea typeface="楷体_GB2312" charset="-122"/>
            </a:endParaRPr>
          </a:p>
        </p:txBody>
      </p:sp>
      <p:sp>
        <p:nvSpPr>
          <p:cNvPr id="214023" name="Text Box 7">
            <a:hlinkClick r:id="" action="ppaction://noaction"/>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考点三</a:t>
            </a:r>
            <a:r>
              <a:rPr lang="en-US" altLang="zh-CN" sz="3200" b="1" smtClean="0">
                <a:solidFill>
                  <a:schemeClr val="bg1"/>
                </a:solidFill>
                <a:ea typeface="楷体_GB2312" charset="-122"/>
              </a:rPr>
              <a:t>· </a:t>
            </a:r>
            <a:r>
              <a:rPr lang="zh-CN" altLang="en-US" sz="3200" b="1" smtClean="0">
                <a:solidFill>
                  <a:schemeClr val="bg1"/>
                </a:solidFill>
                <a:ea typeface="楷体_GB2312" charset="-122"/>
              </a:rPr>
              <a:t>环境描写</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5430" name="Group 86"/>
          <p:cNvGraphicFramePr>
            <a:graphicFrameLocks noGrp="1"/>
          </p:cNvGraphicFramePr>
          <p:nvPr/>
        </p:nvGraphicFramePr>
        <p:xfrm>
          <a:off x="546063" y="668319"/>
          <a:ext cx="10803890" cy="5469260"/>
        </p:xfrm>
        <a:graphic>
          <a:graphicData uri="http://schemas.openxmlformats.org/drawingml/2006/table">
            <a:tbl>
              <a:tblPr/>
              <a:tblGrid>
                <a:gridCol w="2357755"/>
                <a:gridCol w="8446135"/>
              </a:tblGrid>
              <a:tr h="714380">
                <a:tc gridSpan="2">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环境特点概括类试题的</a:t>
                      </a:r>
                      <a:r>
                        <a:rPr lang="en-US"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5</a:t>
                      </a:r>
                      <a:r>
                        <a:rPr lang="zh-CN" altLang="en-US" sz="2800" kern="120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mn-cs"/>
                        </a:rPr>
                        <a:t>个思维角度</a:t>
                      </a:r>
                      <a:endParaRPr lang="zh-CN" sz="2400" b="1" kern="100" smtClean="0">
                        <a:solidFill>
                          <a:srgbClr val="0000FF"/>
                        </a:solidFill>
                        <a:latin typeface="仿宋" panose="02010609060101010101" pitchFamily="49" charset="-122"/>
                        <a:ea typeface="仿宋" panose="02010609060101010101" pitchFamily="49" charset="-122"/>
                        <a:cs typeface="Times New Roman" panose="02020603050405020304"/>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438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①</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时</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的角度思考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何时</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时</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泛指时间，具体指时代背景、写作时间，比如</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抗战时期</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，也指自然环境中的时令节气。</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1488">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②</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地</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的角度思考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何地</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地</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泛指地点，具体指</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场所</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场合</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地域</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等，看看它们呈现出怎样的特点。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③</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人</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的角度思考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何人</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人</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指人物，主要指从人与人之间的关系</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团结友善</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等角度分析。人际关系是十分重要而十分虚化的社会环境，通过理清人物之间的交往，判断人际关系是友善的还是紧张冷漠的等。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076">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④</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事</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的角度思考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何事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事</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指事件、情节，主要指从情节发展过程中、生活工作的状态中分析概括，比如</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激烈残酷</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⑤</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从</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景</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的角度思考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何景</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景</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指</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景物</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，主要指从景的</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形、声、色</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等角度分析概括环境特点，要看看这些景物有什么共同的特征，尤其关注文中描写这些景物的修饰词。如果文中没有这些词语，则需要自己选用词语来概括，比如</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春意盎然、生机勃勃</a:t>
                      </a:r>
                      <a:r>
                        <a:rPr lang="en-US"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r>
                        <a:rPr lang="zh-CN" altLang="en-US" sz="2400" b="1" kern="100" smtClean="0">
                          <a:solidFill>
                            <a:srgbClr val="0000FF"/>
                          </a:solidFill>
                          <a:latin typeface="仿宋" panose="02010609060101010101" pitchFamily="49" charset="-122"/>
                          <a:ea typeface="仿宋" panose="02010609060101010101" pitchFamily="49" charset="-122"/>
                          <a:cs typeface="Times New Roman" panose="02020603050405020304"/>
                        </a:rPr>
                        <a:t>。</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5430"/>
                                        </p:tgtEl>
                                        <p:attrNameLst>
                                          <p:attrName>style.visibility</p:attrName>
                                        </p:attrNameLst>
                                      </p:cBhvr>
                                      <p:to>
                                        <p:strVal val="visible"/>
                                      </p:to>
                                    </p:set>
                                    <p:anim calcmode="lin" valueType="num">
                                      <p:cBhvr>
                                        <p:cTn id="7" dur="500" fill="hold"/>
                                        <p:tgtEl>
                                          <p:spTgt spid="185430"/>
                                        </p:tgtEl>
                                        <p:attrNameLst>
                                          <p:attrName>ppt_w</p:attrName>
                                        </p:attrNameLst>
                                      </p:cBhvr>
                                      <p:tavLst>
                                        <p:tav tm="0">
                                          <p:val>
                                            <p:fltVal val="0"/>
                                          </p:val>
                                        </p:tav>
                                        <p:tav tm="100000">
                                          <p:val>
                                            <p:strVal val="#ppt_w"/>
                                          </p:val>
                                        </p:tav>
                                      </p:tavLst>
                                    </p:anim>
                                    <p:anim calcmode="lin" valueType="num">
                                      <p:cBhvr>
                                        <p:cTn id="8" dur="500" fill="hold"/>
                                        <p:tgtEl>
                                          <p:spTgt spid="185430"/>
                                        </p:tgtEl>
                                        <p:attrNameLst>
                                          <p:attrName>ppt_h</p:attrName>
                                        </p:attrNameLst>
                                      </p:cBhvr>
                                      <p:tavLst>
                                        <p:tav tm="0">
                                          <p:val>
                                            <p:fltVal val="0"/>
                                          </p:val>
                                        </p:tav>
                                        <p:tav tm="100000">
                                          <p:val>
                                            <p:strVal val="#ppt_h"/>
                                          </p:val>
                                        </p:tav>
                                      </p:tavLst>
                                    </p:anim>
                                    <p:animEffect transition="in" filter="fade">
                                      <p:cBhvr>
                                        <p:cTn id="9" dur="500"/>
                                        <p:tgtEl>
                                          <p:spTgt spid="185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403319" y="2097079"/>
            <a:ext cx="9215502" cy="3169285"/>
          </a:xfrm>
          <a:prstGeom prst="rect">
            <a:avLst/>
          </a:prstGeom>
          <a:noFill/>
          <a:ln>
            <a:noFill/>
          </a:ln>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3200" smtClean="0">
                <a:solidFill>
                  <a:srgbClr val="0000FF"/>
                </a:solidFill>
                <a:latin typeface="+mn-ea"/>
              </a:rPr>
              <a:t> 　</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一</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常见</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景物描写</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的特点</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技巧</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endParaRPr>
          </a:p>
          <a:p>
            <a:r>
              <a:rPr lang="en-US" sz="2800" smtClean="0">
                <a:solidFill>
                  <a:srgbClr val="0000FF"/>
                </a:solidFill>
                <a:latin typeface="+mn-ea"/>
              </a:rPr>
              <a:t>       ①</a:t>
            </a:r>
            <a:r>
              <a:rPr lang="zh-CN" altLang="en-US" sz="2800" smtClean="0">
                <a:solidFill>
                  <a:srgbClr val="0000FF"/>
                </a:solidFill>
                <a:latin typeface="+mn-ea"/>
              </a:rPr>
              <a:t>抓住特征，进行形、声、色等方面的描写。</a:t>
            </a:r>
          </a:p>
          <a:p>
            <a:r>
              <a:rPr lang="en-US" sz="2800" smtClean="0">
                <a:solidFill>
                  <a:srgbClr val="0000FF"/>
                </a:solidFill>
                <a:latin typeface="+mn-ea"/>
              </a:rPr>
              <a:t>       ②</a:t>
            </a:r>
            <a:r>
              <a:rPr lang="zh-CN" altLang="en-US" sz="2800" smtClean="0">
                <a:solidFill>
                  <a:srgbClr val="0000FF"/>
                </a:solidFill>
                <a:latin typeface="+mn-ea"/>
              </a:rPr>
              <a:t>调动视觉、听觉、嗅觉、触觉等多种感官进行描绘。</a:t>
            </a:r>
          </a:p>
          <a:p>
            <a:r>
              <a:rPr lang="en-US" sz="2800" smtClean="0">
                <a:solidFill>
                  <a:srgbClr val="0000FF"/>
                </a:solidFill>
                <a:latin typeface="+mn-ea"/>
              </a:rPr>
              <a:t>       ③</a:t>
            </a:r>
            <a:r>
              <a:rPr lang="zh-CN" altLang="en-US" sz="2800" smtClean="0">
                <a:solidFill>
                  <a:srgbClr val="0000FF"/>
                </a:solidFill>
                <a:latin typeface="+mn-ea"/>
              </a:rPr>
              <a:t>写景有层次，讲究观察角度。</a:t>
            </a:r>
          </a:p>
          <a:p>
            <a:r>
              <a:rPr lang="en-US" sz="2800" smtClean="0">
                <a:solidFill>
                  <a:srgbClr val="0000FF"/>
                </a:solidFill>
                <a:latin typeface="+mn-ea"/>
              </a:rPr>
              <a:t>       ④</a:t>
            </a:r>
            <a:r>
              <a:rPr lang="zh-CN" altLang="en-US" sz="2800" smtClean="0">
                <a:solidFill>
                  <a:srgbClr val="0000FF"/>
                </a:solidFill>
                <a:latin typeface="+mn-ea"/>
              </a:rPr>
              <a:t>动静结合，虚实结合，正侧结合，点面结合，细节描写等。</a:t>
            </a:r>
          </a:p>
          <a:p>
            <a:r>
              <a:rPr lang="en-US" sz="2800" smtClean="0">
                <a:solidFill>
                  <a:srgbClr val="0000FF"/>
                </a:solidFill>
                <a:latin typeface="+mn-ea"/>
              </a:rPr>
              <a:t>       ⑤</a:t>
            </a:r>
            <a:r>
              <a:rPr lang="zh-CN" altLang="en-US" sz="2800" smtClean="0">
                <a:solidFill>
                  <a:srgbClr val="0000FF"/>
                </a:solidFill>
                <a:latin typeface="+mn-ea"/>
              </a:rPr>
              <a:t>白描和工笔。</a:t>
            </a:r>
          </a:p>
        </p:txBody>
      </p:sp>
      <p:sp>
        <p:nvSpPr>
          <p:cNvPr id="7" name="矩形 6"/>
          <p:cNvSpPr/>
          <p:nvPr/>
        </p:nvSpPr>
        <p:spPr>
          <a:xfrm>
            <a:off x="3332145" y="811195"/>
            <a:ext cx="5500726" cy="583565"/>
          </a:xfrm>
          <a:prstGeom prst="rect">
            <a:avLst/>
          </a:prstGeom>
          <a:noFill/>
          <a:ln>
            <a:noFill/>
          </a:ln>
          <a:scene3d>
            <a:camera prst="orthographicFront">
              <a:rot lat="0" lon="0" rev="0"/>
            </a:camera>
            <a:lightRig rig="threePt" dir="t">
              <a:rot lat="0" lon="0" rev="1200000"/>
            </a:lightRig>
          </a:scene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smtClean="0">
                <a:solidFill>
                  <a:srgbClr val="0000FF"/>
                </a:solidFill>
                <a:latin typeface="黑体" pitchFamily="2" charset="-122"/>
                <a:ea typeface="黑体" pitchFamily="2" charset="-122"/>
              </a:rPr>
              <a:t>题型二    环境描写技巧赏析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73062"/>
                                        </p:tgtEl>
                                        <p:attrNameLst>
                                          <p:attrName>style.visibility</p:attrName>
                                        </p:attrNameLst>
                                      </p:cBhvr>
                                      <p:to>
                                        <p:strVal val="visible"/>
                                      </p:to>
                                    </p:set>
                                    <p:animEffect transition="in" filter="checkerboard(across)">
                                      <p:cBhvr>
                                        <p:cTn id="14" dur="500"/>
                                        <p:tgtEl>
                                          <p:spTgt spid="173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p:bldP spid="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831815" y="1168385"/>
            <a:ext cx="10501386" cy="4215765"/>
          </a:xfrm>
          <a:prstGeom prst="rect">
            <a:avLst/>
          </a:prstGeom>
          <a:noFill/>
          <a:ln w="9525">
            <a:noFill/>
            <a:miter lim="800000"/>
          </a:ln>
          <a:effectLst/>
        </p:spPr>
        <p:txBody>
          <a:bodyPr wrap="square">
            <a:spAutoFit/>
          </a:bodyPr>
          <a:lstStyle/>
          <a:p>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二</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鉴赏环境描写手法题的</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4</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个思维角度</a:t>
            </a:r>
          </a:p>
          <a:p>
            <a:endParaRPr lang="en-US" altLang="en-US"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(1)</a:t>
            </a:r>
            <a:r>
              <a:rPr lang="zh-CN" altLang="en-US" sz="2400" b="1" smtClean="0">
                <a:solidFill>
                  <a:schemeClr val="hlink"/>
                </a:solidFill>
                <a:latin typeface="仿宋" panose="02010609060101010101" pitchFamily="49" charset="-122"/>
                <a:ea typeface="仿宋" panose="02010609060101010101" pitchFamily="49" charset="-122"/>
              </a:rPr>
              <a:t>从写景角度</a:t>
            </a:r>
            <a:r>
              <a:rPr lang="en-US" altLang="en-US" sz="2400" b="1" smtClean="0">
                <a:solidFill>
                  <a:schemeClr val="hlink"/>
                </a:solidFill>
                <a:latin typeface="仿宋" panose="02010609060101010101" pitchFamily="49" charset="-122"/>
                <a:ea typeface="仿宋" panose="02010609060101010101" pitchFamily="49" charset="-122"/>
              </a:rPr>
              <a:t>3</a:t>
            </a:r>
            <a:r>
              <a:rPr lang="zh-CN" altLang="en-US" sz="2400" b="1" smtClean="0">
                <a:solidFill>
                  <a:schemeClr val="hlink"/>
                </a:solidFill>
                <a:latin typeface="仿宋" panose="02010609060101010101" pitchFamily="49" charset="-122"/>
                <a:ea typeface="仿宋" panose="02010609060101010101" pitchFamily="49" charset="-122"/>
              </a:rPr>
              <a:t>看：</a:t>
            </a:r>
            <a:endParaRPr lang="en-US" altLang="zh-CN"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①</a:t>
            </a:r>
            <a:r>
              <a:rPr lang="zh-CN" altLang="en-US" sz="2400" b="1" smtClean="0">
                <a:solidFill>
                  <a:schemeClr val="hlink"/>
                </a:solidFill>
                <a:latin typeface="仿宋" panose="02010609060101010101" pitchFamily="49" charset="-122"/>
                <a:ea typeface="仿宋" panose="02010609060101010101" pitchFamily="49" charset="-122"/>
              </a:rPr>
              <a:t>感觉角度</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视觉、听觉、味觉、嗅觉等</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形、声、色角度</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a:t>
            </a:r>
            <a:endParaRPr lang="en-US" altLang="zh-CN"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②</a:t>
            </a:r>
            <a:r>
              <a:rPr lang="zh-CN" altLang="en-US" sz="2400" b="1" smtClean="0">
                <a:solidFill>
                  <a:schemeClr val="hlink"/>
                </a:solidFill>
                <a:latin typeface="仿宋" panose="02010609060101010101" pitchFamily="49" charset="-122"/>
                <a:ea typeface="仿宋" panose="02010609060101010101" pitchFamily="49" charset="-122"/>
              </a:rPr>
              <a:t>观察角度</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定点观察、移步换景、俯视仰视，等等；</a:t>
            </a:r>
            <a:endParaRPr lang="en-US" altLang="zh-CN"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③</a:t>
            </a:r>
            <a:r>
              <a:rPr lang="zh-CN" altLang="en-US" sz="2400" b="1" smtClean="0">
                <a:solidFill>
                  <a:schemeClr val="hlink"/>
                </a:solidFill>
                <a:latin typeface="仿宋" panose="02010609060101010101" pitchFamily="49" charset="-122"/>
                <a:ea typeface="仿宋" panose="02010609060101010101" pitchFamily="49" charset="-122"/>
              </a:rPr>
              <a:t>写景顺序</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由远及近</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或由近及远</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、由高到低</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或由低到高</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，等等。</a:t>
            </a:r>
          </a:p>
          <a:p>
            <a:r>
              <a:rPr lang="en-US" altLang="en-US" sz="2400" b="1" smtClean="0">
                <a:solidFill>
                  <a:schemeClr val="hlink"/>
                </a:solidFill>
                <a:latin typeface="仿宋" panose="02010609060101010101" pitchFamily="49" charset="-122"/>
                <a:ea typeface="仿宋" panose="02010609060101010101" pitchFamily="49" charset="-122"/>
              </a:rPr>
              <a:t>(2)</a:t>
            </a:r>
            <a:r>
              <a:rPr lang="zh-CN" altLang="en-US" sz="2400" b="1" smtClean="0">
                <a:solidFill>
                  <a:schemeClr val="hlink"/>
                </a:solidFill>
                <a:latin typeface="仿宋" panose="02010609060101010101" pitchFamily="49" charset="-122"/>
                <a:ea typeface="仿宋" panose="02010609060101010101" pitchFamily="49" charset="-122"/>
              </a:rPr>
              <a:t>从描写技巧角度</a:t>
            </a:r>
            <a:r>
              <a:rPr lang="en-US" altLang="en-US" sz="2400" b="1" smtClean="0">
                <a:solidFill>
                  <a:schemeClr val="hlink"/>
                </a:solidFill>
                <a:latin typeface="仿宋" panose="02010609060101010101" pitchFamily="49" charset="-122"/>
                <a:ea typeface="仿宋" panose="02010609060101010101" pitchFamily="49" charset="-122"/>
              </a:rPr>
              <a:t>2</a:t>
            </a:r>
            <a:r>
              <a:rPr lang="zh-CN" altLang="en-US" sz="2400" b="1" smtClean="0">
                <a:solidFill>
                  <a:schemeClr val="hlink"/>
                </a:solidFill>
                <a:latin typeface="仿宋" panose="02010609060101010101" pitchFamily="49" charset="-122"/>
                <a:ea typeface="仿宋" panose="02010609060101010101" pitchFamily="49" charset="-122"/>
              </a:rPr>
              <a:t>看：</a:t>
            </a:r>
            <a:endParaRPr lang="en-US" altLang="zh-CN"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①</a:t>
            </a:r>
            <a:r>
              <a:rPr lang="zh-CN" altLang="en-US" sz="2400" b="1" smtClean="0">
                <a:solidFill>
                  <a:schemeClr val="hlink"/>
                </a:solidFill>
                <a:latin typeface="仿宋" panose="02010609060101010101" pitchFamily="49" charset="-122"/>
                <a:ea typeface="仿宋" panose="02010609060101010101" pitchFamily="49" charset="-122"/>
              </a:rPr>
              <a:t>白描</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粗笔勾勒，突出特征</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与细描</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精雕细刻、浓墨重彩</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a:t>
            </a:r>
            <a:endParaRPr lang="en-US" altLang="zh-CN" sz="2400" b="1" smtClean="0">
              <a:solidFill>
                <a:schemeClr val="hlink"/>
              </a:solidFill>
              <a:latin typeface="仿宋" panose="02010609060101010101" pitchFamily="49" charset="-122"/>
              <a:ea typeface="仿宋" panose="02010609060101010101" pitchFamily="49" charset="-122"/>
            </a:endParaRPr>
          </a:p>
          <a:p>
            <a:r>
              <a:rPr lang="en-US" altLang="en-US" sz="2400" b="1" smtClean="0">
                <a:solidFill>
                  <a:schemeClr val="hlink"/>
                </a:solidFill>
                <a:latin typeface="仿宋" panose="02010609060101010101" pitchFamily="49" charset="-122"/>
                <a:ea typeface="仿宋" panose="02010609060101010101" pitchFamily="49" charset="-122"/>
              </a:rPr>
              <a:t>②</a:t>
            </a:r>
            <a:r>
              <a:rPr lang="zh-CN" altLang="en-US" sz="2400" b="1" smtClean="0">
                <a:solidFill>
                  <a:schemeClr val="hlink"/>
                </a:solidFill>
                <a:latin typeface="仿宋" panose="02010609060101010101" pitchFamily="49" charset="-122"/>
                <a:ea typeface="仿宋" panose="02010609060101010101" pitchFamily="49" charset="-122"/>
              </a:rPr>
              <a:t>动静结合，虚实结合，正侧结合，点面结合，色彩的渲染、衬托。</a:t>
            </a:r>
          </a:p>
          <a:p>
            <a:r>
              <a:rPr lang="en-US" altLang="en-US" sz="2400" b="1" smtClean="0">
                <a:solidFill>
                  <a:schemeClr val="hlink"/>
                </a:solidFill>
                <a:latin typeface="仿宋" panose="02010609060101010101" pitchFamily="49" charset="-122"/>
                <a:ea typeface="仿宋" panose="02010609060101010101" pitchFamily="49" charset="-122"/>
              </a:rPr>
              <a:t>(3)</a:t>
            </a:r>
            <a:r>
              <a:rPr lang="zh-CN" altLang="en-US" sz="2400" b="1" smtClean="0">
                <a:solidFill>
                  <a:schemeClr val="hlink"/>
                </a:solidFill>
                <a:latin typeface="仿宋" panose="02010609060101010101" pitchFamily="49" charset="-122"/>
                <a:ea typeface="仿宋" panose="02010609060101010101" pitchFamily="49" charset="-122"/>
              </a:rPr>
              <a:t>从修辞角度全面看：借助比喻、拟人、夸张等修辞方法来描写。</a:t>
            </a:r>
          </a:p>
          <a:p>
            <a:r>
              <a:rPr lang="en-US" altLang="en-US" sz="2400" b="1" smtClean="0">
                <a:solidFill>
                  <a:schemeClr val="hlink"/>
                </a:solidFill>
                <a:latin typeface="仿宋" panose="02010609060101010101" pitchFamily="49" charset="-122"/>
                <a:ea typeface="仿宋" panose="02010609060101010101" pitchFamily="49" charset="-122"/>
              </a:rPr>
              <a:t>(4)</a:t>
            </a:r>
            <a:r>
              <a:rPr lang="zh-CN" altLang="en-US" sz="2400" b="1" smtClean="0">
                <a:solidFill>
                  <a:schemeClr val="hlink"/>
                </a:solidFill>
                <a:latin typeface="仿宋" panose="02010609060101010101" pitchFamily="49" charset="-122"/>
                <a:ea typeface="仿宋" panose="02010609060101010101" pitchFamily="49" charset="-122"/>
              </a:rPr>
              <a:t>答案模板：</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景物描写的</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手法＋</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景物描写的</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特色＋</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景物描写的</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plus(in)">
                                      <p:cBhvr>
                                        <p:cTn id="7" dur="20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AutoShape 3"/>
          <p:cNvSpPr>
            <a:spLocks noChangeArrowheads="1"/>
          </p:cNvSpPr>
          <p:nvPr/>
        </p:nvSpPr>
        <p:spPr bwMode="auto">
          <a:xfrm>
            <a:off x="4672013" y="2082800"/>
            <a:ext cx="2359025" cy="1973263"/>
          </a:xfrm>
          <a:prstGeom prst="star8">
            <a:avLst>
              <a:gd name="adj" fmla="val 41519"/>
            </a:avLst>
          </a:prstGeom>
        </p:spPr>
        <p:style>
          <a:lnRef idx="0">
            <a:schemeClr val="accent2"/>
          </a:lnRef>
          <a:fillRef idx="3">
            <a:schemeClr val="accent2"/>
          </a:fillRef>
          <a:effectRef idx="3">
            <a:schemeClr val="accent2"/>
          </a:effectRef>
          <a:fontRef idx="minor">
            <a:schemeClr val="lt1"/>
          </a:fontRef>
        </p:style>
        <p:txBody>
          <a:bodyPr wrap="none" anchor="ctr"/>
          <a:lstStyle/>
          <a:p>
            <a:pPr algn="ctr"/>
            <a:r>
              <a:rPr lang="zh-CN" altLang="en-US" sz="3600" b="1">
                <a:solidFill>
                  <a:schemeClr val="bg1"/>
                </a:solidFill>
                <a:latin typeface="黑体" pitchFamily="2" charset="-122"/>
                <a:ea typeface="黑体" pitchFamily="2" charset="-122"/>
              </a:rPr>
              <a:t>环境</a:t>
            </a:r>
          </a:p>
          <a:p>
            <a:pPr algn="ctr"/>
            <a:r>
              <a:rPr lang="zh-CN" altLang="en-US" sz="3600" b="1">
                <a:solidFill>
                  <a:schemeClr val="bg1"/>
                </a:solidFill>
                <a:latin typeface="黑体" pitchFamily="2" charset="-122"/>
                <a:ea typeface="黑体" pitchFamily="2" charset="-122"/>
              </a:rPr>
              <a:t>描写</a:t>
            </a:r>
            <a:endParaRPr lang="zh-CN" altLang="en-US" b="1"/>
          </a:p>
        </p:txBody>
      </p:sp>
      <p:sp>
        <p:nvSpPr>
          <p:cNvPr id="190468" name="AutoShape 4"/>
          <p:cNvSpPr>
            <a:spLocks noChangeArrowheads="1"/>
          </p:cNvSpPr>
          <p:nvPr/>
        </p:nvSpPr>
        <p:spPr bwMode="auto">
          <a:xfrm>
            <a:off x="1314450" y="2355850"/>
            <a:ext cx="2449513" cy="1633538"/>
          </a:xfrm>
          <a:prstGeom prst="wedgeEllipseCallout">
            <a:avLst>
              <a:gd name="adj1" fmla="val 81593"/>
              <a:gd name="adj2" fmla="val -8769"/>
            </a:avLst>
          </a:prstGeom>
        </p:spPr>
        <p:style>
          <a:lnRef idx="0">
            <a:schemeClr val="accent4"/>
          </a:lnRef>
          <a:fillRef idx="3">
            <a:schemeClr val="accent4"/>
          </a:fillRef>
          <a:effectRef idx="3">
            <a:schemeClr val="accent4"/>
          </a:effectRef>
          <a:fontRef idx="minor">
            <a:schemeClr val="lt1"/>
          </a:fontRef>
        </p:style>
        <p:txBody>
          <a:bodyPr/>
          <a:lstStyle/>
          <a:p>
            <a:pPr algn="ctr"/>
            <a:r>
              <a:rPr lang="zh-CN" altLang="en-US" sz="2400" b="1">
                <a:solidFill>
                  <a:schemeClr val="bg1"/>
                </a:solidFill>
                <a:latin typeface="楷体_GB2312" charset="-122"/>
                <a:ea typeface="楷体_GB2312" charset="-122"/>
              </a:rPr>
              <a:t>自然环境描写的作用 </a:t>
            </a:r>
          </a:p>
        </p:txBody>
      </p:sp>
      <p:sp>
        <p:nvSpPr>
          <p:cNvPr id="190469" name="AutoShape 5"/>
          <p:cNvSpPr>
            <a:spLocks noChangeArrowheads="1"/>
          </p:cNvSpPr>
          <p:nvPr/>
        </p:nvSpPr>
        <p:spPr bwMode="auto">
          <a:xfrm>
            <a:off x="8120063" y="2355850"/>
            <a:ext cx="2465387" cy="1565275"/>
          </a:xfrm>
          <a:prstGeom prst="wedgeEllipseCallout">
            <a:avLst>
              <a:gd name="adj1" fmla="val -78074"/>
              <a:gd name="adj2" fmla="val -2639"/>
            </a:avLst>
          </a:prstGeom>
        </p:spPr>
        <p:style>
          <a:lnRef idx="0">
            <a:schemeClr val="accent4"/>
          </a:lnRef>
          <a:fillRef idx="3">
            <a:schemeClr val="accent4"/>
          </a:fillRef>
          <a:effectRef idx="3">
            <a:schemeClr val="accent4"/>
          </a:effectRef>
          <a:fontRef idx="minor">
            <a:schemeClr val="lt1"/>
          </a:fontRef>
        </p:style>
        <p:txBody>
          <a:bodyPr/>
          <a:lstStyle/>
          <a:p>
            <a:pPr algn="ctr"/>
            <a:r>
              <a:rPr lang="zh-CN" altLang="en-US" sz="2000" b="1">
                <a:solidFill>
                  <a:schemeClr val="bg1"/>
                </a:solidFill>
                <a:latin typeface="楷体_GB2312" charset="-122"/>
                <a:ea typeface="楷体_GB2312" charset="-122"/>
              </a:rPr>
              <a:t>社会环境描写作用的考查 </a:t>
            </a:r>
          </a:p>
        </p:txBody>
      </p:sp>
      <p:sp>
        <p:nvSpPr>
          <p:cNvPr id="190470" name="Text Box 6"/>
          <p:cNvSpPr txBox="1">
            <a:spLocks noChangeArrowheads="1"/>
          </p:cNvSpPr>
          <p:nvPr/>
        </p:nvSpPr>
        <p:spPr bwMode="auto">
          <a:xfrm>
            <a:off x="2859088" y="1266825"/>
            <a:ext cx="6169025" cy="521970"/>
          </a:xfrm>
          <a:prstGeom prst="rect">
            <a:avLst/>
          </a:prstGeom>
          <a:noFill/>
          <a:ln w="9525">
            <a:solidFill>
              <a:srgbClr val="00FF00"/>
            </a:solidFill>
            <a:miter lim="800000"/>
          </a:ln>
          <a:effectLst/>
        </p:spPr>
        <p:txBody>
          <a:bodyPr>
            <a:spAutoFit/>
          </a:bodyPr>
          <a:lstStyle/>
          <a:p>
            <a:pPr>
              <a:spcBef>
                <a:spcPct val="50000"/>
              </a:spcBef>
            </a:pPr>
            <a:r>
              <a:rPr lang="zh-CN" altLang="en-US" sz="2800" b="1">
                <a:solidFill>
                  <a:srgbClr val="FFFF00"/>
                </a:solidFill>
                <a:latin typeface="宋体" pitchFamily="2" charset="-122"/>
              </a:rPr>
              <a:t>        </a:t>
            </a:r>
            <a:r>
              <a:rPr lang="zh-CN" altLang="en-US" sz="2800" b="1" smtClean="0">
                <a:solidFill>
                  <a:srgbClr val="FF0000"/>
                </a:solidFill>
                <a:latin typeface="宋体" pitchFamily="2" charset="-122"/>
              </a:rPr>
              <a:t>分析环境描写的作用</a:t>
            </a:r>
            <a:endParaRPr lang="zh-CN" altLang="en-US" sz="2800" b="1">
              <a:solidFill>
                <a:srgbClr val="FF0000"/>
              </a:solidFill>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3" nodeType="clickEffect">
                                  <p:stCondLst>
                                    <p:cond delay="0"/>
                                  </p:stCondLst>
                                  <p:iterate type="lt">
                                    <p:tmPct val="10000"/>
                                  </p:iterate>
                                  <p:childTnLst>
                                    <p:set>
                                      <p:cBhvr>
                                        <p:cTn id="6" dur="1" fill="hold">
                                          <p:stCondLst>
                                            <p:cond delay="0"/>
                                          </p:stCondLst>
                                        </p:cTn>
                                        <p:tgtEl>
                                          <p:spTgt spid="190470"/>
                                        </p:tgtEl>
                                        <p:attrNameLst>
                                          <p:attrName>style.visibility</p:attrName>
                                        </p:attrNameLst>
                                      </p:cBhvr>
                                      <p:to>
                                        <p:strVal val="visible"/>
                                      </p:to>
                                    </p:set>
                                    <p:animEffect transition="in" filter="fade">
                                      <p:cBhvr>
                                        <p:cTn id="7" dur="1000"/>
                                        <p:tgtEl>
                                          <p:spTgt spid="190470"/>
                                        </p:tgtEl>
                                      </p:cBhvr>
                                    </p:animEffect>
                                    <p:anim calcmode="lin" valueType="num">
                                      <p:cBhvr>
                                        <p:cTn id="8" dur="1000" fill="hold"/>
                                        <p:tgtEl>
                                          <p:spTgt spid="190470"/>
                                        </p:tgtEl>
                                        <p:attrNameLst>
                                          <p:attrName>ppt_x</p:attrName>
                                        </p:attrNameLst>
                                      </p:cBhvr>
                                      <p:tavLst>
                                        <p:tav tm="0">
                                          <p:val>
                                            <p:strVal val="#ppt_x-.1"/>
                                          </p:val>
                                        </p:tav>
                                        <p:tav tm="100000">
                                          <p:val>
                                            <p:strVal val="#ppt_x"/>
                                          </p:val>
                                        </p:tav>
                                      </p:tavLst>
                                    </p:anim>
                                    <p:anim calcmode="lin" valueType="num">
                                      <p:cBhvr>
                                        <p:cTn id="9" dur="1000" fill="hold"/>
                                        <p:tgtEl>
                                          <p:spTgt spid="190470"/>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190467"/>
                                        </p:tgtEl>
                                        <p:attrNameLst>
                                          <p:attrName>style.visibility</p:attrName>
                                        </p:attrNameLst>
                                      </p:cBhvr>
                                      <p:to>
                                        <p:strVal val="visible"/>
                                      </p:to>
                                    </p:set>
                                    <p:animEffect transition="in" filter="wheel(4)">
                                      <p:cBhvr>
                                        <p:cTn id="15" dur="2000"/>
                                        <p:tgtEl>
                                          <p:spTgt spid="190467"/>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1" presetClass="entr" presetSubtype="4" fill="hold" grpId="1" nodeType="clickEffect">
                                  <p:stCondLst>
                                    <p:cond delay="0"/>
                                  </p:stCondLst>
                                  <p:childTnLst>
                                    <p:set>
                                      <p:cBhvr>
                                        <p:cTn id="20" dur="1" fill="hold">
                                          <p:stCondLst>
                                            <p:cond delay="0"/>
                                          </p:stCondLst>
                                        </p:cTn>
                                        <p:tgtEl>
                                          <p:spTgt spid="190468"/>
                                        </p:tgtEl>
                                        <p:attrNameLst>
                                          <p:attrName>style.visibility</p:attrName>
                                        </p:attrNameLst>
                                      </p:cBhvr>
                                      <p:to>
                                        <p:strVal val="visible"/>
                                      </p:to>
                                    </p:set>
                                    <p:animEffect transition="in" filter="wheel(4)">
                                      <p:cBhvr>
                                        <p:cTn id="21" dur="2000"/>
                                        <p:tgtEl>
                                          <p:spTgt spid="190468"/>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1" presetClass="entr" presetSubtype="4" fill="hold" grpId="2" nodeType="clickEffect">
                                  <p:stCondLst>
                                    <p:cond delay="0"/>
                                  </p:stCondLst>
                                  <p:childTnLst>
                                    <p:set>
                                      <p:cBhvr>
                                        <p:cTn id="26" dur="1" fill="hold">
                                          <p:stCondLst>
                                            <p:cond delay="0"/>
                                          </p:stCondLst>
                                        </p:cTn>
                                        <p:tgtEl>
                                          <p:spTgt spid="190469"/>
                                        </p:tgtEl>
                                        <p:attrNameLst>
                                          <p:attrName>style.visibility</p:attrName>
                                        </p:attrNameLst>
                                      </p:cBhvr>
                                      <p:to>
                                        <p:strVal val="visible"/>
                                      </p:to>
                                    </p:set>
                                    <p:animEffect transition="in" filter="wheel(4)">
                                      <p:cBhvr>
                                        <p:cTn id="27" dur="2000"/>
                                        <p:tgtEl>
                                          <p:spTgt spid="190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animBg="1"/>
      <p:bldP spid="190468" grpId="1" animBg="1"/>
      <p:bldP spid="190469" grpId="2" animBg="1"/>
      <p:bldP spid="190470"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ext Box 2"/>
          <p:cNvSpPr txBox="1">
            <a:spLocks noChangeArrowheads="1"/>
          </p:cNvSpPr>
          <p:nvPr/>
        </p:nvSpPr>
        <p:spPr bwMode="auto">
          <a:xfrm>
            <a:off x="523857" y="1244582"/>
            <a:ext cx="10801350" cy="5015865"/>
          </a:xfrm>
          <a:prstGeom prst="rect">
            <a:avLst/>
          </a:prstGeom>
          <a:noFill/>
          <a:ln w="9525">
            <a:noFill/>
            <a:miter lim="800000"/>
          </a:ln>
          <a:effectLst/>
        </p:spPr>
        <p:txBody>
          <a:bodyPr>
            <a:spAutoFit/>
          </a:bodyPr>
          <a:lstStyle/>
          <a:p>
            <a:r>
              <a:rPr lang="zh-CN" altLang="en-US" sz="2000" b="1">
                <a:solidFill>
                  <a:schemeClr val="hlink"/>
                </a:solidFill>
                <a:latin typeface="仿宋_GB2312" pitchFamily="49" charset="-122"/>
                <a:ea typeface="仿宋_GB2312" pitchFamily="49" charset="-122"/>
              </a:rPr>
              <a:t>    </a:t>
            </a:r>
            <a:r>
              <a:rPr lang="zh-CN" altLang="en-US" sz="2000" b="1" i="1" u="sng">
                <a:solidFill>
                  <a:schemeClr val="folHlink"/>
                </a:solidFill>
                <a:latin typeface="仿宋_GB2312" pitchFamily="49" charset="-122"/>
                <a:ea typeface="仿宋_GB2312" pitchFamily="49" charset="-122"/>
              </a:rPr>
              <a:t>一、交代故事发生的时间、地点，揭示作品的时代背景，照应题目。</a:t>
            </a:r>
          </a:p>
          <a:p>
            <a:r>
              <a:rPr lang="zh-CN" altLang="en-US" sz="2000" b="1">
                <a:solidFill>
                  <a:schemeClr val="hlink"/>
                </a:solidFill>
                <a:latin typeface="仿宋_GB2312" pitchFamily="49" charset="-122"/>
                <a:ea typeface="仿宋_GB2312" pitchFamily="49" charset="-122"/>
              </a:rPr>
              <a:t>景物描写一个重要作用就是交代故事发生的时间、地点，有时也揭示作品的时代背景。例如：</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祝福</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一文开头关于景物的描写。</a:t>
            </a:r>
          </a:p>
          <a:p>
            <a:r>
              <a:rPr lang="zh-CN" altLang="en-US" sz="2000" b="1">
                <a:solidFill>
                  <a:schemeClr val="hlink"/>
                </a:solidFill>
                <a:latin typeface="仿宋_GB2312" pitchFamily="49" charset="-122"/>
                <a:ea typeface="仿宋_GB2312" pitchFamily="49" charset="-122"/>
              </a:rPr>
              <a:t>    </a:t>
            </a:r>
            <a:r>
              <a:rPr lang="zh-CN" altLang="en-US" sz="2000" b="1" i="1" u="sng">
                <a:solidFill>
                  <a:schemeClr val="folHlink"/>
                </a:solidFill>
                <a:latin typeface="仿宋_GB2312" pitchFamily="49" charset="-122"/>
                <a:ea typeface="仿宋_GB2312" pitchFamily="49" charset="-122"/>
              </a:rPr>
              <a:t>二、渲染气氛，烘托人物心情</a:t>
            </a:r>
          </a:p>
          <a:p>
            <a:r>
              <a:rPr lang="zh-CN" altLang="en-US" sz="2000" b="1">
                <a:solidFill>
                  <a:schemeClr val="hlink"/>
                </a:solidFill>
                <a:latin typeface="仿宋_GB2312" pitchFamily="49" charset="-122"/>
                <a:ea typeface="仿宋_GB2312" pitchFamily="49" charset="-122"/>
              </a:rPr>
              <a:t>景物描写有时可以渲染一种特定的氛围，烘托人物的情趣、心境，表现人物的心理。例如：</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边城</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一文开头。</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边城</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一文中间：</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月光极其柔和</a:t>
            </a:r>
            <a:r>
              <a:rPr lang="en-US" altLang="zh-CN" sz="2000" b="1">
                <a:solidFill>
                  <a:schemeClr val="hlink"/>
                </a:solidFill>
                <a:latin typeface="Arial"/>
                <a:ea typeface="仿宋_GB2312" pitchFamily="49" charset="-122"/>
              </a:rPr>
              <a:t>……”</a:t>
            </a:r>
            <a:endParaRPr lang="en-US" altLang="zh-CN" sz="2000" b="1">
              <a:solidFill>
                <a:schemeClr val="hlink"/>
              </a:solidFill>
              <a:latin typeface="仿宋_GB2312" pitchFamily="49" charset="-122"/>
              <a:ea typeface="仿宋_GB2312" pitchFamily="49" charset="-122"/>
            </a:endParaRPr>
          </a:p>
          <a:p>
            <a:r>
              <a:rPr lang="zh-CN" altLang="en-US" sz="2000" b="1">
                <a:solidFill>
                  <a:schemeClr val="hlink"/>
                </a:solidFill>
                <a:latin typeface="仿宋_GB2312" pitchFamily="49" charset="-122"/>
                <a:ea typeface="仿宋_GB2312" pitchFamily="49" charset="-122"/>
              </a:rPr>
              <a:t>    </a:t>
            </a:r>
            <a:r>
              <a:rPr lang="zh-CN" altLang="en-US" sz="2000" b="1" i="1" u="sng">
                <a:solidFill>
                  <a:schemeClr val="folHlink"/>
                </a:solidFill>
                <a:latin typeface="仿宋_GB2312" pitchFamily="49" charset="-122"/>
                <a:ea typeface="仿宋_GB2312" pitchFamily="49" charset="-122"/>
              </a:rPr>
              <a:t>三、展示人物性格</a:t>
            </a:r>
          </a:p>
          <a:p>
            <a:r>
              <a:rPr lang="zh-CN" altLang="en-US" sz="2000" b="1">
                <a:solidFill>
                  <a:schemeClr val="hlink"/>
                </a:solidFill>
                <a:latin typeface="仿宋_GB2312" pitchFamily="49" charset="-122"/>
                <a:ea typeface="仿宋_GB2312" pitchFamily="49" charset="-122"/>
              </a:rPr>
              <a:t>人物周围的环境，包括室内外的装饰布置，能够展示一个人的身份、气质、个性等，因此作家注意用景物来展示人物性格。例如鲁迅</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祝福</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中对鲁四老爷书房的描写：</a:t>
            </a:r>
          </a:p>
          <a:p>
            <a:r>
              <a:rPr lang="zh-CN" altLang="en-US" sz="2000" b="1">
                <a:solidFill>
                  <a:schemeClr val="hlink"/>
                </a:solidFill>
                <a:latin typeface="仿宋_GB2312" pitchFamily="49" charset="-122"/>
                <a:ea typeface="仿宋_GB2312" pitchFamily="49" charset="-122"/>
              </a:rPr>
              <a:t>    我回到四叔的书房里时，瓦楞上已经雪白，房里也映得较光明，极分明的显出壁上挂着的朱拓的大</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壽</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字，陈抟老祖写的；一边的对联已经脱落，松松的卷了放在长桌上，一边的还在，道是</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事理通达心气和平</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。我又无聊赖的到窗下的案头去一翻，只见一堆似乎未必完全的</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康熙字典</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，一部</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近思录集注</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和一部</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四书衬</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a:t>
            </a:r>
          </a:p>
          <a:p>
            <a:r>
              <a:rPr lang="zh-CN" altLang="en-US" sz="2000" b="1">
                <a:solidFill>
                  <a:schemeClr val="hlink"/>
                </a:solidFill>
                <a:latin typeface="仿宋_GB2312" pitchFamily="49" charset="-122"/>
                <a:ea typeface="仿宋_GB2312" pitchFamily="49" charset="-122"/>
              </a:rPr>
              <a:t>    从对联和书籍的内容可以看出，鲁四老爷是自觉维护封建制度和封建礼教的卫道士，他尊崇理学和孔孟之道，他懒散、自私伪善，冷酷无情，是造成祥林嫂悲剧的一个重要人物。又如：</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荷花淀</a:t>
            </a:r>
            <a:r>
              <a:rPr lang="en-US" altLang="zh-CN" sz="2000" b="1">
                <a:solidFill>
                  <a:schemeClr val="hlink"/>
                </a:solidFill>
                <a:latin typeface="仿宋_GB2312" pitchFamily="49" charset="-122"/>
                <a:ea typeface="仿宋_GB2312" pitchFamily="49" charset="-122"/>
              </a:rPr>
              <a:t>》</a:t>
            </a:r>
            <a:r>
              <a:rPr lang="zh-CN" altLang="en-US" sz="2000" b="1">
                <a:solidFill>
                  <a:schemeClr val="hlink"/>
                </a:solidFill>
                <a:latin typeface="仿宋_GB2312" pitchFamily="49" charset="-122"/>
                <a:ea typeface="仿宋_GB2312" pitchFamily="49" charset="-122"/>
              </a:rPr>
              <a:t>开头。</a:t>
            </a:r>
          </a:p>
        </p:txBody>
      </p:sp>
      <p:sp>
        <p:nvSpPr>
          <p:cNvPr id="191492" name="Text Box 4"/>
          <p:cNvSpPr txBox="1">
            <a:spLocks noChangeArrowheads="1"/>
          </p:cNvSpPr>
          <p:nvPr/>
        </p:nvSpPr>
        <p:spPr bwMode="auto">
          <a:xfrm>
            <a:off x="3332145" y="739757"/>
            <a:ext cx="4968875" cy="460375"/>
          </a:xfrm>
          <a:prstGeom prst="rect">
            <a:avLst/>
          </a:prstGeom>
          <a:noFill/>
          <a:ln w="19050">
            <a:noFill/>
            <a:miter lim="800000"/>
          </a:ln>
          <a:effectLst/>
        </p:spPr>
        <p:txBody>
          <a:bodyPr>
            <a:spAutoFit/>
          </a:bodyPr>
          <a:lstStyle/>
          <a:p>
            <a:pPr algn="just"/>
            <a:r>
              <a:rPr lang="zh-CN" altLang="en-US" sz="2400" b="1" smtClean="0">
                <a:solidFill>
                  <a:srgbClr val="FF0000"/>
                </a:solidFill>
                <a:ea typeface="楷体_GB2312" charset="-122"/>
              </a:rPr>
              <a:t>一、自然环境</a:t>
            </a:r>
            <a:r>
              <a:rPr lang="zh-CN" altLang="en-US" sz="2400" b="1">
                <a:solidFill>
                  <a:srgbClr val="FF0000"/>
                </a:solidFill>
                <a:ea typeface="楷体_GB2312" charset="-122"/>
              </a:rPr>
              <a:t>描写的作用</a:t>
            </a:r>
            <a:r>
              <a:rPr lang="zh-CN" altLang="en-US" sz="2400">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91492"/>
                                        </p:tgtEl>
                                        <p:attrNameLst>
                                          <p:attrName>style.visibility</p:attrName>
                                        </p:attrNameLst>
                                      </p:cBhvr>
                                      <p:to>
                                        <p:strVal val="visible"/>
                                      </p:to>
                                    </p:set>
                                    <p:animEffect transition="in" filter="dissolve">
                                      <p:cBhvr>
                                        <p:cTn id="7" dur="500"/>
                                        <p:tgtEl>
                                          <p:spTgt spid="19149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91490"/>
                                        </p:tgtEl>
                                        <p:attrNameLst>
                                          <p:attrName>style.visibility</p:attrName>
                                        </p:attrNameLst>
                                      </p:cBhvr>
                                      <p:to>
                                        <p:strVal val="visible"/>
                                      </p:to>
                                    </p:set>
                                    <p:animEffect transition="in" filter="plus(in)">
                                      <p:cBhvr>
                                        <p:cTn id="13" dur="2000"/>
                                        <p:tgtEl>
                                          <p:spTgt spid="191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p:bldP spid="19149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 Box 2"/>
          <p:cNvSpPr txBox="1">
            <a:spLocks noChangeArrowheads="1"/>
          </p:cNvSpPr>
          <p:nvPr/>
        </p:nvSpPr>
        <p:spPr bwMode="auto">
          <a:xfrm>
            <a:off x="474625" y="811195"/>
            <a:ext cx="10801350" cy="5262245"/>
          </a:xfrm>
          <a:prstGeom prst="rect">
            <a:avLst/>
          </a:prstGeom>
          <a:noFill/>
          <a:ln w="9525">
            <a:noFill/>
            <a:miter lim="800000"/>
          </a:ln>
          <a:effectLst/>
        </p:spPr>
        <p:txBody>
          <a:bodyPr>
            <a:spAutoFit/>
          </a:bodyPr>
          <a:lstStyle/>
          <a:p>
            <a:r>
              <a:rPr lang="zh-CN" altLang="en-US" sz="2400" b="1">
                <a:solidFill>
                  <a:schemeClr val="hlink"/>
                </a:solidFill>
                <a:latin typeface="仿宋_GB2312" pitchFamily="49" charset="-122"/>
                <a:ea typeface="仿宋_GB2312" pitchFamily="49" charset="-122"/>
              </a:rPr>
              <a:t>    </a:t>
            </a:r>
            <a:r>
              <a:rPr lang="zh-CN" altLang="en-US" sz="2400" b="1" i="1" u="sng">
                <a:solidFill>
                  <a:srgbClr val="6600CC"/>
                </a:solidFill>
                <a:latin typeface="仿宋_GB2312" pitchFamily="49" charset="-122"/>
                <a:ea typeface="仿宋_GB2312" pitchFamily="49" charset="-122"/>
              </a:rPr>
              <a:t>四、暗示故事，推动情节的发展</a:t>
            </a:r>
          </a:p>
          <a:p>
            <a:r>
              <a:rPr lang="zh-CN" altLang="en-US" sz="2400" b="1">
                <a:solidFill>
                  <a:schemeClr val="hlink"/>
                </a:solidFill>
                <a:latin typeface="仿宋_GB2312" pitchFamily="49" charset="-122"/>
                <a:ea typeface="仿宋_GB2312" pitchFamily="49" charset="-122"/>
              </a:rPr>
              <a:t>    例如</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荷花淀</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那一望无边挤得密密层层的大荷叶迎着阳光舒展开，就像铜墙铁壁一样。</a:t>
            </a:r>
            <a:r>
              <a:rPr lang="zh-CN" altLang="en-US" sz="2400" b="1">
                <a:solidFill>
                  <a:schemeClr val="hlink"/>
                </a:solidFill>
                <a:latin typeface="Arial"/>
                <a:ea typeface="仿宋_GB2312" pitchFamily="49" charset="-122"/>
              </a:rPr>
              <a:t>”</a:t>
            </a:r>
            <a:endParaRPr lang="zh-CN" altLang="en-US" sz="2400" b="1">
              <a:solidFill>
                <a:schemeClr val="hlink"/>
              </a:solidFill>
              <a:latin typeface="仿宋_GB2312" pitchFamily="49" charset="-122"/>
              <a:ea typeface="仿宋_GB2312" pitchFamily="49" charset="-122"/>
            </a:endParaRPr>
          </a:p>
          <a:p>
            <a:r>
              <a:rPr lang="zh-CN" altLang="en-US" sz="2400" b="1">
                <a:solidFill>
                  <a:schemeClr val="hlink"/>
                </a:solidFill>
                <a:latin typeface="仿宋_GB2312" pitchFamily="49" charset="-122"/>
                <a:ea typeface="仿宋_GB2312" pitchFamily="49" charset="-122"/>
              </a:rPr>
              <a:t>    有时景物描写能够推动情节向前发展，例如</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祝福</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中对鲁四老爷家祝福的描写。祝福本身就是旧社会最富有特色的封建迷信活动，所以在祝福时封建宗法思想和反动理学观念也表现得最为强烈。在鲁四老爷不准</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败坏风俗</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的祥林嫂沾手的告诫下，祥林嫂失去了祝福的权力。她为了求取这点权力，用</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历来积存的工钱</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捐了一条赎</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罪</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门槛，但得到的仍是</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你放着罢，祥林嫂</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这样一句喝令，就粉碎了她生前免于侮辱，死后免于痛苦的愿望，她的一切挣扎的希望都在这一声喝令中破灭了。就这样，鲁四老爷在祝福时刻凭着封建宗法思想和封建礼教的淫威，把祥林嫂一步步逼上死亡的道路。特定的景物描写推动了情节的发展。</a:t>
            </a:r>
          </a:p>
          <a:p>
            <a:r>
              <a:rPr lang="zh-CN" altLang="en-US" sz="2400" b="1">
                <a:solidFill>
                  <a:schemeClr val="hlink"/>
                </a:solidFill>
                <a:latin typeface="仿宋_GB2312" pitchFamily="49" charset="-122"/>
                <a:ea typeface="仿宋_GB2312" pitchFamily="49" charset="-122"/>
              </a:rPr>
              <a:t>    </a:t>
            </a:r>
            <a:r>
              <a:rPr lang="zh-CN" altLang="en-US" sz="2400" b="1" i="1" u="sng">
                <a:solidFill>
                  <a:srgbClr val="6600CC"/>
                </a:solidFill>
                <a:latin typeface="仿宋_GB2312" pitchFamily="49" charset="-122"/>
                <a:ea typeface="仿宋_GB2312" pitchFamily="49" charset="-122"/>
              </a:rPr>
              <a:t>五、深化作品主题</a:t>
            </a:r>
            <a:r>
              <a:rPr lang="zh-CN" altLang="en-US" sz="2400" b="1">
                <a:solidFill>
                  <a:schemeClr val="hlink"/>
                </a:solidFill>
                <a:latin typeface="仿宋_GB2312" pitchFamily="49" charset="-122"/>
                <a:ea typeface="仿宋_GB2312" pitchFamily="49" charset="-122"/>
              </a:rPr>
              <a:t>。   </a:t>
            </a:r>
          </a:p>
          <a:p>
            <a:r>
              <a:rPr lang="zh-CN" altLang="en-US" sz="2400" b="1">
                <a:solidFill>
                  <a:schemeClr val="hlink"/>
                </a:solidFill>
                <a:latin typeface="仿宋_GB2312" pitchFamily="49" charset="-122"/>
                <a:ea typeface="仿宋_GB2312" pitchFamily="49" charset="-122"/>
              </a:rPr>
              <a:t>    例如</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祝福</a:t>
            </a:r>
            <a:r>
              <a:rPr lang="en-US" altLang="zh-CN" sz="2400" b="1">
                <a:solidFill>
                  <a:schemeClr val="hlink"/>
                </a:solidFill>
                <a:latin typeface="仿宋_GB2312" pitchFamily="49" charset="-122"/>
                <a:ea typeface="仿宋_GB2312" pitchFamily="49" charset="-122"/>
              </a:rPr>
              <a:t>》</a:t>
            </a:r>
            <a:r>
              <a:rPr lang="zh-CN" altLang="en-US" sz="2400" b="1">
                <a:solidFill>
                  <a:schemeClr val="hlink"/>
                </a:solidFill>
                <a:latin typeface="仿宋_GB2312" pitchFamily="49" charset="-122"/>
                <a:ea typeface="仿宋_GB2312" pitchFamily="49" charset="-122"/>
              </a:rPr>
              <a:t>结尾。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2514"/>
                                        </p:tgtEl>
                                        <p:attrNameLst>
                                          <p:attrName>style.visibility</p:attrName>
                                        </p:attrNameLst>
                                      </p:cBhvr>
                                      <p:to>
                                        <p:strVal val="visible"/>
                                      </p:to>
                                    </p:set>
                                    <p:animEffect transition="in" filter="plus(in)">
                                      <p:cBhvr>
                                        <p:cTn id="7" dur="2000"/>
                                        <p:tgtEl>
                                          <p:spTgt spid="192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9" name="Text Box 13"/>
          <p:cNvSpPr txBox="1">
            <a:spLocks noChangeArrowheads="1"/>
          </p:cNvSpPr>
          <p:nvPr/>
        </p:nvSpPr>
        <p:spPr bwMode="auto">
          <a:xfrm>
            <a:off x="474625" y="739757"/>
            <a:ext cx="10615613" cy="4954270"/>
          </a:xfrm>
          <a:prstGeom prst="rect">
            <a:avLst/>
          </a:prstGeom>
          <a:noFill/>
          <a:ln w="9525">
            <a:solidFill>
              <a:srgbClr val="00FF00"/>
            </a:solidFill>
            <a:miter lim="800000"/>
          </a:ln>
          <a:effectLst/>
        </p:spPr>
        <p:txBody>
          <a:bodyPr>
            <a:spAutoFit/>
          </a:bodyPr>
          <a:lstStyle/>
          <a:p>
            <a:pPr algn="ctr"/>
            <a:r>
              <a:rPr lang="zh-CN" altLang="en-US" sz="2800" smtClean="0">
                <a:solidFill>
                  <a:srgbClr val="006600"/>
                </a:solidFill>
                <a:latin typeface="黑体" pitchFamily="2" charset="-122"/>
                <a:ea typeface="黑体" pitchFamily="2" charset="-122"/>
              </a:rPr>
              <a:t>分析自然景物描写的作用</a:t>
            </a:r>
            <a:r>
              <a:rPr lang="en-US" sz="2800" smtClean="0">
                <a:solidFill>
                  <a:srgbClr val="006600"/>
                </a:solidFill>
                <a:latin typeface="黑体" pitchFamily="2" charset="-122"/>
                <a:ea typeface="黑体" pitchFamily="2" charset="-122"/>
              </a:rPr>
              <a:t>5</a:t>
            </a:r>
            <a:r>
              <a:rPr lang="zh-CN" altLang="en-US" sz="2800" smtClean="0">
                <a:solidFill>
                  <a:srgbClr val="006600"/>
                </a:solidFill>
                <a:latin typeface="黑体" pitchFamily="2" charset="-122"/>
                <a:ea typeface="黑体" pitchFamily="2" charset="-122"/>
              </a:rPr>
              <a:t>联系</a:t>
            </a:r>
          </a:p>
          <a:p>
            <a:r>
              <a:rPr lang="en-US" sz="2400" b="1" u="sng" smtClean="0">
                <a:solidFill>
                  <a:srgbClr val="0000FF"/>
                </a:solidFill>
                <a:latin typeface="+mn-ea"/>
              </a:rPr>
              <a:t>①</a:t>
            </a:r>
            <a:r>
              <a:rPr lang="zh-CN" altLang="en-US" sz="2400" b="1" u="sng" smtClean="0">
                <a:solidFill>
                  <a:srgbClr val="0000FF"/>
                </a:solidFill>
                <a:latin typeface="+mn-ea"/>
              </a:rPr>
              <a:t>联系段落位置</a:t>
            </a:r>
            <a:r>
              <a:rPr lang="zh-CN" altLang="en-US" sz="2400" smtClean="0">
                <a:solidFill>
                  <a:srgbClr val="0000FF"/>
                </a:solidFill>
                <a:latin typeface="+mn-ea"/>
              </a:rPr>
              <a:t>：环境描写所处的段落位置不同，在作品中所起的作用也会有所区别。在开头：交代时间、地点、背景，渲染气氛，奠定基调等。在中间：承上启下，推动情节发展，使情节陡转等。在结尾：照应开头或上文，营造余韵，升华主题等。</a:t>
            </a:r>
          </a:p>
          <a:p>
            <a:r>
              <a:rPr lang="en-US" sz="2400" b="1" u="sng" smtClean="0">
                <a:solidFill>
                  <a:srgbClr val="0000FF"/>
                </a:solidFill>
                <a:latin typeface="+mn-ea"/>
              </a:rPr>
              <a:t>②</a:t>
            </a:r>
            <a:r>
              <a:rPr lang="zh-CN" altLang="en-US" sz="2400" b="1" u="sng" smtClean="0">
                <a:solidFill>
                  <a:srgbClr val="0000FF"/>
                </a:solidFill>
                <a:latin typeface="+mn-ea"/>
              </a:rPr>
              <a:t>联系词语选用</a:t>
            </a:r>
            <a:r>
              <a:rPr lang="zh-CN" altLang="en-US" sz="2400" smtClean="0">
                <a:solidFill>
                  <a:srgbClr val="0000FF"/>
                </a:solidFill>
                <a:latin typeface="+mn-ea"/>
              </a:rPr>
              <a:t>：用能突显主观情感的词语来描绘环境，可营造故事的特定氛围，增强故事的真实性，表现出独特的环境效果。</a:t>
            </a:r>
          </a:p>
          <a:p>
            <a:r>
              <a:rPr lang="en-US" sz="2400" b="1" u="sng" smtClean="0">
                <a:solidFill>
                  <a:srgbClr val="0000FF"/>
                </a:solidFill>
                <a:latin typeface="+mn-ea"/>
              </a:rPr>
              <a:t>③</a:t>
            </a:r>
            <a:r>
              <a:rPr lang="zh-CN" altLang="en-US" sz="2400" b="1" u="sng" smtClean="0">
                <a:solidFill>
                  <a:srgbClr val="0000FF"/>
                </a:solidFill>
                <a:latin typeface="+mn-ea"/>
              </a:rPr>
              <a:t>联系塑造人物</a:t>
            </a:r>
            <a:r>
              <a:rPr lang="zh-CN" altLang="en-US" sz="2400" smtClean="0">
                <a:solidFill>
                  <a:srgbClr val="0000FF"/>
                </a:solidFill>
                <a:latin typeface="+mn-ea"/>
              </a:rPr>
              <a:t>：恰当的环境描写有助于表现人物丰富的心境、复杂的性格，有助于主题的表达。</a:t>
            </a:r>
          </a:p>
          <a:p>
            <a:r>
              <a:rPr lang="en-US" sz="2400" b="1" u="sng" smtClean="0">
                <a:solidFill>
                  <a:srgbClr val="0000FF"/>
                </a:solidFill>
                <a:latin typeface="+mn-ea"/>
              </a:rPr>
              <a:t>④</a:t>
            </a:r>
            <a:r>
              <a:rPr lang="zh-CN" altLang="en-US" sz="2400" b="1" u="sng" smtClean="0">
                <a:solidFill>
                  <a:srgbClr val="0000FF"/>
                </a:solidFill>
                <a:latin typeface="+mn-ea"/>
              </a:rPr>
              <a:t>联系情节发展</a:t>
            </a:r>
            <a:r>
              <a:rPr lang="zh-CN" altLang="en-US" sz="2400" smtClean="0">
                <a:solidFill>
                  <a:srgbClr val="0000FF"/>
                </a:solidFill>
                <a:latin typeface="+mn-ea"/>
              </a:rPr>
              <a:t>：特定的自然环境描写，可展示世态风情、暗示人物命运和推动情节发展。</a:t>
            </a:r>
          </a:p>
          <a:p>
            <a:r>
              <a:rPr lang="en-US" sz="2400" b="1" u="sng" smtClean="0">
                <a:solidFill>
                  <a:srgbClr val="0000FF"/>
                </a:solidFill>
                <a:latin typeface="+mn-ea"/>
              </a:rPr>
              <a:t>⑤</a:t>
            </a:r>
            <a:r>
              <a:rPr lang="zh-CN" altLang="en-US" sz="2400" b="1" u="sng" smtClean="0">
                <a:solidFill>
                  <a:srgbClr val="0000FF"/>
                </a:solidFill>
                <a:latin typeface="+mn-ea"/>
              </a:rPr>
              <a:t>联系作品主题</a:t>
            </a:r>
            <a:r>
              <a:rPr lang="zh-CN" altLang="en-US" sz="2400" smtClean="0">
                <a:solidFill>
                  <a:srgbClr val="0000FF"/>
                </a:solidFill>
                <a:latin typeface="+mn-ea"/>
              </a:rPr>
              <a:t>：环境影响人物性格的形成，并决定人物的行为举止，它会体现出一定历史时代、社会现实的特点及其发展趋势。</a:t>
            </a:r>
            <a:endParaRPr lang="zh-CN" altLang="en-US" sz="2400">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3549"/>
                                        </p:tgtEl>
                                        <p:attrNameLst>
                                          <p:attrName>style.visibility</p:attrName>
                                        </p:attrNameLst>
                                      </p:cBhvr>
                                      <p:to>
                                        <p:strVal val="visible"/>
                                      </p:to>
                                    </p:set>
                                    <p:animEffect transition="in" filter="dissolve">
                                      <p:cBhvr>
                                        <p:cTn id="7" dur="500"/>
                                        <p:tgtEl>
                                          <p:spTgt spid="193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831815" y="1168385"/>
            <a:ext cx="10501386" cy="4215765"/>
          </a:xfrm>
          <a:prstGeom prst="rect">
            <a:avLst/>
          </a:prstGeom>
          <a:noFill/>
          <a:ln w="9525">
            <a:noFill/>
            <a:miter lim="800000"/>
          </a:ln>
          <a:effectLst/>
        </p:spPr>
        <p:txBody>
          <a:bodyPr wrap="square">
            <a:spAutoFit/>
          </a:bodyPr>
          <a:lstStyle/>
          <a:p>
            <a:pPr algn="ct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答题基本格式：四级循环</a:t>
            </a:r>
          </a:p>
          <a:p>
            <a:endParaRPr lang="en-US" altLang="zh-CN" sz="2400" b="1" u="sng" smtClean="0">
              <a:solidFill>
                <a:schemeClr val="hlink"/>
              </a:solidFill>
              <a:latin typeface="仿宋" panose="02010609060101010101" pitchFamily="49" charset="-122"/>
              <a:ea typeface="仿宋" panose="02010609060101010101" pitchFamily="49" charset="-122"/>
            </a:endParaRPr>
          </a:p>
          <a:p>
            <a:r>
              <a:rPr lang="zh-CN" altLang="en-US" sz="2400" b="1" u="sng" smtClean="0">
                <a:solidFill>
                  <a:schemeClr val="hlink"/>
                </a:solidFill>
                <a:latin typeface="仿宋" panose="02010609060101010101" pitchFamily="49" charset="-122"/>
                <a:ea typeface="仿宋" panose="02010609060101010101" pitchFamily="49" charset="-122"/>
              </a:rPr>
              <a:t>自然环境描写的作用</a:t>
            </a:r>
            <a:r>
              <a:rPr lang="zh-CN" altLang="en-US" sz="2400" b="1" smtClean="0">
                <a:solidFill>
                  <a:schemeClr val="hlink"/>
                </a:solidFill>
                <a:latin typeface="仿宋" panose="02010609060101010101" pitchFamily="49" charset="-122"/>
                <a:ea typeface="仿宋" panose="02010609060101010101" pitchFamily="49" charset="-122"/>
              </a:rPr>
              <a:t>：</a:t>
            </a:r>
          </a:p>
          <a:p>
            <a:r>
              <a:rPr lang="en-US" altLang="en-US" sz="2400" b="1" smtClean="0">
                <a:solidFill>
                  <a:schemeClr val="hlink"/>
                </a:solidFill>
                <a:latin typeface="仿宋" panose="02010609060101010101" pitchFamily="49" charset="-122"/>
                <a:ea typeface="仿宋" panose="02010609060101010101" pitchFamily="49" charset="-122"/>
              </a:rPr>
              <a:t>(1)</a:t>
            </a:r>
            <a:r>
              <a:rPr lang="zh-CN" altLang="en-US" sz="2400" b="1" smtClean="0">
                <a:solidFill>
                  <a:schemeClr val="hlink"/>
                </a:solidFill>
                <a:latin typeface="仿宋" panose="02010609060101010101" pitchFamily="49" charset="-122"/>
                <a:ea typeface="仿宋" panose="02010609060101010101" pitchFamily="49" charset="-122"/>
              </a:rPr>
              <a:t>答题角度：</a:t>
            </a:r>
            <a:r>
              <a:rPr lang="en-US" altLang="en-US" sz="2400" b="1" smtClean="0">
                <a:solidFill>
                  <a:schemeClr val="hlink"/>
                </a:solidFill>
                <a:latin typeface="仿宋" panose="02010609060101010101" pitchFamily="49" charset="-122"/>
                <a:ea typeface="仿宋" panose="02010609060101010101" pitchFamily="49" charset="-122"/>
              </a:rPr>
              <a:t>①</a:t>
            </a:r>
            <a:r>
              <a:rPr lang="zh-CN" altLang="en-US" sz="2400" b="1" smtClean="0">
                <a:solidFill>
                  <a:schemeClr val="hlink"/>
                </a:solidFill>
                <a:latin typeface="仿宋" panose="02010609060101010101" pitchFamily="49" charset="-122"/>
                <a:ea typeface="仿宋" panose="02010609060101010101" pitchFamily="49" charset="-122"/>
              </a:rPr>
              <a:t>环境本身</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交代故事发生的时间、地点、背景；暗示社会环境；营造氛围，渲染气氛，奠定基调</a:t>
            </a:r>
            <a:r>
              <a:rPr lang="en-US" altLang="en-US" sz="2400" b="1" smtClean="0">
                <a:solidFill>
                  <a:schemeClr val="hlink"/>
                </a:solidFill>
                <a:latin typeface="仿宋" panose="02010609060101010101" pitchFamily="49" charset="-122"/>
                <a:ea typeface="仿宋" panose="02010609060101010101" pitchFamily="49" charset="-122"/>
              </a:rPr>
              <a:t>)→②</a:t>
            </a:r>
            <a:r>
              <a:rPr lang="zh-CN" altLang="en-US" sz="2400" b="1" smtClean="0">
                <a:solidFill>
                  <a:schemeClr val="hlink"/>
                </a:solidFill>
                <a:latin typeface="仿宋" panose="02010609060101010101" pitchFamily="49" charset="-122"/>
                <a:ea typeface="仿宋" panose="02010609060101010101" pitchFamily="49" charset="-122"/>
              </a:rPr>
              <a:t>人物</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烘托心情，表现身份、地位、性格等，暗示命运</a:t>
            </a:r>
            <a:r>
              <a:rPr lang="en-US" altLang="en-US" sz="2400" b="1" smtClean="0">
                <a:solidFill>
                  <a:schemeClr val="hlink"/>
                </a:solidFill>
                <a:latin typeface="仿宋" panose="02010609060101010101" pitchFamily="49" charset="-122"/>
                <a:ea typeface="仿宋" panose="02010609060101010101" pitchFamily="49" charset="-122"/>
              </a:rPr>
              <a:t>)→③</a:t>
            </a:r>
            <a:r>
              <a:rPr lang="zh-CN" altLang="en-US" sz="2400" b="1" smtClean="0">
                <a:solidFill>
                  <a:schemeClr val="hlink"/>
                </a:solidFill>
                <a:latin typeface="仿宋" panose="02010609060101010101" pitchFamily="49" charset="-122"/>
                <a:ea typeface="仿宋" panose="02010609060101010101" pitchFamily="49" charset="-122"/>
              </a:rPr>
              <a:t>情节</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暗示或推动情节的发展，为后面情节的发展做铺垫或制造悬念，作为情节发展的线索</a:t>
            </a:r>
            <a:r>
              <a:rPr lang="en-US" altLang="en-US" sz="2400" b="1" smtClean="0">
                <a:solidFill>
                  <a:schemeClr val="hlink"/>
                </a:solidFill>
                <a:latin typeface="仿宋" panose="02010609060101010101" pitchFamily="49" charset="-122"/>
                <a:ea typeface="仿宋" panose="02010609060101010101" pitchFamily="49" charset="-122"/>
              </a:rPr>
              <a:t>)→④</a:t>
            </a:r>
            <a:r>
              <a:rPr lang="zh-CN" altLang="en-US" sz="2400" b="1" smtClean="0">
                <a:solidFill>
                  <a:schemeClr val="hlink"/>
                </a:solidFill>
                <a:latin typeface="仿宋" panose="02010609060101010101" pitchFamily="49" charset="-122"/>
                <a:ea typeface="仿宋" panose="02010609060101010101" pitchFamily="49" charset="-122"/>
              </a:rPr>
              <a:t>主题</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寄托、暗示主题，丰富、深化主旨</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a:t>
            </a:r>
          </a:p>
          <a:p>
            <a:r>
              <a:rPr lang="en-US" altLang="en-US" sz="2400" b="1" smtClean="0">
                <a:solidFill>
                  <a:schemeClr val="hlink"/>
                </a:solidFill>
                <a:latin typeface="仿宋" panose="02010609060101010101" pitchFamily="49" charset="-122"/>
                <a:ea typeface="仿宋" panose="02010609060101010101" pitchFamily="49" charset="-122"/>
              </a:rPr>
              <a:t>(2)</a:t>
            </a:r>
            <a:r>
              <a:rPr lang="zh-CN" altLang="en-US" sz="2400" b="1" smtClean="0">
                <a:solidFill>
                  <a:schemeClr val="hlink"/>
                </a:solidFill>
                <a:latin typeface="仿宋" panose="02010609060101010101" pitchFamily="49" charset="-122"/>
                <a:ea typeface="仿宋" panose="02010609060101010101" pitchFamily="49" charset="-122"/>
              </a:rPr>
              <a:t>答题格式：</a:t>
            </a:r>
            <a:r>
              <a:rPr lang="en-US" altLang="en-US" sz="2400" b="1" smtClean="0">
                <a:solidFill>
                  <a:schemeClr val="hlink"/>
                </a:solidFill>
                <a:latin typeface="仿宋" panose="02010609060101010101" pitchFamily="49" charset="-122"/>
                <a:ea typeface="仿宋" panose="02010609060101010101" pitchFamily="49" charset="-122"/>
              </a:rPr>
              <a:t>①××</a:t>
            </a:r>
            <a:r>
              <a:rPr lang="zh-CN" altLang="en-US" sz="2400" b="1" smtClean="0">
                <a:solidFill>
                  <a:schemeClr val="hlink"/>
                </a:solidFill>
                <a:latin typeface="仿宋" panose="02010609060101010101" pitchFamily="49" charset="-122"/>
                <a:ea typeface="仿宋" panose="02010609060101010101" pitchFamily="49" charset="-122"/>
              </a:rPr>
              <a:t>具体描写了</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景色，营造</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创设</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了一种</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氛围，奠定了</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的抒情基调；</a:t>
            </a:r>
            <a:r>
              <a:rPr lang="en-US" altLang="en-US" sz="2400" b="1" smtClean="0">
                <a:solidFill>
                  <a:schemeClr val="hlink"/>
                </a:solidFill>
                <a:latin typeface="仿宋" panose="02010609060101010101" pitchFamily="49" charset="-122"/>
                <a:ea typeface="仿宋" panose="02010609060101010101" pitchFamily="49" charset="-122"/>
              </a:rPr>
              <a:t>②</a:t>
            </a:r>
            <a:r>
              <a:rPr lang="zh-CN" altLang="en-US" sz="2400" b="1" smtClean="0">
                <a:solidFill>
                  <a:schemeClr val="hlink"/>
                </a:solidFill>
                <a:latin typeface="仿宋" panose="02010609060101010101" pitchFamily="49" charset="-122"/>
                <a:ea typeface="仿宋" panose="02010609060101010101" pitchFamily="49" charset="-122"/>
              </a:rPr>
              <a:t>烘托了人物</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的思想感情；</a:t>
            </a:r>
            <a:r>
              <a:rPr lang="en-US" altLang="en-US" sz="2400" b="1" smtClean="0">
                <a:solidFill>
                  <a:schemeClr val="hlink"/>
                </a:solidFill>
                <a:latin typeface="仿宋" panose="02010609060101010101" pitchFamily="49" charset="-122"/>
                <a:ea typeface="仿宋" panose="02010609060101010101" pitchFamily="49" charset="-122"/>
              </a:rPr>
              <a:t>③</a:t>
            </a:r>
            <a:r>
              <a:rPr lang="zh-CN" altLang="en-US" sz="2400" b="1" smtClean="0">
                <a:solidFill>
                  <a:schemeClr val="hlink"/>
                </a:solidFill>
                <a:latin typeface="仿宋" panose="02010609060101010101" pitchFamily="49" charset="-122"/>
                <a:ea typeface="仿宋" panose="02010609060101010101" pitchFamily="49" charset="-122"/>
              </a:rPr>
              <a:t>为下文</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情节展开作了铺垫，推动了</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的发展，寄托</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深化</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了</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plus(in)">
                                      <p:cBhvr>
                                        <p:cTn id="7" dur="20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474625" y="1597013"/>
            <a:ext cx="10801350" cy="4092575"/>
          </a:xfrm>
          <a:prstGeom prst="rect">
            <a:avLst/>
          </a:prstGeom>
          <a:noFill/>
          <a:ln w="9525">
            <a:noFill/>
            <a:miter lim="800000"/>
          </a:ln>
          <a:effectLst/>
        </p:spPr>
        <p:txBody>
          <a:bodyPr>
            <a:spAutoFit/>
          </a:bodyPr>
          <a:lstStyle/>
          <a:p>
            <a:r>
              <a:rPr lang="zh-CN" altLang="en-US" sz="2000" b="1">
                <a:solidFill>
                  <a:schemeClr val="hlink"/>
                </a:solidFill>
                <a:latin typeface="仿宋_GB2312" pitchFamily="49" charset="-122"/>
                <a:ea typeface="仿宋_GB2312" pitchFamily="49" charset="-122"/>
              </a:rPr>
              <a:t>    社会环境描写，就是对一定历史时期的社会生活、社会风尚、风土人情的描写；在具体的文章中则指对人物的活动有影响的阶级关系、人际关系、居室陈设等环境因素的描写。</a:t>
            </a:r>
          </a:p>
          <a:p>
            <a:r>
              <a:rPr lang="zh-CN" altLang="en-US" sz="2000" b="1">
                <a:solidFill>
                  <a:schemeClr val="hlink"/>
                </a:solidFill>
                <a:latin typeface="仿宋_GB2312" pitchFamily="49" charset="-122"/>
                <a:ea typeface="仿宋_GB2312" pitchFamily="49" charset="-122"/>
              </a:rPr>
              <a:t>    小说中的环境描写包括社会环境描写和自然环境描写，两者的作用有相似之处，也有不同之处。社会环境描写，是指人物活动、事件发生、情节展开的社会背景、历史条件、地方的风土人情、时代风貌、社会关系、政治、经济等状况的描写，主要是交代人物的生存环境、社会关系等。它包括范围很广，小至房间住所，一街一巷，大至城区地区。它涉及内容很多，可以是室内的布局、陈设，住宅内外装饰布置，以及当地风土人情等等。高尔基将它比作是</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风俗画</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。我们打开小说这</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半亩方塘</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，常常会欣赏到社会环境这</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天光云影</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，徘徊其间，摇曳多姿。 分析小说的社会环境描写，要与中心联系起来，要和人物个性、命运联系起来，要与故事的背景和情感基调联系起来，要思路开阔，多从不同的角度思考。</a:t>
            </a:r>
          </a:p>
          <a:p>
            <a:r>
              <a:rPr lang="zh-CN" altLang="en-US" sz="2000" b="1">
                <a:solidFill>
                  <a:schemeClr val="hlink"/>
                </a:solidFill>
                <a:latin typeface="仿宋_GB2312" pitchFamily="49" charset="-122"/>
                <a:ea typeface="仿宋_GB2312" pitchFamily="49" charset="-122"/>
              </a:rPr>
              <a:t>    小说社会环境描写有哪些作用？</a:t>
            </a:r>
          </a:p>
          <a:p>
            <a:r>
              <a:rPr lang="zh-CN" altLang="en-US" sz="2000" b="1">
                <a:solidFill>
                  <a:schemeClr val="hlink"/>
                </a:solidFill>
                <a:latin typeface="仿宋_GB2312" pitchFamily="49" charset="-122"/>
                <a:ea typeface="仿宋_GB2312" pitchFamily="49" charset="-122"/>
              </a:rPr>
              <a:t>一、交代故事的时代背景</a:t>
            </a:r>
            <a:r>
              <a:rPr lang="zh-CN" altLang="en-US" sz="2000" b="1" smtClean="0">
                <a:solidFill>
                  <a:schemeClr val="hlink"/>
                </a:solidFill>
                <a:latin typeface="仿宋_GB2312" pitchFamily="49" charset="-122"/>
                <a:ea typeface="仿宋_GB2312" pitchFamily="49" charset="-122"/>
              </a:rPr>
              <a:t>；二</a:t>
            </a:r>
            <a:r>
              <a:rPr lang="zh-CN" altLang="en-US" sz="2000" b="1">
                <a:solidFill>
                  <a:schemeClr val="hlink"/>
                </a:solidFill>
                <a:latin typeface="仿宋_GB2312" pitchFamily="49" charset="-122"/>
                <a:ea typeface="仿宋_GB2312" pitchFamily="49" charset="-122"/>
              </a:rPr>
              <a:t>、渲染故事的环境气氛</a:t>
            </a:r>
            <a:r>
              <a:rPr lang="zh-CN" altLang="en-US" sz="2000" b="1" smtClean="0">
                <a:solidFill>
                  <a:schemeClr val="hlink"/>
                </a:solidFill>
                <a:latin typeface="仿宋_GB2312" pitchFamily="49" charset="-122"/>
                <a:ea typeface="仿宋_GB2312" pitchFamily="49" charset="-122"/>
              </a:rPr>
              <a:t>；三</a:t>
            </a:r>
            <a:r>
              <a:rPr lang="zh-CN" altLang="en-US" sz="2000" b="1">
                <a:solidFill>
                  <a:schemeClr val="hlink"/>
                </a:solidFill>
                <a:latin typeface="仿宋_GB2312" pitchFamily="49" charset="-122"/>
                <a:ea typeface="仿宋_GB2312" pitchFamily="49" charset="-122"/>
              </a:rPr>
              <a:t>、烘托人物的突出特点；</a:t>
            </a:r>
          </a:p>
          <a:p>
            <a:r>
              <a:rPr lang="zh-CN" altLang="en-US" sz="2000" b="1">
                <a:solidFill>
                  <a:schemeClr val="hlink"/>
                </a:solidFill>
                <a:latin typeface="仿宋_GB2312" pitchFamily="49" charset="-122"/>
                <a:ea typeface="仿宋_GB2312" pitchFamily="49" charset="-122"/>
              </a:rPr>
              <a:t>四、暗示人物的前途命运</a:t>
            </a:r>
            <a:r>
              <a:rPr lang="zh-CN" altLang="en-US" sz="2000" b="1" smtClean="0">
                <a:solidFill>
                  <a:schemeClr val="hlink"/>
                </a:solidFill>
                <a:latin typeface="仿宋_GB2312" pitchFamily="49" charset="-122"/>
                <a:ea typeface="仿宋_GB2312" pitchFamily="49" charset="-122"/>
              </a:rPr>
              <a:t>；五</a:t>
            </a:r>
            <a:r>
              <a:rPr lang="zh-CN" altLang="en-US" sz="2000" b="1">
                <a:solidFill>
                  <a:schemeClr val="hlink"/>
                </a:solidFill>
                <a:latin typeface="仿宋_GB2312" pitchFamily="49" charset="-122"/>
                <a:ea typeface="仿宋_GB2312" pitchFamily="49" charset="-122"/>
              </a:rPr>
              <a:t>、推动情节的发展变化</a:t>
            </a:r>
            <a:r>
              <a:rPr lang="zh-CN" altLang="en-US" sz="2000" b="1" smtClean="0">
                <a:solidFill>
                  <a:schemeClr val="hlink"/>
                </a:solidFill>
                <a:latin typeface="仿宋_GB2312" pitchFamily="49" charset="-122"/>
                <a:ea typeface="仿宋_GB2312" pitchFamily="49" charset="-122"/>
              </a:rPr>
              <a:t>；六</a:t>
            </a:r>
            <a:r>
              <a:rPr lang="zh-CN" altLang="en-US" sz="2000" b="1">
                <a:solidFill>
                  <a:schemeClr val="hlink"/>
                </a:solidFill>
                <a:latin typeface="仿宋_GB2312" pitchFamily="49" charset="-122"/>
                <a:ea typeface="仿宋_GB2312" pitchFamily="49" charset="-122"/>
              </a:rPr>
              <a:t>、深化小说的主题思想。</a:t>
            </a:r>
          </a:p>
        </p:txBody>
      </p:sp>
      <p:sp>
        <p:nvSpPr>
          <p:cNvPr id="195588" name="Text Box 4"/>
          <p:cNvSpPr txBox="1">
            <a:spLocks noChangeArrowheads="1"/>
          </p:cNvSpPr>
          <p:nvPr/>
        </p:nvSpPr>
        <p:spPr bwMode="auto">
          <a:xfrm>
            <a:off x="3189269" y="882633"/>
            <a:ext cx="4357719" cy="521970"/>
          </a:xfrm>
          <a:prstGeom prst="rect">
            <a:avLst/>
          </a:prstGeom>
          <a:noFill/>
          <a:ln w="19050">
            <a:noFill/>
            <a:miter lim="800000"/>
          </a:ln>
          <a:effectLst/>
        </p:spPr>
        <p:txBody>
          <a:bodyPr wrap="square">
            <a:spAutoFit/>
          </a:bodyPr>
          <a:lstStyle/>
          <a:p>
            <a:pPr algn="just"/>
            <a:r>
              <a:rPr lang="zh-CN" altLang="en-US" sz="2800" b="1" smtClean="0">
                <a:solidFill>
                  <a:srgbClr val="FF0000"/>
                </a:solidFill>
                <a:latin typeface="黑体" pitchFamily="2" charset="-122"/>
                <a:ea typeface="黑体" pitchFamily="2" charset="-122"/>
              </a:rPr>
              <a:t>二、社会环境描写的作用 </a:t>
            </a:r>
            <a:endParaRPr lang="zh-CN" altLang="en-US" sz="2800" b="1">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95588"/>
                                        </p:tgtEl>
                                        <p:attrNameLst>
                                          <p:attrName>style.visibility</p:attrName>
                                        </p:attrNameLst>
                                      </p:cBhvr>
                                      <p:to>
                                        <p:strVal val="visible"/>
                                      </p:to>
                                    </p:set>
                                    <p:animEffect transition="in" filter="dissolve">
                                      <p:cBhvr>
                                        <p:cTn id="7" dur="500"/>
                                        <p:tgtEl>
                                          <p:spTgt spid="19558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95586"/>
                                        </p:tgtEl>
                                        <p:attrNameLst>
                                          <p:attrName>style.visibility</p:attrName>
                                        </p:attrNameLst>
                                      </p:cBhvr>
                                      <p:to>
                                        <p:strVal val="visible"/>
                                      </p:to>
                                    </p:set>
                                    <p:animEffect transition="in" filter="plus(in)">
                                      <p:cBhvr>
                                        <p:cTn id="13" dur="2000"/>
                                        <p:tgtEl>
                                          <p:spTgt spid="195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P spid="19558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260443" y="1739889"/>
            <a:ext cx="9144064" cy="3192780"/>
          </a:xfrm>
          <a:prstGeom prst="rect">
            <a:avLst/>
          </a:prstGeom>
          <a:noFill/>
          <a:ln w="9525">
            <a:noFill/>
            <a:miter lim="800000"/>
          </a:ln>
          <a:effectLst/>
        </p:spPr>
        <p:txBody>
          <a:bodyPr wrap="square">
            <a:spAutoFit/>
          </a:bodyPr>
          <a:lstStyle/>
          <a:p>
            <a:pPr>
              <a:lnSpc>
                <a:spcPct val="120000"/>
              </a:lnSpc>
            </a:pPr>
            <a:r>
              <a:rPr lang="zh-CN" altLang="en-US" sz="2400" smtClean="0">
                <a:solidFill>
                  <a:srgbClr val="008000"/>
                </a:solidFill>
                <a:latin typeface="+mn-ea"/>
              </a:rPr>
              <a:t>分析小说的社会环境描写，要与中心联系起来，要和人物个性、命运联系起来，要与故事的背景和情感基调联系起来，要思路开阔，多从不同的角度思考。</a:t>
            </a:r>
          </a:p>
          <a:p>
            <a:pPr>
              <a:lnSpc>
                <a:spcPct val="120000"/>
              </a:lnSpc>
            </a:pPr>
            <a:r>
              <a:rPr lang="en-US" altLang="en-US" sz="2400" smtClean="0">
                <a:solidFill>
                  <a:srgbClr val="008000"/>
                </a:solidFill>
                <a:latin typeface="+mn-ea"/>
              </a:rPr>
              <a:t>(</a:t>
            </a:r>
            <a:r>
              <a:rPr lang="zh-CN" altLang="en-US" sz="2400" smtClean="0">
                <a:solidFill>
                  <a:srgbClr val="008000"/>
                </a:solidFill>
                <a:latin typeface="+mn-ea"/>
              </a:rPr>
              <a:t>一</a:t>
            </a:r>
            <a:r>
              <a:rPr lang="en-US" altLang="en-US" sz="2400" smtClean="0">
                <a:solidFill>
                  <a:srgbClr val="008000"/>
                </a:solidFill>
                <a:latin typeface="+mn-ea"/>
              </a:rPr>
              <a:t>)</a:t>
            </a:r>
            <a:r>
              <a:rPr lang="zh-CN" altLang="en-US" sz="2400" smtClean="0">
                <a:solidFill>
                  <a:srgbClr val="008000"/>
                </a:solidFill>
                <a:latin typeface="+mn-ea"/>
              </a:rPr>
              <a:t>小说社会环境描写有哪些作用？</a:t>
            </a:r>
          </a:p>
          <a:p>
            <a:pPr>
              <a:lnSpc>
                <a:spcPct val="120000"/>
              </a:lnSpc>
            </a:pPr>
            <a:r>
              <a:rPr lang="en-US" altLang="en-US" sz="2400" smtClean="0">
                <a:solidFill>
                  <a:srgbClr val="008000"/>
                </a:solidFill>
                <a:latin typeface="+mn-ea"/>
              </a:rPr>
              <a:t>1</a:t>
            </a:r>
            <a:r>
              <a:rPr lang="zh-CN" altLang="en-US" sz="2400" smtClean="0">
                <a:solidFill>
                  <a:srgbClr val="008000"/>
                </a:solidFill>
                <a:latin typeface="+mn-ea"/>
              </a:rPr>
              <a:t>．交代故事的时代背景；</a:t>
            </a:r>
            <a:r>
              <a:rPr lang="en-US" altLang="en-US" sz="2400" smtClean="0">
                <a:solidFill>
                  <a:srgbClr val="008000"/>
                </a:solidFill>
                <a:latin typeface="+mn-ea"/>
              </a:rPr>
              <a:t>2.</a:t>
            </a:r>
            <a:r>
              <a:rPr lang="zh-CN" altLang="en-US" sz="2400" smtClean="0">
                <a:solidFill>
                  <a:srgbClr val="008000"/>
                </a:solidFill>
                <a:latin typeface="+mn-ea"/>
              </a:rPr>
              <a:t>渲染故事的环境气氛；</a:t>
            </a:r>
          </a:p>
          <a:p>
            <a:pPr>
              <a:lnSpc>
                <a:spcPct val="120000"/>
              </a:lnSpc>
            </a:pPr>
            <a:r>
              <a:rPr lang="en-US" altLang="en-US" sz="2400" smtClean="0">
                <a:solidFill>
                  <a:srgbClr val="008000"/>
                </a:solidFill>
                <a:latin typeface="+mn-ea"/>
              </a:rPr>
              <a:t>3</a:t>
            </a:r>
            <a:r>
              <a:rPr lang="zh-CN" altLang="en-US" sz="2400" smtClean="0">
                <a:solidFill>
                  <a:srgbClr val="008000"/>
                </a:solidFill>
                <a:latin typeface="+mn-ea"/>
              </a:rPr>
              <a:t>．烘托人物的突出特点；</a:t>
            </a:r>
            <a:r>
              <a:rPr lang="en-US" altLang="en-US" sz="2400" smtClean="0">
                <a:solidFill>
                  <a:srgbClr val="008000"/>
                </a:solidFill>
                <a:latin typeface="+mn-ea"/>
              </a:rPr>
              <a:t>4.</a:t>
            </a:r>
            <a:r>
              <a:rPr lang="zh-CN" altLang="en-US" sz="2400" smtClean="0">
                <a:solidFill>
                  <a:srgbClr val="008000"/>
                </a:solidFill>
                <a:latin typeface="+mn-ea"/>
              </a:rPr>
              <a:t>暗示人物的前途命运；</a:t>
            </a:r>
          </a:p>
          <a:p>
            <a:pPr>
              <a:lnSpc>
                <a:spcPct val="120000"/>
              </a:lnSpc>
            </a:pPr>
            <a:r>
              <a:rPr lang="en-US" altLang="en-US" sz="2400" smtClean="0">
                <a:solidFill>
                  <a:srgbClr val="008000"/>
                </a:solidFill>
                <a:latin typeface="+mn-ea"/>
              </a:rPr>
              <a:t>5</a:t>
            </a:r>
            <a:r>
              <a:rPr lang="zh-CN" altLang="en-US" sz="2400" smtClean="0">
                <a:solidFill>
                  <a:srgbClr val="008000"/>
                </a:solidFill>
                <a:latin typeface="+mn-ea"/>
              </a:rPr>
              <a:t>．推动情节的发展变化；</a:t>
            </a:r>
            <a:r>
              <a:rPr lang="en-US" altLang="en-US" sz="2400" smtClean="0">
                <a:solidFill>
                  <a:srgbClr val="008000"/>
                </a:solidFill>
                <a:latin typeface="+mn-ea"/>
              </a:rPr>
              <a:t>6.</a:t>
            </a:r>
            <a:r>
              <a:rPr lang="zh-CN" altLang="en-US" sz="2400" smtClean="0">
                <a:solidFill>
                  <a:srgbClr val="008000"/>
                </a:solidFill>
                <a:latin typeface="+mn-ea"/>
              </a:rPr>
              <a:t>深化小说的主题思想。</a:t>
            </a:r>
            <a:endParaRPr lang="zh-CN" altLang="en-US" sz="2400">
              <a:solidFill>
                <a:srgbClr val="008000"/>
              </a:solidFill>
              <a:latin typeface="+mn-ea"/>
            </a:endParaRPr>
          </a:p>
        </p:txBody>
      </p:sp>
      <p:sp>
        <p:nvSpPr>
          <p:cNvPr id="195588" name="Text Box 4"/>
          <p:cNvSpPr txBox="1">
            <a:spLocks noChangeArrowheads="1"/>
          </p:cNvSpPr>
          <p:nvPr/>
        </p:nvSpPr>
        <p:spPr bwMode="auto">
          <a:xfrm>
            <a:off x="3189269" y="882633"/>
            <a:ext cx="4357719" cy="521970"/>
          </a:xfrm>
          <a:prstGeom prst="rect">
            <a:avLst/>
          </a:prstGeom>
          <a:noFill/>
          <a:ln w="19050">
            <a:noFill/>
            <a:miter lim="800000"/>
          </a:ln>
          <a:effectLst/>
        </p:spPr>
        <p:txBody>
          <a:bodyPr wrap="square">
            <a:spAutoFit/>
          </a:bodyPr>
          <a:lstStyle/>
          <a:p>
            <a:pPr algn="just"/>
            <a:r>
              <a:rPr lang="zh-CN" altLang="en-US" sz="2800" b="1" smtClean="0">
                <a:solidFill>
                  <a:srgbClr val="FF0000"/>
                </a:solidFill>
                <a:latin typeface="黑体" pitchFamily="2" charset="-122"/>
                <a:ea typeface="黑体" pitchFamily="2" charset="-122"/>
              </a:rPr>
              <a:t>二、社会环境描写的作用 </a:t>
            </a:r>
            <a:endParaRPr lang="zh-CN" altLang="en-US" sz="2800" b="1">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95588"/>
                                        </p:tgtEl>
                                        <p:attrNameLst>
                                          <p:attrName>style.visibility</p:attrName>
                                        </p:attrNameLst>
                                      </p:cBhvr>
                                      <p:to>
                                        <p:strVal val="visible"/>
                                      </p:to>
                                    </p:set>
                                    <p:animEffect transition="in" filter="dissolve">
                                      <p:cBhvr>
                                        <p:cTn id="7" dur="500"/>
                                        <p:tgtEl>
                                          <p:spTgt spid="19558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95586"/>
                                        </p:tgtEl>
                                        <p:attrNameLst>
                                          <p:attrName>style.visibility</p:attrName>
                                        </p:attrNameLst>
                                      </p:cBhvr>
                                      <p:to>
                                        <p:strVal val="visible"/>
                                      </p:to>
                                    </p:set>
                                    <p:animEffect transition="in" filter="plus(in)">
                                      <p:cBhvr>
                                        <p:cTn id="13" dur="2000"/>
                                        <p:tgtEl>
                                          <p:spTgt spid="195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P spid="19558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1525575"/>
          <a:ext cx="10858500" cy="4666615"/>
        </p:xfrm>
        <a:graphic>
          <a:graphicData uri="http://schemas.openxmlformats.org/drawingml/2006/table">
            <a:tbl>
              <a:tblPr firstRow="1" bandRow="1">
                <a:tableStyleId>{8799B23B-EC83-4686-B30A-512413B5E67A}</a:tableStyleId>
              </a:tblPr>
              <a:tblGrid>
                <a:gridCol w="2000250"/>
                <a:gridCol w="8858250"/>
              </a:tblGrid>
              <a:tr h="365760">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设误方式</a:t>
                      </a:r>
                      <a:endParaRPr lang="zh-CN" sz="2400" b="1" kern="100">
                        <a:solidFill>
                          <a:srgbClr val="0000FF"/>
                        </a:solidFill>
                        <a:latin typeface="+mn-ea"/>
                        <a:ea typeface="+mn-ea"/>
                        <a:cs typeface="Times New Roman" panose="02020603050405020304"/>
                      </a:endParaRPr>
                    </a:p>
                  </a:txBody>
                  <a:tcPr marL="68580" marR="68580" marT="0" marB="0" anchor="ctr"/>
                </a:tc>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分析解读</a:t>
                      </a:r>
                      <a:endParaRPr lang="zh-CN" sz="2400" b="1" kern="100">
                        <a:solidFill>
                          <a:srgbClr val="0000FF"/>
                        </a:solidFill>
                        <a:latin typeface="+mn-ea"/>
                        <a:ea typeface="+mn-ea"/>
                        <a:cs typeface="Times New Roman" panose="02020603050405020304"/>
                      </a:endParaRPr>
                    </a:p>
                  </a:txBody>
                  <a:tcPr marL="68580" marR="68580" marT="0" marB="0" anchor="ctr"/>
                </a:tc>
              </a:tr>
              <a:tr h="73152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一</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情节设误</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r>
                        <a:rPr lang="zh-CN" altLang="en-US" sz="2400" kern="1200" smtClean="0">
                          <a:solidFill>
                            <a:srgbClr val="0000FF"/>
                          </a:solidFill>
                          <a:latin typeface="+mn-ea"/>
                          <a:ea typeface="+mn-ea"/>
                          <a:cs typeface="+mn-cs"/>
                        </a:rPr>
                        <a:t>情节设误是指选项曲解某一情节的作用，颠倒情节顺序或夸大某个情节，甚至无中生有。</a:t>
                      </a:r>
                      <a:endParaRPr lang="zh-CN" altLang="en-US" sz="2400" kern="1200">
                        <a:solidFill>
                          <a:srgbClr val="0000FF"/>
                        </a:solidFill>
                        <a:latin typeface="+mn-ea"/>
                        <a:ea typeface="+mn-ea"/>
                        <a:cs typeface="+mn-cs"/>
                      </a:endParaRPr>
                    </a:p>
                  </a:txBody>
                  <a:tcPr marL="68580" marR="68580" marT="0" marB="0" anchor="ctr"/>
                </a:tc>
              </a:tr>
              <a:tr h="731520">
                <a:tc>
                  <a:txBody>
                    <a:bodyPr/>
                    <a:lstStyle/>
                    <a:p>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二</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人物形象设误</a:t>
                      </a:r>
                    </a:p>
                  </a:txBody>
                  <a:tcPr marL="68580" marR="68580" marT="0" marB="0" anchor="ctr"/>
                </a:tc>
                <a:tc>
                  <a:txBody>
                    <a:bodyPr/>
                    <a:lstStyle/>
                    <a:p>
                      <a:r>
                        <a:rPr lang="zh-CN" altLang="en-US" sz="2400" kern="1200" smtClean="0">
                          <a:solidFill>
                            <a:srgbClr val="0000FF"/>
                          </a:solidFill>
                          <a:latin typeface="+mn-ea"/>
                          <a:ea typeface="+mn-ea"/>
                          <a:cs typeface="+mn-cs"/>
                        </a:rPr>
                        <a:t>人物形象设误是指对人物的性格特点的错误解说。</a:t>
                      </a:r>
                      <a:endParaRPr lang="zh-CN" altLang="en-US" sz="2400" kern="1200">
                        <a:solidFill>
                          <a:srgbClr val="0000FF"/>
                        </a:solidFill>
                        <a:latin typeface="+mn-ea"/>
                        <a:ea typeface="+mn-ea"/>
                        <a:cs typeface="+mn-cs"/>
                      </a:endParaRPr>
                    </a:p>
                  </a:txBody>
                  <a:tcPr marL="68580" marR="68580" marT="0" marB="0" anchor="ctr"/>
                </a:tc>
              </a:tr>
              <a:tr h="73152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三</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环境描写设误</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r>
                        <a:rPr lang="zh-CN" altLang="en-US" sz="2400" kern="1200" smtClean="0">
                          <a:solidFill>
                            <a:srgbClr val="0000FF"/>
                          </a:solidFill>
                          <a:latin typeface="+mn-ea"/>
                          <a:ea typeface="+mn-ea"/>
                          <a:cs typeface="+mn-cs"/>
                        </a:rPr>
                        <a:t>环境描写设误是指对小说中环境特点的概括、环境描写的作用、环境描写手法进行错误的理解和分析。</a:t>
                      </a:r>
                      <a:endParaRPr lang="zh-CN" altLang="en-US" sz="2400" b="0" kern="1200">
                        <a:solidFill>
                          <a:srgbClr val="0000FF"/>
                        </a:solidFill>
                        <a:latin typeface="+mn-ea"/>
                        <a:ea typeface="+mn-ea"/>
                        <a:cs typeface="+mn-cs"/>
                      </a:endParaRPr>
                    </a:p>
                  </a:txBody>
                  <a:tcPr marL="68580" marR="68580" marT="0" marB="0" anchor="ctr"/>
                </a:tc>
              </a:tr>
              <a:tr h="109728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四</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艺术技巧和语言设误</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r>
                        <a:rPr lang="zh-CN" altLang="en-US" sz="2400" kern="1200" smtClean="0">
                          <a:solidFill>
                            <a:srgbClr val="0000FF"/>
                          </a:solidFill>
                          <a:latin typeface="+mn-ea"/>
                          <a:ea typeface="+mn-ea"/>
                          <a:cs typeface="+mn-cs"/>
                        </a:rPr>
                        <a:t>艺术技巧和语言设误是指选项对塑造人物、设置情节、描写环境等方面所用手法技巧的判定或解说错误；对小说叙述语言、人物语言的特点、风格、作用的判定或解说错误。</a:t>
                      </a:r>
                      <a:endParaRPr lang="zh-CN" altLang="en-US" sz="2400" b="0" kern="1200">
                        <a:solidFill>
                          <a:srgbClr val="0000FF"/>
                        </a:solidFill>
                        <a:latin typeface="+mn-ea"/>
                        <a:ea typeface="+mn-ea"/>
                        <a:cs typeface="+mn-cs"/>
                      </a:endParaRPr>
                    </a:p>
                  </a:txBody>
                  <a:tcPr marL="68580" marR="68580" marT="0" marB="0" anchor="ctr"/>
                </a:tc>
              </a:tr>
              <a:tr h="1009015">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五</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主题设误</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r>
                        <a:rPr lang="zh-CN" altLang="en-US" sz="2400" kern="1200" smtClean="0">
                          <a:solidFill>
                            <a:srgbClr val="0000FF"/>
                          </a:solidFill>
                          <a:latin typeface="+mn-ea"/>
                          <a:ea typeface="+mn-ea"/>
                          <a:cs typeface="+mn-cs"/>
                        </a:rPr>
                        <a:t>主旨</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情感</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设误是指选项对小说的主旨</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情感</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曲解或拔高，甚至无中生有。</a:t>
                      </a:r>
                      <a:endParaRPr lang="zh-CN" altLang="en-US" sz="2400" b="0" kern="1200">
                        <a:solidFill>
                          <a:srgbClr val="0000FF"/>
                        </a:solidFill>
                        <a:latin typeface="+mn-ea"/>
                        <a:ea typeface="+mn-ea"/>
                        <a:cs typeface="+mn-cs"/>
                      </a:endParaRPr>
                    </a:p>
                  </a:txBody>
                  <a:tcPr marL="68580" marR="68580" marT="0" marB="0" anchor="ctr"/>
                </a:tc>
              </a:tr>
            </a:tbl>
          </a:graphicData>
        </a:graphic>
      </p:graphicFrame>
      <p:sp>
        <p:nvSpPr>
          <p:cNvPr id="6" name="矩形 5"/>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itchFamily="2" charset="-122"/>
              </a:rPr>
              <a:t>考点一　从内容、艺术特色入手，突破选择题</a:t>
            </a:r>
            <a:endParaRPr lang="zh-CN" altLang="en-US" sz="2800" b="1">
              <a:latin typeface="黑体" pitchFamily="2" charset="-122"/>
              <a:ea typeface="黑体" pitchFamily="2" charset="-122"/>
            </a:endParaRP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选择题型</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2"/>
          <p:cNvSpPr txBox="1">
            <a:spLocks noChangeArrowheads="1"/>
          </p:cNvSpPr>
          <p:nvPr/>
        </p:nvSpPr>
        <p:spPr bwMode="auto">
          <a:xfrm>
            <a:off x="681038" y="857250"/>
            <a:ext cx="10160000" cy="5015865"/>
          </a:xfrm>
          <a:prstGeom prst="rect">
            <a:avLst/>
          </a:prstGeom>
          <a:noFill/>
          <a:ln w="9525">
            <a:noFill/>
            <a:miter lim="800000"/>
          </a:ln>
          <a:effectLst/>
        </p:spPr>
        <p:txBody>
          <a:bodyPr>
            <a:spAutoFit/>
          </a:bodyPr>
          <a:lstStyle/>
          <a:p>
            <a:pPr algn="ctr"/>
            <a:r>
              <a:rPr lang="en-US" altLang="en-US" sz="2000" b="1" smtClean="0">
                <a:solidFill>
                  <a:srgbClr val="CC0099"/>
                </a:solidFill>
              </a:rPr>
              <a:t>(</a:t>
            </a:r>
            <a:r>
              <a:rPr lang="zh-CN" altLang="en-US" sz="2000" b="1" smtClean="0">
                <a:solidFill>
                  <a:srgbClr val="CC0099"/>
                </a:solidFill>
              </a:rPr>
              <a:t>二</a:t>
            </a:r>
            <a:r>
              <a:rPr lang="en-US" altLang="en-US" sz="2000" b="1" smtClean="0">
                <a:solidFill>
                  <a:srgbClr val="CC0099"/>
                </a:solidFill>
              </a:rPr>
              <a:t>)</a:t>
            </a:r>
            <a:r>
              <a:rPr lang="zh-CN" altLang="en-US" sz="2000" b="1" smtClean="0">
                <a:solidFill>
                  <a:srgbClr val="CC0099"/>
                </a:solidFill>
              </a:rPr>
              <a:t>小说社会环境描写作用例析</a:t>
            </a:r>
          </a:p>
          <a:p>
            <a:r>
              <a:rPr lang="en-US" altLang="zh-CN" sz="2000" b="1" smtClean="0">
                <a:solidFill>
                  <a:srgbClr val="008000"/>
                </a:solidFill>
              </a:rPr>
              <a:t>        </a:t>
            </a:r>
            <a:r>
              <a:rPr lang="en-US" altLang="zh-CN" sz="2000" b="1" smtClean="0">
                <a:solidFill>
                  <a:srgbClr val="0066FF"/>
                </a:solidFill>
              </a:rPr>
              <a:t>1</a:t>
            </a:r>
            <a:r>
              <a:rPr lang="zh-CN" altLang="en-US" sz="2000" b="1" smtClean="0">
                <a:solidFill>
                  <a:srgbClr val="0066FF"/>
                </a:solidFill>
              </a:rPr>
              <a:t>、</a:t>
            </a:r>
            <a:r>
              <a:rPr lang="zh-CN" altLang="en-US" sz="2000" b="1">
                <a:solidFill>
                  <a:srgbClr val="0066FF"/>
                </a:solidFill>
              </a:rPr>
              <a:t>交代故事的时代背景 </a:t>
            </a:r>
          </a:p>
          <a:p>
            <a:r>
              <a:rPr lang="zh-CN" altLang="en-US" sz="2000" b="1">
                <a:solidFill>
                  <a:srgbClr val="008000"/>
                </a:solidFill>
              </a:rPr>
              <a:t>        在小说的开头，一般有社会环境描写，交代事情发生的地点或背景，增加事情的真实性。 </a:t>
            </a:r>
            <a:r>
              <a:rPr lang="en-US" altLang="zh-CN" sz="2000" b="1">
                <a:solidFill>
                  <a:srgbClr val="008000"/>
                </a:solidFill>
              </a:rPr>
              <a:t>《</a:t>
            </a:r>
            <a:r>
              <a:rPr lang="zh-CN" altLang="en-US" sz="2000" b="1">
                <a:solidFill>
                  <a:srgbClr val="008000"/>
                </a:solidFill>
              </a:rPr>
              <a:t>吴老太爷进城</a:t>
            </a:r>
            <a:r>
              <a:rPr lang="en-US" altLang="zh-CN" sz="2000" b="1">
                <a:solidFill>
                  <a:srgbClr val="008000"/>
                </a:solidFill>
              </a:rPr>
              <a:t>》(《</a:t>
            </a:r>
            <a:r>
              <a:rPr lang="zh-CN" altLang="en-US" sz="2000" b="1">
                <a:solidFill>
                  <a:srgbClr val="008000"/>
                </a:solidFill>
              </a:rPr>
              <a:t>子夜</a:t>
            </a:r>
            <a:r>
              <a:rPr lang="en-US" altLang="zh-CN" sz="2000" b="1">
                <a:solidFill>
                  <a:srgbClr val="008000"/>
                </a:solidFill>
              </a:rPr>
              <a:t>》</a:t>
            </a:r>
            <a:r>
              <a:rPr lang="zh-CN" altLang="en-US" sz="2000" b="1">
                <a:solidFill>
                  <a:srgbClr val="008000"/>
                </a:solidFill>
              </a:rPr>
              <a:t>选段</a:t>
            </a:r>
            <a:r>
              <a:rPr lang="en-US" altLang="zh-CN" sz="2000" b="1">
                <a:solidFill>
                  <a:srgbClr val="008000"/>
                </a:solidFill>
              </a:rPr>
              <a:t>)</a:t>
            </a:r>
            <a:r>
              <a:rPr lang="zh-CN" altLang="en-US" sz="2000" b="1">
                <a:solidFill>
                  <a:srgbClr val="008000"/>
                </a:solidFill>
              </a:rPr>
              <a:t>开头，有这样一段描写： </a:t>
            </a:r>
          </a:p>
          <a:p>
            <a:r>
              <a:rPr lang="zh-CN" altLang="en-US" sz="2000" b="1">
                <a:solidFill>
                  <a:srgbClr val="008000"/>
                </a:solidFill>
              </a:rPr>
              <a:t>        “汽车发疯似的向前飞跑。吴老太爷向前看。天哪！几百个亮着灯光的窗洞像几百只怪眼睛，高耸碧霄的摩天建筑，排山倒海般地扑到吴老太爷眼前，忽地又没有了；光秃秃的平地拔立的路灯杆，无穷无尽地，一杆接一杆地，向吴老太爷脸前打来，忽地又没有了；长蛇阵似的一串黑怪物，头上都有一对大眼睛放射出叫人目眩的强光，啵</a:t>
            </a:r>
            <a:r>
              <a:rPr lang="en-US" altLang="zh-CN" sz="2000" b="1">
                <a:solidFill>
                  <a:srgbClr val="008000"/>
                </a:solidFill>
              </a:rPr>
              <a:t>——</a:t>
            </a:r>
            <a:r>
              <a:rPr lang="zh-CN" altLang="en-US" sz="2000" b="1">
                <a:solidFill>
                  <a:srgbClr val="008000"/>
                </a:solidFill>
              </a:rPr>
              <a:t>啵</a:t>
            </a:r>
            <a:r>
              <a:rPr lang="en-US" altLang="zh-CN" sz="2000" b="1">
                <a:solidFill>
                  <a:srgbClr val="008000"/>
                </a:solidFill>
              </a:rPr>
              <a:t>——</a:t>
            </a:r>
            <a:r>
              <a:rPr lang="zh-CN" altLang="en-US" sz="2000" b="1">
                <a:solidFill>
                  <a:srgbClr val="008000"/>
                </a:solidFill>
              </a:rPr>
              <a:t>地吼着，闪电似的冲将过来，准对着吴老太爷坐的小箱子冲将过来！近了！近了！吴老太爷闭了眼睛，全身都抖了。他觉得他的头颅仿佛是在颈脖子上旋转；他眼前是红的，黄的，绿的，黑的，发光的，立方体的，圆锥形的，</a:t>
            </a:r>
            <a:r>
              <a:rPr lang="en-US" altLang="zh-CN" sz="2000" b="1">
                <a:solidFill>
                  <a:srgbClr val="008000"/>
                </a:solidFill>
              </a:rPr>
              <a:t>——</a:t>
            </a:r>
            <a:r>
              <a:rPr lang="zh-CN" altLang="en-US" sz="2000" b="1">
                <a:solidFill>
                  <a:srgbClr val="008000"/>
                </a:solidFill>
              </a:rPr>
              <a:t>混杂的一团，在那里跳，在那里转；他耳朵里灌满了轰，轰，轰！轧，轧，轧！啵，啵，啵！猛烈嘈杂的声浪会叫人心跳出腔子似的。” </a:t>
            </a:r>
          </a:p>
          <a:p>
            <a:r>
              <a:rPr lang="zh-CN" altLang="en-US" sz="2000" b="1">
                <a:solidFill>
                  <a:srgbClr val="008000"/>
                </a:solidFill>
              </a:rPr>
              <a:t>        这段社会环境描写，借吴老太爷的所见所闻，交代了故事的时代背景</a:t>
            </a:r>
            <a:r>
              <a:rPr lang="en-US" altLang="zh-CN" sz="2000" b="1">
                <a:solidFill>
                  <a:srgbClr val="008000"/>
                </a:solidFill>
              </a:rPr>
              <a:t>——20</a:t>
            </a:r>
            <a:r>
              <a:rPr lang="zh-CN" altLang="en-US" sz="2000" b="1">
                <a:solidFill>
                  <a:srgbClr val="008000"/>
                </a:solidFill>
              </a:rPr>
              <a:t>世纪</a:t>
            </a:r>
            <a:r>
              <a:rPr lang="en-US" altLang="zh-CN" sz="2000" b="1">
                <a:solidFill>
                  <a:srgbClr val="008000"/>
                </a:solidFill>
              </a:rPr>
              <a:t>30</a:t>
            </a:r>
            <a:r>
              <a:rPr lang="zh-CN" altLang="en-US" sz="2000" b="1">
                <a:solidFill>
                  <a:srgbClr val="008000"/>
                </a:solidFill>
              </a:rPr>
              <a:t>年代的上海，与纽约一样，既是天堂也是地狱。吴老太爷却觉得自己被送到了“魔窟”，上海在他看来满街是“怪兽”。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plus(in)">
                                      <p:cBhvr>
                                        <p:cTn id="7" dur="2000"/>
                                        <p:tgtEl>
                                          <p:spTgt spid="197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2"/>
          <p:cNvSpPr txBox="1">
            <a:spLocks noChangeArrowheads="1"/>
          </p:cNvSpPr>
          <p:nvPr/>
        </p:nvSpPr>
        <p:spPr bwMode="auto">
          <a:xfrm>
            <a:off x="681038" y="857250"/>
            <a:ext cx="10160000" cy="5015865"/>
          </a:xfrm>
          <a:prstGeom prst="rect">
            <a:avLst/>
          </a:prstGeom>
          <a:noFill/>
          <a:ln w="9525">
            <a:solidFill>
              <a:srgbClr val="FF6600"/>
            </a:solidFill>
            <a:miter lim="800000"/>
          </a:ln>
          <a:effectLst/>
        </p:spPr>
        <p:txBody>
          <a:bodyPr>
            <a:spAutoFit/>
          </a:bodyPr>
          <a:lstStyle/>
          <a:p>
            <a:r>
              <a:rPr lang="zh-CN" altLang="en-US" sz="2000" b="1">
                <a:solidFill>
                  <a:srgbClr val="008000"/>
                </a:solidFill>
              </a:rPr>
              <a:t>        </a:t>
            </a:r>
            <a:r>
              <a:rPr lang="en-US" altLang="zh-CN" sz="2000" b="1" smtClean="0">
                <a:solidFill>
                  <a:srgbClr val="0066FF"/>
                </a:solidFill>
              </a:rPr>
              <a:t>2</a:t>
            </a:r>
            <a:r>
              <a:rPr lang="zh-CN" altLang="en-US" sz="2000" b="1" smtClean="0">
                <a:solidFill>
                  <a:srgbClr val="0066FF"/>
                </a:solidFill>
              </a:rPr>
              <a:t>、</a:t>
            </a:r>
            <a:r>
              <a:rPr lang="zh-CN" altLang="en-US" sz="2000" b="1">
                <a:solidFill>
                  <a:srgbClr val="0066FF"/>
                </a:solidFill>
              </a:rPr>
              <a:t>渲染故事的环境气氛</a:t>
            </a:r>
            <a:r>
              <a:rPr lang="zh-CN" altLang="en-US" sz="2000" b="1">
                <a:solidFill>
                  <a:srgbClr val="008000"/>
                </a:solidFill>
              </a:rPr>
              <a:t> </a:t>
            </a:r>
          </a:p>
          <a:p>
            <a:r>
              <a:rPr lang="zh-CN" altLang="en-US" sz="2000" b="1">
                <a:solidFill>
                  <a:srgbClr val="008000"/>
                </a:solidFill>
              </a:rPr>
              <a:t>        作家往往用生动的社会环境描写，来创造故事的特定氛围，从而增强故事的真实性。如：</a:t>
            </a:r>
            <a:r>
              <a:rPr lang="en-US" altLang="zh-CN" sz="2000" b="1">
                <a:solidFill>
                  <a:srgbClr val="008000"/>
                </a:solidFill>
              </a:rPr>
              <a:t>《</a:t>
            </a:r>
            <a:r>
              <a:rPr lang="zh-CN" altLang="en-US" sz="2000" b="1">
                <a:solidFill>
                  <a:srgbClr val="008000"/>
                </a:solidFill>
              </a:rPr>
              <a:t>小团圆媳妇之死</a:t>
            </a:r>
            <a:r>
              <a:rPr lang="en-US" altLang="zh-CN" sz="2000" b="1">
                <a:solidFill>
                  <a:srgbClr val="008000"/>
                </a:solidFill>
              </a:rPr>
              <a:t>》(《</a:t>
            </a:r>
            <a:r>
              <a:rPr lang="zh-CN" altLang="en-US" sz="2000" b="1">
                <a:solidFill>
                  <a:srgbClr val="008000"/>
                </a:solidFill>
              </a:rPr>
              <a:t>呼兰河传</a:t>
            </a:r>
            <a:r>
              <a:rPr lang="en-US" altLang="zh-CN" sz="2000" b="1">
                <a:solidFill>
                  <a:srgbClr val="008000"/>
                </a:solidFill>
              </a:rPr>
              <a:t>》</a:t>
            </a:r>
            <a:r>
              <a:rPr lang="zh-CN" altLang="en-US" sz="2000" b="1">
                <a:solidFill>
                  <a:srgbClr val="008000"/>
                </a:solidFill>
              </a:rPr>
              <a:t>选段</a:t>
            </a:r>
            <a:r>
              <a:rPr lang="en-US" altLang="zh-CN" sz="2000" b="1">
                <a:solidFill>
                  <a:srgbClr val="008000"/>
                </a:solidFill>
              </a:rPr>
              <a:t>)“</a:t>
            </a:r>
            <a:r>
              <a:rPr lang="zh-CN" altLang="en-US" sz="2000" b="1">
                <a:solidFill>
                  <a:srgbClr val="008000"/>
                </a:solidFill>
              </a:rPr>
              <a:t>看热闹的人，络绎不绝”；“没有白看一场热闹，到底是开了眼界，见了世面”；“于是人心大为振奋，困的也不困了，要回家睡觉的也精神了</a:t>
            </a:r>
            <a:r>
              <a:rPr lang="en-US" altLang="zh-CN" sz="2000" b="1">
                <a:solidFill>
                  <a:srgbClr val="008000"/>
                </a:solidFill>
              </a:rPr>
              <a:t>……</a:t>
            </a:r>
            <a:r>
              <a:rPr lang="zh-CN" altLang="en-US" sz="2000" b="1">
                <a:solidFill>
                  <a:srgbClr val="008000"/>
                </a:solidFill>
              </a:rPr>
              <a:t>心里都满是秘密”；“她们围拢过去，看看有死没有？”“家家户户都睡得沉实实的”；“吃了饭才回来</a:t>
            </a:r>
            <a:r>
              <a:rPr lang="en-US" altLang="zh-CN" sz="2000" b="1">
                <a:solidFill>
                  <a:srgbClr val="008000"/>
                </a:solidFill>
              </a:rPr>
              <a:t>……</a:t>
            </a:r>
            <a:r>
              <a:rPr lang="zh-CN" altLang="en-US" sz="2000" b="1">
                <a:solidFill>
                  <a:srgbClr val="008000"/>
                </a:solidFill>
              </a:rPr>
              <a:t>又慢又得意</a:t>
            </a:r>
            <a:r>
              <a:rPr lang="en-US" altLang="zh-CN" sz="2000" b="1">
                <a:solidFill>
                  <a:srgbClr val="008000"/>
                </a:solidFill>
              </a:rPr>
              <a:t>……</a:t>
            </a:r>
            <a:r>
              <a:rPr lang="zh-CN" altLang="en-US" sz="2000" b="1">
                <a:solidFill>
                  <a:srgbClr val="008000"/>
                </a:solidFill>
              </a:rPr>
              <a:t>好像他们两个是过年回来的”等等。这段描写，揭示小说的所讲故事的环境氛围</a:t>
            </a:r>
            <a:r>
              <a:rPr lang="en-US" altLang="zh-CN" sz="2000" b="1">
                <a:solidFill>
                  <a:srgbClr val="008000"/>
                </a:solidFill>
              </a:rPr>
              <a:t>——</a:t>
            </a:r>
            <a:r>
              <a:rPr lang="zh-CN" altLang="en-US" sz="2000" b="1">
                <a:solidFill>
                  <a:srgbClr val="008000"/>
                </a:solidFill>
              </a:rPr>
              <a:t>小团圆媳妇的婆婆如此对待小团圆媳妇，而且还理直气壮。她是众迫害者中的一员，她做了大家极认可又极习以为常的一件事，有落后愚昧的民风民俗作支撑；这样残忍的态度，这种冷漠的眼光，还源于对生命的毫不怜惜；这种天经地义的语气，还源于一种文化认同：媳妇的地位，媳妇的生存价值不值得一提，而婆婆拥有管教的权利；这里还有世俗人心的期待，大家在枯寂的日子里期待着有戏可看，哪怕这戏是以别人的生命为代价，人生百无聊赖，精神贫穷，才使得人性淡失。周围的人在小团圆媳妇之死中既推波助澜又充当刽子手角色。 </a:t>
            </a:r>
          </a:p>
          <a:p>
            <a:r>
              <a:rPr lang="zh-CN" altLang="en-US" sz="2000" b="1">
                <a:solidFill>
                  <a:srgbClr val="008000"/>
                </a:solidFill>
              </a:rPr>
              <a:t>        文中还有跳大神、唱秧歌、放河灯、野台子戏、四月十八娘娘庙大会，这些对风俗的描绘，无不表现了当地人的蒙昧落后。“满天星光，满屋月亮，人生何如，为什么这么悲凉？”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8658"/>
                                        </p:tgtEl>
                                        <p:attrNameLst>
                                          <p:attrName>style.visibility</p:attrName>
                                        </p:attrNameLst>
                                      </p:cBhvr>
                                      <p:to>
                                        <p:strVal val="visible"/>
                                      </p:to>
                                    </p:set>
                                    <p:animEffect transition="in" filter="plus(in)">
                                      <p:cBhvr>
                                        <p:cTn id="7" dur="2000"/>
                                        <p:tgtEl>
                                          <p:spTgt spid="198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p:cNvSpPr txBox="1">
            <a:spLocks noChangeArrowheads="1"/>
          </p:cNvSpPr>
          <p:nvPr/>
        </p:nvSpPr>
        <p:spPr bwMode="auto">
          <a:xfrm>
            <a:off x="681038" y="857250"/>
            <a:ext cx="10160000" cy="4399915"/>
          </a:xfrm>
          <a:prstGeom prst="rect">
            <a:avLst/>
          </a:prstGeom>
          <a:noFill/>
          <a:ln w="9525">
            <a:solidFill>
              <a:srgbClr val="FF6600"/>
            </a:solidFill>
            <a:miter lim="800000"/>
          </a:ln>
          <a:effectLst/>
        </p:spPr>
        <p:txBody>
          <a:bodyPr>
            <a:spAutoFit/>
          </a:bodyPr>
          <a:lstStyle/>
          <a:p>
            <a:r>
              <a:rPr lang="zh-CN" altLang="en-US" sz="2000" b="1">
                <a:solidFill>
                  <a:srgbClr val="0066FF"/>
                </a:solidFill>
              </a:rPr>
              <a:t>        </a:t>
            </a:r>
            <a:r>
              <a:rPr lang="en-US" altLang="zh-CN" sz="2000" b="1" smtClean="0">
                <a:solidFill>
                  <a:srgbClr val="0066FF"/>
                </a:solidFill>
              </a:rPr>
              <a:t>3</a:t>
            </a:r>
            <a:r>
              <a:rPr lang="zh-CN" altLang="en-US" sz="2000" b="1" smtClean="0">
                <a:solidFill>
                  <a:srgbClr val="0066FF"/>
                </a:solidFill>
              </a:rPr>
              <a:t>、</a:t>
            </a:r>
            <a:r>
              <a:rPr lang="zh-CN" altLang="en-US" sz="2000" b="1">
                <a:solidFill>
                  <a:srgbClr val="0066FF"/>
                </a:solidFill>
              </a:rPr>
              <a:t>烘托人物的突出特点 </a:t>
            </a:r>
          </a:p>
          <a:p>
            <a:r>
              <a:rPr lang="zh-CN" altLang="en-US" sz="2000" b="1">
                <a:solidFill>
                  <a:srgbClr val="008000"/>
                </a:solidFill>
              </a:rPr>
              <a:t>        社会环境描写，能表现人物的身份、地位、性格。</a:t>
            </a:r>
          </a:p>
          <a:p>
            <a:r>
              <a:rPr lang="zh-CN" altLang="en-US" sz="2000" b="1">
                <a:solidFill>
                  <a:srgbClr val="008000"/>
                </a:solidFill>
              </a:rPr>
              <a:t>        如</a:t>
            </a:r>
            <a:r>
              <a:rPr lang="en-US" altLang="zh-CN" sz="2000" b="1">
                <a:solidFill>
                  <a:srgbClr val="008000"/>
                </a:solidFill>
              </a:rPr>
              <a:t>《</a:t>
            </a:r>
            <a:r>
              <a:rPr lang="zh-CN" altLang="en-US" sz="2000" b="1">
                <a:solidFill>
                  <a:srgbClr val="008000"/>
                </a:solidFill>
              </a:rPr>
              <a:t>红高粱</a:t>
            </a:r>
            <a:r>
              <a:rPr lang="en-US" altLang="zh-CN" sz="2000" b="1">
                <a:solidFill>
                  <a:srgbClr val="008000"/>
                </a:solidFill>
              </a:rPr>
              <a:t>》</a:t>
            </a:r>
            <a:r>
              <a:rPr lang="zh-CN" altLang="en-US" sz="2000" b="1">
                <a:solidFill>
                  <a:srgbClr val="008000"/>
                </a:solidFill>
              </a:rPr>
              <a:t>中，有一段自然环境和社会环境相结合的描写：“八月深秋，无边无际的高梁红成了汪洋的血海，红高粱高密辉煌，红高粱凄姚可人，红高粱爱情激荡。秋风苍凉，阳光很旺，瓦蓝的天上激荡着一朵朵白云。高粱上滑动着一朵朵丰满白云的紫红色影子，一队队暗红色的人在高粱棵子里穿梭拉网，几十年如一日，他们杀人越货，精忠报国，他们演出过一幕幕英勇的悲壮舞剧，使我们这些活着的不肖子孙相形见绌。” </a:t>
            </a:r>
          </a:p>
          <a:p>
            <a:r>
              <a:rPr lang="zh-CN" altLang="en-US" sz="2000" b="1">
                <a:solidFill>
                  <a:srgbClr val="008000"/>
                </a:solidFill>
              </a:rPr>
              <a:t>        日常生活总是以人与人之间的伦理关系、政治关系和经济关系以及历史文化为背景的，景物在日常生活中无法构成背景。而这一段话中，一望无际的红高粱正是人物活动的空间，也是人物活动的背景。人们就在这里厮杀、在这里调情、在这里喝高粱酒打日本鬼子。这种背景因为没有外显的人文色彩会使读者感到新奇，并且暂时忘记了世俗生活中的种种规则，忘记人与人之间的你争我斗，甚至忘记被人们在现实中称做善与美的东西。在本文中，主要的流血死亡者是罗汉大爷和“我奶奶”，此外还有不知名的被日本鬼子杀死的乡亲。人与红高粱连在一起，共同构成风景，成了展示人们渴望的那种自由舒展的人类生态景观。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9682"/>
                                        </p:tgtEl>
                                        <p:attrNameLst>
                                          <p:attrName>style.visibility</p:attrName>
                                        </p:attrNameLst>
                                      </p:cBhvr>
                                      <p:to>
                                        <p:strVal val="visible"/>
                                      </p:to>
                                    </p:set>
                                    <p:animEffect transition="in" filter="plus(in)">
                                      <p:cBhvr>
                                        <p:cTn id="7" dur="2000"/>
                                        <p:tgtEl>
                                          <p:spTgt spid="199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681038" y="857250"/>
            <a:ext cx="10160000" cy="4892675"/>
          </a:xfrm>
          <a:prstGeom prst="rect">
            <a:avLst/>
          </a:prstGeom>
          <a:noFill/>
          <a:ln w="9525">
            <a:solidFill>
              <a:srgbClr val="FF6600"/>
            </a:solidFill>
            <a:miter lim="800000"/>
          </a:ln>
          <a:effectLst/>
        </p:spPr>
        <p:txBody>
          <a:bodyPr>
            <a:spAutoFit/>
          </a:bodyPr>
          <a:lstStyle/>
          <a:p>
            <a:pPr>
              <a:lnSpc>
                <a:spcPct val="120000"/>
              </a:lnSpc>
            </a:pPr>
            <a:r>
              <a:rPr lang="zh-CN" altLang="en-US" sz="2000" b="1">
                <a:solidFill>
                  <a:srgbClr val="0066FF"/>
                </a:solidFill>
              </a:rPr>
              <a:t>        </a:t>
            </a:r>
            <a:r>
              <a:rPr lang="en-US" altLang="zh-CN" sz="2000" b="1" smtClean="0">
                <a:solidFill>
                  <a:srgbClr val="0066FF"/>
                </a:solidFill>
              </a:rPr>
              <a:t>4</a:t>
            </a:r>
            <a:r>
              <a:rPr lang="zh-CN" altLang="en-US" sz="2000" b="1" smtClean="0">
                <a:solidFill>
                  <a:srgbClr val="0066FF"/>
                </a:solidFill>
              </a:rPr>
              <a:t>、</a:t>
            </a:r>
            <a:r>
              <a:rPr lang="zh-CN" altLang="en-US" sz="2000" b="1">
                <a:solidFill>
                  <a:srgbClr val="0066FF"/>
                </a:solidFill>
              </a:rPr>
              <a:t>暗示人物的前途命运 </a:t>
            </a:r>
          </a:p>
          <a:p>
            <a:pPr>
              <a:lnSpc>
                <a:spcPct val="120000"/>
              </a:lnSpc>
            </a:pPr>
            <a:r>
              <a:rPr lang="zh-CN" altLang="en-US" sz="2000" b="1">
                <a:solidFill>
                  <a:srgbClr val="008000"/>
                </a:solidFill>
              </a:rPr>
              <a:t>        社会环境描写本是为人物活动提供一个场所和背景的。故而社会环境描写，往往是为塑造人物服务的。如课文</a:t>
            </a:r>
            <a:r>
              <a:rPr lang="en-US" altLang="zh-CN" sz="2000" b="1">
                <a:solidFill>
                  <a:srgbClr val="008000"/>
                </a:solidFill>
              </a:rPr>
              <a:t>《</a:t>
            </a:r>
            <a:r>
              <a:rPr lang="zh-CN" altLang="en-US" sz="2000" b="1">
                <a:solidFill>
                  <a:srgbClr val="008000"/>
                </a:solidFill>
              </a:rPr>
              <a:t>小二黑结婚</a:t>
            </a:r>
            <a:r>
              <a:rPr lang="en-US" altLang="zh-CN" sz="2000" b="1">
                <a:solidFill>
                  <a:srgbClr val="008000"/>
                </a:solidFill>
              </a:rPr>
              <a:t>》</a:t>
            </a:r>
            <a:r>
              <a:rPr lang="zh-CN" altLang="en-US" sz="2000" b="1">
                <a:solidFill>
                  <a:srgbClr val="008000"/>
                </a:solidFill>
              </a:rPr>
              <a:t>中，有这样一段描写： </a:t>
            </a:r>
          </a:p>
          <a:p>
            <a:pPr>
              <a:lnSpc>
                <a:spcPct val="120000"/>
              </a:lnSpc>
            </a:pPr>
            <a:r>
              <a:rPr lang="zh-CN" altLang="en-US" sz="2000" b="1">
                <a:solidFill>
                  <a:srgbClr val="008000"/>
                </a:solidFill>
              </a:rPr>
              <a:t>        “有事人那里睡得着？人散了之后，二诸葛家里除了童养媳之外，三个人谁也没有睡。二诸葛摸了摸脸，取出三个制钱占了一卦，占出之后吓得他面色如土。他说：‘了不得呀了不得！丑土的父母动出午火的官鬼，火旺于夏，恐怕有些危险了。唉！人家把他选成青年队长，我就说过不叫他当，小杂种硬要充人物头！人家说要按军法处理，要不当队长那里犯得了军法？’老婆也拍手跺脚道：‘小爹呀！谁知道你要闯这么大的事啦？’大黑劝道：‘不怕！事已经出下了，由他去吧！我想这又不是人命事，也犯不了什么大罪！既然他们送到区上了，我先到区上打听打听！你们都睡吧！’说着点了个灯笼就走了。” </a:t>
            </a:r>
          </a:p>
          <a:p>
            <a:pPr>
              <a:lnSpc>
                <a:spcPct val="120000"/>
              </a:lnSpc>
            </a:pPr>
            <a:r>
              <a:rPr lang="zh-CN" altLang="en-US" sz="2000" b="1">
                <a:solidFill>
                  <a:srgbClr val="008000"/>
                </a:solidFill>
              </a:rPr>
              <a:t>        在叙述中，在语言描写中，间接地暗示人物的前途命运</a:t>
            </a:r>
            <a:r>
              <a:rPr lang="en-US" altLang="zh-CN" sz="2000" b="1">
                <a:solidFill>
                  <a:srgbClr val="008000"/>
                </a:solidFill>
              </a:rPr>
              <a:t>——</a:t>
            </a:r>
            <a:r>
              <a:rPr lang="zh-CN" altLang="en-US" sz="2000" b="1">
                <a:solidFill>
                  <a:srgbClr val="008000"/>
                </a:solidFill>
              </a:rPr>
              <a:t>在解放区，代表着封建迷信的老人常常胆战心惊，代表着新生力量的青年人勇敢果断，预示着双方的命运：一个趋于消亡，一个趋于胜利。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00706"/>
                                        </p:tgtEl>
                                        <p:attrNameLst>
                                          <p:attrName>style.visibility</p:attrName>
                                        </p:attrNameLst>
                                      </p:cBhvr>
                                      <p:to>
                                        <p:strVal val="visible"/>
                                      </p:to>
                                    </p:set>
                                    <p:animEffect transition="in" filter="plus(in)">
                                      <p:cBhvr>
                                        <p:cTn id="7" dur="2000"/>
                                        <p:tgtEl>
                                          <p:spTgt spid="200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681038" y="857250"/>
            <a:ext cx="10160000" cy="5408295"/>
          </a:xfrm>
          <a:prstGeom prst="rect">
            <a:avLst/>
          </a:prstGeom>
          <a:noFill/>
          <a:ln w="9525">
            <a:solidFill>
              <a:srgbClr val="FF6600"/>
            </a:solidFill>
            <a:miter lim="800000"/>
          </a:ln>
          <a:effectLst/>
        </p:spPr>
        <p:txBody>
          <a:bodyPr>
            <a:spAutoFit/>
          </a:bodyPr>
          <a:lstStyle/>
          <a:p>
            <a:pPr>
              <a:lnSpc>
                <a:spcPct val="120000"/>
              </a:lnSpc>
            </a:pPr>
            <a:r>
              <a:rPr lang="en-US" altLang="en-US" sz="2400" b="1" smtClean="0">
                <a:solidFill>
                  <a:srgbClr val="0066FF"/>
                </a:solidFill>
              </a:rPr>
              <a:t>5</a:t>
            </a:r>
            <a:r>
              <a:rPr lang="zh-CN" altLang="en-US" sz="2400" b="1" smtClean="0">
                <a:solidFill>
                  <a:srgbClr val="0066FF"/>
                </a:solidFill>
              </a:rPr>
              <a:t>．深化小说的主题思想 </a:t>
            </a:r>
          </a:p>
          <a:p>
            <a:pPr>
              <a:lnSpc>
                <a:spcPct val="120000"/>
              </a:lnSpc>
            </a:pPr>
            <a:r>
              <a:rPr lang="zh-CN" altLang="en-US" sz="2400" b="1" smtClean="0">
                <a:solidFill>
                  <a:srgbClr val="008000"/>
                </a:solidFill>
              </a:rPr>
              <a:t>         分析小说的主题，离不开对人物和情节的细致分析，也离不开对社会环境的认真考察。例如</a:t>
            </a:r>
            <a:r>
              <a:rPr lang="en-US" altLang="zh-CN" sz="2400" b="1" smtClean="0">
                <a:solidFill>
                  <a:srgbClr val="008000"/>
                </a:solidFill>
              </a:rPr>
              <a:t>《</a:t>
            </a:r>
            <a:r>
              <a:rPr lang="zh-CN" altLang="en-US" sz="2400" b="1" smtClean="0">
                <a:solidFill>
                  <a:srgbClr val="008000"/>
                </a:solidFill>
              </a:rPr>
              <a:t>小团圆媳妇之死</a:t>
            </a:r>
            <a:r>
              <a:rPr lang="en-US" altLang="zh-CN" sz="2400" b="1" smtClean="0">
                <a:solidFill>
                  <a:srgbClr val="008000"/>
                </a:solidFill>
              </a:rPr>
              <a:t>》</a:t>
            </a:r>
            <a:r>
              <a:rPr lang="en-US" altLang="en-US" sz="2400" b="1" smtClean="0">
                <a:solidFill>
                  <a:srgbClr val="008000"/>
                </a:solidFill>
              </a:rPr>
              <a:t>(</a:t>
            </a:r>
            <a:r>
              <a:rPr lang="en-US" altLang="zh-CN" sz="2400" b="1" smtClean="0">
                <a:solidFill>
                  <a:srgbClr val="008000"/>
                </a:solidFill>
              </a:rPr>
              <a:t>《</a:t>
            </a:r>
            <a:r>
              <a:rPr lang="zh-CN" altLang="en-US" sz="2400" b="1" smtClean="0">
                <a:solidFill>
                  <a:srgbClr val="008000"/>
                </a:solidFill>
              </a:rPr>
              <a:t>呼兰河传</a:t>
            </a:r>
            <a:r>
              <a:rPr lang="en-US" altLang="zh-CN" sz="2400" b="1" smtClean="0">
                <a:solidFill>
                  <a:srgbClr val="008000"/>
                </a:solidFill>
              </a:rPr>
              <a:t>》</a:t>
            </a:r>
            <a:r>
              <a:rPr lang="zh-CN" altLang="en-US" sz="2400" b="1" smtClean="0">
                <a:solidFill>
                  <a:srgbClr val="008000"/>
                </a:solidFill>
              </a:rPr>
              <a:t>选段</a:t>
            </a:r>
            <a:r>
              <a:rPr lang="en-US" altLang="en-US" sz="2400" b="1" smtClean="0">
                <a:solidFill>
                  <a:srgbClr val="008000"/>
                </a:solidFill>
              </a:rPr>
              <a:t>)</a:t>
            </a:r>
            <a:r>
              <a:rPr lang="zh-CN" altLang="en-US" sz="2400" b="1" smtClean="0">
                <a:solidFill>
                  <a:srgbClr val="008000"/>
                </a:solidFill>
              </a:rPr>
              <a:t>中给小团圆媳妇当众洗澡的段落，描写了一种人世间没有比这更残酷的刑法，偏偏这样施刑还打着治病的幌子，在小团圆媳妇的苦苦挣扎中，众人快意着，他们却又不是十恶不赦的坏人。小团圆媳妇没有反抗的力量，甚至连反抗的理由都没有。那是个荒寒、冷寂的社会，是一个没有一点人性一点温暖的非人间。这段社会环境描写，深化了作品的主题。</a:t>
            </a:r>
            <a:r>
              <a:rPr lang="en-US" altLang="en-US" sz="2400" b="1" smtClean="0">
                <a:solidFill>
                  <a:srgbClr val="008000"/>
                </a:solidFill>
              </a:rPr>
              <a:t> </a:t>
            </a:r>
            <a:endParaRPr lang="zh-CN" altLang="en-US" sz="2400" b="1" smtClean="0">
              <a:solidFill>
                <a:srgbClr val="008000"/>
              </a:solidFill>
            </a:endParaRPr>
          </a:p>
          <a:p>
            <a:pPr>
              <a:lnSpc>
                <a:spcPct val="120000"/>
              </a:lnSpc>
            </a:pPr>
            <a:r>
              <a:rPr lang="zh-CN" altLang="en-US" sz="2400" b="1" smtClean="0">
                <a:solidFill>
                  <a:srgbClr val="008000"/>
                </a:solidFill>
              </a:rPr>
              <a:t>        小说中社会环境的描写就是要将人物置身于真实的形成人物思想性格的特定环境，这个环境甚至对于人生价值的形成都会产生长久的作用。可以这样说，有无完整的社会环境描写以及它能否充分展示历史真实和民俗真实从而成为一幅真实的风俗画，是区分小说艺术价值的试金石。</a:t>
            </a:r>
            <a:r>
              <a:rPr lang="en-US" altLang="en-US" sz="2400" b="1" smtClean="0">
                <a:solidFill>
                  <a:srgbClr val="008000"/>
                </a:solidFill>
              </a:rPr>
              <a:t> </a:t>
            </a:r>
            <a:endParaRPr lang="zh-CN" altLang="en-US" sz="2400" b="1">
              <a:solidFill>
                <a:srgbClr val="008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00706"/>
                                        </p:tgtEl>
                                        <p:attrNameLst>
                                          <p:attrName>style.visibility</p:attrName>
                                        </p:attrNameLst>
                                      </p:cBhvr>
                                      <p:to>
                                        <p:strVal val="visible"/>
                                      </p:to>
                                    </p:set>
                                    <p:animEffect transition="in" filter="plus(in)">
                                      <p:cBhvr>
                                        <p:cTn id="7" dur="2000"/>
                                        <p:tgtEl>
                                          <p:spTgt spid="200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1189005" y="1168385"/>
            <a:ext cx="9572692" cy="3476625"/>
          </a:xfrm>
          <a:prstGeom prst="rect">
            <a:avLst/>
          </a:prstGeom>
          <a:noFill/>
          <a:ln w="9525">
            <a:noFill/>
            <a:miter lim="800000"/>
          </a:ln>
          <a:effectLst/>
        </p:spPr>
        <p:txBody>
          <a:bodyPr wrap="square">
            <a:spAutoFit/>
          </a:bodyPr>
          <a:lstStyle/>
          <a:p>
            <a:pPr algn="ct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三</a:t>
            </a:r>
            <a:r>
              <a:rPr lang="en-US"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a:t>
            </a:r>
            <a:r>
              <a:rPr lang="zh-CN" altLang="en-US" sz="2800" smtClean="0">
                <a:solidFill>
                  <a:srgbClr val="FF0000"/>
                </a:solidFill>
                <a:effectLst>
                  <a:outerShdw blurRad="38100" dist="38100" dir="2700000" algn="tl">
                    <a:srgbClr val="000000">
                      <a:alpha val="43137"/>
                    </a:srgbClr>
                  </a:outerShdw>
                </a:effectLst>
                <a:latin typeface="黑体" pitchFamily="2" charset="-122"/>
                <a:ea typeface="黑体" pitchFamily="2" charset="-122"/>
              </a:rPr>
              <a:t>如何分析小说中的典型细节或反复出现情节的作用</a:t>
            </a:r>
          </a:p>
          <a:p>
            <a:endParaRPr lang="en-US" altLang="zh-CN" sz="2400" smtClean="0">
              <a:solidFill>
                <a:schemeClr val="hlink"/>
              </a:solidFill>
              <a:latin typeface="楷体_GB2312" charset="-122"/>
              <a:ea typeface="楷体_GB2312" charset="-122"/>
            </a:endParaRPr>
          </a:p>
          <a:p>
            <a:r>
              <a:rPr lang="zh-CN" altLang="en-US" sz="2400" smtClean="0"/>
              <a:t>　常见提问方式：</a:t>
            </a:r>
          </a:p>
          <a:p>
            <a:r>
              <a:rPr lang="en-US" altLang="en-US" sz="2400" b="1" smtClean="0">
                <a:solidFill>
                  <a:schemeClr val="hlink"/>
                </a:solidFill>
                <a:latin typeface="仿宋" panose="02010609060101010101" pitchFamily="49" charset="-122"/>
                <a:ea typeface="仿宋" panose="02010609060101010101" pitchFamily="49" charset="-122"/>
              </a:rPr>
              <a:t>(1)</a:t>
            </a:r>
            <a:r>
              <a:rPr lang="zh-CN" altLang="en-US" sz="2400" b="1" smtClean="0">
                <a:solidFill>
                  <a:schemeClr val="hlink"/>
                </a:solidFill>
                <a:latin typeface="仿宋" panose="02010609060101010101" pitchFamily="49" charset="-122"/>
                <a:ea typeface="仿宋" panose="02010609060101010101" pitchFamily="49" charset="-122"/>
              </a:rPr>
              <a:t>概括第</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段所写景物的特点并简析其作用。</a:t>
            </a:r>
          </a:p>
          <a:p>
            <a:r>
              <a:rPr lang="en-US" altLang="en-US" sz="2400" b="1" smtClean="0">
                <a:solidFill>
                  <a:schemeClr val="hlink"/>
                </a:solidFill>
                <a:latin typeface="仿宋" panose="02010609060101010101" pitchFamily="49" charset="-122"/>
                <a:ea typeface="仿宋" panose="02010609060101010101" pitchFamily="49" charset="-122"/>
              </a:rPr>
              <a:t>(2)</a:t>
            </a:r>
            <a:r>
              <a:rPr lang="zh-CN" altLang="en-US" sz="2400" b="1" smtClean="0">
                <a:solidFill>
                  <a:schemeClr val="hlink"/>
                </a:solidFill>
                <a:latin typeface="仿宋" panose="02010609060101010101" pitchFamily="49" charset="-122"/>
                <a:ea typeface="仿宋" panose="02010609060101010101" pitchFamily="49" charset="-122"/>
              </a:rPr>
              <a:t>请对小说画线处景物描写的特点和作用作简要分析。</a:t>
            </a:r>
          </a:p>
          <a:p>
            <a:r>
              <a:rPr lang="en-US" altLang="en-US" sz="2400" b="1" smtClean="0">
                <a:solidFill>
                  <a:schemeClr val="hlink"/>
                </a:solidFill>
                <a:latin typeface="仿宋" panose="02010609060101010101" pitchFamily="49" charset="-122"/>
                <a:ea typeface="仿宋" panose="02010609060101010101" pitchFamily="49" charset="-122"/>
              </a:rPr>
              <a:t>(3)</a:t>
            </a:r>
            <a:r>
              <a:rPr lang="zh-CN" altLang="en-US" sz="2400" b="1" smtClean="0">
                <a:solidFill>
                  <a:schemeClr val="hlink"/>
                </a:solidFill>
                <a:latin typeface="仿宋" panose="02010609060101010101" pitchFamily="49" charset="-122"/>
                <a:ea typeface="仿宋" panose="02010609060101010101" pitchFamily="49" charset="-122"/>
              </a:rPr>
              <a:t>请阅读第</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段内容，试分析其景物描写的作用。</a:t>
            </a:r>
          </a:p>
          <a:p>
            <a:r>
              <a:rPr lang="en-US" altLang="en-US" sz="2400" b="1" smtClean="0">
                <a:solidFill>
                  <a:schemeClr val="hlink"/>
                </a:solidFill>
                <a:latin typeface="仿宋" panose="02010609060101010101" pitchFamily="49" charset="-122"/>
                <a:ea typeface="仿宋" panose="02010609060101010101" pitchFamily="49" charset="-122"/>
              </a:rPr>
              <a:t>(4)</a:t>
            </a:r>
            <a:r>
              <a:rPr lang="zh-CN" altLang="en-US" sz="2400" b="1" smtClean="0">
                <a:solidFill>
                  <a:schemeClr val="hlink"/>
                </a:solidFill>
                <a:latin typeface="仿宋" panose="02010609060101010101" pitchFamily="49" charset="-122"/>
                <a:ea typeface="仿宋" panose="02010609060101010101" pitchFamily="49" charset="-122"/>
              </a:rPr>
              <a:t>本文第</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段</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一般为文章的第一段或最后一段</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的景物描写有什么作用？</a:t>
            </a:r>
          </a:p>
          <a:p>
            <a:r>
              <a:rPr lang="en-US" altLang="en-US" sz="2400" b="1" smtClean="0">
                <a:solidFill>
                  <a:schemeClr val="hlink"/>
                </a:solidFill>
                <a:latin typeface="仿宋" panose="02010609060101010101" pitchFamily="49" charset="-122"/>
                <a:ea typeface="仿宋" panose="02010609060101010101" pitchFamily="49" charset="-122"/>
              </a:rPr>
              <a:t>(5)</a:t>
            </a:r>
            <a:r>
              <a:rPr lang="zh-CN" altLang="en-US" sz="2400" b="1" smtClean="0">
                <a:solidFill>
                  <a:schemeClr val="hlink"/>
                </a:solidFill>
                <a:latin typeface="仿宋" panose="02010609060101010101" pitchFamily="49" charset="-122"/>
                <a:ea typeface="仿宋" panose="02010609060101010101" pitchFamily="49" charset="-122"/>
              </a:rPr>
              <a:t>本文多次出现对</a:t>
            </a:r>
            <a:r>
              <a:rPr lang="en-US" altLang="en-US" sz="2400" b="1" smtClean="0">
                <a:solidFill>
                  <a:schemeClr val="hlink"/>
                </a:solidFill>
                <a:latin typeface="仿宋" panose="02010609060101010101" pitchFamily="49" charset="-122"/>
                <a:ea typeface="仿宋" panose="02010609060101010101" pitchFamily="49" charset="-122"/>
              </a:rPr>
              <a:t>××</a:t>
            </a:r>
            <a:r>
              <a:rPr lang="zh-CN" altLang="en-US" sz="2400" b="1" smtClean="0">
                <a:solidFill>
                  <a:schemeClr val="hlink"/>
                </a:solidFill>
                <a:latin typeface="仿宋" panose="02010609060101010101" pitchFamily="49" charset="-122"/>
                <a:ea typeface="仿宋" panose="02010609060101010101" pitchFamily="49" charset="-122"/>
              </a:rPr>
              <a:t>的描写，请分析其在全文中的作用。</a:t>
            </a:r>
            <a:r>
              <a:rPr lang="en-US" altLang="en-US" sz="2400" b="1" smtClean="0">
                <a:solidFill>
                  <a:schemeClr val="hlink"/>
                </a:solidFill>
                <a:latin typeface="仿宋" panose="02010609060101010101" pitchFamily="49" charset="-122"/>
                <a:ea typeface="仿宋" panose="02010609060101010101" pitchFamily="49" charset="-122"/>
              </a:rPr>
              <a:t>    </a:t>
            </a:r>
            <a:endParaRPr lang="zh-CN" altLang="en-US" sz="2400" b="1">
              <a:solidFill>
                <a:schemeClr val="hlink"/>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plus(in)">
                                      <p:cBhvr>
                                        <p:cTn id="7" dur="20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501" y="668319"/>
            <a:ext cx="10352087" cy="583565"/>
          </a:xfrm>
          <a:prstGeom prst="rect">
            <a:avLst/>
          </a:prstGeom>
        </p:spPr>
        <p:txBody>
          <a:bodyPr>
            <a:spAutoFit/>
          </a:bodyPr>
          <a:lstStyle/>
          <a:p>
            <a:pPr algn="ct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二、选择题解题指导</a:t>
            </a:r>
          </a:p>
        </p:txBody>
      </p:sp>
      <p:sp>
        <p:nvSpPr>
          <p:cNvPr id="174083" name="Text Box 3"/>
          <p:cNvSpPr txBox="1">
            <a:spLocks noChangeArrowheads="1"/>
          </p:cNvSpPr>
          <p:nvPr/>
        </p:nvSpPr>
        <p:spPr bwMode="auto">
          <a:xfrm>
            <a:off x="260311" y="1311261"/>
            <a:ext cx="11144328" cy="4892675"/>
          </a:xfrm>
          <a:prstGeom prst="rect">
            <a:avLst/>
          </a:prstGeom>
          <a:noFill/>
          <a:ln w="38100">
            <a:noFill/>
            <a:miter lim="800000"/>
          </a:ln>
          <a:effectLst/>
        </p:spPr>
        <p:txBody>
          <a:bodyPr wrap="square">
            <a:spAutoFit/>
          </a:bodyPr>
          <a:lstStyle/>
          <a:p>
            <a:pPr>
              <a:lnSpc>
                <a:spcPct val="120000"/>
              </a:lnSpc>
            </a:pPr>
            <a:r>
              <a:rPr lang="en-US" altLang="en-US" sz="2000" b="1" smtClean="0">
                <a:solidFill>
                  <a:srgbClr val="FF0000"/>
                </a:solidFill>
                <a:latin typeface="仿宋" panose="02010609060101010101" pitchFamily="49" charset="-122"/>
                <a:ea typeface="仿宋" panose="02010609060101010101" pitchFamily="49" charset="-122"/>
              </a:rPr>
              <a:t>    </a:t>
            </a:r>
            <a:r>
              <a:rPr lang="en-US" altLang="en-US" sz="2000" b="1" u="sng" smtClean="0">
                <a:solidFill>
                  <a:srgbClr val="FF0000"/>
                </a:solidFill>
                <a:latin typeface="仿宋" panose="02010609060101010101" pitchFamily="49" charset="-122"/>
                <a:ea typeface="仿宋" panose="02010609060101010101" pitchFamily="49" charset="-122"/>
              </a:rPr>
              <a:t>1</a:t>
            </a:r>
            <a:r>
              <a:rPr lang="zh-CN" altLang="en-US" sz="2000" b="1" u="sng" smtClean="0">
                <a:solidFill>
                  <a:srgbClr val="FF0000"/>
                </a:solidFill>
                <a:latin typeface="仿宋" panose="02010609060101010101" pitchFamily="49" charset="-122"/>
                <a:ea typeface="仿宋" panose="02010609060101010101" pitchFamily="49" charset="-122"/>
              </a:rPr>
              <a:t>．快速浏览选项，圈出关键信息</a:t>
            </a:r>
          </a:p>
          <a:p>
            <a:pPr>
              <a:lnSpc>
                <a:spcPct val="120000"/>
              </a:lnSpc>
            </a:pPr>
            <a:r>
              <a:rPr lang="zh-CN" altLang="en-US" sz="2000" b="1" smtClean="0">
                <a:solidFill>
                  <a:srgbClr val="0000FF"/>
                </a:solidFill>
                <a:latin typeface="仿宋" panose="02010609060101010101" pitchFamily="49" charset="-122"/>
                <a:ea typeface="仿宋" panose="02010609060101010101" pitchFamily="49" charset="-122"/>
              </a:rPr>
              <a:t>    解小说选择题时，一般要优先快速浏览各个选项，圈画出有关思路、主题、情感、艺术手法等方面的关键信息。</a:t>
            </a:r>
          </a:p>
          <a:p>
            <a:pPr>
              <a:lnSpc>
                <a:spcPct val="120000"/>
              </a:lnSpc>
            </a:pPr>
            <a:r>
              <a:rPr lang="en-US" altLang="en-US" sz="2000" b="1" smtClean="0">
                <a:solidFill>
                  <a:srgbClr val="FF0000"/>
                </a:solidFill>
                <a:latin typeface="仿宋" panose="02010609060101010101" pitchFamily="49" charset="-122"/>
                <a:ea typeface="仿宋" panose="02010609060101010101" pitchFamily="49" charset="-122"/>
              </a:rPr>
              <a:t>    </a:t>
            </a:r>
            <a:r>
              <a:rPr lang="en-US" altLang="en-US" sz="2000" b="1" u="sng" smtClean="0">
                <a:solidFill>
                  <a:srgbClr val="FF0000"/>
                </a:solidFill>
                <a:latin typeface="仿宋" panose="02010609060101010101" pitchFamily="49" charset="-122"/>
                <a:ea typeface="仿宋" panose="02010609060101010101" pitchFamily="49" charset="-122"/>
              </a:rPr>
              <a:t>2</a:t>
            </a:r>
            <a:r>
              <a:rPr lang="zh-CN" altLang="en-US" sz="2000" b="1" u="sng" smtClean="0">
                <a:solidFill>
                  <a:srgbClr val="FF0000"/>
                </a:solidFill>
                <a:latin typeface="仿宋" panose="02010609060101010101" pitchFamily="49" charset="-122"/>
                <a:ea typeface="仿宋" panose="02010609060101010101" pitchFamily="49" charset="-122"/>
              </a:rPr>
              <a:t>．锁定文本范围，解读相关内容</a:t>
            </a:r>
          </a:p>
          <a:p>
            <a:pPr>
              <a:lnSpc>
                <a:spcPct val="120000"/>
              </a:lnSpc>
            </a:pPr>
            <a:r>
              <a:rPr lang="zh-CN" altLang="en-US" sz="2000" b="1" smtClean="0">
                <a:solidFill>
                  <a:srgbClr val="0000FF"/>
                </a:solidFill>
                <a:latin typeface="仿宋" panose="02010609060101010101" pitchFamily="49" charset="-122"/>
                <a:ea typeface="仿宋" panose="02010609060101010101" pitchFamily="49" charset="-122"/>
              </a:rPr>
              <a:t>    选项表述的内容有的是针对一句话，有的是针对某段，也有的是针对全文。这就要用标记标出相应的句段，锁定文本中或部分或整体的范围。接着，就要准确解读这些范围中的内容。</a:t>
            </a:r>
          </a:p>
          <a:p>
            <a:pPr>
              <a:lnSpc>
                <a:spcPct val="120000"/>
              </a:lnSpc>
            </a:pPr>
            <a:r>
              <a:rPr lang="en-US" altLang="en-US" sz="2000" b="1" smtClean="0">
                <a:solidFill>
                  <a:srgbClr val="0000FF"/>
                </a:solidFill>
                <a:latin typeface="仿宋" panose="02010609060101010101" pitchFamily="49" charset="-122"/>
                <a:ea typeface="仿宋" panose="02010609060101010101" pitchFamily="49" charset="-122"/>
              </a:rPr>
              <a:t>    </a:t>
            </a:r>
            <a:r>
              <a:rPr lang="en-US" altLang="en-US" sz="2000" b="1" u="sng" smtClean="0">
                <a:solidFill>
                  <a:srgbClr val="FF0000"/>
                </a:solidFill>
                <a:latin typeface="仿宋" panose="02010609060101010101" pitchFamily="49" charset="-122"/>
                <a:ea typeface="仿宋" panose="02010609060101010101" pitchFamily="49" charset="-122"/>
              </a:rPr>
              <a:t>3</a:t>
            </a:r>
            <a:r>
              <a:rPr lang="zh-CN" altLang="en-US" sz="2000" b="1" u="sng" smtClean="0">
                <a:solidFill>
                  <a:srgbClr val="FF0000"/>
                </a:solidFill>
                <a:latin typeface="仿宋" panose="02010609060101010101" pitchFamily="49" charset="-122"/>
                <a:ea typeface="仿宋" panose="02010609060101010101" pitchFamily="49" charset="-122"/>
              </a:rPr>
              <a:t>．综合比较辨析，注意选项误区</a:t>
            </a:r>
          </a:p>
          <a:p>
            <a:pPr>
              <a:lnSpc>
                <a:spcPct val="120000"/>
              </a:lnSpc>
            </a:pPr>
            <a:r>
              <a:rPr lang="zh-CN" altLang="en-US" sz="2000" b="1" smtClean="0">
                <a:solidFill>
                  <a:srgbClr val="0000FF"/>
                </a:solidFill>
                <a:latin typeface="仿宋" panose="02010609060101010101" pitchFamily="49" charset="-122"/>
                <a:ea typeface="仿宋" panose="02010609060101010101" pitchFamily="49" charset="-122"/>
              </a:rPr>
              <a:t>    必须把选项的分析鉴赏与自己的解读进行综合比较辨析，选出表述最恰当的选项。综合比较辨析时，重在两看：一看圈出的关键词是否有文本依据，二看选项表述和自己的解读是否对应。</a:t>
            </a:r>
          </a:p>
          <a:p>
            <a:pPr>
              <a:lnSpc>
                <a:spcPct val="120000"/>
              </a:lnSpc>
            </a:pPr>
            <a:r>
              <a:rPr lang="zh-CN" altLang="en-US" sz="2000" b="1" smtClean="0">
                <a:solidFill>
                  <a:srgbClr val="0000FF"/>
                </a:solidFill>
                <a:latin typeface="仿宋" panose="02010609060101010101" pitchFamily="49" charset="-122"/>
                <a:ea typeface="仿宋" panose="02010609060101010101" pitchFamily="49" charset="-122"/>
              </a:rPr>
              <a:t>筛选恰当项时，要特别注意不恰当项的设题误区：</a:t>
            </a:r>
            <a:r>
              <a:rPr lang="en-US" altLang="en-US" sz="2000" b="1" smtClean="0">
                <a:solidFill>
                  <a:srgbClr val="0000FF"/>
                </a:solidFill>
                <a:latin typeface="仿宋" panose="02010609060101010101" pitchFamily="49" charset="-122"/>
                <a:ea typeface="仿宋" panose="02010609060101010101" pitchFamily="49" charset="-122"/>
              </a:rPr>
              <a:t>(1)</a:t>
            </a:r>
            <a:r>
              <a:rPr lang="zh-CN" altLang="en-US" sz="2000" b="1" smtClean="0">
                <a:solidFill>
                  <a:srgbClr val="0000FF"/>
                </a:solidFill>
                <a:latin typeface="仿宋" panose="02010609060101010101" pitchFamily="49" charset="-122"/>
                <a:ea typeface="仿宋" panose="02010609060101010101" pitchFamily="49" charset="-122"/>
              </a:rPr>
              <a:t>主旨理解不恰当处。或过于狭隘，或过于拔高；</a:t>
            </a:r>
            <a:r>
              <a:rPr lang="en-US" altLang="en-US" sz="2000" b="1" smtClean="0">
                <a:solidFill>
                  <a:srgbClr val="0000FF"/>
                </a:solidFill>
                <a:latin typeface="仿宋" panose="02010609060101010101" pitchFamily="49" charset="-122"/>
                <a:ea typeface="仿宋" panose="02010609060101010101" pitchFamily="49" charset="-122"/>
              </a:rPr>
              <a:t>(2)</a:t>
            </a:r>
            <a:r>
              <a:rPr lang="zh-CN" altLang="en-US" sz="2000" b="1" smtClean="0">
                <a:solidFill>
                  <a:srgbClr val="0000FF"/>
                </a:solidFill>
                <a:latin typeface="仿宋" panose="02010609060101010101" pitchFamily="49" charset="-122"/>
                <a:ea typeface="仿宋" panose="02010609060101010101" pitchFamily="49" charset="-122"/>
              </a:rPr>
              <a:t>人物形象分析有误处。或贬损，或夸大，或拔高；</a:t>
            </a:r>
            <a:r>
              <a:rPr lang="en-US" altLang="en-US" sz="2000" b="1" smtClean="0">
                <a:solidFill>
                  <a:srgbClr val="0000FF"/>
                </a:solidFill>
                <a:latin typeface="仿宋" panose="02010609060101010101" pitchFamily="49" charset="-122"/>
                <a:ea typeface="仿宋" panose="02010609060101010101" pitchFamily="49" charset="-122"/>
              </a:rPr>
              <a:t>(3)</a:t>
            </a:r>
            <a:r>
              <a:rPr lang="zh-CN" altLang="en-US" sz="2000" b="1" smtClean="0">
                <a:solidFill>
                  <a:srgbClr val="0000FF"/>
                </a:solidFill>
                <a:latin typeface="仿宋" panose="02010609060101010101" pitchFamily="49" charset="-122"/>
                <a:ea typeface="仿宋" panose="02010609060101010101" pitchFamily="49" charset="-122"/>
              </a:rPr>
              <a:t>内容理解不符合文本处。曲解文意，张冠李戴，表述不准确，原因分析牵强附会，结论想当然等；</a:t>
            </a:r>
            <a:r>
              <a:rPr lang="en-US" altLang="en-US" sz="2000" b="1" smtClean="0">
                <a:solidFill>
                  <a:srgbClr val="0000FF"/>
                </a:solidFill>
                <a:latin typeface="仿宋" panose="02010609060101010101" pitchFamily="49" charset="-122"/>
                <a:ea typeface="仿宋" panose="02010609060101010101" pitchFamily="49" charset="-122"/>
              </a:rPr>
              <a:t>(4)</a:t>
            </a:r>
            <a:r>
              <a:rPr lang="zh-CN" altLang="en-US" sz="2000" b="1" smtClean="0">
                <a:solidFill>
                  <a:srgbClr val="0000FF"/>
                </a:solidFill>
                <a:latin typeface="仿宋" panose="02010609060101010101" pitchFamily="49" charset="-122"/>
                <a:ea typeface="仿宋" panose="02010609060101010101" pitchFamily="49" charset="-122"/>
              </a:rPr>
              <a:t>艺术手法表述不恰当处。或手法概括无中生有，或手法判断不够准确，或手法作用不够明显，或语言特点判断不准确等。</a:t>
            </a:r>
            <a:endParaRPr lang="zh-CN" altLang="en-US" sz="2000" b="1">
              <a:solidFill>
                <a:srgbClr val="0000FF"/>
              </a:solidFill>
              <a:latin typeface="仿宋" panose="02010609060101010101" pitchFamily="49" charset="-122"/>
              <a:ea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74083"/>
                                        </p:tgtEl>
                                        <p:attrNameLst>
                                          <p:attrName>style.visibility</p:attrName>
                                        </p:attrNameLst>
                                      </p:cBhvr>
                                      <p:to>
                                        <p:strVal val="visible"/>
                                      </p:to>
                                    </p:set>
                                    <p:animEffect transition="in" filter="blinds(horizontal)">
                                      <p:cBhvr>
                                        <p:cTn id="14"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408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Text Box 3"/>
          <p:cNvSpPr txBox="1">
            <a:spLocks noChangeArrowheads="1"/>
          </p:cNvSpPr>
          <p:nvPr/>
        </p:nvSpPr>
        <p:spPr bwMode="auto">
          <a:xfrm>
            <a:off x="1046129" y="1882765"/>
            <a:ext cx="9359900" cy="2749550"/>
          </a:xfrm>
          <a:prstGeom prst="rect">
            <a:avLst/>
          </a:prstGeom>
          <a:noFill/>
          <a:ln w="38100">
            <a:noFill/>
            <a:miter lim="800000"/>
          </a:ln>
          <a:effectLst/>
        </p:spPr>
        <p:txBody>
          <a:bodyPr>
            <a:spAutoFit/>
          </a:bodyPr>
          <a:lstStyle/>
          <a:p>
            <a:pPr>
              <a:lnSpc>
                <a:spcPct val="120000"/>
              </a:lnSpc>
            </a:pPr>
            <a:r>
              <a:rPr lang="zh-CN" altLang="en-US" sz="2400" b="1" smtClean="0">
                <a:solidFill>
                  <a:srgbClr val="009900"/>
                </a:solidFill>
              </a:rPr>
              <a:t>         小说</a:t>
            </a:r>
            <a:r>
              <a:rPr lang="zh-CN" altLang="en-US" sz="2400" b="1">
                <a:solidFill>
                  <a:srgbClr val="009900"/>
                </a:solidFill>
              </a:rPr>
              <a:t>的结构是指作者基于自己对生活的认识，根据塑造形象和表现主题的需要，运用各种艺术表现手法，把一系列生活材料、人物事件分轻重主次，合理而匀称地加以组织和安排的结果。结构通常与情节并称为情节结构，但事实上，结构并不等同于情节；结构大于情节，涵盖了小说中的情节与非情节因素，结构的任务除了对情节构造的相关要素进行剪裁布局外，还要对非情节的要素组织安排。</a:t>
            </a:r>
            <a:r>
              <a:rPr lang="zh-CN" altLang="en-US" sz="2400">
                <a:solidFill>
                  <a:srgbClr val="009900"/>
                </a:solidFill>
              </a:rPr>
              <a:t> </a:t>
            </a:r>
            <a:r>
              <a:rPr lang="en-US" altLang="zh-CN" sz="2400" b="1">
                <a:solidFill>
                  <a:srgbClr val="009900"/>
                </a:solidFill>
              </a:rPr>
              <a:t>        </a:t>
            </a:r>
            <a:endParaRPr lang="zh-CN" altLang="en-US" sz="2400" b="1">
              <a:solidFill>
                <a:srgbClr val="009900"/>
              </a:solidFill>
            </a:endParaRPr>
          </a:p>
        </p:txBody>
      </p:sp>
      <p:sp>
        <p:nvSpPr>
          <p:cNvPr id="7" name="矩形 6"/>
          <p:cNvSpPr/>
          <p:nvPr/>
        </p:nvSpPr>
        <p:spPr>
          <a:xfrm>
            <a:off x="2117699" y="811195"/>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itchFamily="2" charset="-122"/>
              </a:rPr>
              <a:t>考点二　小说情节结构</a:t>
            </a:r>
            <a:r>
              <a:rPr lang="en-US" altLang="en-US" sz="2800" b="1" smtClean="0">
                <a:latin typeface="黑体" pitchFamily="2" charset="-122"/>
                <a:ea typeface="黑体" pitchFamily="2" charset="-122"/>
              </a:rPr>
              <a:t>3</a:t>
            </a:r>
            <a:r>
              <a:rPr lang="zh-CN" altLang="en-US" sz="2800" b="1" smtClean="0">
                <a:latin typeface="黑体" pitchFamily="2" charset="-122"/>
                <a:ea typeface="黑体" pitchFamily="2" charset="-122"/>
              </a:rPr>
              <a:t>题型</a:t>
            </a:r>
            <a:endParaRPr lang="zh-CN" altLang="en-US" sz="2800" b="1">
              <a:latin typeface="黑体" pitchFamily="2" charset="-122"/>
              <a:ea typeface="黑体" pitchFamily="2" charset="-122"/>
            </a:endParaRP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情节结构</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blinds(horizontal)">
                                      <p:cBhvr>
                                        <p:cTn id="7" dur="500"/>
                                        <p:tgtEl>
                                          <p:spTgt spid="18227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117567" y="2454269"/>
            <a:ext cx="1785950" cy="127254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smtClean="0">
                <a:solidFill>
                  <a:schemeClr val="bg1"/>
                </a:solidFill>
                <a:latin typeface="华文琥珀" panose="02010800040101010101" pitchFamily="2" charset="-122"/>
                <a:ea typeface="华文琥珀" panose="02010800040101010101" pitchFamily="2" charset="-122"/>
              </a:rPr>
              <a:t>小 说情节结构</a:t>
            </a:r>
            <a:r>
              <a:rPr lang="en-US" altLang="en-US" sz="3200" smtClean="0">
                <a:solidFill>
                  <a:schemeClr val="bg1"/>
                </a:solidFill>
                <a:latin typeface="华文琥珀" panose="02010800040101010101" pitchFamily="2" charset="-122"/>
                <a:ea typeface="华文琥珀" panose="02010800040101010101" pitchFamily="2" charset="-122"/>
              </a:rPr>
              <a:t>3</a:t>
            </a:r>
            <a:r>
              <a:rPr lang="zh-CN" altLang="en-US" sz="3200" smtClean="0">
                <a:solidFill>
                  <a:schemeClr val="bg1"/>
                </a:solidFill>
                <a:latin typeface="华文琥珀" panose="02010800040101010101" pitchFamily="2" charset="-122"/>
                <a:ea typeface="华文琥珀" panose="02010800040101010101" pitchFamily="2" charset="-122"/>
              </a:rPr>
              <a:t>题型</a:t>
            </a:r>
            <a:endParaRPr lang="zh-CN" altLang="en-US" sz="3200">
              <a:solidFill>
                <a:schemeClr val="bg1"/>
              </a:solidFill>
              <a:latin typeface="华文琥珀" panose="02010800040101010101" pitchFamily="2" charset="-122"/>
              <a:ea typeface="华文琥珀" panose="02010800040101010101" pitchFamily="2" charset="-122"/>
            </a:endParaRPr>
          </a:p>
        </p:txBody>
      </p:sp>
      <p:sp>
        <p:nvSpPr>
          <p:cNvPr id="173064" name="AutoShape 8"/>
          <p:cNvSpPr>
            <a:spLocks noChangeArrowheads="1"/>
          </p:cNvSpPr>
          <p:nvPr/>
        </p:nvSpPr>
        <p:spPr bwMode="auto">
          <a:xfrm>
            <a:off x="5184775" y="1655763"/>
            <a:ext cx="4679950" cy="476250"/>
          </a:xfrm>
          <a:prstGeom prst="wedgeRoundRectCallout">
            <a:avLst>
              <a:gd name="adj1" fmla="val -103699"/>
              <a:gd name="adj2" fmla="val 188333"/>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题型一    情节的梳理与概括 </a:t>
            </a:r>
          </a:p>
        </p:txBody>
      </p:sp>
      <p:sp>
        <p:nvSpPr>
          <p:cNvPr id="173065" name="AutoShape 9"/>
          <p:cNvSpPr>
            <a:spLocks noChangeArrowheads="1"/>
          </p:cNvSpPr>
          <p:nvPr/>
        </p:nvSpPr>
        <p:spPr bwMode="auto">
          <a:xfrm>
            <a:off x="5184775" y="2592388"/>
            <a:ext cx="4679950" cy="476250"/>
          </a:xfrm>
          <a:prstGeom prst="wedgeRoundRectCallout">
            <a:avLst>
              <a:gd name="adj1" fmla="val -102986"/>
              <a:gd name="adj2" fmla="val 39333"/>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题型二    情节安排的技巧</a:t>
            </a:r>
          </a:p>
        </p:txBody>
      </p:sp>
      <p:sp>
        <p:nvSpPr>
          <p:cNvPr id="173066" name="AutoShape 10"/>
          <p:cNvSpPr>
            <a:spLocks noChangeArrowheads="1"/>
          </p:cNvSpPr>
          <p:nvPr/>
        </p:nvSpPr>
        <p:spPr bwMode="auto">
          <a:xfrm>
            <a:off x="5184775" y="3527425"/>
            <a:ext cx="4679950" cy="476250"/>
          </a:xfrm>
          <a:prstGeom prst="wedgeRoundRectCallout">
            <a:avLst>
              <a:gd name="adj1" fmla="val -101764"/>
              <a:gd name="adj2" fmla="val -124667"/>
              <a:gd name="adj3" fmla="val 16667"/>
            </a:avLst>
          </a:prstGeom>
        </p:spPr>
        <p:style>
          <a:lnRef idx="0">
            <a:schemeClr val="accent3"/>
          </a:lnRef>
          <a:fillRef idx="3">
            <a:schemeClr val="accent3"/>
          </a:fillRef>
          <a:effectRef idx="3">
            <a:schemeClr val="accent3"/>
          </a:effectRef>
          <a:fontRef idx="minor">
            <a:schemeClr val="lt1"/>
          </a:fontRef>
        </p:style>
        <p:txBody>
          <a:bodyPr/>
          <a:lstStyle/>
          <a:p>
            <a:r>
              <a:rPr lang="zh-CN" altLang="en-US" sz="2400" b="1" smtClean="0">
                <a:solidFill>
                  <a:srgbClr val="FF0000"/>
                </a:solidFill>
                <a:ea typeface="黑体" pitchFamily="2" charset="-122"/>
              </a:rPr>
              <a:t>题型三    情节的作用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checkerboard(across)">
                                      <p:cBhvr>
                                        <p:cTn id="7" dur="500"/>
                                        <p:tgtEl>
                                          <p:spTgt spid="1730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173064"/>
                                        </p:tgtEl>
                                        <p:attrNameLst>
                                          <p:attrName>style.visibility</p:attrName>
                                        </p:attrNameLst>
                                      </p:cBhvr>
                                      <p:to>
                                        <p:strVal val="visible"/>
                                      </p:to>
                                    </p:set>
                                    <p:anim calcmode="lin" valueType="num">
                                      <p:cBhvr additive="base">
                                        <p:cTn id="13" dur="500" fill="hold"/>
                                        <p:tgtEl>
                                          <p:spTgt spid="173064"/>
                                        </p:tgtEl>
                                        <p:attrNameLst>
                                          <p:attrName>ppt_x</p:attrName>
                                        </p:attrNameLst>
                                      </p:cBhvr>
                                      <p:tavLst>
                                        <p:tav tm="0">
                                          <p:val>
                                            <p:strVal val="1+#ppt_w/2"/>
                                          </p:val>
                                        </p:tav>
                                        <p:tav tm="100000">
                                          <p:val>
                                            <p:strVal val="#ppt_x"/>
                                          </p:val>
                                        </p:tav>
                                      </p:tavLst>
                                    </p:anim>
                                    <p:anim calcmode="lin" valueType="num">
                                      <p:cBhvr additive="base">
                                        <p:cTn id="14"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73065"/>
                                        </p:tgtEl>
                                        <p:attrNameLst>
                                          <p:attrName>style.visibility</p:attrName>
                                        </p:attrNameLst>
                                      </p:cBhvr>
                                      <p:to>
                                        <p:strVal val="visible"/>
                                      </p:to>
                                    </p:set>
                                    <p:anim calcmode="lin" valueType="num">
                                      <p:cBhvr additive="base">
                                        <p:cTn id="20" dur="500" fill="hold"/>
                                        <p:tgtEl>
                                          <p:spTgt spid="173065"/>
                                        </p:tgtEl>
                                        <p:attrNameLst>
                                          <p:attrName>ppt_x</p:attrName>
                                        </p:attrNameLst>
                                      </p:cBhvr>
                                      <p:tavLst>
                                        <p:tav tm="0">
                                          <p:val>
                                            <p:strVal val="1+#ppt_w/2"/>
                                          </p:val>
                                        </p:tav>
                                        <p:tav tm="100000">
                                          <p:val>
                                            <p:strVal val="#ppt_x"/>
                                          </p:val>
                                        </p:tav>
                                      </p:tavLst>
                                    </p:anim>
                                    <p:anim calcmode="lin" valueType="num">
                                      <p:cBhvr additive="base">
                                        <p:cTn id="21"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73066"/>
                                        </p:tgtEl>
                                        <p:attrNameLst>
                                          <p:attrName>style.visibility</p:attrName>
                                        </p:attrNameLst>
                                      </p:cBhvr>
                                      <p:to>
                                        <p:strVal val="visible"/>
                                      </p:to>
                                    </p:set>
                                    <p:anim calcmode="lin" valueType="num">
                                      <p:cBhvr additive="base">
                                        <p:cTn id="27" dur="500" fill="hold"/>
                                        <p:tgtEl>
                                          <p:spTgt spid="173066"/>
                                        </p:tgtEl>
                                        <p:attrNameLst>
                                          <p:attrName>ppt_x</p:attrName>
                                        </p:attrNameLst>
                                      </p:cBhvr>
                                      <p:tavLst>
                                        <p:tav tm="0">
                                          <p:val>
                                            <p:strVal val="1+#ppt_w/2"/>
                                          </p:val>
                                        </p:tav>
                                        <p:tav tm="100000">
                                          <p:val>
                                            <p:strVal val="#ppt_x"/>
                                          </p:val>
                                        </p:tav>
                                      </p:tavLst>
                                    </p:anim>
                                    <p:anim calcmode="lin" valueType="num">
                                      <p:cBhvr additive="base">
                                        <p:cTn id="28"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173064" grpId="1" animBg="1"/>
      <p:bldP spid="173065" grpId="2" animBg="1"/>
      <p:bldP spid="173066" grpId="3"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8332805" y="1454137"/>
            <a:ext cx="2630488" cy="1497013"/>
            <a:chOff x="4150" y="619"/>
            <a:chExt cx="1315" cy="997"/>
          </a:xfrm>
        </p:grpSpPr>
        <p:sp>
          <p:nvSpPr>
            <p:cNvPr id="36870" name="AutoShape 6"/>
            <p:cNvSpPr>
              <a:spLocks noChangeArrowheads="1"/>
            </p:cNvSpPr>
            <p:nvPr/>
          </p:nvSpPr>
          <p:spPr bwMode="auto">
            <a:xfrm>
              <a:off x="4150" y="619"/>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1" name="Text Box 7"/>
            <p:cNvSpPr txBox="1">
              <a:spLocks noChangeArrowheads="1"/>
            </p:cNvSpPr>
            <p:nvPr/>
          </p:nvSpPr>
          <p:spPr bwMode="auto">
            <a:xfrm>
              <a:off x="4286" y="664"/>
              <a:ext cx="1146" cy="909"/>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lnSpc>
                  <a:spcPct val="115000"/>
                </a:lnSpc>
              </a:pPr>
              <a:r>
                <a:rPr lang="zh-CN" altLang="en-US" sz="2400" smtClean="0">
                  <a:solidFill>
                    <a:schemeClr val="bg1"/>
                  </a:solidFill>
                  <a:ea typeface="黑体" pitchFamily="2" charset="-122"/>
                </a:rPr>
                <a:t>●文中共写了哪几件事？请依次加以概括</a:t>
              </a:r>
              <a:endParaRPr lang="en-US" altLang="zh-CN" sz="2400">
                <a:solidFill>
                  <a:schemeClr val="bg1"/>
                </a:solidFill>
                <a:ea typeface="黑体" pitchFamily="2" charset="-122"/>
              </a:endParaRPr>
            </a:p>
          </p:txBody>
        </p:sp>
      </p:grpSp>
      <p:grpSp>
        <p:nvGrpSpPr>
          <p:cNvPr id="3" name="Group 8"/>
          <p:cNvGrpSpPr/>
          <p:nvPr/>
        </p:nvGrpSpPr>
        <p:grpSpPr>
          <a:xfrm>
            <a:off x="688939" y="1454137"/>
            <a:ext cx="2628900" cy="1495425"/>
            <a:chOff x="340" y="619"/>
            <a:chExt cx="1315" cy="997"/>
          </a:xfrm>
        </p:grpSpPr>
        <p:sp>
          <p:nvSpPr>
            <p:cNvPr id="36873" name="AutoShape 9"/>
            <p:cNvSpPr>
              <a:spLocks noChangeArrowheads="1"/>
            </p:cNvSpPr>
            <p:nvPr/>
          </p:nvSpPr>
          <p:spPr bwMode="auto">
            <a:xfrm flipH="1">
              <a:off x="340" y="619"/>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a:lstStyle/>
            <a:p>
              <a:pPr algn="ctr"/>
              <a:endParaRPr lang="zh-CN" altLang="en-US"/>
            </a:p>
          </p:txBody>
        </p:sp>
        <p:sp>
          <p:nvSpPr>
            <p:cNvPr id="36874" name="Text Box 10"/>
            <p:cNvSpPr txBox="1">
              <a:spLocks noChangeArrowheads="1"/>
            </p:cNvSpPr>
            <p:nvPr/>
          </p:nvSpPr>
          <p:spPr bwMode="auto">
            <a:xfrm>
              <a:off x="400" y="665"/>
              <a:ext cx="1222" cy="92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zh-CN" altLang="en-US" sz="2800" smtClean="0">
                  <a:solidFill>
                    <a:schemeClr val="bg1"/>
                  </a:solidFill>
                  <a:ea typeface="黑体" pitchFamily="2" charset="-122"/>
                </a:rPr>
                <a:t>●</a:t>
              </a:r>
              <a:r>
                <a:rPr lang="zh-CN" altLang="en-US" sz="2800" smtClean="0">
                  <a:latin typeface="黑体" pitchFamily="2" charset="-122"/>
                  <a:ea typeface="黑体" pitchFamily="2" charset="-122"/>
                </a:rPr>
                <a:t>用一句话或简明的语句概括故事情节。</a:t>
              </a:r>
              <a:endParaRPr lang="zh-CN" altLang="en-US" sz="2800">
                <a:latin typeface="黑体" pitchFamily="2" charset="-122"/>
                <a:ea typeface="黑体" pitchFamily="2" charset="-122"/>
              </a:endParaRPr>
            </a:p>
          </p:txBody>
        </p:sp>
      </p:grpSp>
      <p:grpSp>
        <p:nvGrpSpPr>
          <p:cNvPr id="4" name="Group 31"/>
          <p:cNvGrpSpPr/>
          <p:nvPr/>
        </p:nvGrpSpPr>
        <p:grpSpPr>
          <a:xfrm>
            <a:off x="8332805" y="3740153"/>
            <a:ext cx="2633663" cy="1495425"/>
            <a:chOff x="4127" y="2401"/>
            <a:chExt cx="1316" cy="997"/>
          </a:xfrm>
        </p:grpSpPr>
        <p:sp>
          <p:nvSpPr>
            <p:cNvPr id="36876" name="AutoShape 12"/>
            <p:cNvSpPr>
              <a:spLocks noChangeArrowheads="1"/>
            </p:cNvSpPr>
            <p:nvPr/>
          </p:nvSpPr>
          <p:spPr bwMode="auto">
            <a:xfrm flipV="1">
              <a:off x="4127" y="2401"/>
              <a:ext cx="1315" cy="997"/>
            </a:xfrm>
            <a:prstGeom prst="wedgeRoundRectCallout">
              <a:avLst>
                <a:gd name="adj1" fmla="val -84296"/>
                <a:gd name="adj2" fmla="val 56620"/>
                <a:gd name="adj3" fmla="val 16667"/>
              </a:avLst>
            </a:prstGeom>
          </p:spPr>
          <p:style>
            <a:lnRef idx="0">
              <a:schemeClr val="accent4"/>
            </a:lnRef>
            <a:fillRef idx="3">
              <a:schemeClr val="accent4"/>
            </a:fillRef>
            <a:effectRef idx="3">
              <a:schemeClr val="accent4"/>
            </a:effectRef>
            <a:fontRef idx="minor">
              <a:schemeClr val="lt1"/>
            </a:fontRef>
          </p:style>
          <p:txBody>
            <a:bodyPr rot="10800000"/>
            <a:lstStyle/>
            <a:p>
              <a:pPr algn="ctr"/>
              <a:endParaRPr lang="zh-CN" altLang="en-US"/>
            </a:p>
          </p:txBody>
        </p:sp>
        <p:sp>
          <p:nvSpPr>
            <p:cNvPr id="36877" name="Text Box 13"/>
            <p:cNvSpPr txBox="1">
              <a:spLocks noChangeArrowheads="1"/>
            </p:cNvSpPr>
            <p:nvPr/>
          </p:nvSpPr>
          <p:spPr bwMode="auto">
            <a:xfrm>
              <a:off x="4195" y="2474"/>
              <a:ext cx="1248" cy="635"/>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r>
                <a:rPr lang="zh-CN" altLang="en-US" sz="2800" smtClean="0">
                  <a:solidFill>
                    <a:schemeClr val="bg1"/>
                  </a:solidFill>
                  <a:ea typeface="黑体" pitchFamily="2" charset="-122"/>
                </a:rPr>
                <a:t>●</a:t>
              </a:r>
              <a:r>
                <a:rPr lang="zh-CN" altLang="en-US" sz="2800" smtClean="0">
                  <a:latin typeface="黑体" pitchFamily="2" charset="-122"/>
                  <a:ea typeface="黑体" pitchFamily="2" charset="-122"/>
                </a:rPr>
                <a:t>概括出情节发展跌宕之处</a:t>
              </a:r>
              <a:endParaRPr lang="en-US" altLang="zh-CN" sz="2800">
                <a:latin typeface="黑体" pitchFamily="2" charset="-122"/>
                <a:ea typeface="黑体" pitchFamily="2" charset="-122"/>
              </a:endParaRPr>
            </a:p>
          </p:txBody>
        </p:sp>
      </p:grpSp>
      <p:grpSp>
        <p:nvGrpSpPr>
          <p:cNvPr id="5" name="Group 30"/>
          <p:cNvGrpSpPr/>
          <p:nvPr/>
        </p:nvGrpSpPr>
        <p:grpSpPr>
          <a:xfrm>
            <a:off x="617501" y="3740153"/>
            <a:ext cx="2632075" cy="1495425"/>
            <a:chOff x="317" y="2401"/>
            <a:chExt cx="1316" cy="997"/>
          </a:xfrm>
        </p:grpSpPr>
        <p:sp>
          <p:nvSpPr>
            <p:cNvPr id="36879" name="AutoShape 15"/>
            <p:cNvSpPr>
              <a:spLocks noChangeArrowheads="1"/>
            </p:cNvSpPr>
            <p:nvPr/>
          </p:nvSpPr>
          <p:spPr bwMode="auto">
            <a:xfrm flipH="1" flipV="1">
              <a:off x="317" y="2401"/>
              <a:ext cx="1315" cy="997"/>
            </a:xfrm>
            <a:prstGeom prst="wedgeRoundRectCallout">
              <a:avLst>
                <a:gd name="adj1" fmla="val -84301"/>
                <a:gd name="adj2" fmla="val 56616"/>
                <a:gd name="adj3" fmla="val 16667"/>
              </a:avLst>
            </a:prstGeom>
          </p:spPr>
          <p:style>
            <a:lnRef idx="0">
              <a:schemeClr val="accent4"/>
            </a:lnRef>
            <a:fillRef idx="3">
              <a:schemeClr val="accent4"/>
            </a:fillRef>
            <a:effectRef idx="3">
              <a:schemeClr val="accent4"/>
            </a:effectRef>
            <a:fontRef idx="minor">
              <a:schemeClr val="lt1"/>
            </a:fontRef>
          </p:style>
          <p:txBody>
            <a:bodyPr rot="10800000"/>
            <a:lstStyle/>
            <a:p>
              <a:pPr algn="ctr"/>
              <a:endParaRPr lang="zh-CN" altLang="en-US"/>
            </a:p>
          </p:txBody>
        </p:sp>
        <p:sp>
          <p:nvSpPr>
            <p:cNvPr id="36880" name="Text Box 16"/>
            <p:cNvSpPr txBox="1">
              <a:spLocks noChangeArrowheads="1"/>
            </p:cNvSpPr>
            <p:nvPr/>
          </p:nvSpPr>
          <p:spPr bwMode="auto">
            <a:xfrm>
              <a:off x="385" y="2478"/>
              <a:ext cx="1248" cy="594"/>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r>
                <a:rPr lang="zh-CN" altLang="en-US" sz="2600" smtClean="0">
                  <a:solidFill>
                    <a:schemeClr val="bg1"/>
                  </a:solidFill>
                  <a:ea typeface="黑体" pitchFamily="2" charset="-122"/>
                </a:rPr>
                <a:t>●概括小说的部分内容（四环节） </a:t>
              </a:r>
              <a:endParaRPr lang="en-US" altLang="zh-CN" sz="2600">
                <a:solidFill>
                  <a:schemeClr val="bg1"/>
                </a:solidFill>
                <a:ea typeface="黑体" pitchFamily="2" charset="-122"/>
              </a:endParaRPr>
            </a:p>
          </p:txBody>
        </p:sp>
      </p:grpSp>
      <p:grpSp>
        <p:nvGrpSpPr>
          <p:cNvPr id="6" name="Group 29"/>
          <p:cNvGrpSpPr/>
          <p:nvPr/>
        </p:nvGrpSpPr>
        <p:grpSpPr>
          <a:xfrm>
            <a:off x="4117963" y="1954203"/>
            <a:ext cx="3371850" cy="2528888"/>
            <a:chOff x="2040" y="1223"/>
            <a:chExt cx="1686" cy="1686"/>
          </a:xfrm>
        </p:grpSpPr>
        <p:sp>
          <p:nvSpPr>
            <p:cNvPr id="36890" name="Oval 26"/>
            <p:cNvSpPr>
              <a:spLocks noChangeArrowheads="1"/>
            </p:cNvSpPr>
            <p:nvPr/>
          </p:nvSpPr>
          <p:spPr bwMode="auto">
            <a:xfrm>
              <a:off x="2040" y="1223"/>
              <a:ext cx="1686" cy="1686"/>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sp>
          <p:nvSpPr>
            <p:cNvPr id="36891" name="Text Box 27"/>
            <p:cNvSpPr txBox="1">
              <a:spLocks noChangeArrowheads="1"/>
            </p:cNvSpPr>
            <p:nvPr/>
          </p:nvSpPr>
          <p:spPr bwMode="auto">
            <a:xfrm>
              <a:off x="2223" y="1509"/>
              <a:ext cx="1286" cy="116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3600" smtClean="0">
                  <a:latin typeface="黑体" pitchFamily="2" charset="-122"/>
                  <a:ea typeface="黑体" pitchFamily="2" charset="-122"/>
                </a:rPr>
                <a:t>题型一</a:t>
              </a:r>
            </a:p>
            <a:p>
              <a:pPr algn="ctr"/>
              <a:r>
                <a:rPr lang="zh-CN" altLang="en-US" sz="3600" smtClean="0">
                  <a:latin typeface="黑体" pitchFamily="2" charset="-122"/>
                  <a:ea typeface="黑体" pitchFamily="2" charset="-122"/>
                </a:rPr>
                <a:t>情节的梳理与概括</a:t>
              </a:r>
              <a:endParaRPr lang="zh-CN" altLang="en-US" sz="3600">
                <a:latin typeface="黑体" pitchFamily="2" charset="-122"/>
                <a:ea typeface="黑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9"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501" y="668319"/>
            <a:ext cx="10352087" cy="1076325"/>
          </a:xfrm>
          <a:prstGeom prst="rect">
            <a:avLst/>
          </a:prstGeom>
        </p:spPr>
        <p:txBody>
          <a:bodyPr>
            <a:spAutoFit/>
          </a:bodyPr>
          <a:lstStyle/>
          <a:p>
            <a:pPr algn="ctr"/>
            <a:r>
              <a:rPr lang="en-US" altLang="en-US" sz="32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一</a:t>
            </a:r>
            <a:r>
              <a:rPr lang="en-US" altLang="en-US" sz="32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情节梳理的</a:t>
            </a:r>
            <a:r>
              <a:rPr lang="en-US" altLang="en-US" sz="3200" smtClean="0">
                <a:solidFill>
                  <a:schemeClr val="hlink"/>
                </a:solidFill>
                <a:effectLst>
                  <a:outerShdw blurRad="38100" dist="38100" dir="2700000" algn="tl">
                    <a:srgbClr val="C0C0C0"/>
                  </a:outerShdw>
                </a:effectLst>
                <a:latin typeface="黑体" pitchFamily="2" charset="-122"/>
                <a:ea typeface="黑体" pitchFamily="2" charset="-122"/>
              </a:rPr>
              <a:t>3</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个视角</a:t>
            </a:r>
          </a:p>
          <a:p>
            <a:pPr algn="ctr"/>
            <a:endParaRPr lang="zh-CN" altLang="en-US" sz="3200" smtClean="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174083" name="Text Box 3"/>
          <p:cNvSpPr txBox="1">
            <a:spLocks noChangeArrowheads="1"/>
          </p:cNvSpPr>
          <p:nvPr/>
        </p:nvSpPr>
        <p:spPr bwMode="auto">
          <a:xfrm>
            <a:off x="1546195" y="1739889"/>
            <a:ext cx="8643998" cy="3784600"/>
          </a:xfrm>
          <a:prstGeom prst="rect">
            <a:avLst/>
          </a:prstGeom>
          <a:noFill/>
          <a:ln w="38100">
            <a:noFill/>
            <a:miter lim="800000"/>
          </a:ln>
          <a:effectLst/>
        </p:spPr>
        <p:txBody>
          <a:bodyPr wrap="square">
            <a:spAutoFit/>
          </a:bodyPr>
          <a:lstStyle/>
          <a:p>
            <a:r>
              <a:rPr lang="zh-CN" altLang="en-US" sz="2400" b="1" smtClean="0">
                <a:solidFill>
                  <a:srgbClr val="0000FF"/>
                </a:solidFill>
                <a:latin typeface="仿宋" panose="02010609060101010101" pitchFamily="49" charset="-122"/>
                <a:ea typeface="仿宋" panose="02010609060101010101" pitchFamily="49" charset="-122"/>
              </a:rPr>
              <a:t>    对小说情节梳理的考查主要是从分析作品结构来入手的。这要求考生既要注意小说的整体构思、贯串线索，又要注意各个段落以及各段内部层次之间的关系。</a:t>
            </a:r>
          </a:p>
          <a:p>
            <a:r>
              <a:rPr lang="zh-CN" altLang="en-US" sz="2400" b="1" smtClean="0">
                <a:solidFill>
                  <a:srgbClr val="0000FF"/>
                </a:solidFill>
                <a:latin typeface="仿宋" panose="02010609060101010101" pitchFamily="49" charset="-122"/>
                <a:ea typeface="仿宋" panose="02010609060101010101" pitchFamily="49" charset="-122"/>
              </a:rPr>
              <a:t>    在作品中，情节的安排取决于作者的艺术构思，并不一定按照现实生活中事件发生、发展的顺序来写，有时可省略某一部分，有时可颠倒或交错。因此梳理情节时必须要清楚小说情节的叙述顺序。</a:t>
            </a:r>
            <a:r>
              <a:rPr lang="en-US" alt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小说的叙述顺序见</a:t>
            </a:r>
            <a:r>
              <a:rPr lang="en-US" alt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题型二　叙述手法</a:t>
            </a:r>
            <a:r>
              <a:rPr lang="en-US" altLang="en-US" sz="2400" b="1" smtClean="0">
                <a:solidFill>
                  <a:srgbClr val="0000FF"/>
                </a:solidFill>
                <a:latin typeface="仿宋" panose="02010609060101010101" pitchFamily="49" charset="-122"/>
                <a:ea typeface="仿宋" panose="02010609060101010101" pitchFamily="49" charset="-122"/>
              </a:rPr>
              <a:t>”</a:t>
            </a:r>
            <a:r>
              <a:rPr lang="zh-CN" altLang="en-US" sz="2400" b="1" smtClean="0">
                <a:solidFill>
                  <a:srgbClr val="0000FF"/>
                </a:solidFill>
                <a:latin typeface="仿宋" panose="02010609060101010101" pitchFamily="49" charset="-122"/>
                <a:ea typeface="仿宋" panose="02010609060101010101" pitchFamily="49" charset="-122"/>
              </a:rPr>
              <a:t>相关内容</a:t>
            </a:r>
            <a:r>
              <a:rPr lang="en-US" altLang="en-US" sz="2400" b="1" smtClean="0">
                <a:solidFill>
                  <a:srgbClr val="0000FF"/>
                </a:solidFill>
                <a:latin typeface="仿宋" panose="02010609060101010101" pitchFamily="49" charset="-122"/>
                <a:ea typeface="仿宋" panose="02010609060101010101" pitchFamily="49" charset="-122"/>
              </a:rPr>
              <a:t>)</a:t>
            </a:r>
            <a:endParaRPr lang="zh-CN" altLang="en-US" sz="2400" b="1" smtClean="0">
              <a:solidFill>
                <a:srgbClr val="0000FF"/>
              </a:solidFill>
              <a:latin typeface="仿宋" panose="02010609060101010101" pitchFamily="49" charset="-122"/>
              <a:ea typeface="仿宋" panose="02010609060101010101" pitchFamily="49" charset="-122"/>
            </a:endParaRPr>
          </a:p>
          <a:p>
            <a:r>
              <a:rPr lang="zh-CN" altLang="en-US" sz="2400" b="1" smtClean="0">
                <a:solidFill>
                  <a:srgbClr val="0000FF"/>
                </a:solidFill>
                <a:latin typeface="仿宋" panose="02010609060101010101" pitchFamily="49" charset="-122"/>
                <a:ea typeface="仿宋" panose="02010609060101010101" pitchFamily="49" charset="-122"/>
              </a:rPr>
              <a:t>    在弄清情节的叙述顺序的前提下，要注意灵活运用以下三种方式：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74083"/>
                                        </p:tgtEl>
                                        <p:attrNameLst>
                                          <p:attrName>style.visibility</p:attrName>
                                        </p:attrNameLst>
                                      </p:cBhvr>
                                      <p:to>
                                        <p:strVal val="visible"/>
                                      </p:to>
                                    </p:set>
                                    <p:animEffect transition="in" filter="blinds(horizontal)">
                                      <p:cBhvr>
                                        <p:cTn id="14"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4083"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7293</Words>
  <Application>Microsoft Office PowerPoint</Application>
  <PresentationFormat>自定义</PresentationFormat>
  <Paragraphs>329</Paragraphs>
  <Slides>45</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45</vt:i4>
      </vt:variant>
    </vt:vector>
  </HeadingPairs>
  <TitlesOfParts>
    <vt:vector size="48"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2020-10-21T18:13:56Z</cp:lastPrinted>
  <dcterms:created xsi:type="dcterms:W3CDTF">2020-10-21T18:13:56Z</dcterms:created>
  <dcterms:modified xsi:type="dcterms:W3CDTF">2021-01-03T04:44:12Z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