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 id="2147483662" r:id="rId15"/>
    <p:sldMasterId id="2147483663" r:id="rId16"/>
    <p:sldMasterId id="2147483664" r:id="rId17"/>
    <p:sldMasterId id="2147483665" r:id="rId18"/>
    <p:sldMasterId id="2147483666" r:id="rId19"/>
    <p:sldMasterId id="2147483667" r:id="rId20"/>
    <p:sldMasterId id="2147483668" r:id="rId21"/>
    <p:sldMasterId id="2147483669" r:id="rId22"/>
  </p:sldMasterIdLst>
  <p:notesMasterIdLst>
    <p:notesMasterId r:id="rId23"/>
  </p:notesMasterIdLst>
  <p:handoutMasterIdLst>
    <p:handoutMasterId r:id="rId24"/>
  </p:handoutMasterIdLst>
  <p:sldIdLst>
    <p:sldId id="531" r:id="rId25"/>
    <p:sldId id="532" r:id="rId26"/>
    <p:sldId id="534" r:id="rId27"/>
    <p:sldId id="536" r:id="rId28"/>
    <p:sldId id="537" r:id="rId29"/>
    <p:sldId id="538" r:id="rId30"/>
    <p:sldId id="539" r:id="rId31"/>
    <p:sldId id="540" r:id="rId32"/>
    <p:sldId id="541" r:id="rId33"/>
    <p:sldId id="542" r:id="rId34"/>
    <p:sldId id="543" r:id="rId35"/>
    <p:sldId id="544" r:id="rId36"/>
    <p:sldId id="545" r:id="rId37"/>
    <p:sldId id="546" r:id="rId38"/>
    <p:sldId id="547" r:id="rId39"/>
    <p:sldId id="548" r:id="rId40"/>
    <p:sldId id="549" r:id="rId41"/>
    <p:sldId id="550" r:id="rId42"/>
    <p:sldId id="551" r:id="rId43"/>
    <p:sldId id="552" r:id="rId44"/>
    <p:sldId id="553" r:id="rId45"/>
    <p:sldId id="554" r:id="rId46"/>
    <p:sldId id="555" r:id="rId47"/>
    <p:sldId id="556" r:id="rId48"/>
    <p:sldId id="557" r:id="rId49"/>
    <p:sldId id="558" r:id="rId50"/>
    <p:sldId id="559" r:id="rId51"/>
    <p:sldId id="560" r:id="rId52"/>
    <p:sldId id="561" r:id="rId53"/>
    <p:sldId id="562" r:id="rId54"/>
    <p:sldId id="563" r:id="rId55"/>
    <p:sldId id="564" r:id="rId56"/>
    <p:sldId id="565" r:id="rId57"/>
    <p:sldId id="566" r:id="rId58"/>
    <p:sldId id="567" r:id="rId59"/>
    <p:sldId id="568" r:id="rId60"/>
    <p:sldId id="569" r:id="rId61"/>
    <p:sldId id="570" r:id="rId62"/>
    <p:sldId id="571" r:id="rId63"/>
    <p:sldId id="572" r:id="rId64"/>
    <p:sldId id="573" r:id="rId65"/>
    <p:sldId id="574" r:id="rId66"/>
    <p:sldId id="575" r:id="rId67"/>
    <p:sldId id="576" r:id="rId68"/>
    <p:sldId id="577" r:id="rId69"/>
    <p:sldId id="578" r:id="rId70"/>
    <p:sldId id="579" r:id="rId71"/>
    <p:sldId id="580" r:id="rId72"/>
  </p:sldIdLst>
  <p:sldSz cx="9144000" cy="6858000" type="screen4x3"/>
  <p:notesSz cx="6858000" cy="9144000"/>
  <p:custDataLst>
    <p:tags r:id="rId73"/>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Arial"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9" d="100"/>
          <a:sy n="69"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slideMaster" Target="slideMasters/slideMaster11.xml" /><Relationship Id="rId12" Type="http://schemas.openxmlformats.org/officeDocument/2006/relationships/slideMaster" Target="slideMasters/slideMaster12.xml" /><Relationship Id="rId13" Type="http://schemas.openxmlformats.org/officeDocument/2006/relationships/slideMaster" Target="slideMasters/slideMaster13.xml" /><Relationship Id="rId14" Type="http://schemas.openxmlformats.org/officeDocument/2006/relationships/slideMaster" Target="slideMasters/slideMaster14.xml" /><Relationship Id="rId15" Type="http://schemas.openxmlformats.org/officeDocument/2006/relationships/slideMaster" Target="slideMasters/slideMaster15.xml" /><Relationship Id="rId16" Type="http://schemas.openxmlformats.org/officeDocument/2006/relationships/slideMaster" Target="slideMasters/slideMaster16.xml" /><Relationship Id="rId17" Type="http://schemas.openxmlformats.org/officeDocument/2006/relationships/slideMaster" Target="slideMasters/slideMaster17.xml" /><Relationship Id="rId18" Type="http://schemas.openxmlformats.org/officeDocument/2006/relationships/slideMaster" Target="slideMasters/slideMaster18.xml" /><Relationship Id="rId19" Type="http://schemas.openxmlformats.org/officeDocument/2006/relationships/slideMaster" Target="slideMasters/slideMaster19.xml" /><Relationship Id="rId2" Type="http://schemas.openxmlformats.org/officeDocument/2006/relationships/slideMaster" Target="slideMasters/slideMaster2.xml" /><Relationship Id="rId20" Type="http://schemas.openxmlformats.org/officeDocument/2006/relationships/slideMaster" Target="slideMasters/slideMaster20.xml" /><Relationship Id="rId21" Type="http://schemas.openxmlformats.org/officeDocument/2006/relationships/slideMaster" Target="slideMasters/slideMaster21.xml" /><Relationship Id="rId22" Type="http://schemas.openxmlformats.org/officeDocument/2006/relationships/slideMaster" Target="slideMasters/slideMaster22.xml" /><Relationship Id="rId23" Type="http://schemas.openxmlformats.org/officeDocument/2006/relationships/notesMaster" Target="notesMasters/notesMaster1.xml" /><Relationship Id="rId24" Type="http://schemas.openxmlformats.org/officeDocument/2006/relationships/handoutMaster" Target="handoutMasters/handoutMaster1.xml" /><Relationship Id="rId25" Type="http://schemas.openxmlformats.org/officeDocument/2006/relationships/slide" Target="slides/slide1.xml" /><Relationship Id="rId26" Type="http://schemas.openxmlformats.org/officeDocument/2006/relationships/slide" Target="slides/slide2.xml" /><Relationship Id="rId27" Type="http://schemas.openxmlformats.org/officeDocument/2006/relationships/slide" Target="slides/slide3.xml" /><Relationship Id="rId28" Type="http://schemas.openxmlformats.org/officeDocument/2006/relationships/slide" Target="slides/slide4.xml" /><Relationship Id="rId29" Type="http://schemas.openxmlformats.org/officeDocument/2006/relationships/slide" Target="slides/slide5.xml" /><Relationship Id="rId3" Type="http://schemas.openxmlformats.org/officeDocument/2006/relationships/slideMaster" Target="slideMasters/slideMaster3.xml" /><Relationship Id="rId30" Type="http://schemas.openxmlformats.org/officeDocument/2006/relationships/slide" Target="slides/slide6.xml" /><Relationship Id="rId31" Type="http://schemas.openxmlformats.org/officeDocument/2006/relationships/slide" Target="slides/slide7.xml" /><Relationship Id="rId32" Type="http://schemas.openxmlformats.org/officeDocument/2006/relationships/slide" Target="slides/slide8.xml" /><Relationship Id="rId33" Type="http://schemas.openxmlformats.org/officeDocument/2006/relationships/slide" Target="slides/slide9.xml" /><Relationship Id="rId34" Type="http://schemas.openxmlformats.org/officeDocument/2006/relationships/slide" Target="slides/slide10.xml" /><Relationship Id="rId35" Type="http://schemas.openxmlformats.org/officeDocument/2006/relationships/slide" Target="slides/slide11.xml" /><Relationship Id="rId36" Type="http://schemas.openxmlformats.org/officeDocument/2006/relationships/slide" Target="slides/slide12.xml" /><Relationship Id="rId37" Type="http://schemas.openxmlformats.org/officeDocument/2006/relationships/slide" Target="slides/slide13.xml" /><Relationship Id="rId38" Type="http://schemas.openxmlformats.org/officeDocument/2006/relationships/slide" Target="slides/slide14.xml" /><Relationship Id="rId39" Type="http://schemas.openxmlformats.org/officeDocument/2006/relationships/slide" Target="slides/slide15.xml" /><Relationship Id="rId4" Type="http://schemas.openxmlformats.org/officeDocument/2006/relationships/slideMaster" Target="slideMasters/slideMaster4.xml" /><Relationship Id="rId40" Type="http://schemas.openxmlformats.org/officeDocument/2006/relationships/slide" Target="slides/slide16.xml" /><Relationship Id="rId41" Type="http://schemas.openxmlformats.org/officeDocument/2006/relationships/slide" Target="slides/slide17.xml" /><Relationship Id="rId42" Type="http://schemas.openxmlformats.org/officeDocument/2006/relationships/slide" Target="slides/slide18.xml" /><Relationship Id="rId43" Type="http://schemas.openxmlformats.org/officeDocument/2006/relationships/slide" Target="slides/slide19.xml" /><Relationship Id="rId44" Type="http://schemas.openxmlformats.org/officeDocument/2006/relationships/slide" Target="slides/slide20.xml" /><Relationship Id="rId45" Type="http://schemas.openxmlformats.org/officeDocument/2006/relationships/slide" Target="slides/slide21.xml" /><Relationship Id="rId46" Type="http://schemas.openxmlformats.org/officeDocument/2006/relationships/slide" Target="slides/slide22.xml" /><Relationship Id="rId47" Type="http://schemas.openxmlformats.org/officeDocument/2006/relationships/slide" Target="slides/slide23.xml" /><Relationship Id="rId48" Type="http://schemas.openxmlformats.org/officeDocument/2006/relationships/slide" Target="slides/slide24.xml" /><Relationship Id="rId49" Type="http://schemas.openxmlformats.org/officeDocument/2006/relationships/slide" Target="slides/slide25.xml" /><Relationship Id="rId5" Type="http://schemas.openxmlformats.org/officeDocument/2006/relationships/slideMaster" Target="slideMasters/slideMaster5.xml" /><Relationship Id="rId50" Type="http://schemas.openxmlformats.org/officeDocument/2006/relationships/slide" Target="slides/slide26.xml" /><Relationship Id="rId51" Type="http://schemas.openxmlformats.org/officeDocument/2006/relationships/slide" Target="slides/slide27.xml" /><Relationship Id="rId52" Type="http://schemas.openxmlformats.org/officeDocument/2006/relationships/slide" Target="slides/slide28.xml" /><Relationship Id="rId53" Type="http://schemas.openxmlformats.org/officeDocument/2006/relationships/slide" Target="slides/slide29.xml" /><Relationship Id="rId54" Type="http://schemas.openxmlformats.org/officeDocument/2006/relationships/slide" Target="slides/slide30.xml" /><Relationship Id="rId55" Type="http://schemas.openxmlformats.org/officeDocument/2006/relationships/slide" Target="slides/slide31.xml" /><Relationship Id="rId56" Type="http://schemas.openxmlformats.org/officeDocument/2006/relationships/slide" Target="slides/slide32.xml" /><Relationship Id="rId57" Type="http://schemas.openxmlformats.org/officeDocument/2006/relationships/slide" Target="slides/slide33.xml" /><Relationship Id="rId58" Type="http://schemas.openxmlformats.org/officeDocument/2006/relationships/slide" Target="slides/slide34.xml" /><Relationship Id="rId59" Type="http://schemas.openxmlformats.org/officeDocument/2006/relationships/slide" Target="slides/slide35.xml" /><Relationship Id="rId6" Type="http://schemas.openxmlformats.org/officeDocument/2006/relationships/slideMaster" Target="slideMasters/slideMaster6.xml" /><Relationship Id="rId60" Type="http://schemas.openxmlformats.org/officeDocument/2006/relationships/slide" Target="slides/slide36.xml" /><Relationship Id="rId61" Type="http://schemas.openxmlformats.org/officeDocument/2006/relationships/slide" Target="slides/slide37.xml" /><Relationship Id="rId62" Type="http://schemas.openxmlformats.org/officeDocument/2006/relationships/slide" Target="slides/slide38.xml" /><Relationship Id="rId63" Type="http://schemas.openxmlformats.org/officeDocument/2006/relationships/slide" Target="slides/slide39.xml" /><Relationship Id="rId64" Type="http://schemas.openxmlformats.org/officeDocument/2006/relationships/slide" Target="slides/slide40.xml" /><Relationship Id="rId65" Type="http://schemas.openxmlformats.org/officeDocument/2006/relationships/slide" Target="slides/slide41.xml" /><Relationship Id="rId66" Type="http://schemas.openxmlformats.org/officeDocument/2006/relationships/slide" Target="slides/slide42.xml" /><Relationship Id="rId67" Type="http://schemas.openxmlformats.org/officeDocument/2006/relationships/slide" Target="slides/slide43.xml" /><Relationship Id="rId68" Type="http://schemas.openxmlformats.org/officeDocument/2006/relationships/slide" Target="slides/slide44.xml" /><Relationship Id="rId69" Type="http://schemas.openxmlformats.org/officeDocument/2006/relationships/slide" Target="slides/slide45.xml" /><Relationship Id="rId7" Type="http://schemas.openxmlformats.org/officeDocument/2006/relationships/slideMaster" Target="slideMasters/slideMaster7.xml" /><Relationship Id="rId70" Type="http://schemas.openxmlformats.org/officeDocument/2006/relationships/slide" Target="slides/slide46.xml" /><Relationship Id="rId71" Type="http://schemas.openxmlformats.org/officeDocument/2006/relationships/slide" Target="slides/slide47.xml" /><Relationship Id="rId72" Type="http://schemas.openxmlformats.org/officeDocument/2006/relationships/slide" Target="slides/slide48.xml" /><Relationship Id="rId73" Type="http://schemas.openxmlformats.org/officeDocument/2006/relationships/tags" Target="tags/tag2.xml" /><Relationship Id="rId74" Type="http://schemas.openxmlformats.org/officeDocument/2006/relationships/presProps" Target="presProps.xml" /><Relationship Id="rId75" Type="http://schemas.openxmlformats.org/officeDocument/2006/relationships/viewProps" Target="viewProps.xml" /><Relationship Id="rId76" Type="http://schemas.openxmlformats.org/officeDocument/2006/relationships/theme" Target="theme/theme1.xml" /><Relationship Id="rId77" Type="http://schemas.openxmlformats.org/officeDocument/2006/relationships/tableStyles" Target="tableStyles.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2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rgbClr val="FFFFFF"/>
        </a:solidFill>
      </p:bgPr>
    </p:bg>
    <p:spTree>
      <p:nvGrpSpPr>
        <p:cNvPr id="1" name=""/>
        <p:cNvGrpSpPr/>
        <p:nvPr/>
      </p:nvGrpSpPr>
      <p:grpSpPr/>
      <p:sp>
        <p:nvSpPr>
          <p:cNvPr id="23554" name="页眉占位符 1"/>
          <p:cNvSpPr/>
          <p:nvPr>
            <p:ph type="hdr" sz="quarter" idx="4294967295"/>
          </p:nvPr>
        </p:nvSpPr>
        <p:spPr>
          <a:xfrm>
            <a:off x="0" y="0"/>
            <a:ext cx="2971800" cy="458788"/>
          </a:xfrm>
          <a:prstGeom prst="rect">
            <a:avLst/>
          </a:prstGeom>
          <a:noFill/>
          <a:ln w="9525">
            <a:noFill/>
          </a:ln>
        </p:spPr>
        <p:txBody>
          <a:bodyPr vert="horz" lIns="91440" tIns="45720" rIns="91440" bIns="45720"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9pPr>
          </a:lstStyle>
          <a:p>
            <a:pPr lvl="0"/>
            <a:endParaRPr lang="zh-CN" altLang="en-US" sz="1200"/>
          </a:p>
        </p:txBody>
      </p:sp>
      <p:sp>
        <p:nvSpPr>
          <p:cNvPr id="23555" name="日期占位符 2"/>
          <p:cNvSpPr/>
          <p:nvPr>
            <p:ph type="dt" sz="quarter" idx="1"/>
          </p:nvPr>
        </p:nvSpPr>
        <p:spPr>
          <a:xfrm>
            <a:off x="3884613" y="0"/>
            <a:ext cx="2971800" cy="458788"/>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endParaRPr lang="zh-CN" altLang="en-US" sz="1200"/>
          </a:p>
        </p:txBody>
      </p:sp>
      <p:sp>
        <p:nvSpPr>
          <p:cNvPr id="23556" name="页脚占位符 3"/>
          <p:cNvSpPr/>
          <p:nvPr>
            <p:ph type="ftr" sz="quarter" idx="2"/>
          </p:nvPr>
        </p:nvSpPr>
        <p:spPr>
          <a:xfrm>
            <a:off x="0" y="8685213"/>
            <a:ext cx="2971800" cy="458787"/>
          </a:xfrm>
          <a:prstGeom prst="rect">
            <a:avLst/>
          </a:prstGeom>
          <a:noFill/>
          <a:ln w="9525">
            <a:noFill/>
          </a:ln>
        </p:spPr>
        <p:txBody>
          <a:bodyPr vert="horz" lIns="91440" tIns="45720" rIns="91440" bIns="4572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200"/>
          </a:p>
        </p:txBody>
      </p:sp>
      <p:sp>
        <p:nvSpPr>
          <p:cNvPr id="23557" name="灯片编号占位符 4"/>
          <p:cNvSpPr/>
          <p:nvPr>
            <p:ph type="sldNum" sz="quarter" idx="3"/>
          </p:nvPr>
        </p:nvSpPr>
        <p:spPr>
          <a:xfrm>
            <a:off x="3884613" y="8685213"/>
            <a:ext cx="2971800" cy="458787"/>
          </a:xfrm>
          <a:prstGeom prst="rect">
            <a:avLst/>
          </a:prstGeom>
          <a:noFill/>
          <a:ln w="9525">
            <a:noFill/>
          </a:ln>
        </p:spPr>
        <p:txBody>
          <a:bodyPr vert="horz" lIns="91440" tIns="45720" rIns="91440" bIns="4572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41F200E3-E9B9-4F6B-88DE-F2F537D964B2}" type="slidenum">
              <a:rPr lang="zh-CN" altLang="en-US" sz="1200"/>
              <a:t>*</a:t>
            </a:fld>
            <a:endParaRPr lang="zh-CN" altLang="en-US" sz="1200"/>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p:sp>
        <p:nvSpPr>
          <p:cNvPr id="24578" name="页眉占位符 1"/>
          <p:cNvSpPr/>
          <p:nvPr>
            <p:ph type="hdr" sz="quarter" idx="4294967295"/>
          </p:nvPr>
        </p:nvSpPr>
        <p:spPr>
          <a:xfrm>
            <a:off x="0" y="0"/>
            <a:ext cx="2971800" cy="458788"/>
          </a:xfrm>
          <a:prstGeom prst="rect">
            <a:avLst/>
          </a:prstGeom>
          <a:noFill/>
          <a:ln w="9525">
            <a:noFill/>
          </a:ln>
        </p:spPr>
        <p:txBody>
          <a:bodyPr vert="horz" lIns="91440" tIns="45720" rIns="91440" bIns="45720"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lang="zh-CN" altLang="en-US" sz="1800" b="0" i="0" u="none" kern="1200" baseline="0">
                <a:solidFill>
                  <a:srgbClr val="000000"/>
                </a:solidFill>
                <a:latin typeface="Arial" pitchFamily="34" charset="0"/>
                <a:ea typeface="宋体" pitchFamily="2" charset="-122"/>
                <a:cs typeface="+mn-cs"/>
              </a:defRPr>
            </a:lvl9pPr>
          </a:lstStyle>
          <a:p>
            <a:pPr lvl="0"/>
            <a:endParaRPr lang="zh-CN" altLang="en-US" sz="1200"/>
          </a:p>
        </p:txBody>
      </p:sp>
      <p:sp>
        <p:nvSpPr>
          <p:cNvPr id="24579" name="日期占位符 2"/>
          <p:cNvSpPr/>
          <p:nvPr>
            <p:ph type="dt" idx="1"/>
          </p:nvPr>
        </p:nvSpPr>
        <p:spPr>
          <a:xfrm>
            <a:off x="3884613" y="0"/>
            <a:ext cx="2971800" cy="458788"/>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endParaRPr lang="zh-CN" altLang="en-US" sz="1200"/>
          </a:p>
        </p:txBody>
      </p:sp>
      <p:sp>
        <p:nvSpPr>
          <p:cNvPr id="24580" name="幻灯片图像占位符 3"/>
          <p:cNvSpPr/>
          <p:nvPr>
            <p:ph type="sldImg" idx="2"/>
          </p:nvPr>
        </p:nvSpPr>
        <p:spPr>
          <a:xfrm>
            <a:off x="1371600" y="1143000"/>
            <a:ext cx="4114800" cy="3086100"/>
          </a:xfrm>
          <a:prstGeom prst="rect">
            <a:avLst/>
          </a:prstGeom>
          <a:noFill/>
          <a:ln w="12700">
            <a:solidFill>
              <a:prstClr val="black"/>
            </a:solidFill>
            <a:miter lim="800000"/>
          </a:ln>
        </p:spPr>
      </p:sp>
      <p:sp>
        <p:nvSpPr>
          <p:cNvPr id="24581" name="备注占位符 4"/>
          <p:cNvSpPr/>
          <p:nvPr>
            <p:ph type="body" sz="quarter" idx="3"/>
          </p:nvPr>
        </p:nvSpPr>
        <p:spPr>
          <a:xfrm>
            <a:off x="685800" y="4400550"/>
            <a:ext cx="5486400" cy="3600450"/>
          </a:xfrm>
          <a:prstGeom prst="rect">
            <a:avLst/>
          </a:prstGeom>
          <a:noFill/>
          <a:ln>
            <a:noFill/>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b="0">
                <a:solidFill>
                  <a:srgbClr val="000000"/>
                </a:solidFill>
                <a:latin typeface="Calibri"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200" b="0">
                <a:solidFill>
                  <a:srgbClr val="000000"/>
                </a:solidFill>
                <a:latin typeface="Calibri"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b="0">
                <a:solidFill>
                  <a:srgbClr val="000000"/>
                </a:solidFill>
                <a:latin typeface="Calibri"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200" b="0">
                <a:solidFill>
                  <a:srgbClr val="000000"/>
                </a:solidFill>
                <a:latin typeface="Calibri"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b="0">
                <a:solidFill>
                  <a:srgbClr val="000000"/>
                </a:solidFill>
                <a:latin typeface="Calibri" charset="0"/>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24582" name="页脚占位符 5"/>
          <p:cNvSpPr/>
          <p:nvPr>
            <p:ph type="ftr" sz="quarter" idx="4"/>
          </p:nvPr>
        </p:nvSpPr>
        <p:spPr>
          <a:xfrm>
            <a:off x="0" y="8685213"/>
            <a:ext cx="2971800" cy="458787"/>
          </a:xfrm>
          <a:prstGeom prst="rect">
            <a:avLst/>
          </a:prstGeom>
          <a:noFill/>
          <a:ln w="9525">
            <a:noFill/>
          </a:ln>
        </p:spPr>
        <p:txBody>
          <a:bodyPr vert="horz" lIns="91440" tIns="45720" rIns="91440" bIns="4572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endParaRPr lang="zh-CN" altLang="en-US" sz="1200"/>
          </a:p>
        </p:txBody>
      </p:sp>
      <p:sp>
        <p:nvSpPr>
          <p:cNvPr id="24583" name="灯片编号占位符 6"/>
          <p:cNvSpPr/>
          <p:nvPr>
            <p:ph type="sldNum" sz="quarter" idx="5"/>
          </p:nvPr>
        </p:nvSpPr>
        <p:spPr>
          <a:xfrm>
            <a:off x="3884613" y="8685213"/>
            <a:ext cx="2971800" cy="458787"/>
          </a:xfrm>
          <a:prstGeom prst="rect">
            <a:avLst/>
          </a:prstGeom>
          <a:noFill/>
          <a:ln w="9525">
            <a:noFill/>
          </a:ln>
        </p:spPr>
        <p:txBody>
          <a:bodyPr vert="horz" lIns="91440" tIns="45720" rIns="91440" bIns="4572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fld id="{4056A45F-C4B1-4A6A-AA8C-96F3C94EA58F}" type="slidenum">
              <a:rPr lang="zh-CN" altLang="en-US" sz="1200"/>
              <a:t>*</a:t>
            </a:fld>
            <a:endParaRPr lang="zh-CN" altLang="en-US" sz="1200"/>
          </a:p>
        </p:txBody>
      </p:sp>
    </p:spTree>
  </p:cSld>
  <p:clrMap bg1="lt1" tx1="dk1" bg2="lt2" tx2="dk2" accent1="accent1" accent2="accent2" accent3="accent3" accent4="accent4" accent5="accent5" accent6="accent6" hlink="hlink" folHlink="folHlink"/>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2.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6.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5.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7.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8.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9.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0.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1.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2.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4.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5.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6.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7.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8.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39.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0.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1.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2.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3.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4.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6.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7.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8.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49.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0.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1.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2.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3.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4.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5.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6.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7.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8.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59.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0.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1.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2.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3.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4.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5.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6.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67.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68.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69.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0.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1.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2.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3.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4.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5.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6.xml.rels>&#65279;<?xml version="1.0" encoding="utf-8" standalone="yes"?><Relationships xmlns="http://schemas.openxmlformats.org/package/2006/relationships"><Relationship Id="rId1" Type="http://schemas.openxmlformats.org/officeDocument/2006/relationships/slideMaster" Target="../slideMasters/slideMaster16.xml" /></Relationships>
</file>

<file path=ppt/slideLayouts/_rels/slideLayout177.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78.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79.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0.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1.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2.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3.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4.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5.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6.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7.xml.rels>&#65279;<?xml version="1.0" encoding="utf-8" standalone="yes"?><Relationships xmlns="http://schemas.openxmlformats.org/package/2006/relationships"><Relationship Id="rId1" Type="http://schemas.openxmlformats.org/officeDocument/2006/relationships/slideMaster" Target="../slideMasters/slideMaster17.xml" /></Relationships>
</file>

<file path=ppt/slideLayouts/_rels/slideLayout188.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89.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0.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1.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2.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3.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4.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5.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6.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7.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8.xml.rels>&#65279;<?xml version="1.0" encoding="utf-8" standalone="yes"?><Relationships xmlns="http://schemas.openxmlformats.org/package/2006/relationships"><Relationship Id="rId1" Type="http://schemas.openxmlformats.org/officeDocument/2006/relationships/slideMaster" Target="../slideMasters/slideMaster18.xml" /></Relationships>
</file>

<file path=ppt/slideLayouts/_rels/slideLayout199.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00.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1.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2.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3.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4.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5.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6.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7.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8.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09.xml.rels>&#65279;<?xml version="1.0" encoding="utf-8" standalone="yes"?><Relationships xmlns="http://schemas.openxmlformats.org/package/2006/relationships"><Relationship Id="rId1" Type="http://schemas.openxmlformats.org/officeDocument/2006/relationships/slideMaster" Target="../slideMasters/slideMaster19.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0.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1.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2.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3.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4.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5.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6.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7.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8.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19.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0.xml.rels>&#65279;<?xml version="1.0" encoding="utf-8" standalone="yes"?><Relationships xmlns="http://schemas.openxmlformats.org/package/2006/relationships"><Relationship Id="rId1" Type="http://schemas.openxmlformats.org/officeDocument/2006/relationships/slideMaster" Target="../slideMasters/slideMaster20.xml" /></Relationships>
</file>

<file path=ppt/slideLayouts/_rels/slideLayout221.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2.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3.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4.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5.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6.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7.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8.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29.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30.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31.xml.rels>&#65279;<?xml version="1.0" encoding="utf-8" standalone="yes"?><Relationships xmlns="http://schemas.openxmlformats.org/package/2006/relationships"><Relationship Id="rId1" Type="http://schemas.openxmlformats.org/officeDocument/2006/relationships/slideMaster" Target="../slideMasters/slideMaster21.xml" /></Relationships>
</file>

<file path=ppt/slideLayouts/_rels/slideLayout232.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3.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4.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5.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6.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7.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8.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39.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0.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41.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42.xml.rels>&#65279;<?xml version="1.0" encoding="utf-8" standalone="yes"?><Relationships xmlns="http://schemas.openxmlformats.org/package/2006/relationships"><Relationship Id="rId1" Type="http://schemas.openxmlformats.org/officeDocument/2006/relationships/slideMaster" Target="../slideMasters/slideMaster2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8"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4"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3"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1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5"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6"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8"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9"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4"/>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5"/>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4"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5"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3"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4"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6"/>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7"/>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8"/>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2"/>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3"/>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4"/>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1027"/>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6" name="页脚占位符 1028"/>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7" name="灯片编号占位符 1029"/>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4"/>
          <p:cNvSpPr/>
          <p:nvPr>
            <p:ph type="dt" sz="half" idx="10"/>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 name="页脚占位符 5"/>
          <p:cNvSpPr/>
          <p:nvPr>
            <p:ph type="ftr" sz="quarter" idx="11"/>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 name="灯片编号占位符 6"/>
          <p:cNvSpPr/>
          <p:nvPr>
            <p:ph type="sldNum" sz="quarter" idx="12"/>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100.xml" /><Relationship Id="rId10" Type="http://schemas.openxmlformats.org/officeDocument/2006/relationships/slideLayout" Target="../slideLayouts/slideLayout109.xml" /><Relationship Id="rId11" Type="http://schemas.openxmlformats.org/officeDocument/2006/relationships/slideLayout" Target="../slideLayouts/slideLayout110.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0.xml" /><Relationship Id="rId2" Type="http://schemas.openxmlformats.org/officeDocument/2006/relationships/slideLayout" Target="../slideLayouts/slideLayout101.xml" /><Relationship Id="rId3" Type="http://schemas.openxmlformats.org/officeDocument/2006/relationships/slideLayout" Target="../slideLayouts/slideLayout102.xml" /><Relationship Id="rId4" Type="http://schemas.openxmlformats.org/officeDocument/2006/relationships/slideLayout" Target="../slideLayouts/slideLayout103.xml" /><Relationship Id="rId5" Type="http://schemas.openxmlformats.org/officeDocument/2006/relationships/slideLayout" Target="../slideLayouts/slideLayout104.xml" /><Relationship Id="rId6" Type="http://schemas.openxmlformats.org/officeDocument/2006/relationships/slideLayout" Target="../slideLayouts/slideLayout105.xml" /><Relationship Id="rId7" Type="http://schemas.openxmlformats.org/officeDocument/2006/relationships/slideLayout" Target="../slideLayouts/slideLayout106.xml" /><Relationship Id="rId8" Type="http://schemas.openxmlformats.org/officeDocument/2006/relationships/slideLayout" Target="../slideLayouts/slideLayout107.xml" /><Relationship Id="rId9" Type="http://schemas.openxmlformats.org/officeDocument/2006/relationships/slideLayout" Target="../slideLayouts/slideLayout108.xml" /></Relationships>
</file>

<file path=ppt/slideMasters/_rels/slideMaster11.xml.rels>&#65279;<?xml version="1.0" encoding="utf-8" standalone="yes"?><Relationships xmlns="http://schemas.openxmlformats.org/package/2006/relationships"><Relationship Id="rId1" Type="http://schemas.openxmlformats.org/officeDocument/2006/relationships/slideLayout" Target="../slideLayouts/slideLayout111.xml" /><Relationship Id="rId10" Type="http://schemas.openxmlformats.org/officeDocument/2006/relationships/slideLayout" Target="../slideLayouts/slideLayout120.xml" /><Relationship Id="rId11" Type="http://schemas.openxmlformats.org/officeDocument/2006/relationships/slideLayout" Target="../slideLayouts/slideLayout12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1.xml" /><Relationship Id="rId2" Type="http://schemas.openxmlformats.org/officeDocument/2006/relationships/slideLayout" Target="../slideLayouts/slideLayout112.xml" /><Relationship Id="rId3" Type="http://schemas.openxmlformats.org/officeDocument/2006/relationships/slideLayout" Target="../slideLayouts/slideLayout113.xml" /><Relationship Id="rId4" Type="http://schemas.openxmlformats.org/officeDocument/2006/relationships/slideLayout" Target="../slideLayouts/slideLayout114.xml" /><Relationship Id="rId5" Type="http://schemas.openxmlformats.org/officeDocument/2006/relationships/slideLayout" Target="../slideLayouts/slideLayout115.xml" /><Relationship Id="rId6" Type="http://schemas.openxmlformats.org/officeDocument/2006/relationships/slideLayout" Target="../slideLayouts/slideLayout116.xml" /><Relationship Id="rId7" Type="http://schemas.openxmlformats.org/officeDocument/2006/relationships/slideLayout" Target="../slideLayouts/slideLayout117.xml" /><Relationship Id="rId8" Type="http://schemas.openxmlformats.org/officeDocument/2006/relationships/slideLayout" Target="../slideLayouts/slideLayout118.xml" /><Relationship Id="rId9" Type="http://schemas.openxmlformats.org/officeDocument/2006/relationships/slideLayout" Target="../slideLayouts/slideLayout119.xml" /></Relationships>
</file>

<file path=ppt/slideMasters/_rels/slideMaster12.xml.rels>&#65279;<?xml version="1.0" encoding="utf-8" standalone="yes"?><Relationships xmlns="http://schemas.openxmlformats.org/package/2006/relationships"><Relationship Id="rId1" Type="http://schemas.openxmlformats.org/officeDocument/2006/relationships/slideLayout" Target="../slideLayouts/slideLayout122.xml" /><Relationship Id="rId10" Type="http://schemas.openxmlformats.org/officeDocument/2006/relationships/slideLayout" Target="../slideLayouts/slideLayout131.xml" /><Relationship Id="rId11" Type="http://schemas.openxmlformats.org/officeDocument/2006/relationships/slideLayout" Target="../slideLayouts/slideLayout13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2.xml" /><Relationship Id="rId2" Type="http://schemas.openxmlformats.org/officeDocument/2006/relationships/slideLayout" Target="../slideLayouts/slideLayout123.xml" /><Relationship Id="rId3" Type="http://schemas.openxmlformats.org/officeDocument/2006/relationships/slideLayout" Target="../slideLayouts/slideLayout124.xml" /><Relationship Id="rId4" Type="http://schemas.openxmlformats.org/officeDocument/2006/relationships/slideLayout" Target="../slideLayouts/slideLayout125.xml" /><Relationship Id="rId5" Type="http://schemas.openxmlformats.org/officeDocument/2006/relationships/slideLayout" Target="../slideLayouts/slideLayout126.xml" /><Relationship Id="rId6" Type="http://schemas.openxmlformats.org/officeDocument/2006/relationships/slideLayout" Target="../slideLayouts/slideLayout127.xml" /><Relationship Id="rId7" Type="http://schemas.openxmlformats.org/officeDocument/2006/relationships/slideLayout" Target="../slideLayouts/slideLayout128.xml" /><Relationship Id="rId8" Type="http://schemas.openxmlformats.org/officeDocument/2006/relationships/slideLayout" Target="../slideLayouts/slideLayout129.xml" /><Relationship Id="rId9" Type="http://schemas.openxmlformats.org/officeDocument/2006/relationships/slideLayout" Target="../slideLayouts/slideLayout130.xml" /></Relationships>
</file>

<file path=ppt/slideMasters/_rels/slideMaster13.xml.rels>&#65279;<?xml version="1.0" encoding="utf-8" standalone="yes"?><Relationships xmlns="http://schemas.openxmlformats.org/package/2006/relationships"><Relationship Id="rId1" Type="http://schemas.openxmlformats.org/officeDocument/2006/relationships/slideLayout" Target="../slideLayouts/slideLayout133.xml" /><Relationship Id="rId10" Type="http://schemas.openxmlformats.org/officeDocument/2006/relationships/slideLayout" Target="../slideLayouts/slideLayout142.xml" /><Relationship Id="rId11" Type="http://schemas.openxmlformats.org/officeDocument/2006/relationships/slideLayout" Target="../slideLayouts/slideLayout143.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3.xml" /><Relationship Id="rId2" Type="http://schemas.openxmlformats.org/officeDocument/2006/relationships/slideLayout" Target="../slideLayouts/slideLayout134.xml" /><Relationship Id="rId3" Type="http://schemas.openxmlformats.org/officeDocument/2006/relationships/slideLayout" Target="../slideLayouts/slideLayout135.xml" /><Relationship Id="rId4" Type="http://schemas.openxmlformats.org/officeDocument/2006/relationships/slideLayout" Target="../slideLayouts/slideLayout136.xml" /><Relationship Id="rId5" Type="http://schemas.openxmlformats.org/officeDocument/2006/relationships/slideLayout" Target="../slideLayouts/slideLayout137.xml" /><Relationship Id="rId6" Type="http://schemas.openxmlformats.org/officeDocument/2006/relationships/slideLayout" Target="../slideLayouts/slideLayout138.xml" /><Relationship Id="rId7" Type="http://schemas.openxmlformats.org/officeDocument/2006/relationships/slideLayout" Target="../slideLayouts/slideLayout139.xml" /><Relationship Id="rId8" Type="http://schemas.openxmlformats.org/officeDocument/2006/relationships/slideLayout" Target="../slideLayouts/slideLayout140.xml" /><Relationship Id="rId9" Type="http://schemas.openxmlformats.org/officeDocument/2006/relationships/slideLayout" Target="../slideLayouts/slideLayout141.xml" /></Relationships>
</file>

<file path=ppt/slideMasters/_rels/slideMaster14.xml.rels>&#65279;<?xml version="1.0" encoding="utf-8" standalone="yes"?><Relationships xmlns="http://schemas.openxmlformats.org/package/2006/relationships"><Relationship Id="rId1" Type="http://schemas.openxmlformats.org/officeDocument/2006/relationships/slideLayout" Target="../slideLayouts/slideLayout144.xml" /><Relationship Id="rId10" Type="http://schemas.openxmlformats.org/officeDocument/2006/relationships/slideLayout" Target="../slideLayouts/slideLayout153.xml" /><Relationship Id="rId11" Type="http://schemas.openxmlformats.org/officeDocument/2006/relationships/slideLayout" Target="../slideLayouts/slideLayout154.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4.xml" /><Relationship Id="rId2" Type="http://schemas.openxmlformats.org/officeDocument/2006/relationships/slideLayout" Target="../slideLayouts/slideLayout145.xml" /><Relationship Id="rId3" Type="http://schemas.openxmlformats.org/officeDocument/2006/relationships/slideLayout" Target="../slideLayouts/slideLayout146.xml" /><Relationship Id="rId4" Type="http://schemas.openxmlformats.org/officeDocument/2006/relationships/slideLayout" Target="../slideLayouts/slideLayout147.xml" /><Relationship Id="rId5" Type="http://schemas.openxmlformats.org/officeDocument/2006/relationships/slideLayout" Target="../slideLayouts/slideLayout148.xml" /><Relationship Id="rId6" Type="http://schemas.openxmlformats.org/officeDocument/2006/relationships/slideLayout" Target="../slideLayouts/slideLayout149.xml" /><Relationship Id="rId7" Type="http://schemas.openxmlformats.org/officeDocument/2006/relationships/slideLayout" Target="../slideLayouts/slideLayout150.xml" /><Relationship Id="rId8" Type="http://schemas.openxmlformats.org/officeDocument/2006/relationships/slideLayout" Target="../slideLayouts/slideLayout151.xml" /><Relationship Id="rId9" Type="http://schemas.openxmlformats.org/officeDocument/2006/relationships/slideLayout" Target="../slideLayouts/slideLayout152.xml" /></Relationships>
</file>

<file path=ppt/slideMasters/_rels/slideMaster15.xml.rels>&#65279;<?xml version="1.0" encoding="utf-8" standalone="yes"?><Relationships xmlns="http://schemas.openxmlformats.org/package/2006/relationships"><Relationship Id="rId1" Type="http://schemas.openxmlformats.org/officeDocument/2006/relationships/slideLayout" Target="../slideLayouts/slideLayout155.xml" /><Relationship Id="rId10" Type="http://schemas.openxmlformats.org/officeDocument/2006/relationships/slideLayout" Target="../slideLayouts/slideLayout164.xml" /><Relationship Id="rId11" Type="http://schemas.openxmlformats.org/officeDocument/2006/relationships/slideLayout" Target="../slideLayouts/slideLayout165.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5.xml" /><Relationship Id="rId2" Type="http://schemas.openxmlformats.org/officeDocument/2006/relationships/slideLayout" Target="../slideLayouts/slideLayout156.xml" /><Relationship Id="rId3" Type="http://schemas.openxmlformats.org/officeDocument/2006/relationships/slideLayout" Target="../slideLayouts/slideLayout157.xml" /><Relationship Id="rId4" Type="http://schemas.openxmlformats.org/officeDocument/2006/relationships/slideLayout" Target="../slideLayouts/slideLayout158.xml" /><Relationship Id="rId5" Type="http://schemas.openxmlformats.org/officeDocument/2006/relationships/slideLayout" Target="../slideLayouts/slideLayout159.xml" /><Relationship Id="rId6" Type="http://schemas.openxmlformats.org/officeDocument/2006/relationships/slideLayout" Target="../slideLayouts/slideLayout160.xml" /><Relationship Id="rId7" Type="http://schemas.openxmlformats.org/officeDocument/2006/relationships/slideLayout" Target="../slideLayouts/slideLayout161.xml" /><Relationship Id="rId8" Type="http://schemas.openxmlformats.org/officeDocument/2006/relationships/slideLayout" Target="../slideLayouts/slideLayout162.xml" /><Relationship Id="rId9" Type="http://schemas.openxmlformats.org/officeDocument/2006/relationships/slideLayout" Target="../slideLayouts/slideLayout163.xml" /></Relationships>
</file>

<file path=ppt/slideMasters/_rels/slideMaster16.xml.rels>&#65279;<?xml version="1.0" encoding="utf-8" standalone="yes"?><Relationships xmlns="http://schemas.openxmlformats.org/package/2006/relationships"><Relationship Id="rId1" Type="http://schemas.openxmlformats.org/officeDocument/2006/relationships/slideLayout" Target="../slideLayouts/slideLayout166.xml" /><Relationship Id="rId10" Type="http://schemas.openxmlformats.org/officeDocument/2006/relationships/slideLayout" Target="../slideLayouts/slideLayout175.xml" /><Relationship Id="rId11" Type="http://schemas.openxmlformats.org/officeDocument/2006/relationships/slideLayout" Target="../slideLayouts/slideLayout176.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6.xml" /><Relationship Id="rId2" Type="http://schemas.openxmlformats.org/officeDocument/2006/relationships/slideLayout" Target="../slideLayouts/slideLayout167.xml" /><Relationship Id="rId3" Type="http://schemas.openxmlformats.org/officeDocument/2006/relationships/slideLayout" Target="../slideLayouts/slideLayout168.xml" /><Relationship Id="rId4" Type="http://schemas.openxmlformats.org/officeDocument/2006/relationships/slideLayout" Target="../slideLayouts/slideLayout169.xml" /><Relationship Id="rId5" Type="http://schemas.openxmlformats.org/officeDocument/2006/relationships/slideLayout" Target="../slideLayouts/slideLayout170.xml" /><Relationship Id="rId6" Type="http://schemas.openxmlformats.org/officeDocument/2006/relationships/slideLayout" Target="../slideLayouts/slideLayout171.xml" /><Relationship Id="rId7" Type="http://schemas.openxmlformats.org/officeDocument/2006/relationships/slideLayout" Target="../slideLayouts/slideLayout172.xml" /><Relationship Id="rId8" Type="http://schemas.openxmlformats.org/officeDocument/2006/relationships/slideLayout" Target="../slideLayouts/slideLayout173.xml" /><Relationship Id="rId9" Type="http://schemas.openxmlformats.org/officeDocument/2006/relationships/slideLayout" Target="../slideLayouts/slideLayout174.xml" /></Relationships>
</file>

<file path=ppt/slideMasters/_rels/slideMaster17.xml.rels>&#65279;<?xml version="1.0" encoding="utf-8" standalone="yes"?><Relationships xmlns="http://schemas.openxmlformats.org/package/2006/relationships"><Relationship Id="rId1" Type="http://schemas.openxmlformats.org/officeDocument/2006/relationships/slideLayout" Target="../slideLayouts/slideLayout177.xml" /><Relationship Id="rId10" Type="http://schemas.openxmlformats.org/officeDocument/2006/relationships/slideLayout" Target="../slideLayouts/slideLayout186.xml" /><Relationship Id="rId11" Type="http://schemas.openxmlformats.org/officeDocument/2006/relationships/slideLayout" Target="../slideLayouts/slideLayout187.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7.xml" /><Relationship Id="rId2" Type="http://schemas.openxmlformats.org/officeDocument/2006/relationships/slideLayout" Target="../slideLayouts/slideLayout178.xml" /><Relationship Id="rId3" Type="http://schemas.openxmlformats.org/officeDocument/2006/relationships/slideLayout" Target="../slideLayouts/slideLayout179.xml" /><Relationship Id="rId4" Type="http://schemas.openxmlformats.org/officeDocument/2006/relationships/slideLayout" Target="../slideLayouts/slideLayout180.xml" /><Relationship Id="rId5" Type="http://schemas.openxmlformats.org/officeDocument/2006/relationships/slideLayout" Target="../slideLayouts/slideLayout181.xml" /><Relationship Id="rId6" Type="http://schemas.openxmlformats.org/officeDocument/2006/relationships/slideLayout" Target="../slideLayouts/slideLayout182.xml" /><Relationship Id="rId7" Type="http://schemas.openxmlformats.org/officeDocument/2006/relationships/slideLayout" Target="../slideLayouts/slideLayout183.xml" /><Relationship Id="rId8" Type="http://schemas.openxmlformats.org/officeDocument/2006/relationships/slideLayout" Target="../slideLayouts/slideLayout184.xml" /><Relationship Id="rId9" Type="http://schemas.openxmlformats.org/officeDocument/2006/relationships/slideLayout" Target="../slideLayouts/slideLayout185.xml" /></Relationships>
</file>

<file path=ppt/slideMasters/_rels/slideMaster18.xml.rels>&#65279;<?xml version="1.0" encoding="utf-8" standalone="yes"?><Relationships xmlns="http://schemas.openxmlformats.org/package/2006/relationships"><Relationship Id="rId1" Type="http://schemas.openxmlformats.org/officeDocument/2006/relationships/slideLayout" Target="../slideLayouts/slideLayout188.xml" /><Relationship Id="rId10" Type="http://schemas.openxmlformats.org/officeDocument/2006/relationships/slideLayout" Target="../slideLayouts/slideLayout197.xml" /><Relationship Id="rId11" Type="http://schemas.openxmlformats.org/officeDocument/2006/relationships/slideLayout" Target="../slideLayouts/slideLayout198.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8.xml" /><Relationship Id="rId2" Type="http://schemas.openxmlformats.org/officeDocument/2006/relationships/slideLayout" Target="../slideLayouts/slideLayout189.xml" /><Relationship Id="rId3" Type="http://schemas.openxmlformats.org/officeDocument/2006/relationships/slideLayout" Target="../slideLayouts/slideLayout190.xml" /><Relationship Id="rId4" Type="http://schemas.openxmlformats.org/officeDocument/2006/relationships/slideLayout" Target="../slideLayouts/slideLayout191.xml" /><Relationship Id="rId5" Type="http://schemas.openxmlformats.org/officeDocument/2006/relationships/slideLayout" Target="../slideLayouts/slideLayout192.xml" /><Relationship Id="rId6" Type="http://schemas.openxmlformats.org/officeDocument/2006/relationships/slideLayout" Target="../slideLayouts/slideLayout193.xml" /><Relationship Id="rId7" Type="http://schemas.openxmlformats.org/officeDocument/2006/relationships/slideLayout" Target="../slideLayouts/slideLayout194.xml" /><Relationship Id="rId8" Type="http://schemas.openxmlformats.org/officeDocument/2006/relationships/slideLayout" Target="../slideLayouts/slideLayout195.xml" /><Relationship Id="rId9" Type="http://schemas.openxmlformats.org/officeDocument/2006/relationships/slideLayout" Target="../slideLayouts/slideLayout196.xml" /></Relationships>
</file>

<file path=ppt/slideMasters/_rels/slideMaster19.xml.rels>&#65279;<?xml version="1.0" encoding="utf-8" standalone="yes"?><Relationships xmlns="http://schemas.openxmlformats.org/package/2006/relationships"><Relationship Id="rId1" Type="http://schemas.openxmlformats.org/officeDocument/2006/relationships/slideLayout" Target="../slideLayouts/slideLayout199.xml" /><Relationship Id="rId10" Type="http://schemas.openxmlformats.org/officeDocument/2006/relationships/slideLayout" Target="../slideLayouts/slideLayout208.xml" /><Relationship Id="rId11" Type="http://schemas.openxmlformats.org/officeDocument/2006/relationships/slideLayout" Target="../slideLayouts/slideLayout209.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9.xml" /><Relationship Id="rId2" Type="http://schemas.openxmlformats.org/officeDocument/2006/relationships/slideLayout" Target="../slideLayouts/slideLayout200.xml" /><Relationship Id="rId3" Type="http://schemas.openxmlformats.org/officeDocument/2006/relationships/slideLayout" Target="../slideLayouts/slideLayout201.xml" /><Relationship Id="rId4" Type="http://schemas.openxmlformats.org/officeDocument/2006/relationships/slideLayout" Target="../slideLayouts/slideLayout202.xml" /><Relationship Id="rId5" Type="http://schemas.openxmlformats.org/officeDocument/2006/relationships/slideLayout" Target="../slideLayouts/slideLayout203.xml" /><Relationship Id="rId6" Type="http://schemas.openxmlformats.org/officeDocument/2006/relationships/slideLayout" Target="../slideLayouts/slideLayout204.xml" /><Relationship Id="rId7" Type="http://schemas.openxmlformats.org/officeDocument/2006/relationships/slideLayout" Target="../slideLayouts/slideLayout205.xml" /><Relationship Id="rId8" Type="http://schemas.openxmlformats.org/officeDocument/2006/relationships/slideLayout" Target="../slideLayouts/slideLayout206.xml" /><Relationship Id="rId9" Type="http://schemas.openxmlformats.org/officeDocument/2006/relationships/slideLayout" Target="../slideLayouts/slideLayout207.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20.xml.rels>&#65279;<?xml version="1.0" encoding="utf-8" standalone="yes"?><Relationships xmlns="http://schemas.openxmlformats.org/package/2006/relationships"><Relationship Id="rId1" Type="http://schemas.openxmlformats.org/officeDocument/2006/relationships/slideLayout" Target="../slideLayouts/slideLayout210.xml" /><Relationship Id="rId10" Type="http://schemas.openxmlformats.org/officeDocument/2006/relationships/slideLayout" Target="../slideLayouts/slideLayout219.xml" /><Relationship Id="rId11" Type="http://schemas.openxmlformats.org/officeDocument/2006/relationships/slideLayout" Target="../slideLayouts/slideLayout220.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20.xml" /><Relationship Id="rId2" Type="http://schemas.openxmlformats.org/officeDocument/2006/relationships/slideLayout" Target="../slideLayouts/slideLayout211.xml" /><Relationship Id="rId3" Type="http://schemas.openxmlformats.org/officeDocument/2006/relationships/slideLayout" Target="../slideLayouts/slideLayout212.xml" /><Relationship Id="rId4" Type="http://schemas.openxmlformats.org/officeDocument/2006/relationships/slideLayout" Target="../slideLayouts/slideLayout213.xml" /><Relationship Id="rId5" Type="http://schemas.openxmlformats.org/officeDocument/2006/relationships/slideLayout" Target="../slideLayouts/slideLayout214.xml" /><Relationship Id="rId6" Type="http://schemas.openxmlformats.org/officeDocument/2006/relationships/slideLayout" Target="../slideLayouts/slideLayout215.xml" /><Relationship Id="rId7" Type="http://schemas.openxmlformats.org/officeDocument/2006/relationships/slideLayout" Target="../slideLayouts/slideLayout216.xml" /><Relationship Id="rId8" Type="http://schemas.openxmlformats.org/officeDocument/2006/relationships/slideLayout" Target="../slideLayouts/slideLayout217.xml" /><Relationship Id="rId9" Type="http://schemas.openxmlformats.org/officeDocument/2006/relationships/slideLayout" Target="../slideLayouts/slideLayout218.xml" /></Relationships>
</file>

<file path=ppt/slideMasters/_rels/slideMaster21.xml.rels>&#65279;<?xml version="1.0" encoding="utf-8" standalone="yes"?><Relationships xmlns="http://schemas.openxmlformats.org/package/2006/relationships"><Relationship Id="rId1" Type="http://schemas.openxmlformats.org/officeDocument/2006/relationships/slideLayout" Target="../slideLayouts/slideLayout221.xml" /><Relationship Id="rId10" Type="http://schemas.openxmlformats.org/officeDocument/2006/relationships/slideLayout" Target="../slideLayouts/slideLayout230.xml" /><Relationship Id="rId11" Type="http://schemas.openxmlformats.org/officeDocument/2006/relationships/slideLayout" Target="../slideLayouts/slideLayout23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21.xml" /><Relationship Id="rId2" Type="http://schemas.openxmlformats.org/officeDocument/2006/relationships/slideLayout" Target="../slideLayouts/slideLayout222.xml" /><Relationship Id="rId3" Type="http://schemas.openxmlformats.org/officeDocument/2006/relationships/slideLayout" Target="../slideLayouts/slideLayout223.xml" /><Relationship Id="rId4" Type="http://schemas.openxmlformats.org/officeDocument/2006/relationships/slideLayout" Target="../slideLayouts/slideLayout224.xml" /><Relationship Id="rId5" Type="http://schemas.openxmlformats.org/officeDocument/2006/relationships/slideLayout" Target="../slideLayouts/slideLayout225.xml" /><Relationship Id="rId6" Type="http://schemas.openxmlformats.org/officeDocument/2006/relationships/slideLayout" Target="../slideLayouts/slideLayout226.xml" /><Relationship Id="rId7" Type="http://schemas.openxmlformats.org/officeDocument/2006/relationships/slideLayout" Target="../slideLayouts/slideLayout227.xml" /><Relationship Id="rId8" Type="http://schemas.openxmlformats.org/officeDocument/2006/relationships/slideLayout" Target="../slideLayouts/slideLayout228.xml" /><Relationship Id="rId9" Type="http://schemas.openxmlformats.org/officeDocument/2006/relationships/slideLayout" Target="../slideLayouts/slideLayout229.xml" /></Relationships>
</file>

<file path=ppt/slideMasters/_rels/slideMaster22.xml.rels>&#65279;<?xml version="1.0" encoding="utf-8" standalone="yes"?><Relationships xmlns="http://schemas.openxmlformats.org/package/2006/relationships"><Relationship Id="rId1" Type="http://schemas.openxmlformats.org/officeDocument/2006/relationships/slideLayout" Target="../slideLayouts/slideLayout232.xml" /><Relationship Id="rId10" Type="http://schemas.openxmlformats.org/officeDocument/2006/relationships/slideLayout" Target="../slideLayouts/slideLayout241.xml" /><Relationship Id="rId11" Type="http://schemas.openxmlformats.org/officeDocument/2006/relationships/slideLayout" Target="../slideLayouts/slideLayout24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22.xml" /><Relationship Id="rId2" Type="http://schemas.openxmlformats.org/officeDocument/2006/relationships/slideLayout" Target="../slideLayouts/slideLayout233.xml" /><Relationship Id="rId3" Type="http://schemas.openxmlformats.org/officeDocument/2006/relationships/slideLayout" Target="../slideLayouts/slideLayout234.xml" /><Relationship Id="rId4" Type="http://schemas.openxmlformats.org/officeDocument/2006/relationships/slideLayout" Target="../slideLayouts/slideLayout235.xml" /><Relationship Id="rId5" Type="http://schemas.openxmlformats.org/officeDocument/2006/relationships/slideLayout" Target="../slideLayouts/slideLayout236.xml" /><Relationship Id="rId6" Type="http://schemas.openxmlformats.org/officeDocument/2006/relationships/slideLayout" Target="../slideLayouts/slideLayout237.xml" /><Relationship Id="rId7" Type="http://schemas.openxmlformats.org/officeDocument/2006/relationships/slideLayout" Target="../slideLayouts/slideLayout238.xml" /><Relationship Id="rId8" Type="http://schemas.openxmlformats.org/officeDocument/2006/relationships/slideLayout" Target="../slideLayouts/slideLayout239.xml" /><Relationship Id="rId9" Type="http://schemas.openxmlformats.org/officeDocument/2006/relationships/slideLayout" Target="../slideLayouts/slideLayout24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10" Type="http://schemas.openxmlformats.org/officeDocument/2006/relationships/slideLayout" Target="../slideLayouts/slideLayout54.xml" /><Relationship Id="rId11" Type="http://schemas.openxmlformats.org/officeDocument/2006/relationships/slideLayout" Target="../slideLayouts/slideLayout55.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5.xml" /><Relationship Id="rId2" Type="http://schemas.openxmlformats.org/officeDocument/2006/relationships/slideLayout" Target="../slideLayouts/slideLayout46.xml" /><Relationship Id="rId3" Type="http://schemas.openxmlformats.org/officeDocument/2006/relationships/slideLayout" Target="../slideLayouts/slideLayout47.xml" /><Relationship Id="rId4" Type="http://schemas.openxmlformats.org/officeDocument/2006/relationships/slideLayout" Target="../slideLayouts/slideLayout48.xml" /><Relationship Id="rId5" Type="http://schemas.openxmlformats.org/officeDocument/2006/relationships/slideLayout" Target="../slideLayouts/slideLayout49.xml" /><Relationship Id="rId6" Type="http://schemas.openxmlformats.org/officeDocument/2006/relationships/slideLayout" Target="../slideLayouts/slideLayout50.xml" /><Relationship Id="rId7" Type="http://schemas.openxmlformats.org/officeDocument/2006/relationships/slideLayout" Target="../slideLayouts/slideLayout51.xml" /><Relationship Id="rId8" Type="http://schemas.openxmlformats.org/officeDocument/2006/relationships/slideLayout" Target="../slideLayouts/slideLayout52.xml" /><Relationship Id="rId9" Type="http://schemas.openxmlformats.org/officeDocument/2006/relationships/slideLayout" Target="../slideLayouts/slideLayout53.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6.xml" /><Relationship Id="rId10" Type="http://schemas.openxmlformats.org/officeDocument/2006/relationships/slideLayout" Target="../slideLayouts/slideLayout65.xml" /><Relationship Id="rId11" Type="http://schemas.openxmlformats.org/officeDocument/2006/relationships/slideLayout" Target="../slideLayouts/slideLayout66.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6.xml" /><Relationship Id="rId2" Type="http://schemas.openxmlformats.org/officeDocument/2006/relationships/slideLayout" Target="../slideLayouts/slideLayout57.xml" /><Relationship Id="rId3" Type="http://schemas.openxmlformats.org/officeDocument/2006/relationships/slideLayout" Target="../slideLayouts/slideLayout58.xml" /><Relationship Id="rId4" Type="http://schemas.openxmlformats.org/officeDocument/2006/relationships/slideLayout" Target="../slideLayouts/slideLayout59.xml" /><Relationship Id="rId5" Type="http://schemas.openxmlformats.org/officeDocument/2006/relationships/slideLayout" Target="../slideLayouts/slideLayout60.xml" /><Relationship Id="rId6" Type="http://schemas.openxmlformats.org/officeDocument/2006/relationships/slideLayout" Target="../slideLayouts/slideLayout61.xml" /><Relationship Id="rId7" Type="http://schemas.openxmlformats.org/officeDocument/2006/relationships/slideLayout" Target="../slideLayouts/slideLayout62.xml" /><Relationship Id="rId8" Type="http://schemas.openxmlformats.org/officeDocument/2006/relationships/slideLayout" Target="../slideLayouts/slideLayout63.xml" /><Relationship Id="rId9" Type="http://schemas.openxmlformats.org/officeDocument/2006/relationships/slideLayout" Target="../slideLayouts/slideLayout64.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7.xml" /><Relationship Id="rId10" Type="http://schemas.openxmlformats.org/officeDocument/2006/relationships/slideLayout" Target="../slideLayouts/slideLayout76.xml" /><Relationship Id="rId11" Type="http://schemas.openxmlformats.org/officeDocument/2006/relationships/slideLayout" Target="../slideLayouts/slideLayout77.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7.xml" /><Relationship Id="rId2" Type="http://schemas.openxmlformats.org/officeDocument/2006/relationships/slideLayout" Target="../slideLayouts/slideLayout68.xml" /><Relationship Id="rId3" Type="http://schemas.openxmlformats.org/officeDocument/2006/relationships/slideLayout" Target="../slideLayouts/slideLayout69.xml" /><Relationship Id="rId4" Type="http://schemas.openxmlformats.org/officeDocument/2006/relationships/slideLayout" Target="../slideLayouts/slideLayout70.xml" /><Relationship Id="rId5" Type="http://schemas.openxmlformats.org/officeDocument/2006/relationships/slideLayout" Target="../slideLayouts/slideLayout71.xml" /><Relationship Id="rId6" Type="http://schemas.openxmlformats.org/officeDocument/2006/relationships/slideLayout" Target="../slideLayouts/slideLayout72.xml" /><Relationship Id="rId7" Type="http://schemas.openxmlformats.org/officeDocument/2006/relationships/slideLayout" Target="../slideLayouts/slideLayout73.xml" /><Relationship Id="rId8" Type="http://schemas.openxmlformats.org/officeDocument/2006/relationships/slideLayout" Target="../slideLayouts/slideLayout74.xml" /><Relationship Id="rId9" Type="http://schemas.openxmlformats.org/officeDocument/2006/relationships/slideLayout" Target="../slideLayouts/slideLayout75.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8.xml" /><Relationship Id="rId10" Type="http://schemas.openxmlformats.org/officeDocument/2006/relationships/slideLayout" Target="../slideLayouts/slideLayout87.xml" /><Relationship Id="rId11" Type="http://schemas.openxmlformats.org/officeDocument/2006/relationships/slideLayout" Target="../slideLayouts/slideLayout88.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8.xml" /><Relationship Id="rId2" Type="http://schemas.openxmlformats.org/officeDocument/2006/relationships/slideLayout" Target="../slideLayouts/slideLayout79.xml" /><Relationship Id="rId3" Type="http://schemas.openxmlformats.org/officeDocument/2006/relationships/slideLayout" Target="../slideLayouts/slideLayout80.xml" /><Relationship Id="rId4" Type="http://schemas.openxmlformats.org/officeDocument/2006/relationships/slideLayout" Target="../slideLayouts/slideLayout81.xml" /><Relationship Id="rId5" Type="http://schemas.openxmlformats.org/officeDocument/2006/relationships/slideLayout" Target="../slideLayouts/slideLayout82.xml" /><Relationship Id="rId6" Type="http://schemas.openxmlformats.org/officeDocument/2006/relationships/slideLayout" Target="../slideLayouts/slideLayout83.xml" /><Relationship Id="rId7" Type="http://schemas.openxmlformats.org/officeDocument/2006/relationships/slideLayout" Target="../slideLayouts/slideLayout84.xml" /><Relationship Id="rId8" Type="http://schemas.openxmlformats.org/officeDocument/2006/relationships/slideLayout" Target="../slideLayouts/slideLayout85.xml" /><Relationship Id="rId9" Type="http://schemas.openxmlformats.org/officeDocument/2006/relationships/slideLayout" Target="../slideLayouts/slideLayout86.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89.xml" /><Relationship Id="rId10" Type="http://schemas.openxmlformats.org/officeDocument/2006/relationships/slideLayout" Target="../slideLayouts/slideLayout98.xml" /><Relationship Id="rId11" Type="http://schemas.openxmlformats.org/officeDocument/2006/relationships/slideLayout" Target="../slideLayouts/slideLayout99.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9.xml" /><Relationship Id="rId2" Type="http://schemas.openxmlformats.org/officeDocument/2006/relationships/slideLayout" Target="../slideLayouts/slideLayout90.xml" /><Relationship Id="rId3" Type="http://schemas.openxmlformats.org/officeDocument/2006/relationships/slideLayout" Target="../slideLayouts/slideLayout91.xml" /><Relationship Id="rId4" Type="http://schemas.openxmlformats.org/officeDocument/2006/relationships/slideLayout" Target="../slideLayouts/slideLayout92.xml" /><Relationship Id="rId5" Type="http://schemas.openxmlformats.org/officeDocument/2006/relationships/slideLayout" Target="../slideLayouts/slideLayout93.xml" /><Relationship Id="rId6" Type="http://schemas.openxmlformats.org/officeDocument/2006/relationships/slideLayout" Target="../slideLayouts/slideLayout94.xml" /><Relationship Id="rId7" Type="http://schemas.openxmlformats.org/officeDocument/2006/relationships/slideLayout" Target="../slideLayouts/slideLayout95.xml" /><Relationship Id="rId8" Type="http://schemas.openxmlformats.org/officeDocument/2006/relationships/slideLayout" Target="../slideLayouts/slideLayout96.xml" /><Relationship Id="rId9" Type="http://schemas.openxmlformats.org/officeDocument/2006/relationships/slideLayout" Target="../slideLayouts/slideLayout9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026"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027"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16693E2-5A9C-4C86-BE36-7B8631C0C65B}" type="datetime1">
              <a:rPr lang="zh-CN" altLang="en-US" sz="1400"/>
              <a:t>*</a:t>
            </a:fld>
            <a:endParaRPr lang="zh-CN" altLang="en-US" sz="1400"/>
          </a:p>
        </p:txBody>
      </p:sp>
      <p:sp>
        <p:nvSpPr>
          <p:cNvPr id="1029" name="页脚占位符 1028"/>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p>
        </p:txBody>
      </p:sp>
      <p:sp>
        <p:nvSpPr>
          <p:cNvPr id="1030" name="灯片编号占位符 1029"/>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7E8B24-BBC1-44BC-AADE-48B0BCFEC268}" type="slidenum">
              <a:rPr lang="zh-CN" altLang="en-US" sz="1400" b="1" i="1"/>
              <a:t>*</a:t>
            </a:fld>
            <a:endParaRPr lang="zh-CN" altLang="en-US" sz="1400" b="1" i="1"/>
          </a:p>
        </p:txBody>
      </p:sp>
      <p:pic>
        <p:nvPicPr>
          <p:cNvPr id="103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0242"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0243"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44" name="日期占位符 4"/>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0245" name="页脚占位符 5"/>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0246" name="灯片编号占位符 6"/>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9AAC5E03-EDC1-493A-8E23-3C56DABA041A}"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024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1266"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1267"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1268"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1269"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1270"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FFC570-C092-4E7E-ABE3-CF05590E633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127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2290"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2291"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2292"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2293"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2294"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AC25D1F-3F71-42D4-85C1-1E42905F43D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2295"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3314"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3315"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3316"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3317"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3318"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986FB1F-AD1F-4DB2-827F-E3B8E8B9070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3319"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4338"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4339"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4340"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4341"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4342"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F178C92-7214-486F-8E2F-8C8CA0DBC3A2}"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4343"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5362"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5363"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5364"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5365"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5366"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215DC598-C109-40EA-8853-ECCE52B78A08}"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536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6386"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6387"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6388" name="日期占位符 4"/>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6389" name="页脚占位符 5"/>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6390" name="灯片编号占位符 6"/>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58232D2-C998-413A-90B3-DBAC9F2BB8E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639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7410"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7411"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7412" name="日期占位符 6"/>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7413" name="页脚占位符 7"/>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7414" name="灯片编号占位符 8"/>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CC337548-0CBC-4F93-9952-286D9C69D43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7415"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8434"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8435"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8436" name="日期占位符 2"/>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8437" name="页脚占位符 3"/>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8438" name="灯片编号占位符 4"/>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6C27927-202D-4114-95D7-CE85FFA2B2BF}"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8439"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1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19458"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19459"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9460" name="日期占位符 4"/>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19461" name="页脚占位符 5"/>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19462" name="灯片编号占位符 6"/>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9329DE7-2855-4687-AFCC-721F28A44AEC}"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19463"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2050"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2051"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052" name="日期占位符 1027"/>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fld id="{19D27D26-A830-41DF-9C82-B510B47FC7E3}" type="datetime1">
              <a:rPr lang="zh-CN" altLang="en-US" sz="1400">
                <a:latin typeface="Arial" pitchFamily="34" charset="0"/>
                <a:ea typeface="宋体" pitchFamily="2" charset="-122"/>
              </a:rPr>
              <a:t>*</a:t>
            </a:fld>
            <a:endParaRPr lang="zh-CN" altLang="en-US" sz="1400">
              <a:latin typeface="Arial" pitchFamily="34" charset="0"/>
              <a:ea typeface="宋体" pitchFamily="2" charset="-122"/>
            </a:endParaRPr>
          </a:p>
        </p:txBody>
      </p:sp>
      <p:sp>
        <p:nvSpPr>
          <p:cNvPr id="2053" name="页脚占位符 1028"/>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2054" name="灯片编号占位符 1029"/>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D71189F1-BF06-40BD-B389-76D11894A30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2055"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2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20482"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20483"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0484" name="日期占位符 4"/>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20485" name="页脚占位符 5"/>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20486" name="灯片编号占位符 6"/>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796C65AA-EF45-44F9-B451-01FB25442DF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2048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2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21506"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21507"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1508"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21509"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21510"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7D1480F-9114-43A0-BE80-45B613FDED71}"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2151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2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22530"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22531"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2532"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22533"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22534"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FA416CD-B928-41AB-A8B8-C947BAE64FDE}"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22535"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3074"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3075"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3076"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3077"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3078"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14D1B10-0121-473D-97B3-F4D77A58A0A7}"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3079"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4098"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4099"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4100"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4101"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4102"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467D190-E709-4348-B536-E18DC2B0D8D4}"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4103"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5122"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5123"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5124" name="日期占位符 3"/>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5125" name="页脚占位符 4"/>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5126" name="灯片编号占位符 5"/>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0AC103CF-1C22-4A8D-8003-D8F0499F297B}"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512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6146"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6147"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6148" name="日期占位符 4"/>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6149" name="页脚占位符 5"/>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6150" name="灯片编号占位符 6"/>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B4EB43F7-4F96-4FC5-B788-D5EF697266D9}"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615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7170"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7171"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7172" name="日期占位符 6"/>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7173" name="页脚占位符 7"/>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7174" name="灯片编号占位符 8"/>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30332E88-24DF-45FA-800F-A84B8D13C04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7175"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8194"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8195"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8196" name="日期占位符 2"/>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8197" name="页脚占位符 3"/>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8198" name="灯片编号占位符 4"/>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5F7E6FD3-E347-4242-92C8-57814B18D9D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8199"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p:sp>
        <p:nvSpPr>
          <p:cNvPr id="9218" name="标题 1025"/>
          <p:cNvSpPr/>
          <p:nvPr>
            <p:ph type="title" idx="4294967295"/>
          </p:nvPr>
        </p:nvSpPr>
        <p:spPr>
          <a:xfrm>
            <a:off x="457200" y="274638"/>
            <a:ext cx="8229600" cy="1143000"/>
          </a:xfrm>
          <a:prstGeom prst="rect">
            <a:avLst/>
          </a:prstGeom>
          <a:noFill/>
          <a:ln>
            <a:noFill/>
            <a:miter lim="800000"/>
          </a:ln>
        </p:spPr>
        <p:txBody>
          <a:bodyPr vert="horz"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t>单击此处编辑母版标题样式</a:t>
            </a:r>
          </a:p>
        </p:txBody>
      </p:sp>
      <p:sp>
        <p:nvSpPr>
          <p:cNvPr id="9219" name="文本占位符 1026"/>
          <p:cNvSpPr/>
          <p:nvPr>
            <p:ph type="body" idx="1"/>
          </p:nvPr>
        </p:nvSpPr>
        <p:spPr>
          <a:xfrm>
            <a:off x="457200" y="1600200"/>
            <a:ext cx="8229600"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9220" name="日期占位符 4"/>
          <p:cNvSpPr/>
          <p:nvPr>
            <p:ph type="dt" sz="half" idx="2"/>
          </p:nvPr>
        </p:nvSpPr>
        <p:spPr>
          <a:xfrm>
            <a:off x="457200" y="6245225"/>
            <a:ext cx="2133600" cy="476250"/>
          </a:xfrm>
          <a:prstGeom prst="rect">
            <a:avLst/>
          </a:prstGeom>
          <a:noFill/>
          <a:ln w="9525">
            <a:noFill/>
          </a:ln>
        </p:spPr>
        <p:txBody>
          <a:bodyPr vert="horz" lIns="91440" tIns="45720" rIns="91440" bIns="4572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endParaRPr lang="zh-CN" altLang="en-US" sz="1400" b="1" i="1">
              <a:latin typeface="Arial" pitchFamily="34" charset="0"/>
              <a:ea typeface="宋体" pitchFamily="2" charset="-122"/>
            </a:endParaRPr>
          </a:p>
        </p:txBody>
      </p:sp>
      <p:sp>
        <p:nvSpPr>
          <p:cNvPr id="9221" name="页脚占位符 5"/>
          <p:cNvSpPr/>
          <p:nvPr>
            <p:ph type="ftr" sz="quarter" idx="3"/>
          </p:nvPr>
        </p:nvSpPr>
        <p:spPr>
          <a:xfrm>
            <a:off x="3124200" y="6245225"/>
            <a:ext cx="2895600" cy="476250"/>
          </a:xfrm>
          <a:prstGeom prst="rect">
            <a:avLst/>
          </a:prstGeom>
          <a:noFill/>
          <a:ln w="9525">
            <a:noFill/>
          </a:ln>
        </p:spPr>
        <p:txBody>
          <a:bodyPr vert="horz" lIns="91440" tIns="45720" rIns="91440" bIns="45720"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endParaRPr lang="zh-CN" altLang="en-US" sz="1400" b="1" i="1">
              <a:latin typeface="Arial" pitchFamily="34" charset="0"/>
              <a:ea typeface="宋体" pitchFamily="2" charset="-122"/>
            </a:endParaRPr>
          </a:p>
        </p:txBody>
      </p:sp>
      <p:sp>
        <p:nvSpPr>
          <p:cNvPr id="9222" name="灯片编号占位符 6"/>
          <p:cNvSpPr/>
          <p:nvPr>
            <p:ph type="sldNum" sz="quarter" idx="4"/>
          </p:nvPr>
        </p:nvSpPr>
        <p:spPr>
          <a:xfrm>
            <a:off x="6553200" y="6245225"/>
            <a:ext cx="2133600" cy="476250"/>
          </a:xfrm>
          <a:prstGeom prst="rect">
            <a:avLst/>
          </a:prstGeom>
          <a:noFill/>
          <a:ln w="9525">
            <a:noFill/>
          </a:ln>
        </p:spPr>
        <p:txBody>
          <a:bodyPr vert="horz" lIns="91440" tIns="45720" rIns="91440" bIns="4572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1" i="1"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r">
              <a:buFontTx/>
              <a:buNone/>
            </a:pPr>
            <a:fld id="{4E86CED5-0D9C-40E1-868E-4EE2A0DAB210}" type="slidenum">
              <a:rPr lang="zh-CN" altLang="en-US" sz="1400" b="1" i="1">
                <a:latin typeface="Arial" pitchFamily="34" charset="0"/>
                <a:ea typeface="宋体" pitchFamily="2" charset="-122"/>
              </a:rPr>
              <a:t>*</a:t>
            </a:fld>
            <a:endParaRPr lang="zh-CN" altLang="en-US" sz="1400" b="1" i="1">
              <a:latin typeface="Arial" pitchFamily="34" charset="0"/>
              <a:ea typeface="宋体" pitchFamily="2" charset="-122"/>
            </a:endParaRPr>
          </a:p>
        </p:txBody>
      </p:sp>
      <p:pic>
        <p:nvPicPr>
          <p:cNvPr id="9223"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rgbClr val="000000"/>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Rectangle 2"/>
          <p:cNvSpPr/>
          <p:nvPr>
            <p:ph type="title" idx="4294967295"/>
          </p:nvPr>
        </p:nvSpPr>
        <p:spPr>
          <a:xfrm>
            <a:off x="395288" y="1052513"/>
            <a:ext cx="8229600" cy="1143000"/>
          </a:xfrm>
          <a:prstGeom prst="rect">
            <a:avLst/>
          </a:prstGeom>
          <a:noFill/>
          <a:ln>
            <a:noFill/>
            <a:miter lim="800000"/>
          </a:ln>
        </p:spPr>
        <p:txBody>
          <a:bodyPr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rPr lang="zh-CN" altLang="en-US" sz="5400" b="1">
                <a:latin typeface="黑体" pitchFamily="49" charset="-122"/>
                <a:ea typeface="黑体" pitchFamily="49" charset="-122"/>
              </a:rPr>
              <a:t>期末月考复习</a:t>
            </a:r>
            <a:r>
              <a:rPr lang="en-US" altLang="zh-CN" sz="5400" b="1">
                <a:latin typeface="黑体" pitchFamily="49" charset="-122"/>
                <a:ea typeface="黑体" pitchFamily="49" charset="-122"/>
              </a:rPr>
              <a:t>——</a:t>
            </a:r>
            <a:r>
              <a:rPr lang="zh-CN" altLang="en-US" sz="5400" b="1">
                <a:latin typeface="黑体" pitchFamily="49" charset="-122"/>
                <a:ea typeface="黑体" pitchFamily="49" charset="-122"/>
              </a:rPr>
              <a:t>病句、词语运用</a:t>
            </a:r>
            <a:endParaRPr lang="zh-CN" altLang="zh-CN"/>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文本占位符 48130"/>
          <p:cNvSpPr/>
          <p:nvPr>
            <p:ph idx="4294967295"/>
          </p:nvPr>
        </p:nvSpPr>
        <p:spPr>
          <a:xfrm>
            <a:off x="153988" y="107950"/>
            <a:ext cx="8642350" cy="586581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buFontTx/>
              <a:buNone/>
            </a:pPr>
            <a:r>
              <a:rPr lang="zh-CN" altLang="en-US" sz="2800" b="1">
                <a:latin typeface="黑体" pitchFamily="49" charset="-122"/>
                <a:ea typeface="黑体" pitchFamily="49" charset="-122"/>
              </a:rPr>
              <a:t>2.请选出下列句子中没有语病的一项(    )</a:t>
            </a:r>
            <a:endParaRPr lang="zh-CN" altLang="zh-CN"/>
          </a:p>
          <a:p>
            <a:pPr lvl="0">
              <a:buFontTx/>
              <a:buNone/>
            </a:pPr>
            <a:r>
              <a:rPr lang="zh-CN" altLang="en-US" sz="2800" b="1">
                <a:latin typeface="黑体" pitchFamily="49" charset="-122"/>
                <a:ea typeface="黑体" pitchFamily="49" charset="-122"/>
              </a:rPr>
              <a:t>A．在学习中,我们应该注意培养自己提出问题、分析问题、解决问题的能力。  </a:t>
            </a:r>
            <a:endParaRPr lang="zh-CN" altLang="zh-CN"/>
          </a:p>
          <a:p>
            <a:pPr lvl="0">
              <a:buFontTx/>
              <a:buNone/>
            </a:pPr>
            <a:r>
              <a:rPr lang="zh-CN" altLang="en-US" sz="2800" b="1">
                <a:latin typeface="黑体" pitchFamily="49" charset="-122"/>
                <a:ea typeface="黑体" pitchFamily="49" charset="-122"/>
              </a:rPr>
              <a:t>B．港珠澳大桥的建设者,努力攻克技术难关,取得了约 500 项左右的专利成果。</a:t>
            </a:r>
            <a:endParaRPr lang="zh-CN" altLang="zh-CN"/>
          </a:p>
          <a:p>
            <a:pPr lvl="0">
              <a:buFontTx/>
              <a:buNone/>
            </a:pPr>
            <a:r>
              <a:rPr lang="zh-CN" altLang="en-US" sz="2800" b="1">
                <a:latin typeface="黑体" pitchFamily="49" charset="-122"/>
                <a:ea typeface="黑体" pitchFamily="49" charset="-122"/>
              </a:rPr>
              <a:t>C．通过“主题教育”的学习,使我们认识到“不忘初心,牢记使命”的重要意义。</a:t>
            </a:r>
            <a:endParaRPr lang="zh-CN" altLang="zh-CN"/>
          </a:p>
          <a:p>
            <a:pPr lvl="0">
              <a:buFontTx/>
              <a:buNone/>
            </a:pPr>
            <a:r>
              <a:rPr lang="zh-CN" altLang="en-US" sz="2800" b="1">
                <a:latin typeface="黑体" pitchFamily="49" charset="-122"/>
                <a:ea typeface="黑体" pitchFamily="49" charset="-122"/>
              </a:rPr>
              <a:t>D．为了保护我们的家园,必须禁止任何组织和个人不得侵占或破坏自然资源</a:t>
            </a:r>
            <a:endParaRPr lang="zh-CN" altLang="zh-CN"/>
          </a:p>
        </p:txBody>
      </p:sp>
      <p:sp>
        <p:nvSpPr>
          <p:cNvPr id="34818" name="文本框 99"/>
          <p:cNvSpPr/>
          <p:nvPr/>
        </p:nvSpPr>
        <p:spPr>
          <a:xfrm>
            <a:off x="179388" y="4365625"/>
            <a:ext cx="7791450" cy="2552700"/>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3200" b="1">
                <a:solidFill>
                  <a:srgbClr val="FF0000"/>
                </a:solidFill>
                <a:latin typeface="Arial" pitchFamily="34" charset="0"/>
                <a:ea typeface="宋体" pitchFamily="2" charset="-122"/>
                <a:sym typeface="宋体" pitchFamily="2" charset="-122"/>
              </a:rPr>
              <a:t>B 项重复累赘,应删去“约”或“左右”。C 项成分残缺,乱用介词使主语缺失,应删去“通过”或“使”。</a:t>
            </a:r>
            <a:endParaRPr lang="zh-CN" altLang="zh-CN">
              <a:latin typeface="Arial" pitchFamily="34" charset="0"/>
              <a:ea typeface="宋体" pitchFamily="2" charset="-122"/>
            </a:endParaRPr>
          </a:p>
          <a:p>
            <a:pPr lvl="0">
              <a:buFontTx/>
              <a:buNone/>
            </a:pPr>
            <a:r>
              <a:rPr lang="zh-CN" altLang="zh-CN" sz="3200" b="1">
                <a:solidFill>
                  <a:srgbClr val="FF0000"/>
                </a:solidFill>
                <a:latin typeface="Arial" pitchFamily="34" charset="0"/>
                <a:ea typeface="宋体" pitchFamily="2" charset="-122"/>
                <a:sym typeface="宋体" pitchFamily="2" charset="-122"/>
              </a:rPr>
              <a:t>D 项否定不当,应删去“不得”或“必须禁止”。</a:t>
            </a:r>
            <a:endParaRPr lang="zh-CN" altLang="zh-CN">
              <a:latin typeface="Arial" pitchFamily="34" charset="0"/>
              <a:ea typeface="宋体" pitchFamily="2" charset="-122"/>
            </a:endParaRPr>
          </a:p>
        </p:txBody>
      </p:sp>
      <p:sp>
        <p:nvSpPr>
          <p:cNvPr id="34819" name="文本框 1"/>
          <p:cNvSpPr/>
          <p:nvPr/>
        </p:nvSpPr>
        <p:spPr>
          <a:xfrm>
            <a:off x="6443663" y="44450"/>
            <a:ext cx="803275" cy="7064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4000" b="1">
                <a:solidFill>
                  <a:srgbClr val="FF0000"/>
                </a:solidFill>
                <a:latin typeface="Arial" pitchFamily="34" charset="0"/>
              </a:rPr>
              <a:t>A</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randombar(horizontal)">
                                      <p:cBhvr>
                                        <p:cTn id="7" dur="500" fill="hold"/>
                                        <p:tgtEl>
                                          <p:spTgt spid="348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4818"/>
                                        </p:tgtEl>
                                        <p:attrNameLst>
                                          <p:attrName>style.visibility</p:attrName>
                                        </p:attrNameLst>
                                      </p:cBhvr>
                                      <p:to>
                                        <p:strVal val="visible"/>
                                      </p:to>
                                    </p:set>
                                    <p:animEffect transition="in" filter="randombar(horizontal)">
                                      <p:cBhvr>
                                        <p:cTn id="12" dur="500" fill="hold"/>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1" name="文本占位符 48130"/>
          <p:cNvSpPr/>
          <p:nvPr>
            <p:ph idx="4294967295"/>
          </p:nvPr>
        </p:nvSpPr>
        <p:spPr>
          <a:xfrm>
            <a:off x="153988" y="107950"/>
            <a:ext cx="8642350" cy="586581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buFontTx/>
              <a:buNone/>
            </a:pPr>
            <a:r>
              <a:rPr lang="zh-CN" altLang="en-US" sz="2800" b="1">
                <a:latin typeface="黑体" pitchFamily="49" charset="-122"/>
                <a:ea typeface="黑体" pitchFamily="49" charset="-122"/>
              </a:rPr>
              <a:t>3.列句子没有语病的一项是(     )</a:t>
            </a:r>
            <a:endParaRPr lang="zh-CN" altLang="zh-CN"/>
          </a:p>
          <a:p>
            <a:pPr lvl="0">
              <a:buFontTx/>
              <a:buNone/>
            </a:pPr>
            <a:r>
              <a:rPr lang="zh-CN" altLang="en-US" sz="2800" b="1">
                <a:latin typeface="黑体" pitchFamily="49" charset="-122"/>
                <a:ea typeface="黑体" pitchFamily="49" charset="-122"/>
              </a:rPr>
              <a:t>A.能否更加有效地推动校园扫黑除恶工作,是实现平安校园的重要前提和保障。</a:t>
            </a:r>
            <a:endParaRPr lang="zh-CN" altLang="zh-CN"/>
          </a:p>
          <a:p>
            <a:pPr lvl="0">
              <a:buFontTx/>
              <a:buNone/>
            </a:pPr>
            <a:r>
              <a:rPr lang="zh-CN" altLang="en-US" sz="2800" b="1">
                <a:latin typeface="黑体" pitchFamily="49" charset="-122"/>
                <a:ea typeface="黑体" pitchFamily="49" charset="-122"/>
              </a:rPr>
              <a:t>B.我们应提倡全民阅读,因为阅读是每一个公民应该享受并受到保护的最基本的。</a:t>
            </a:r>
            <a:endParaRPr lang="zh-CN" altLang="zh-CN"/>
          </a:p>
          <a:p>
            <a:pPr lvl="0">
              <a:buFontTx/>
              <a:buNone/>
            </a:pPr>
            <a:r>
              <a:rPr lang="zh-CN" altLang="en-US" sz="2800" b="1">
                <a:latin typeface="黑体" pitchFamily="49" charset="-122"/>
                <a:ea typeface="黑体" pitchFamily="49" charset="-122"/>
              </a:rPr>
              <a:t>C.运载火箭海上成功发射,探询了我国海上发射管理模式,验证了海上发射能力。</a:t>
            </a:r>
            <a:endParaRPr lang="zh-CN" altLang="zh-CN"/>
          </a:p>
          <a:p>
            <a:pPr lvl="0">
              <a:buFontTx/>
              <a:buNone/>
            </a:pPr>
            <a:r>
              <a:rPr lang="zh-CN" altLang="en-US" sz="2800" b="1">
                <a:latin typeface="黑体" pitchFamily="49" charset="-122"/>
                <a:ea typeface="黑体" pitchFamily="49" charset="-122"/>
              </a:rPr>
              <a:t>D.地铁3号线6月6日试运营,标志着南宁市正式迈入站城一体化的3.0时代。</a:t>
            </a:r>
            <a:endParaRPr lang="zh-CN" altLang="zh-CN"/>
          </a:p>
        </p:txBody>
      </p:sp>
      <p:sp>
        <p:nvSpPr>
          <p:cNvPr id="35842" name="文本框 99"/>
          <p:cNvSpPr/>
          <p:nvPr/>
        </p:nvSpPr>
        <p:spPr>
          <a:xfrm>
            <a:off x="222250" y="4437063"/>
            <a:ext cx="9043988" cy="2554287"/>
          </a:xfrm>
          <a:prstGeom prst="rect">
            <a:avLst/>
          </a:prstGeom>
          <a:solidFill>
            <a:srgbClr val="D9D9D9"/>
          </a:solidFill>
          <a:ln>
            <a:solidFill>
              <a:srgbClr val="D9D9D9"/>
            </a:solid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3200" b="1">
                <a:solidFill>
                  <a:srgbClr val="FF0000"/>
                </a:solidFill>
                <a:latin typeface="Arial" pitchFamily="34" charset="0"/>
                <a:ea typeface="宋体" pitchFamily="2" charset="-122"/>
              </a:rPr>
              <a:t>A是两面对一面,前后不一致,把“否”去掉；</a:t>
            </a:r>
            <a:endParaRPr lang="zh-CN" altLang="zh-CN">
              <a:latin typeface="Arial" pitchFamily="34" charset="0"/>
              <a:ea typeface="宋体" pitchFamily="2" charset="-122"/>
            </a:endParaRPr>
          </a:p>
          <a:p>
            <a:pPr lvl="0">
              <a:buFontTx/>
              <a:buNone/>
            </a:pPr>
            <a:r>
              <a:rPr lang="zh-CN" altLang="zh-CN" sz="3200" b="1">
                <a:solidFill>
                  <a:srgbClr val="FF0000"/>
                </a:solidFill>
                <a:latin typeface="Arial" pitchFamily="34" charset="0"/>
                <a:ea typeface="宋体" pitchFamily="2" charset="-122"/>
              </a:rPr>
              <a:t>B中缺少宾语,应在“最基本的”的后面加上“权力”；</a:t>
            </a:r>
            <a:endParaRPr lang="zh-CN" altLang="zh-CN">
              <a:latin typeface="Arial" pitchFamily="34" charset="0"/>
              <a:ea typeface="宋体" pitchFamily="2" charset="-122"/>
            </a:endParaRPr>
          </a:p>
          <a:p>
            <a:pPr lvl="0">
              <a:buFontTx/>
              <a:buNone/>
            </a:pPr>
            <a:r>
              <a:rPr lang="zh-CN" altLang="zh-CN" sz="3200" b="1">
                <a:solidFill>
                  <a:srgbClr val="FF0000"/>
                </a:solidFill>
                <a:latin typeface="Arial" pitchFamily="34" charset="0"/>
                <a:ea typeface="宋体" pitchFamily="2" charset="-122"/>
              </a:rPr>
              <a:t>C属用词不当(或前后不搭配),应把“探询”改为“探索”</a:t>
            </a:r>
            <a:endParaRPr lang="zh-CN" altLang="zh-CN">
              <a:latin typeface="Arial" pitchFamily="34" charset="0"/>
              <a:ea typeface="宋体" pitchFamily="2" charset="-122"/>
            </a:endParaRPr>
          </a:p>
        </p:txBody>
      </p:sp>
      <p:sp>
        <p:nvSpPr>
          <p:cNvPr id="35843" name="文本框 1"/>
          <p:cNvSpPr/>
          <p:nvPr/>
        </p:nvSpPr>
        <p:spPr>
          <a:xfrm>
            <a:off x="5364163" y="-26987"/>
            <a:ext cx="801687" cy="7064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4000" b="1">
                <a:solidFill>
                  <a:srgbClr val="FF0000"/>
                </a:solidFill>
                <a:latin typeface="Arial" pitchFamily="34" charset="0"/>
              </a:rPr>
              <a:t>D</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randombar(horizontal)">
                                      <p:cBhvr>
                                        <p:cTn id="7" dur="500" fill="hold"/>
                                        <p:tgtEl>
                                          <p:spTgt spid="3584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5842"/>
                                        </p:tgtEl>
                                        <p:attrNameLst>
                                          <p:attrName>style.visibility</p:attrName>
                                        </p:attrNameLst>
                                      </p:cBhvr>
                                      <p:to>
                                        <p:strVal val="visible"/>
                                      </p:to>
                                    </p:set>
                                    <p:animEffect transition="in" filter="randombar(horizontal)">
                                      <p:cBhvr>
                                        <p:cTn id="12" dur="500" fill="hold"/>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5" name="文本占位符 50178"/>
          <p:cNvSpPr/>
          <p:nvPr>
            <p:ph idx="4294967295"/>
          </p:nvPr>
        </p:nvSpPr>
        <p:spPr>
          <a:xfrm>
            <a:off x="179388" y="476250"/>
            <a:ext cx="8589962"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buFontTx/>
              <a:buNone/>
            </a:pPr>
            <a:r>
              <a:rPr lang="en-US" altLang="zh-CN" sz="2800" b="1">
                <a:latin typeface="黑体" pitchFamily="49" charset="-122"/>
                <a:ea typeface="黑体" pitchFamily="49" charset="-122"/>
              </a:rPr>
              <a:t>4</a:t>
            </a:r>
            <a:r>
              <a:rPr lang="zh-CN" altLang="en-US" sz="2800" b="1">
                <a:latin typeface="黑体" pitchFamily="49" charset="-122"/>
                <a:ea typeface="黑体" pitchFamily="49" charset="-122"/>
              </a:rPr>
              <a:t>.下列句子没有语病的一项是(     ) (2 分)</a:t>
            </a:r>
            <a:endParaRPr lang="zh-CN" altLang="zh-CN"/>
          </a:p>
          <a:p>
            <a:pPr lvl="0">
              <a:buFontTx/>
              <a:buNone/>
            </a:pPr>
            <a:r>
              <a:rPr lang="zh-CN" altLang="en-US" sz="2800" b="1">
                <a:latin typeface="黑体" pitchFamily="49" charset="-122"/>
                <a:ea typeface="黑体" pitchFamily="49" charset="-122"/>
              </a:rPr>
              <a:t>A. 电影《老师·好》自3月22日全国上映以来,不断引发观影热潮。到目前,《老师·好》在同日上映影片中票房、上座率均居首位。</a:t>
            </a:r>
            <a:endParaRPr lang="zh-CN" altLang="zh-CN"/>
          </a:p>
          <a:p>
            <a:pPr lvl="0">
              <a:buFontTx/>
              <a:buNone/>
            </a:pPr>
            <a:r>
              <a:rPr lang="zh-CN" altLang="en-US" sz="2800" b="1">
                <a:latin typeface="黑体" pitchFamily="49" charset="-122"/>
                <a:ea typeface="黑体" pitchFamily="49" charset="-122"/>
              </a:rPr>
              <a:t>B.历代不少石碑为名家撰写,因此石碑上的刻文成了书法大家真迹的集中场所。</a:t>
            </a:r>
            <a:endParaRPr lang="zh-CN" altLang="zh-CN"/>
          </a:p>
          <a:p>
            <a:pPr lvl="0">
              <a:buFontTx/>
              <a:buNone/>
            </a:pPr>
            <a:r>
              <a:rPr lang="zh-CN" altLang="en-US" sz="2800" b="1">
                <a:latin typeface="黑体" pitchFamily="49" charset="-122"/>
                <a:ea typeface="黑体" pitchFamily="49" charset="-122"/>
              </a:rPr>
              <a:t>C.相关专家呼吁尽快成立防控校园欺凌的有效机制,以便及早干预、发现和制止欺凌行为。</a:t>
            </a:r>
            <a:endParaRPr lang="zh-CN" altLang="zh-CN"/>
          </a:p>
          <a:p>
            <a:pPr lvl="0">
              <a:buFontTx/>
              <a:buNone/>
            </a:pPr>
            <a:r>
              <a:rPr lang="zh-CN" altLang="en-US" sz="2800" b="1">
                <a:latin typeface="黑体" pitchFamily="49" charset="-122"/>
                <a:ea typeface="黑体" pitchFamily="49" charset="-122"/>
              </a:rPr>
              <a:t>D. 自共享单车在衡阳运营以来,因外观时尚、 轻便易行、收费廉价、随借随还等优点而深受人们的喜爱。</a:t>
            </a:r>
            <a:endParaRPr lang="zh-CN" altLang="zh-CN"/>
          </a:p>
        </p:txBody>
      </p:sp>
      <p:sp>
        <p:nvSpPr>
          <p:cNvPr id="36866" name="文本框 1"/>
          <p:cNvSpPr/>
          <p:nvPr/>
        </p:nvSpPr>
        <p:spPr>
          <a:xfrm>
            <a:off x="4860925" y="188913"/>
            <a:ext cx="801688" cy="7064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4000" b="1">
                <a:solidFill>
                  <a:srgbClr val="FF0000"/>
                </a:solidFill>
              </a:rPr>
              <a:t>A</a:t>
            </a:r>
            <a:endParaRPr lang="zh-CN" altLang="zh-CN"/>
          </a:p>
        </p:txBody>
      </p:sp>
      <p:sp>
        <p:nvSpPr>
          <p:cNvPr id="36867" name="文本框 99"/>
          <p:cNvSpPr/>
          <p:nvPr/>
        </p:nvSpPr>
        <p:spPr>
          <a:xfrm>
            <a:off x="252413" y="4005263"/>
            <a:ext cx="8763000" cy="2060575"/>
          </a:xfrm>
          <a:prstGeom prst="rect">
            <a:avLst/>
          </a:prstGeom>
          <a:solidFill>
            <a:srgbClr val="BFBFBF"/>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3200" b="1">
                <a:solidFill>
                  <a:srgbClr val="FF0000"/>
                </a:solidFill>
              </a:rPr>
              <a:t>B.主谓不搭配,“刻文”和“集中场所”不搭配；</a:t>
            </a:r>
            <a:endParaRPr lang="zh-CN" altLang="zh-CN"/>
          </a:p>
          <a:p>
            <a:pPr lvl="0">
              <a:buFontTx/>
              <a:buNone/>
            </a:pPr>
            <a:r>
              <a:rPr lang="zh-CN" altLang="zh-CN" sz="3200" b="1">
                <a:solidFill>
                  <a:srgbClr val="FF0000"/>
                </a:solidFill>
              </a:rPr>
              <a:t>C.动宾不搭配“成立”与“有效机制”不搭配；</a:t>
            </a:r>
            <a:endParaRPr lang="zh-CN" altLang="zh-CN"/>
          </a:p>
          <a:p>
            <a:pPr lvl="0">
              <a:buFontTx/>
              <a:buNone/>
            </a:pPr>
            <a:r>
              <a:rPr lang="zh-CN" altLang="zh-CN" sz="3200" b="1">
                <a:solidFill>
                  <a:srgbClr val="FF0000"/>
                </a:solidFill>
              </a:rPr>
              <a:t>D.缺少主语。删掉“自”功或在“因”前加上“它”来指代。</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randombar(horizontal)">
                                      <p:cBhvr>
                                        <p:cTn id="7" dur="500" fill="hold"/>
                                        <p:tgtEl>
                                          <p:spTgt spid="368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6867"/>
                                        </p:tgtEl>
                                        <p:attrNameLst>
                                          <p:attrName>style.visibility</p:attrName>
                                        </p:attrNameLst>
                                      </p:cBhvr>
                                      <p:to>
                                        <p:strVal val="visible"/>
                                      </p:to>
                                    </p:set>
                                    <p:animEffect transition="in" filter="randombar(horizontal)">
                                      <p:cBhvr>
                                        <p:cTn id="12" dur="500" fill="hold"/>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文本占位符 50178"/>
          <p:cNvSpPr/>
          <p:nvPr>
            <p:ph idx="4294967295"/>
          </p:nvPr>
        </p:nvSpPr>
        <p:spPr>
          <a:xfrm>
            <a:off x="179388" y="476250"/>
            <a:ext cx="8589962" cy="4525963"/>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buFontTx/>
              <a:buNone/>
            </a:pPr>
            <a:r>
              <a:rPr lang="zh-CN" altLang="en-US" sz="2800" b="1">
                <a:latin typeface="黑体" pitchFamily="49" charset="-122"/>
                <a:ea typeface="黑体" pitchFamily="49" charset="-122"/>
              </a:rPr>
              <a:t>5.下面语段中画横线句子有语病的一处是(    )(2分)</a:t>
            </a:r>
            <a:endParaRPr lang="zh-CN" altLang="zh-CN"/>
          </a:p>
          <a:p>
            <a:pPr lvl="0">
              <a:buFontTx/>
              <a:buNone/>
            </a:pPr>
            <a:r>
              <a:rPr lang="en-US" altLang="zh-CN" sz="2800" b="1">
                <a:latin typeface="黑体" pitchFamily="49" charset="-122"/>
                <a:ea typeface="黑体" pitchFamily="49" charset="-122"/>
              </a:rPr>
              <a:t>  </a:t>
            </a:r>
            <a:r>
              <a:rPr lang="zh-CN" altLang="en-US" sz="2800" b="1">
                <a:latin typeface="黑体" pitchFamily="49" charset="-122"/>
                <a:ea typeface="黑体" pitchFamily="49" charset="-122"/>
              </a:rPr>
              <a:t>A</a:t>
            </a:r>
            <a:r>
              <a:rPr lang="zh-CN" altLang="en-US" sz="2800" b="1" u="sng">
                <a:latin typeface="黑体" pitchFamily="49" charset="-122"/>
                <a:ea typeface="黑体" pitchFamily="49" charset="-122"/>
              </a:rPr>
              <a:t>家训是中国传统文化和传统教育的重要组成部分</a:t>
            </a:r>
            <a:r>
              <a:rPr lang="zh-CN" altLang="en-US" sz="2800" b="1">
                <a:latin typeface="黑体" pitchFamily="49" charset="-122"/>
                <a:ea typeface="黑体" pitchFamily="49" charset="-122"/>
              </a:rPr>
              <a:t>,B</a:t>
            </a:r>
            <a:r>
              <a:rPr lang="zh-CN" altLang="en-US" sz="2800" b="1" u="sng">
                <a:latin typeface="黑体" pitchFamily="49" charset="-122"/>
                <a:ea typeface="黑体" pitchFamily="49" charset="-122"/>
              </a:rPr>
              <a:t>好的家训是一代又一代人能否健康成长的保证</a:t>
            </a:r>
            <a:r>
              <a:rPr lang="zh-CN" altLang="en-US" sz="2800" b="1">
                <a:latin typeface="黑体" pitchFamily="49" charset="-122"/>
                <a:ea typeface="黑体" pitchFamily="49" charset="-122"/>
              </a:rPr>
              <a:t>,时过境迁,许多人不禁发问：家训还有存在的必要吗?在日前举行的郴州市“家训与文化传承”理论研讨会上,专家一致认为。C</a:t>
            </a:r>
            <a:r>
              <a:rPr lang="zh-CN" altLang="en-US" sz="2800" b="1" u="sng">
                <a:latin typeface="黑体" pitchFamily="49" charset="-122"/>
                <a:ea typeface="黑体" pitchFamily="49" charset="-122"/>
              </a:rPr>
              <a:t>家训是推动社会文明进步的“正能量”</a:t>
            </a:r>
            <a:r>
              <a:rPr lang="zh-CN" altLang="en-US" sz="2800" b="1">
                <a:latin typeface="黑体" pitchFamily="49" charset="-122"/>
                <a:ea typeface="黑体" pitchFamily="49" charset="-122"/>
              </a:rPr>
              <a:t>,在新形势下我们更应该重视家训。为此,D</a:t>
            </a:r>
            <a:r>
              <a:rPr lang="zh-CN" altLang="en-US" sz="2800" b="1" u="sng">
                <a:latin typeface="黑体" pitchFamily="49" charset="-122"/>
                <a:ea typeface="黑体" pitchFamily="49" charset="-122"/>
              </a:rPr>
              <a:t>专家呼吁要重建现代家训文化</a:t>
            </a:r>
            <a:r>
              <a:rPr lang="zh-CN" altLang="en-US" sz="2800" b="1">
                <a:latin typeface="黑体" pitchFamily="49" charset="-122"/>
                <a:ea typeface="黑体" pitchFamily="49" charset="-122"/>
              </a:rPr>
              <a:t>。</a:t>
            </a:r>
            <a:endParaRPr lang="zh-CN" altLang="zh-CN"/>
          </a:p>
        </p:txBody>
      </p:sp>
      <p:sp>
        <p:nvSpPr>
          <p:cNvPr id="37890" name="文本框 1"/>
          <p:cNvSpPr/>
          <p:nvPr/>
        </p:nvSpPr>
        <p:spPr>
          <a:xfrm>
            <a:off x="6948488" y="404813"/>
            <a:ext cx="801687" cy="7064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4000" b="1">
                <a:solidFill>
                  <a:srgbClr val="FF0000"/>
                </a:solidFill>
                <a:latin typeface="Arial" pitchFamily="34" charset="0"/>
              </a:rPr>
              <a:t>B</a:t>
            </a:r>
            <a:endParaRPr lang="zh-CN" altLang="zh-CN">
              <a:latin typeface="Arial" pitchFamily="34" charset="0"/>
              <a:ea typeface="宋体" pitchFamily="2" charset="-122"/>
            </a:endParaRPr>
          </a:p>
        </p:txBody>
      </p:sp>
      <p:sp>
        <p:nvSpPr>
          <p:cNvPr id="37891" name="文本框 99"/>
          <p:cNvSpPr/>
          <p:nvPr/>
        </p:nvSpPr>
        <p:spPr>
          <a:xfrm>
            <a:off x="585788" y="4724400"/>
            <a:ext cx="8183562" cy="5842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3200" b="1">
                <a:solidFill>
                  <a:srgbClr val="FF0000"/>
                </a:solidFill>
                <a:latin typeface="黑体" pitchFamily="49" charset="-122"/>
                <a:ea typeface="黑体" pitchFamily="49" charset="-122"/>
              </a:rPr>
              <a:t>把B中的“能否”去掉。</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randombar(horizontal)">
                                      <p:cBhvr>
                                        <p:cTn id="7" dur="500" fill="hold"/>
                                        <p:tgtEl>
                                          <p:spTgt spid="3789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7891"/>
                                        </p:tgtEl>
                                        <p:attrNameLst>
                                          <p:attrName>style.visibility</p:attrName>
                                        </p:attrNameLst>
                                      </p:cBhvr>
                                      <p:to>
                                        <p:strVal val="visible"/>
                                      </p:to>
                                    </p:set>
                                    <p:animEffect transition="in" filter="randombar(horizontal)">
                                      <p:cBhvr>
                                        <p:cTn id="12" dur="500" fill="hold"/>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文本框 1"/>
          <p:cNvSpPr/>
          <p:nvPr/>
        </p:nvSpPr>
        <p:spPr>
          <a:xfrm>
            <a:off x="1042988" y="333375"/>
            <a:ext cx="6616700" cy="14446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r>
              <a:rPr lang="zh-CN" altLang="en-US" sz="4400" b="1">
                <a:latin typeface="黑体" pitchFamily="49" charset="-122"/>
                <a:ea typeface="黑体" pitchFamily="49" charset="-122"/>
              </a:rPr>
              <a:t>词语运用</a:t>
            </a:r>
            <a:endParaRPr lang="zh-CN" altLang="zh-CN"/>
          </a:p>
          <a:p>
            <a:pPr lvl="0" algn="ctr">
              <a:buFontTx/>
              <a:buNone/>
            </a:pPr>
            <a:r>
              <a:rPr lang="zh-CN" altLang="en-US" sz="4400" b="1">
                <a:latin typeface="黑体" pitchFamily="49" charset="-122"/>
                <a:ea typeface="黑体" pitchFamily="49" charset="-122"/>
              </a:rPr>
              <a:t>(目标)</a:t>
            </a:r>
            <a:endParaRPr lang="zh-CN" altLang="zh-CN"/>
          </a:p>
        </p:txBody>
      </p:sp>
      <p:sp>
        <p:nvSpPr>
          <p:cNvPr id="38914" name="文本框 2"/>
          <p:cNvSpPr/>
          <p:nvPr/>
        </p:nvSpPr>
        <p:spPr>
          <a:xfrm>
            <a:off x="523875" y="1844675"/>
            <a:ext cx="8075613" cy="163036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r>
              <a:rPr lang="en-US" altLang="zh-CN" sz="4000" b="1">
                <a:latin typeface="黑体" pitchFamily="49" charset="-122"/>
                <a:ea typeface="黑体" pitchFamily="49" charset="-122"/>
                <a:sym typeface="宋体" pitchFamily="2" charset="-122"/>
              </a:rPr>
              <a:t>1.</a:t>
            </a:r>
            <a:r>
              <a:rPr lang="zh-CN" altLang="en-US" sz="4000" b="1">
                <a:latin typeface="黑体" pitchFamily="49" charset="-122"/>
                <a:ea typeface="黑体" pitchFamily="49" charset="-122"/>
              </a:rPr>
              <a:t>了解和积累常见的词语误用类型。</a:t>
            </a:r>
            <a:endParaRPr lang="zh-CN" altLang="zh-CN"/>
          </a:p>
          <a:p>
            <a:pPr lvl="0">
              <a:spcBef>
                <a:spcPct val="50000"/>
              </a:spcBef>
              <a:buFontTx/>
              <a:buNone/>
            </a:pPr>
            <a:r>
              <a:rPr lang="en-US" altLang="zh-CN" sz="4000" b="1">
                <a:latin typeface="黑体" pitchFamily="49" charset="-122"/>
                <a:ea typeface="黑体" pitchFamily="49" charset="-122"/>
                <a:sym typeface="宋体" pitchFamily="2" charset="-122"/>
              </a:rPr>
              <a:t>2.</a:t>
            </a:r>
            <a:r>
              <a:rPr lang="zh-CN" altLang="en-US" sz="4000" b="1">
                <a:latin typeface="黑体" pitchFamily="49" charset="-122"/>
                <a:ea typeface="黑体" pitchFamily="49" charset="-122"/>
                <a:sym typeface="宋体" pitchFamily="2" charset="-122"/>
              </a:rPr>
              <a:t>积累本学期课本中的四字词</a:t>
            </a:r>
            <a:r>
              <a:rPr lang="zh-CN" altLang="en-US" sz="4000" b="1">
                <a:latin typeface="黑体" pitchFamily="49" charset="-122"/>
                <a:ea typeface="黑体" pitchFamily="49" charset="-122"/>
              </a:rPr>
              <a:t>。</a:t>
            </a:r>
            <a:endParaRPr lang="zh-CN" altLang="zh-CN"/>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7" name="文本框 17411"/>
          <p:cNvSpPr/>
          <p:nvPr/>
        </p:nvSpPr>
        <p:spPr>
          <a:xfrm>
            <a:off x="2554288" y="333375"/>
            <a:ext cx="4321175" cy="58261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r>
              <a:rPr lang="zh-CN" altLang="en-US" sz="3200" b="1">
                <a:solidFill>
                  <a:srgbClr val="0000CC"/>
                </a:solidFill>
                <a:ea typeface="黑体" pitchFamily="49" charset="-122"/>
              </a:rPr>
              <a:t>复习指导二</a:t>
            </a:r>
            <a:r>
              <a:rPr lang="en-US" altLang="zh-CN" sz="3200" b="1">
                <a:solidFill>
                  <a:srgbClr val="0000CC"/>
                </a:solidFill>
                <a:ea typeface="黑体" pitchFamily="49" charset="-122"/>
              </a:rPr>
              <a:t> </a:t>
            </a:r>
            <a:endParaRPr lang="zh-CN" altLang="zh-CN"/>
          </a:p>
        </p:txBody>
      </p:sp>
      <p:sp>
        <p:nvSpPr>
          <p:cNvPr id="39938" name="文本框 17412"/>
          <p:cNvSpPr/>
          <p:nvPr/>
        </p:nvSpPr>
        <p:spPr>
          <a:xfrm>
            <a:off x="250825" y="1412875"/>
            <a:ext cx="8424863" cy="5222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r>
              <a:rPr lang="zh-CN" altLang="zh-CN" sz="2800" b="1">
                <a:solidFill>
                  <a:srgbClr val="FF0000"/>
                </a:solidFill>
                <a:latin typeface="黑体" pitchFamily="49" charset="-122"/>
                <a:ea typeface="黑体" pitchFamily="49" charset="-122"/>
              </a:rPr>
              <a:t>了解中考常见词语误用类型(详见资料)</a:t>
            </a:r>
            <a:endParaRPr lang="zh-CN" altLang="zh-CN"/>
          </a:p>
        </p:txBody>
      </p:sp>
      <p:graphicFrame>
        <p:nvGraphicFramePr>
          <p:cNvPr id="39939" name="表格 4194311"/>
          <p:cNvGraphicFramePr>
            <a:graphicFrameLocks noGrp="1"/>
          </p:cNvGraphicFramePr>
          <p:nvPr/>
        </p:nvGraphicFramePr>
        <p:xfrm>
          <a:off x="34925" y="1989138"/>
          <a:ext cx="4025900" cy="3415665"/>
        </p:xfrm>
        <a:graphic>
          <a:graphicData uri="http://schemas.openxmlformats.org/drawingml/2006/table">
            <a:tbl>
              <a:tblPr/>
              <a:tblGrid>
                <a:gridCol w="4025900"/>
              </a:tblGrid>
              <a:tr h="854075">
                <a:tc>
                  <a:txBody>
                    <a:bodyPr vert="horz" wrap="square" lIns="68580" tIns="0" rIns="68580" bIns="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solidFill>
                            <a:srgbClr val="C00000"/>
                          </a:solidFill>
                          <a:latin typeface="黑体" pitchFamily="49" charset="-122"/>
                          <a:ea typeface="黑体" pitchFamily="49" charset="-122"/>
                        </a:rPr>
                        <a:t>一、用错对象——看对象,忌张冠李戴</a:t>
                      </a:r>
                      <a:endParaRPr lang="en-US" altLang="en-US"/>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noFill/>
                  </a:tcPr>
                </a:tc>
              </a:tr>
              <a:tr h="854075">
                <a:tc>
                  <a:txBody>
                    <a:bodyPr vert="horz" wrap="square" lIns="68580" tIns="0" rIns="68580" bIns="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solidFill>
                            <a:srgbClr val="C00000"/>
                          </a:solidFill>
                          <a:latin typeface="黑体" pitchFamily="49" charset="-122"/>
                          <a:ea typeface="黑体" pitchFamily="49" charset="-122"/>
                        </a:rPr>
                        <a:t> 二、重复赘余——看句子,忌语意重复</a:t>
                      </a:r>
                      <a:endParaRPr lang="en-US" altLang="en-US"/>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noFill/>
                  </a:tcPr>
                </a:tc>
              </a:tr>
              <a:tr h="854075">
                <a:tc>
                  <a:txBody>
                    <a:bodyPr vert="horz" wrap="square" lIns="68580" tIns="0" rIns="68580" bIns="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solidFill>
                            <a:srgbClr val="C00000"/>
                          </a:solidFill>
                          <a:latin typeface="黑体" pitchFamily="49" charset="-122"/>
                          <a:ea typeface="黑体" pitchFamily="49" charset="-122"/>
                        </a:rPr>
                        <a:t>三、望文生义——看词义,忌一知半解</a:t>
                      </a:r>
                      <a:endParaRPr lang="en-US" altLang="en-US"/>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noFill/>
                  </a:tcPr>
                </a:tc>
              </a:tr>
              <a:tr h="852488">
                <a:tc>
                  <a:txBody>
                    <a:bodyPr vert="horz" wrap="square" lIns="68580" tIns="0" rIns="68580" bIns="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solidFill>
                            <a:srgbClr val="C00000"/>
                          </a:solidFill>
                          <a:latin typeface="黑体" pitchFamily="49" charset="-122"/>
                          <a:ea typeface="黑体" pitchFamily="49" charset="-122"/>
                        </a:rPr>
                        <a:t> 四、不合语境——析句意,忌前后不搭 </a:t>
                      </a:r>
                      <a:endParaRPr lang="en-US" altLang="en-US"/>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noFill/>
                  </a:tcPr>
                </a:tc>
              </a:tr>
            </a:tbl>
          </a:graphicData>
        </a:graphic>
      </p:graphicFrame>
      <p:graphicFrame>
        <p:nvGraphicFramePr>
          <p:cNvPr id="39951" name="表格 4194313"/>
          <p:cNvGraphicFramePr>
            <a:graphicFrameLocks noGrp="1"/>
          </p:cNvGraphicFramePr>
          <p:nvPr/>
        </p:nvGraphicFramePr>
        <p:xfrm>
          <a:off x="4067175" y="3695700"/>
          <a:ext cx="4032250" cy="1708150"/>
        </p:xfrm>
        <a:graphic>
          <a:graphicData uri="http://schemas.openxmlformats.org/drawingml/2006/table">
            <a:tbl>
              <a:tblPr/>
              <a:tblGrid>
                <a:gridCol w="4032250"/>
              </a:tblGrid>
              <a:tr h="854075">
                <a:tc>
                  <a:txBody>
                    <a:bodyPr vert="horz" wrap="square" lIns="68580" tIns="0" rIns="68580" bIns="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solidFill>
                            <a:srgbClr val="C00000"/>
                          </a:solidFill>
                          <a:latin typeface="黑体" pitchFamily="49" charset="-122"/>
                          <a:ea typeface="黑体" pitchFamily="49" charset="-122"/>
                        </a:rPr>
                        <a:t>七、谦敬颠倒——看对象,忌谦敬失当 </a:t>
                      </a:r>
                      <a:endParaRPr lang="en-US" altLang="en-US"/>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noFill/>
                  </a:tcPr>
                </a:tc>
              </a:tr>
              <a:tr h="854075">
                <a:tc>
                  <a:txBody>
                    <a:bodyPr vert="horz" wrap="square" lIns="68580" tIns="0" rIns="68580" bIns="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solidFill>
                            <a:srgbClr val="C00000"/>
                          </a:solidFill>
                          <a:latin typeface="黑体" pitchFamily="49" charset="-122"/>
                          <a:ea typeface="黑体" pitchFamily="49" charset="-122"/>
                        </a:rPr>
                        <a:t>  八、不分轻重——看程度,忌轻重失度</a:t>
                      </a:r>
                      <a:endParaRPr lang="en-US" altLang="en-US"/>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noFill/>
                  </a:tcPr>
                </a:tc>
              </a:tr>
            </a:tbl>
          </a:graphicData>
        </a:graphic>
      </p:graphicFrame>
      <p:graphicFrame>
        <p:nvGraphicFramePr>
          <p:cNvPr id="39959" name="表格 4194315"/>
          <p:cNvGraphicFramePr>
            <a:graphicFrameLocks noGrp="1"/>
          </p:cNvGraphicFramePr>
          <p:nvPr/>
        </p:nvGraphicFramePr>
        <p:xfrm>
          <a:off x="4067175" y="2022475"/>
          <a:ext cx="4027488" cy="1707515"/>
        </p:xfrm>
        <a:graphic>
          <a:graphicData uri="http://schemas.openxmlformats.org/drawingml/2006/table">
            <a:tbl>
              <a:tblPr/>
              <a:tblGrid>
                <a:gridCol w="4027488"/>
              </a:tblGrid>
              <a:tr h="854075">
                <a:tc>
                  <a:txBody>
                    <a:bodyPr vert="horz" wrap="square" lIns="68580" tIns="0" rIns="68580" bIns="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solidFill>
                            <a:srgbClr val="C00000"/>
                          </a:solidFill>
                          <a:latin typeface="黑体" pitchFamily="49" charset="-122"/>
                          <a:ea typeface="黑体" pitchFamily="49" charset="-122"/>
                        </a:rPr>
                        <a:t>五、不辨色彩——析感情,忌褒贬误用</a:t>
                      </a:r>
                      <a:endParaRPr lang="en-US" altLang="en-US"/>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noFill/>
                  </a:tcPr>
                </a:tc>
              </a:tr>
              <a:tr h="852488">
                <a:tc>
                  <a:txBody>
                    <a:bodyPr vert="horz" wrap="square" lIns="68580" tIns="0" rIns="68580" bIns="0"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solidFill>
                            <a:srgbClr val="C00000"/>
                          </a:solidFill>
                          <a:latin typeface="黑体" pitchFamily="49" charset="-122"/>
                          <a:ea typeface="黑体" pitchFamily="49" charset="-122"/>
                        </a:rPr>
                        <a:t> 六、表意矛盾——看逻辑,忌自相矛盾</a:t>
                      </a:r>
                      <a:endParaRPr lang="en-US" altLang="en-US"/>
                    </a:p>
                  </a:txBody>
                  <a:tcPr marL="68580" marR="68580"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noFill/>
                  </a:tcPr>
                </a:tc>
              </a:tr>
            </a:tbl>
          </a:graphicData>
        </a:graphic>
      </p:graphicFrame>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61" name="表格 1"/>
          <p:cNvPicPr>
            <a:picLocks noChangeAspect="1"/>
          </p:cNvPicPr>
          <p:nvPr>
            <p:custDataLst>
              <p:tags r:id="rId3"/>
            </p:custDataLst>
          </p:nvPr>
        </p:nvPicPr>
        <p:blipFill>
          <a:blip r:embed="rId2"/>
          <a:stretch>
            <a:fillRect/>
          </a:stretch>
        </p:blipFill>
        <p:spPr>
          <a:xfrm>
            <a:off x="-38100" y="22225"/>
            <a:ext cx="9202738" cy="6850063"/>
          </a:xfrm>
          <a:prstGeom prst="rect">
            <a:avLst/>
          </a:prstGeom>
          <a:noFill/>
          <a:ln>
            <a:noFill/>
            <a:miter lim="800000"/>
          </a:ln>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5" name="矩形 35843"/>
          <p:cNvSpPr/>
          <p:nvPr/>
        </p:nvSpPr>
        <p:spPr>
          <a:xfrm>
            <a:off x="0" y="0"/>
            <a:ext cx="9144000" cy="4892675"/>
          </a:xfrm>
          <a:prstGeom prst="rect">
            <a:avLst/>
          </a:prstGeom>
          <a:noFill/>
          <a:ln>
            <a:noFill/>
            <a:miter lim="800000"/>
          </a:ln>
        </p:spPr>
        <p:txBody>
          <a:bodyPr lIns="91440" tIns="45720" rIns="91440" bIns="4572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en-US" sz="2400" b="1">
                <a:solidFill>
                  <a:srgbClr val="FF0000"/>
                </a:solidFill>
                <a:latin typeface="黑体" pitchFamily="49" charset="-122"/>
                <a:ea typeface="黑体" pitchFamily="49" charset="-122"/>
              </a:rPr>
              <a:t>考题示例</a:t>
            </a:r>
            <a:r>
              <a:rPr lang="en-US" altLang="zh-CN" sz="2400" b="1">
                <a:solidFill>
                  <a:srgbClr val="FF0000"/>
                </a:solidFill>
                <a:latin typeface="黑体" pitchFamily="49" charset="-122"/>
                <a:ea typeface="黑体" pitchFamily="49" charset="-122"/>
              </a:rPr>
              <a:t>1</a:t>
            </a:r>
            <a:r>
              <a:rPr lang="zh-CN" altLang="en-US" sz="2400" b="1">
                <a:solidFill>
                  <a:srgbClr val="FF0000"/>
                </a:solidFill>
                <a:latin typeface="黑体" pitchFamily="49" charset="-122"/>
                <a:ea typeface="黑体" pitchFamily="49" charset="-122"/>
                <a:sym typeface="Wingdings" pitchFamily="2" charset="2"/>
              </a:rPr>
              <a:t>：</a:t>
            </a:r>
            <a:r>
              <a:rPr lang="zh-CN" altLang="en-US" sz="2400" b="1">
                <a:latin typeface="黑体" pitchFamily="49" charset="-122"/>
                <a:ea typeface="黑体" pitchFamily="49" charset="-122"/>
              </a:rPr>
              <a:t>【2020年江苏省连云港市中考】下列各句中加点的成语,使用有误的一项是(   </a:t>
            </a:r>
            <a:r>
              <a:rPr lang="en-US" altLang="zh-CN" sz="2400" b="1">
                <a:latin typeface="黑体" pitchFamily="49" charset="-122"/>
                <a:ea typeface="黑体" pitchFamily="49" charset="-122"/>
              </a:rPr>
              <a:t>        </a:t>
            </a:r>
            <a:r>
              <a:rPr lang="zh-CN" altLang="en-US" sz="2400" b="1">
                <a:latin typeface="黑体" pitchFamily="49" charset="-122"/>
                <a:ea typeface="黑体" pitchFamily="49" charset="-122"/>
              </a:rPr>
              <a:t>)</a:t>
            </a:r>
            <a:endParaRPr lang="zh-CN" altLang="zh-CN"/>
          </a:p>
          <a:p>
            <a:pPr marL="0" lvl="0" indent="-76200">
              <a:buFontTx/>
              <a:buNone/>
            </a:pPr>
            <a:r>
              <a:rPr lang="zh-CN" altLang="en-US" sz="2400" b="1">
                <a:latin typeface="黑体" pitchFamily="49" charset="-122"/>
                <a:ea typeface="黑体" pitchFamily="49" charset="-122"/>
              </a:rPr>
              <a:t>A. 新冠肺炎疫情发生以来,我市医护人员积极响应党中央号召,逆行出征,英勇无畏地投入疫情防控第一线,谱写了</a:t>
            </a:r>
            <a:r>
              <a:rPr lang="zh-CN" altLang="en-US" sz="2400" b="1" u="sng">
                <a:solidFill>
                  <a:srgbClr val="FF0000"/>
                </a:solidFill>
                <a:latin typeface="黑体" pitchFamily="49" charset="-122"/>
                <a:ea typeface="黑体" pitchFamily="49" charset="-122"/>
              </a:rPr>
              <a:t>可歌可泣</a:t>
            </a:r>
            <a:r>
              <a:rPr lang="zh-CN" altLang="en-US" sz="2400" b="1">
                <a:latin typeface="黑体" pitchFamily="49" charset="-122"/>
                <a:ea typeface="黑体" pitchFamily="49" charset="-122"/>
              </a:rPr>
              <a:t>的英雄赞歌。</a:t>
            </a:r>
            <a:endParaRPr lang="zh-CN" altLang="zh-CN"/>
          </a:p>
          <a:p>
            <a:pPr marL="0" lvl="0" indent="-76200">
              <a:buFontTx/>
              <a:buNone/>
            </a:pPr>
            <a:r>
              <a:rPr lang="zh-CN" altLang="en-US" sz="2400" b="1">
                <a:latin typeface="黑体" pitchFamily="49" charset="-122"/>
                <a:ea typeface="黑体" pitchFamily="49" charset="-122"/>
              </a:rPr>
              <a:t>B. 连云港籍作家徐则臣的长篇小说《北上》阔大开展,气韵沉雄,讲述了京杭大运河上几个家族间</a:t>
            </a:r>
            <a:r>
              <a:rPr lang="zh-CN" altLang="en-US" sz="2400" b="1" u="sng">
                <a:solidFill>
                  <a:srgbClr val="FF0000"/>
                </a:solidFill>
                <a:latin typeface="黑体" pitchFamily="49" charset="-122"/>
                <a:ea typeface="黑体" pitchFamily="49" charset="-122"/>
              </a:rPr>
              <a:t>风云变幻</a:t>
            </a:r>
            <a:r>
              <a:rPr lang="zh-CN" altLang="en-US" sz="2400" b="1">
                <a:latin typeface="黑体" pitchFamily="49" charset="-122"/>
                <a:ea typeface="黑体" pitchFamily="49" charset="-122"/>
              </a:rPr>
              <a:t>的百年秘史,获得第十届茅盾文学奖。</a:t>
            </a:r>
            <a:endParaRPr lang="zh-CN" altLang="zh-CN"/>
          </a:p>
          <a:p>
            <a:pPr marL="0" lvl="0" indent="-76200">
              <a:buFontTx/>
              <a:buNone/>
            </a:pPr>
            <a:r>
              <a:rPr lang="zh-CN" altLang="en-US" sz="2400" b="1">
                <a:latin typeface="黑体" pitchFamily="49" charset="-122"/>
                <a:ea typeface="黑体" pitchFamily="49" charset="-122"/>
              </a:rPr>
              <a:t>C. 着眼薄弱环节,注重查遗补漏,我市完善物资储备,加强应急演练,</a:t>
            </a:r>
            <a:r>
              <a:rPr lang="zh-CN" altLang="en-US" sz="2400" b="1" u="sng">
                <a:solidFill>
                  <a:srgbClr val="FF0000"/>
                </a:solidFill>
                <a:latin typeface="黑体" pitchFamily="49" charset="-122"/>
                <a:ea typeface="黑体" pitchFamily="49" charset="-122"/>
              </a:rPr>
              <a:t>未雨绸缪</a:t>
            </a:r>
            <a:r>
              <a:rPr lang="zh-CN" altLang="en-US" sz="2400" b="1">
                <a:latin typeface="黑体" pitchFamily="49" charset="-122"/>
                <a:ea typeface="黑体" pitchFamily="49" charset="-122"/>
              </a:rPr>
              <a:t>打响城市防汛战,确保港城安全度过汛期。</a:t>
            </a:r>
            <a:endParaRPr lang="zh-CN" altLang="zh-CN"/>
          </a:p>
          <a:p>
            <a:pPr marL="0" lvl="0" indent="-76200">
              <a:buFontTx/>
              <a:buNone/>
            </a:pPr>
            <a:r>
              <a:rPr lang="zh-CN" altLang="en-US" sz="2400" b="1">
                <a:latin typeface="黑体" pitchFamily="49" charset="-122"/>
                <a:ea typeface="黑体" pitchFamily="49" charset="-122"/>
              </a:rPr>
              <a:t>D. 麦收时节,我市农业部门组织了近百名农机具修理能手奔赴田间地头,在这些修理能手的</a:t>
            </a:r>
            <a:r>
              <a:rPr lang="zh-CN" altLang="en-US" sz="2400" b="1" u="sng">
                <a:solidFill>
                  <a:srgbClr val="FF0000"/>
                </a:solidFill>
                <a:latin typeface="黑体" pitchFamily="49" charset="-122"/>
                <a:ea typeface="黑体" pitchFamily="49" charset="-122"/>
              </a:rPr>
              <a:t>妙手回春</a:t>
            </a:r>
            <a:r>
              <a:rPr lang="zh-CN" altLang="en-US" sz="2400" b="1">
                <a:latin typeface="黑体" pitchFamily="49" charset="-122"/>
                <a:ea typeface="黑体" pitchFamily="49" charset="-122"/>
              </a:rPr>
              <a:t>之下,一批受损收割设备重新恢复了麦收作业。</a:t>
            </a:r>
            <a:endParaRPr lang="zh-CN" altLang="zh-CN"/>
          </a:p>
        </p:txBody>
      </p:sp>
      <p:sp>
        <p:nvSpPr>
          <p:cNvPr id="41986" name="矩形 35846"/>
          <p:cNvSpPr/>
          <p:nvPr/>
        </p:nvSpPr>
        <p:spPr>
          <a:xfrm>
            <a:off x="4140200" y="333375"/>
            <a:ext cx="387350" cy="582613"/>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200" b="1">
                <a:solidFill>
                  <a:srgbClr val="FF0000"/>
                </a:solidFill>
                <a:latin typeface="黑体" pitchFamily="49" charset="-122"/>
                <a:ea typeface="黑体" pitchFamily="49" charset="-122"/>
              </a:rPr>
              <a:t>D</a:t>
            </a:r>
            <a:endParaRPr lang="zh-CN" altLang="zh-CN"/>
          </a:p>
        </p:txBody>
      </p:sp>
      <p:sp>
        <p:nvSpPr>
          <p:cNvPr id="41987" name="文本框 99"/>
          <p:cNvSpPr/>
          <p:nvPr/>
        </p:nvSpPr>
        <p:spPr>
          <a:xfrm>
            <a:off x="-36512" y="3716338"/>
            <a:ext cx="9202737" cy="3046412"/>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400" b="1">
                <a:solidFill>
                  <a:srgbClr val="FF0000"/>
                </a:solidFill>
                <a:latin typeface="黑体" pitchFamily="49" charset="-122"/>
                <a:ea typeface="黑体" pitchFamily="49" charset="-122"/>
              </a:rPr>
              <a:t>【解析】A.可歌可泣：值得歌颂,使人感动得流泪,指悲壮的事迹使人非常感动。与语境相符,使用正确；</a:t>
            </a:r>
            <a:endParaRPr lang="zh-CN" altLang="zh-CN"/>
          </a:p>
          <a:p>
            <a:pPr marL="0" lvl="0" indent="-76200">
              <a:buFontTx/>
              <a:buNone/>
            </a:pPr>
            <a:r>
              <a:rPr lang="zh-CN" altLang="zh-CN" sz="2400" b="1">
                <a:solidFill>
                  <a:srgbClr val="FF0000"/>
                </a:solidFill>
                <a:latin typeface="黑体" pitchFamily="49" charset="-122"/>
                <a:ea typeface="黑体" pitchFamily="49" charset="-122"/>
              </a:rPr>
              <a:t>B.风云变幻：比喻时局变化迅速,动向难以预料。与语境相符,使用正确；</a:t>
            </a:r>
            <a:endParaRPr lang="zh-CN" altLang="zh-CN"/>
          </a:p>
          <a:p>
            <a:pPr marL="0" lvl="0" indent="-76200">
              <a:buFontTx/>
              <a:buNone/>
            </a:pPr>
            <a:r>
              <a:rPr lang="zh-CN" altLang="zh-CN" sz="2400" b="1">
                <a:solidFill>
                  <a:srgbClr val="FF0000"/>
                </a:solidFill>
                <a:latin typeface="黑体" pitchFamily="49" charset="-122"/>
                <a:ea typeface="黑体" pitchFamily="49" charset="-122"/>
              </a:rPr>
              <a:t>C.未雨绸缪：比喻事先做好准备工作,预防意外的事发生。与语境相符,使用正确；</a:t>
            </a:r>
            <a:endParaRPr lang="zh-CN" altLang="zh-CN"/>
          </a:p>
          <a:p>
            <a:pPr marL="0" lvl="0" indent="-76200">
              <a:buFontTx/>
              <a:buNone/>
            </a:pPr>
            <a:r>
              <a:rPr lang="zh-CN" altLang="zh-CN" sz="2400" b="1">
                <a:solidFill>
                  <a:srgbClr val="FF0000"/>
                </a:solidFill>
                <a:latin typeface="黑体" pitchFamily="49" charset="-122"/>
                <a:ea typeface="黑体" pitchFamily="49" charset="-122"/>
              </a:rPr>
              <a:t>D.妙手回春：比喻将快死的人救活,指医生医术高明。适用对象错误；</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 calcmode="lin" valueType="num">
                                      <p:cBhvr>
                                        <p:cTn id="7" dur="500" fill="hold"/>
                                        <p:tgtEl>
                                          <p:spTgt spid="4198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419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1987"/>
                                        </p:tgtEl>
                                        <p:attrNameLst>
                                          <p:attrName>style.visibility</p:attrName>
                                        </p:attrNameLst>
                                      </p:cBhvr>
                                      <p:to>
                                        <p:strVal val="visible"/>
                                      </p:to>
                                    </p:set>
                                    <p:animEffect transition="in" filter="randombar(horizontal)">
                                      <p:cBhvr>
                                        <p:cTn id="13" dur="500" fill="hold"/>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09" name="矩形 25604"/>
          <p:cNvSpPr/>
          <p:nvPr/>
        </p:nvSpPr>
        <p:spPr>
          <a:xfrm>
            <a:off x="34925" y="0"/>
            <a:ext cx="9096375" cy="48926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r>
              <a:rPr lang="en-US" altLang="zh-CN" sz="2400" b="1">
                <a:latin typeface="黑体" pitchFamily="49" charset="-122"/>
                <a:ea typeface="黑体" pitchFamily="49" charset="-122"/>
              </a:rPr>
              <a:t>2</a:t>
            </a:r>
            <a:r>
              <a:rPr lang="zh-CN" altLang="en-US" sz="2400" b="1">
                <a:latin typeface="黑体" pitchFamily="49" charset="-122"/>
                <a:ea typeface="黑体" pitchFamily="49" charset="-122"/>
              </a:rPr>
              <a:t>、【2020年湖北省黄冈市中考】下列各句中,加点成语使用恰当的一项是(  </a:t>
            </a:r>
            <a:r>
              <a:rPr lang="en-US" altLang="zh-CN" sz="2400" b="1">
                <a:latin typeface="黑体" pitchFamily="49" charset="-122"/>
                <a:ea typeface="黑体" pitchFamily="49" charset="-122"/>
              </a:rPr>
              <a:t>      </a:t>
            </a:r>
            <a:r>
              <a:rPr lang="zh-CN" altLang="en-US" sz="2400" b="1">
                <a:latin typeface="黑体" pitchFamily="49" charset="-122"/>
                <a:ea typeface="黑体" pitchFamily="49" charset="-122"/>
              </a:rPr>
              <a:t> )</a:t>
            </a:r>
            <a:endParaRPr lang="zh-CN" altLang="zh-CN"/>
          </a:p>
          <a:p>
            <a:pPr lvl="0">
              <a:spcBef>
                <a:spcPct val="50000"/>
              </a:spcBef>
              <a:buFontTx/>
              <a:buNone/>
            </a:pPr>
            <a:r>
              <a:rPr lang="zh-CN" altLang="en-US" sz="2400" b="1">
                <a:latin typeface="黑体" pitchFamily="49" charset="-122"/>
                <a:ea typeface="黑体" pitchFamily="49" charset="-122"/>
              </a:rPr>
              <a:t>A. 张华是我的同事兼好友,他非常信任我,对我</a:t>
            </a:r>
            <a:r>
              <a:rPr lang="zh-CN" altLang="en-US" sz="2400" b="1" u="sng">
                <a:solidFill>
                  <a:srgbClr val="FF0000"/>
                </a:solidFill>
                <a:latin typeface="黑体" pitchFamily="49" charset="-122"/>
                <a:ea typeface="黑体" pitchFamily="49" charset="-122"/>
              </a:rPr>
              <a:t>耳提面命</a:t>
            </a:r>
            <a:r>
              <a:rPr lang="zh-CN" altLang="en-US" sz="2400" b="1">
                <a:latin typeface="黑体" pitchFamily="49" charset="-122"/>
                <a:ea typeface="黑体" pitchFamily="49" charset="-122"/>
              </a:rPr>
              <a:t>,使我在学习、工作中少出了不少差错,我特别感激他。</a:t>
            </a:r>
            <a:endParaRPr lang="zh-CN" altLang="zh-CN"/>
          </a:p>
          <a:p>
            <a:pPr lvl="0">
              <a:spcBef>
                <a:spcPct val="50000"/>
              </a:spcBef>
              <a:buFontTx/>
              <a:buNone/>
            </a:pPr>
            <a:r>
              <a:rPr lang="zh-CN" altLang="en-US" sz="2400" b="1">
                <a:latin typeface="黑体" pitchFamily="49" charset="-122"/>
                <a:ea typeface="黑体" pitchFamily="49" charset="-122"/>
              </a:rPr>
              <a:t>B. 在本次主题班会活动中,尽管主持人部分语言有些失当,削弱了感染力度,但</a:t>
            </a:r>
            <a:r>
              <a:rPr lang="zh-CN" altLang="en-US" sz="2400" b="1" u="sng">
                <a:solidFill>
                  <a:srgbClr val="FF0000"/>
                </a:solidFill>
                <a:latin typeface="黑体" pitchFamily="49" charset="-122"/>
                <a:ea typeface="黑体" pitchFamily="49" charset="-122"/>
              </a:rPr>
              <a:t>瑕不掩瑜</a:t>
            </a:r>
            <a:r>
              <a:rPr lang="zh-CN" altLang="en-US" sz="2400" b="1">
                <a:latin typeface="黑体" pitchFamily="49" charset="-122"/>
                <a:ea typeface="黑体" pitchFamily="49" charset="-122"/>
              </a:rPr>
              <a:t>,同学们对“怎样养成良好的行为习惯”这一主题有了更深的认识。</a:t>
            </a:r>
            <a:endParaRPr lang="zh-CN" altLang="zh-CN"/>
          </a:p>
          <a:p>
            <a:pPr lvl="0">
              <a:spcBef>
                <a:spcPct val="50000"/>
              </a:spcBef>
              <a:buFontTx/>
              <a:buNone/>
            </a:pPr>
            <a:r>
              <a:rPr lang="zh-CN" altLang="en-US" sz="2400" b="1">
                <a:latin typeface="黑体" pitchFamily="49" charset="-122"/>
                <a:ea typeface="黑体" pitchFamily="49" charset="-122"/>
              </a:rPr>
              <a:t>C. 中国男子足球队厉兵秣马,计划在国际赛场上大放异彩,结果却以大比分惨败于国际三流球队,再次让人感到</a:t>
            </a:r>
            <a:r>
              <a:rPr lang="zh-CN" altLang="en-US" sz="2400" b="1" u="sng">
                <a:solidFill>
                  <a:srgbClr val="FF0000"/>
                </a:solidFill>
                <a:latin typeface="黑体" pitchFamily="49" charset="-122"/>
                <a:ea typeface="黑体" pitchFamily="49" charset="-122"/>
              </a:rPr>
              <a:t>差强人意</a:t>
            </a:r>
            <a:r>
              <a:rPr lang="zh-CN" altLang="en-US" sz="2400" b="1">
                <a:latin typeface="黑体" pitchFamily="49" charset="-122"/>
                <a:ea typeface="黑体" pitchFamily="49" charset="-122"/>
              </a:rPr>
              <a:t>。</a:t>
            </a:r>
            <a:endParaRPr lang="zh-CN" altLang="zh-CN"/>
          </a:p>
          <a:p>
            <a:pPr lvl="0">
              <a:spcBef>
                <a:spcPct val="50000"/>
              </a:spcBef>
              <a:buFontTx/>
              <a:buNone/>
            </a:pPr>
            <a:r>
              <a:rPr lang="zh-CN" altLang="en-US" sz="2400" b="1">
                <a:latin typeface="黑体" pitchFamily="49" charset="-122"/>
                <a:ea typeface="黑体" pitchFamily="49" charset="-122"/>
              </a:rPr>
              <a:t>D. 近段时间以来,高中学籍档案造假、冒名顶替上学等事件不断被批露出来,一些知名媒体对此穷追猛打,</a:t>
            </a:r>
            <a:r>
              <a:rPr lang="zh-CN" altLang="en-US" sz="2400" b="1" u="sng">
                <a:solidFill>
                  <a:srgbClr val="FF0000"/>
                </a:solidFill>
                <a:latin typeface="黑体" pitchFamily="49" charset="-122"/>
                <a:ea typeface="黑体" pitchFamily="49" charset="-122"/>
              </a:rPr>
              <a:t>吹毛求疵</a:t>
            </a:r>
            <a:r>
              <a:rPr lang="zh-CN" altLang="en-US" sz="2400" b="1">
                <a:latin typeface="黑体" pitchFamily="49" charset="-122"/>
                <a:ea typeface="黑体" pitchFamily="49" charset="-122"/>
              </a:rPr>
              <a:t>。</a:t>
            </a:r>
            <a:endParaRPr lang="zh-CN" altLang="zh-CN"/>
          </a:p>
        </p:txBody>
      </p:sp>
      <p:sp>
        <p:nvSpPr>
          <p:cNvPr id="43010" name="矩形 25608"/>
          <p:cNvSpPr/>
          <p:nvPr/>
        </p:nvSpPr>
        <p:spPr>
          <a:xfrm flipH="1">
            <a:off x="1979613" y="260350"/>
            <a:ext cx="463550" cy="7683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4400" b="1">
                <a:solidFill>
                  <a:srgbClr val="FF0000"/>
                </a:solidFill>
                <a:latin typeface="黑体" pitchFamily="49" charset="-122"/>
                <a:ea typeface="黑体" pitchFamily="49" charset="-122"/>
              </a:rPr>
              <a:t>B</a:t>
            </a:r>
            <a:endParaRPr lang="zh-CN" altLang="zh-CN"/>
          </a:p>
        </p:txBody>
      </p:sp>
      <p:sp>
        <p:nvSpPr>
          <p:cNvPr id="43011" name="文本框 1"/>
          <p:cNvSpPr/>
          <p:nvPr/>
        </p:nvSpPr>
        <p:spPr>
          <a:xfrm>
            <a:off x="-15875" y="3140075"/>
            <a:ext cx="9159875" cy="3046413"/>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400" b="1">
                <a:solidFill>
                  <a:srgbClr val="FF0000"/>
                </a:solidFill>
                <a:latin typeface="黑体" pitchFamily="49" charset="-122"/>
                <a:ea typeface="黑体" pitchFamily="49" charset="-122"/>
                <a:sym typeface="宋体" pitchFamily="2" charset="-122"/>
              </a:rPr>
              <a:t>【解析】A.耳提面命：不仅是当面告诉他,而且是提着他的耳朵向他讲。 形容</a:t>
            </a:r>
            <a:r>
              <a:rPr lang="zh-CN" altLang="zh-CN" sz="2400" b="1" u="sng">
                <a:solidFill>
                  <a:srgbClr val="FF0000"/>
                </a:solidFill>
                <a:latin typeface="黑体" pitchFamily="49" charset="-122"/>
                <a:ea typeface="黑体" pitchFamily="49" charset="-122"/>
                <a:sym typeface="宋体" pitchFamily="2" charset="-122"/>
              </a:rPr>
              <a:t>长辈教导</a:t>
            </a:r>
            <a:r>
              <a:rPr lang="zh-CN" altLang="zh-CN" sz="2400" b="1">
                <a:solidFill>
                  <a:srgbClr val="FF0000"/>
                </a:solidFill>
                <a:latin typeface="黑体" pitchFamily="49" charset="-122"/>
                <a:ea typeface="黑体" pitchFamily="49" charset="-122"/>
                <a:sym typeface="宋体" pitchFamily="2" charset="-122"/>
              </a:rPr>
              <a:t>热心恳切。不合语境,使用错误。 </a:t>
            </a:r>
            <a:endParaRPr lang="zh-CN" altLang="zh-CN"/>
          </a:p>
          <a:p>
            <a:pPr marL="0" lvl="0" indent="-76200">
              <a:buFontTx/>
              <a:buNone/>
            </a:pPr>
            <a:r>
              <a:rPr lang="zh-CN" altLang="zh-CN" sz="2400" b="1">
                <a:solidFill>
                  <a:srgbClr val="FF0000"/>
                </a:solidFill>
                <a:latin typeface="黑体" pitchFamily="49" charset="-122"/>
                <a:ea typeface="黑体" pitchFamily="49" charset="-122"/>
                <a:sym typeface="宋体" pitchFamily="2" charset="-122"/>
              </a:rPr>
              <a:t>B.瑕不掩瑜：比喻缺点掩盖不了优点,缺点是次要的,优点是主要的。与语境相合,使用正确。</a:t>
            </a:r>
            <a:endParaRPr lang="zh-CN" altLang="zh-CN"/>
          </a:p>
          <a:p>
            <a:pPr marL="0" lvl="0" indent="-76200">
              <a:buFontTx/>
              <a:buNone/>
            </a:pPr>
            <a:r>
              <a:rPr lang="zh-CN" altLang="zh-CN" sz="2400" b="1">
                <a:solidFill>
                  <a:srgbClr val="FF0000"/>
                </a:solidFill>
                <a:latin typeface="黑体" pitchFamily="49" charset="-122"/>
                <a:ea typeface="黑体" pitchFamily="49" charset="-122"/>
                <a:sym typeface="宋体" pitchFamily="2" charset="-122"/>
              </a:rPr>
              <a:t>C.差强人意：指大体上尚能令人勉强满意。整个语句表达的意思是“不满意”。词语的使用与语境不符。 </a:t>
            </a:r>
            <a:endParaRPr lang="zh-CN" altLang="zh-CN"/>
          </a:p>
          <a:p>
            <a:pPr marL="0" lvl="0" indent="-76200">
              <a:buFontTx/>
              <a:buNone/>
            </a:pPr>
            <a:r>
              <a:rPr lang="zh-CN" altLang="zh-CN" sz="2400" b="1">
                <a:solidFill>
                  <a:srgbClr val="FF0000"/>
                </a:solidFill>
                <a:latin typeface="黑体" pitchFamily="49" charset="-122"/>
                <a:ea typeface="黑体" pitchFamily="49" charset="-122"/>
                <a:sym typeface="宋体" pitchFamily="2" charset="-122"/>
              </a:rPr>
              <a:t>D.吹毛求疵：吹开皮上的毛寻疤痕。比喻故意挑剔别人的缺点,寻找差错。与语境不符,使用错误。</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 calcmode="lin" valueType="num">
                                      <p:cBhvr>
                                        <p:cTn id="7" dur="500" fill="hold"/>
                                        <p:tgtEl>
                                          <p:spTgt spid="43010">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430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3011"/>
                                        </p:tgtEl>
                                        <p:attrNameLst>
                                          <p:attrName>style.visibility</p:attrName>
                                        </p:attrNameLst>
                                      </p:cBhvr>
                                      <p:to>
                                        <p:strVal val="visible"/>
                                      </p:to>
                                    </p:set>
                                    <p:animEffect transition="in" filter="randombar(horizontal)">
                                      <p:cBhvr>
                                        <p:cTn id="13" dur="500" fill="hold"/>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3" name="矩形 18436"/>
          <p:cNvSpPr/>
          <p:nvPr/>
        </p:nvSpPr>
        <p:spPr>
          <a:xfrm>
            <a:off x="179388" y="44450"/>
            <a:ext cx="8642350" cy="3414713"/>
          </a:xfrm>
          <a:prstGeom prst="rect">
            <a:avLst/>
          </a:prstGeom>
          <a:noFill/>
          <a:ln>
            <a:noFill/>
            <a:miter lim="800000"/>
          </a:ln>
        </p:spPr>
        <p:txBody>
          <a:bodyPr lIns="91440" tIns="45720" rIns="91440" bIns="4572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en-US" sz="2400" b="1">
                <a:solidFill>
                  <a:srgbClr val="FF0000"/>
                </a:solidFill>
                <a:latin typeface="黑体" pitchFamily="49" charset="-122"/>
                <a:ea typeface="黑体" pitchFamily="49" charset="-122"/>
              </a:rPr>
              <a:t>考题示例</a:t>
            </a:r>
            <a:r>
              <a:rPr lang="en-US" altLang="zh-CN" sz="2400" b="1">
                <a:solidFill>
                  <a:srgbClr val="FF0000"/>
                </a:solidFill>
                <a:latin typeface="黑体" pitchFamily="49" charset="-122"/>
                <a:ea typeface="黑体" pitchFamily="49" charset="-122"/>
              </a:rPr>
              <a:t>3</a:t>
            </a:r>
            <a:r>
              <a:rPr lang="zh-CN" altLang="en-US" sz="2400" b="1">
                <a:solidFill>
                  <a:srgbClr val="FF0000"/>
                </a:solidFill>
                <a:latin typeface="黑体" pitchFamily="49" charset="-122"/>
                <a:ea typeface="黑体" pitchFamily="49" charset="-122"/>
              </a:rPr>
              <a:t>：</a:t>
            </a:r>
            <a:r>
              <a:rPr lang="zh-CN" altLang="en-US" sz="2400" b="1">
                <a:latin typeface="黑体" pitchFamily="49" charset="-122"/>
                <a:ea typeface="黑体" pitchFamily="49" charset="-122"/>
              </a:rPr>
              <a:t>【2020年山东省德州市中考】下列加点的成语使用不正确的一项是(</a:t>
            </a:r>
            <a:r>
              <a:rPr lang="en-US" altLang="zh-CN" sz="2400" b="1">
                <a:latin typeface="黑体" pitchFamily="49" charset="-122"/>
                <a:ea typeface="黑体" pitchFamily="49" charset="-122"/>
              </a:rPr>
              <a:t>   </a:t>
            </a:r>
            <a:r>
              <a:rPr lang="zh-CN" altLang="en-US" sz="2400" b="1">
                <a:latin typeface="黑体" pitchFamily="49" charset="-122"/>
                <a:ea typeface="黑体" pitchFamily="49" charset="-122"/>
              </a:rPr>
              <a:t>   )</a:t>
            </a:r>
            <a:endParaRPr lang="zh-CN" altLang="zh-CN"/>
          </a:p>
          <a:p>
            <a:pPr lvl="0">
              <a:buFontTx/>
              <a:buNone/>
            </a:pPr>
            <a:r>
              <a:rPr lang="zh-CN" altLang="en-US" sz="2400" b="1">
                <a:latin typeface="黑体" pitchFamily="49" charset="-122"/>
                <a:ea typeface="黑体" pitchFamily="49" charset="-122"/>
              </a:rPr>
              <a:t>A. “糖葫芦,冰糖葫芦嘞……”这一声吆喝</a:t>
            </a:r>
            <a:r>
              <a:rPr lang="zh-CN" altLang="en-US" sz="2400" b="1" u="sng">
                <a:solidFill>
                  <a:srgbClr val="FF0000"/>
                </a:solidFill>
                <a:latin typeface="黑体" pitchFamily="49" charset="-122"/>
                <a:ea typeface="黑体" pitchFamily="49" charset="-122"/>
              </a:rPr>
              <a:t>抑扬顿挫</a:t>
            </a:r>
            <a:r>
              <a:rPr lang="zh-CN" altLang="en-US" sz="2400" b="1">
                <a:latin typeface="黑体" pitchFamily="49" charset="-122"/>
                <a:ea typeface="黑体" pitchFamily="49" charset="-122"/>
              </a:rPr>
              <a:t>、渺远悠长,成了我们童年最甜蜜的回忆。</a:t>
            </a:r>
            <a:endParaRPr lang="zh-CN" altLang="zh-CN"/>
          </a:p>
          <a:p>
            <a:pPr lvl="0">
              <a:buFontTx/>
              <a:buNone/>
            </a:pPr>
            <a:r>
              <a:rPr lang="zh-CN" altLang="en-US" sz="2400" b="1">
                <a:latin typeface="黑体" pitchFamily="49" charset="-122"/>
                <a:ea typeface="黑体" pitchFamily="49" charset="-122"/>
              </a:rPr>
              <a:t>B. 德州的夜市</a:t>
            </a:r>
            <a:r>
              <a:rPr lang="zh-CN" altLang="en-US" sz="2400" b="1" u="sng">
                <a:solidFill>
                  <a:srgbClr val="FF0000"/>
                </a:solidFill>
                <a:latin typeface="黑体" pitchFamily="49" charset="-122"/>
                <a:ea typeface="黑体" pitchFamily="49" charset="-122"/>
              </a:rPr>
              <a:t>人声鼎沸</a:t>
            </a:r>
            <a:r>
              <a:rPr lang="zh-CN" altLang="en-US" sz="2400" b="1">
                <a:latin typeface="黑体" pitchFamily="49" charset="-122"/>
                <a:ea typeface="黑体" pitchFamily="49" charset="-122"/>
              </a:rPr>
              <a:t>,热闹异常。小地摊给老百姓带来了便捷,也给城市生活增添了一丝烟火气息。</a:t>
            </a:r>
            <a:endParaRPr lang="zh-CN" altLang="zh-CN"/>
          </a:p>
          <a:p>
            <a:pPr lvl="0">
              <a:buFontTx/>
              <a:buNone/>
            </a:pPr>
            <a:r>
              <a:rPr lang="zh-CN" altLang="en-US" sz="2400" b="1">
                <a:latin typeface="黑体" pitchFamily="49" charset="-122"/>
                <a:ea typeface="黑体" pitchFamily="49" charset="-122"/>
              </a:rPr>
              <a:t>C. 这哥俩儿性格</a:t>
            </a:r>
            <a:r>
              <a:rPr lang="zh-CN" altLang="en-US" sz="2400" b="1" u="sng">
                <a:solidFill>
                  <a:srgbClr val="FF0000"/>
                </a:solidFill>
                <a:latin typeface="黑体" pitchFamily="49" charset="-122"/>
                <a:ea typeface="黑体" pitchFamily="49" charset="-122"/>
              </a:rPr>
              <a:t>铢两悉称</a:t>
            </a:r>
            <a:r>
              <a:rPr lang="zh-CN" altLang="en-US" sz="2400" b="1">
                <a:latin typeface="黑体" pitchFamily="49" charset="-122"/>
                <a:ea typeface="黑体" pitchFamily="49" charset="-122"/>
              </a:rPr>
              <a:t>：一个活泼开朗,一个不苟言笑。</a:t>
            </a:r>
            <a:endParaRPr lang="zh-CN" altLang="zh-CN"/>
          </a:p>
          <a:p>
            <a:pPr lvl="0">
              <a:buFontTx/>
              <a:buNone/>
            </a:pPr>
            <a:r>
              <a:rPr lang="zh-CN" altLang="en-US" sz="2400" b="1">
                <a:latin typeface="黑体" pitchFamily="49" charset="-122"/>
                <a:ea typeface="黑体" pitchFamily="49" charset="-122"/>
              </a:rPr>
              <a:t>D. 诗书画印的结合,是中国画特有的艺术形式,可谓珠联璧合,</a:t>
            </a:r>
            <a:r>
              <a:rPr lang="zh-CN" altLang="en-US" sz="2400" b="1" u="sng">
                <a:solidFill>
                  <a:srgbClr val="FF0000"/>
                </a:solidFill>
                <a:latin typeface="黑体" pitchFamily="49" charset="-122"/>
                <a:ea typeface="黑体" pitchFamily="49" charset="-122"/>
              </a:rPr>
              <a:t>相得益彰</a:t>
            </a:r>
            <a:r>
              <a:rPr lang="zh-CN" altLang="en-US" sz="2400" b="1">
                <a:latin typeface="黑体" pitchFamily="49" charset="-122"/>
                <a:ea typeface="黑体" pitchFamily="49" charset="-122"/>
              </a:rPr>
              <a:t>。</a:t>
            </a:r>
            <a:endParaRPr lang="zh-CN" altLang="zh-CN"/>
          </a:p>
        </p:txBody>
      </p:sp>
      <p:sp>
        <p:nvSpPr>
          <p:cNvPr id="44034" name="矩形 1"/>
          <p:cNvSpPr/>
          <p:nvPr/>
        </p:nvSpPr>
        <p:spPr>
          <a:xfrm>
            <a:off x="2627313" y="260350"/>
            <a:ext cx="1076325" cy="6445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ea typeface="黑体" pitchFamily="49" charset="-122"/>
              </a:rPr>
              <a:t> </a:t>
            </a:r>
            <a:r>
              <a:rPr lang="zh-CN" altLang="en-US" sz="3600" b="1">
                <a:solidFill>
                  <a:srgbClr val="FF0000"/>
                </a:solidFill>
                <a:ea typeface="黑体" pitchFamily="49" charset="-122"/>
              </a:rPr>
              <a:t>C</a:t>
            </a:r>
            <a:endParaRPr lang="zh-CN" altLang="zh-CN"/>
          </a:p>
        </p:txBody>
      </p:sp>
      <p:sp>
        <p:nvSpPr>
          <p:cNvPr id="44035" name="文本框 4"/>
          <p:cNvSpPr/>
          <p:nvPr/>
        </p:nvSpPr>
        <p:spPr>
          <a:xfrm>
            <a:off x="57150" y="2349500"/>
            <a:ext cx="9069388" cy="4398963"/>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【解析】A.抑扬顿挫：声音的大小起伏和停顿转折。句中用来形容吆喝,正确；</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B.人声鼎沸：本意是锅里的水烧开了,发出响声；现指人群的声音吵吵嚷嚷,就像炸开了锅。句中用来形容夜市的喧闹,正确；</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C.铢两悉称：形容两者轻重相当,丝毫不差。句中用来形容哥俩性格完全不一样,不正确；</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D.相得益彰：指两个人或两件事物互相配合,双方的能力和作用更能显示出来。句中用来形容诗书画印的结合,正确。</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4034">
                                            <p:txEl>
                                              <p:charRg st="0" end="42"/>
                                            </p:txEl>
                                          </p:spTgt>
                                        </p:tgtEl>
                                        <p:attrNameLst>
                                          <p:attrName>style.visibility</p:attrName>
                                        </p:attrNameLst>
                                      </p:cBhvr>
                                      <p:to>
                                        <p:strVal val="visible"/>
                                      </p:to>
                                    </p:set>
                                    <p:anim calcmode="lin" valueType="num">
                                      <p:cBhvr>
                                        <p:cTn id="7" dur="500" fill="hold"/>
                                        <p:tgtEl>
                                          <p:spTgt spid="44034">
                                            <p:txEl>
                                              <p:charRg st="0" end="42"/>
                                            </p:txEl>
                                          </p:spTgt>
                                        </p:tgtEl>
                                        <p:attrNameLst>
                                          <p:attrName>ppt_x</p:attrName>
                                        </p:attrNameLst>
                                      </p:cBhvr>
                                      <p:tavLst>
                                        <p:tav tm="0">
                                          <p:val>
                                            <p:strVal val="#ppt_x"/>
                                          </p:val>
                                        </p:tav>
                                        <p:tav tm="100000">
                                          <p:val>
                                            <p:strVal val="#ppt_x"/>
                                          </p:val>
                                        </p:tav>
                                      </p:tavLst>
                                    </p:anim>
                                    <p:anim calcmode="lin" valueType="num">
                                      <p:cBhvr>
                                        <p:cTn id="8" dur="500" fill="hold"/>
                                        <p:tgtEl>
                                          <p:spTgt spid="44034">
                                            <p:txEl>
                                              <p:charRg st="0" end="4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4035"/>
                                        </p:tgtEl>
                                        <p:attrNameLst>
                                          <p:attrName>style.visibility</p:attrName>
                                        </p:attrNameLst>
                                      </p:cBhvr>
                                      <p:to>
                                        <p:strVal val="visible"/>
                                      </p:to>
                                    </p:set>
                                    <p:animEffect transition="in" filter="randombar(horizontal)">
                                      <p:cBhvr>
                                        <p:cTn id="13" dur="500" fill="hold"/>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5" name="Text Box 2"/>
          <p:cNvSpPr/>
          <p:nvPr/>
        </p:nvSpPr>
        <p:spPr>
          <a:xfrm>
            <a:off x="995363" y="609600"/>
            <a:ext cx="7069137" cy="83026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r>
              <a:rPr lang="zh-CN" altLang="en-US" sz="4800">
                <a:solidFill>
                  <a:srgbClr val="FF0000"/>
                </a:solidFill>
                <a:ea typeface="黑体" pitchFamily="49" charset="-122"/>
              </a:rPr>
              <a:t>   复习目标(</a:t>
            </a:r>
            <a:r>
              <a:rPr lang="en-US" altLang="zh-CN" sz="4800">
                <a:solidFill>
                  <a:srgbClr val="FF0000"/>
                </a:solidFill>
                <a:ea typeface="黑体" pitchFamily="49" charset="-122"/>
              </a:rPr>
              <a:t>1</a:t>
            </a:r>
            <a:r>
              <a:rPr lang="zh-CN" altLang="en-US" sz="4800">
                <a:solidFill>
                  <a:srgbClr val="FF0000"/>
                </a:solidFill>
                <a:ea typeface="黑体" pitchFamily="49" charset="-122"/>
              </a:rPr>
              <a:t>分钟)</a:t>
            </a:r>
            <a:endParaRPr lang="zh-CN" altLang="zh-CN"/>
          </a:p>
        </p:txBody>
      </p:sp>
      <p:sp>
        <p:nvSpPr>
          <p:cNvPr id="26626" name="Text Box 3"/>
          <p:cNvSpPr/>
          <p:nvPr/>
        </p:nvSpPr>
        <p:spPr>
          <a:xfrm>
            <a:off x="468313" y="2276475"/>
            <a:ext cx="8064500" cy="36671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endParaRPr lang="zh-CN" altLang="en-US"/>
          </a:p>
        </p:txBody>
      </p:sp>
      <p:sp>
        <p:nvSpPr>
          <p:cNvPr id="26627" name="Text Box 4"/>
          <p:cNvSpPr/>
          <p:nvPr/>
        </p:nvSpPr>
        <p:spPr>
          <a:xfrm>
            <a:off x="611188" y="1844675"/>
            <a:ext cx="7416800" cy="43894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r>
              <a:rPr lang="en-US" altLang="zh-CN" sz="3600" b="1">
                <a:solidFill>
                  <a:srgbClr val="001A19"/>
                </a:solidFill>
                <a:ea typeface="黑体" pitchFamily="49" charset="-122"/>
              </a:rPr>
              <a:t>1</a:t>
            </a:r>
            <a:r>
              <a:rPr lang="zh-CN" altLang="en-US" sz="3600" b="1">
                <a:solidFill>
                  <a:srgbClr val="001A19"/>
                </a:solidFill>
                <a:ea typeface="黑体" pitchFamily="49" charset="-122"/>
              </a:rPr>
              <a:t>、掌握常见的病句,学会修改方法,通过练习加以认识与巩固。</a:t>
            </a:r>
            <a:endParaRPr lang="zh-CN" altLang="zh-CN"/>
          </a:p>
          <a:p>
            <a:pPr lvl="0">
              <a:spcBef>
                <a:spcPct val="50000"/>
              </a:spcBef>
              <a:buFontTx/>
              <a:buNone/>
            </a:pPr>
            <a:r>
              <a:rPr lang="en-US" altLang="zh-CN" sz="3600" b="1">
                <a:latin typeface="黑体" pitchFamily="49" charset="-122"/>
                <a:ea typeface="黑体" pitchFamily="49" charset="-122"/>
                <a:sym typeface="宋体" pitchFamily="2" charset="-122"/>
              </a:rPr>
              <a:t>2</a:t>
            </a:r>
            <a:r>
              <a:rPr lang="zh-CN" altLang="en-US" sz="3600" b="1">
                <a:latin typeface="黑体" pitchFamily="49" charset="-122"/>
                <a:ea typeface="黑体" pitchFamily="49" charset="-122"/>
                <a:sym typeface="宋体" pitchFamily="2" charset="-122"/>
              </a:rPr>
              <a:t>、了解和积累常见的词语误用类型。</a:t>
            </a:r>
            <a:endParaRPr lang="zh-CN" altLang="zh-CN"/>
          </a:p>
          <a:p>
            <a:pPr lvl="0">
              <a:spcBef>
                <a:spcPct val="50000"/>
              </a:spcBef>
              <a:buFontTx/>
              <a:buNone/>
            </a:pPr>
            <a:r>
              <a:rPr lang="en-US" altLang="zh-CN" sz="3600" b="1">
                <a:latin typeface="黑体" pitchFamily="49" charset="-122"/>
                <a:ea typeface="黑体" pitchFamily="49" charset="-122"/>
                <a:sym typeface="宋体" pitchFamily="2" charset="-122"/>
              </a:rPr>
              <a:t>3</a:t>
            </a:r>
            <a:r>
              <a:rPr lang="zh-CN" altLang="en-US" sz="3600" b="1">
                <a:latin typeface="黑体" pitchFamily="49" charset="-122"/>
                <a:ea typeface="黑体" pitchFamily="49" charset="-122"/>
                <a:sym typeface="宋体" pitchFamily="2" charset="-122"/>
              </a:rPr>
              <a:t>、积累本学期课本中的四字词。</a:t>
            </a:r>
            <a:endParaRPr lang="zh-CN" altLang="zh-CN"/>
          </a:p>
          <a:p>
            <a:pPr lvl="0">
              <a:spcBef>
                <a:spcPct val="50000"/>
              </a:spcBef>
              <a:buFontTx/>
              <a:buNone/>
            </a:pPr>
            <a:endParaRPr lang="zh-CN" altLang="en-US" sz="3600" b="1">
              <a:solidFill>
                <a:srgbClr val="001A19"/>
              </a:solidFill>
              <a:ea typeface="黑体" pitchFamily="49" charset="-122"/>
            </a:endParaRPr>
          </a:p>
          <a:p>
            <a:pPr lvl="0">
              <a:spcBef>
                <a:spcPct val="50000"/>
              </a:spcBef>
              <a:buFontTx/>
              <a:buNone/>
            </a:pPr>
            <a:endParaRPr lang="en-US" altLang="zh-CN" sz="3600" b="1">
              <a:solidFill>
                <a:srgbClr val="001A19"/>
              </a:solidFill>
              <a:ea typeface="黑体" pitchFamily="49"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7" name="矩形 19459"/>
          <p:cNvSpPr/>
          <p:nvPr/>
        </p:nvSpPr>
        <p:spPr>
          <a:xfrm>
            <a:off x="179388" y="765175"/>
            <a:ext cx="8569325" cy="44005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1</a:t>
            </a:r>
            <a:r>
              <a:rPr lang="zh-CN" altLang="en-US" sz="2800" b="1">
                <a:latin typeface="黑体" pitchFamily="49" charset="-122"/>
                <a:ea typeface="黑体" pitchFamily="49" charset="-122"/>
              </a:rPr>
              <a:t>、【2020年山东省秦安市中考】下列各句中加点成语运用正确的一项是(</a:t>
            </a:r>
            <a:r>
              <a:rPr lang="en-US" altLang="zh-CN" sz="2800" b="1">
                <a:latin typeface="黑体" pitchFamily="49" charset="-122"/>
                <a:ea typeface="黑体" pitchFamily="49" charset="-122"/>
              </a:rPr>
              <a:t>   </a:t>
            </a:r>
            <a:r>
              <a:rPr lang="zh-CN" altLang="en-US" sz="2800" b="1">
                <a:latin typeface="黑体" pitchFamily="49" charset="-122"/>
                <a:ea typeface="黑体" pitchFamily="49" charset="-122"/>
              </a:rPr>
              <a:t>   )</a:t>
            </a:r>
            <a:endParaRPr lang="zh-CN" altLang="zh-CN"/>
          </a:p>
          <a:p>
            <a:pPr lvl="0">
              <a:buFontTx/>
              <a:buNone/>
            </a:pPr>
            <a:r>
              <a:rPr lang="zh-CN" altLang="en-US" sz="2800" b="1">
                <a:latin typeface="黑体" pitchFamily="49" charset="-122"/>
                <a:ea typeface="黑体" pitchFamily="49" charset="-122"/>
              </a:rPr>
              <a:t>A. 为了这一着,面对技术封锁,多少人</a:t>
            </a:r>
            <a:r>
              <a:rPr lang="zh-CN" altLang="en-US" sz="2800" b="1" u="sng">
                <a:solidFill>
                  <a:srgbClr val="FF0000"/>
                </a:solidFill>
                <a:latin typeface="黑体" pitchFamily="49" charset="-122"/>
                <a:ea typeface="黑体" pitchFamily="49" charset="-122"/>
              </a:rPr>
              <a:t>处心积虑</a:t>
            </a:r>
            <a:r>
              <a:rPr lang="zh-CN" altLang="en-US" sz="2800" b="1">
                <a:latin typeface="黑体" pitchFamily="49" charset="-122"/>
                <a:ea typeface="黑体" pitchFamily="49" charset="-122"/>
              </a:rPr>
              <a:t>,青丝变白发。</a:t>
            </a:r>
            <a:endParaRPr lang="zh-CN" altLang="zh-CN"/>
          </a:p>
          <a:p>
            <a:pPr lvl="0">
              <a:buFontTx/>
              <a:buNone/>
            </a:pPr>
            <a:r>
              <a:rPr lang="zh-CN" altLang="en-US" sz="2800" b="1">
                <a:latin typeface="黑体" pitchFamily="49" charset="-122"/>
                <a:ea typeface="黑体" pitchFamily="49" charset="-122"/>
              </a:rPr>
              <a:t>B. 我看了信,也很悲伤,不是为自己的</a:t>
            </a:r>
            <a:r>
              <a:rPr lang="zh-CN" altLang="en-US" sz="2800" b="1" u="sng">
                <a:solidFill>
                  <a:srgbClr val="FF0000"/>
                </a:solidFill>
                <a:latin typeface="黑体" pitchFamily="49" charset="-122"/>
                <a:ea typeface="黑体" pitchFamily="49" charset="-122"/>
              </a:rPr>
              <a:t>颠沛流离</a:t>
            </a:r>
            <a:r>
              <a:rPr lang="zh-CN" altLang="en-US" sz="2800" b="1">
                <a:latin typeface="黑体" pitchFamily="49" charset="-122"/>
                <a:ea typeface="黑体" pitchFamily="49" charset="-122"/>
              </a:rPr>
              <a:t>,是想到十年来的社会现象……</a:t>
            </a:r>
            <a:endParaRPr lang="zh-CN" altLang="zh-CN"/>
          </a:p>
          <a:p>
            <a:pPr lvl="0">
              <a:buFontTx/>
              <a:buNone/>
            </a:pPr>
            <a:r>
              <a:rPr lang="zh-CN" altLang="en-US" sz="2800" b="1">
                <a:latin typeface="黑体" pitchFamily="49" charset="-122"/>
                <a:ea typeface="黑体" pitchFamily="49" charset="-122"/>
              </a:rPr>
              <a:t>C. 他“说”了。说得真痛快,动人心,鼓壮志,</a:t>
            </a:r>
            <a:r>
              <a:rPr lang="zh-CN" altLang="en-US" sz="2800" b="1" u="sng">
                <a:solidFill>
                  <a:srgbClr val="FF0000"/>
                </a:solidFill>
                <a:latin typeface="黑体" pitchFamily="49" charset="-122"/>
                <a:ea typeface="黑体" pitchFamily="49" charset="-122"/>
              </a:rPr>
              <a:t>气宇轩昂</a:t>
            </a:r>
            <a:r>
              <a:rPr lang="zh-CN" altLang="en-US" sz="2800" b="1">
                <a:latin typeface="黑体" pitchFamily="49" charset="-122"/>
                <a:ea typeface="黑体" pitchFamily="49" charset="-122"/>
              </a:rPr>
              <a:t>,声震天地！</a:t>
            </a:r>
            <a:endParaRPr lang="zh-CN" altLang="zh-CN"/>
          </a:p>
          <a:p>
            <a:pPr lvl="0">
              <a:buFontTx/>
              <a:buNone/>
            </a:pPr>
            <a:r>
              <a:rPr lang="zh-CN" altLang="en-US" sz="2800" b="1">
                <a:latin typeface="黑体" pitchFamily="49" charset="-122"/>
                <a:ea typeface="黑体" pitchFamily="49" charset="-122"/>
              </a:rPr>
              <a:t>D. 这些词使整个世界在我面前变得花团锦簇,</a:t>
            </a:r>
            <a:r>
              <a:rPr lang="zh-CN" altLang="en-US" sz="2800" b="1" u="sng">
                <a:solidFill>
                  <a:srgbClr val="FF0000"/>
                </a:solidFill>
                <a:latin typeface="黑体" pitchFamily="49" charset="-122"/>
                <a:ea typeface="黑体" pitchFamily="49" charset="-122"/>
              </a:rPr>
              <a:t>妙趣横生</a:t>
            </a:r>
            <a:r>
              <a:rPr lang="zh-CN" altLang="en-US" sz="2800" b="1">
                <a:latin typeface="黑体" pitchFamily="49" charset="-122"/>
                <a:ea typeface="黑体" pitchFamily="49" charset="-122"/>
              </a:rPr>
              <a:t>。</a:t>
            </a:r>
            <a:endParaRPr lang="zh-CN" altLang="zh-CN"/>
          </a:p>
        </p:txBody>
      </p:sp>
      <p:sp>
        <p:nvSpPr>
          <p:cNvPr id="45058" name="矩形 19460"/>
          <p:cNvSpPr/>
          <p:nvPr/>
        </p:nvSpPr>
        <p:spPr>
          <a:xfrm>
            <a:off x="2700338" y="44450"/>
            <a:ext cx="2224087" cy="582613"/>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en-US" sz="3200" b="1">
                <a:solidFill>
                  <a:srgbClr val="0000CC"/>
                </a:solidFill>
                <a:ea typeface="黑体" pitchFamily="49" charset="-122"/>
              </a:rPr>
              <a:t>复习检测二</a:t>
            </a:r>
            <a:endParaRPr lang="zh-CN" altLang="zh-CN"/>
          </a:p>
        </p:txBody>
      </p:sp>
      <p:sp>
        <p:nvSpPr>
          <p:cNvPr id="45059" name="文本框 1"/>
          <p:cNvSpPr/>
          <p:nvPr/>
        </p:nvSpPr>
        <p:spPr>
          <a:xfrm>
            <a:off x="3708400" y="981075"/>
            <a:ext cx="661988" cy="8286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4800" b="1">
                <a:solidFill>
                  <a:srgbClr val="FF0000"/>
                </a:solidFill>
                <a:latin typeface="黑体" pitchFamily="49" charset="-122"/>
                <a:ea typeface="黑体" pitchFamily="49" charset="-122"/>
              </a:rPr>
              <a:t>B</a:t>
            </a:r>
            <a:endParaRPr lang="zh-CN" altLang="zh-CN"/>
          </a:p>
        </p:txBody>
      </p:sp>
      <p:sp>
        <p:nvSpPr>
          <p:cNvPr id="45060" name="文本框 3"/>
          <p:cNvSpPr/>
          <p:nvPr/>
        </p:nvSpPr>
        <p:spPr>
          <a:xfrm>
            <a:off x="219075" y="2930525"/>
            <a:ext cx="8874125" cy="3108325"/>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【解析】A.处心积虑：形容用尽心思地谋划(贬义)。贬义词褒用,使用错误；</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B.颠沛流离：形容生活艰难,四处流浪,与语境相符,使用正确；</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C.气宇轩昂：形容人精力充沛,风度不凡。用错对象；</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D.妙趣横生：洋溢着美妙的意趣(多指语言、文章或美术作品)。用错对象；</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randombar(horizontal)">
                                      <p:cBhvr>
                                        <p:cTn id="7" dur="500" fill="hold"/>
                                        <p:tgtEl>
                                          <p:spTgt spid="4505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randombar(horizontal)">
                                      <p:cBhvr>
                                        <p:cTn id="12" dur="500" fill="hold"/>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矩形 20483"/>
          <p:cNvSpPr/>
          <p:nvPr/>
        </p:nvSpPr>
        <p:spPr>
          <a:xfrm>
            <a:off x="179388" y="-26987"/>
            <a:ext cx="8569325" cy="526256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400" b="1">
                <a:latin typeface="黑体" pitchFamily="49" charset="-122"/>
                <a:ea typeface="黑体" pitchFamily="49" charset="-122"/>
              </a:rPr>
              <a:t>2</a:t>
            </a:r>
            <a:r>
              <a:rPr lang="zh-CN" altLang="en-US" sz="2400" b="1">
                <a:latin typeface="黑体" pitchFamily="49" charset="-122"/>
                <a:ea typeface="黑体" pitchFamily="49" charset="-122"/>
              </a:rPr>
              <a:t>、【2020年山东省临沂市中考】下列句子中加点成语使用不正确的一项是(</a:t>
            </a:r>
            <a:r>
              <a:rPr lang="en-US" altLang="zh-CN" sz="2400" b="1">
                <a:latin typeface="黑体" pitchFamily="49" charset="-122"/>
                <a:ea typeface="黑体" pitchFamily="49" charset="-122"/>
              </a:rPr>
              <a:t>    </a:t>
            </a:r>
            <a:r>
              <a:rPr lang="zh-CN" altLang="en-US" sz="2400" b="1">
                <a:latin typeface="黑体" pitchFamily="49" charset="-122"/>
                <a:ea typeface="黑体" pitchFamily="49" charset="-122"/>
              </a:rPr>
              <a:t>   )</a:t>
            </a:r>
            <a:endParaRPr lang="zh-CN" altLang="zh-CN"/>
          </a:p>
          <a:p>
            <a:pPr lvl="0">
              <a:buFontTx/>
              <a:buNone/>
            </a:pPr>
            <a:r>
              <a:rPr lang="zh-CN" altLang="en-US" sz="2400" b="1">
                <a:latin typeface="黑体" pitchFamily="49" charset="-122"/>
                <a:ea typeface="黑体" pitchFamily="49" charset="-122"/>
              </a:rPr>
              <a:t>A. 近日,国务院大督查第二批核查问责不作为情况又公之于众,不断加大的问责力度让为官不为者</a:t>
            </a:r>
            <a:r>
              <a:rPr lang="zh-CN" altLang="en-US" sz="2400" b="1" u="sng">
                <a:solidFill>
                  <a:srgbClr val="FF0000"/>
                </a:solidFill>
                <a:latin typeface="黑体" pitchFamily="49" charset="-122"/>
                <a:ea typeface="黑体" pitchFamily="49" charset="-122"/>
              </a:rPr>
              <a:t>如坐针毡</a:t>
            </a:r>
            <a:r>
              <a:rPr lang="zh-CN" altLang="en-US" sz="2400" b="1">
                <a:latin typeface="黑体" pitchFamily="49" charset="-122"/>
                <a:ea typeface="黑体" pitchFamily="49" charset="-122"/>
              </a:rPr>
              <a:t>,推动着工作的真落实,让群众真正受益。</a:t>
            </a:r>
            <a:endParaRPr lang="zh-CN" altLang="zh-CN"/>
          </a:p>
          <a:p>
            <a:pPr lvl="0">
              <a:buFontTx/>
              <a:buNone/>
            </a:pPr>
            <a:r>
              <a:rPr lang="zh-CN" altLang="en-US" sz="2400" b="1">
                <a:latin typeface="黑体" pitchFamily="49" charset="-122"/>
                <a:ea typeface="黑体" pitchFamily="49" charset="-122"/>
              </a:rPr>
              <a:t>B. 新华中学举行中考前誓师大会,庄严的国旗下,十六个教学班方阵棋布操场,声震山河,</a:t>
            </a:r>
            <a:r>
              <a:rPr lang="zh-CN" altLang="en-US" sz="2400" b="1" u="sng">
                <a:solidFill>
                  <a:srgbClr val="FF0000"/>
                </a:solidFill>
                <a:latin typeface="黑体" pitchFamily="49" charset="-122"/>
                <a:ea typeface="黑体" pitchFamily="49" charset="-122"/>
              </a:rPr>
              <a:t>气冲斗牛</a:t>
            </a:r>
            <a:r>
              <a:rPr lang="zh-CN" altLang="en-US" sz="2400" b="1">
                <a:latin typeface="黑体" pitchFamily="49" charset="-122"/>
                <a:ea typeface="黑体" pitchFamily="49" charset="-122"/>
              </a:rPr>
              <a:t>,引得栅栏外的路人纷纷驻足,交首称赞。</a:t>
            </a:r>
            <a:endParaRPr lang="zh-CN" altLang="zh-CN"/>
          </a:p>
          <a:p>
            <a:pPr lvl="0">
              <a:buFontTx/>
              <a:buNone/>
            </a:pPr>
            <a:r>
              <a:rPr lang="zh-CN" altLang="en-US" sz="2400" b="1">
                <a:latin typeface="黑体" pitchFamily="49" charset="-122"/>
                <a:ea typeface="黑体" pitchFamily="49" charset="-122"/>
              </a:rPr>
              <a:t>C. 公园路夜市熙熙攘攘,一派繁荣的景象,街头作画、架子鼓表演、手工编织……各种摊位</a:t>
            </a:r>
            <a:r>
              <a:rPr lang="zh-CN" altLang="en-US" sz="2400" b="1" u="sng">
                <a:solidFill>
                  <a:srgbClr val="FF0000"/>
                </a:solidFill>
                <a:latin typeface="黑体" pitchFamily="49" charset="-122"/>
                <a:ea typeface="黑体" pitchFamily="49" charset="-122"/>
              </a:rPr>
              <a:t>摩肩接踵</a:t>
            </a:r>
            <a:r>
              <a:rPr lang="zh-CN" altLang="en-US" sz="2400" b="1">
                <a:latin typeface="黑体" pitchFamily="49" charset="-122"/>
                <a:ea typeface="黑体" pitchFamily="49" charset="-122"/>
              </a:rPr>
              <a:t>,夜市摆摊重新兴起,给城市带来了久违的烟火气息。</a:t>
            </a:r>
            <a:endParaRPr lang="zh-CN" altLang="zh-CN"/>
          </a:p>
          <a:p>
            <a:pPr lvl="0">
              <a:buFontTx/>
              <a:buNone/>
            </a:pPr>
            <a:r>
              <a:rPr lang="zh-CN" altLang="en-US" sz="2400" b="1">
                <a:latin typeface="黑体" pitchFamily="49" charset="-122"/>
                <a:ea typeface="黑体" pitchFamily="49" charset="-122"/>
              </a:rPr>
              <a:t>D. 第二届世界传统武术节的最后一天,体育馆内人头攒动,记者在现场听到最多的一句话,是老外朋友们</a:t>
            </a:r>
            <a:r>
              <a:rPr lang="zh-CN" altLang="en-US" sz="2400" b="1" u="sng">
                <a:solidFill>
                  <a:srgbClr val="FF0000"/>
                </a:solidFill>
                <a:latin typeface="黑体" pitchFamily="49" charset="-122"/>
                <a:ea typeface="黑体" pitchFamily="49" charset="-122"/>
              </a:rPr>
              <a:t>翻来覆去</a:t>
            </a:r>
            <a:r>
              <a:rPr lang="zh-CN" altLang="en-US" sz="2400" b="1">
                <a:latin typeface="黑体" pitchFamily="49" charset="-122"/>
                <a:ea typeface="黑体" pitchFamily="49" charset="-122"/>
              </a:rPr>
              <a:t>的那句经典老话——“中国功夫,Great！”</a:t>
            </a:r>
            <a:endParaRPr lang="zh-CN" altLang="zh-CN"/>
          </a:p>
        </p:txBody>
      </p:sp>
      <p:sp>
        <p:nvSpPr>
          <p:cNvPr id="46082" name="文本框 1"/>
          <p:cNvSpPr/>
          <p:nvPr/>
        </p:nvSpPr>
        <p:spPr>
          <a:xfrm>
            <a:off x="107950" y="3211513"/>
            <a:ext cx="9037638" cy="3106737"/>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【解析】此题考查成语的理解与运用。</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A.“如坐针毡”意思是像坐在插着针的毡子上,形容心神不定,坐立不安,使用正确；</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B.“气冲斗牛”形容怒气冲天或气势很盛,使用正确；</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C.“摩肩接踵”意思是肩碰着肩,脚碰着脚,形容人多拥挤,与此处语境不符；</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D.“翻来覆去”形容一次又一次,使用正确；</a:t>
            </a:r>
            <a:endParaRPr lang="zh-CN" altLang="zh-CN"/>
          </a:p>
        </p:txBody>
      </p:sp>
      <p:sp>
        <p:nvSpPr>
          <p:cNvPr id="46083" name="文本框 2"/>
          <p:cNvSpPr/>
          <p:nvPr/>
        </p:nvSpPr>
        <p:spPr>
          <a:xfrm>
            <a:off x="2266950" y="260350"/>
            <a:ext cx="661988" cy="83026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4800" b="1">
                <a:solidFill>
                  <a:srgbClr val="FF0000"/>
                </a:solidFill>
                <a:latin typeface="黑体" pitchFamily="49" charset="-122"/>
                <a:ea typeface="黑体" pitchFamily="49" charset="-122"/>
              </a:rPr>
              <a:t>C</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randombar(horizontal)">
                                      <p:cBhvr>
                                        <p:cTn id="7" dur="500" fill="hold"/>
                                        <p:tgtEl>
                                          <p:spTgt spid="4608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6082"/>
                                        </p:tgtEl>
                                        <p:attrNameLst>
                                          <p:attrName>style.visibility</p:attrName>
                                        </p:attrNameLst>
                                      </p:cBhvr>
                                      <p:to>
                                        <p:strVal val="visible"/>
                                      </p:to>
                                    </p:set>
                                    <p:animEffect transition="in" filter="randombar(horizontal)">
                                      <p:cBhvr>
                                        <p:cTn id="12" dur="500" fill="hold"/>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5" name="文本框 99"/>
          <p:cNvSpPr/>
          <p:nvPr/>
        </p:nvSpPr>
        <p:spPr>
          <a:xfrm>
            <a:off x="0" y="188913"/>
            <a:ext cx="8847138" cy="439896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3</a:t>
            </a:r>
            <a:r>
              <a:rPr lang="zh-CN" altLang="en-US" sz="2800" b="1">
                <a:latin typeface="黑体" pitchFamily="49" charset="-122"/>
                <a:ea typeface="黑体" pitchFamily="49" charset="-122"/>
              </a:rPr>
              <a:t>、</a:t>
            </a:r>
            <a:r>
              <a:rPr lang="zh-CN" altLang="zh-CN" sz="2800" b="1">
                <a:latin typeface="黑体" pitchFamily="49" charset="-122"/>
                <a:ea typeface="黑体" pitchFamily="49" charset="-122"/>
              </a:rPr>
              <a:t>【2020年山东省青岛市中考】下列各句中,加点成语使用不恰当的一项是(</a:t>
            </a:r>
            <a:r>
              <a:rPr lang="en-US" altLang="zh-CN" sz="2800" b="1">
                <a:latin typeface="黑体" pitchFamily="49" charset="-122"/>
                <a:ea typeface="黑体" pitchFamily="49" charset="-122"/>
              </a:rPr>
              <a:t>          </a:t>
            </a:r>
            <a:r>
              <a:rPr lang="zh-CN" altLang="zh-CN" sz="2800" b="1">
                <a:latin typeface="黑体" pitchFamily="49" charset="-122"/>
                <a:ea typeface="黑体" pitchFamily="49" charset="-122"/>
              </a:rPr>
              <a:t>)</a:t>
            </a:r>
            <a:endParaRPr lang="zh-CN" altLang="zh-CN"/>
          </a:p>
          <a:p>
            <a:pPr lvl="0">
              <a:buFontTx/>
              <a:buNone/>
            </a:pPr>
            <a:r>
              <a:rPr lang="zh-CN" altLang="zh-CN" sz="2800" b="1">
                <a:latin typeface="黑体" pitchFamily="49" charset="-122"/>
                <a:ea typeface="黑体" pitchFamily="49" charset="-122"/>
              </a:rPr>
              <a:t>A. 北京颐和园既有皇家园林之气派,又有江南园林之灵秀,设计</a:t>
            </a:r>
            <a:r>
              <a:rPr lang="zh-CN" altLang="zh-CN" sz="2800" b="1" u="sng">
                <a:solidFill>
                  <a:srgbClr val="FF0000"/>
                </a:solidFill>
                <a:latin typeface="黑体" pitchFamily="49" charset="-122"/>
                <a:ea typeface="黑体" pitchFamily="49" charset="-122"/>
              </a:rPr>
              <a:t>别具匠心</a:t>
            </a:r>
            <a:r>
              <a:rPr lang="zh-CN" altLang="zh-CN" sz="2800" b="1">
                <a:latin typeface="黑体" pitchFamily="49" charset="-122"/>
                <a:ea typeface="黑体" pitchFamily="49" charset="-122"/>
              </a:rPr>
              <a:t>。</a:t>
            </a:r>
            <a:endParaRPr lang="zh-CN" altLang="zh-CN"/>
          </a:p>
          <a:p>
            <a:pPr lvl="0">
              <a:buFontTx/>
              <a:buNone/>
            </a:pPr>
            <a:r>
              <a:rPr lang="zh-CN" altLang="zh-CN" sz="2800" b="1">
                <a:latin typeface="黑体" pitchFamily="49" charset="-122"/>
                <a:ea typeface="黑体" pitchFamily="49" charset="-122"/>
              </a:rPr>
              <a:t>B. 班长提出举行“为梦想加油”主题活动的建议,同学们</a:t>
            </a:r>
            <a:r>
              <a:rPr lang="zh-CN" altLang="zh-CN" sz="2800" b="1" u="sng">
                <a:solidFill>
                  <a:srgbClr val="FF0000"/>
                </a:solidFill>
                <a:latin typeface="黑体" pitchFamily="49" charset="-122"/>
                <a:ea typeface="黑体" pitchFamily="49" charset="-122"/>
              </a:rPr>
              <a:t>随声附和</a:t>
            </a:r>
            <a:r>
              <a:rPr lang="zh-CN" altLang="zh-CN" sz="2800" b="1">
                <a:latin typeface="黑体" pitchFamily="49" charset="-122"/>
                <a:ea typeface="黑体" pitchFamily="49" charset="-122"/>
              </a:rPr>
              <a:t>,表示赞同。</a:t>
            </a:r>
            <a:endParaRPr lang="zh-CN" altLang="zh-CN"/>
          </a:p>
          <a:p>
            <a:pPr lvl="0">
              <a:buFontTx/>
              <a:buNone/>
            </a:pPr>
            <a:r>
              <a:rPr lang="zh-CN" altLang="zh-CN" sz="2800" b="1">
                <a:latin typeface="黑体" pitchFamily="49" charset="-122"/>
                <a:ea typeface="黑体" pitchFamily="49" charset="-122"/>
              </a:rPr>
              <a:t>C. 自媒体时代,一些人通过博眼球的标题</a:t>
            </a:r>
            <a:r>
              <a:rPr lang="zh-CN" altLang="zh-CN" sz="2800" b="1" u="sng">
                <a:solidFill>
                  <a:srgbClr val="FF0000"/>
                </a:solidFill>
                <a:latin typeface="黑体" pitchFamily="49" charset="-122"/>
                <a:ea typeface="黑体" pitchFamily="49" charset="-122"/>
              </a:rPr>
              <a:t>哗众取宠</a:t>
            </a:r>
            <a:r>
              <a:rPr lang="zh-CN" altLang="zh-CN" sz="2800" b="1">
                <a:latin typeface="黑体" pitchFamily="49" charset="-122"/>
                <a:ea typeface="黑体" pitchFamily="49" charset="-122"/>
              </a:rPr>
              <a:t>,我们要抵制这种现象。</a:t>
            </a:r>
            <a:endParaRPr lang="zh-CN" altLang="zh-CN"/>
          </a:p>
          <a:p>
            <a:pPr lvl="0">
              <a:buFontTx/>
              <a:buNone/>
            </a:pPr>
            <a:r>
              <a:rPr lang="zh-CN" altLang="zh-CN" sz="2800" b="1">
                <a:latin typeface="黑体" pitchFamily="49" charset="-122"/>
                <a:ea typeface="黑体" pitchFamily="49" charset="-122"/>
              </a:rPr>
              <a:t>D. 几代“治沙人”面对重重困难,团结一致,</a:t>
            </a:r>
            <a:r>
              <a:rPr lang="zh-CN" altLang="zh-CN" sz="2800" b="1" u="sng">
                <a:solidFill>
                  <a:srgbClr val="FF0000"/>
                </a:solidFill>
                <a:latin typeface="黑体" pitchFamily="49" charset="-122"/>
                <a:ea typeface="黑体" pitchFamily="49" charset="-122"/>
              </a:rPr>
              <a:t>锲而不舍</a:t>
            </a:r>
            <a:r>
              <a:rPr lang="zh-CN" altLang="zh-CN" sz="2800" b="1">
                <a:latin typeface="黑体" pitchFamily="49" charset="-122"/>
                <a:ea typeface="黑体" pitchFamily="49" charset="-122"/>
              </a:rPr>
              <a:t>,把千年沙漠变成了绿洲。</a:t>
            </a:r>
            <a:endParaRPr lang="zh-CN" altLang="zh-CN"/>
          </a:p>
        </p:txBody>
      </p:sp>
      <p:sp>
        <p:nvSpPr>
          <p:cNvPr id="47106" name="文本框 2"/>
          <p:cNvSpPr/>
          <p:nvPr/>
        </p:nvSpPr>
        <p:spPr>
          <a:xfrm>
            <a:off x="3924300" y="476250"/>
            <a:ext cx="1636713" cy="7064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4000" b="1">
                <a:solidFill>
                  <a:srgbClr val="FF0000"/>
                </a:solidFill>
                <a:latin typeface="黑体" pitchFamily="49" charset="-122"/>
                <a:ea typeface="黑体" pitchFamily="49" charset="-122"/>
              </a:rPr>
              <a:t>B</a:t>
            </a:r>
            <a:endParaRPr lang="zh-CN" altLang="zh-CN"/>
          </a:p>
        </p:txBody>
      </p:sp>
      <p:sp>
        <p:nvSpPr>
          <p:cNvPr id="47107" name="文本框 3"/>
          <p:cNvSpPr/>
          <p:nvPr/>
        </p:nvSpPr>
        <p:spPr>
          <a:xfrm>
            <a:off x="204788" y="3146425"/>
            <a:ext cx="8734425" cy="3536950"/>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A.别具匠心：指在技巧和艺术方面具有与众不同的巧妙构思。符合语境,使用恰当；</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B.随声附和: 形容自己没有主见,人家说什么,也跟着说什么,贬义词褒用,使用不恰当；</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C.哗众取宠：以浮夸的言行迎合群众,骗取群众的信赖和支持。符合语境,使用恰当；</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D.锲而不舍：比喻有恒心,有毅力。符合语境,使用恰当；</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randombar(horizontal)">
                                      <p:cBhvr>
                                        <p:cTn id="7" dur="500" fill="hold"/>
                                        <p:tgtEl>
                                          <p:spTgt spid="4710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7107"/>
                                        </p:tgtEl>
                                        <p:attrNameLst>
                                          <p:attrName>style.visibility</p:attrName>
                                        </p:attrNameLst>
                                      </p:cBhvr>
                                      <p:to>
                                        <p:strVal val="visible"/>
                                      </p:to>
                                    </p:set>
                                    <p:animEffect transition="in" filter="randombar(horizontal)">
                                      <p:cBhvr>
                                        <p:cTn id="12" dur="500" fill="hold"/>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29" name="Rectangle 2"/>
          <p:cNvSpPr/>
          <p:nvPr>
            <p:ph type="title" idx="4294967295"/>
          </p:nvPr>
        </p:nvSpPr>
        <p:spPr>
          <a:xfrm>
            <a:off x="1404938" y="117475"/>
            <a:ext cx="7283450" cy="431800"/>
          </a:xfrm>
          <a:prstGeom prst="rect">
            <a:avLst/>
          </a:prstGeom>
          <a:noFill/>
          <a:ln>
            <a:noFill/>
            <a:miter lim="800000"/>
          </a:ln>
        </p:spPr>
        <p:txBody>
          <a:bodyPr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rPr lang="zh-CN" altLang="en-US" sz="3200" b="1">
                <a:solidFill>
                  <a:srgbClr val="FF0000"/>
                </a:solidFill>
                <a:latin typeface="黑体" pitchFamily="49" charset="-122"/>
                <a:ea typeface="黑体" pitchFamily="49" charset="-122"/>
              </a:rPr>
              <a:t>当堂训练(</a:t>
            </a:r>
            <a:r>
              <a:rPr lang="en-US" altLang="zh-CN" sz="3200" b="1">
                <a:solidFill>
                  <a:srgbClr val="FF0000"/>
                </a:solidFill>
                <a:latin typeface="黑体" pitchFamily="49" charset="-122"/>
                <a:ea typeface="黑体" pitchFamily="49" charset="-122"/>
              </a:rPr>
              <a:t>15</a:t>
            </a:r>
            <a:r>
              <a:rPr lang="zh-CN" altLang="en-US" sz="3200" b="1">
                <a:solidFill>
                  <a:srgbClr val="FF0000"/>
                </a:solidFill>
                <a:latin typeface="黑体" pitchFamily="49" charset="-122"/>
                <a:ea typeface="黑体" pitchFamily="49" charset="-122"/>
              </a:rPr>
              <a:t>分钟)</a:t>
            </a:r>
            <a:endParaRPr lang="zh-CN" altLang="zh-CN"/>
          </a:p>
        </p:txBody>
      </p:sp>
      <p:sp>
        <p:nvSpPr>
          <p:cNvPr id="48130" name="文本框 99"/>
          <p:cNvSpPr/>
          <p:nvPr/>
        </p:nvSpPr>
        <p:spPr>
          <a:xfrm>
            <a:off x="61913" y="688975"/>
            <a:ext cx="8999537" cy="41544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400" b="1">
                <a:latin typeface="黑体" pitchFamily="49" charset="-122"/>
                <a:ea typeface="黑体" pitchFamily="49" charset="-122"/>
              </a:rPr>
              <a:t>1. 下列句子修改不正确的一项是( </a:t>
            </a:r>
            <a:r>
              <a:rPr lang="en-US" altLang="zh-CN" sz="2400" b="1">
                <a:latin typeface="黑体" pitchFamily="49" charset="-122"/>
                <a:ea typeface="黑体" pitchFamily="49" charset="-122"/>
              </a:rPr>
              <a:t>   </a:t>
            </a:r>
            <a:r>
              <a:rPr lang="zh-CN" altLang="zh-CN" sz="2400" b="1">
                <a:latin typeface="黑体" pitchFamily="49" charset="-122"/>
                <a:ea typeface="黑体" pitchFamily="49" charset="-122"/>
              </a:rPr>
              <a:t>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A.香港学员与广州优秀大学生一起来到社区家庭服务中心,探望外来工子女和他们的生活状况。(将“探望”改为“探访”)</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B.目前,我国发现的时间最早的青铜制品,是在甘肃东乡林家1977年出土的青铜刀。</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(将“1977年”移至“是”和“在”之间)</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C.爱国是检验一个人品格高尚与否的试金石,也是评价一个人道德情操的重要标准。(在</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“爱国”前加“是否”)</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D.气象监测结果表明,我国多个地区出现干旱的原因,主要是因为气温持续升高、降水量明显减少。(删掉“的原因”)</a:t>
            </a:r>
            <a:endParaRPr lang="zh-CN" altLang="zh-CN">
              <a:latin typeface="Arial" pitchFamily="34" charset="0"/>
              <a:ea typeface="宋体" pitchFamily="2" charset="-122"/>
            </a:endParaRPr>
          </a:p>
        </p:txBody>
      </p:sp>
      <p:sp>
        <p:nvSpPr>
          <p:cNvPr id="48131" name="文本框 1"/>
          <p:cNvSpPr/>
          <p:nvPr/>
        </p:nvSpPr>
        <p:spPr>
          <a:xfrm>
            <a:off x="144463" y="4843463"/>
            <a:ext cx="8832850" cy="522287"/>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删去“和他们的生活状况”</a:t>
            </a:r>
            <a:endParaRPr lang="zh-CN" altLang="zh-CN">
              <a:latin typeface="Arial" pitchFamily="34" charset="0"/>
              <a:ea typeface="宋体" pitchFamily="2" charset="-122"/>
            </a:endParaRPr>
          </a:p>
        </p:txBody>
      </p:sp>
      <p:sp>
        <p:nvSpPr>
          <p:cNvPr id="48132" name="文本框 2"/>
          <p:cNvSpPr/>
          <p:nvPr/>
        </p:nvSpPr>
        <p:spPr>
          <a:xfrm>
            <a:off x="5292725" y="547688"/>
            <a:ext cx="412750" cy="64611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A</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p:cTn id="7" dur="500" fill="hold"/>
                                        <p:tgtEl>
                                          <p:spTgt spid="48132"/>
                                        </p:tgtEl>
                                        <p:attrNameLst>
                                          <p:attrName>ppt_x</p:attrName>
                                        </p:attrNameLst>
                                      </p:cBhvr>
                                      <p:tavLst>
                                        <p:tav tm="0">
                                          <p:val>
                                            <p:strVal val="#ppt_x"/>
                                          </p:val>
                                        </p:tav>
                                        <p:tav tm="100000">
                                          <p:val>
                                            <p:strVal val="#ppt_x"/>
                                          </p:val>
                                        </p:tav>
                                      </p:tavLst>
                                    </p:anim>
                                    <p:anim calcmode="lin" valueType="num">
                                      <p:cBhvr>
                                        <p:cTn id="8"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1"/>
                                        </p:tgtEl>
                                        <p:attrNameLst>
                                          <p:attrName>style.visibility</p:attrName>
                                        </p:attrNameLst>
                                      </p:cBhvr>
                                      <p:to>
                                        <p:strVal val="visible"/>
                                      </p:to>
                                    </p:set>
                                    <p:anim calcmode="lin" valueType="num">
                                      <p:cBhvr>
                                        <p:cTn id="13" dur="500" fill="hold"/>
                                        <p:tgtEl>
                                          <p:spTgt spid="48131"/>
                                        </p:tgtEl>
                                        <p:attrNameLst>
                                          <p:attrName>ppt_x</p:attrName>
                                        </p:attrNameLst>
                                      </p:cBhvr>
                                      <p:tavLst>
                                        <p:tav tm="0">
                                          <p:val>
                                            <p:strVal val="#ppt_x"/>
                                          </p:val>
                                        </p:tav>
                                        <p:tav tm="100000">
                                          <p:val>
                                            <p:strVal val="#ppt_x"/>
                                          </p:val>
                                        </p:tav>
                                      </p:tavLst>
                                    </p:anim>
                                    <p:anim calcmode="lin" valueType="num">
                                      <p:cBhvr>
                                        <p:cTn id="14"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3" name="文本框 99"/>
          <p:cNvSpPr/>
          <p:nvPr/>
        </p:nvSpPr>
        <p:spPr>
          <a:xfrm>
            <a:off x="61913" y="688975"/>
            <a:ext cx="8999537" cy="39703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latin typeface="黑体" pitchFamily="49" charset="-122"/>
                <a:ea typeface="黑体" pitchFamily="49" charset="-122"/>
              </a:rPr>
              <a:t>2.对病句的修改不正确的一项是(     )</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A.能否保持一颗平常心是考试正常发挥的关键。</a:t>
            </a:r>
            <a:r>
              <a:rPr lang="en-US" altLang="zh-CN" sz="2800" b="1">
                <a:latin typeface="黑体" pitchFamily="49" charset="-122"/>
                <a:ea typeface="黑体" pitchFamily="49" charset="-122"/>
              </a:rPr>
              <a:t>(</a:t>
            </a:r>
            <a:r>
              <a:rPr lang="zh-CN" altLang="zh-CN" sz="2800" b="1">
                <a:latin typeface="黑体" pitchFamily="49" charset="-122"/>
                <a:ea typeface="黑体" pitchFamily="49" charset="-122"/>
              </a:rPr>
              <a:t>将“发挥”改成“发扬”。</a:t>
            </a:r>
            <a:r>
              <a:rPr lang="en-US" altLang="zh-CN" sz="2800" b="1">
                <a:latin typeface="黑体" pitchFamily="49" charset="-122"/>
                <a:ea typeface="黑体" pitchFamily="49" charset="-122"/>
              </a:rPr>
              <a:t>)</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B.语文课程应着重增加学生的语文实践能力。</a:t>
            </a:r>
            <a:r>
              <a:rPr lang="en-US" altLang="zh-CN" sz="2800" b="1">
                <a:latin typeface="黑体" pitchFamily="49" charset="-122"/>
                <a:ea typeface="黑体" pitchFamily="49" charset="-122"/>
              </a:rPr>
              <a:t>(</a:t>
            </a:r>
            <a:r>
              <a:rPr lang="zh-CN" altLang="zh-CN" sz="2800" b="1">
                <a:latin typeface="黑体" pitchFamily="49" charset="-122"/>
                <a:ea typeface="黑体" pitchFamily="49" charset="-122"/>
              </a:rPr>
              <a:t>将“增加”改为“培养”。</a:t>
            </a:r>
            <a:r>
              <a:rPr lang="en-US" altLang="zh-CN" sz="2800" b="1">
                <a:latin typeface="黑体" pitchFamily="49" charset="-122"/>
                <a:ea typeface="黑体" pitchFamily="49" charset="-122"/>
              </a:rPr>
              <a:t>)</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C.宋词或许可能是一杯谁喝谁醉的美酒。</a:t>
            </a:r>
            <a:r>
              <a:rPr lang="en-US" altLang="zh-CN" sz="2800" b="1">
                <a:latin typeface="黑体" pitchFamily="49" charset="-122"/>
                <a:ea typeface="黑体" pitchFamily="49" charset="-122"/>
              </a:rPr>
              <a:t>(</a:t>
            </a:r>
            <a:r>
              <a:rPr lang="zh-CN" altLang="zh-CN" sz="2800" b="1">
                <a:latin typeface="黑体" pitchFamily="49" charset="-122"/>
                <a:ea typeface="黑体" pitchFamily="49" charset="-122"/>
              </a:rPr>
              <a:t>删掉“或许”或“可能”。</a:t>
            </a:r>
            <a:r>
              <a:rPr lang="en-US" altLang="zh-CN" sz="2800" b="1">
                <a:latin typeface="黑体" pitchFamily="49" charset="-122"/>
                <a:ea typeface="黑体" pitchFamily="49" charset="-122"/>
              </a:rPr>
              <a:t>)</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D.为了迎接建国七十周年,学校决定举办以“祖国在我心中”为主题的征文。</a:t>
            </a:r>
            <a:r>
              <a:rPr lang="en-US" altLang="zh-CN" sz="2800" b="1">
                <a:latin typeface="黑体" pitchFamily="49" charset="-122"/>
                <a:ea typeface="黑体" pitchFamily="49" charset="-122"/>
              </a:rPr>
              <a:t>(</a:t>
            </a:r>
            <a:r>
              <a:rPr lang="zh-CN" altLang="zh-CN" sz="2800" b="1">
                <a:latin typeface="黑体" pitchFamily="49" charset="-122"/>
                <a:ea typeface="黑体" pitchFamily="49" charset="-122"/>
              </a:rPr>
              <a:t>在“征文”后加“活动”。</a:t>
            </a:r>
            <a:r>
              <a:rPr lang="en-US" altLang="zh-CN" sz="2800" b="1">
                <a:latin typeface="黑体" pitchFamily="49" charset="-122"/>
                <a:ea typeface="黑体" pitchFamily="49" charset="-122"/>
              </a:rPr>
              <a:t>)</a:t>
            </a:r>
            <a:endParaRPr lang="zh-CN" altLang="zh-CN">
              <a:latin typeface="Arial" pitchFamily="34" charset="0"/>
              <a:ea typeface="宋体" pitchFamily="2" charset="-122"/>
            </a:endParaRPr>
          </a:p>
        </p:txBody>
      </p:sp>
      <p:sp>
        <p:nvSpPr>
          <p:cNvPr id="49154" name="文本框 1"/>
          <p:cNvSpPr/>
          <p:nvPr/>
        </p:nvSpPr>
        <p:spPr>
          <a:xfrm>
            <a:off x="144463" y="5588000"/>
            <a:ext cx="8832850" cy="522288"/>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A中把“能否”去掉</a:t>
            </a:r>
            <a:endParaRPr lang="zh-CN" altLang="zh-CN">
              <a:latin typeface="Arial" pitchFamily="34" charset="0"/>
              <a:ea typeface="宋体" pitchFamily="2" charset="-122"/>
            </a:endParaRPr>
          </a:p>
        </p:txBody>
      </p:sp>
      <p:sp>
        <p:nvSpPr>
          <p:cNvPr id="49155" name="文本框 2"/>
          <p:cNvSpPr/>
          <p:nvPr/>
        </p:nvSpPr>
        <p:spPr>
          <a:xfrm>
            <a:off x="5867400" y="547688"/>
            <a:ext cx="414338" cy="64611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A</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 calcmode="lin" valueType="num">
                                      <p:cBhvr>
                                        <p:cTn id="7" dur="500" fill="hold"/>
                                        <p:tgtEl>
                                          <p:spTgt spid="49155"/>
                                        </p:tgtEl>
                                        <p:attrNameLst>
                                          <p:attrName>ppt_x</p:attrName>
                                        </p:attrNameLst>
                                      </p:cBhvr>
                                      <p:tavLst>
                                        <p:tav tm="0">
                                          <p:val>
                                            <p:strVal val="#ppt_x"/>
                                          </p:val>
                                        </p:tav>
                                        <p:tav tm="100000">
                                          <p:val>
                                            <p:strVal val="#ppt_x"/>
                                          </p:val>
                                        </p:tav>
                                      </p:tavLst>
                                    </p:anim>
                                    <p:anim calcmode="lin" valueType="num">
                                      <p:cBhvr>
                                        <p:cTn id="8" dur="500" fill="hold"/>
                                        <p:tgtEl>
                                          <p:spTgt spid="4915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9154"/>
                                        </p:tgtEl>
                                        <p:attrNameLst>
                                          <p:attrName>style.visibility</p:attrName>
                                        </p:attrNameLst>
                                      </p:cBhvr>
                                      <p:to>
                                        <p:strVal val="visible"/>
                                      </p:to>
                                    </p:set>
                                    <p:anim calcmode="lin" valueType="num">
                                      <p:cBhvr>
                                        <p:cTn id="13" dur="500" fill="hold"/>
                                        <p:tgtEl>
                                          <p:spTgt spid="49154"/>
                                        </p:tgtEl>
                                        <p:attrNameLst>
                                          <p:attrName>ppt_x</p:attrName>
                                        </p:attrNameLst>
                                      </p:cBhvr>
                                      <p:tavLst>
                                        <p:tav tm="0">
                                          <p:val>
                                            <p:strVal val="#ppt_x"/>
                                          </p:val>
                                        </p:tav>
                                        <p:tav tm="100000">
                                          <p:val>
                                            <p:strVal val="#ppt_x"/>
                                          </p:val>
                                        </p:tav>
                                      </p:tavLst>
                                    </p:anim>
                                    <p:anim calcmode="lin" valueType="num">
                                      <p:cBhvr>
                                        <p:cTn id="14" dur="500" fill="hold"/>
                                        <p:tgtEl>
                                          <p:spTgt spid="49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7" name="文本框 99"/>
          <p:cNvSpPr/>
          <p:nvPr/>
        </p:nvSpPr>
        <p:spPr>
          <a:xfrm>
            <a:off x="0" y="-26987"/>
            <a:ext cx="8999538" cy="69850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latin typeface="黑体" pitchFamily="49" charset="-122"/>
                <a:ea typeface="黑体" pitchFamily="49" charset="-122"/>
              </a:rPr>
              <a:t>3.下列修改最恰当的一项是( </a:t>
            </a:r>
            <a:r>
              <a:rPr lang="en-US" altLang="zh-CN" sz="2800" b="1">
                <a:latin typeface="黑体" pitchFamily="49" charset="-122"/>
                <a:ea typeface="黑体" pitchFamily="49" charset="-122"/>
              </a:rPr>
              <a:t>    </a:t>
            </a:r>
            <a:r>
              <a:rPr lang="zh-CN" altLang="zh-CN" sz="2800" b="1">
                <a:latin typeface="黑体" pitchFamily="49" charset="-122"/>
                <a:ea typeface="黑体" pitchFamily="49" charset="-122"/>
              </a:rPr>
              <a:t>  )</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原句：企业要谋长远发展,就必须居安思危,对自身的短板要有清醒的认知,切忌不可被一时、一地、一事的成功遮蔽了眼睛。</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A．企业要谋长远发展,就必须居安思危,对自身的短板要有清醒的认知,切忌不可被一地、一事、一时的成功遮蔽了眼睛。</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B．企业要谋长远发展,就必须居安思危,对自身的短板要有清醒的认同,切不可被一事、一地、一时的成功遮蔽了眼睛。</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C．企业要谋长远发展,就必须居安思危,对自身的短板要有清醒的认知,切不可被一时、一地、一事的成功遮蔽了眼睛。</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D．企业要谋长远发展,就必须居安思危,对自身的短板要有清醒的认同,切忌不可被一时、一地、一事的成功遮蔽了眼睛。</a:t>
            </a:r>
            <a:endParaRPr lang="zh-CN" altLang="zh-CN">
              <a:latin typeface="Arial" pitchFamily="34" charset="0"/>
              <a:ea typeface="宋体" pitchFamily="2" charset="-122"/>
            </a:endParaRPr>
          </a:p>
        </p:txBody>
      </p:sp>
      <p:sp>
        <p:nvSpPr>
          <p:cNvPr id="50178" name="文本框 2"/>
          <p:cNvSpPr/>
          <p:nvPr/>
        </p:nvSpPr>
        <p:spPr>
          <a:xfrm>
            <a:off x="5219700" y="-98425"/>
            <a:ext cx="412750"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C</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p:cTn id="7" dur="500" fill="hold"/>
                                        <p:tgtEl>
                                          <p:spTgt spid="50178"/>
                                        </p:tgtEl>
                                        <p:attrNameLst>
                                          <p:attrName>ppt_x</p:attrName>
                                        </p:attrNameLst>
                                      </p:cBhvr>
                                      <p:tavLst>
                                        <p:tav tm="0">
                                          <p:val>
                                            <p:strVal val="#ppt_x"/>
                                          </p:val>
                                        </p:tav>
                                        <p:tav tm="100000">
                                          <p:val>
                                            <p:strVal val="#ppt_x"/>
                                          </p:val>
                                        </p:tav>
                                      </p:tavLst>
                                    </p:anim>
                                    <p:anim calcmode="lin" valueType="num">
                                      <p:cBhvr>
                                        <p:cTn id="8"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1" name="文本框 99"/>
          <p:cNvSpPr/>
          <p:nvPr/>
        </p:nvSpPr>
        <p:spPr>
          <a:xfrm>
            <a:off x="23813" y="36513"/>
            <a:ext cx="8836025" cy="53848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4.</a:t>
            </a:r>
            <a:r>
              <a:rPr lang="zh-CN" altLang="zh-CN" sz="2800" b="1">
                <a:latin typeface="黑体" pitchFamily="49" charset="-122"/>
                <a:ea typeface="黑体" pitchFamily="49" charset="-122"/>
              </a:rPr>
              <a:t>下列对病句的修改不正确的一项是</a:t>
            </a:r>
            <a:r>
              <a:rPr lang="zh-CN" altLang="zh-CN" sz="3600" b="1">
                <a:latin typeface="黑体" pitchFamily="49" charset="-122"/>
                <a:ea typeface="黑体" pitchFamily="49" charset="-122"/>
              </a:rPr>
              <a:t>(</a:t>
            </a:r>
            <a:r>
              <a:rPr lang="en-US" altLang="zh-CN" sz="3600" b="1">
                <a:latin typeface="黑体" pitchFamily="49" charset="-122"/>
                <a:ea typeface="黑体" pitchFamily="49" charset="-122"/>
              </a:rPr>
              <a:t>     </a:t>
            </a:r>
            <a:r>
              <a:rPr lang="en-US" altLang="zh-CN" sz="2800" b="1">
                <a:latin typeface="黑体" pitchFamily="49" charset="-122"/>
                <a:ea typeface="黑体" pitchFamily="49" charset="-122"/>
              </a:rPr>
              <a:t>)</a:t>
            </a:r>
            <a:endParaRPr lang="zh-CN" altLang="zh-CN">
              <a:latin typeface="Arial" pitchFamily="34" charset="0"/>
              <a:ea typeface="宋体" pitchFamily="2" charset="-122"/>
            </a:endParaRPr>
          </a:p>
          <a:p>
            <a:pPr lvl="0">
              <a:buFontTx/>
              <a:buNone/>
            </a:pPr>
            <a:r>
              <a:rPr lang="zh-CN" altLang="zh-CN" sz="2800" b="1">
                <a:latin typeface="黑体" pitchFamily="49" charset="-122"/>
                <a:ea typeface="黑体" pitchFamily="49" charset="-122"/>
              </a:rPr>
              <a:t>A.二千多年前,我们的先辈穿越草原沙漠,创造出联通亚欧非的陆上丝绸之路。(将“创造”改成“开辟”。)</a:t>
            </a:r>
            <a:endParaRPr lang="zh-CN" altLang="zh-CN">
              <a:latin typeface="Arial" pitchFamily="34" charset="0"/>
              <a:ea typeface="宋体" pitchFamily="2" charset="-122"/>
            </a:endParaRPr>
          </a:p>
          <a:p>
            <a:pPr lvl="0">
              <a:buFontTx/>
              <a:buNone/>
            </a:pPr>
            <a:r>
              <a:rPr lang="zh-CN" altLang="zh-CN" sz="2800" b="1">
                <a:latin typeface="黑体" pitchFamily="49" charset="-122"/>
                <a:ea typeface="黑体" pitchFamily="49" charset="-122"/>
              </a:rPr>
              <a:t>B.随着新媒体的发展和信息化的提速,使人们的阅读方式发生了翻天覆地的变化。(将“方式”改成“方法”。)</a:t>
            </a:r>
            <a:endParaRPr lang="zh-CN" altLang="zh-CN">
              <a:latin typeface="Arial" pitchFamily="34" charset="0"/>
              <a:ea typeface="宋体" pitchFamily="2" charset="-122"/>
            </a:endParaRPr>
          </a:p>
          <a:p>
            <a:pPr lvl="0">
              <a:buFontTx/>
              <a:buNone/>
            </a:pPr>
            <a:r>
              <a:rPr lang="zh-CN" altLang="zh-CN" sz="2800" b="1">
                <a:latin typeface="黑体" pitchFamily="49" charset="-122"/>
                <a:ea typeface="黑体" pitchFamily="49" charset="-122"/>
              </a:rPr>
              <a:t>C.“绿水青山就是金山银山”,我市度假村的建设,要力争做到合理开发,精心规划。(调换“合理开发”和“精心规划”的顺序,)</a:t>
            </a:r>
            <a:endParaRPr lang="zh-CN" altLang="zh-CN">
              <a:latin typeface="Arial" pitchFamily="34" charset="0"/>
              <a:ea typeface="宋体" pitchFamily="2" charset="-122"/>
            </a:endParaRPr>
          </a:p>
          <a:p>
            <a:pPr lvl="0">
              <a:buFontTx/>
              <a:buNone/>
            </a:pPr>
            <a:r>
              <a:rPr lang="zh-CN" altLang="zh-CN" sz="2800" b="1">
                <a:latin typeface="黑体" pitchFamily="49" charset="-122"/>
                <a:ea typeface="黑体" pitchFamily="49" charset="-122"/>
              </a:rPr>
              <a:t>D.在“精准扶贫”的过程中,贫困户能否顺利脱贫,关键在于贫困户立脱贫之志,勇于脱贫。(去掉 “能否”或在“立脱贫之志”前加一个“能否”。)</a:t>
            </a:r>
            <a:endParaRPr lang="zh-CN" altLang="zh-CN">
              <a:latin typeface="Arial" pitchFamily="34" charset="0"/>
              <a:ea typeface="宋体" pitchFamily="2" charset="-122"/>
            </a:endParaRPr>
          </a:p>
        </p:txBody>
      </p:sp>
      <p:sp>
        <p:nvSpPr>
          <p:cNvPr id="51202" name="文本框 1"/>
          <p:cNvSpPr/>
          <p:nvPr/>
        </p:nvSpPr>
        <p:spPr>
          <a:xfrm>
            <a:off x="106363" y="5948363"/>
            <a:ext cx="8832850"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成份残缺,删掉“使”字</a:t>
            </a:r>
            <a:endParaRPr lang="zh-CN" altLang="zh-CN">
              <a:latin typeface="Arial" pitchFamily="34" charset="0"/>
              <a:ea typeface="宋体" pitchFamily="2" charset="-122"/>
            </a:endParaRPr>
          </a:p>
        </p:txBody>
      </p:sp>
      <p:sp>
        <p:nvSpPr>
          <p:cNvPr id="51203" name="文本框 2"/>
          <p:cNvSpPr/>
          <p:nvPr/>
        </p:nvSpPr>
        <p:spPr>
          <a:xfrm>
            <a:off x="6588125" y="44450"/>
            <a:ext cx="412750"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B</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p:cTn id="7" dur="500" fill="hold"/>
                                        <p:tgtEl>
                                          <p:spTgt spid="51203"/>
                                        </p:tgtEl>
                                        <p:attrNameLst>
                                          <p:attrName>ppt_x</p:attrName>
                                        </p:attrNameLst>
                                      </p:cBhvr>
                                      <p:tavLst>
                                        <p:tav tm="0">
                                          <p:val>
                                            <p:strVal val="#ppt_x"/>
                                          </p:val>
                                        </p:tav>
                                        <p:tav tm="100000">
                                          <p:val>
                                            <p:strVal val="#ppt_x"/>
                                          </p:val>
                                        </p:tav>
                                      </p:tavLst>
                                    </p:anim>
                                    <p:anim calcmode="lin" valueType="num">
                                      <p:cBhvr>
                                        <p:cTn id="8"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2"/>
                                        </p:tgtEl>
                                        <p:attrNameLst>
                                          <p:attrName>style.visibility</p:attrName>
                                        </p:attrNameLst>
                                      </p:cBhvr>
                                      <p:to>
                                        <p:strVal val="visible"/>
                                      </p:to>
                                    </p:set>
                                    <p:anim calcmode="lin" valueType="num">
                                      <p:cBhvr>
                                        <p:cTn id="13" dur="500" fill="hold"/>
                                        <p:tgtEl>
                                          <p:spTgt spid="51202"/>
                                        </p:tgtEl>
                                        <p:attrNameLst>
                                          <p:attrName>ppt_x</p:attrName>
                                        </p:attrNameLst>
                                      </p:cBhvr>
                                      <p:tavLst>
                                        <p:tav tm="0">
                                          <p:val>
                                            <p:strVal val="#ppt_x"/>
                                          </p:val>
                                        </p:tav>
                                        <p:tav tm="100000">
                                          <p:val>
                                            <p:strVal val="#ppt_x"/>
                                          </p:val>
                                        </p:tav>
                                      </p:tavLst>
                                    </p:anim>
                                    <p:anim calcmode="lin" valueType="num">
                                      <p:cBhvr>
                                        <p:cTn id="14"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5" name="文本框 99"/>
          <p:cNvSpPr/>
          <p:nvPr/>
        </p:nvSpPr>
        <p:spPr>
          <a:xfrm>
            <a:off x="107950" y="117475"/>
            <a:ext cx="8462963" cy="56927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en-US" sz="2800" b="1">
                <a:latin typeface="黑体" pitchFamily="49" charset="-122"/>
                <a:ea typeface="黑体" pitchFamily="49" charset="-122"/>
              </a:rPr>
              <a:t>6.选出对下列病句修改有误的一项(    )(2分)</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A.大数据的价值生成有其内在规律,只有深刻掌握并认识这些规律,才能提高科学运用大数据的能力。</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修改：将“掌握”和“认识”调换顺序。</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B.家庭文明是社会文明高塔的“累土”,只有千千万万个家庭的家风好,社会风气好就有基础。</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修改：将“就”改为“才”。</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C.近年来,世界移动通信大会已成为中国制造商显示其最新成果的一个重要平台。</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修改：将“显示”改为“表现”。</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D.在日益激烈的竞争中,能否具有良好的心态、审慎的态度,是一个人成功的关键。</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修改：将“成功”改为“成败”。</a:t>
            </a:r>
            <a:endParaRPr lang="zh-CN" altLang="zh-CN">
              <a:latin typeface="Arial" pitchFamily="34" charset="0"/>
              <a:ea typeface="宋体" pitchFamily="2" charset="-122"/>
            </a:endParaRPr>
          </a:p>
        </p:txBody>
      </p:sp>
      <p:sp>
        <p:nvSpPr>
          <p:cNvPr id="52226" name="文本框 1"/>
          <p:cNvSpPr/>
          <p:nvPr/>
        </p:nvSpPr>
        <p:spPr>
          <a:xfrm>
            <a:off x="107950" y="6164263"/>
            <a:ext cx="8832850"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将“显示”改为“展现”</a:t>
            </a:r>
            <a:endParaRPr lang="zh-CN" altLang="zh-CN">
              <a:latin typeface="Arial" pitchFamily="34" charset="0"/>
              <a:ea typeface="宋体" pitchFamily="2" charset="-122"/>
            </a:endParaRPr>
          </a:p>
        </p:txBody>
      </p:sp>
      <p:sp>
        <p:nvSpPr>
          <p:cNvPr id="52227" name="文本框 2"/>
          <p:cNvSpPr/>
          <p:nvPr/>
        </p:nvSpPr>
        <p:spPr>
          <a:xfrm>
            <a:off x="5724525" y="188913"/>
            <a:ext cx="412750"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C</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 calcmode="lin" valueType="num">
                                      <p:cBhvr>
                                        <p:cTn id="7" dur="500" fill="hold"/>
                                        <p:tgtEl>
                                          <p:spTgt spid="52227"/>
                                        </p:tgtEl>
                                        <p:attrNameLst>
                                          <p:attrName>ppt_x</p:attrName>
                                        </p:attrNameLst>
                                      </p:cBhvr>
                                      <p:tavLst>
                                        <p:tav tm="0">
                                          <p:val>
                                            <p:strVal val="#ppt_x"/>
                                          </p:val>
                                        </p:tav>
                                        <p:tav tm="100000">
                                          <p:val>
                                            <p:strVal val="#ppt_x"/>
                                          </p:val>
                                        </p:tav>
                                      </p:tavLst>
                                    </p:anim>
                                    <p:anim calcmode="lin" valueType="num">
                                      <p:cBhvr>
                                        <p:cTn id="8" dur="500" fill="hold"/>
                                        <p:tgtEl>
                                          <p:spTgt spid="522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226"/>
                                        </p:tgtEl>
                                        <p:attrNameLst>
                                          <p:attrName>style.visibility</p:attrName>
                                        </p:attrNameLst>
                                      </p:cBhvr>
                                      <p:to>
                                        <p:strVal val="visible"/>
                                      </p:to>
                                    </p:set>
                                    <p:anim calcmode="lin" valueType="num">
                                      <p:cBhvr>
                                        <p:cTn id="13" dur="500" fill="hold"/>
                                        <p:tgtEl>
                                          <p:spTgt spid="52226"/>
                                        </p:tgtEl>
                                        <p:attrNameLst>
                                          <p:attrName>ppt_x</p:attrName>
                                        </p:attrNameLst>
                                      </p:cBhvr>
                                      <p:tavLst>
                                        <p:tav tm="0">
                                          <p:val>
                                            <p:strVal val="#ppt_x"/>
                                          </p:val>
                                        </p:tav>
                                        <p:tav tm="100000">
                                          <p:val>
                                            <p:strVal val="#ppt_x"/>
                                          </p:val>
                                        </p:tav>
                                      </p:tavLst>
                                    </p:anim>
                                    <p:anim calcmode="lin" valueType="num">
                                      <p:cBhvr>
                                        <p:cTn id="14" dur="500" fill="hold"/>
                                        <p:tgtEl>
                                          <p:spTgt spid="522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49" name="文本框 99"/>
          <p:cNvSpPr/>
          <p:nvPr/>
        </p:nvSpPr>
        <p:spPr>
          <a:xfrm>
            <a:off x="396875" y="260350"/>
            <a:ext cx="8462963" cy="63690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400" b="1">
                <a:latin typeface="黑体" pitchFamily="49" charset="-122"/>
                <a:ea typeface="黑体" pitchFamily="49" charset="-122"/>
              </a:rPr>
              <a:t>7</a:t>
            </a:r>
            <a:r>
              <a:rPr lang="zh-CN" altLang="en-US" sz="2400" b="1">
                <a:latin typeface="黑体" pitchFamily="49" charset="-122"/>
                <a:ea typeface="黑体" pitchFamily="49" charset="-122"/>
              </a:rPr>
              <a:t>.对下列画线的病句修改不正确的一项是</a:t>
            </a:r>
            <a:r>
              <a:rPr lang="en-US" altLang="zh-CN" sz="2400" b="1">
                <a:latin typeface="黑体" pitchFamily="49" charset="-122"/>
                <a:ea typeface="黑体" pitchFamily="49" charset="-122"/>
              </a:rPr>
              <a:t>(    )</a:t>
            </a:r>
            <a:endParaRPr lang="zh-CN" altLang="zh-CN">
              <a:latin typeface="Arial" pitchFamily="34" charset="0"/>
              <a:ea typeface="宋体" pitchFamily="2" charset="-122"/>
            </a:endParaRPr>
          </a:p>
          <a:p>
            <a:pPr lvl="0">
              <a:buFontTx/>
              <a:buNone/>
            </a:pPr>
            <a:r>
              <a:rPr lang="zh-CN" altLang="en-US" sz="2400" b="1">
                <a:latin typeface="黑体" pitchFamily="49" charset="-122"/>
                <a:ea typeface="黑体" pitchFamily="49" charset="-122"/>
              </a:rPr>
              <a:t>①</a:t>
            </a:r>
            <a:r>
              <a:rPr lang="zh-CN" altLang="en-US" sz="2400" b="1" u="sng">
                <a:latin typeface="黑体" pitchFamily="49" charset="-122"/>
                <a:ea typeface="黑体" pitchFamily="49" charset="-122"/>
              </a:rPr>
              <a:t>近年来,青少年近视问题日益严重,各年龄段青少年的近视呈现出发发病年龄早、进展快、程度课</a:t>
            </a:r>
            <a:r>
              <a:rPr lang="zh-CN" altLang="en-US" sz="2400" b="1">
                <a:latin typeface="黑体" pitchFamily="49" charset="-122"/>
                <a:ea typeface="黑体" pitchFamily="49" charset="-122"/>
              </a:rPr>
              <a:t>。②</a:t>
            </a:r>
            <a:r>
              <a:rPr lang="zh-CN" altLang="en-US" sz="2400" b="1" u="sng">
                <a:latin typeface="黑体" pitchFamily="49" charset="-122"/>
                <a:ea typeface="黑体" pitchFamily="49" charset="-122"/>
              </a:rPr>
              <a:t>调查显示,课业负担重、户外活动少及电子产品等是少数青少年近视的重要原因</a:t>
            </a:r>
            <a:r>
              <a:rPr lang="zh-CN" altLang="en-US" sz="2400" b="1">
                <a:latin typeface="黑体" pitchFamily="49" charset="-122"/>
                <a:ea typeface="黑体" pitchFamily="49" charset="-122"/>
              </a:rPr>
              <a:t>。面对这一问题,我们需要以科学的态度对待。③</a:t>
            </a:r>
            <a:r>
              <a:rPr lang="zh-CN" altLang="en-US" sz="2400" b="1" u="sng">
                <a:latin typeface="黑体" pitchFamily="49" charset="-122"/>
                <a:ea typeface="黑体" pitchFamily="49" charset="-122"/>
              </a:rPr>
              <a:t>一方面要努力预防查青少年近视的发生,另一方面也要对其进行合理治疗、正确诊断。</a:t>
            </a:r>
            <a:r>
              <a:rPr lang="zh-CN" altLang="en-US" sz="2400" b="1">
                <a:latin typeface="黑体" pitchFamily="49" charset="-122"/>
                <a:ea typeface="黑体" pitchFamily="49" charset="-122"/>
              </a:rPr>
              <a:t>我们要从多展面关注青少年近视防控问题,营造“政府主导、专家指导,学校教育、家庭重视”的良好氛围。④</a:t>
            </a:r>
            <a:r>
              <a:rPr lang="zh-CN" altLang="en-US" sz="2400" b="1" u="sng">
                <a:latin typeface="黑体" pitchFamily="49" charset="-122"/>
                <a:ea typeface="黑体" pitchFamily="49" charset="-122"/>
              </a:rPr>
              <a:t>社会要通过广泛宣传健康的用眼知识,组织医疗机构定期为青少年做视力监测等方式,建立起一套完整的近视防控体系。</a:t>
            </a:r>
            <a:r>
              <a:rPr lang="zh-CN" altLang="en-US" sz="2400" b="1">
                <a:latin typeface="黑体" pitchFamily="49" charset="-122"/>
                <a:ea typeface="黑体" pitchFamily="49" charset="-122"/>
              </a:rPr>
              <a:t>学校要切实减轻青少年的课业负担。家长要引导孩子少看电视、少用手机,培养孩子科学用眼的好习惯。全社会要行动起来,共同呵护孩子的眼睛,让他们拥有一个光明的未来。</a:t>
            </a:r>
            <a:endParaRPr lang="zh-CN" altLang="zh-CN">
              <a:latin typeface="Arial" pitchFamily="34" charset="0"/>
              <a:ea typeface="宋体" pitchFamily="2" charset="-122"/>
            </a:endParaRPr>
          </a:p>
          <a:p>
            <a:pPr lvl="0">
              <a:buFontTx/>
              <a:buNone/>
            </a:pPr>
            <a:r>
              <a:rPr lang="zh-CN" altLang="en-US" sz="2400" b="1">
                <a:latin typeface="黑体" pitchFamily="49" charset="-122"/>
                <a:ea typeface="黑体" pitchFamily="49" charset="-122"/>
              </a:rPr>
              <a:t>A.第①句：在“程度深”后面加上“的趋势”。</a:t>
            </a:r>
            <a:endParaRPr lang="zh-CN" altLang="zh-CN">
              <a:latin typeface="Arial" pitchFamily="34" charset="0"/>
              <a:ea typeface="宋体" pitchFamily="2" charset="-122"/>
            </a:endParaRPr>
          </a:p>
          <a:p>
            <a:pPr lvl="0">
              <a:buFontTx/>
              <a:buNone/>
            </a:pPr>
            <a:r>
              <a:rPr lang="zh-CN" altLang="en-US" sz="2400" b="1">
                <a:latin typeface="黑体" pitchFamily="49" charset="-122"/>
                <a:ea typeface="黑体" pitchFamily="49" charset="-122"/>
              </a:rPr>
              <a:t>B.第②句：在“电子产品”前面加“过度使用”,</a:t>
            </a:r>
            <a:endParaRPr lang="zh-CN" altLang="zh-CN">
              <a:latin typeface="Arial" pitchFamily="34" charset="0"/>
              <a:ea typeface="宋体" pitchFamily="2" charset="-122"/>
            </a:endParaRPr>
          </a:p>
          <a:p>
            <a:pPr lvl="0">
              <a:buFontTx/>
              <a:buNone/>
            </a:pPr>
            <a:r>
              <a:rPr lang="zh-CN" altLang="en-US" sz="2400" b="1">
                <a:latin typeface="黑体" pitchFamily="49" charset="-122"/>
                <a:ea typeface="黑体" pitchFamily="49" charset="-122"/>
              </a:rPr>
              <a:t>C.第③句：“合理治疗”与“正确诊断”位置互换。</a:t>
            </a:r>
            <a:endParaRPr lang="zh-CN" altLang="zh-CN">
              <a:latin typeface="Arial" pitchFamily="34" charset="0"/>
              <a:ea typeface="宋体" pitchFamily="2" charset="-122"/>
            </a:endParaRPr>
          </a:p>
          <a:p>
            <a:pPr lvl="0">
              <a:buFontTx/>
              <a:buNone/>
            </a:pPr>
            <a:r>
              <a:rPr lang="zh-CN" altLang="en-US" sz="2400" b="1">
                <a:latin typeface="黑体" pitchFamily="49" charset="-122"/>
                <a:ea typeface="黑体" pitchFamily="49" charset="-122"/>
              </a:rPr>
              <a:t>D.第④句：去掉“通过”。</a:t>
            </a:r>
            <a:endParaRPr lang="zh-CN" altLang="zh-CN">
              <a:latin typeface="Arial" pitchFamily="34" charset="0"/>
              <a:ea typeface="宋体" pitchFamily="2" charset="-122"/>
            </a:endParaRPr>
          </a:p>
        </p:txBody>
      </p:sp>
      <p:sp>
        <p:nvSpPr>
          <p:cNvPr id="53250" name="文本框 1"/>
          <p:cNvSpPr/>
          <p:nvPr/>
        </p:nvSpPr>
        <p:spPr>
          <a:xfrm>
            <a:off x="3779838" y="6237288"/>
            <a:ext cx="8832850" cy="5207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不能删</a:t>
            </a:r>
            <a:endParaRPr lang="zh-CN" altLang="zh-CN">
              <a:latin typeface="Arial" pitchFamily="34" charset="0"/>
              <a:ea typeface="宋体" pitchFamily="2" charset="-122"/>
            </a:endParaRPr>
          </a:p>
        </p:txBody>
      </p:sp>
      <p:sp>
        <p:nvSpPr>
          <p:cNvPr id="53251" name="文本框 2"/>
          <p:cNvSpPr/>
          <p:nvPr/>
        </p:nvSpPr>
        <p:spPr>
          <a:xfrm>
            <a:off x="6948488" y="188913"/>
            <a:ext cx="412750"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D</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 calcmode="lin" valueType="num">
                                      <p:cBhvr>
                                        <p:cTn id="7" dur="500" fill="hold"/>
                                        <p:tgtEl>
                                          <p:spTgt spid="53251"/>
                                        </p:tgtEl>
                                        <p:attrNameLst>
                                          <p:attrName>ppt_x</p:attrName>
                                        </p:attrNameLst>
                                      </p:cBhvr>
                                      <p:tavLst>
                                        <p:tav tm="0">
                                          <p:val>
                                            <p:strVal val="#ppt_x"/>
                                          </p:val>
                                        </p:tav>
                                        <p:tav tm="100000">
                                          <p:val>
                                            <p:strVal val="#ppt_x"/>
                                          </p:val>
                                        </p:tav>
                                      </p:tavLst>
                                    </p:anim>
                                    <p:anim calcmode="lin" valueType="num">
                                      <p:cBhvr>
                                        <p:cTn id="8" dur="500" fill="hold"/>
                                        <p:tgtEl>
                                          <p:spTgt spid="5325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0"/>
                                        </p:tgtEl>
                                        <p:attrNameLst>
                                          <p:attrName>style.visibility</p:attrName>
                                        </p:attrNameLst>
                                      </p:cBhvr>
                                      <p:to>
                                        <p:strVal val="visible"/>
                                      </p:to>
                                    </p:set>
                                    <p:anim calcmode="lin" valueType="num">
                                      <p:cBhvr>
                                        <p:cTn id="13" dur="500" fill="hold"/>
                                        <p:tgtEl>
                                          <p:spTgt spid="53250"/>
                                        </p:tgtEl>
                                        <p:attrNameLst>
                                          <p:attrName>ppt_x</p:attrName>
                                        </p:attrNameLst>
                                      </p:cBhvr>
                                      <p:tavLst>
                                        <p:tav tm="0">
                                          <p:val>
                                            <p:strVal val="#ppt_x"/>
                                          </p:val>
                                        </p:tav>
                                        <p:tav tm="100000">
                                          <p:val>
                                            <p:strVal val="#ppt_x"/>
                                          </p:val>
                                        </p:tav>
                                      </p:tavLst>
                                    </p:anim>
                                    <p:anim calcmode="lin" valueType="num">
                                      <p:cBhvr>
                                        <p:cTn id="14" dur="500" fill="hold"/>
                                        <p:tgtEl>
                                          <p:spTgt spid="532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3" name="文本框 99"/>
          <p:cNvSpPr/>
          <p:nvPr/>
        </p:nvSpPr>
        <p:spPr>
          <a:xfrm>
            <a:off x="396875" y="260350"/>
            <a:ext cx="8462963" cy="41544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400" b="1">
                <a:latin typeface="黑体" pitchFamily="49" charset="-122"/>
                <a:ea typeface="黑体" pitchFamily="49" charset="-122"/>
              </a:rPr>
              <a:t>8</a:t>
            </a:r>
            <a:r>
              <a:rPr lang="zh-CN" altLang="en-US" sz="2400" b="1">
                <a:latin typeface="黑体" pitchFamily="49" charset="-122"/>
                <a:ea typeface="黑体" pitchFamily="49" charset="-122"/>
              </a:rPr>
              <a:t>.下面语段中标序号的句子都有语病,请加以改正。</a:t>
            </a:r>
            <a:endParaRPr lang="zh-CN" altLang="zh-CN">
              <a:latin typeface="Arial" pitchFamily="34" charset="0"/>
              <a:ea typeface="宋体" pitchFamily="2" charset="-122"/>
            </a:endParaRPr>
          </a:p>
          <a:p>
            <a:pPr lvl="0">
              <a:buFontTx/>
              <a:buNone/>
            </a:pPr>
            <a:r>
              <a:rPr lang="zh-CN" altLang="en-US" sz="2400" b="1">
                <a:latin typeface="黑体" pitchFamily="49" charset="-122"/>
                <a:ea typeface="黑体" pitchFamily="49" charset="-122"/>
              </a:rPr>
              <a:t>①读书是年轻人培养心智、创造性格、引导人生的重要途径。阅读电子书也好,阅读纸质书也罢,尽管形式不同,但可以殊途同归,关键是要把读者拉回到读书活动中来。②我们应客观全面地看待电子阅读的兴起,在电子阅读和传统阅读之间正确取舍,使之达到共生共荣、相互补充。③家庭、全社会乃至学校都应该营造良好的读书氛围, 对年轻人的阅读行为进行合理引导。</a:t>
            </a:r>
            <a:endParaRPr lang="zh-CN" altLang="zh-CN">
              <a:latin typeface="Arial" pitchFamily="34" charset="0"/>
              <a:ea typeface="宋体" pitchFamily="2" charset="-122"/>
            </a:endParaRPr>
          </a:p>
          <a:p>
            <a:pPr lvl="0">
              <a:buFontTx/>
              <a:buNone/>
            </a:pPr>
            <a:r>
              <a:rPr lang="zh-CN" altLang="en-US" sz="2400" b="1">
                <a:latin typeface="黑体" pitchFamily="49" charset="-122"/>
                <a:ea typeface="黑体" pitchFamily="49" charset="-122"/>
              </a:rPr>
              <a:t>(1)第①句搭配不当,应把</a:t>
            </a:r>
            <a:r>
              <a:rPr lang="en-US" altLang="zh-CN" sz="2400" b="1">
                <a:latin typeface="黑体" pitchFamily="49" charset="-122"/>
                <a:ea typeface="黑体" pitchFamily="49" charset="-122"/>
              </a:rPr>
              <a:t>_________</a:t>
            </a:r>
            <a:r>
              <a:rPr lang="zh-CN" altLang="en-US" sz="2400" b="1">
                <a:latin typeface="黑体" pitchFamily="49" charset="-122"/>
                <a:ea typeface="黑体" pitchFamily="49" charset="-122"/>
              </a:rPr>
              <a:t>改为</a:t>
            </a:r>
            <a:r>
              <a:rPr lang="en-US" altLang="zh-CN" sz="2400" b="1">
                <a:latin typeface="黑体" pitchFamily="49" charset="-122"/>
                <a:ea typeface="黑体" pitchFamily="49" charset="-122"/>
              </a:rPr>
              <a:t>__________</a:t>
            </a:r>
            <a:r>
              <a:rPr lang="zh-CN" altLang="en-US" sz="2400" b="1">
                <a:latin typeface="黑体" pitchFamily="49" charset="-122"/>
                <a:ea typeface="黑体" pitchFamily="49" charset="-122"/>
              </a:rPr>
              <a:t>。</a:t>
            </a:r>
            <a:endParaRPr lang="zh-CN" altLang="zh-CN">
              <a:latin typeface="Arial" pitchFamily="34" charset="0"/>
              <a:ea typeface="宋体" pitchFamily="2" charset="-122"/>
            </a:endParaRPr>
          </a:p>
          <a:p>
            <a:pPr lvl="0">
              <a:buFontTx/>
              <a:buNone/>
            </a:pPr>
            <a:r>
              <a:rPr lang="zh-CN" altLang="en-US" sz="2400" b="1">
                <a:latin typeface="黑体" pitchFamily="49" charset="-122"/>
                <a:ea typeface="黑体" pitchFamily="49" charset="-122"/>
              </a:rPr>
              <a:t>(2)第②句成分残缺,应在</a:t>
            </a:r>
            <a:r>
              <a:rPr lang="en-US" altLang="zh-CN" sz="2400" b="1">
                <a:latin typeface="黑体" pitchFamily="49" charset="-122"/>
                <a:ea typeface="黑体" pitchFamily="49" charset="-122"/>
                <a:sym typeface="宋体" pitchFamily="2" charset="-122"/>
              </a:rPr>
              <a:t>_________</a:t>
            </a:r>
            <a:r>
              <a:rPr lang="zh-CN" altLang="en-US" sz="2400" b="1">
                <a:latin typeface="黑体" pitchFamily="49" charset="-122"/>
                <a:ea typeface="黑体" pitchFamily="49" charset="-122"/>
              </a:rPr>
              <a:t>后加上</a:t>
            </a:r>
            <a:r>
              <a:rPr lang="en-US" altLang="zh-CN" sz="2400" b="1">
                <a:latin typeface="黑体" pitchFamily="49" charset="-122"/>
                <a:ea typeface="黑体" pitchFamily="49" charset="-122"/>
                <a:sym typeface="宋体" pitchFamily="2" charset="-122"/>
              </a:rPr>
              <a:t>_________</a:t>
            </a:r>
            <a:r>
              <a:rPr lang="zh-CN" altLang="en-US" sz="2400" b="1">
                <a:latin typeface="黑体" pitchFamily="49" charset="-122"/>
                <a:ea typeface="黑体" pitchFamily="49" charset="-122"/>
              </a:rPr>
              <a:t>。</a:t>
            </a:r>
            <a:endParaRPr lang="zh-CN" altLang="zh-CN">
              <a:latin typeface="Arial" pitchFamily="34" charset="0"/>
              <a:ea typeface="宋体" pitchFamily="2" charset="-122"/>
            </a:endParaRPr>
          </a:p>
          <a:p>
            <a:pPr lvl="0">
              <a:buFontTx/>
              <a:buNone/>
            </a:pPr>
            <a:r>
              <a:rPr lang="zh-CN" altLang="en-US" sz="2400" b="1">
                <a:latin typeface="黑体" pitchFamily="49" charset="-122"/>
                <a:ea typeface="黑体" pitchFamily="49" charset="-122"/>
              </a:rPr>
              <a:t>(3)第③句语序不当,应将</a:t>
            </a:r>
            <a:r>
              <a:rPr lang="en-US" altLang="zh-CN" sz="2400" b="1">
                <a:latin typeface="黑体" pitchFamily="49" charset="-122"/>
                <a:ea typeface="黑体" pitchFamily="49" charset="-122"/>
                <a:sym typeface="宋体" pitchFamily="2" charset="-122"/>
              </a:rPr>
              <a:t>_________</a:t>
            </a:r>
            <a:r>
              <a:rPr lang="zh-CN" altLang="en-US" sz="2400" b="1">
                <a:latin typeface="黑体" pitchFamily="49" charset="-122"/>
                <a:ea typeface="黑体" pitchFamily="49" charset="-122"/>
              </a:rPr>
              <a:t>与 </a:t>
            </a:r>
            <a:r>
              <a:rPr lang="en-US" altLang="zh-CN" sz="2400" b="1">
                <a:latin typeface="黑体" pitchFamily="49" charset="-122"/>
                <a:ea typeface="黑体" pitchFamily="49" charset="-122"/>
                <a:sym typeface="宋体" pitchFamily="2" charset="-122"/>
              </a:rPr>
              <a:t>_________</a:t>
            </a:r>
            <a:r>
              <a:rPr lang="zh-CN" altLang="en-US" sz="2400" b="1">
                <a:latin typeface="黑体" pitchFamily="49" charset="-122"/>
                <a:ea typeface="黑体" pitchFamily="49" charset="-122"/>
              </a:rPr>
              <a:t>互换位置。</a:t>
            </a:r>
            <a:endParaRPr lang="zh-CN" altLang="zh-CN">
              <a:latin typeface="Arial" pitchFamily="34" charset="0"/>
              <a:ea typeface="宋体" pitchFamily="2" charset="-122"/>
            </a:endParaRPr>
          </a:p>
        </p:txBody>
      </p:sp>
      <p:sp>
        <p:nvSpPr>
          <p:cNvPr id="54274" name="文本框 1"/>
          <p:cNvSpPr/>
          <p:nvPr/>
        </p:nvSpPr>
        <p:spPr>
          <a:xfrm>
            <a:off x="33338" y="4724400"/>
            <a:ext cx="8832850" cy="181451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(1)应把“创造”改为“塑造”。</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(2)应在“补充”后加上“的目的”。</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(3)应将“全社会(学校)”与“学校(全社会)”互换位置。</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p:cTn id="7" dur="500" fill="hold"/>
                                        <p:tgtEl>
                                          <p:spTgt spid="54274"/>
                                        </p:tgtEl>
                                        <p:attrNameLst>
                                          <p:attrName>ppt_x</p:attrName>
                                        </p:attrNameLst>
                                      </p:cBhvr>
                                      <p:tavLst>
                                        <p:tav tm="0">
                                          <p:val>
                                            <p:strVal val="#ppt_x"/>
                                          </p:val>
                                        </p:tav>
                                        <p:tav tm="100000">
                                          <p:val>
                                            <p:strVal val="#ppt_x"/>
                                          </p:val>
                                        </p:tav>
                                      </p:tavLst>
                                    </p:anim>
                                    <p:anim calcmode="lin" valueType="num">
                                      <p:cBhvr>
                                        <p:cTn id="8" dur="500" fill="hold"/>
                                        <p:tgtEl>
                                          <p:spTgt spid="542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49" name="Text Box 2"/>
          <p:cNvSpPr/>
          <p:nvPr/>
        </p:nvSpPr>
        <p:spPr>
          <a:xfrm>
            <a:off x="995363" y="609600"/>
            <a:ext cx="7069137" cy="83026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r>
              <a:rPr lang="zh-CN" altLang="en-US" sz="4800">
                <a:solidFill>
                  <a:srgbClr val="FF0000"/>
                </a:solidFill>
                <a:latin typeface="Arial" pitchFamily="34" charset="0"/>
                <a:ea typeface="黑体" pitchFamily="49" charset="-122"/>
              </a:rPr>
              <a:t>   病句复习</a:t>
            </a:r>
            <a:endParaRPr lang="zh-CN" altLang="zh-CN">
              <a:latin typeface="Arial" pitchFamily="34" charset="0"/>
              <a:ea typeface="宋体" pitchFamily="2" charset="-122"/>
            </a:endParaRPr>
          </a:p>
        </p:txBody>
      </p:sp>
      <p:sp>
        <p:nvSpPr>
          <p:cNvPr id="27650" name="Text Box 3"/>
          <p:cNvSpPr/>
          <p:nvPr/>
        </p:nvSpPr>
        <p:spPr>
          <a:xfrm>
            <a:off x="468313" y="2276475"/>
            <a:ext cx="8064500" cy="36671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endParaRPr lang="zh-CN" altLang="en-US">
              <a:latin typeface="Arial" pitchFamily="34" charset="0"/>
              <a:ea typeface="宋体" pitchFamily="2" charset="-122"/>
            </a:endParaRPr>
          </a:p>
        </p:txBody>
      </p:sp>
      <p:sp>
        <p:nvSpPr>
          <p:cNvPr id="27651" name="Text Box 4"/>
          <p:cNvSpPr/>
          <p:nvPr/>
        </p:nvSpPr>
        <p:spPr>
          <a:xfrm>
            <a:off x="611188" y="1844675"/>
            <a:ext cx="7416800" cy="277336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spcBef>
                <a:spcPct val="50000"/>
              </a:spcBef>
              <a:buFontTx/>
              <a:buNone/>
            </a:pPr>
            <a:r>
              <a:rPr lang="zh-CN" altLang="en-US" sz="3600" b="1">
                <a:solidFill>
                  <a:srgbClr val="001A19"/>
                </a:solidFill>
                <a:latin typeface="Arial" pitchFamily="34" charset="0"/>
                <a:ea typeface="黑体" pitchFamily="49" charset="-122"/>
              </a:rPr>
              <a:t>掌握常见的病句,学会修改方法,通过练习加以认识与巩固。</a:t>
            </a:r>
            <a:endParaRPr lang="zh-CN" altLang="zh-CN">
              <a:latin typeface="Arial" pitchFamily="34" charset="0"/>
              <a:ea typeface="宋体" pitchFamily="2" charset="-122"/>
            </a:endParaRPr>
          </a:p>
          <a:p>
            <a:pPr lvl="0">
              <a:spcBef>
                <a:spcPct val="50000"/>
              </a:spcBef>
              <a:buFontTx/>
              <a:buNone/>
            </a:pPr>
            <a:endParaRPr lang="zh-CN" altLang="en-US" sz="3600" b="1">
              <a:solidFill>
                <a:srgbClr val="001A19"/>
              </a:solidFill>
              <a:latin typeface="Arial" pitchFamily="34" charset="0"/>
              <a:ea typeface="黑体" pitchFamily="49" charset="-122"/>
            </a:endParaRPr>
          </a:p>
          <a:p>
            <a:pPr lvl="0">
              <a:spcBef>
                <a:spcPct val="50000"/>
              </a:spcBef>
              <a:buFontTx/>
              <a:buNone/>
            </a:pPr>
            <a:endParaRPr lang="en-US" altLang="zh-CN" sz="3600" b="1">
              <a:solidFill>
                <a:srgbClr val="001A19"/>
              </a:solidFill>
              <a:latin typeface="Arial" pitchFamily="34" charset="0"/>
              <a:ea typeface="黑体" pitchFamily="49"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7" name="文本框 99"/>
          <p:cNvSpPr/>
          <p:nvPr/>
        </p:nvSpPr>
        <p:spPr>
          <a:xfrm>
            <a:off x="396875" y="260350"/>
            <a:ext cx="8462963" cy="39687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9</a:t>
            </a:r>
            <a:r>
              <a:rPr lang="zh-CN" altLang="en-US" sz="2800" b="1">
                <a:latin typeface="黑体" pitchFamily="49" charset="-122"/>
                <a:ea typeface="黑体" pitchFamily="49" charset="-122"/>
              </a:rPr>
              <a:t>.下列各句中,没有语病的一项是(</a:t>
            </a:r>
            <a:r>
              <a:rPr lang="en-US" altLang="zh-CN" sz="2800" b="1">
                <a:latin typeface="黑体" pitchFamily="49" charset="-122"/>
                <a:ea typeface="黑体" pitchFamily="49" charset="-122"/>
              </a:rPr>
              <a:t>    </a:t>
            </a:r>
            <a:r>
              <a:rPr lang="zh-CN" altLang="en-US" sz="2800" b="1">
                <a:latin typeface="黑体" pitchFamily="49" charset="-122"/>
                <a:ea typeface="黑体" pitchFamily="49" charset="-122"/>
              </a:rPr>
              <a:t>)</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A.“阳光教育”为学生发展提供丰富的个性化“菜单”,涌现出大批的优秀阳光少年。</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B.“非遗文化进校园”系列活动,在全市中小学生中掀起了保护非物质文化遗产的热情。</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C.参观科技馆,不仅能够培养学生热爱科学的情感,还能够让他们了解更多的科技作品。</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D.市川剧团精心打造的《惊蛰》,是一部以“不忘初心、牢记使命”为主题的现代川剧。</a:t>
            </a:r>
            <a:endParaRPr lang="zh-CN" altLang="zh-CN">
              <a:latin typeface="Arial" pitchFamily="34" charset="0"/>
              <a:ea typeface="宋体" pitchFamily="2" charset="-122"/>
            </a:endParaRPr>
          </a:p>
        </p:txBody>
      </p:sp>
      <p:sp>
        <p:nvSpPr>
          <p:cNvPr id="55298" name="文本框 1"/>
          <p:cNvSpPr/>
          <p:nvPr/>
        </p:nvSpPr>
        <p:spPr>
          <a:xfrm>
            <a:off x="-107950" y="4076700"/>
            <a:ext cx="9301163" cy="26765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A．有误,搭配不当,将“提供”改为“设置”；</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B．有误,搭配不当,将“热情”改为“高潮”；</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C．有误,语序不当,将前后两个分句内容互换,即：不仅能够让他们了解更多的科技作品,还能够培养学生热爱科学的情感；</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D．正确。</a:t>
            </a:r>
            <a:endParaRPr lang="zh-CN" altLang="zh-CN">
              <a:latin typeface="Arial" pitchFamily="34" charset="0"/>
              <a:ea typeface="宋体" pitchFamily="2" charset="-122"/>
            </a:endParaRPr>
          </a:p>
        </p:txBody>
      </p:sp>
      <p:sp>
        <p:nvSpPr>
          <p:cNvPr id="55299" name="文本框 2"/>
          <p:cNvSpPr/>
          <p:nvPr/>
        </p:nvSpPr>
        <p:spPr>
          <a:xfrm>
            <a:off x="6011863" y="115888"/>
            <a:ext cx="414337" cy="64611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D</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p:cTn id="7" dur="500" fill="hold"/>
                                        <p:tgtEl>
                                          <p:spTgt spid="55299"/>
                                        </p:tgtEl>
                                        <p:attrNameLst>
                                          <p:attrName>ppt_x</p:attrName>
                                        </p:attrNameLst>
                                      </p:cBhvr>
                                      <p:tavLst>
                                        <p:tav tm="0">
                                          <p:val>
                                            <p:strVal val="#ppt_x"/>
                                          </p:val>
                                        </p:tav>
                                        <p:tav tm="100000">
                                          <p:val>
                                            <p:strVal val="#ppt_x"/>
                                          </p:val>
                                        </p:tav>
                                      </p:tavLst>
                                    </p:anim>
                                    <p:anim calcmode="lin" valueType="num">
                                      <p:cBhvr>
                                        <p:cTn id="8" dur="500" fill="hold"/>
                                        <p:tgtEl>
                                          <p:spTgt spid="5529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ppt_x</p:attrName>
                                        </p:attrNameLst>
                                      </p:cBhvr>
                                      <p:tavLst>
                                        <p:tav tm="0">
                                          <p:val>
                                            <p:strVal val="#ppt_x"/>
                                          </p:val>
                                        </p:tav>
                                        <p:tav tm="100000">
                                          <p:val>
                                            <p:strVal val="#ppt_x"/>
                                          </p:val>
                                        </p:tav>
                                      </p:tavLst>
                                    </p:anim>
                                    <p:anim calcmode="lin" valueType="num">
                                      <p:cBhvr>
                                        <p:cTn id="14" dur="500" fill="hold"/>
                                        <p:tgtEl>
                                          <p:spTgt spid="552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1" name="文本框 1"/>
          <p:cNvSpPr/>
          <p:nvPr/>
        </p:nvSpPr>
        <p:spPr>
          <a:xfrm>
            <a:off x="-107950" y="4813300"/>
            <a:ext cx="9301163" cy="181451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B．有误,语序不当,应是“我对《中国诗词大会》这个节目非常熟悉”；</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C．有误,前后不一致,将“是否”删去；</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D．有误,缺少主语,将“通过”删去</a:t>
            </a:r>
            <a:endParaRPr lang="zh-CN" altLang="zh-CN">
              <a:latin typeface="Arial" pitchFamily="34" charset="0"/>
              <a:ea typeface="宋体" pitchFamily="2" charset="-122"/>
            </a:endParaRPr>
          </a:p>
        </p:txBody>
      </p:sp>
      <p:sp>
        <p:nvSpPr>
          <p:cNvPr id="56322" name="文本框 2"/>
          <p:cNvSpPr/>
          <p:nvPr/>
        </p:nvSpPr>
        <p:spPr>
          <a:xfrm>
            <a:off x="5364163" y="447675"/>
            <a:ext cx="414337"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A</a:t>
            </a:r>
            <a:endParaRPr lang="zh-CN" altLang="zh-CN">
              <a:latin typeface="Arial" pitchFamily="34" charset="0"/>
              <a:ea typeface="宋体" pitchFamily="2" charset="-122"/>
            </a:endParaRPr>
          </a:p>
        </p:txBody>
      </p:sp>
      <p:sp>
        <p:nvSpPr>
          <p:cNvPr id="56323" name="文本框 5"/>
          <p:cNvSpPr/>
          <p:nvPr/>
        </p:nvSpPr>
        <p:spPr>
          <a:xfrm>
            <a:off x="252413" y="509588"/>
            <a:ext cx="7537450" cy="5222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10.</a:t>
            </a:r>
            <a:r>
              <a:rPr lang="zh-CN" altLang="zh-CN" sz="2800" b="1">
                <a:latin typeface="黑体" pitchFamily="49" charset="-122"/>
                <a:ea typeface="黑体" pitchFamily="49" charset="-122"/>
              </a:rPr>
              <a:t>下列句子没有语病的一项是(　</a:t>
            </a:r>
            <a:r>
              <a:rPr lang="en-US" altLang="zh-CN" sz="2800" b="1">
                <a:solidFill>
                  <a:srgbClr val="FF0000"/>
                </a:solidFill>
                <a:latin typeface="黑体" pitchFamily="49" charset="-122"/>
                <a:ea typeface="黑体" pitchFamily="49" charset="-122"/>
              </a:rPr>
              <a:t> </a:t>
            </a:r>
            <a:r>
              <a:rPr lang="zh-CN" altLang="zh-CN" sz="2800" b="1">
                <a:latin typeface="黑体" pitchFamily="49" charset="-122"/>
                <a:ea typeface="黑体" pitchFamily="49" charset="-122"/>
              </a:rPr>
              <a:t>　)</a:t>
            </a:r>
            <a:endParaRPr lang="zh-CN" altLang="zh-CN">
              <a:latin typeface="Arial" pitchFamily="34" charset="0"/>
              <a:ea typeface="宋体" pitchFamily="2" charset="-122"/>
            </a:endParaRPr>
          </a:p>
        </p:txBody>
      </p:sp>
      <p:graphicFrame>
        <p:nvGraphicFramePr>
          <p:cNvPr id="56324" name="表格 4194317"/>
          <p:cNvGraphicFramePr>
            <a:graphicFrameLocks noGrp="1"/>
          </p:cNvGraphicFramePr>
          <p:nvPr/>
        </p:nvGraphicFramePr>
        <p:xfrm>
          <a:off x="828675" y="4076700"/>
          <a:ext cx="6189662" cy="736600"/>
        </p:xfrm>
        <a:graphic>
          <a:graphicData uri="http://schemas.openxmlformats.org/drawingml/2006/table">
            <a:tbl>
              <a:tblPr/>
              <a:tblGrid>
                <a:gridCol w="6189662"/>
              </a:tblGrid>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bl>
          </a:graphicData>
        </a:graphic>
      </p:graphicFrame>
      <p:graphicFrame>
        <p:nvGraphicFramePr>
          <p:cNvPr id="56336" name="表格 4194319"/>
          <p:cNvGraphicFramePr>
            <a:graphicFrameLocks noGrp="1"/>
          </p:cNvGraphicFramePr>
          <p:nvPr/>
        </p:nvGraphicFramePr>
        <p:xfrm>
          <a:off x="203200" y="963612"/>
          <a:ext cx="8928100" cy="3972560"/>
        </p:xfrm>
        <a:graphic>
          <a:graphicData uri="http://schemas.openxmlformats.org/drawingml/2006/table">
            <a:tbl>
              <a:tblPr/>
              <a:tblGrid>
                <a:gridCol w="8928100"/>
              </a:tblGrid>
              <a:tr h="885825">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latin typeface="黑体" pitchFamily="49" charset="-122"/>
                          <a:ea typeface="黑体" pitchFamily="49" charset="-122"/>
                        </a:rPr>
                        <a:t>A．经过三年的使用,迎宾大道出现了路面坑陷、井盖松动和路灯损坏等问题。</a:t>
                      </a:r>
                      <a:endParaRPr lang="en-US" altLang="en-US" sz="1800">
                        <a:latin typeface="Arial" pitchFamily="34" charset="0"/>
                      </a:endParaRPr>
                    </a:p>
                  </a:txBody>
                  <a:tcPr marL="15875" marR="15875" marT="15875" marB="15875" anchor="ctr">
                    <a:lnL>
                      <a:noFill/>
                      <a:miter lim="800000"/>
                    </a:lnL>
                    <a:lnR>
                      <a:noFill/>
                      <a:miter lim="800000"/>
                    </a:lnR>
                    <a:lnT>
                      <a:noFill/>
                      <a:miter lim="800000"/>
                    </a:lnT>
                    <a:lnB>
                      <a:noFill/>
                      <a:miter lim="800000"/>
                    </a:lnB>
                    <a:noFill/>
                  </a:tcPr>
                </a:tc>
              </a:tr>
              <a:tr h="885825">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latin typeface="黑体" pitchFamily="49" charset="-122"/>
                          <a:ea typeface="黑体" pitchFamily="49" charset="-122"/>
                        </a:rPr>
                        <a:t>B．《中国诗词大会》这个节目对我非常熟悉,因为我每期必看。</a:t>
                      </a:r>
                      <a:endParaRPr lang="en-US" altLang="en-US" sz="1800">
                        <a:latin typeface="Arial" pitchFamily="34" charset="0"/>
                      </a:endParaRPr>
                    </a:p>
                  </a:txBody>
                  <a:tcPr marL="15875" marR="15875" marT="15875" marB="15875" anchor="ctr">
                    <a:lnL>
                      <a:noFill/>
                      <a:miter lim="800000"/>
                    </a:lnL>
                    <a:lnR>
                      <a:noFill/>
                      <a:miter lim="800000"/>
                    </a:lnR>
                    <a:lnT>
                      <a:noFill/>
                      <a:miter lim="800000"/>
                    </a:lnT>
                    <a:lnB>
                      <a:noFill/>
                      <a:miter lim="800000"/>
                    </a:lnB>
                    <a:noFill/>
                  </a:tcPr>
                </a:tc>
              </a:tr>
              <a:tr h="88900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latin typeface="黑体" pitchFamily="49" charset="-122"/>
                          <a:ea typeface="黑体" pitchFamily="49" charset="-122"/>
                        </a:rPr>
                        <a:t>C．是否选择对未来负责的低碳生活方式,是衡量现代人良好素质的重要标准。</a:t>
                      </a:r>
                      <a:endParaRPr lang="en-US" altLang="en-US" sz="1800">
                        <a:latin typeface="Arial" pitchFamily="34" charset="0"/>
                      </a:endParaRPr>
                    </a:p>
                  </a:txBody>
                  <a:tcPr marL="15875" marR="15875" marT="15875" marB="15875" anchor="ctr">
                    <a:lnL>
                      <a:noFill/>
                      <a:miter lim="800000"/>
                    </a:lnL>
                    <a:lnR>
                      <a:noFill/>
                      <a:miter lim="800000"/>
                    </a:lnR>
                    <a:lnT>
                      <a:noFill/>
                      <a:miter lim="800000"/>
                    </a:lnT>
                    <a:lnB>
                      <a:noFill/>
                      <a:miter lim="800000"/>
                    </a:lnB>
                    <a:noFill/>
                  </a:tcPr>
                </a:tc>
              </a:tr>
              <a:tr h="1311275">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r>
                        <a:rPr lang="en-US" altLang="zh-CN" sz="2800" b="1">
                          <a:latin typeface="黑体" pitchFamily="49" charset="-122"/>
                          <a:ea typeface="黑体" pitchFamily="49" charset="-122"/>
                        </a:rPr>
                        <a:t>D．通过在遂宁观音湖举办的以“七彩龙舟跃涪江•绿色宁立潮头”为主题的2019年中国龙舟公开赛(四川•遂宁站),吸引了10万观众前来寻找久违的龙舟记忆。</a:t>
                      </a:r>
                      <a:endParaRPr lang="en-US" altLang="en-US" sz="1800">
                        <a:latin typeface="Arial" pitchFamily="34" charset="0"/>
                      </a:endParaRPr>
                    </a:p>
                  </a:txBody>
                  <a:tcPr marL="15875" marR="15875" marT="15875" marB="15875" anchor="ctr">
                    <a:lnL>
                      <a:noFill/>
                      <a:miter lim="800000"/>
                    </a:lnL>
                    <a:lnR>
                      <a:noFill/>
                      <a:miter lim="800000"/>
                    </a:lnR>
                    <a:lnT>
                      <a:noFill/>
                      <a:miter lim="800000"/>
                    </a:lnT>
                    <a:lnB>
                      <a:noFill/>
                      <a:miter lim="800000"/>
                    </a:lnB>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p:cTn id="7" dur="500" fill="hold"/>
                                        <p:tgtEl>
                                          <p:spTgt spid="56322"/>
                                        </p:tgtEl>
                                        <p:attrNameLst>
                                          <p:attrName>ppt_x</p:attrName>
                                        </p:attrNameLst>
                                      </p:cBhvr>
                                      <p:tavLst>
                                        <p:tav tm="0">
                                          <p:val>
                                            <p:strVal val="#ppt_x"/>
                                          </p:val>
                                        </p:tav>
                                        <p:tav tm="100000">
                                          <p:val>
                                            <p:strVal val="#ppt_x"/>
                                          </p:val>
                                        </p:tav>
                                      </p:tavLst>
                                    </p:anim>
                                    <p:anim calcmode="lin" valueType="num">
                                      <p:cBhvr>
                                        <p:cTn id="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1"/>
                                        </p:tgtEl>
                                        <p:attrNameLst>
                                          <p:attrName>style.visibility</p:attrName>
                                        </p:attrNameLst>
                                      </p:cBhvr>
                                      <p:to>
                                        <p:strVal val="visible"/>
                                      </p:to>
                                    </p:set>
                                    <p:anim calcmode="lin" valueType="num">
                                      <p:cBhvr>
                                        <p:cTn id="13" dur="500" fill="hold"/>
                                        <p:tgtEl>
                                          <p:spTgt spid="56321"/>
                                        </p:tgtEl>
                                        <p:attrNameLst>
                                          <p:attrName>ppt_x</p:attrName>
                                        </p:attrNameLst>
                                      </p:cBhvr>
                                      <p:tavLst>
                                        <p:tav tm="0">
                                          <p:val>
                                            <p:strVal val="#ppt_x"/>
                                          </p:val>
                                        </p:tav>
                                        <p:tav tm="100000">
                                          <p:val>
                                            <p:strVal val="#ppt_x"/>
                                          </p:val>
                                        </p:tav>
                                      </p:tavLst>
                                    </p:anim>
                                    <p:anim calcmode="lin" valueType="num">
                                      <p:cBhvr>
                                        <p:cTn id="14" dur="500" fill="hold"/>
                                        <p:tgtEl>
                                          <p:spTgt spid="563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5" name="文本框 5"/>
          <p:cNvSpPr/>
          <p:nvPr/>
        </p:nvSpPr>
        <p:spPr>
          <a:xfrm>
            <a:off x="252413" y="260350"/>
            <a:ext cx="8705850" cy="35385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en-US" sz="2800" b="1">
                <a:latin typeface="黑体" pitchFamily="49" charset="-122"/>
                <a:ea typeface="黑体" pitchFamily="49" charset="-122"/>
              </a:rPr>
              <a:t>11．(3分)下列句子中,没有语病的一项是(　 　)</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A．中国空军紧跟世界空天领域发展趋势,推动空军军事理论、备战训练、人才装备等。</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B．在上海举办的首届中国国际进口博览会上,包罗万象的进口产品吸引人们驻足观赏。</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C．这些绿色健康食品,将增加广大人民的生活品质。	</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D．杭州育才学校开展青年教师教学大比武活动,时间大约一个月左右。</a:t>
            </a:r>
            <a:endParaRPr lang="zh-CN" altLang="zh-CN">
              <a:latin typeface="Arial" pitchFamily="34" charset="0"/>
              <a:ea typeface="宋体" pitchFamily="2" charset="-122"/>
            </a:endParaRPr>
          </a:p>
        </p:txBody>
      </p:sp>
      <p:sp>
        <p:nvSpPr>
          <p:cNvPr id="57346" name="文本框 1"/>
          <p:cNvSpPr/>
          <p:nvPr/>
        </p:nvSpPr>
        <p:spPr>
          <a:xfrm>
            <a:off x="-107950" y="4365625"/>
            <a:ext cx="9301163" cy="22447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A．有误,成分残缺,在句末添加“创新发展”；</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B．正确；</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C．有误,搭配不当,将“增加”改为“提升”；</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D．有误,用词重复,将“大约”“左右”删去其一。</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故选：B。</a:t>
            </a:r>
            <a:endParaRPr lang="zh-CN" altLang="zh-CN">
              <a:latin typeface="Arial" pitchFamily="34" charset="0"/>
              <a:ea typeface="宋体" pitchFamily="2" charset="-122"/>
            </a:endParaRPr>
          </a:p>
        </p:txBody>
      </p:sp>
      <p:sp>
        <p:nvSpPr>
          <p:cNvPr id="57347" name="文本框 2"/>
          <p:cNvSpPr/>
          <p:nvPr/>
        </p:nvSpPr>
        <p:spPr>
          <a:xfrm>
            <a:off x="7237413" y="260350"/>
            <a:ext cx="412750"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B</a:t>
            </a:r>
            <a:endParaRPr lang="zh-CN" altLang="zh-CN">
              <a:latin typeface="Arial" pitchFamily="34" charset="0"/>
              <a:ea typeface="宋体" pitchFamily="2" charset="-122"/>
            </a:endParaRPr>
          </a:p>
        </p:txBody>
      </p:sp>
      <p:graphicFrame>
        <p:nvGraphicFramePr>
          <p:cNvPr id="57348" name="表格 4194321"/>
          <p:cNvGraphicFramePr>
            <a:graphicFrameLocks noGrp="1"/>
          </p:cNvGraphicFramePr>
          <p:nvPr/>
        </p:nvGraphicFramePr>
        <p:xfrm>
          <a:off x="828675" y="4076700"/>
          <a:ext cx="6189662" cy="736600"/>
        </p:xfrm>
        <a:graphic>
          <a:graphicData uri="http://schemas.openxmlformats.org/drawingml/2006/table">
            <a:tbl>
              <a:tblPr/>
              <a:tblGrid>
                <a:gridCol w="6189662"/>
              </a:tblGrid>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 calcmode="lin" valueType="num">
                                      <p:cBhvr>
                                        <p:cTn id="7" dur="500" fill="hold"/>
                                        <p:tgtEl>
                                          <p:spTgt spid="57347"/>
                                        </p:tgtEl>
                                        <p:attrNameLst>
                                          <p:attrName>ppt_x</p:attrName>
                                        </p:attrNameLst>
                                      </p:cBhvr>
                                      <p:tavLst>
                                        <p:tav tm="0">
                                          <p:val>
                                            <p:strVal val="#ppt_x"/>
                                          </p:val>
                                        </p:tav>
                                        <p:tav tm="100000">
                                          <p:val>
                                            <p:strVal val="#ppt_x"/>
                                          </p:val>
                                        </p:tav>
                                      </p:tavLst>
                                    </p:anim>
                                    <p:anim calcmode="lin" valueType="num">
                                      <p:cBhvr>
                                        <p:cTn id="8" dur="500" fill="hold"/>
                                        <p:tgtEl>
                                          <p:spTgt spid="5734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346"/>
                                        </p:tgtEl>
                                        <p:attrNameLst>
                                          <p:attrName>style.visibility</p:attrName>
                                        </p:attrNameLst>
                                      </p:cBhvr>
                                      <p:to>
                                        <p:strVal val="visible"/>
                                      </p:to>
                                    </p:set>
                                    <p:anim calcmode="lin" valueType="num">
                                      <p:cBhvr>
                                        <p:cTn id="13" dur="500" fill="hold"/>
                                        <p:tgtEl>
                                          <p:spTgt spid="57346"/>
                                        </p:tgtEl>
                                        <p:attrNameLst>
                                          <p:attrName>ppt_x</p:attrName>
                                        </p:attrNameLst>
                                      </p:cBhvr>
                                      <p:tavLst>
                                        <p:tav tm="0">
                                          <p:val>
                                            <p:strVal val="#ppt_x"/>
                                          </p:val>
                                        </p:tav>
                                        <p:tav tm="100000">
                                          <p:val>
                                            <p:strVal val="#ppt_x"/>
                                          </p:val>
                                        </p:tav>
                                      </p:tavLst>
                                    </p:anim>
                                    <p:anim calcmode="lin" valueType="num">
                                      <p:cBhvr>
                                        <p:cTn id="14"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69" name="文本框 5"/>
          <p:cNvSpPr/>
          <p:nvPr/>
        </p:nvSpPr>
        <p:spPr>
          <a:xfrm>
            <a:off x="263525" y="115888"/>
            <a:ext cx="8616950" cy="483076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en-US" sz="2800" b="1">
                <a:latin typeface="黑体" pitchFamily="49" charset="-122"/>
                <a:ea typeface="黑体" pitchFamily="49" charset="-122"/>
              </a:rPr>
              <a:t>12.下列句子没有语病的一项是 (   ) </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 A. 公共福利支出的一个重要特征,就是公共福利支出规模在一个较长时期呈现不断上升,不依赖经济周期的变动。</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 B. 传统中国对如何读书有过很多讨论,其中,朱熹的《朱子读书法》流传甚广,成为许多人的读书指南。</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 C. 初三学生要取得理想的中考成绩,取决于平时在学习上是否刻苦努力,是否做到了无愧于心。</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 D. 《流浪地球》是中国电影发展已步入成熟阶段的标志性作品,赢得了国内外一致好评,创造了良好的票房业绩,填补了中国硬科幻电影的空白。</a:t>
            </a:r>
            <a:endParaRPr lang="zh-CN" altLang="zh-CN">
              <a:latin typeface="Arial" pitchFamily="34" charset="0"/>
              <a:ea typeface="宋体" pitchFamily="2" charset="-122"/>
            </a:endParaRPr>
          </a:p>
        </p:txBody>
      </p:sp>
      <p:sp>
        <p:nvSpPr>
          <p:cNvPr id="58370" name="文本框 1"/>
          <p:cNvSpPr/>
          <p:nvPr/>
        </p:nvSpPr>
        <p:spPr>
          <a:xfrm>
            <a:off x="-107950" y="4813300"/>
            <a:ext cx="9301163" cy="181451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(A. 搭配不当：应是“杜富国的先进事迹……”；</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C.两面对一面；</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D.语序不当：创造了良好的票房业绩,填补了中国硬科幻电影的空白,赢得了国内外一致好评)</a:t>
            </a:r>
            <a:endParaRPr lang="zh-CN" altLang="zh-CN">
              <a:latin typeface="Arial" pitchFamily="34" charset="0"/>
              <a:ea typeface="宋体" pitchFamily="2" charset="-122"/>
            </a:endParaRPr>
          </a:p>
        </p:txBody>
      </p:sp>
      <p:sp>
        <p:nvSpPr>
          <p:cNvPr id="58371" name="文本框 2"/>
          <p:cNvSpPr/>
          <p:nvPr/>
        </p:nvSpPr>
        <p:spPr>
          <a:xfrm>
            <a:off x="5795963" y="188913"/>
            <a:ext cx="414337"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B</a:t>
            </a:r>
            <a:endParaRPr lang="zh-CN" altLang="zh-CN">
              <a:latin typeface="Arial" pitchFamily="34" charset="0"/>
              <a:ea typeface="宋体" pitchFamily="2" charset="-122"/>
            </a:endParaRPr>
          </a:p>
        </p:txBody>
      </p:sp>
      <p:graphicFrame>
        <p:nvGraphicFramePr>
          <p:cNvPr id="58372" name="表格 4194323"/>
          <p:cNvGraphicFramePr>
            <a:graphicFrameLocks noGrp="1"/>
          </p:cNvGraphicFramePr>
          <p:nvPr/>
        </p:nvGraphicFramePr>
        <p:xfrm>
          <a:off x="828675" y="4076700"/>
          <a:ext cx="6189662" cy="736600"/>
        </p:xfrm>
        <a:graphic>
          <a:graphicData uri="http://schemas.openxmlformats.org/drawingml/2006/table">
            <a:tbl>
              <a:tblPr/>
              <a:tblGrid>
                <a:gridCol w="6189662"/>
              </a:tblGrid>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r h="184150">
                <a:tc>
                  <a:txBody>
                    <a:bodyPr vert="horz" wrap="square" lIns="15875" tIns="15875" rIns="15875" bIns="15875"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None/>
                      </a:pPr>
                      <a:endParaRPr lang="en-US" altLang="en-US" sz="1000" b="1">
                        <a:latin typeface="黑体" pitchFamily="49" charset="-122"/>
                        <a:ea typeface="黑体" pitchFamily="49" charset="-122"/>
                      </a:endParaRPr>
                    </a:p>
                  </a:txBody>
                  <a:tcPr marL="15875" marR="15875" marT="15875" marB="15875" anchor="ctr">
                    <a:lnL>
                      <a:noFill/>
                      <a:miter lim="800000"/>
                    </a:lnL>
                    <a:lnR>
                      <a:noFill/>
                      <a:miter lim="800000"/>
                    </a:lnR>
                    <a:lnT>
                      <a:noFill/>
                      <a:miter lim="800000"/>
                    </a:lnT>
                    <a:lnB>
                      <a:noFill/>
                      <a:miter lim="800000"/>
                    </a:lnB>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 calcmode="lin" valueType="num">
                                      <p:cBhvr>
                                        <p:cTn id="7" dur="500" fill="hold"/>
                                        <p:tgtEl>
                                          <p:spTgt spid="58371"/>
                                        </p:tgtEl>
                                        <p:attrNameLst>
                                          <p:attrName>ppt_x</p:attrName>
                                        </p:attrNameLst>
                                      </p:cBhvr>
                                      <p:tavLst>
                                        <p:tav tm="0">
                                          <p:val>
                                            <p:strVal val="#ppt_x"/>
                                          </p:val>
                                        </p:tav>
                                        <p:tav tm="100000">
                                          <p:val>
                                            <p:strVal val="#ppt_x"/>
                                          </p:val>
                                        </p:tav>
                                      </p:tavLst>
                                    </p:anim>
                                    <p:anim calcmode="lin" valueType="num">
                                      <p:cBhvr>
                                        <p:cTn id="8"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8370"/>
                                        </p:tgtEl>
                                        <p:attrNameLst>
                                          <p:attrName>style.visibility</p:attrName>
                                        </p:attrNameLst>
                                      </p:cBhvr>
                                      <p:to>
                                        <p:strVal val="visible"/>
                                      </p:to>
                                    </p:set>
                                    <p:anim calcmode="lin" valueType="num">
                                      <p:cBhvr>
                                        <p:cTn id="13" dur="500" fill="hold"/>
                                        <p:tgtEl>
                                          <p:spTgt spid="58370"/>
                                        </p:tgtEl>
                                        <p:attrNameLst>
                                          <p:attrName>ppt_x</p:attrName>
                                        </p:attrNameLst>
                                      </p:cBhvr>
                                      <p:tavLst>
                                        <p:tav tm="0">
                                          <p:val>
                                            <p:strVal val="#ppt_x"/>
                                          </p:val>
                                        </p:tav>
                                        <p:tav tm="100000">
                                          <p:val>
                                            <p:strVal val="#ppt_x"/>
                                          </p:val>
                                        </p:tav>
                                      </p:tavLst>
                                    </p:anim>
                                    <p:anim calcmode="lin" valueType="num">
                                      <p:cBhvr>
                                        <p:cTn id="14" dur="500" fill="hold"/>
                                        <p:tgtEl>
                                          <p:spTgt spid="583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3" name="文本框 5"/>
          <p:cNvSpPr/>
          <p:nvPr/>
        </p:nvSpPr>
        <p:spPr>
          <a:xfrm>
            <a:off x="263525" y="115888"/>
            <a:ext cx="8616950" cy="39703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en-US" sz="2800" b="1">
                <a:latin typeface="黑体" pitchFamily="49" charset="-122"/>
                <a:ea typeface="黑体" pitchFamily="49" charset="-122"/>
              </a:rPr>
              <a:t>13.下列语句没有语病的一项是(</a:t>
            </a:r>
            <a:r>
              <a:rPr lang="en-US" altLang="zh-CN" sz="2800" b="1">
                <a:latin typeface="黑体" pitchFamily="49" charset="-122"/>
                <a:ea typeface="黑体" pitchFamily="49" charset="-122"/>
              </a:rPr>
              <a:t>     </a:t>
            </a:r>
            <a:r>
              <a:rPr lang="zh-CN" altLang="en-US" sz="2800" b="1">
                <a:latin typeface="黑体" pitchFamily="49" charset="-122"/>
                <a:ea typeface="黑体" pitchFamily="49" charset="-122"/>
              </a:rPr>
              <a:t>)  </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A.作为新演员,他做到了不耻下问,一遍遍去问导演和前辈：我这样演可以吗?</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B.人的一生约有一半左右的时间都在思考,只不过成功者总在思考有意义的事。</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C.“黑土·硒都”为主题的美食节开幕在即,绥化市政府号召市民做好招待八方来客。</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D.我们是吃饭长大的,也是读书长大的,更是在爱里长大的。</a:t>
            </a:r>
            <a:endParaRPr lang="zh-CN" altLang="zh-CN">
              <a:latin typeface="Arial" pitchFamily="34" charset="0"/>
              <a:ea typeface="宋体" pitchFamily="2" charset="-122"/>
            </a:endParaRPr>
          </a:p>
        </p:txBody>
      </p:sp>
      <p:sp>
        <p:nvSpPr>
          <p:cNvPr id="59394" name="文本框 1"/>
          <p:cNvSpPr/>
          <p:nvPr/>
        </p:nvSpPr>
        <p:spPr>
          <a:xfrm>
            <a:off x="828675" y="4184650"/>
            <a:ext cx="9301163" cy="5207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A用词不当,B成分赘余,C成分残缺。</a:t>
            </a:r>
            <a:endParaRPr lang="zh-CN" altLang="zh-CN">
              <a:latin typeface="Arial" pitchFamily="34" charset="0"/>
              <a:ea typeface="宋体" pitchFamily="2" charset="-122"/>
            </a:endParaRPr>
          </a:p>
        </p:txBody>
      </p:sp>
      <p:sp>
        <p:nvSpPr>
          <p:cNvPr id="59395" name="文本框 2"/>
          <p:cNvSpPr/>
          <p:nvPr/>
        </p:nvSpPr>
        <p:spPr>
          <a:xfrm>
            <a:off x="5795963" y="188913"/>
            <a:ext cx="414337"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D</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p:cTn id="7" dur="500" fill="hold"/>
                                        <p:tgtEl>
                                          <p:spTgt spid="59395"/>
                                        </p:tgtEl>
                                        <p:attrNameLst>
                                          <p:attrName>ppt_x</p:attrName>
                                        </p:attrNameLst>
                                      </p:cBhvr>
                                      <p:tavLst>
                                        <p:tav tm="0">
                                          <p:val>
                                            <p:strVal val="#ppt_x"/>
                                          </p:val>
                                        </p:tav>
                                        <p:tav tm="100000">
                                          <p:val>
                                            <p:strVal val="#ppt_x"/>
                                          </p:val>
                                        </p:tav>
                                      </p:tavLst>
                                    </p:anim>
                                    <p:anim calcmode="lin" valueType="num">
                                      <p:cBhvr>
                                        <p:cTn id="8" dur="500" fill="hold"/>
                                        <p:tgtEl>
                                          <p:spTgt spid="5939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9394"/>
                                        </p:tgtEl>
                                        <p:attrNameLst>
                                          <p:attrName>style.visibility</p:attrName>
                                        </p:attrNameLst>
                                      </p:cBhvr>
                                      <p:to>
                                        <p:strVal val="visible"/>
                                      </p:to>
                                    </p:set>
                                    <p:anim calcmode="lin" valueType="num">
                                      <p:cBhvr>
                                        <p:cTn id="13" dur="500" fill="hold"/>
                                        <p:tgtEl>
                                          <p:spTgt spid="59394"/>
                                        </p:tgtEl>
                                        <p:attrNameLst>
                                          <p:attrName>ppt_x</p:attrName>
                                        </p:attrNameLst>
                                      </p:cBhvr>
                                      <p:tavLst>
                                        <p:tav tm="0">
                                          <p:val>
                                            <p:strVal val="#ppt_x"/>
                                          </p:val>
                                        </p:tav>
                                        <p:tav tm="100000">
                                          <p:val>
                                            <p:strVal val="#ppt_x"/>
                                          </p:val>
                                        </p:tav>
                                      </p:tavLst>
                                    </p:anim>
                                    <p:anim calcmode="lin" valueType="num">
                                      <p:cBhvr>
                                        <p:cTn id="14" dur="500" fill="hold"/>
                                        <p:tgtEl>
                                          <p:spTgt spid="593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7" name="文本框 5"/>
          <p:cNvSpPr/>
          <p:nvPr/>
        </p:nvSpPr>
        <p:spPr>
          <a:xfrm>
            <a:off x="263525" y="115888"/>
            <a:ext cx="8616950" cy="39703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en-US" sz="2800" b="1">
                <a:latin typeface="黑体" pitchFamily="49" charset="-122"/>
                <a:ea typeface="黑体" pitchFamily="49" charset="-122"/>
              </a:rPr>
              <a:t>14.下列句子没有语病的一项是(</a:t>
            </a:r>
            <a:r>
              <a:rPr lang="en-US" altLang="zh-CN" sz="2800" b="1">
                <a:latin typeface="黑体" pitchFamily="49" charset="-122"/>
                <a:ea typeface="黑体" pitchFamily="49" charset="-122"/>
              </a:rPr>
              <a:t>    </a:t>
            </a:r>
            <a:r>
              <a:rPr lang="zh-CN" altLang="en-US" sz="2800" b="1">
                <a:latin typeface="黑体" pitchFamily="49" charset="-122"/>
                <a:ea typeface="黑体" pitchFamily="49" charset="-122"/>
              </a:rPr>
              <a:t>)</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A.能否更加有效地推动校园扫黑除恶工作,是实现平安校园的重要前提和保障。</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B.我们应提倡全民阅读,因为阅读是每一个公民应该享受并受到保护的最基本的。</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C.运载火箭海上成功发射,探询了我国海上发射管理模式,验证了海上发射能力。</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D.地铁3号线6月6日试运营,标志着南宁市正式迈入站城一体化的3.0时代。</a:t>
            </a:r>
            <a:endParaRPr lang="zh-CN" altLang="zh-CN">
              <a:latin typeface="Arial" pitchFamily="34" charset="0"/>
              <a:ea typeface="宋体" pitchFamily="2" charset="-122"/>
            </a:endParaRPr>
          </a:p>
        </p:txBody>
      </p:sp>
      <p:sp>
        <p:nvSpPr>
          <p:cNvPr id="60418" name="文本框 1"/>
          <p:cNvSpPr/>
          <p:nvPr/>
        </p:nvSpPr>
        <p:spPr>
          <a:xfrm>
            <a:off x="0" y="4292600"/>
            <a:ext cx="8672513" cy="18161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rPr>
              <a:t>(A是两面对一面,前后不一致,把“否”去掉；</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B中缺少宾语,应在“最基本的”的后面加上“权力”；C属用词不当(或前后不搭配),应把“探询”改为“探索”)</a:t>
            </a:r>
            <a:endParaRPr lang="zh-CN" altLang="zh-CN">
              <a:latin typeface="Arial" pitchFamily="34" charset="0"/>
              <a:ea typeface="宋体" pitchFamily="2" charset="-122"/>
            </a:endParaRPr>
          </a:p>
        </p:txBody>
      </p:sp>
      <p:sp>
        <p:nvSpPr>
          <p:cNvPr id="60419" name="文本框 2"/>
          <p:cNvSpPr/>
          <p:nvPr/>
        </p:nvSpPr>
        <p:spPr>
          <a:xfrm>
            <a:off x="5651500" y="115888"/>
            <a:ext cx="414338"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D</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 calcmode="lin" valueType="num">
                                      <p:cBhvr>
                                        <p:cTn id="7" dur="500" fill="hold"/>
                                        <p:tgtEl>
                                          <p:spTgt spid="60419"/>
                                        </p:tgtEl>
                                        <p:attrNameLst>
                                          <p:attrName>ppt_x</p:attrName>
                                        </p:attrNameLst>
                                      </p:cBhvr>
                                      <p:tavLst>
                                        <p:tav tm="0">
                                          <p:val>
                                            <p:strVal val="#ppt_x"/>
                                          </p:val>
                                        </p:tav>
                                        <p:tav tm="100000">
                                          <p:val>
                                            <p:strVal val="#ppt_x"/>
                                          </p:val>
                                        </p:tav>
                                      </p:tavLst>
                                    </p:anim>
                                    <p:anim calcmode="lin" valueType="num">
                                      <p:cBhvr>
                                        <p:cTn id="8"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18"/>
                                        </p:tgtEl>
                                        <p:attrNameLst>
                                          <p:attrName>style.visibility</p:attrName>
                                        </p:attrNameLst>
                                      </p:cBhvr>
                                      <p:to>
                                        <p:strVal val="visible"/>
                                      </p:to>
                                    </p:set>
                                    <p:anim calcmode="lin" valueType="num">
                                      <p:cBhvr>
                                        <p:cTn id="13" dur="500" fill="hold"/>
                                        <p:tgtEl>
                                          <p:spTgt spid="60418"/>
                                        </p:tgtEl>
                                        <p:attrNameLst>
                                          <p:attrName>ppt_x</p:attrName>
                                        </p:attrNameLst>
                                      </p:cBhvr>
                                      <p:tavLst>
                                        <p:tav tm="0">
                                          <p:val>
                                            <p:strVal val="#ppt_x"/>
                                          </p:val>
                                        </p:tav>
                                        <p:tav tm="100000">
                                          <p:val>
                                            <p:strVal val="#ppt_x"/>
                                          </p:val>
                                        </p:tav>
                                      </p:tavLst>
                                    </p:anim>
                                    <p:anim calcmode="lin" valueType="num">
                                      <p:cBhvr>
                                        <p:cTn id="14"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1" name="文本框 99"/>
          <p:cNvSpPr/>
          <p:nvPr/>
        </p:nvSpPr>
        <p:spPr>
          <a:xfrm>
            <a:off x="61913" y="688975"/>
            <a:ext cx="8999537" cy="452278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400" b="1">
                <a:latin typeface="黑体" pitchFamily="49" charset="-122"/>
                <a:ea typeface="黑体" pitchFamily="49" charset="-122"/>
              </a:rPr>
              <a:t>1.【2020年四川省达州市中考语文】下列句子中成语运用正确的一项是(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A. 新冠疫情爆发以来,人们认识到一些野生动物会成为某些病原体传播的中间宿主,食用和非法交易野生动物等现象已经成为</a:t>
            </a:r>
            <a:r>
              <a:rPr lang="zh-CN" altLang="zh-CN" sz="2400" b="1" u="sng">
                <a:solidFill>
                  <a:srgbClr val="FF0000"/>
                </a:solidFill>
                <a:latin typeface="黑体" pitchFamily="49" charset="-122"/>
                <a:ea typeface="黑体" pitchFamily="49" charset="-122"/>
              </a:rPr>
              <a:t>众矢之的</a:t>
            </a:r>
            <a:r>
              <a:rPr lang="zh-CN" altLang="zh-CN" sz="2400" b="1">
                <a:latin typeface="黑体" pitchFamily="49" charset="-122"/>
                <a:ea typeface="黑体" pitchFamily="49" charset="-122"/>
              </a:rPr>
              <a:t>。</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B. 美国近期因警察暴力执法致黑人男子死亡事件持续发酵,广大民众对特朗普政府</a:t>
            </a:r>
            <a:r>
              <a:rPr lang="zh-CN" altLang="zh-CN" sz="2400" b="1" u="sng">
                <a:solidFill>
                  <a:srgbClr val="FF0000"/>
                </a:solidFill>
                <a:latin typeface="黑体" pitchFamily="49" charset="-122"/>
                <a:ea typeface="黑体" pitchFamily="49" charset="-122"/>
              </a:rPr>
              <a:t>妄自菲薄</a:t>
            </a:r>
            <a:r>
              <a:rPr lang="zh-CN" altLang="zh-CN" sz="2400" b="1">
                <a:latin typeface="黑体" pitchFamily="49" charset="-122"/>
                <a:ea typeface="黑体" pitchFamily="49" charset="-122"/>
              </a:rPr>
              <a:t>非裔族群的种族主义行为表示强烈不满。</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C. 刷抖音,上快手,如今已成为许多人茶余饭后的娱乐方式,不过有网友评论,这些平台发布的小视频制作水平</a:t>
            </a:r>
            <a:r>
              <a:rPr lang="zh-CN" altLang="zh-CN" sz="2400" b="1" u="sng">
                <a:solidFill>
                  <a:srgbClr val="FF0000"/>
                </a:solidFill>
                <a:latin typeface="黑体" pitchFamily="49" charset="-122"/>
                <a:ea typeface="黑体" pitchFamily="49" charset="-122"/>
              </a:rPr>
              <a:t>良莠不齐</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D. 2020年的抗疫战争中涌现出的典型人物,事件等,无一不是每一位</a:t>
            </a:r>
            <a:r>
              <a:rPr lang="zh-CN" altLang="zh-CN" sz="2400" b="1" u="sng">
                <a:solidFill>
                  <a:srgbClr val="FF0000"/>
                </a:solidFill>
                <a:latin typeface="黑体" pitchFamily="49" charset="-122"/>
                <a:ea typeface="黑体" pitchFamily="49" charset="-122"/>
              </a:rPr>
              <a:t>莘莘学子</a:t>
            </a:r>
            <a:r>
              <a:rPr lang="zh-CN" altLang="zh-CN" sz="2400" b="1">
                <a:latin typeface="黑体" pitchFamily="49" charset="-122"/>
                <a:ea typeface="黑体" pitchFamily="49" charset="-122"/>
              </a:rPr>
              <a:t>语文学习的例子。</a:t>
            </a:r>
            <a:endParaRPr lang="zh-CN" altLang="zh-CN">
              <a:latin typeface="Arial" pitchFamily="34" charset="0"/>
              <a:ea typeface="宋体" pitchFamily="2" charset="-122"/>
            </a:endParaRPr>
          </a:p>
        </p:txBody>
      </p:sp>
      <p:sp>
        <p:nvSpPr>
          <p:cNvPr id="61442" name="文本框 1"/>
          <p:cNvSpPr/>
          <p:nvPr/>
        </p:nvSpPr>
        <p:spPr>
          <a:xfrm>
            <a:off x="144463" y="5011738"/>
            <a:ext cx="8832850" cy="23082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400" b="1">
                <a:solidFill>
                  <a:srgbClr val="FF0000"/>
                </a:solidFill>
                <a:latin typeface="黑体" pitchFamily="49" charset="-122"/>
                <a:ea typeface="黑体" pitchFamily="49" charset="-122"/>
              </a:rPr>
              <a:t>A．众矢之的：比喻众人一致攻击的对象,符合语境；</a:t>
            </a:r>
            <a:endParaRPr lang="zh-CN" altLang="zh-CN">
              <a:latin typeface="Arial" pitchFamily="34" charset="0"/>
              <a:ea typeface="宋体" pitchFamily="2" charset="-122"/>
            </a:endParaRPr>
          </a:p>
          <a:p>
            <a:pPr marL="0" lvl="0" indent="-76200">
              <a:buFontTx/>
              <a:buNone/>
            </a:pPr>
            <a:r>
              <a:rPr lang="zh-CN" altLang="zh-CN" sz="2400" b="1">
                <a:solidFill>
                  <a:srgbClr val="FF0000"/>
                </a:solidFill>
                <a:latin typeface="黑体" pitchFamily="49" charset="-122"/>
                <a:ea typeface="黑体" pitchFamily="49" charset="-122"/>
              </a:rPr>
              <a:t>B．妄自菲薄：过分看不起自己,使用对象有误；</a:t>
            </a:r>
            <a:endParaRPr lang="zh-CN" altLang="zh-CN">
              <a:latin typeface="Arial" pitchFamily="34" charset="0"/>
              <a:ea typeface="宋体" pitchFamily="2" charset="-122"/>
            </a:endParaRPr>
          </a:p>
          <a:p>
            <a:pPr marL="0" lvl="0" indent="-76200">
              <a:buFontTx/>
              <a:buNone/>
            </a:pPr>
            <a:r>
              <a:rPr lang="zh-CN" altLang="zh-CN" sz="2400" b="1">
                <a:solidFill>
                  <a:srgbClr val="FF0000"/>
                </a:solidFill>
                <a:latin typeface="黑体" pitchFamily="49" charset="-122"/>
                <a:ea typeface="黑体" pitchFamily="49" charset="-122"/>
              </a:rPr>
              <a:t>C．良莠不齐：指好人坏人混杂在一起,不符合语境；</a:t>
            </a:r>
            <a:endParaRPr lang="zh-CN" altLang="zh-CN">
              <a:latin typeface="Arial" pitchFamily="34" charset="0"/>
              <a:ea typeface="宋体" pitchFamily="2" charset="-122"/>
            </a:endParaRPr>
          </a:p>
          <a:p>
            <a:pPr marL="0" lvl="0" indent="-76200">
              <a:buFontTx/>
              <a:buNone/>
            </a:pPr>
            <a:r>
              <a:rPr lang="zh-CN" altLang="zh-CN" sz="2400" b="1">
                <a:solidFill>
                  <a:srgbClr val="FF0000"/>
                </a:solidFill>
                <a:latin typeface="黑体" pitchFamily="49" charset="-122"/>
                <a:ea typeface="黑体" pitchFamily="49" charset="-122"/>
              </a:rPr>
              <a:t>D．莘莘学子：众多的学生。莘莘,形容众多,与“每一位”矛盾；</a:t>
            </a:r>
            <a:endParaRPr lang="zh-CN" altLang="zh-CN">
              <a:latin typeface="Arial" pitchFamily="34" charset="0"/>
              <a:ea typeface="宋体" pitchFamily="2" charset="-122"/>
            </a:endParaRPr>
          </a:p>
          <a:p>
            <a:pPr marL="0" lvl="0" indent="-76200">
              <a:buFontTx/>
              <a:buNone/>
            </a:pPr>
            <a:endParaRPr lang="zh-CN" altLang="zh-CN" sz="2400" b="1">
              <a:solidFill>
                <a:srgbClr val="FF0000"/>
              </a:solidFill>
              <a:latin typeface="黑体" pitchFamily="49" charset="-122"/>
              <a:ea typeface="黑体" pitchFamily="49" charset="-122"/>
            </a:endParaRPr>
          </a:p>
        </p:txBody>
      </p:sp>
      <p:sp>
        <p:nvSpPr>
          <p:cNvPr id="61443" name="文本框 2"/>
          <p:cNvSpPr/>
          <p:nvPr/>
        </p:nvSpPr>
        <p:spPr>
          <a:xfrm>
            <a:off x="1692275" y="908050"/>
            <a:ext cx="412750" cy="646113"/>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A</a:t>
            </a:r>
            <a:endParaRPr lang="zh-CN" altLang="zh-CN">
              <a:latin typeface="Arial" pitchFamily="34" charset="0"/>
              <a:ea typeface="宋体" pitchFamily="2" charset="-122"/>
            </a:endParaRPr>
          </a:p>
        </p:txBody>
      </p:sp>
      <p:sp>
        <p:nvSpPr>
          <p:cNvPr id="61444" name="Rectangle 2"/>
          <p:cNvSpPr/>
          <p:nvPr/>
        </p:nvSpPr>
        <p:spPr>
          <a:xfrm>
            <a:off x="1404938" y="117475"/>
            <a:ext cx="7283450" cy="431800"/>
          </a:xfrm>
          <a:prstGeom prst="rect">
            <a:avLst/>
          </a:prstGeom>
          <a:noFill/>
          <a:ln>
            <a:noFill/>
            <a:miter lim="800000"/>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gn="ctr">
              <a:buFontTx/>
              <a:buNone/>
            </a:pPr>
            <a:r>
              <a:rPr lang="zh-CN" altLang="en-US" sz="3200" b="1">
                <a:solidFill>
                  <a:srgbClr val="FF0000"/>
                </a:solidFill>
                <a:latin typeface="黑体" pitchFamily="49" charset="-122"/>
                <a:ea typeface="黑体" pitchFamily="49" charset="-122"/>
              </a:rPr>
              <a:t>词语运用</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p:cTn id="7" dur="500" fill="hold"/>
                                        <p:tgtEl>
                                          <p:spTgt spid="61443"/>
                                        </p:tgtEl>
                                        <p:attrNameLst>
                                          <p:attrName>ppt_x</p:attrName>
                                        </p:attrNameLst>
                                      </p:cBhvr>
                                      <p:tavLst>
                                        <p:tav tm="0">
                                          <p:val>
                                            <p:strVal val="#ppt_x"/>
                                          </p:val>
                                        </p:tav>
                                        <p:tav tm="100000">
                                          <p:val>
                                            <p:strVal val="#ppt_x"/>
                                          </p:val>
                                        </p:tav>
                                      </p:tavLst>
                                    </p:anim>
                                    <p:anim calcmode="lin" valueType="num">
                                      <p:cBhvr>
                                        <p:cTn id="8"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2"/>
                                        </p:tgtEl>
                                        <p:attrNameLst>
                                          <p:attrName>style.visibility</p:attrName>
                                        </p:attrNameLst>
                                      </p:cBhvr>
                                      <p:to>
                                        <p:strVal val="visible"/>
                                      </p:to>
                                    </p:set>
                                    <p:anim calcmode="lin" valueType="num">
                                      <p:cBhvr>
                                        <p:cTn id="13" dur="500" fill="hold"/>
                                        <p:tgtEl>
                                          <p:spTgt spid="61442"/>
                                        </p:tgtEl>
                                        <p:attrNameLst>
                                          <p:attrName>ppt_x</p:attrName>
                                        </p:attrNameLst>
                                      </p:cBhvr>
                                      <p:tavLst>
                                        <p:tav tm="0">
                                          <p:val>
                                            <p:strVal val="#ppt_x"/>
                                          </p:val>
                                        </p:tav>
                                        <p:tav tm="100000">
                                          <p:val>
                                            <p:strVal val="#ppt_x"/>
                                          </p:val>
                                        </p:tav>
                                      </p:tavLst>
                                    </p:anim>
                                    <p:anim calcmode="lin" valueType="num">
                                      <p:cBhvr>
                                        <p:cTn id="14" dur="500" fill="hold"/>
                                        <p:tgtEl>
                                          <p:spTgt spid="614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5" name="文本框 99"/>
          <p:cNvSpPr/>
          <p:nvPr/>
        </p:nvSpPr>
        <p:spPr>
          <a:xfrm>
            <a:off x="61913" y="688975"/>
            <a:ext cx="8999537" cy="37846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2400" b="1">
                <a:latin typeface="黑体" pitchFamily="49" charset="-122"/>
                <a:ea typeface="黑体" pitchFamily="49" charset="-122"/>
              </a:rPr>
              <a:t>2</a:t>
            </a:r>
            <a:r>
              <a:rPr lang="zh-CN" altLang="zh-CN" sz="2400" b="1">
                <a:latin typeface="黑体" pitchFamily="49" charset="-122"/>
                <a:ea typeface="黑体" pitchFamily="49" charset="-122"/>
              </a:rPr>
              <a:t>.【2020年四川省德阳市中考语文】下列句子中成语使用不恰当的一项是(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A. 中国山水画不在乎让观赏者</a:t>
            </a:r>
            <a:r>
              <a:rPr lang="zh-CN" altLang="zh-CN" sz="2400" b="1" u="sng">
                <a:solidFill>
                  <a:srgbClr val="FF0000"/>
                </a:solidFill>
                <a:latin typeface="黑体" pitchFamily="49" charset="-122"/>
                <a:ea typeface="黑体" pitchFamily="49" charset="-122"/>
              </a:rPr>
              <a:t>身临其境</a:t>
            </a:r>
            <a:r>
              <a:rPr lang="zh-CN" altLang="zh-CN" sz="2400" b="1">
                <a:latin typeface="黑体" pitchFamily="49" charset="-122"/>
                <a:ea typeface="黑体" pitchFamily="49" charset="-122"/>
              </a:rPr>
              <a:t>地进入其中,更讲求山水画的意境,而意境的产生依赖于对事物的深入认识。</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B. 苏州园林的设计讲究</a:t>
            </a:r>
            <a:r>
              <a:rPr lang="zh-CN" altLang="zh-CN" sz="2400" b="1" u="sng">
                <a:solidFill>
                  <a:srgbClr val="FF0000"/>
                </a:solidFill>
                <a:latin typeface="黑体" pitchFamily="49" charset="-122"/>
                <a:ea typeface="黑体" pitchFamily="49" charset="-122"/>
              </a:rPr>
              <a:t>因地制宜</a:t>
            </a:r>
            <a:r>
              <a:rPr lang="zh-CN" altLang="zh-CN" sz="2400" b="1">
                <a:latin typeface="黑体" pitchFamily="49" charset="-122"/>
                <a:ea typeface="黑体" pitchFamily="49" charset="-122"/>
              </a:rPr>
              <a:t>,自出心裁,强调随地形、地势变化而变化,要有自己的创造和地域特色。</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C. 《傅雷家书》是一部充满着浓浓父爱的</a:t>
            </a:r>
            <a:r>
              <a:rPr lang="zh-CN" altLang="zh-CN" sz="2400" b="1" u="sng">
                <a:solidFill>
                  <a:srgbClr val="FF0000"/>
                </a:solidFill>
                <a:latin typeface="黑体" pitchFamily="49" charset="-122"/>
                <a:ea typeface="黑体" pitchFamily="49" charset="-122"/>
              </a:rPr>
              <a:t>苦心孤诣</a:t>
            </a:r>
            <a:r>
              <a:rPr lang="zh-CN" altLang="zh-CN" sz="2400" b="1">
                <a:latin typeface="黑体" pitchFamily="49" charset="-122"/>
                <a:ea typeface="黑体" pitchFamily="49" charset="-122"/>
              </a:rPr>
              <a:t>,呕心沥血的教子篇,也是一部最好的艺术学徒修养读物。</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D. 这是达卡多拉游泳场,吕伟充满自信,</a:t>
            </a:r>
            <a:r>
              <a:rPr lang="zh-CN" altLang="zh-CN" sz="2400" b="1" u="sng">
                <a:solidFill>
                  <a:srgbClr val="FF0000"/>
                </a:solidFill>
                <a:latin typeface="黑体" pitchFamily="49" charset="-122"/>
                <a:ea typeface="黑体" pitchFamily="49" charset="-122"/>
              </a:rPr>
              <a:t>神采奕奕</a:t>
            </a:r>
            <a:r>
              <a:rPr lang="zh-CN" altLang="zh-CN" sz="2400" b="1">
                <a:latin typeface="黑体" pitchFamily="49" charset="-122"/>
                <a:ea typeface="黑体" pitchFamily="49" charset="-122"/>
              </a:rPr>
              <a:t>,沉静自若地走上十米高台,从容不迫地准备开始她完美的凌空一跳。</a:t>
            </a:r>
            <a:endParaRPr lang="zh-CN" altLang="zh-CN">
              <a:latin typeface="Arial" pitchFamily="34" charset="0"/>
              <a:ea typeface="宋体" pitchFamily="2" charset="-122"/>
            </a:endParaRPr>
          </a:p>
        </p:txBody>
      </p:sp>
      <p:sp>
        <p:nvSpPr>
          <p:cNvPr id="62466" name="文本框 1"/>
          <p:cNvSpPr/>
          <p:nvPr/>
        </p:nvSpPr>
        <p:spPr>
          <a:xfrm>
            <a:off x="144463" y="4364038"/>
            <a:ext cx="8832850" cy="23082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400" b="1">
                <a:solidFill>
                  <a:srgbClr val="FF0000"/>
                </a:solidFill>
                <a:latin typeface="黑体" pitchFamily="49" charset="-122"/>
                <a:ea typeface="黑体" pitchFamily="49" charset="-122"/>
              </a:rPr>
              <a:t>A.“身临其境”指亲自到了那个环境,与“进入其中”重复；</a:t>
            </a:r>
            <a:endParaRPr lang="zh-CN" altLang="zh-CN">
              <a:latin typeface="Arial" pitchFamily="34" charset="0"/>
              <a:ea typeface="宋体" pitchFamily="2" charset="-122"/>
            </a:endParaRPr>
          </a:p>
          <a:p>
            <a:pPr marL="0" lvl="0" indent="-76200">
              <a:buFontTx/>
              <a:buNone/>
            </a:pPr>
            <a:r>
              <a:rPr lang="zh-CN" altLang="zh-CN" sz="2400" b="1">
                <a:solidFill>
                  <a:srgbClr val="FF0000"/>
                </a:solidFill>
                <a:latin typeface="黑体" pitchFamily="49" charset="-122"/>
                <a:ea typeface="黑体" pitchFamily="49" charset="-122"/>
              </a:rPr>
              <a:t>B.“因地制宜”意思是根据当地的实际情况,制定适当的措施,使用恰当；</a:t>
            </a:r>
            <a:endParaRPr lang="zh-CN" altLang="zh-CN">
              <a:latin typeface="Arial" pitchFamily="34" charset="0"/>
              <a:ea typeface="宋体" pitchFamily="2" charset="-122"/>
            </a:endParaRPr>
          </a:p>
          <a:p>
            <a:pPr marL="0" lvl="0" indent="-76200">
              <a:buFontTx/>
              <a:buNone/>
            </a:pPr>
            <a:r>
              <a:rPr lang="zh-CN" altLang="zh-CN" sz="2400" b="1">
                <a:solidFill>
                  <a:srgbClr val="FF0000"/>
                </a:solidFill>
                <a:latin typeface="黑体" pitchFamily="49" charset="-122"/>
                <a:ea typeface="黑体" pitchFamily="49" charset="-122"/>
              </a:rPr>
              <a:t>C.“苦心孤诣”指苦心专研,到了别人所达不到的地步,也指为寻求解决问题的办法而煞费苦心,使用恰当；</a:t>
            </a:r>
            <a:endParaRPr lang="zh-CN" altLang="zh-CN">
              <a:latin typeface="Arial" pitchFamily="34" charset="0"/>
              <a:ea typeface="宋体" pitchFamily="2" charset="-122"/>
            </a:endParaRPr>
          </a:p>
          <a:p>
            <a:pPr marL="0" lvl="0" indent="-76200">
              <a:buFontTx/>
              <a:buNone/>
            </a:pPr>
            <a:r>
              <a:rPr lang="zh-CN" altLang="zh-CN" sz="2400" b="1">
                <a:solidFill>
                  <a:srgbClr val="FF0000"/>
                </a:solidFill>
                <a:latin typeface="黑体" pitchFamily="49" charset="-122"/>
                <a:ea typeface="黑体" pitchFamily="49" charset="-122"/>
              </a:rPr>
              <a:t>D.“神采奕奕”意思是形容精力旺盛,容光焕发,使用恰当；</a:t>
            </a:r>
            <a:endParaRPr lang="zh-CN" altLang="zh-CN">
              <a:latin typeface="Arial" pitchFamily="34" charset="0"/>
              <a:ea typeface="宋体" pitchFamily="2" charset="-122"/>
            </a:endParaRPr>
          </a:p>
        </p:txBody>
      </p:sp>
      <p:sp>
        <p:nvSpPr>
          <p:cNvPr id="62467" name="文本框 2"/>
          <p:cNvSpPr/>
          <p:nvPr/>
        </p:nvSpPr>
        <p:spPr>
          <a:xfrm>
            <a:off x="1692275" y="908050"/>
            <a:ext cx="412750" cy="646113"/>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A</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 calcmode="lin" valueType="num">
                                      <p:cBhvr>
                                        <p:cTn id="7" dur="500" fill="hold"/>
                                        <p:tgtEl>
                                          <p:spTgt spid="62467"/>
                                        </p:tgtEl>
                                        <p:attrNameLst>
                                          <p:attrName>ppt_x</p:attrName>
                                        </p:attrNameLst>
                                      </p:cBhvr>
                                      <p:tavLst>
                                        <p:tav tm="0">
                                          <p:val>
                                            <p:strVal val="#ppt_x"/>
                                          </p:val>
                                        </p:tav>
                                        <p:tav tm="100000">
                                          <p:val>
                                            <p:strVal val="#ppt_x"/>
                                          </p:val>
                                        </p:tav>
                                      </p:tavLst>
                                    </p:anim>
                                    <p:anim calcmode="lin" valueType="num">
                                      <p:cBhvr>
                                        <p:cTn id="8" dur="500" fill="hold"/>
                                        <p:tgtEl>
                                          <p:spTgt spid="6246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6"/>
                                        </p:tgtEl>
                                        <p:attrNameLst>
                                          <p:attrName>style.visibility</p:attrName>
                                        </p:attrNameLst>
                                      </p:cBhvr>
                                      <p:to>
                                        <p:strVal val="visible"/>
                                      </p:to>
                                    </p:set>
                                    <p:anim calcmode="lin" valueType="num">
                                      <p:cBhvr>
                                        <p:cTn id="13" dur="500" fill="hold"/>
                                        <p:tgtEl>
                                          <p:spTgt spid="62466"/>
                                        </p:tgtEl>
                                        <p:attrNameLst>
                                          <p:attrName>ppt_x</p:attrName>
                                        </p:attrNameLst>
                                      </p:cBhvr>
                                      <p:tavLst>
                                        <p:tav tm="0">
                                          <p:val>
                                            <p:strVal val="#ppt_x"/>
                                          </p:val>
                                        </p:tav>
                                        <p:tav tm="100000">
                                          <p:val>
                                            <p:strVal val="#ppt_x"/>
                                          </p:val>
                                        </p:tav>
                                      </p:tavLst>
                                    </p:anim>
                                    <p:anim calcmode="lin" valueType="num">
                                      <p:cBhvr>
                                        <p:cTn id="14" dur="500" fill="hold"/>
                                        <p:tgtEl>
                                          <p:spTgt spid="624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3489" name="文本框 99"/>
          <p:cNvSpPr/>
          <p:nvPr/>
        </p:nvSpPr>
        <p:spPr>
          <a:xfrm>
            <a:off x="61913" y="688975"/>
            <a:ext cx="8999537" cy="37846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2400" b="1">
                <a:latin typeface="黑体" pitchFamily="49" charset="-122"/>
                <a:ea typeface="黑体" pitchFamily="49" charset="-122"/>
              </a:rPr>
              <a:t>3</a:t>
            </a:r>
            <a:r>
              <a:rPr lang="zh-CN" altLang="zh-CN" sz="2400" b="1">
                <a:latin typeface="黑体" pitchFamily="49" charset="-122"/>
                <a:ea typeface="黑体" pitchFamily="49" charset="-122"/>
              </a:rPr>
              <a:t>.【2020年四川省甘孜州中考语文】下列语句中加点的词语,使用错误的一项是(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A. 古人讲究称呼的使用,对自己用谦称,对别人用尊称,两种称呼不能</a:t>
            </a:r>
            <a:r>
              <a:rPr lang="zh-CN" altLang="zh-CN" sz="2400" b="1" u="sng">
                <a:solidFill>
                  <a:srgbClr val="FF0000"/>
                </a:solidFill>
                <a:latin typeface="黑体" pitchFamily="49" charset="-122"/>
                <a:ea typeface="黑体" pitchFamily="49" charset="-122"/>
              </a:rPr>
              <a:t>混为一谈</a:t>
            </a:r>
            <a:r>
              <a:rPr lang="zh-CN" altLang="zh-CN" sz="2400" b="1">
                <a:latin typeface="黑体" pitchFamily="49" charset="-122"/>
                <a:ea typeface="黑体" pitchFamily="49" charset="-122"/>
              </a:rPr>
              <a:t>。</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B. 对技术</a:t>
            </a:r>
            <a:r>
              <a:rPr lang="zh-CN" altLang="zh-CN" sz="2400" b="1" u="sng">
                <a:solidFill>
                  <a:srgbClr val="FF0000"/>
                </a:solidFill>
                <a:latin typeface="黑体" pitchFamily="49" charset="-122"/>
                <a:ea typeface="黑体" pitchFamily="49" charset="-122"/>
              </a:rPr>
              <a:t>精益求精</a:t>
            </a:r>
            <a:r>
              <a:rPr lang="zh-CN" altLang="zh-CN" sz="2400" b="1" u="sng">
                <a:latin typeface="黑体" pitchFamily="49" charset="-122"/>
                <a:ea typeface="黑体" pitchFamily="49" charset="-122"/>
              </a:rPr>
              <a:t>,</a:t>
            </a:r>
            <a:r>
              <a:rPr lang="zh-CN" altLang="zh-CN" sz="2400" b="1">
                <a:latin typeface="黑体" pitchFamily="49" charset="-122"/>
                <a:ea typeface="黑体" pitchFamily="49" charset="-122"/>
              </a:rPr>
              <a:t>对每道工序一丝不苟,《大国工匠》中大师们的追求令人感动。</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C. 经过艰难攀爬,我们终于</a:t>
            </a:r>
            <a:r>
              <a:rPr lang="zh-CN" altLang="zh-CN" sz="2400" b="1" u="sng">
                <a:solidFill>
                  <a:srgbClr val="FF0000"/>
                </a:solidFill>
                <a:latin typeface="黑体" pitchFamily="49" charset="-122"/>
                <a:ea typeface="黑体" pitchFamily="49" charset="-122"/>
              </a:rPr>
              <a:t>登峰造极</a:t>
            </a:r>
            <a:r>
              <a:rPr lang="zh-CN" altLang="zh-CN" sz="2400" b="1">
                <a:latin typeface="黑体" pitchFamily="49" charset="-122"/>
                <a:ea typeface="黑体" pitchFamily="49" charset="-122"/>
              </a:rPr>
              <a:t>,站在高山之巅,尽享美丽风景,一览众山小。</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D. 大型实景表演《草原之梦》融合声光电等技术,场面极其壮观,让人</a:t>
            </a:r>
            <a:r>
              <a:rPr lang="zh-CN" altLang="zh-CN" sz="2400" b="1" u="sng">
                <a:solidFill>
                  <a:srgbClr val="FF0000"/>
                </a:solidFill>
                <a:latin typeface="黑体" pitchFamily="49" charset="-122"/>
                <a:ea typeface="黑体" pitchFamily="49" charset="-122"/>
              </a:rPr>
              <a:t>叹为观止</a:t>
            </a:r>
            <a:r>
              <a:rPr lang="zh-CN" altLang="zh-CN" sz="2400" b="1">
                <a:latin typeface="黑体" pitchFamily="49" charset="-122"/>
                <a:ea typeface="黑体" pitchFamily="49" charset="-122"/>
              </a:rPr>
              <a:t>。</a:t>
            </a:r>
            <a:endParaRPr lang="zh-CN" altLang="zh-CN">
              <a:latin typeface="Arial" pitchFamily="34" charset="0"/>
              <a:ea typeface="宋体" pitchFamily="2" charset="-122"/>
            </a:endParaRPr>
          </a:p>
        </p:txBody>
      </p:sp>
      <p:sp>
        <p:nvSpPr>
          <p:cNvPr id="63490" name="文本框 2"/>
          <p:cNvSpPr/>
          <p:nvPr/>
        </p:nvSpPr>
        <p:spPr>
          <a:xfrm>
            <a:off x="3276600" y="908050"/>
            <a:ext cx="412750" cy="646113"/>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C</a:t>
            </a:r>
            <a:endParaRPr lang="zh-CN" altLang="zh-CN">
              <a:latin typeface="Arial" pitchFamily="34" charset="0"/>
              <a:ea typeface="宋体" pitchFamily="2" charset="-122"/>
            </a:endParaRPr>
          </a:p>
        </p:txBody>
      </p:sp>
      <p:sp>
        <p:nvSpPr>
          <p:cNvPr id="63491" name="文本框 3"/>
          <p:cNvSpPr/>
          <p:nvPr/>
        </p:nvSpPr>
        <p:spPr>
          <a:xfrm>
            <a:off x="227013" y="3073400"/>
            <a:ext cx="8832850" cy="3538538"/>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A.混为一谈：把不同的事物混在一起,当作同样的事物谈论。符合语境；</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B.精益求精：比喻已经很好了,还要求更好。表示要求极高。符合语境；</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C.登峰造极：比喻学问、技能等达到最高的境界或成就。用于攀登高山顶峰,属于望文生义,使用错误；</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D.叹为观止：指赞美所见到的事物好到了极点。符合语境；</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p:cTn id="7" dur="500" fill="hold"/>
                                        <p:tgtEl>
                                          <p:spTgt spid="63490"/>
                                        </p:tgtEl>
                                        <p:attrNameLst>
                                          <p:attrName>ppt_x</p:attrName>
                                        </p:attrNameLst>
                                      </p:cBhvr>
                                      <p:tavLst>
                                        <p:tav tm="0">
                                          <p:val>
                                            <p:strVal val="#ppt_x"/>
                                          </p:val>
                                        </p:tav>
                                        <p:tav tm="100000">
                                          <p:val>
                                            <p:strVal val="#ppt_x"/>
                                          </p:val>
                                        </p:tav>
                                      </p:tavLst>
                                    </p:anim>
                                    <p:anim calcmode="lin" valueType="num">
                                      <p:cBhvr>
                                        <p:cTn id="8"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1"/>
                                        </p:tgtEl>
                                        <p:attrNameLst>
                                          <p:attrName>style.visibility</p:attrName>
                                        </p:attrNameLst>
                                      </p:cBhvr>
                                      <p:to>
                                        <p:strVal val="visible"/>
                                      </p:to>
                                    </p:set>
                                    <p:anim calcmode="lin" valueType="num">
                                      <p:cBhvr>
                                        <p:cTn id="13" dur="500" fill="hold"/>
                                        <p:tgtEl>
                                          <p:spTgt spid="63491"/>
                                        </p:tgtEl>
                                        <p:attrNameLst>
                                          <p:attrName>ppt_x</p:attrName>
                                        </p:attrNameLst>
                                      </p:cBhvr>
                                      <p:tavLst>
                                        <p:tav tm="0">
                                          <p:val>
                                            <p:strVal val="#ppt_x"/>
                                          </p:val>
                                        </p:tav>
                                        <p:tav tm="100000">
                                          <p:val>
                                            <p:strVal val="#ppt_x"/>
                                          </p:val>
                                        </p:tav>
                                      </p:tavLst>
                                    </p:anim>
                                    <p:anim calcmode="lin" valueType="num">
                                      <p:cBhvr>
                                        <p:cTn id="14" dur="500" fill="hold"/>
                                        <p:tgtEl>
                                          <p:spTgt spid="634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文本框 99"/>
          <p:cNvSpPr/>
          <p:nvPr/>
        </p:nvSpPr>
        <p:spPr>
          <a:xfrm>
            <a:off x="61913" y="260350"/>
            <a:ext cx="8999537" cy="37846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2400" b="1">
                <a:latin typeface="黑体" pitchFamily="49" charset="-122"/>
                <a:ea typeface="黑体" pitchFamily="49" charset="-122"/>
              </a:rPr>
              <a:t>4</a:t>
            </a:r>
            <a:r>
              <a:rPr lang="zh-CN" altLang="zh-CN" sz="2400" b="1">
                <a:latin typeface="黑体" pitchFamily="49" charset="-122"/>
                <a:ea typeface="黑体" pitchFamily="49" charset="-122"/>
              </a:rPr>
              <a:t>.【2020年四川省广安市中考语文】下列句子中加点的成语使用正确的一项是(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A. 华蓥山新建的几个风景区和老风景区</a:t>
            </a:r>
            <a:r>
              <a:rPr lang="zh-CN" altLang="zh-CN" sz="2400" b="1" u="sng">
                <a:solidFill>
                  <a:srgbClr val="FF0000"/>
                </a:solidFill>
                <a:latin typeface="黑体" pitchFamily="49" charset="-122"/>
                <a:ea typeface="黑体" pitchFamily="49" charset="-122"/>
              </a:rPr>
              <a:t>珠联璧合</a:t>
            </a:r>
            <a:r>
              <a:rPr lang="zh-CN" altLang="zh-CN" sz="2400" b="1">
                <a:latin typeface="黑体" pitchFamily="49" charset="-122"/>
                <a:ea typeface="黑体" pitchFamily="49" charset="-122"/>
              </a:rPr>
              <a:t>,相映成辉。</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B. 曾经有一位美术专业的学生外出写生,两个礼拜就画了一百多张,这当然只能是</a:t>
            </a:r>
            <a:r>
              <a:rPr lang="zh-CN" altLang="zh-CN" sz="2400" b="1" u="sng">
                <a:solidFill>
                  <a:srgbClr val="FF0000"/>
                </a:solidFill>
                <a:latin typeface="黑体" pitchFamily="49" charset="-122"/>
                <a:ea typeface="黑体" pitchFamily="49" charset="-122"/>
              </a:rPr>
              <a:t>轻描淡写</a:t>
            </a:r>
            <a:r>
              <a:rPr lang="zh-CN" altLang="zh-CN" sz="2400" b="1">
                <a:latin typeface="黑体" pitchFamily="49" charset="-122"/>
                <a:ea typeface="黑体" pitchFamily="49" charset="-122"/>
              </a:rPr>
              <a:t>,不可能深刻认识对象,更不可能创造意境。</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C. 一年一度的四川武胜龙舟节拉开了帷幕。远远望去,嘉陵江畔</a:t>
            </a:r>
            <a:r>
              <a:rPr lang="zh-CN" altLang="zh-CN" sz="2400" b="1" u="sng">
                <a:solidFill>
                  <a:srgbClr val="FF0000"/>
                </a:solidFill>
                <a:latin typeface="黑体" pitchFamily="49" charset="-122"/>
                <a:ea typeface="黑体" pitchFamily="49" charset="-122"/>
              </a:rPr>
              <a:t>巧夺天工</a:t>
            </a:r>
            <a:r>
              <a:rPr lang="zh-CN" altLang="zh-CN" sz="2400" b="1">
                <a:latin typeface="黑体" pitchFamily="49" charset="-122"/>
                <a:ea typeface="黑体" pitchFamily="49" charset="-122"/>
              </a:rPr>
              <a:t>。</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D. 正如演出前预料的一样,初三(1)班的同学将话剧《屈原》演绎得荡气回肠,这让班主任</a:t>
            </a:r>
            <a:r>
              <a:rPr lang="zh-CN" altLang="zh-CN" sz="2400" b="1" u="sng">
                <a:solidFill>
                  <a:srgbClr val="FF0000"/>
                </a:solidFill>
                <a:latin typeface="黑体" pitchFamily="49" charset="-122"/>
                <a:ea typeface="黑体" pitchFamily="49" charset="-122"/>
              </a:rPr>
              <a:t>喜出望外</a:t>
            </a:r>
            <a:r>
              <a:rPr lang="zh-CN" altLang="zh-CN" sz="2400" b="1">
                <a:latin typeface="黑体" pitchFamily="49" charset="-122"/>
                <a:ea typeface="黑体" pitchFamily="49" charset="-122"/>
              </a:rPr>
              <a:t>。</a:t>
            </a:r>
            <a:endParaRPr lang="zh-CN" altLang="zh-CN">
              <a:latin typeface="Arial" pitchFamily="34" charset="0"/>
              <a:ea typeface="宋体" pitchFamily="2" charset="-122"/>
            </a:endParaRPr>
          </a:p>
        </p:txBody>
      </p:sp>
      <p:sp>
        <p:nvSpPr>
          <p:cNvPr id="64514" name="文本框 2"/>
          <p:cNvSpPr/>
          <p:nvPr/>
        </p:nvSpPr>
        <p:spPr>
          <a:xfrm>
            <a:off x="2916238" y="476250"/>
            <a:ext cx="412750"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A</a:t>
            </a:r>
            <a:endParaRPr lang="zh-CN" altLang="zh-CN">
              <a:latin typeface="Arial" pitchFamily="34" charset="0"/>
              <a:ea typeface="宋体" pitchFamily="2" charset="-122"/>
            </a:endParaRPr>
          </a:p>
        </p:txBody>
      </p:sp>
      <p:sp>
        <p:nvSpPr>
          <p:cNvPr id="64515" name="文本框 3"/>
          <p:cNvSpPr/>
          <p:nvPr/>
        </p:nvSpPr>
        <p:spPr>
          <a:xfrm>
            <a:off x="250825" y="3208338"/>
            <a:ext cx="8832850" cy="3538537"/>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A.珠联璧合：比喻杰出的人才或美好的事物结合在一起。使用正确；</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B.轻描淡写：指说话写文章把重要问题轻轻带过。望文生义,使用错误；</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C.巧夺天工：人工的精巧胜过天然。“嘉陵江畔”的景色为自然景观,对象使用错误；</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D.喜出望外：由于没有想到的好事而非常高兴。和句中“正如演出前预料的一样”矛盾；</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p:cTn id="7" dur="500" fill="hold"/>
                                        <p:tgtEl>
                                          <p:spTgt spid="64514"/>
                                        </p:tgtEl>
                                        <p:attrNameLst>
                                          <p:attrName>ppt_x</p:attrName>
                                        </p:attrNameLst>
                                      </p:cBhvr>
                                      <p:tavLst>
                                        <p:tav tm="0">
                                          <p:val>
                                            <p:strVal val="#ppt_x"/>
                                          </p:val>
                                        </p:tav>
                                        <p:tav tm="100000">
                                          <p:val>
                                            <p:strVal val="#ppt_x"/>
                                          </p:val>
                                        </p:tav>
                                      </p:tavLst>
                                    </p:anim>
                                    <p:anim calcmode="lin" valueType="num">
                                      <p:cBhvr>
                                        <p:cTn id="8" dur="500" fill="hold"/>
                                        <p:tgtEl>
                                          <p:spTgt spid="645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5"/>
                                        </p:tgtEl>
                                        <p:attrNameLst>
                                          <p:attrName>style.visibility</p:attrName>
                                        </p:attrNameLst>
                                      </p:cBhvr>
                                      <p:to>
                                        <p:strVal val="visible"/>
                                      </p:to>
                                    </p:set>
                                    <p:anim calcmode="lin" valueType="num">
                                      <p:cBhvr>
                                        <p:cTn id="13" dur="500" fill="hold"/>
                                        <p:tgtEl>
                                          <p:spTgt spid="64515"/>
                                        </p:tgtEl>
                                        <p:attrNameLst>
                                          <p:attrName>ppt_x</p:attrName>
                                        </p:attrNameLst>
                                      </p:cBhvr>
                                      <p:tavLst>
                                        <p:tav tm="0">
                                          <p:val>
                                            <p:strVal val="#ppt_x"/>
                                          </p:val>
                                        </p:tav>
                                        <p:tav tm="100000">
                                          <p:val>
                                            <p:strVal val="#ppt_x"/>
                                          </p:val>
                                        </p:tav>
                                      </p:tavLst>
                                    </p:anim>
                                    <p:anim calcmode="lin" valueType="num">
                                      <p:cBhvr>
                                        <p:cTn id="14" dur="500" fill="hold"/>
                                        <p:tgtEl>
                                          <p:spTgt spid="645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3" name="文本框 99"/>
          <p:cNvSpPr/>
          <p:nvPr/>
        </p:nvSpPr>
        <p:spPr>
          <a:xfrm>
            <a:off x="903288" y="404813"/>
            <a:ext cx="7597775" cy="48672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lnSpc>
                <a:spcPct val="110000"/>
              </a:lnSpc>
              <a:buFontTx/>
              <a:buNone/>
            </a:pPr>
            <a:r>
              <a:rPr lang="zh-CN" altLang="zh-CN" sz="4000" b="1">
                <a:latin typeface="黑体" pitchFamily="49" charset="-122"/>
                <a:ea typeface="黑体" pitchFamily="49" charset="-122"/>
              </a:rPr>
              <a:t>病句判断和修改秘诀</a:t>
            </a:r>
            <a:endParaRPr lang="zh-CN" altLang="zh-CN"/>
          </a:p>
          <a:p>
            <a:pPr lvl="0">
              <a:lnSpc>
                <a:spcPct val="110000"/>
              </a:lnSpc>
              <a:buFontTx/>
              <a:buNone/>
            </a:pPr>
            <a:endParaRPr lang="en-US" altLang="zh-CN" sz="2800" b="1">
              <a:latin typeface="黑体" pitchFamily="49" charset="-122"/>
              <a:ea typeface="黑体" pitchFamily="49" charset="-122"/>
            </a:endParaRPr>
          </a:p>
          <a:p>
            <a:pPr lvl="0">
              <a:lnSpc>
                <a:spcPct val="110000"/>
              </a:lnSpc>
              <a:buFontTx/>
              <a:buNone/>
            </a:pPr>
            <a:r>
              <a:rPr lang="en-US" altLang="zh-CN" sz="2800" b="1">
                <a:latin typeface="黑体" pitchFamily="49" charset="-122"/>
                <a:ea typeface="黑体" pitchFamily="49" charset="-122"/>
              </a:rPr>
              <a:t>1</a:t>
            </a:r>
            <a:r>
              <a:rPr lang="zh-CN" altLang="zh-CN" sz="2800" b="1">
                <a:latin typeface="黑体" pitchFamily="49" charset="-122"/>
                <a:ea typeface="黑体" pitchFamily="49" charset="-122"/>
              </a:rPr>
              <a:t>、借助</a:t>
            </a:r>
            <a:r>
              <a:rPr lang="zh-CN" altLang="zh-CN" sz="2800" b="1">
                <a:solidFill>
                  <a:srgbClr val="FF0000"/>
                </a:solidFill>
                <a:latin typeface="黑体" pitchFamily="49" charset="-122"/>
                <a:ea typeface="黑体" pitchFamily="49" charset="-122"/>
              </a:rPr>
              <a:t>语感</a:t>
            </a:r>
            <a:r>
              <a:rPr lang="zh-CN" altLang="zh-CN" sz="2800" b="1">
                <a:latin typeface="黑体" pitchFamily="49" charset="-122"/>
                <a:ea typeface="黑体" pitchFamily="49" charset="-122"/>
              </a:rPr>
              <a:t>先体会,</a:t>
            </a:r>
            <a:r>
              <a:rPr lang="zh-CN" altLang="zh-CN" sz="2800" b="1">
                <a:solidFill>
                  <a:srgbClr val="FF0000"/>
                </a:solidFill>
                <a:latin typeface="黑体" pitchFamily="49" charset="-122"/>
                <a:ea typeface="黑体" pitchFamily="49" charset="-122"/>
              </a:rPr>
              <a:t>再提主干查枝叶</a:t>
            </a:r>
            <a:r>
              <a:rPr lang="zh-CN" altLang="zh-CN" sz="2800" b="1">
                <a:latin typeface="黑体" pitchFamily="49" charset="-122"/>
                <a:ea typeface="黑体" pitchFamily="49" charset="-122"/>
              </a:rPr>
              <a:t>。</a:t>
            </a:r>
            <a:endParaRPr lang="zh-CN" altLang="zh-CN"/>
          </a:p>
          <a:p>
            <a:pPr lvl="0">
              <a:lnSpc>
                <a:spcPct val="110000"/>
              </a:lnSpc>
              <a:buFontTx/>
              <a:buNone/>
            </a:pPr>
            <a:r>
              <a:rPr lang="en-US" altLang="zh-CN" sz="2800" b="1">
                <a:latin typeface="黑体" pitchFamily="49" charset="-122"/>
                <a:ea typeface="黑体" pitchFamily="49" charset="-122"/>
              </a:rPr>
              <a:t>2</a:t>
            </a:r>
            <a:r>
              <a:rPr lang="zh-CN" altLang="zh-CN" sz="2800" b="1">
                <a:latin typeface="黑体" pitchFamily="49" charset="-122"/>
                <a:ea typeface="黑体" pitchFamily="49" charset="-122"/>
              </a:rPr>
              <a:t>、主干枝叶没问题,要看</a:t>
            </a:r>
            <a:r>
              <a:rPr lang="zh-CN" altLang="zh-CN" sz="2800" b="1">
                <a:solidFill>
                  <a:srgbClr val="FF0000"/>
                </a:solidFill>
                <a:latin typeface="黑体" pitchFamily="49" charset="-122"/>
                <a:ea typeface="黑体" pitchFamily="49" charset="-122"/>
              </a:rPr>
              <a:t>语序</a:t>
            </a:r>
            <a:r>
              <a:rPr lang="zh-CN" altLang="zh-CN" sz="2800" b="1">
                <a:latin typeface="黑体" pitchFamily="49" charset="-122"/>
                <a:ea typeface="黑体" pitchFamily="49" charset="-122"/>
              </a:rPr>
              <a:t>当不当。</a:t>
            </a:r>
            <a:endParaRPr lang="zh-CN" altLang="zh-CN"/>
          </a:p>
          <a:p>
            <a:pPr lvl="0">
              <a:lnSpc>
                <a:spcPct val="110000"/>
              </a:lnSpc>
              <a:buFontTx/>
              <a:buNone/>
            </a:pPr>
            <a:r>
              <a:rPr lang="en-US" altLang="zh-CN" sz="2800" b="1">
                <a:latin typeface="黑体" pitchFamily="49" charset="-122"/>
                <a:ea typeface="黑体" pitchFamily="49" charset="-122"/>
              </a:rPr>
              <a:t>3</a:t>
            </a:r>
            <a:r>
              <a:rPr lang="zh-CN" altLang="zh-CN" sz="2800" b="1">
                <a:latin typeface="黑体" pitchFamily="49" charset="-122"/>
                <a:ea typeface="黑体" pitchFamily="49" charset="-122"/>
              </a:rPr>
              <a:t>、句首出现了</a:t>
            </a:r>
            <a:r>
              <a:rPr lang="zh-CN" altLang="zh-CN" sz="2800" b="1">
                <a:solidFill>
                  <a:srgbClr val="FF0000"/>
                </a:solidFill>
                <a:latin typeface="黑体" pitchFamily="49" charset="-122"/>
                <a:ea typeface="黑体" pitchFamily="49" charset="-122"/>
              </a:rPr>
              <a:t>介词</a:t>
            </a:r>
            <a:r>
              <a:rPr lang="zh-CN" altLang="zh-CN" sz="2800" b="1">
                <a:latin typeface="黑体" pitchFamily="49" charset="-122"/>
                <a:ea typeface="黑体" pitchFamily="49" charset="-122"/>
              </a:rPr>
              <a:t>,警惕主语会残缺。</a:t>
            </a:r>
            <a:endParaRPr lang="zh-CN" altLang="zh-CN"/>
          </a:p>
          <a:p>
            <a:pPr lvl="0">
              <a:lnSpc>
                <a:spcPct val="110000"/>
              </a:lnSpc>
              <a:buFontTx/>
              <a:buNone/>
            </a:pPr>
            <a:r>
              <a:rPr lang="en-US" altLang="zh-CN" sz="2800" b="1">
                <a:latin typeface="黑体" pitchFamily="49" charset="-122"/>
                <a:ea typeface="黑体" pitchFamily="49" charset="-122"/>
              </a:rPr>
              <a:t>4</a:t>
            </a:r>
            <a:r>
              <a:rPr lang="zh-CN" altLang="zh-CN" sz="2800" b="1">
                <a:latin typeface="黑体" pitchFamily="49" charset="-122"/>
                <a:ea typeface="黑体" pitchFamily="49" charset="-122"/>
              </a:rPr>
              <a:t>、自相</a:t>
            </a:r>
            <a:r>
              <a:rPr lang="zh-CN" altLang="zh-CN" sz="2800" b="1">
                <a:solidFill>
                  <a:srgbClr val="FF0000"/>
                </a:solidFill>
                <a:latin typeface="黑体" pitchFamily="49" charset="-122"/>
                <a:ea typeface="黑体" pitchFamily="49" charset="-122"/>
              </a:rPr>
              <a:t>矛盾</a:t>
            </a:r>
            <a:r>
              <a:rPr lang="zh-CN" altLang="zh-CN" sz="2800" b="1">
                <a:latin typeface="黑体" pitchFamily="49" charset="-122"/>
                <a:ea typeface="黑体" pitchFamily="49" charset="-122"/>
              </a:rPr>
              <a:t>与</a:t>
            </a:r>
            <a:r>
              <a:rPr lang="zh-CN" altLang="zh-CN" sz="2800" b="1">
                <a:solidFill>
                  <a:srgbClr val="FF0000"/>
                </a:solidFill>
                <a:latin typeface="黑体" pitchFamily="49" charset="-122"/>
                <a:ea typeface="黑体" pitchFamily="49" charset="-122"/>
              </a:rPr>
              <a:t>重复</a:t>
            </a:r>
            <a:r>
              <a:rPr lang="zh-CN" altLang="zh-CN" sz="2800" b="1">
                <a:latin typeface="黑体" pitchFamily="49" charset="-122"/>
                <a:ea typeface="黑体" pitchFamily="49" charset="-122"/>
              </a:rPr>
              <a:t>,删去调换要简洁。</a:t>
            </a:r>
            <a:endParaRPr lang="zh-CN" altLang="zh-CN"/>
          </a:p>
          <a:p>
            <a:pPr lvl="0">
              <a:lnSpc>
                <a:spcPct val="110000"/>
              </a:lnSpc>
              <a:buFontTx/>
              <a:buNone/>
            </a:pPr>
            <a:r>
              <a:rPr lang="en-US" altLang="zh-CN" sz="2800" b="1">
                <a:latin typeface="黑体" pitchFamily="49" charset="-122"/>
                <a:ea typeface="黑体" pitchFamily="49" charset="-122"/>
              </a:rPr>
              <a:t>5</a:t>
            </a:r>
            <a:r>
              <a:rPr lang="zh-CN" altLang="zh-CN" sz="2800" b="1">
                <a:latin typeface="黑体" pitchFamily="49" charset="-122"/>
                <a:ea typeface="黑体" pitchFamily="49" charset="-122"/>
              </a:rPr>
              <a:t>、</a:t>
            </a:r>
            <a:r>
              <a:rPr lang="en-US" altLang="zh-CN" sz="2800" b="1">
                <a:latin typeface="黑体" pitchFamily="49" charset="-122"/>
                <a:ea typeface="黑体" pitchFamily="49" charset="-122"/>
              </a:rPr>
              <a:t>“</a:t>
            </a:r>
            <a:r>
              <a:rPr lang="zh-CN" altLang="zh-CN" sz="2800" b="1">
                <a:solidFill>
                  <a:srgbClr val="FF0000"/>
                </a:solidFill>
                <a:latin typeface="黑体" pitchFamily="49" charset="-122"/>
                <a:ea typeface="黑体" pitchFamily="49" charset="-122"/>
              </a:rPr>
              <a:t>是否</a:t>
            </a:r>
            <a:r>
              <a:rPr lang="en-US" altLang="zh-CN" sz="2800" b="1">
                <a:latin typeface="黑体" pitchFamily="49" charset="-122"/>
                <a:ea typeface="黑体" pitchFamily="49" charset="-122"/>
              </a:rPr>
              <a:t>”“</a:t>
            </a:r>
            <a:r>
              <a:rPr lang="zh-CN" altLang="zh-CN" sz="2800" b="1">
                <a:solidFill>
                  <a:srgbClr val="FF0000"/>
                </a:solidFill>
                <a:latin typeface="黑体" pitchFamily="49" charset="-122"/>
                <a:ea typeface="黑体" pitchFamily="49" charset="-122"/>
              </a:rPr>
              <a:t>能否</a:t>
            </a:r>
            <a:r>
              <a:rPr lang="en-US" altLang="zh-CN" sz="2800" b="1">
                <a:latin typeface="黑体" pitchFamily="49" charset="-122"/>
                <a:ea typeface="黑体" pitchFamily="49" charset="-122"/>
              </a:rPr>
              <a:t>”</a:t>
            </a:r>
            <a:r>
              <a:rPr lang="zh-CN" altLang="zh-CN" sz="2800" b="1">
                <a:latin typeface="黑体" pitchFamily="49" charset="-122"/>
                <a:ea typeface="黑体" pitchFamily="49" charset="-122"/>
              </a:rPr>
              <a:t>关键词,一面两面要对应。</a:t>
            </a:r>
            <a:endParaRPr lang="zh-CN" altLang="zh-CN"/>
          </a:p>
          <a:p>
            <a:pPr lvl="0">
              <a:lnSpc>
                <a:spcPct val="110000"/>
              </a:lnSpc>
              <a:buFontTx/>
              <a:buNone/>
            </a:pPr>
            <a:r>
              <a:rPr lang="en-US" altLang="zh-CN" sz="2800" b="1">
                <a:latin typeface="黑体" pitchFamily="49" charset="-122"/>
                <a:ea typeface="黑体" pitchFamily="49" charset="-122"/>
              </a:rPr>
              <a:t>6</a:t>
            </a:r>
            <a:r>
              <a:rPr lang="zh-CN" altLang="zh-CN" sz="2800" b="1">
                <a:latin typeface="黑体" pitchFamily="49" charset="-122"/>
                <a:ea typeface="黑体" pitchFamily="49" charset="-122"/>
              </a:rPr>
              <a:t>、</a:t>
            </a:r>
            <a:r>
              <a:rPr lang="zh-CN" altLang="zh-CN" sz="2800" b="1">
                <a:solidFill>
                  <a:srgbClr val="FF0000"/>
                </a:solidFill>
                <a:latin typeface="黑体" pitchFamily="49" charset="-122"/>
                <a:ea typeface="黑体" pitchFamily="49" charset="-122"/>
              </a:rPr>
              <a:t>否定词</a:t>
            </a:r>
            <a:r>
              <a:rPr lang="zh-CN" altLang="zh-CN" sz="2800" b="1">
                <a:latin typeface="黑体" pitchFamily="49" charset="-122"/>
                <a:ea typeface="黑体" pitchFamily="49" charset="-122"/>
              </a:rPr>
              <a:t>和</a:t>
            </a:r>
            <a:r>
              <a:rPr lang="zh-CN" altLang="zh-CN" sz="2800" b="1">
                <a:solidFill>
                  <a:srgbClr val="FF0000"/>
                </a:solidFill>
                <a:latin typeface="黑体" pitchFamily="49" charset="-122"/>
                <a:ea typeface="黑体" pitchFamily="49" charset="-122"/>
              </a:rPr>
              <a:t>关联词</a:t>
            </a:r>
            <a:r>
              <a:rPr lang="zh-CN" altLang="zh-CN" sz="2800" b="1">
                <a:latin typeface="黑体" pitchFamily="49" charset="-122"/>
                <a:ea typeface="黑体" pitchFamily="49" charset="-122"/>
              </a:rPr>
              <a:t>,有它出现要警惕。</a:t>
            </a:r>
            <a:endParaRPr lang="zh-CN" altLang="zh-CN"/>
          </a:p>
          <a:p>
            <a:pPr lvl="0">
              <a:lnSpc>
                <a:spcPct val="110000"/>
              </a:lnSpc>
              <a:buFontTx/>
              <a:buNone/>
            </a:pPr>
            <a:r>
              <a:rPr lang="en-US" altLang="zh-CN" sz="2800" b="1">
                <a:latin typeface="黑体" pitchFamily="49" charset="-122"/>
                <a:ea typeface="黑体" pitchFamily="49" charset="-122"/>
              </a:rPr>
              <a:t>7</a:t>
            </a:r>
            <a:r>
              <a:rPr lang="zh-CN" altLang="zh-CN" sz="2800" b="1">
                <a:latin typeface="黑体" pitchFamily="49" charset="-122"/>
                <a:ea typeface="黑体" pitchFamily="49" charset="-122"/>
              </a:rPr>
              <a:t>、</a:t>
            </a:r>
            <a:r>
              <a:rPr lang="zh-CN" altLang="zh-CN" sz="2800" b="1">
                <a:solidFill>
                  <a:srgbClr val="FF0000"/>
                </a:solidFill>
                <a:latin typeface="黑体" pitchFamily="49" charset="-122"/>
                <a:ea typeface="黑体" pitchFamily="49" charset="-122"/>
              </a:rPr>
              <a:t>并列</a:t>
            </a:r>
            <a:r>
              <a:rPr lang="zh-CN" altLang="zh-CN" sz="2800" b="1">
                <a:latin typeface="黑体" pitchFamily="49" charset="-122"/>
                <a:ea typeface="黑体" pitchFamily="49" charset="-122"/>
              </a:rPr>
              <a:t>结构要当心,谨防前后出问题。</a:t>
            </a:r>
            <a:endParaRPr lang="zh-CN" altLang="zh-CN"/>
          </a:p>
          <a:p>
            <a:pPr lvl="0">
              <a:lnSpc>
                <a:spcPct val="110000"/>
              </a:lnSpc>
              <a:buFontTx/>
              <a:buNone/>
            </a:pPr>
            <a:r>
              <a:rPr lang="en-US" altLang="zh-CN" sz="2800" b="1">
                <a:latin typeface="黑体" pitchFamily="49" charset="-122"/>
                <a:ea typeface="黑体" pitchFamily="49" charset="-122"/>
              </a:rPr>
              <a:t>8</a:t>
            </a:r>
            <a:r>
              <a:rPr lang="zh-CN" altLang="zh-CN" sz="2800" b="1">
                <a:latin typeface="黑体" pitchFamily="49" charset="-122"/>
                <a:ea typeface="黑体" pitchFamily="49" charset="-122"/>
              </a:rPr>
              <a:t>、</a:t>
            </a:r>
            <a:r>
              <a:rPr lang="zh-CN" altLang="zh-CN" sz="2800" b="1">
                <a:solidFill>
                  <a:srgbClr val="FF0000"/>
                </a:solidFill>
                <a:latin typeface="黑体" pitchFamily="49" charset="-122"/>
                <a:ea typeface="黑体" pitchFamily="49" charset="-122"/>
              </a:rPr>
              <a:t>增删调换</a:t>
            </a:r>
            <a:r>
              <a:rPr lang="zh-CN" altLang="zh-CN" sz="2800" b="1">
                <a:latin typeface="黑体" pitchFamily="49" charset="-122"/>
                <a:ea typeface="黑体" pitchFamily="49" charset="-122"/>
              </a:rPr>
              <a:t>灵活用,句子毛病定除去。</a:t>
            </a:r>
            <a:endParaRPr lang="zh-CN" altLang="zh-CN"/>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7" name="文本框 99"/>
          <p:cNvSpPr/>
          <p:nvPr/>
        </p:nvSpPr>
        <p:spPr>
          <a:xfrm>
            <a:off x="61913" y="260350"/>
            <a:ext cx="8999537" cy="35385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2800" b="1">
                <a:latin typeface="黑体" pitchFamily="49" charset="-122"/>
                <a:ea typeface="黑体" pitchFamily="49" charset="-122"/>
              </a:rPr>
              <a:t>5</a:t>
            </a:r>
            <a:r>
              <a:rPr lang="zh-CN" altLang="zh-CN" sz="2800" b="1">
                <a:latin typeface="黑体" pitchFamily="49" charset="-122"/>
                <a:ea typeface="黑体" pitchFamily="49" charset="-122"/>
              </a:rPr>
              <a:t>.【2020年四川省凉山州中考语文】下列加点词语使用正确的一项是(   )</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A. 王立同学对这道数学题冥思苦想,终于</a:t>
            </a:r>
            <a:r>
              <a:rPr lang="zh-CN" altLang="zh-CN" sz="2800" b="1" u="sng">
                <a:solidFill>
                  <a:srgbClr val="FF0000"/>
                </a:solidFill>
                <a:latin typeface="黑体" pitchFamily="49" charset="-122"/>
                <a:ea typeface="黑体" pitchFamily="49" charset="-122"/>
              </a:rPr>
              <a:t>妙手偶得</a:t>
            </a:r>
            <a:r>
              <a:rPr lang="zh-CN" altLang="zh-CN" sz="2800" b="1">
                <a:latin typeface="黑体" pitchFamily="49" charset="-122"/>
                <a:ea typeface="黑体" pitchFamily="49" charset="-122"/>
              </a:rPr>
              <a:t>,有了答案。</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B. 盛夏又至,万物蓬勃,</a:t>
            </a:r>
            <a:r>
              <a:rPr lang="zh-CN" altLang="zh-CN" sz="2800" b="1" u="sng">
                <a:solidFill>
                  <a:srgbClr val="FF0000"/>
                </a:solidFill>
                <a:latin typeface="黑体" pitchFamily="49" charset="-122"/>
                <a:ea typeface="黑体" pitchFamily="49" charset="-122"/>
              </a:rPr>
              <a:t>油然而生</a:t>
            </a:r>
            <a:r>
              <a:rPr lang="zh-CN" altLang="zh-CN" sz="2800" b="1">
                <a:latin typeface="黑体" pitchFamily="49" charset="-122"/>
                <a:ea typeface="黑体" pitchFamily="49" charset="-122"/>
              </a:rPr>
              <a:t>的秧苗已然开花抽穗。</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C. 喜剧演员贾玲言语幽默,动作滑稽,令人</a:t>
            </a:r>
            <a:r>
              <a:rPr lang="zh-CN" altLang="zh-CN" sz="2800" b="1" u="sng">
                <a:solidFill>
                  <a:srgbClr val="FF0000"/>
                </a:solidFill>
                <a:latin typeface="黑体" pitchFamily="49" charset="-122"/>
                <a:ea typeface="黑体" pitchFamily="49" charset="-122"/>
              </a:rPr>
              <a:t>忍俊不禁</a:t>
            </a:r>
            <a:r>
              <a:rPr lang="zh-CN" altLang="zh-CN" sz="2800" b="1">
                <a:latin typeface="黑体" pitchFamily="49" charset="-122"/>
                <a:ea typeface="黑体" pitchFamily="49" charset="-122"/>
              </a:rPr>
              <a:t>。</a:t>
            </a:r>
            <a:endParaRPr lang="zh-CN" altLang="zh-CN">
              <a:latin typeface="Arial" pitchFamily="34" charset="0"/>
              <a:ea typeface="宋体" pitchFamily="2" charset="-122"/>
            </a:endParaRPr>
          </a:p>
          <a:p>
            <a:pPr marL="0" lvl="0" indent="-76200">
              <a:buFontTx/>
              <a:buNone/>
            </a:pPr>
            <a:r>
              <a:rPr lang="zh-CN" altLang="zh-CN" sz="2800" b="1">
                <a:latin typeface="黑体" pitchFamily="49" charset="-122"/>
                <a:ea typeface="黑体" pitchFamily="49" charset="-122"/>
              </a:rPr>
              <a:t>D. 歌曲《我和我的祖国》陶醉了每一个炎黄子孙,真是</a:t>
            </a:r>
            <a:r>
              <a:rPr lang="zh-CN" altLang="zh-CN" sz="2800" b="1" u="sng">
                <a:solidFill>
                  <a:srgbClr val="FF0000"/>
                </a:solidFill>
                <a:latin typeface="黑体" pitchFamily="49" charset="-122"/>
                <a:ea typeface="黑体" pitchFamily="49" charset="-122"/>
              </a:rPr>
              <a:t>哗众取宠</a:t>
            </a:r>
            <a:r>
              <a:rPr lang="zh-CN" altLang="zh-CN" sz="2800" b="1">
                <a:latin typeface="黑体" pitchFamily="49" charset="-122"/>
                <a:ea typeface="黑体" pitchFamily="49" charset="-122"/>
              </a:rPr>
              <a:t>啊！</a:t>
            </a:r>
            <a:endParaRPr lang="zh-CN" altLang="zh-CN">
              <a:latin typeface="Arial" pitchFamily="34" charset="0"/>
              <a:ea typeface="宋体" pitchFamily="2" charset="-122"/>
            </a:endParaRPr>
          </a:p>
        </p:txBody>
      </p:sp>
      <p:sp>
        <p:nvSpPr>
          <p:cNvPr id="65538" name="文本框 2"/>
          <p:cNvSpPr/>
          <p:nvPr/>
        </p:nvSpPr>
        <p:spPr>
          <a:xfrm>
            <a:off x="2916238" y="476250"/>
            <a:ext cx="412750"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C</a:t>
            </a:r>
            <a:endParaRPr lang="zh-CN" altLang="zh-CN">
              <a:latin typeface="Arial" pitchFamily="34" charset="0"/>
              <a:ea typeface="宋体" pitchFamily="2" charset="-122"/>
            </a:endParaRPr>
          </a:p>
        </p:txBody>
      </p:sp>
      <p:sp>
        <p:nvSpPr>
          <p:cNvPr id="65539" name="文本框 3"/>
          <p:cNvSpPr/>
          <p:nvPr/>
        </p:nvSpPr>
        <p:spPr>
          <a:xfrm>
            <a:off x="0" y="2779713"/>
            <a:ext cx="8832850" cy="3970337"/>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A.妙手偶得：技术高超的人,偶然间即可得到。也用来形容文学素养很深的人,出于灵感,即可偶然间得到妙语佳作。适用对象错误,不合语境；</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B.油然而生：形容思想感情自然而然地产生。望文生义,使用错误；</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C.忍俊不禁：指忍不住要发笑。与语境相合,使用正确；</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D.哗众取宠：意思是以浮夸的言行迎合群众,骗取群众的信赖和支持。褒贬误用,不合语境；</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p:cTn id="7" dur="500" fill="hold"/>
                                        <p:tgtEl>
                                          <p:spTgt spid="65538"/>
                                        </p:tgtEl>
                                        <p:attrNameLst>
                                          <p:attrName>ppt_x</p:attrName>
                                        </p:attrNameLst>
                                      </p:cBhvr>
                                      <p:tavLst>
                                        <p:tav tm="0">
                                          <p:val>
                                            <p:strVal val="#ppt_x"/>
                                          </p:val>
                                        </p:tav>
                                        <p:tav tm="100000">
                                          <p:val>
                                            <p:strVal val="#ppt_x"/>
                                          </p:val>
                                        </p:tav>
                                      </p:tavLst>
                                    </p:anim>
                                    <p:anim calcmode="lin" valueType="num">
                                      <p:cBhvr>
                                        <p:cTn id="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5539"/>
                                        </p:tgtEl>
                                        <p:attrNameLst>
                                          <p:attrName>style.visibility</p:attrName>
                                        </p:attrNameLst>
                                      </p:cBhvr>
                                      <p:to>
                                        <p:strVal val="visible"/>
                                      </p:to>
                                    </p:set>
                                    <p:anim calcmode="lin" valueType="num">
                                      <p:cBhvr>
                                        <p:cTn id="13" dur="500" fill="hold"/>
                                        <p:tgtEl>
                                          <p:spTgt spid="65539"/>
                                        </p:tgtEl>
                                        <p:attrNameLst>
                                          <p:attrName>ppt_x</p:attrName>
                                        </p:attrNameLst>
                                      </p:cBhvr>
                                      <p:tavLst>
                                        <p:tav tm="0">
                                          <p:val>
                                            <p:strVal val="#ppt_x"/>
                                          </p:val>
                                        </p:tav>
                                        <p:tav tm="100000">
                                          <p:val>
                                            <p:strVal val="#ppt_x"/>
                                          </p:val>
                                        </p:tav>
                                      </p:tavLst>
                                    </p:anim>
                                    <p:anim calcmode="lin" valueType="num">
                                      <p:cBhvr>
                                        <p:cTn id="14" dur="500" fill="hold"/>
                                        <p:tgtEl>
                                          <p:spTgt spid="655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1" name="文本框 99"/>
          <p:cNvSpPr/>
          <p:nvPr/>
        </p:nvSpPr>
        <p:spPr>
          <a:xfrm>
            <a:off x="61913" y="260350"/>
            <a:ext cx="8999537" cy="4398963"/>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2400" b="1">
                <a:latin typeface="黑体" pitchFamily="49" charset="-122"/>
                <a:ea typeface="黑体" pitchFamily="49" charset="-122"/>
              </a:rPr>
              <a:t>6</a:t>
            </a:r>
            <a:r>
              <a:rPr lang="zh-CN" altLang="zh-CN" sz="2400" b="1">
                <a:latin typeface="黑体" pitchFamily="49" charset="-122"/>
                <a:ea typeface="黑体" pitchFamily="49" charset="-122"/>
              </a:rPr>
              <a:t>.【2020年四川省遂宁市中考语文】下列加点词语使用有误的一项是(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A. 科学的健身指导不仅能帮助健身者避开运动误区,还能让健身</a:t>
            </a:r>
            <a:r>
              <a:rPr lang="zh-CN" altLang="en-US" sz="2800" b="1" u="sng">
                <a:solidFill>
                  <a:srgbClr val="FF0000"/>
                </a:solidFill>
                <a:latin typeface="黑体" pitchFamily="49" charset="-122"/>
                <a:ea typeface="黑体" pitchFamily="49" charset="-122"/>
              </a:rPr>
              <a:t>事半功倍</a:t>
            </a:r>
            <a:r>
              <a:rPr lang="zh-CN" altLang="zh-CN" sz="2400" b="1">
                <a:latin typeface="黑体" pitchFamily="49" charset="-122"/>
                <a:ea typeface="黑体" pitchFamily="49" charset="-122"/>
              </a:rPr>
              <a:t>。</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B. </a:t>
            </a:r>
            <a:r>
              <a:rPr lang="zh-CN" altLang="en-US" sz="2800" b="1" u="sng">
                <a:solidFill>
                  <a:srgbClr val="FF0000"/>
                </a:solidFill>
                <a:latin typeface="黑体" pitchFamily="49" charset="-122"/>
                <a:ea typeface="黑体" pitchFamily="49" charset="-122"/>
              </a:rPr>
              <a:t>家喻户晓</a:t>
            </a:r>
            <a:r>
              <a:rPr lang="zh-CN" altLang="zh-CN" sz="2400" b="1">
                <a:latin typeface="黑体" pitchFamily="49" charset="-122"/>
                <a:ea typeface="黑体" pitchFamily="49" charset="-122"/>
              </a:rPr>
              <a:t>的抗疫专家钟南山、李兰娟,为此次抗疫工作作出了突出贡献。</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C. 施工现场,机器声</a:t>
            </a:r>
            <a:r>
              <a:rPr lang="zh-CN" altLang="en-US" sz="2800" b="1" u="sng">
                <a:solidFill>
                  <a:srgbClr val="FF0000"/>
                </a:solidFill>
                <a:latin typeface="黑体" pitchFamily="49" charset="-122"/>
                <a:ea typeface="黑体" pitchFamily="49" charset="-122"/>
              </a:rPr>
              <a:t>振聋发聩</a:t>
            </a:r>
            <a:r>
              <a:rPr lang="zh-CN" altLang="zh-CN" sz="2400" b="1">
                <a:latin typeface="黑体" pitchFamily="49" charset="-122"/>
                <a:ea typeface="黑体" pitchFamily="49" charset="-122"/>
              </a:rPr>
              <a:t>,工人们夜以继日。短短十天,一所高规格的传染病医院就横空出世。</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D. 被誉为“佛中之圣、梵中之宝”的宝梵壁画笔力道劲深厚,色彩鲜艳明丽,所绘法像103人,各具情态、</a:t>
            </a:r>
            <a:r>
              <a:rPr lang="zh-CN" altLang="en-US" sz="2800" b="1" u="sng">
                <a:solidFill>
                  <a:srgbClr val="FF0000"/>
                </a:solidFill>
                <a:latin typeface="黑体" pitchFamily="49" charset="-122"/>
                <a:ea typeface="黑体" pitchFamily="49" charset="-122"/>
              </a:rPr>
              <a:t>栩栩如生</a:t>
            </a:r>
            <a:r>
              <a:rPr lang="zh-CN" altLang="zh-CN" sz="2400" b="1">
                <a:latin typeface="黑体" pitchFamily="49" charset="-122"/>
                <a:ea typeface="黑体" pitchFamily="49" charset="-122"/>
              </a:rPr>
              <a:t>,将天上人间融为一体,具有浓郁的生活气息和超凡的艺术魅力。</a:t>
            </a:r>
            <a:endParaRPr lang="zh-CN" altLang="zh-CN">
              <a:latin typeface="Arial" pitchFamily="34" charset="0"/>
              <a:ea typeface="宋体" pitchFamily="2" charset="-122"/>
            </a:endParaRPr>
          </a:p>
        </p:txBody>
      </p:sp>
      <p:sp>
        <p:nvSpPr>
          <p:cNvPr id="66562" name="文本框 2"/>
          <p:cNvSpPr/>
          <p:nvPr/>
        </p:nvSpPr>
        <p:spPr>
          <a:xfrm>
            <a:off x="1260475" y="404813"/>
            <a:ext cx="412750"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C</a:t>
            </a:r>
            <a:endParaRPr lang="zh-CN" altLang="zh-CN">
              <a:latin typeface="Arial" pitchFamily="34" charset="0"/>
              <a:ea typeface="宋体" pitchFamily="2" charset="-122"/>
            </a:endParaRPr>
          </a:p>
        </p:txBody>
      </p:sp>
      <p:sp>
        <p:nvSpPr>
          <p:cNvPr id="66563" name="文本框 3"/>
          <p:cNvSpPr/>
          <p:nvPr/>
        </p:nvSpPr>
        <p:spPr>
          <a:xfrm>
            <a:off x="0" y="2924175"/>
            <a:ext cx="8934450" cy="3538538"/>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A.“事半功倍”形容花费的气力小,收到的成效大,使用正确；</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B.“家喻户晓”意思是家家户户都知道,形容人所共知,使用正确；</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C.“振聋发聩”意思是发出很大的声响,使耳聋的人也听见,比喻用语言文字唤醒糊涂的人,与此处语境不符； </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D.“栩栩如生”指艺术形象非常逼真,如同活的一样,使用正确；</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p:cTn id="7" dur="500" fill="hold"/>
                                        <p:tgtEl>
                                          <p:spTgt spid="66562"/>
                                        </p:tgtEl>
                                        <p:attrNameLst>
                                          <p:attrName>ppt_x</p:attrName>
                                        </p:attrNameLst>
                                      </p:cBhvr>
                                      <p:tavLst>
                                        <p:tav tm="0">
                                          <p:val>
                                            <p:strVal val="#ppt_x"/>
                                          </p:val>
                                        </p:tav>
                                        <p:tav tm="100000">
                                          <p:val>
                                            <p:strVal val="#ppt_x"/>
                                          </p:val>
                                        </p:tav>
                                      </p:tavLst>
                                    </p:anim>
                                    <p:anim calcmode="lin" valueType="num">
                                      <p:cBhvr>
                                        <p:cTn id="8" dur="500" fill="hold"/>
                                        <p:tgtEl>
                                          <p:spTgt spid="665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563"/>
                                        </p:tgtEl>
                                        <p:attrNameLst>
                                          <p:attrName>style.visibility</p:attrName>
                                        </p:attrNameLst>
                                      </p:cBhvr>
                                      <p:to>
                                        <p:strVal val="visible"/>
                                      </p:to>
                                    </p:set>
                                    <p:anim calcmode="lin" valueType="num">
                                      <p:cBhvr>
                                        <p:cTn id="13" dur="500" fill="hold"/>
                                        <p:tgtEl>
                                          <p:spTgt spid="66563"/>
                                        </p:tgtEl>
                                        <p:attrNameLst>
                                          <p:attrName>ppt_x</p:attrName>
                                        </p:attrNameLst>
                                      </p:cBhvr>
                                      <p:tavLst>
                                        <p:tav tm="0">
                                          <p:val>
                                            <p:strVal val="#ppt_x"/>
                                          </p:val>
                                        </p:tav>
                                        <p:tav tm="100000">
                                          <p:val>
                                            <p:strVal val="#ppt_x"/>
                                          </p:val>
                                        </p:tav>
                                      </p:tavLst>
                                    </p:anim>
                                    <p:anim calcmode="lin" valueType="num">
                                      <p:cBhvr>
                                        <p:cTn id="14" dur="500" fill="hold"/>
                                        <p:tgtEl>
                                          <p:spTgt spid="665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5" name="文本框 99"/>
          <p:cNvSpPr/>
          <p:nvPr/>
        </p:nvSpPr>
        <p:spPr>
          <a:xfrm>
            <a:off x="71438" y="44450"/>
            <a:ext cx="8999537" cy="37846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2400" b="1">
                <a:latin typeface="黑体" pitchFamily="49" charset="-122"/>
                <a:ea typeface="黑体" pitchFamily="49" charset="-122"/>
              </a:rPr>
              <a:t>7</a:t>
            </a:r>
            <a:r>
              <a:rPr lang="zh-CN" altLang="zh-CN" sz="2400" b="1">
                <a:latin typeface="黑体" pitchFamily="49" charset="-122"/>
                <a:ea typeface="黑体" pitchFamily="49" charset="-122"/>
              </a:rPr>
              <a:t>. 【2020湖北省恩施州中考语文】下列句子中加点词语使用有误的一项是(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A．侠气三分,素心一点,方能让一个人的生命留出更多的空间,而留白处的开阔与包容,才是人生得以</a:t>
            </a:r>
            <a:r>
              <a:rPr lang="zh-CN" altLang="zh-CN" sz="2400" b="1" u="sng">
                <a:solidFill>
                  <a:srgbClr val="FF0000"/>
                </a:solidFill>
                <a:latin typeface="黑体" pitchFamily="49" charset="-122"/>
                <a:ea typeface="黑体" pitchFamily="49" charset="-122"/>
              </a:rPr>
              <a:t>拾级而上</a:t>
            </a:r>
            <a:r>
              <a:rPr lang="zh-CN" altLang="zh-CN" sz="2400" b="1">
                <a:latin typeface="黑体" pitchFamily="49" charset="-122"/>
                <a:ea typeface="黑体" pitchFamily="49" charset="-122"/>
              </a:rPr>
              <a:t>的阶梯所在。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B．阅读耗费力气。有时,认真阅读甚至比写一本书还费力。所以,我们要真心诚意、</a:t>
            </a:r>
            <a:r>
              <a:rPr lang="zh-CN" altLang="zh-CN" sz="2400" b="1" u="sng">
                <a:solidFill>
                  <a:srgbClr val="FF0000"/>
                </a:solidFill>
                <a:latin typeface="黑体" pitchFamily="49" charset="-122"/>
                <a:ea typeface="黑体" pitchFamily="49" charset="-122"/>
              </a:rPr>
              <a:t>热情洋溢</a:t>
            </a:r>
            <a:r>
              <a:rPr lang="zh-CN" altLang="zh-CN" sz="2400" b="1">
                <a:latin typeface="黑体" pitchFamily="49" charset="-122"/>
                <a:ea typeface="黑体" pitchFamily="49" charset="-122"/>
              </a:rPr>
              <a:t>、全神贯注地阅读。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C．刘师傅始终相信,古籍修复,是慢工出细活儿,“无论技术再怎么先进,</a:t>
            </a:r>
            <a:r>
              <a:rPr lang="zh-CN" altLang="zh-CN" sz="2400" b="1" u="sng">
                <a:solidFill>
                  <a:srgbClr val="FF0000"/>
                </a:solidFill>
                <a:latin typeface="黑体" pitchFamily="49" charset="-122"/>
                <a:ea typeface="黑体" pitchFamily="49" charset="-122"/>
              </a:rPr>
              <a:t>精益求精</a:t>
            </a:r>
            <a:r>
              <a:rPr lang="zh-CN" altLang="zh-CN" sz="2400" b="1">
                <a:latin typeface="黑体" pitchFamily="49" charset="-122"/>
                <a:ea typeface="黑体" pitchFamily="49" charset="-122"/>
              </a:rPr>
              <a:t>的匠心必须坚持,这是立身之本”。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D．光阴如水,在这即将分别的日子里,亲爱的老师,我们该如何报答您三年来</a:t>
            </a:r>
            <a:r>
              <a:rPr lang="zh-CN" altLang="zh-CN" sz="2400" b="1" u="sng">
                <a:solidFill>
                  <a:srgbClr val="FF0000"/>
                </a:solidFill>
                <a:latin typeface="黑体" pitchFamily="49" charset="-122"/>
                <a:ea typeface="黑体" pitchFamily="49" charset="-122"/>
              </a:rPr>
              <a:t>无所不至</a:t>
            </a:r>
            <a:r>
              <a:rPr lang="zh-CN" altLang="zh-CN" sz="2400" b="1">
                <a:latin typeface="黑体" pitchFamily="49" charset="-122"/>
                <a:ea typeface="黑体" pitchFamily="49" charset="-122"/>
              </a:rPr>
              <a:t>的关怀呢？</a:t>
            </a:r>
            <a:endParaRPr lang="zh-CN" altLang="zh-CN">
              <a:latin typeface="Arial" pitchFamily="34" charset="0"/>
              <a:ea typeface="宋体" pitchFamily="2" charset="-122"/>
            </a:endParaRPr>
          </a:p>
        </p:txBody>
      </p:sp>
      <p:sp>
        <p:nvSpPr>
          <p:cNvPr id="67586" name="文本框 1"/>
          <p:cNvSpPr/>
          <p:nvPr/>
        </p:nvSpPr>
        <p:spPr>
          <a:xfrm>
            <a:off x="155575" y="4005263"/>
            <a:ext cx="8832850" cy="24288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400" b="1">
                <a:solidFill>
                  <a:srgbClr val="333399"/>
                </a:solidFill>
                <a:latin typeface="黑体" pitchFamily="49" charset="-122"/>
                <a:ea typeface="黑体" pitchFamily="49" charset="-122"/>
              </a:rPr>
              <a:t>【解析】本题考查学生正确使用成语的能力。解答此题,我们平时要积累大量的成语,还要结合句意表述,从词性、词义轻重、感情色彩、习惯用法等多方面考虑。成语运用的常见错误有以下几种：望文生义、褒贬不当、搭配不当、用错对象、语境不符等。</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rPr>
              <a:t>D．无所不至：指没有不到的地方。也指什么坏事都做绝了。感情色彩错误。</a:t>
            </a:r>
            <a:endParaRPr lang="zh-CN" altLang="zh-CN">
              <a:latin typeface="Arial" pitchFamily="34" charset="0"/>
              <a:ea typeface="宋体" pitchFamily="2" charset="-122"/>
            </a:endParaRPr>
          </a:p>
        </p:txBody>
      </p:sp>
      <p:sp>
        <p:nvSpPr>
          <p:cNvPr id="67587" name="文本框 2"/>
          <p:cNvSpPr/>
          <p:nvPr/>
        </p:nvSpPr>
        <p:spPr>
          <a:xfrm>
            <a:off x="2051050" y="260350"/>
            <a:ext cx="414338" cy="644525"/>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D</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7"/>
                                        </p:tgtEl>
                                        <p:attrNameLst>
                                          <p:attrName>style.visibility</p:attrName>
                                        </p:attrNameLst>
                                      </p:cBhvr>
                                      <p:to>
                                        <p:strVal val="visible"/>
                                      </p:to>
                                    </p:set>
                                    <p:anim calcmode="lin" valueType="num">
                                      <p:cBhvr>
                                        <p:cTn id="7" dur="500" fill="hold"/>
                                        <p:tgtEl>
                                          <p:spTgt spid="67587"/>
                                        </p:tgtEl>
                                        <p:attrNameLst>
                                          <p:attrName>ppt_x</p:attrName>
                                        </p:attrNameLst>
                                      </p:cBhvr>
                                      <p:tavLst>
                                        <p:tav tm="0">
                                          <p:val>
                                            <p:strVal val="#ppt_x"/>
                                          </p:val>
                                        </p:tav>
                                        <p:tav tm="100000">
                                          <p:val>
                                            <p:strVal val="#ppt_x"/>
                                          </p:val>
                                        </p:tav>
                                      </p:tavLst>
                                    </p:anim>
                                    <p:anim calcmode="lin" valueType="num">
                                      <p:cBhvr>
                                        <p:cTn id="8" dur="500" fill="hold"/>
                                        <p:tgtEl>
                                          <p:spTgt spid="675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7586"/>
                                        </p:tgtEl>
                                        <p:attrNameLst>
                                          <p:attrName>style.visibility</p:attrName>
                                        </p:attrNameLst>
                                      </p:cBhvr>
                                      <p:to>
                                        <p:strVal val="visible"/>
                                      </p:to>
                                    </p:set>
                                    <p:anim calcmode="lin" valueType="num">
                                      <p:cBhvr>
                                        <p:cTn id="13" dur="500" fill="hold"/>
                                        <p:tgtEl>
                                          <p:spTgt spid="67586"/>
                                        </p:tgtEl>
                                        <p:attrNameLst>
                                          <p:attrName>ppt_x</p:attrName>
                                        </p:attrNameLst>
                                      </p:cBhvr>
                                      <p:tavLst>
                                        <p:tav tm="0">
                                          <p:val>
                                            <p:strVal val="#ppt_x"/>
                                          </p:val>
                                        </p:tav>
                                        <p:tav tm="100000">
                                          <p:val>
                                            <p:strVal val="#ppt_x"/>
                                          </p:val>
                                        </p:tav>
                                      </p:tavLst>
                                    </p:anim>
                                    <p:anim calcmode="lin" valueType="num">
                                      <p:cBhvr>
                                        <p:cTn id="14" dur="500" fill="hold"/>
                                        <p:tgtEl>
                                          <p:spTgt spid="675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09" name="文本框 99"/>
          <p:cNvSpPr/>
          <p:nvPr/>
        </p:nvSpPr>
        <p:spPr>
          <a:xfrm>
            <a:off x="61913" y="404813"/>
            <a:ext cx="8999537" cy="452278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en-US" altLang="zh-CN" sz="2400" b="1">
                <a:latin typeface="黑体" pitchFamily="49" charset="-122"/>
                <a:ea typeface="黑体" pitchFamily="49" charset="-122"/>
              </a:rPr>
              <a:t>8</a:t>
            </a:r>
            <a:r>
              <a:rPr lang="zh-CN" altLang="zh-CN" sz="2400" b="1">
                <a:latin typeface="黑体" pitchFamily="49" charset="-122"/>
                <a:ea typeface="黑体" pitchFamily="49" charset="-122"/>
              </a:rPr>
              <a:t>.【2020年湖北省鄂州市中考语文】下列句中加点成语使用恰当的一项是(   )</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A. “老人鞋”种类繁多,款式各异,价格</a:t>
            </a:r>
            <a:r>
              <a:rPr lang="zh-CN" altLang="zh-CN" sz="2400" b="1" u="sng">
                <a:solidFill>
                  <a:srgbClr val="FF0000"/>
                </a:solidFill>
                <a:latin typeface="黑体" pitchFamily="49" charset="-122"/>
                <a:ea typeface="黑体" pitchFamily="49" charset="-122"/>
              </a:rPr>
              <a:t>鱼龙混杂</a:t>
            </a:r>
            <a:r>
              <a:rPr lang="zh-CN" altLang="zh-CN" sz="2400" b="1">
                <a:latin typeface="黑体" pitchFamily="49" charset="-122"/>
                <a:ea typeface="黑体" pitchFamily="49" charset="-122"/>
              </a:rPr>
              <a:t>,高者可达3000元,低者仅需19元。</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B. “开大奔进故宫”事件持续发酵,“故宫道歉”又引起网友质疑：涉事大奔被放入,是得到故宫哪一级工作人员的允许？违规放行者应承担什么责任？故宫管理队伍一时被推到了舆论的</a:t>
            </a:r>
            <a:r>
              <a:rPr lang="zh-CN" altLang="zh-CN" sz="2400" b="1" u="sng">
                <a:solidFill>
                  <a:srgbClr val="FF0000"/>
                </a:solidFill>
                <a:latin typeface="黑体" pitchFamily="49" charset="-122"/>
                <a:ea typeface="黑体" pitchFamily="49" charset="-122"/>
              </a:rPr>
              <a:t>风口浪尖</a:t>
            </a:r>
            <a:r>
              <a:rPr lang="zh-CN" altLang="zh-CN" sz="2400" b="1">
                <a:latin typeface="黑体" pitchFamily="49" charset="-122"/>
                <a:ea typeface="黑体" pitchFamily="49" charset="-122"/>
              </a:rPr>
              <a:t>。</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C. “嫦娥四号”选择月球背面登录也具有很重要的意义,并且可以说是一种</a:t>
            </a:r>
            <a:r>
              <a:rPr lang="zh-CN" altLang="zh-CN" sz="2400" b="1" u="sng">
                <a:solidFill>
                  <a:srgbClr val="FF0000"/>
                </a:solidFill>
                <a:latin typeface="黑体" pitchFamily="49" charset="-122"/>
                <a:ea typeface="黑体" pitchFamily="49" charset="-122"/>
              </a:rPr>
              <a:t>别有用心</a:t>
            </a:r>
            <a:r>
              <a:rPr lang="zh-CN" altLang="zh-CN" sz="2400" b="1">
                <a:latin typeface="黑体" pitchFamily="49" charset="-122"/>
                <a:ea typeface="黑体" pitchFamily="49" charset="-122"/>
              </a:rPr>
              <a:t>的选择。</a:t>
            </a:r>
            <a:endParaRPr lang="zh-CN" altLang="zh-CN">
              <a:latin typeface="Arial" pitchFamily="34" charset="0"/>
              <a:ea typeface="宋体" pitchFamily="2" charset="-122"/>
            </a:endParaRPr>
          </a:p>
          <a:p>
            <a:pPr marL="0" lvl="0" indent="-76200">
              <a:buFontTx/>
              <a:buNone/>
            </a:pPr>
            <a:r>
              <a:rPr lang="zh-CN" altLang="zh-CN" sz="2400" b="1">
                <a:latin typeface="黑体" pitchFamily="49" charset="-122"/>
                <a:ea typeface="黑体" pitchFamily="49" charset="-122"/>
              </a:rPr>
              <a:t>D. 国家公祭日之长鸣警钟</a:t>
            </a:r>
            <a:r>
              <a:rPr lang="zh-CN" altLang="zh-CN" sz="2400" b="1" u="sng">
                <a:solidFill>
                  <a:srgbClr val="FF0000"/>
                </a:solidFill>
                <a:latin typeface="黑体" pitchFamily="49" charset="-122"/>
                <a:ea typeface="黑体" pitchFamily="49" charset="-122"/>
              </a:rPr>
              <a:t>震耳欲聋</a:t>
            </a:r>
            <a:r>
              <a:rPr lang="zh-CN" altLang="zh-CN" sz="2400" b="1">
                <a:latin typeface="黑体" pitchFamily="49" charset="-122"/>
                <a:ea typeface="黑体" pitchFamily="49" charset="-122"/>
              </a:rPr>
              <a:t>,那些装睡梦游的罪恶灵魂无处遁形。</a:t>
            </a:r>
            <a:endParaRPr lang="zh-CN" altLang="zh-CN">
              <a:latin typeface="Arial" pitchFamily="34" charset="0"/>
              <a:ea typeface="宋体" pitchFamily="2" charset="-122"/>
            </a:endParaRPr>
          </a:p>
        </p:txBody>
      </p:sp>
      <p:sp>
        <p:nvSpPr>
          <p:cNvPr id="68610" name="文本框 2"/>
          <p:cNvSpPr/>
          <p:nvPr/>
        </p:nvSpPr>
        <p:spPr>
          <a:xfrm>
            <a:off x="2124075" y="763588"/>
            <a:ext cx="412750" cy="646112"/>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B</a:t>
            </a:r>
            <a:endParaRPr lang="zh-CN" altLang="zh-CN">
              <a:latin typeface="Arial" pitchFamily="34" charset="0"/>
              <a:ea typeface="宋体" pitchFamily="2" charset="-122"/>
            </a:endParaRPr>
          </a:p>
        </p:txBody>
      </p:sp>
      <p:sp>
        <p:nvSpPr>
          <p:cNvPr id="68611" name="文本框 3"/>
          <p:cNvSpPr/>
          <p:nvPr/>
        </p:nvSpPr>
        <p:spPr>
          <a:xfrm>
            <a:off x="-36512" y="3140075"/>
            <a:ext cx="8832850" cy="3538538"/>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A．“鱼龙混杂”形容坏人和好人混在一起。用在句中形容“老人鞋”种类不恰当；</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B．“风口浪尖” 比喻社会斗争极为激烈、尖锐的地方。符合语境；</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C．“别有用心”指言论或行动中另有不可告人的企图,含贬义。用于此处感情色彩不当；</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D．“震耳欲聋”形容声音很大。这里用来唤醒糊涂麻木的人,不恰当；</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p:cTn id="7" dur="500" fill="hold"/>
                                        <p:tgtEl>
                                          <p:spTgt spid="68610"/>
                                        </p:tgtEl>
                                        <p:attrNameLst>
                                          <p:attrName>ppt_x</p:attrName>
                                        </p:attrNameLst>
                                      </p:cBhvr>
                                      <p:tavLst>
                                        <p:tav tm="0">
                                          <p:val>
                                            <p:strVal val="#ppt_x"/>
                                          </p:val>
                                        </p:tav>
                                        <p:tav tm="100000">
                                          <p:val>
                                            <p:strVal val="#ppt_x"/>
                                          </p:val>
                                        </p:tav>
                                      </p:tavLst>
                                    </p:anim>
                                    <p:anim calcmode="lin" valueType="num">
                                      <p:cBhvr>
                                        <p:cTn id="8" dur="500" fill="hold"/>
                                        <p:tgtEl>
                                          <p:spTgt spid="686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611"/>
                                        </p:tgtEl>
                                        <p:attrNameLst>
                                          <p:attrName>style.visibility</p:attrName>
                                        </p:attrNameLst>
                                      </p:cBhvr>
                                      <p:to>
                                        <p:strVal val="visible"/>
                                      </p:to>
                                    </p:set>
                                    <p:anim calcmode="lin" valueType="num">
                                      <p:cBhvr>
                                        <p:cTn id="13" dur="500" fill="hold"/>
                                        <p:tgtEl>
                                          <p:spTgt spid="68611"/>
                                        </p:tgtEl>
                                        <p:attrNameLst>
                                          <p:attrName>ppt_x</p:attrName>
                                        </p:attrNameLst>
                                      </p:cBhvr>
                                      <p:tavLst>
                                        <p:tav tm="0">
                                          <p:val>
                                            <p:strVal val="#ppt_x"/>
                                          </p:val>
                                        </p:tav>
                                        <p:tav tm="100000">
                                          <p:val>
                                            <p:strVal val="#ppt_x"/>
                                          </p:val>
                                        </p:tav>
                                      </p:tavLst>
                                    </p:anim>
                                    <p:anim calcmode="lin" valueType="num">
                                      <p:cBhvr>
                                        <p:cTn id="14" dur="500" fill="hold"/>
                                        <p:tgtEl>
                                          <p:spTgt spid="686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3" name="矩形 21507"/>
          <p:cNvSpPr/>
          <p:nvPr/>
        </p:nvSpPr>
        <p:spPr>
          <a:xfrm>
            <a:off x="179388" y="-25400"/>
            <a:ext cx="8964612" cy="440055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9.</a:t>
            </a:r>
            <a:r>
              <a:rPr lang="zh-CN" altLang="en-US" sz="2800" b="1">
                <a:latin typeface="黑体" pitchFamily="49" charset="-122"/>
                <a:ea typeface="黑体" pitchFamily="49" charset="-122"/>
              </a:rPr>
              <a:t>【2020年湖北省十堰市中考语文】下列句子中,加点成语使用恰当的一项是(   )</a:t>
            </a:r>
            <a:endParaRPr lang="zh-CN" altLang="zh-CN"/>
          </a:p>
          <a:p>
            <a:pPr lvl="0">
              <a:buFontTx/>
              <a:buNone/>
            </a:pPr>
            <a:r>
              <a:rPr lang="zh-CN" altLang="en-US" sz="2800" b="1">
                <a:latin typeface="黑体" pitchFamily="49" charset="-122"/>
                <a:ea typeface="黑体" pitchFamily="49" charset="-122"/>
              </a:rPr>
              <a:t>A. 开车去桃花岛,沿途风景</a:t>
            </a:r>
            <a:r>
              <a:rPr lang="zh-CN" altLang="en-US" sz="2800" b="1" u="sng">
                <a:solidFill>
                  <a:srgbClr val="FF0000"/>
                </a:solidFill>
                <a:latin typeface="黑体" pitchFamily="49" charset="-122"/>
                <a:ea typeface="黑体" pitchFamily="49" charset="-122"/>
              </a:rPr>
              <a:t>络绎不绝</a:t>
            </a:r>
            <a:r>
              <a:rPr lang="zh-CN" altLang="en-US" sz="2800" b="1">
                <a:latin typeface="黑体" pitchFamily="49" charset="-122"/>
                <a:ea typeface="黑体" pitchFamily="49" charset="-122"/>
              </a:rPr>
              <a:t>,阴霾的心情随之烟消云散。</a:t>
            </a:r>
            <a:endParaRPr lang="zh-CN" altLang="zh-CN"/>
          </a:p>
          <a:p>
            <a:pPr lvl="0">
              <a:buFontTx/>
              <a:buNone/>
            </a:pPr>
            <a:r>
              <a:rPr lang="zh-CN" altLang="en-US" sz="2800" b="1">
                <a:latin typeface="黑体" pitchFamily="49" charset="-122"/>
                <a:ea typeface="黑体" pitchFamily="49" charset="-122"/>
              </a:rPr>
              <a:t>B. 李明</a:t>
            </a:r>
            <a:r>
              <a:rPr lang="zh-CN" altLang="en-US" sz="2800" b="1" u="sng">
                <a:solidFill>
                  <a:srgbClr val="FF0000"/>
                </a:solidFill>
                <a:latin typeface="黑体" pitchFamily="49" charset="-122"/>
                <a:ea typeface="黑体" pitchFamily="49" charset="-122"/>
              </a:rPr>
              <a:t>津津乐道</a:t>
            </a:r>
            <a:r>
              <a:rPr lang="zh-CN" altLang="en-US" sz="2800" b="1">
                <a:latin typeface="黑体" pitchFamily="49" charset="-122"/>
                <a:ea typeface="黑体" pitchFamily="49" charset="-122"/>
              </a:rPr>
              <a:t>地说着这次获奖经历,高兴的心情溢于言表。</a:t>
            </a:r>
            <a:endParaRPr lang="zh-CN" altLang="zh-CN"/>
          </a:p>
          <a:p>
            <a:pPr lvl="0">
              <a:buFontTx/>
              <a:buNone/>
            </a:pPr>
            <a:r>
              <a:rPr lang="zh-CN" altLang="en-US" sz="2800" b="1">
                <a:latin typeface="黑体" pitchFamily="49" charset="-122"/>
                <a:ea typeface="黑体" pitchFamily="49" charset="-122"/>
              </a:rPr>
              <a:t>C. 面对困难,我们不要</a:t>
            </a:r>
            <a:r>
              <a:rPr lang="zh-CN" altLang="en-US" sz="2800" b="1" u="sng">
                <a:solidFill>
                  <a:srgbClr val="FF0000"/>
                </a:solidFill>
                <a:latin typeface="黑体" pitchFamily="49" charset="-122"/>
                <a:ea typeface="黑体" pitchFamily="49" charset="-122"/>
              </a:rPr>
              <a:t>悲天悯人</a:t>
            </a:r>
            <a:r>
              <a:rPr lang="zh-CN" altLang="en-US" sz="2800" b="1">
                <a:latin typeface="黑体" pitchFamily="49" charset="-122"/>
                <a:ea typeface="黑体" pitchFamily="49" charset="-122"/>
              </a:rPr>
              <a:t>,应该鼓起勇气,奋力前行。</a:t>
            </a:r>
            <a:endParaRPr lang="zh-CN" altLang="zh-CN"/>
          </a:p>
          <a:p>
            <a:pPr lvl="0">
              <a:buFontTx/>
              <a:buNone/>
            </a:pPr>
            <a:r>
              <a:rPr lang="zh-CN" altLang="en-US" sz="2800" b="1">
                <a:latin typeface="黑体" pitchFamily="49" charset="-122"/>
                <a:ea typeface="黑体" pitchFamily="49" charset="-122"/>
              </a:rPr>
              <a:t>D. 老李酷爱收集和研究名人字画,但他常说：“我这些爱好不过是</a:t>
            </a:r>
            <a:r>
              <a:rPr lang="zh-CN" altLang="en-US" sz="2800" b="1" u="sng">
                <a:solidFill>
                  <a:srgbClr val="FF0000"/>
                </a:solidFill>
                <a:latin typeface="黑体" pitchFamily="49" charset="-122"/>
                <a:ea typeface="黑体" pitchFamily="49" charset="-122"/>
              </a:rPr>
              <a:t>附庸风雅</a:t>
            </a:r>
            <a:r>
              <a:rPr lang="zh-CN" altLang="en-US" sz="2800" b="1">
                <a:latin typeface="黑体" pitchFamily="49" charset="-122"/>
                <a:ea typeface="黑体" pitchFamily="49" charset="-122"/>
              </a:rPr>
              <a:t>。”</a:t>
            </a:r>
            <a:endParaRPr lang="zh-CN" altLang="zh-CN"/>
          </a:p>
        </p:txBody>
      </p:sp>
      <p:sp>
        <p:nvSpPr>
          <p:cNvPr id="69634" name="矩形 21512"/>
          <p:cNvSpPr/>
          <p:nvPr/>
        </p:nvSpPr>
        <p:spPr>
          <a:xfrm>
            <a:off x="4427538" y="404813"/>
            <a:ext cx="439737" cy="70643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4000" b="1">
                <a:solidFill>
                  <a:srgbClr val="FF0000"/>
                </a:solidFill>
                <a:latin typeface="黑体" pitchFamily="49" charset="-122"/>
                <a:ea typeface="黑体" pitchFamily="49" charset="-122"/>
              </a:rPr>
              <a:t>D</a:t>
            </a:r>
            <a:endParaRPr lang="zh-CN" altLang="zh-CN"/>
          </a:p>
        </p:txBody>
      </p:sp>
      <p:sp>
        <p:nvSpPr>
          <p:cNvPr id="69635" name="文本框 1"/>
          <p:cNvSpPr/>
          <p:nvPr/>
        </p:nvSpPr>
        <p:spPr>
          <a:xfrm>
            <a:off x="179388" y="2782888"/>
            <a:ext cx="8964612" cy="3968750"/>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   A.络绎不绝：指人、车、马、船等前后相接,连续不断。适用对象错误；</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B.津津乐道：很有兴趣地说个不停。和“说”语意有重复；</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C.悲天悯人：对社会的腐败和人民的疾苦感到悲愤和不平。与语境不符,使用错误；</a:t>
            </a:r>
            <a:endParaRPr lang="zh-CN" altLang="zh-CN"/>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D.附庸风雅：意思是指缺乏文化修养的人为了装点门面而结交文人,参加有关文化活动。与语境相合,使用正确；</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9634">
                                            <p:txEl>
                                              <p:pRg st="0" end="0"/>
                                            </p:txEl>
                                          </p:spTgt>
                                        </p:tgtEl>
                                        <p:attrNameLst>
                                          <p:attrName>style.visibility</p:attrName>
                                        </p:attrNameLst>
                                      </p:cBhvr>
                                      <p:to>
                                        <p:strVal val="visible"/>
                                      </p:to>
                                    </p:set>
                                    <p:anim calcmode="lin" valueType="num">
                                      <p:cBhvr>
                                        <p:cTn id="7" dur="500" fill="hold"/>
                                        <p:tgtEl>
                                          <p:spTgt spid="69634">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696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69635"/>
                                        </p:tgtEl>
                                        <p:attrNameLst>
                                          <p:attrName>style.visibility</p:attrName>
                                        </p:attrNameLst>
                                      </p:cBhvr>
                                      <p:to>
                                        <p:strVal val="visible"/>
                                      </p:to>
                                    </p:set>
                                    <p:animEffect transition="in" filter="randombar(horizontal)">
                                      <p:cBhvr>
                                        <p:cTn id="13" dur="500" fill="hold"/>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7" name="矩形 27651"/>
          <p:cNvSpPr/>
          <p:nvPr/>
        </p:nvSpPr>
        <p:spPr>
          <a:xfrm>
            <a:off x="250825" y="333375"/>
            <a:ext cx="8642350" cy="26765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10.</a:t>
            </a:r>
            <a:r>
              <a:rPr lang="zh-CN" altLang="en-US" sz="2800" b="1">
                <a:latin typeface="黑体" pitchFamily="49" charset="-122"/>
                <a:ea typeface="黑体" pitchFamily="49" charset="-122"/>
              </a:rPr>
              <a:t>下列各句中,表达得体的一句是(    )</a:t>
            </a:r>
            <a:endParaRPr lang="zh-CN" altLang="zh-CN"/>
          </a:p>
          <a:p>
            <a:pPr lvl="0">
              <a:buFontTx/>
              <a:buNone/>
            </a:pPr>
            <a:r>
              <a:rPr lang="zh-CN" altLang="en-US" sz="2800" b="1">
                <a:latin typeface="黑体" pitchFamily="49" charset="-122"/>
                <a:ea typeface="黑体" pitchFamily="49" charset="-122"/>
              </a:rPr>
              <a:t>A. 天气炎热,同学非要请我吃冰淇淋,我只好</a:t>
            </a:r>
            <a:r>
              <a:rPr lang="zh-CN" altLang="en-US" sz="2800" b="1" u="sng">
                <a:solidFill>
                  <a:srgbClr val="FF0000"/>
                </a:solidFill>
                <a:latin typeface="黑体" pitchFamily="49" charset="-122"/>
                <a:ea typeface="黑体" pitchFamily="49" charset="-122"/>
              </a:rPr>
              <a:t>笑纳</a:t>
            </a:r>
            <a:r>
              <a:rPr lang="zh-CN" altLang="en-US" sz="2800" b="1">
                <a:latin typeface="黑体" pitchFamily="49" charset="-122"/>
                <a:ea typeface="黑体" pitchFamily="49" charset="-122"/>
              </a:rPr>
              <a:t>了。</a:t>
            </a:r>
            <a:endParaRPr lang="zh-CN" altLang="zh-CN"/>
          </a:p>
          <a:p>
            <a:pPr lvl="0">
              <a:buFontTx/>
              <a:buNone/>
            </a:pPr>
            <a:r>
              <a:rPr lang="zh-CN" altLang="en-US" sz="2800" b="1">
                <a:latin typeface="黑体" pitchFamily="49" charset="-122"/>
                <a:ea typeface="黑体" pitchFamily="49" charset="-122"/>
              </a:rPr>
              <a:t>B. 您的光临,让敝店</a:t>
            </a:r>
            <a:r>
              <a:rPr lang="zh-CN" altLang="en-US" sz="2800" b="1" u="sng">
                <a:solidFill>
                  <a:srgbClr val="FF0000"/>
                </a:solidFill>
                <a:latin typeface="黑体" pitchFamily="49" charset="-122"/>
                <a:ea typeface="黑体" pitchFamily="49" charset="-122"/>
              </a:rPr>
              <a:t>蓬荜增辉</a:t>
            </a:r>
            <a:r>
              <a:rPr lang="zh-CN" altLang="en-US" sz="2800" b="1">
                <a:latin typeface="黑体" pitchFamily="49" charset="-122"/>
                <a:ea typeface="黑体" pitchFamily="49" charset="-122"/>
              </a:rPr>
              <a:t>。</a:t>
            </a:r>
            <a:endParaRPr lang="zh-CN" altLang="zh-CN"/>
          </a:p>
          <a:p>
            <a:pPr lvl="0">
              <a:buFontTx/>
              <a:buNone/>
            </a:pPr>
            <a:r>
              <a:rPr lang="zh-CN" altLang="en-US" sz="2800" b="1">
                <a:latin typeface="黑体" pitchFamily="49" charset="-122"/>
                <a:ea typeface="黑体" pitchFamily="49" charset="-122"/>
              </a:rPr>
              <a:t>C. 让我们用热烈的掌声欢迎李华同学</a:t>
            </a:r>
            <a:r>
              <a:rPr lang="zh-CN" altLang="en-US" sz="2800" b="1" u="sng">
                <a:solidFill>
                  <a:srgbClr val="FF0000"/>
                </a:solidFill>
                <a:latin typeface="黑体" pitchFamily="49" charset="-122"/>
                <a:ea typeface="黑体" pitchFamily="49" charset="-122"/>
              </a:rPr>
              <a:t>荣幸</a:t>
            </a:r>
            <a:r>
              <a:rPr lang="zh-CN" altLang="en-US" sz="2800" b="1">
                <a:latin typeface="黑体" pitchFamily="49" charset="-122"/>
                <a:ea typeface="黑体" pitchFamily="49" charset="-122"/>
              </a:rPr>
              <a:t>地加入我们班级。 </a:t>
            </a:r>
            <a:endParaRPr lang="zh-CN" altLang="zh-CN"/>
          </a:p>
          <a:p>
            <a:pPr lvl="0">
              <a:buFontTx/>
              <a:buNone/>
            </a:pPr>
            <a:r>
              <a:rPr lang="zh-CN" altLang="en-US" sz="2800" b="1">
                <a:latin typeface="黑体" pitchFamily="49" charset="-122"/>
                <a:ea typeface="黑体" pitchFamily="49" charset="-122"/>
              </a:rPr>
              <a:t>D. 你</a:t>
            </a:r>
            <a:r>
              <a:rPr lang="zh-CN" altLang="en-US" sz="2800" b="1" u="sng">
                <a:solidFill>
                  <a:srgbClr val="FF0000"/>
                </a:solidFill>
                <a:latin typeface="黑体" pitchFamily="49" charset="-122"/>
                <a:ea typeface="黑体" pitchFamily="49" charset="-122"/>
              </a:rPr>
              <a:t>家母</a:t>
            </a:r>
            <a:r>
              <a:rPr lang="zh-CN" altLang="en-US" sz="2800" b="1">
                <a:latin typeface="黑体" pitchFamily="49" charset="-122"/>
                <a:ea typeface="黑体" pitchFamily="49" charset="-122"/>
              </a:rPr>
              <a:t>让我给你说,这个周末一定要回家。</a:t>
            </a:r>
            <a:endParaRPr lang="zh-CN" altLang="zh-CN"/>
          </a:p>
        </p:txBody>
      </p:sp>
      <p:sp>
        <p:nvSpPr>
          <p:cNvPr id="70658" name="矩形 27652"/>
          <p:cNvSpPr/>
          <p:nvPr/>
        </p:nvSpPr>
        <p:spPr>
          <a:xfrm>
            <a:off x="250825" y="4724400"/>
            <a:ext cx="8713788" cy="1384300"/>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en-US" sz="2800" b="1">
                <a:solidFill>
                  <a:srgbClr val="FF0000"/>
                </a:solidFill>
                <a:latin typeface="黑体" pitchFamily="49" charset="-122"/>
                <a:ea typeface="黑体" pitchFamily="49" charset="-122"/>
              </a:rPr>
              <a:t>A项,笑纳,用于请对方收下自己的礼物,是敬辞。</a:t>
            </a:r>
            <a:endParaRPr lang="zh-CN" altLang="zh-CN"/>
          </a:p>
          <a:p>
            <a:pPr lvl="0">
              <a:buFontTx/>
              <a:buNone/>
            </a:pPr>
            <a:r>
              <a:rPr lang="zh-CN" altLang="en-US" sz="2800" b="1">
                <a:solidFill>
                  <a:srgbClr val="FF0000"/>
                </a:solidFill>
                <a:latin typeface="黑体" pitchFamily="49" charset="-122"/>
                <a:ea typeface="黑体" pitchFamily="49" charset="-122"/>
              </a:rPr>
              <a:t>C 项 ,荣幸,荣耀而幸运,是谦辞,只能说自己。</a:t>
            </a:r>
            <a:endParaRPr lang="zh-CN" altLang="zh-CN"/>
          </a:p>
          <a:p>
            <a:pPr lvl="0">
              <a:buFontTx/>
              <a:buNone/>
            </a:pPr>
            <a:r>
              <a:rPr lang="zh-CN" altLang="en-US" sz="2800" b="1">
                <a:solidFill>
                  <a:srgbClr val="FF0000"/>
                </a:solidFill>
                <a:latin typeface="黑体" pitchFamily="49" charset="-122"/>
                <a:ea typeface="黑体" pitchFamily="49" charset="-122"/>
              </a:rPr>
              <a:t>D 项,“家母”是谦辞,“你家母”应改为“令堂”。</a:t>
            </a:r>
            <a:endParaRPr lang="zh-CN" altLang="zh-CN"/>
          </a:p>
        </p:txBody>
      </p:sp>
      <p:sp>
        <p:nvSpPr>
          <p:cNvPr id="70659" name="矩形 27653"/>
          <p:cNvSpPr/>
          <p:nvPr/>
        </p:nvSpPr>
        <p:spPr>
          <a:xfrm>
            <a:off x="6515100" y="188913"/>
            <a:ext cx="414338" cy="641350"/>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600" b="1">
                <a:solidFill>
                  <a:srgbClr val="FF0000"/>
                </a:solidFill>
                <a:latin typeface="黑体" pitchFamily="49" charset="-122"/>
                <a:ea typeface="黑体" pitchFamily="49" charset="-122"/>
              </a:rPr>
              <a:t>C</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 calcmode="lin" valueType="num">
                                      <p:cBhvr>
                                        <p:cTn id="7"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70658"/>
                                        </p:tgtEl>
                                        <p:attrNameLst>
                                          <p:attrName>style.visibility</p:attrName>
                                        </p:attrNameLst>
                                      </p:cBhvr>
                                      <p:to>
                                        <p:strVal val="visible"/>
                                      </p:to>
                                    </p:set>
                                    <p:animEffect transition="in" filter="randombar(horizontal)">
                                      <p:cBhvr>
                                        <p:cTn id="13" dur="500" fill="hold"/>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1" name="矩形 37891"/>
          <p:cNvSpPr/>
          <p:nvPr/>
        </p:nvSpPr>
        <p:spPr>
          <a:xfrm>
            <a:off x="179388" y="260350"/>
            <a:ext cx="8970962" cy="3968750"/>
          </a:xfrm>
          <a:prstGeom prst="rect">
            <a:avLst/>
          </a:prstGeom>
          <a:noFill/>
          <a:ln>
            <a:noFill/>
            <a:miter lim="800000"/>
          </a:ln>
        </p:spPr>
        <p:txBody>
          <a:bodyPr lIns="91440" tIns="45720" rIns="91440" bIns="4572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11</a:t>
            </a:r>
            <a:r>
              <a:rPr lang="zh-CN" altLang="en-US" sz="2800" b="1">
                <a:latin typeface="黑体" pitchFamily="49" charset="-122"/>
                <a:ea typeface="黑体" pitchFamily="49" charset="-122"/>
              </a:rPr>
              <a:t>. 下列各句中,表达得体的一句是(    )</a:t>
            </a:r>
            <a:endParaRPr lang="zh-CN" altLang="zh-CN"/>
          </a:p>
          <a:p>
            <a:pPr lvl="0">
              <a:buFontTx/>
              <a:buNone/>
            </a:pPr>
            <a:r>
              <a:rPr lang="zh-CN" altLang="en-US" sz="2800" b="1">
                <a:latin typeface="黑体" pitchFamily="49" charset="-122"/>
                <a:ea typeface="黑体" pitchFamily="49" charset="-122"/>
              </a:rPr>
              <a:t>A. 杨绛先生独自居住在西城区一个普通的小区,幸好有众多学子的</a:t>
            </a:r>
            <a:r>
              <a:rPr lang="zh-CN" altLang="en-US" sz="2800" b="1" u="sng">
                <a:solidFill>
                  <a:srgbClr val="FF0000"/>
                </a:solidFill>
                <a:latin typeface="黑体" pitchFamily="49" charset="-122"/>
                <a:ea typeface="黑体" pitchFamily="49" charset="-122"/>
              </a:rPr>
              <a:t>垂爱</a:t>
            </a:r>
            <a:r>
              <a:rPr lang="zh-CN" altLang="en-US" sz="2800" b="1">
                <a:latin typeface="黑体" pitchFamily="49" charset="-122"/>
                <a:ea typeface="黑体" pitchFamily="49" charset="-122"/>
              </a:rPr>
              <a:t>,老人的晚年才不会太寂寞。</a:t>
            </a:r>
            <a:endParaRPr lang="zh-CN" altLang="zh-CN"/>
          </a:p>
          <a:p>
            <a:pPr lvl="0">
              <a:buFontTx/>
              <a:buNone/>
            </a:pPr>
            <a:r>
              <a:rPr lang="zh-CN" altLang="en-US" sz="2800" b="1">
                <a:latin typeface="黑体" pitchFamily="49" charset="-122"/>
                <a:ea typeface="黑体" pitchFamily="49" charset="-122"/>
              </a:rPr>
              <a:t>B. 新搬来的邻居很是活泼热情,经常会请一些朋友在家中聚会,每次他都会喊我一声：“来吧,欢迎</a:t>
            </a:r>
            <a:r>
              <a:rPr lang="zh-CN" altLang="en-US" sz="2800" b="1" u="sng">
                <a:solidFill>
                  <a:srgbClr val="FF0000"/>
                </a:solidFill>
                <a:latin typeface="黑体" pitchFamily="49" charset="-122"/>
                <a:ea typeface="黑体" pitchFamily="49" charset="-122"/>
              </a:rPr>
              <a:t>叨扰</a:t>
            </a:r>
            <a:r>
              <a:rPr lang="zh-CN" altLang="en-US" sz="2800" b="1">
                <a:latin typeface="黑体" pitchFamily="49" charset="-122"/>
                <a:ea typeface="黑体" pitchFamily="49" charset="-122"/>
              </a:rPr>
              <a:t>。”</a:t>
            </a:r>
            <a:endParaRPr lang="zh-CN" altLang="zh-CN"/>
          </a:p>
          <a:p>
            <a:pPr lvl="0">
              <a:buFontTx/>
              <a:buNone/>
            </a:pPr>
            <a:r>
              <a:rPr lang="zh-CN" altLang="en-US" sz="2800" b="1">
                <a:latin typeface="黑体" pitchFamily="49" charset="-122"/>
                <a:ea typeface="黑体" pitchFamily="49" charset="-122"/>
              </a:rPr>
              <a:t>C. 滴水之恩当涌泉相报,您当年对我的帮助我绝不会忘记的,这次的事情我一定会</a:t>
            </a:r>
            <a:r>
              <a:rPr lang="zh-CN" altLang="en-US" sz="2800" b="1" u="sng">
                <a:solidFill>
                  <a:srgbClr val="FF0000"/>
                </a:solidFill>
                <a:latin typeface="黑体" pitchFamily="49" charset="-122"/>
                <a:ea typeface="黑体" pitchFamily="49" charset="-122"/>
              </a:rPr>
              <a:t>鼎力相助</a:t>
            </a:r>
            <a:r>
              <a:rPr lang="zh-CN" altLang="en-US" sz="2800" b="1">
                <a:latin typeface="黑体" pitchFamily="49" charset="-122"/>
                <a:ea typeface="黑体" pitchFamily="49" charset="-122"/>
              </a:rPr>
              <a:t>,您就放心吧。</a:t>
            </a:r>
            <a:endParaRPr lang="zh-CN" altLang="zh-CN"/>
          </a:p>
          <a:p>
            <a:pPr lvl="0">
              <a:buFontTx/>
              <a:buNone/>
            </a:pPr>
            <a:r>
              <a:rPr lang="zh-CN" altLang="en-US" sz="2800" b="1">
                <a:latin typeface="黑体" pitchFamily="49" charset="-122"/>
                <a:ea typeface="黑体" pitchFamily="49" charset="-122"/>
              </a:rPr>
              <a:t>D. 小明对王老师说：“您是学界泰斗,我们这些刚入行的后辈还有好多问题要向您请教,还请您</a:t>
            </a:r>
            <a:r>
              <a:rPr lang="zh-CN" altLang="en-US" sz="2800" b="1" u="sng">
                <a:solidFill>
                  <a:srgbClr val="FF0000"/>
                </a:solidFill>
                <a:latin typeface="黑体" pitchFamily="49" charset="-122"/>
                <a:ea typeface="黑体" pitchFamily="49" charset="-122"/>
              </a:rPr>
              <a:t>不吝赐教</a:t>
            </a:r>
            <a:r>
              <a:rPr lang="zh-CN" altLang="en-US" sz="2800" b="1">
                <a:latin typeface="黑体" pitchFamily="49" charset="-122"/>
                <a:ea typeface="黑体" pitchFamily="49" charset="-122"/>
              </a:rPr>
              <a:t>。”</a:t>
            </a:r>
            <a:endParaRPr lang="zh-CN" altLang="zh-CN"/>
          </a:p>
        </p:txBody>
      </p:sp>
      <p:sp>
        <p:nvSpPr>
          <p:cNvPr id="71682" name="矩形 37892"/>
          <p:cNvSpPr/>
          <p:nvPr/>
        </p:nvSpPr>
        <p:spPr>
          <a:xfrm>
            <a:off x="179388" y="4437063"/>
            <a:ext cx="8785225" cy="1814512"/>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solidFill>
                  <a:srgbClr val="FF0000"/>
                </a:solidFill>
                <a:latin typeface="黑体" pitchFamily="49" charset="-122"/>
                <a:ea typeface="黑体" pitchFamily="49" charset="-122"/>
              </a:rPr>
              <a:t>   </a:t>
            </a:r>
            <a:r>
              <a:rPr lang="zh-CN" altLang="en-US" sz="2800" b="1">
                <a:solidFill>
                  <a:srgbClr val="FF0000"/>
                </a:solidFill>
                <a:latin typeface="黑体" pitchFamily="49" charset="-122"/>
                <a:ea typeface="黑体" pitchFamily="49" charset="-122"/>
              </a:rPr>
              <a:t>解析：A项“垂爱”,关心爱护,通常指长辈对晚辈或者上级对下级,不能指学子们对老师；</a:t>
            </a:r>
            <a:endParaRPr lang="zh-CN" altLang="zh-CN"/>
          </a:p>
          <a:p>
            <a:pPr lvl="0">
              <a:buFontTx/>
              <a:buNone/>
            </a:pPr>
            <a:r>
              <a:rPr lang="zh-CN" altLang="en-US" sz="2800" b="1">
                <a:solidFill>
                  <a:srgbClr val="FF0000"/>
                </a:solidFill>
                <a:latin typeface="黑体" pitchFamily="49" charset="-122"/>
                <a:ea typeface="黑体" pitchFamily="49" charset="-122"/>
              </a:rPr>
              <a:t>B项“叨扰”是对打扰别人的谦辞,不能说别人；</a:t>
            </a:r>
            <a:endParaRPr lang="zh-CN" altLang="zh-CN"/>
          </a:p>
          <a:p>
            <a:pPr lvl="0">
              <a:buFontTx/>
              <a:buNone/>
            </a:pPr>
            <a:r>
              <a:rPr lang="zh-CN" altLang="en-US" sz="2800" b="1">
                <a:solidFill>
                  <a:srgbClr val="FF0000"/>
                </a:solidFill>
                <a:latin typeface="黑体" pitchFamily="49" charset="-122"/>
                <a:ea typeface="黑体" pitchFamily="49" charset="-122"/>
              </a:rPr>
              <a:t>C项“鼎力相助”表示请求或感谢时用的,不能说自己。</a:t>
            </a:r>
            <a:endParaRPr lang="zh-CN" altLang="zh-CN"/>
          </a:p>
        </p:txBody>
      </p:sp>
      <p:sp>
        <p:nvSpPr>
          <p:cNvPr id="71683" name="矩形 37894"/>
          <p:cNvSpPr/>
          <p:nvPr/>
        </p:nvSpPr>
        <p:spPr>
          <a:xfrm>
            <a:off x="6588125" y="44450"/>
            <a:ext cx="388938" cy="579438"/>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200" b="1">
                <a:solidFill>
                  <a:srgbClr val="FF0000"/>
                </a:solidFill>
                <a:latin typeface="黑体" pitchFamily="49" charset="-122"/>
                <a:ea typeface="黑体" pitchFamily="49" charset="-122"/>
              </a:rPr>
              <a:t>D</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 calcmode="lin" valueType="num">
                                      <p:cBhvr>
                                        <p:cTn id="7" dur="500" fill="hold"/>
                                        <p:tgtEl>
                                          <p:spTgt spid="7168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716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71682"/>
                                        </p:tgtEl>
                                        <p:attrNameLst>
                                          <p:attrName>style.visibility</p:attrName>
                                        </p:attrNameLst>
                                      </p:cBhvr>
                                      <p:to>
                                        <p:strVal val="visible"/>
                                      </p:to>
                                    </p:set>
                                    <p:animEffect transition="in" filter="randombar(horizontal)">
                                      <p:cBhvr>
                                        <p:cTn id="13" dur="500" fill="hold"/>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705" name="矩形 37891"/>
          <p:cNvSpPr/>
          <p:nvPr/>
        </p:nvSpPr>
        <p:spPr>
          <a:xfrm>
            <a:off x="179388" y="906463"/>
            <a:ext cx="8970962" cy="2676525"/>
          </a:xfrm>
          <a:prstGeom prst="rect">
            <a:avLst/>
          </a:prstGeom>
          <a:noFill/>
          <a:ln>
            <a:noFill/>
            <a:miter lim="800000"/>
          </a:ln>
        </p:spPr>
        <p:txBody>
          <a:bodyPr lIns="91440" tIns="45720" rIns="91440" bIns="4572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12</a:t>
            </a:r>
            <a:r>
              <a:rPr lang="zh-CN" altLang="en-US" sz="2800" b="1">
                <a:latin typeface="黑体" pitchFamily="49" charset="-122"/>
                <a:ea typeface="黑体" pitchFamily="49" charset="-122"/>
              </a:rPr>
              <a:t>. 下列各句中,表达得体的一句是(   )(3分)</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A．欢迎你到我家来</a:t>
            </a:r>
            <a:r>
              <a:rPr lang="zh-CN" altLang="en-US" sz="2800" b="1" u="sng">
                <a:solidFill>
                  <a:srgbClr val="FF0000"/>
                </a:solidFill>
                <a:latin typeface="黑体" pitchFamily="49" charset="-122"/>
                <a:ea typeface="黑体" pitchFamily="49" charset="-122"/>
              </a:rPr>
              <a:t>拜访</a:t>
            </a:r>
            <a:r>
              <a:rPr lang="zh-CN" altLang="en-US" sz="2800" b="1">
                <a:latin typeface="黑体" pitchFamily="49" charset="-122"/>
                <a:ea typeface="黑体" pitchFamily="49" charset="-122"/>
              </a:rPr>
              <a:t>。</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B．</a:t>
            </a:r>
            <a:r>
              <a:rPr lang="zh-CN" altLang="en-US" sz="2800" b="1" u="sng">
                <a:solidFill>
                  <a:srgbClr val="FF0000"/>
                </a:solidFill>
                <a:latin typeface="黑体" pitchFamily="49" charset="-122"/>
                <a:ea typeface="黑体" pitchFamily="49" charset="-122"/>
              </a:rPr>
              <a:t>你</a:t>
            </a:r>
            <a:r>
              <a:rPr lang="zh-CN" altLang="en-US" sz="2800" b="1">
                <a:latin typeface="黑体" pitchFamily="49" charset="-122"/>
                <a:ea typeface="黑体" pitchFamily="49" charset="-122"/>
              </a:rPr>
              <a:t>的报告对我们有一定的帮助,特此致谢！</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C．令兄这次光临</a:t>
            </a:r>
            <a:r>
              <a:rPr lang="zh-CN" altLang="en-US" sz="2800" b="1" u="sng">
                <a:solidFill>
                  <a:srgbClr val="FF0000"/>
                </a:solidFill>
                <a:latin typeface="黑体" pitchFamily="49" charset="-122"/>
                <a:ea typeface="黑体" pitchFamily="49" charset="-122"/>
              </a:rPr>
              <a:t>寒舍</a:t>
            </a:r>
            <a:r>
              <a:rPr lang="zh-CN" altLang="en-US" sz="2800" b="1">
                <a:latin typeface="黑体" pitchFamily="49" charset="-122"/>
                <a:ea typeface="黑体" pitchFamily="49" charset="-122"/>
              </a:rPr>
              <a:t>,不知有何见教。</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D．贵校师生热情地请我作报告,校长亲自在门口</a:t>
            </a:r>
            <a:r>
              <a:rPr lang="zh-CN" altLang="en-US" sz="2800" b="1" u="sng">
                <a:solidFill>
                  <a:srgbClr val="FF0000"/>
                </a:solidFill>
                <a:latin typeface="黑体" pitchFamily="49" charset="-122"/>
                <a:ea typeface="黑体" pitchFamily="49" charset="-122"/>
              </a:rPr>
              <a:t>恭候光临</a:t>
            </a:r>
            <a:r>
              <a:rPr lang="zh-CN" altLang="en-US" sz="2800" b="1">
                <a:latin typeface="黑体" pitchFamily="49" charset="-122"/>
                <a:ea typeface="黑体" pitchFamily="49" charset="-122"/>
              </a:rPr>
              <a:t>,使我深受感动。</a:t>
            </a:r>
            <a:endParaRPr lang="zh-CN" altLang="zh-CN">
              <a:latin typeface="Arial" pitchFamily="34" charset="0"/>
              <a:ea typeface="宋体" pitchFamily="2" charset="-122"/>
            </a:endParaRPr>
          </a:p>
        </p:txBody>
      </p:sp>
      <p:sp>
        <p:nvSpPr>
          <p:cNvPr id="72706" name="矩形 37892"/>
          <p:cNvSpPr/>
          <p:nvPr/>
        </p:nvSpPr>
        <p:spPr>
          <a:xfrm>
            <a:off x="179388" y="3571875"/>
            <a:ext cx="8785225" cy="26765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solidFill>
                  <a:srgbClr val="FF0000"/>
                </a:solidFill>
                <a:latin typeface="黑体" pitchFamily="49" charset="-122"/>
                <a:ea typeface="黑体" pitchFamily="49" charset="-122"/>
              </a:rPr>
              <a:t>   </a:t>
            </a:r>
            <a:r>
              <a:rPr lang="zh-CN" altLang="en-US" sz="2800" b="1">
                <a:solidFill>
                  <a:srgbClr val="FF0000"/>
                </a:solidFill>
                <a:latin typeface="黑体" pitchFamily="49" charset="-122"/>
                <a:ea typeface="黑体" pitchFamily="49" charset="-122"/>
              </a:rPr>
              <a:t>解析：</a:t>
            </a:r>
            <a:endParaRPr lang="zh-CN" altLang="zh-CN">
              <a:latin typeface="Arial" pitchFamily="34" charset="0"/>
              <a:ea typeface="宋体" pitchFamily="2" charset="-122"/>
            </a:endParaRPr>
          </a:p>
          <a:p>
            <a:pPr lvl="0">
              <a:buFontTx/>
              <a:buNone/>
            </a:pPr>
            <a:r>
              <a:rPr lang="zh-CN" altLang="en-US" sz="2800" b="1">
                <a:solidFill>
                  <a:srgbClr val="FF0000"/>
                </a:solidFill>
                <a:latin typeface="黑体" pitchFamily="49" charset="-122"/>
                <a:ea typeface="黑体" pitchFamily="49" charset="-122"/>
              </a:rPr>
              <a:t>A拜访：敬词。只能用于自己,不能用于他人。</a:t>
            </a:r>
            <a:endParaRPr lang="zh-CN" altLang="zh-CN">
              <a:latin typeface="Arial" pitchFamily="34" charset="0"/>
              <a:ea typeface="宋体" pitchFamily="2" charset="-122"/>
            </a:endParaRPr>
          </a:p>
          <a:p>
            <a:pPr lvl="0">
              <a:buFontTx/>
              <a:buNone/>
            </a:pPr>
            <a:r>
              <a:rPr lang="zh-CN" altLang="en-US" sz="2800" b="1">
                <a:solidFill>
                  <a:srgbClr val="FF0000"/>
                </a:solidFill>
                <a:latin typeface="黑体" pitchFamily="49" charset="-122"/>
                <a:ea typeface="黑体" pitchFamily="49" charset="-122"/>
              </a:rPr>
              <a:t>B称对方为“你”,缺乏礼貌,“有一定的帮助”不够得体。</a:t>
            </a:r>
            <a:endParaRPr lang="zh-CN" altLang="zh-CN">
              <a:latin typeface="Arial" pitchFamily="34" charset="0"/>
              <a:ea typeface="宋体" pitchFamily="2" charset="-122"/>
            </a:endParaRPr>
          </a:p>
          <a:p>
            <a:pPr lvl="0">
              <a:buFontTx/>
              <a:buNone/>
            </a:pPr>
            <a:r>
              <a:rPr lang="zh-CN" altLang="en-US" sz="2800" b="1">
                <a:solidFill>
                  <a:srgbClr val="FF0000"/>
                </a:solidFill>
                <a:latin typeface="黑体" pitchFamily="49" charset="-122"/>
                <a:ea typeface="黑体" pitchFamily="49" charset="-122"/>
              </a:rPr>
              <a:t>D恭候光临：敬词。说别人等待自己时不能说“恭候”,自己前往某地也不能说“光临”。</a:t>
            </a:r>
            <a:endParaRPr lang="zh-CN" altLang="zh-CN">
              <a:latin typeface="Arial" pitchFamily="34" charset="0"/>
              <a:ea typeface="宋体" pitchFamily="2" charset="-122"/>
            </a:endParaRPr>
          </a:p>
        </p:txBody>
      </p:sp>
      <p:sp>
        <p:nvSpPr>
          <p:cNvPr id="72707" name="矩形 37894"/>
          <p:cNvSpPr/>
          <p:nvPr/>
        </p:nvSpPr>
        <p:spPr>
          <a:xfrm>
            <a:off x="6515100" y="981075"/>
            <a:ext cx="388938" cy="582613"/>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200" b="1">
                <a:solidFill>
                  <a:srgbClr val="FF0000"/>
                </a:solidFill>
                <a:latin typeface="黑体" pitchFamily="49" charset="-122"/>
                <a:ea typeface="黑体" pitchFamily="49" charset="-122"/>
              </a:rPr>
              <a:t>C</a:t>
            </a:r>
            <a:endParaRPr lang="zh-CN" altLang="zh-CN">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 calcmode="lin" valueType="num">
                                      <p:cBhvr>
                                        <p:cTn id="7" dur="500" fill="hold"/>
                                        <p:tgtEl>
                                          <p:spTgt spid="72707">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727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72706"/>
                                        </p:tgtEl>
                                        <p:attrNameLst>
                                          <p:attrName>style.visibility</p:attrName>
                                        </p:attrNameLst>
                                      </p:cBhvr>
                                      <p:to>
                                        <p:strVal val="visible"/>
                                      </p:to>
                                    </p:set>
                                    <p:animEffect transition="in" filter="randombar(horizontal)">
                                      <p:cBhvr>
                                        <p:cTn id="13" dur="500" fill="hold"/>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29" name="矩形 37891"/>
          <p:cNvSpPr/>
          <p:nvPr/>
        </p:nvSpPr>
        <p:spPr>
          <a:xfrm>
            <a:off x="179388" y="260350"/>
            <a:ext cx="8969375" cy="3968750"/>
          </a:xfrm>
          <a:prstGeom prst="rect">
            <a:avLst/>
          </a:prstGeom>
          <a:noFill/>
          <a:ln>
            <a:noFill/>
            <a:miter lim="800000"/>
          </a:ln>
        </p:spPr>
        <p:txBody>
          <a:bodyPr lIns="91440" tIns="45720" rIns="91440" bIns="4572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13</a:t>
            </a:r>
            <a:r>
              <a:rPr lang="zh-CN" altLang="en-US" sz="2800" b="1">
                <a:latin typeface="黑体" pitchFamily="49" charset="-122"/>
                <a:ea typeface="黑体" pitchFamily="49" charset="-122"/>
              </a:rPr>
              <a:t>. 下列各句中,表达得体的一句是(   )            </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A．见到仍然戴着白花的朋友,他同情地说：“听闻</a:t>
            </a:r>
            <a:r>
              <a:rPr lang="zh-CN" altLang="en-US" sz="2800" b="1" u="sng">
                <a:solidFill>
                  <a:srgbClr val="FF0000"/>
                </a:solidFill>
                <a:latin typeface="黑体" pitchFamily="49" charset="-122"/>
                <a:ea typeface="黑体" pitchFamily="49" charset="-122"/>
              </a:rPr>
              <a:t>家严</a:t>
            </a:r>
            <a:r>
              <a:rPr lang="zh-CN" altLang="en-US" sz="2800" b="1">
                <a:latin typeface="黑体" pitchFamily="49" charset="-122"/>
                <a:ea typeface="黑体" pitchFamily="49" charset="-122"/>
              </a:rPr>
              <a:t>前些日子过世,希望你节哀顺变！”</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B．今天是</a:t>
            </a:r>
            <a:r>
              <a:rPr lang="zh-CN" altLang="en-US" sz="2800" b="1" u="sng">
                <a:solidFill>
                  <a:srgbClr val="FF0000"/>
                </a:solidFill>
                <a:latin typeface="黑体" pitchFamily="49" charset="-122"/>
                <a:ea typeface="黑体" pitchFamily="49" charset="-122"/>
              </a:rPr>
              <a:t>小女</a:t>
            </a:r>
            <a:r>
              <a:rPr lang="zh-CN" altLang="en-US" sz="2800" b="1">
                <a:latin typeface="黑体" pitchFamily="49" charset="-122"/>
                <a:ea typeface="黑体" pitchFamily="49" charset="-122"/>
              </a:rPr>
              <a:t>出阁的大喜之日,您能有幸拨冗参加,对此我们全家都深表感谢。</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C．真是非常抱歉！我刚刚接到家里的紧急电话,恕我</a:t>
            </a:r>
            <a:r>
              <a:rPr lang="zh-CN" altLang="en-US" sz="2800" b="1" u="sng">
                <a:solidFill>
                  <a:srgbClr val="FF0000"/>
                </a:solidFill>
                <a:latin typeface="黑体" pitchFamily="49" charset="-122"/>
                <a:ea typeface="黑体" pitchFamily="49" charset="-122"/>
              </a:rPr>
              <a:t>失陪</a:t>
            </a:r>
            <a:r>
              <a:rPr lang="zh-CN" altLang="en-US" sz="2800" b="1">
                <a:latin typeface="黑体" pitchFamily="49" charset="-122"/>
                <a:ea typeface="黑体" pitchFamily="49" charset="-122"/>
              </a:rPr>
              <a:t>,请大家见谅。</a:t>
            </a:r>
            <a:endParaRPr lang="zh-CN" altLang="zh-CN">
              <a:latin typeface="Arial" pitchFamily="34" charset="0"/>
              <a:ea typeface="宋体" pitchFamily="2" charset="-122"/>
            </a:endParaRPr>
          </a:p>
          <a:p>
            <a:pPr lvl="0">
              <a:buFontTx/>
              <a:buNone/>
            </a:pPr>
            <a:r>
              <a:rPr lang="zh-CN" altLang="en-US" sz="2800" b="1">
                <a:latin typeface="黑体" pitchFamily="49" charset="-122"/>
                <a:ea typeface="黑体" pitchFamily="49" charset="-122"/>
              </a:rPr>
              <a:t>D．您是当代有名的作家,我已经</a:t>
            </a:r>
            <a:r>
              <a:rPr lang="zh-CN" altLang="en-US" sz="2800" b="1" u="sng">
                <a:solidFill>
                  <a:srgbClr val="FF0000"/>
                </a:solidFill>
                <a:latin typeface="黑体" pitchFamily="49" charset="-122"/>
                <a:ea typeface="黑体" pitchFamily="49" charset="-122"/>
              </a:rPr>
              <a:t>拜读</a:t>
            </a:r>
            <a:r>
              <a:rPr lang="zh-CN" altLang="en-US" sz="2800" b="1">
                <a:latin typeface="黑体" pitchFamily="49" charset="-122"/>
                <a:ea typeface="黑体" pitchFamily="49" charset="-122"/>
              </a:rPr>
              <a:t>了您的大作,并对其中几处斗胆进行了斧正。</a:t>
            </a:r>
            <a:endParaRPr lang="zh-CN" altLang="zh-CN">
              <a:latin typeface="Arial" pitchFamily="34" charset="0"/>
              <a:ea typeface="宋体" pitchFamily="2" charset="-122"/>
            </a:endParaRPr>
          </a:p>
        </p:txBody>
      </p:sp>
      <p:sp>
        <p:nvSpPr>
          <p:cNvPr id="73730" name="矩形 37894"/>
          <p:cNvSpPr/>
          <p:nvPr/>
        </p:nvSpPr>
        <p:spPr>
          <a:xfrm>
            <a:off x="6588125" y="44450"/>
            <a:ext cx="387350" cy="584200"/>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3200" b="1">
                <a:solidFill>
                  <a:srgbClr val="FF0000"/>
                </a:solidFill>
                <a:latin typeface="黑体" pitchFamily="49" charset="-122"/>
                <a:ea typeface="黑体" pitchFamily="49" charset="-122"/>
              </a:rPr>
              <a:t>C</a:t>
            </a:r>
            <a:endParaRPr lang="zh-CN" altLang="zh-CN">
              <a:latin typeface="Arial" pitchFamily="34" charset="0"/>
              <a:ea typeface="宋体" pitchFamily="2" charset="-122"/>
            </a:endParaRPr>
          </a:p>
        </p:txBody>
      </p:sp>
      <p:sp>
        <p:nvSpPr>
          <p:cNvPr id="73731" name="文本框 1"/>
          <p:cNvSpPr/>
          <p:nvPr/>
        </p:nvSpPr>
        <p:spPr>
          <a:xfrm>
            <a:off x="142875" y="2058988"/>
            <a:ext cx="8785225" cy="4400550"/>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marL="0" lvl="0" indent="-76200">
              <a:buFontTx/>
              <a:buNone/>
            </a:pPr>
            <a:r>
              <a:rPr lang="zh-CN" altLang="zh-CN" sz="2800" b="1">
                <a:solidFill>
                  <a:srgbClr val="FF0000"/>
                </a:solidFill>
                <a:latin typeface="黑体" pitchFamily="49" charset="-122"/>
                <a:ea typeface="黑体" pitchFamily="49" charset="-122"/>
                <a:sym typeface="宋体" pitchFamily="2" charset="-122"/>
              </a:rPr>
              <a:t>解析：A.家严,指自己的父亲,为谦辞,此处表达不得体。</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B.小女,对自己女儿的谦称。有幸,形容极其幸运,谦辞,此处表达不得体。拨冗,请对方推开繁忙的工作,抽出时间来(做某件事情)。</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C.失陪,因故而不能陪伴对方。见谅,请对方原谅自己。表达得体。</a:t>
            </a:r>
            <a:endParaRPr lang="zh-CN" altLang="zh-CN">
              <a:latin typeface="Arial" pitchFamily="34" charset="0"/>
              <a:ea typeface="宋体" pitchFamily="2" charset="-122"/>
            </a:endParaRPr>
          </a:p>
          <a:p>
            <a:pPr marL="0" lvl="0" indent="-76200">
              <a:buFontTx/>
              <a:buNone/>
            </a:pPr>
            <a:r>
              <a:rPr lang="zh-CN" altLang="zh-CN" sz="2800" b="1">
                <a:solidFill>
                  <a:srgbClr val="FF0000"/>
                </a:solidFill>
                <a:latin typeface="黑体" pitchFamily="49" charset="-122"/>
                <a:ea typeface="黑体" pitchFamily="49" charset="-122"/>
                <a:sym typeface="宋体" pitchFamily="2" charset="-122"/>
              </a:rPr>
              <a:t>D.拜读,读别人作品或书信的敬辞。大作,称人作品的敬辞。斧正,请别人修改文章的敬辞,又叫指正,此处表达不得体。</a:t>
            </a:r>
            <a:endParaRPr lang="zh-CN" altLang="zh-CN">
              <a:latin typeface="Arial" pitchFamily="34" charset="0"/>
              <a:ea typeface="宋体" pitchFamily="2" charset="-122"/>
            </a:endParaRPr>
          </a:p>
        </p:txBody>
      </p:sp>
      <p:pic>
        <p:nvPicPr>
          <p:cNvPr id="73732" name="New picture"/>
          <p:cNvPicPr/>
          <p:nvPr/>
        </p:nvPicPr>
        <p:blipFill>
          <a:blip r:embed="rId2"/>
          <a:stretch>
            <a:fillRect/>
          </a:stretch>
        </p:blipFill>
        <p:spPr>
          <a:xfrm>
            <a:off x="12369800" y="101981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3730">
                                            <p:txEl>
                                              <p:pRg st="0" end="0"/>
                                            </p:txEl>
                                          </p:spTgt>
                                        </p:tgtEl>
                                        <p:attrNameLst>
                                          <p:attrName>style.visibility</p:attrName>
                                        </p:attrNameLst>
                                      </p:cBhvr>
                                      <p:to>
                                        <p:strVal val="visible"/>
                                      </p:to>
                                    </p:set>
                                    <p:anim calcmode="lin" valueType="num">
                                      <p:cBhvr>
                                        <p:cTn id="7" dur="500" fill="hold"/>
                                        <p:tgtEl>
                                          <p:spTgt spid="73730">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737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73731"/>
                                        </p:tgtEl>
                                        <p:attrNameLst>
                                          <p:attrName>style.visibility</p:attrName>
                                        </p:attrNameLst>
                                      </p:cBhvr>
                                      <p:to>
                                        <p:strVal val="visible"/>
                                      </p:to>
                                    </p:set>
                                    <p:animEffect transition="in" filter="randombar(horizontal)">
                                      <p:cBhvr>
                                        <p:cTn id="13" dur="500" fill="hold"/>
                                        <p:tgtEl>
                                          <p:spTgt spid="73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7" name="标题 46081"/>
          <p:cNvSpPr/>
          <p:nvPr>
            <p:ph type="title" idx="4294967295"/>
          </p:nvPr>
        </p:nvSpPr>
        <p:spPr>
          <a:xfrm>
            <a:off x="468313" y="476250"/>
            <a:ext cx="8229600" cy="417513"/>
          </a:xfrm>
          <a:prstGeom prst="rect">
            <a:avLst/>
          </a:prstGeom>
          <a:noFill/>
          <a:ln>
            <a:noFill/>
            <a:miter lim="800000"/>
          </a:ln>
        </p:spPr>
        <p:txBody>
          <a:bodyPr lIns="91440" tIns="45720" rIns="91440" bIns="45720"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rgbClr val="000000"/>
                </a:solidFill>
                <a:latin typeface="Arial" pitchFamily="34" charset="0"/>
                <a:ea typeface="宋体" pitchFamily="2" charset="-122"/>
                <a:cs typeface="+mj-cs"/>
              </a:defRPr>
            </a:lvl1pPr>
          </a:lstStyle>
          <a:p>
            <a:pPr lvl="0"/>
            <a:r>
              <a:rPr lang="zh-CN" altLang="en-US" sz="3600" b="1">
                <a:solidFill>
                  <a:srgbClr val="0000CC"/>
                </a:solidFill>
              </a:rPr>
              <a:t>复习指导一(</a:t>
            </a:r>
            <a:r>
              <a:rPr lang="en-US" altLang="zh-CN" sz="3600" b="1">
                <a:solidFill>
                  <a:srgbClr val="0000CC"/>
                </a:solidFill>
              </a:rPr>
              <a:t>1</a:t>
            </a:r>
            <a:r>
              <a:rPr lang="zh-CN" altLang="en-US" sz="3600" b="1">
                <a:solidFill>
                  <a:srgbClr val="0000CC"/>
                </a:solidFill>
              </a:rPr>
              <a:t>分钟)</a:t>
            </a:r>
            <a:endParaRPr lang="zh-CN" altLang="zh-CN"/>
          </a:p>
        </p:txBody>
      </p:sp>
      <p:sp>
        <p:nvSpPr>
          <p:cNvPr id="29698" name="矩形 46082"/>
          <p:cNvSpPr/>
          <p:nvPr/>
        </p:nvSpPr>
        <p:spPr>
          <a:xfrm>
            <a:off x="188913" y="836613"/>
            <a:ext cx="8786812" cy="2982912"/>
          </a:xfrm>
          <a:prstGeom prst="rect">
            <a:avLst/>
          </a:prstGeom>
          <a:noFill/>
          <a:ln>
            <a:noFill/>
            <a:miter lim="800000"/>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1</a:t>
            </a:r>
            <a:r>
              <a:rPr lang="zh-CN" altLang="en-US" sz="2800" b="1">
                <a:latin typeface="黑体" pitchFamily="49" charset="-122"/>
                <a:ea typeface="黑体" pitchFamily="49" charset="-122"/>
              </a:rPr>
              <a:t>、</a:t>
            </a:r>
            <a:r>
              <a:rPr lang="zh-CN" altLang="zh-CN" sz="2800" b="1">
                <a:latin typeface="黑体" pitchFamily="49" charset="-122"/>
                <a:ea typeface="黑体" pitchFamily="49" charset="-122"/>
              </a:rPr>
              <a:t>阅读资料,了解常见的病句类型。</a:t>
            </a:r>
            <a:endParaRPr lang="zh-CN" altLang="zh-CN"/>
          </a:p>
          <a:p>
            <a:pPr lvl="0">
              <a:buFontTx/>
              <a:buNone/>
            </a:pPr>
            <a:r>
              <a:rPr lang="en-US" altLang="zh-CN" sz="2800" b="1">
                <a:latin typeface="黑体" pitchFamily="49" charset="-122"/>
                <a:ea typeface="黑体" pitchFamily="49" charset="-122"/>
              </a:rPr>
              <a:t>2</a:t>
            </a:r>
            <a:r>
              <a:rPr lang="zh-CN" altLang="en-US" sz="2800" b="1">
                <a:latin typeface="黑体" pitchFamily="49" charset="-122"/>
                <a:ea typeface="黑体" pitchFamily="49" charset="-122"/>
              </a:rPr>
              <a:t>、</a:t>
            </a:r>
            <a:r>
              <a:rPr lang="zh-CN" altLang="zh-CN" sz="2800" b="1">
                <a:latin typeface="黑体" pitchFamily="49" charset="-122"/>
                <a:ea typeface="黑体" pitchFamily="49" charset="-122"/>
                <a:sym typeface="宋体" pitchFamily="2" charset="-122"/>
              </a:rPr>
              <a:t>掌握易错病句类型的修改方法。</a:t>
            </a:r>
            <a:endParaRPr lang="zh-CN" altLang="zh-CN"/>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1" name="文本框 1"/>
          <p:cNvSpPr/>
          <p:nvPr/>
        </p:nvSpPr>
        <p:spPr>
          <a:xfrm>
            <a:off x="3132138" y="-26987"/>
            <a:ext cx="2684462" cy="522287"/>
          </a:xfrm>
          <a:prstGeom prst="rect">
            <a:avLst/>
          </a:prstGeom>
          <a:noFill/>
          <a:ln>
            <a:noFill/>
            <a:miter lim="800000"/>
          </a:ln>
        </p:spPr>
        <p:txBody>
          <a:bodyPr wrap="none"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2800" b="1">
                <a:latin typeface="黑体" pitchFamily="49" charset="-122"/>
                <a:ea typeface="黑体" pitchFamily="49" charset="-122"/>
                <a:sym typeface="宋体" pitchFamily="2" charset="-122"/>
              </a:rPr>
              <a:t>易错病句类型：</a:t>
            </a:r>
            <a:endParaRPr lang="zh-CN" altLang="zh-CN"/>
          </a:p>
        </p:txBody>
      </p:sp>
      <p:sp>
        <p:nvSpPr>
          <p:cNvPr id="30722" name="文本框 99"/>
          <p:cNvSpPr/>
          <p:nvPr/>
        </p:nvSpPr>
        <p:spPr>
          <a:xfrm>
            <a:off x="-6350" y="404813"/>
            <a:ext cx="9156700" cy="31067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2800" b="1">
                <a:latin typeface="黑体" pitchFamily="49" charset="-122"/>
                <a:ea typeface="黑体" pitchFamily="49" charset="-122"/>
              </a:rPr>
              <a:t>成分残缺</a:t>
            </a:r>
            <a:endParaRPr lang="zh-CN" altLang="zh-CN"/>
          </a:p>
          <a:p>
            <a:pPr lvl="0">
              <a:buFontTx/>
              <a:buNone/>
            </a:pPr>
            <a:r>
              <a:rPr lang="en-US" altLang="zh-CN" sz="2800" b="1">
                <a:latin typeface="黑体" pitchFamily="49" charset="-122"/>
                <a:ea typeface="黑体" pitchFamily="49" charset="-122"/>
              </a:rPr>
              <a:t>1.</a:t>
            </a:r>
            <a:r>
              <a:rPr lang="zh-CN" altLang="zh-CN" sz="2800" b="1">
                <a:latin typeface="黑体" pitchFamily="49" charset="-122"/>
                <a:ea typeface="黑体" pitchFamily="49" charset="-122"/>
              </a:rPr>
              <a:t>缺主语</a:t>
            </a:r>
            <a:endParaRPr lang="zh-CN" altLang="zh-CN"/>
          </a:p>
          <a:p>
            <a:pPr lvl="0">
              <a:buFontTx/>
              <a:buNone/>
            </a:pPr>
            <a:r>
              <a:rPr lang="zh-CN" altLang="zh-CN" sz="2800" b="1">
                <a:latin typeface="黑体" pitchFamily="49" charset="-122"/>
                <a:ea typeface="黑体" pitchFamily="49" charset="-122"/>
              </a:rPr>
              <a:t>例：</a:t>
            </a:r>
            <a:r>
              <a:rPr lang="zh-CN" altLang="zh-CN" sz="2800" b="1">
                <a:solidFill>
                  <a:srgbClr val="FF0000"/>
                </a:solidFill>
                <a:latin typeface="黑体" pitchFamily="49" charset="-122"/>
                <a:ea typeface="黑体" pitchFamily="49" charset="-122"/>
              </a:rPr>
              <a:t>听了</a:t>
            </a:r>
            <a:r>
              <a:rPr lang="zh-CN" altLang="zh-CN" sz="2800" b="1">
                <a:latin typeface="黑体" pitchFamily="49" charset="-122"/>
                <a:ea typeface="黑体" pitchFamily="49" charset="-122"/>
              </a:rPr>
              <a:t>校长的报告,</a:t>
            </a:r>
            <a:r>
              <a:rPr lang="zh-CN" altLang="zh-CN" sz="2800" b="1">
                <a:solidFill>
                  <a:srgbClr val="FF0000"/>
                </a:solidFill>
                <a:latin typeface="黑体" pitchFamily="49" charset="-122"/>
                <a:ea typeface="黑体" pitchFamily="49" charset="-122"/>
              </a:rPr>
              <a:t>使</a:t>
            </a:r>
            <a:r>
              <a:rPr lang="zh-CN" altLang="zh-CN" sz="2800" b="1">
                <a:latin typeface="黑体" pitchFamily="49" charset="-122"/>
                <a:ea typeface="黑体" pitchFamily="49" charset="-122"/>
              </a:rPr>
              <a:t>我受到极大的鼓舞。(应去掉</a:t>
            </a:r>
            <a:r>
              <a:rPr lang="en-US" altLang="zh-CN" sz="2800" b="1">
                <a:latin typeface="黑体" pitchFamily="49" charset="-122"/>
                <a:ea typeface="黑体" pitchFamily="49" charset="-122"/>
              </a:rPr>
              <a:t>“</a:t>
            </a:r>
            <a:r>
              <a:rPr lang="zh-CN" altLang="zh-CN" sz="2800" b="1">
                <a:latin typeface="黑体" pitchFamily="49" charset="-122"/>
                <a:ea typeface="黑体" pitchFamily="49" charset="-122"/>
              </a:rPr>
              <a:t>使</a:t>
            </a:r>
            <a:r>
              <a:rPr lang="en-US" altLang="zh-CN" sz="2800" b="1">
                <a:latin typeface="黑体" pitchFamily="49" charset="-122"/>
                <a:ea typeface="黑体" pitchFamily="49" charset="-122"/>
              </a:rPr>
              <a:t>”</a:t>
            </a:r>
            <a:r>
              <a:rPr lang="zh-CN" altLang="zh-CN" sz="2800" b="1">
                <a:latin typeface="黑体" pitchFamily="49" charset="-122"/>
                <a:ea typeface="黑体" pitchFamily="49" charset="-122"/>
              </a:rPr>
              <a:t>,或者去掉</a:t>
            </a:r>
            <a:r>
              <a:rPr lang="en-US" altLang="zh-CN" sz="2800" b="1">
                <a:latin typeface="黑体" pitchFamily="49" charset="-122"/>
                <a:ea typeface="黑体" pitchFamily="49" charset="-122"/>
              </a:rPr>
              <a:t>“</a:t>
            </a:r>
            <a:r>
              <a:rPr lang="zh-CN" altLang="zh-CN" sz="2800" b="1">
                <a:latin typeface="黑体" pitchFamily="49" charset="-122"/>
                <a:ea typeface="黑体" pitchFamily="49" charset="-122"/>
              </a:rPr>
              <a:t>听了</a:t>
            </a:r>
            <a:r>
              <a:rPr lang="en-US" altLang="zh-CN" sz="2800" b="1">
                <a:latin typeface="黑体" pitchFamily="49" charset="-122"/>
                <a:ea typeface="黑体" pitchFamily="49" charset="-122"/>
              </a:rPr>
              <a:t>”</a:t>
            </a:r>
            <a:r>
              <a:rPr lang="zh-CN" altLang="zh-CN" sz="2800" b="1">
                <a:latin typeface="黑体" pitchFamily="49" charset="-122"/>
                <a:ea typeface="黑体" pitchFamily="49" charset="-122"/>
              </a:rPr>
              <a:t>)</a:t>
            </a:r>
            <a:endParaRPr lang="zh-CN" altLang="zh-CN"/>
          </a:p>
          <a:p>
            <a:pPr lvl="0">
              <a:buFontTx/>
              <a:buNone/>
            </a:pPr>
            <a:r>
              <a:rPr lang="en-US" altLang="zh-CN" sz="2800" b="1">
                <a:latin typeface="黑体" pitchFamily="49" charset="-122"/>
                <a:ea typeface="黑体" pitchFamily="49" charset="-122"/>
              </a:rPr>
              <a:t>2.</a:t>
            </a:r>
            <a:r>
              <a:rPr lang="zh-CN" altLang="zh-CN" sz="2800" b="1">
                <a:latin typeface="黑体" pitchFamily="49" charset="-122"/>
                <a:ea typeface="黑体" pitchFamily="49" charset="-122"/>
              </a:rPr>
              <a:t>缺宾语</a:t>
            </a:r>
            <a:endParaRPr lang="zh-CN" altLang="zh-CN"/>
          </a:p>
          <a:p>
            <a:pPr lvl="0">
              <a:buFontTx/>
              <a:buNone/>
            </a:pPr>
            <a:r>
              <a:rPr lang="zh-CN" altLang="zh-CN" sz="2800" b="1">
                <a:latin typeface="黑体" pitchFamily="49" charset="-122"/>
                <a:ea typeface="黑体" pitchFamily="49" charset="-122"/>
              </a:rPr>
              <a:t>例：本次大会为我们描绘了未来十年的发展。(句尾加“蓝图”)</a:t>
            </a:r>
            <a:endParaRPr lang="zh-CN" altLang="zh-CN"/>
          </a:p>
        </p:txBody>
      </p:sp>
      <p:sp>
        <p:nvSpPr>
          <p:cNvPr id="30723" name="文本框 2"/>
          <p:cNvSpPr/>
          <p:nvPr/>
        </p:nvSpPr>
        <p:spPr>
          <a:xfrm>
            <a:off x="-6350" y="3429000"/>
            <a:ext cx="9123363" cy="31083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2800" b="1">
                <a:latin typeface="黑体" pitchFamily="49" charset="-122"/>
                <a:ea typeface="黑体" pitchFamily="49" charset="-122"/>
              </a:rPr>
              <a:t>语义重复</a:t>
            </a:r>
            <a:endParaRPr lang="zh-CN" altLang="zh-CN"/>
          </a:p>
          <a:p>
            <a:pPr lvl="0">
              <a:buFontTx/>
              <a:buNone/>
            </a:pPr>
            <a:r>
              <a:rPr lang="zh-CN" altLang="zh-CN" sz="2800" b="1">
                <a:latin typeface="黑体" pitchFamily="49" charset="-122"/>
                <a:ea typeface="黑体" pitchFamily="49" charset="-122"/>
              </a:rPr>
              <a:t>1.词语(成语)</a:t>
            </a:r>
            <a:endParaRPr lang="zh-CN" altLang="zh-CN"/>
          </a:p>
          <a:p>
            <a:pPr lvl="0">
              <a:buFontTx/>
              <a:buNone/>
            </a:pPr>
            <a:r>
              <a:rPr lang="zh-CN" altLang="zh-CN" sz="2800" b="1">
                <a:latin typeface="黑体" pitchFamily="49" charset="-122"/>
                <a:ea typeface="黑体" pitchFamily="49" charset="-122"/>
              </a:rPr>
              <a:t>例：全面推行素质教育,是</a:t>
            </a:r>
            <a:r>
              <a:rPr lang="zh-CN" altLang="zh-CN" sz="2800" b="1">
                <a:solidFill>
                  <a:srgbClr val="FF0000"/>
                </a:solidFill>
                <a:latin typeface="黑体" pitchFamily="49" charset="-122"/>
                <a:ea typeface="黑体" pitchFamily="49" charset="-122"/>
              </a:rPr>
              <a:t>当前</a:t>
            </a:r>
            <a:r>
              <a:rPr lang="zh-CN" altLang="zh-CN" sz="2800" b="1">
                <a:latin typeface="黑体" pitchFamily="49" charset="-122"/>
                <a:ea typeface="黑体" pitchFamily="49" charset="-122"/>
              </a:rPr>
              <a:t>教育的</a:t>
            </a:r>
            <a:r>
              <a:rPr lang="zh-CN" altLang="zh-CN" sz="2800" b="1">
                <a:solidFill>
                  <a:srgbClr val="FF0000"/>
                </a:solidFill>
                <a:latin typeface="黑体" pitchFamily="49" charset="-122"/>
                <a:ea typeface="黑体" pitchFamily="49" charset="-122"/>
              </a:rPr>
              <a:t>当务之急</a:t>
            </a:r>
            <a:r>
              <a:rPr lang="zh-CN" altLang="zh-CN" sz="2800" b="1">
                <a:latin typeface="黑体" pitchFamily="49" charset="-122"/>
                <a:ea typeface="黑体" pitchFamily="49" charset="-122"/>
              </a:rPr>
              <a:t>。(删去“当前”)</a:t>
            </a:r>
            <a:endParaRPr lang="zh-CN" altLang="zh-CN"/>
          </a:p>
          <a:p>
            <a:pPr lvl="0">
              <a:buFontTx/>
              <a:buNone/>
            </a:pPr>
            <a:r>
              <a:rPr lang="zh-CN" altLang="zh-CN" sz="2800" b="1">
                <a:latin typeface="黑体" pitchFamily="49" charset="-122"/>
                <a:ea typeface="黑体" pitchFamily="49" charset="-122"/>
              </a:rPr>
              <a:t>2.概数</a:t>
            </a:r>
            <a:endParaRPr lang="zh-CN" altLang="zh-CN"/>
          </a:p>
          <a:p>
            <a:pPr lvl="0">
              <a:buFontTx/>
              <a:buNone/>
            </a:pPr>
            <a:r>
              <a:rPr lang="zh-CN" altLang="zh-CN" sz="2800" b="1">
                <a:latin typeface="黑体" pitchFamily="49" charset="-122"/>
                <a:ea typeface="黑体" pitchFamily="49" charset="-122"/>
              </a:rPr>
              <a:t>例：港珠澳大桥的建设者,努力攻克技术难关,取得了</a:t>
            </a:r>
            <a:r>
              <a:rPr lang="zh-CN" altLang="zh-CN" sz="2800" b="1">
                <a:solidFill>
                  <a:srgbClr val="FF0000"/>
                </a:solidFill>
                <a:latin typeface="黑体" pitchFamily="49" charset="-122"/>
                <a:ea typeface="黑体" pitchFamily="49" charset="-122"/>
              </a:rPr>
              <a:t>约</a:t>
            </a:r>
            <a:r>
              <a:rPr lang="zh-CN" altLang="zh-CN" sz="2800" b="1">
                <a:latin typeface="黑体" pitchFamily="49" charset="-122"/>
                <a:ea typeface="黑体" pitchFamily="49" charset="-122"/>
              </a:rPr>
              <a:t>500项</a:t>
            </a:r>
            <a:r>
              <a:rPr lang="zh-CN" altLang="zh-CN" sz="2800" b="1">
                <a:solidFill>
                  <a:srgbClr val="FF0000"/>
                </a:solidFill>
                <a:latin typeface="黑体" pitchFamily="49" charset="-122"/>
                <a:ea typeface="黑体" pitchFamily="49" charset="-122"/>
              </a:rPr>
              <a:t>左右</a:t>
            </a:r>
            <a:r>
              <a:rPr lang="zh-CN" altLang="zh-CN" sz="2800" b="1">
                <a:latin typeface="黑体" pitchFamily="49" charset="-122"/>
                <a:ea typeface="黑体" pitchFamily="49" charset="-122"/>
              </a:rPr>
              <a:t>的专利成果。(删去“约”或“左右”)</a:t>
            </a:r>
            <a:endParaRPr lang="zh-CN" altLang="zh-CN"/>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5" name="文本框 3"/>
          <p:cNvSpPr/>
          <p:nvPr/>
        </p:nvSpPr>
        <p:spPr>
          <a:xfrm>
            <a:off x="0" y="-26987"/>
            <a:ext cx="9178925" cy="31083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2800" b="1">
                <a:latin typeface="黑体" pitchFamily="49" charset="-122"/>
                <a:ea typeface="黑体" pitchFamily="49" charset="-122"/>
              </a:rPr>
              <a:t> </a:t>
            </a:r>
            <a:r>
              <a:rPr lang="zh-CN" altLang="zh-CN" sz="2800" b="1">
                <a:latin typeface="黑体" pitchFamily="49" charset="-122"/>
                <a:ea typeface="黑体" pitchFamily="49" charset="-122"/>
              </a:rPr>
              <a:t>语序不当</a:t>
            </a:r>
            <a:endParaRPr lang="zh-CN" altLang="zh-CN"/>
          </a:p>
          <a:p>
            <a:pPr lvl="0">
              <a:buFontTx/>
              <a:buNone/>
            </a:pPr>
            <a:r>
              <a:rPr lang="en-US" altLang="zh-CN" sz="2800" b="1">
                <a:latin typeface="黑体" pitchFamily="49" charset="-122"/>
                <a:ea typeface="黑体" pitchFamily="49" charset="-122"/>
              </a:rPr>
              <a:t>1.</a:t>
            </a:r>
            <a:r>
              <a:rPr lang="zh-CN" altLang="zh-CN" sz="2800" b="1">
                <a:latin typeface="黑体" pitchFamily="49" charset="-122"/>
                <a:ea typeface="黑体" pitchFamily="49" charset="-122"/>
              </a:rPr>
              <a:t>例：在社会主义建设事业中,应该发挥广大知识分子</a:t>
            </a:r>
            <a:r>
              <a:rPr lang="zh-CN" altLang="zh-CN" sz="2800" b="1">
                <a:solidFill>
                  <a:srgbClr val="FF0000"/>
                </a:solidFill>
                <a:latin typeface="黑体" pitchFamily="49" charset="-122"/>
                <a:ea typeface="黑体" pitchFamily="49" charset="-122"/>
              </a:rPr>
              <a:t>充分</a:t>
            </a:r>
            <a:r>
              <a:rPr lang="zh-CN" altLang="zh-CN" sz="2800" b="1">
                <a:latin typeface="黑体" pitchFamily="49" charset="-122"/>
                <a:ea typeface="黑体" pitchFamily="49" charset="-122"/>
              </a:rPr>
              <a:t>的作用。(将“充分”放在“发挥”之前)</a:t>
            </a:r>
            <a:endParaRPr lang="zh-CN" altLang="zh-CN"/>
          </a:p>
          <a:p>
            <a:pPr lvl="0">
              <a:buFontTx/>
              <a:buNone/>
            </a:pPr>
            <a:r>
              <a:rPr lang="en-US" altLang="zh-CN" sz="2800" b="1">
                <a:latin typeface="黑体" pitchFamily="49" charset="-122"/>
                <a:ea typeface="黑体" pitchFamily="49" charset="-122"/>
              </a:rPr>
              <a:t>2</a:t>
            </a:r>
            <a:r>
              <a:rPr lang="zh-CN" altLang="zh-CN" sz="2800" b="1">
                <a:latin typeface="黑体" pitchFamily="49" charset="-122"/>
                <a:ea typeface="黑体" pitchFamily="49" charset="-122"/>
              </a:rPr>
              <a:t>.递进关系</a:t>
            </a:r>
            <a:endParaRPr lang="zh-CN" altLang="zh-CN"/>
          </a:p>
          <a:p>
            <a:pPr lvl="0">
              <a:buFontTx/>
              <a:buNone/>
            </a:pPr>
            <a:r>
              <a:rPr lang="zh-CN" altLang="zh-CN" sz="2800" b="1">
                <a:latin typeface="黑体" pitchFamily="49" charset="-122"/>
                <a:ea typeface="黑体" pitchFamily="49" charset="-122"/>
              </a:rPr>
              <a:t>例：这个纪录片</a:t>
            </a:r>
            <a:r>
              <a:rPr lang="zh-CN" altLang="zh-CN" sz="2800" b="1">
                <a:solidFill>
                  <a:srgbClr val="FF0000"/>
                </a:solidFill>
                <a:latin typeface="黑体" pitchFamily="49" charset="-122"/>
                <a:ea typeface="黑体" pitchFamily="49" charset="-122"/>
              </a:rPr>
              <a:t>不仅</a:t>
            </a:r>
            <a:r>
              <a:rPr lang="zh-CN" altLang="zh-CN" sz="2800" b="1">
                <a:latin typeface="黑体" pitchFamily="49" charset="-122"/>
                <a:ea typeface="黑体" pitchFamily="49" charset="-122"/>
              </a:rPr>
              <a:t>引发了人们对“文化认同”和“软实力输出”的思考,</a:t>
            </a:r>
            <a:r>
              <a:rPr lang="zh-CN" altLang="zh-CN" sz="2800" b="1">
                <a:solidFill>
                  <a:srgbClr val="FF0000"/>
                </a:solidFill>
                <a:latin typeface="黑体" pitchFamily="49" charset="-122"/>
                <a:ea typeface="黑体" pitchFamily="49" charset="-122"/>
              </a:rPr>
              <a:t>而且</a:t>
            </a:r>
            <a:r>
              <a:rPr lang="zh-CN" altLang="zh-CN" sz="2800" b="1">
                <a:latin typeface="黑体" pitchFamily="49" charset="-122"/>
                <a:ea typeface="黑体" pitchFamily="49" charset="-122"/>
              </a:rPr>
              <a:t>让人们怀念童年时的美味。(将“不仅”“而且”后面的内容调换位置)</a:t>
            </a:r>
            <a:endParaRPr lang="zh-CN" altLang="zh-CN"/>
          </a:p>
        </p:txBody>
      </p:sp>
      <p:sp>
        <p:nvSpPr>
          <p:cNvPr id="31746" name="文本框 1"/>
          <p:cNvSpPr/>
          <p:nvPr/>
        </p:nvSpPr>
        <p:spPr>
          <a:xfrm>
            <a:off x="34925" y="3438525"/>
            <a:ext cx="9172575" cy="3538538"/>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2800" b="1">
                <a:latin typeface="黑体" pitchFamily="49" charset="-122"/>
                <a:ea typeface="黑体" pitchFamily="49" charset="-122"/>
              </a:rPr>
              <a:t>不合逻辑</a:t>
            </a:r>
            <a:endParaRPr lang="zh-CN" altLang="zh-CN"/>
          </a:p>
          <a:p>
            <a:pPr lvl="0">
              <a:buFontTx/>
              <a:buNone/>
            </a:pPr>
            <a:r>
              <a:rPr lang="en-US" altLang="zh-CN" sz="2800" b="1">
                <a:latin typeface="黑体" pitchFamily="49" charset="-122"/>
                <a:ea typeface="黑体" pitchFamily="49" charset="-122"/>
              </a:rPr>
              <a:t>1.</a:t>
            </a:r>
            <a:r>
              <a:rPr lang="zh-CN" altLang="zh-CN" sz="2800" b="1">
                <a:latin typeface="黑体" pitchFamily="49" charset="-122"/>
                <a:ea typeface="黑体" pitchFamily="49" charset="-122"/>
              </a:rPr>
              <a:t>否定不当</a:t>
            </a:r>
            <a:endParaRPr lang="zh-CN" altLang="zh-CN"/>
          </a:p>
          <a:p>
            <a:pPr lvl="0">
              <a:buFontTx/>
              <a:buNone/>
            </a:pPr>
            <a:r>
              <a:rPr lang="zh-CN" altLang="zh-CN" sz="2800" b="1">
                <a:latin typeface="黑体" pitchFamily="49" charset="-122"/>
                <a:ea typeface="黑体" pitchFamily="49" charset="-122"/>
              </a:rPr>
              <a:t>例：为了</a:t>
            </a:r>
            <a:r>
              <a:rPr lang="zh-CN" altLang="zh-CN" sz="2800" b="1">
                <a:solidFill>
                  <a:srgbClr val="FF0000"/>
                </a:solidFill>
                <a:latin typeface="黑体" pitchFamily="49" charset="-122"/>
                <a:ea typeface="黑体" pitchFamily="49" charset="-122"/>
              </a:rPr>
              <a:t>防止</a:t>
            </a:r>
            <a:r>
              <a:rPr lang="zh-CN" altLang="zh-CN" sz="2800" b="1">
                <a:latin typeface="黑体" pitchFamily="49" charset="-122"/>
                <a:ea typeface="黑体" pitchFamily="49" charset="-122"/>
              </a:rPr>
              <a:t>这类交通事故</a:t>
            </a:r>
            <a:r>
              <a:rPr lang="zh-CN" altLang="zh-CN" sz="2800" b="1">
                <a:solidFill>
                  <a:srgbClr val="FF0000"/>
                </a:solidFill>
                <a:latin typeface="黑体" pitchFamily="49" charset="-122"/>
                <a:ea typeface="黑体" pitchFamily="49" charset="-122"/>
              </a:rPr>
              <a:t>不再</a:t>
            </a:r>
            <a:r>
              <a:rPr lang="zh-CN" altLang="zh-CN" sz="2800" b="1">
                <a:latin typeface="黑体" pitchFamily="49" charset="-122"/>
                <a:ea typeface="黑体" pitchFamily="49" charset="-122"/>
              </a:rPr>
              <a:t>发生,各个单位都加强了保卫工作。(将“不再”改为“再次”)</a:t>
            </a:r>
            <a:endParaRPr lang="zh-CN" altLang="zh-CN"/>
          </a:p>
          <a:p>
            <a:pPr lvl="0">
              <a:buFontTx/>
              <a:buNone/>
            </a:pPr>
            <a:r>
              <a:rPr lang="en-US" altLang="zh-CN" sz="2800" b="1">
                <a:latin typeface="黑体" pitchFamily="49" charset="-122"/>
                <a:ea typeface="黑体" pitchFamily="49" charset="-122"/>
              </a:rPr>
              <a:t>2.</a:t>
            </a:r>
            <a:r>
              <a:rPr lang="zh-CN" altLang="zh-CN" sz="2800" b="1">
                <a:latin typeface="黑体" pitchFamily="49" charset="-122"/>
                <a:ea typeface="黑体" pitchFamily="49" charset="-122"/>
              </a:rPr>
              <a:t>两面对一面</a:t>
            </a:r>
            <a:endParaRPr lang="zh-CN" altLang="zh-CN"/>
          </a:p>
          <a:p>
            <a:pPr lvl="0">
              <a:buFontTx/>
              <a:buNone/>
            </a:pPr>
            <a:r>
              <a:rPr lang="zh-CN" altLang="zh-CN" sz="2800" b="1">
                <a:latin typeface="黑体" pitchFamily="49" charset="-122"/>
                <a:ea typeface="黑体" pitchFamily="49" charset="-122"/>
              </a:rPr>
              <a:t>例：畅销读物</a:t>
            </a:r>
            <a:r>
              <a:rPr lang="zh-CN" altLang="zh-CN" sz="2800" b="1">
                <a:solidFill>
                  <a:srgbClr val="FF0000"/>
                </a:solidFill>
                <a:latin typeface="黑体" pitchFamily="49" charset="-122"/>
                <a:ea typeface="黑体" pitchFamily="49" charset="-122"/>
              </a:rPr>
              <a:t>能否</a:t>
            </a:r>
            <a:r>
              <a:rPr lang="zh-CN" altLang="zh-CN" sz="2800" b="1">
                <a:latin typeface="黑体" pitchFamily="49" charset="-122"/>
                <a:ea typeface="黑体" pitchFamily="49" charset="-122"/>
              </a:rPr>
              <a:t>成为经典作品,关键在于它</a:t>
            </a:r>
            <a:r>
              <a:rPr lang="zh-CN" altLang="zh-CN" sz="2800" b="1">
                <a:solidFill>
                  <a:srgbClr val="FF0000"/>
                </a:solidFill>
                <a:latin typeface="黑体" pitchFamily="49" charset="-122"/>
                <a:ea typeface="黑体" pitchFamily="49" charset="-122"/>
              </a:rPr>
              <a:t>具备</a:t>
            </a:r>
            <a:r>
              <a:rPr lang="zh-CN" altLang="zh-CN" sz="2800" b="1">
                <a:latin typeface="黑体" pitchFamily="49" charset="-122"/>
                <a:ea typeface="黑体" pitchFamily="49" charset="-122"/>
              </a:rPr>
              <a:t>能经受时间考验的思想性和艺术性。(在“具备”前加“是否”)</a:t>
            </a:r>
            <a:endParaRPr lang="zh-CN" altLang="zh-CN"/>
          </a:p>
          <a:p>
            <a:pPr lvl="0">
              <a:buFontTx/>
              <a:buNone/>
            </a:pPr>
            <a:endParaRPr lang="zh-CN" altLang="en-US" sz="2800" b="1">
              <a:latin typeface="黑体" pitchFamily="49" charset="-122"/>
              <a:ea typeface="黑体" pitchFamily="49"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69" name="文本框 99"/>
          <p:cNvSpPr/>
          <p:nvPr/>
        </p:nvSpPr>
        <p:spPr>
          <a:xfrm>
            <a:off x="107950" y="115888"/>
            <a:ext cx="9069388" cy="569277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2800" b="1">
                <a:latin typeface="黑体" pitchFamily="49" charset="-122"/>
                <a:ea typeface="黑体" pitchFamily="49" charset="-122"/>
              </a:rPr>
              <a:t>句式杂糅</a:t>
            </a:r>
            <a:endParaRPr lang="zh-CN" altLang="zh-CN"/>
          </a:p>
          <a:p>
            <a:pPr lvl="0">
              <a:buFontTx/>
              <a:buNone/>
            </a:pPr>
            <a:r>
              <a:rPr lang="en-US" altLang="zh-CN" sz="2800" b="1">
                <a:latin typeface="黑体" pitchFamily="49" charset="-122"/>
                <a:ea typeface="黑体" pitchFamily="49" charset="-122"/>
              </a:rPr>
              <a:t>1.</a:t>
            </a:r>
            <a:r>
              <a:rPr lang="zh-CN" altLang="zh-CN" sz="2800" b="1">
                <a:latin typeface="黑体" pitchFamily="49" charset="-122"/>
                <a:ea typeface="黑体" pitchFamily="49" charset="-122"/>
              </a:rPr>
              <a:t>解释原因</a:t>
            </a:r>
            <a:endParaRPr lang="zh-CN" altLang="zh-CN"/>
          </a:p>
          <a:p>
            <a:pPr lvl="0">
              <a:buFontTx/>
              <a:buNone/>
            </a:pPr>
            <a:r>
              <a:rPr lang="zh-CN" altLang="zh-CN" sz="2800" b="1">
                <a:latin typeface="黑体" pitchFamily="49" charset="-122"/>
                <a:ea typeface="黑体" pitchFamily="49" charset="-122"/>
              </a:rPr>
              <a:t>例</a:t>
            </a:r>
            <a:r>
              <a:rPr lang="en-US" altLang="zh-CN" sz="2800" b="1">
                <a:latin typeface="黑体" pitchFamily="49" charset="-122"/>
                <a:ea typeface="黑体" pitchFamily="49" charset="-122"/>
              </a:rPr>
              <a:t>1</a:t>
            </a:r>
            <a:r>
              <a:rPr lang="zh-CN" altLang="zh-CN" sz="2800" b="1">
                <a:latin typeface="黑体" pitchFamily="49" charset="-122"/>
                <a:ea typeface="黑体" pitchFamily="49" charset="-122"/>
              </a:rPr>
              <a:t>：《中国诗词大会》节目受到人们的喜爱,是</a:t>
            </a:r>
            <a:r>
              <a:rPr lang="zh-CN" altLang="zh-CN" sz="2800" b="1">
                <a:solidFill>
                  <a:srgbClr val="FF0000"/>
                </a:solidFill>
                <a:latin typeface="黑体" pitchFamily="49" charset="-122"/>
                <a:ea typeface="黑体" pitchFamily="49" charset="-122"/>
              </a:rPr>
              <a:t>因为</a:t>
            </a:r>
            <a:r>
              <a:rPr lang="zh-CN" altLang="zh-CN" sz="2800" b="1">
                <a:latin typeface="黑体" pitchFamily="49" charset="-122"/>
                <a:ea typeface="黑体" pitchFamily="49" charset="-122"/>
              </a:rPr>
              <a:t>其形式新颖,有文化内涵的</a:t>
            </a:r>
            <a:r>
              <a:rPr lang="zh-CN" altLang="zh-CN" sz="2800" b="1">
                <a:solidFill>
                  <a:srgbClr val="FF0000"/>
                </a:solidFill>
                <a:latin typeface="黑体" pitchFamily="49" charset="-122"/>
                <a:ea typeface="黑体" pitchFamily="49" charset="-122"/>
              </a:rPr>
              <a:t>原因</a:t>
            </a:r>
            <a:r>
              <a:rPr lang="zh-CN" altLang="zh-CN" sz="2800" b="1">
                <a:latin typeface="黑体" pitchFamily="49" charset="-122"/>
                <a:ea typeface="黑体" pitchFamily="49" charset="-122"/>
              </a:rPr>
              <a:t>。(删去“的原因”)</a:t>
            </a:r>
            <a:endParaRPr lang="zh-CN" altLang="zh-CN"/>
          </a:p>
          <a:p>
            <a:pPr lvl="0">
              <a:buFontTx/>
              <a:buNone/>
            </a:pPr>
            <a:r>
              <a:rPr lang="en-US" altLang="zh-CN" sz="2800" b="1">
                <a:latin typeface="黑体" pitchFamily="49" charset="-122"/>
                <a:ea typeface="黑体" pitchFamily="49" charset="-122"/>
              </a:rPr>
              <a:t>2.</a:t>
            </a:r>
            <a:r>
              <a:rPr lang="zh-CN" altLang="zh-CN" sz="2800" b="1">
                <a:latin typeface="黑体" pitchFamily="49" charset="-122"/>
                <a:ea typeface="黑体" pitchFamily="49" charset="-122"/>
              </a:rPr>
              <a:t>谓语</a:t>
            </a:r>
            <a:endParaRPr lang="zh-CN" altLang="zh-CN"/>
          </a:p>
          <a:p>
            <a:pPr lvl="0">
              <a:buFontTx/>
              <a:buNone/>
            </a:pPr>
            <a:r>
              <a:rPr lang="zh-CN" altLang="zh-CN" sz="2800" b="1">
                <a:latin typeface="黑体" pitchFamily="49" charset="-122"/>
                <a:ea typeface="黑体" pitchFamily="49" charset="-122"/>
              </a:rPr>
              <a:t>例</a:t>
            </a:r>
            <a:r>
              <a:rPr lang="en-US" altLang="zh-CN" sz="2800" b="1">
                <a:latin typeface="黑体" pitchFamily="49" charset="-122"/>
                <a:ea typeface="黑体" pitchFamily="49" charset="-122"/>
              </a:rPr>
              <a:t>2</a:t>
            </a:r>
            <a:r>
              <a:rPr lang="zh-CN" altLang="en-US" sz="2800" b="1">
                <a:latin typeface="黑体" pitchFamily="49" charset="-122"/>
                <a:ea typeface="黑体" pitchFamily="49" charset="-122"/>
              </a:rPr>
              <a:t>：</a:t>
            </a:r>
            <a:r>
              <a:rPr lang="zh-CN" altLang="zh-CN" sz="2800" b="1">
                <a:latin typeface="黑体" pitchFamily="49" charset="-122"/>
                <a:ea typeface="黑体" pitchFamily="49" charset="-122"/>
              </a:rPr>
              <a:t>止咳祛痰片,它的</a:t>
            </a:r>
            <a:r>
              <a:rPr lang="zh-CN" altLang="zh-CN" sz="2800" b="1">
                <a:solidFill>
                  <a:srgbClr val="FF0000"/>
                </a:solidFill>
                <a:latin typeface="黑体" pitchFamily="49" charset="-122"/>
                <a:ea typeface="黑体" pitchFamily="49" charset="-122"/>
              </a:rPr>
              <a:t>主要成分是</a:t>
            </a:r>
            <a:r>
              <a:rPr lang="zh-CN" altLang="zh-CN" sz="2800" b="1">
                <a:latin typeface="黑体" pitchFamily="49" charset="-122"/>
                <a:ea typeface="黑体" pitchFamily="49" charset="-122"/>
              </a:rPr>
              <a:t>远志、秸梗、贝母、氯化铵等</a:t>
            </a:r>
            <a:r>
              <a:rPr lang="zh-CN" altLang="zh-CN" sz="2800" b="1">
                <a:solidFill>
                  <a:srgbClr val="FF0000"/>
                </a:solidFill>
                <a:latin typeface="黑体" pitchFamily="49" charset="-122"/>
                <a:ea typeface="黑体" pitchFamily="49" charset="-122"/>
              </a:rPr>
              <a:t>配制而成</a:t>
            </a:r>
            <a:r>
              <a:rPr lang="zh-CN" altLang="zh-CN" sz="2800" b="1">
                <a:latin typeface="黑体" pitchFamily="49" charset="-122"/>
                <a:ea typeface="黑体" pitchFamily="49" charset="-122"/>
              </a:rPr>
              <a:t>的。(删去“等配制而成的”或,改为“它主要是由远志、秸梗、贝母、氯化铵等配制而成的”)</a:t>
            </a:r>
            <a:endParaRPr lang="zh-CN" altLang="zh-CN"/>
          </a:p>
          <a:p>
            <a:pPr lvl="0">
              <a:buFontTx/>
              <a:buNone/>
            </a:pPr>
            <a:r>
              <a:rPr lang="en-US" altLang="zh-CN" sz="2800" b="1">
                <a:latin typeface="黑体" pitchFamily="49" charset="-122"/>
                <a:ea typeface="黑体" pitchFamily="49" charset="-122"/>
              </a:rPr>
              <a:t>3.</a:t>
            </a:r>
            <a:r>
              <a:rPr lang="zh-CN" altLang="zh-CN" sz="2800" b="1">
                <a:latin typeface="黑体" pitchFamily="49" charset="-122"/>
                <a:ea typeface="黑体" pitchFamily="49" charset="-122"/>
              </a:rPr>
              <a:t>状语</a:t>
            </a:r>
            <a:endParaRPr lang="zh-CN" altLang="zh-CN"/>
          </a:p>
          <a:p>
            <a:pPr lvl="0">
              <a:buFontTx/>
              <a:buNone/>
            </a:pPr>
            <a:r>
              <a:rPr lang="zh-CN" altLang="zh-CN" sz="2800" b="1">
                <a:latin typeface="黑体" pitchFamily="49" charset="-122"/>
                <a:ea typeface="黑体" pitchFamily="49" charset="-122"/>
              </a:rPr>
              <a:t>例：公安部这次</a:t>
            </a:r>
            <a:r>
              <a:rPr lang="zh-CN" altLang="zh-CN" sz="2800" b="1">
                <a:solidFill>
                  <a:srgbClr val="FF0000"/>
                </a:solidFill>
                <a:latin typeface="黑体" pitchFamily="49" charset="-122"/>
                <a:ea typeface="黑体" pitchFamily="49" charset="-122"/>
              </a:rPr>
              <a:t>旨在以</a:t>
            </a:r>
            <a:r>
              <a:rPr lang="zh-CN" altLang="zh-CN" sz="2800" b="1">
                <a:latin typeface="黑体" pitchFamily="49" charset="-122"/>
                <a:ea typeface="黑体" pitchFamily="49" charset="-122"/>
              </a:rPr>
              <a:t>“打击毒品、遏制犯罪”</a:t>
            </a:r>
            <a:r>
              <a:rPr lang="zh-CN" altLang="zh-CN" sz="2800" b="1">
                <a:solidFill>
                  <a:srgbClr val="FF0000"/>
                </a:solidFill>
                <a:latin typeface="黑体" pitchFamily="49" charset="-122"/>
                <a:ea typeface="黑体" pitchFamily="49" charset="-122"/>
              </a:rPr>
              <a:t>为目的</a:t>
            </a:r>
            <a:r>
              <a:rPr lang="zh-CN" altLang="zh-CN" sz="2800" b="1">
                <a:latin typeface="黑体" pitchFamily="49" charset="-122"/>
                <a:ea typeface="黑体" pitchFamily="49" charset="-122"/>
              </a:rPr>
              <a:t>的“利剑”行动,经过广大干警三个月的奋战,圆满结束了。(删去“旨在”或“以”“为目的”)</a:t>
            </a:r>
            <a:endParaRPr lang="zh-CN" altLang="zh-CN"/>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3" name="文本占位符 48130"/>
          <p:cNvSpPr/>
          <p:nvPr>
            <p:ph idx="4294967295"/>
          </p:nvPr>
        </p:nvSpPr>
        <p:spPr>
          <a:xfrm>
            <a:off x="153988" y="538163"/>
            <a:ext cx="8642350" cy="5865812"/>
          </a:xfrm>
          <a:prstGeom prst="rect">
            <a:avLst/>
          </a:prstGeom>
          <a:noFill/>
          <a:ln>
            <a:noFill/>
            <a:miter lim="800000"/>
          </a:ln>
        </p:spPr>
        <p:txBody>
          <a:bodyPr vert="horz"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rgbClr val="000000"/>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rgbClr val="000000"/>
                </a:solidFill>
                <a:latin typeface="Arial" pitchFamily="34" charset="0"/>
                <a:ea typeface="宋体" pitchFamily="2" charset="-122"/>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rgbClr val="000000"/>
                </a:solidFill>
                <a:latin typeface="Arial" pitchFamily="34" charset="0"/>
                <a:ea typeface="宋体" pitchFamily="2" charset="-122"/>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rgbClr val="000000"/>
                </a:solidFill>
                <a:latin typeface="Arial" pitchFamily="34" charset="0"/>
                <a:ea typeface="宋体"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lang="zh-CN" altLang="en-US" sz="2000" b="0" i="0" u="none" kern="1200" baseline="0">
                <a:solidFill>
                  <a:srgbClr val="000000"/>
                </a:solidFill>
                <a:latin typeface="Arial" pitchFamily="34" charset="0"/>
                <a:ea typeface="宋体" pitchFamily="2" charset="-122"/>
                <a:cs typeface="+mn-cs"/>
              </a:defRPr>
            </a:lvl9pPr>
          </a:lstStyle>
          <a:p>
            <a:pPr lvl="0">
              <a:buFontTx/>
              <a:buNone/>
            </a:pPr>
            <a:r>
              <a:rPr lang="en-US" altLang="zh-CN" sz="2800" b="1">
                <a:latin typeface="黑体" pitchFamily="49" charset="-122"/>
                <a:ea typeface="黑体" pitchFamily="49" charset="-122"/>
              </a:rPr>
              <a:t>1</a:t>
            </a:r>
            <a:r>
              <a:rPr lang="zh-CN" altLang="en-US" sz="2800" b="1">
                <a:latin typeface="黑体" pitchFamily="49" charset="-122"/>
                <a:ea typeface="黑体" pitchFamily="49" charset="-122"/>
              </a:rPr>
              <a:t>、下列句子中,没有语病的一项是(    )</a:t>
            </a:r>
            <a:endParaRPr lang="zh-CN" altLang="zh-CN"/>
          </a:p>
          <a:p>
            <a:pPr lvl="0">
              <a:buFontTx/>
              <a:buNone/>
            </a:pPr>
            <a:r>
              <a:rPr lang="zh-CN" altLang="en-US" sz="2800" b="1">
                <a:latin typeface="黑体" pitchFamily="49" charset="-122"/>
                <a:ea typeface="黑体" pitchFamily="49" charset="-122"/>
              </a:rPr>
              <a:t>A.畅销读物能否成为经典作品,关键在于它具备能经受时间考验的思想性和艺术性。</a:t>
            </a:r>
            <a:endParaRPr lang="zh-CN" altLang="zh-CN"/>
          </a:p>
          <a:p>
            <a:pPr lvl="0">
              <a:buFontTx/>
              <a:buNone/>
            </a:pPr>
            <a:r>
              <a:rPr lang="zh-CN" altLang="en-US" sz="2800" b="1">
                <a:latin typeface="黑体" pitchFamily="49" charset="-122"/>
                <a:ea typeface="黑体" pitchFamily="49" charset="-122"/>
              </a:rPr>
              <a:t>B.为了提高大家阅读的兴趣,我校文学社开展了一系列的名著阅读和主题诗歌朗诵。</a:t>
            </a:r>
            <a:endParaRPr lang="zh-CN" altLang="zh-CN"/>
          </a:p>
          <a:p>
            <a:pPr lvl="0">
              <a:buFontTx/>
              <a:buNone/>
            </a:pPr>
            <a:r>
              <a:rPr lang="zh-CN" altLang="en-US" sz="2800" b="1">
                <a:latin typeface="黑体" pitchFamily="49" charset="-122"/>
                <a:ea typeface="黑体" pitchFamily="49" charset="-122"/>
              </a:rPr>
              <a:t>C.十三行博物馆举办非遗体验活动,旨在让人们领略传统文化魅力,增强文化自信。</a:t>
            </a:r>
            <a:endParaRPr lang="zh-CN" altLang="zh-CN"/>
          </a:p>
          <a:p>
            <a:pPr lvl="0">
              <a:buFontTx/>
              <a:buNone/>
            </a:pPr>
            <a:r>
              <a:rPr lang="zh-CN" altLang="en-US" sz="2800" b="1">
                <a:latin typeface="黑体" pitchFamily="49" charset="-122"/>
                <a:ea typeface="黑体" pitchFamily="49" charset="-122"/>
              </a:rPr>
              <a:t>D.广州市正在加快建立分类投放、分类处理、分类收集、分类运输的垃圾处理系统。</a:t>
            </a:r>
            <a:endParaRPr lang="zh-CN" altLang="zh-CN"/>
          </a:p>
        </p:txBody>
      </p:sp>
      <p:sp>
        <p:nvSpPr>
          <p:cNvPr id="33794" name="文本框 99"/>
          <p:cNvSpPr/>
          <p:nvPr/>
        </p:nvSpPr>
        <p:spPr>
          <a:xfrm>
            <a:off x="250825" y="3355975"/>
            <a:ext cx="7756525" cy="3046413"/>
          </a:xfrm>
          <a:prstGeom prst="rect">
            <a:avLst/>
          </a:prstGeom>
          <a:solidFill>
            <a:srgbClr val="F2F2F2"/>
          </a:solid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zh-CN" sz="3200" b="1">
                <a:solidFill>
                  <a:srgbClr val="FF0000"/>
                </a:solidFill>
              </a:rPr>
              <a:t>A中两面对一面,把“否”去掉,或在“它”后面加上“是否”；</a:t>
            </a:r>
            <a:endParaRPr lang="zh-CN" altLang="zh-CN"/>
          </a:p>
          <a:p>
            <a:pPr lvl="0">
              <a:buFontTx/>
              <a:buNone/>
            </a:pPr>
            <a:r>
              <a:rPr lang="zh-CN" altLang="zh-CN" sz="3200" b="1">
                <a:solidFill>
                  <a:srgbClr val="FF0000"/>
                </a:solidFill>
              </a:rPr>
              <a:t>B缺少宾语,在结尾加上“的活动”；</a:t>
            </a:r>
            <a:endParaRPr lang="zh-CN" altLang="zh-CN"/>
          </a:p>
          <a:p>
            <a:pPr lvl="0">
              <a:buFontTx/>
              <a:buNone/>
            </a:pPr>
            <a:r>
              <a:rPr lang="zh-CN" altLang="zh-CN" sz="3200" b="1">
                <a:solidFill>
                  <a:srgbClr val="FF0000"/>
                </a:solidFill>
              </a:rPr>
              <a:t>D中不合逻辑,正确的应该是:广州市正在加快建立分类投放、分类收集、分类运输、分类处理的垃圾处理系统</a:t>
            </a:r>
            <a:endParaRPr lang="zh-CN" altLang="zh-CN"/>
          </a:p>
        </p:txBody>
      </p:sp>
      <p:sp>
        <p:nvSpPr>
          <p:cNvPr id="33795" name="文本框 1"/>
          <p:cNvSpPr/>
          <p:nvPr/>
        </p:nvSpPr>
        <p:spPr>
          <a:xfrm>
            <a:off x="6443663" y="474663"/>
            <a:ext cx="803275" cy="706437"/>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en-US" altLang="zh-CN" sz="4000" b="1">
                <a:solidFill>
                  <a:srgbClr val="FF0000"/>
                </a:solidFill>
              </a:rPr>
              <a:t>C</a:t>
            </a:r>
            <a:endParaRPr lang="zh-CN" altLang="zh-CN"/>
          </a:p>
        </p:txBody>
      </p:sp>
      <p:sp>
        <p:nvSpPr>
          <p:cNvPr id="33796" name="文本框 2"/>
          <p:cNvSpPr/>
          <p:nvPr/>
        </p:nvSpPr>
        <p:spPr>
          <a:xfrm>
            <a:off x="395288" y="-26987"/>
            <a:ext cx="7043737" cy="644525"/>
          </a:xfrm>
          <a:prstGeom prst="rect">
            <a:avLst/>
          </a:prstGeom>
          <a:noFill/>
          <a:ln>
            <a:noFill/>
            <a:miter lim="800000"/>
          </a:ln>
        </p:spPr>
        <p:txBody>
          <a:bodyPr lIns="91440" tIns="45720" rIns="91440" bIns="4572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rgbClr val="000000"/>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Arial" pitchFamily="34" charset="0"/>
                <a:ea typeface="宋体" pitchFamily="2" charset="-122"/>
              </a:defRPr>
            </a:lvl5pPr>
          </a:lstStyle>
          <a:p>
            <a:pPr lvl="0">
              <a:buFontTx/>
              <a:buNone/>
            </a:pPr>
            <a:r>
              <a:rPr lang="zh-CN" altLang="en-US" sz="3600" b="1">
                <a:solidFill>
                  <a:srgbClr val="333399"/>
                </a:solidFill>
              </a:rPr>
              <a:t>复习检测一</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randombar(horizontal)">
                                      <p:cBhvr>
                                        <p:cTn id="7" dur="500" fill="hold"/>
                                        <p:tgtEl>
                                          <p:spTgt spid="337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794"/>
                                        </p:tgtEl>
                                        <p:attrNameLst>
                                          <p:attrName>style.visibility</p:attrName>
                                        </p:attrNameLst>
                                      </p:cBhvr>
                                      <p:to>
                                        <p:strVal val="visible"/>
                                      </p:to>
                                    </p:set>
                                    <p:animEffect transition="in" filter="randombar(horizontal)">
                                      <p:cBhvr>
                                        <p:cTn id="12" dur="500" fill="hold"/>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ABLE_BEAUTIFY" val="smartTable{9d0554ad-6f35-4eec-a159-c9c4827c6db7}"/>
  <p:tag name="TABLE_ENDDRAG_ORIGIN_RECT" val="713*538"/>
  <p:tag name="TABLE_ENDDRAG_RECT" val="3*7*713*538"/>
</p:tagLst>
</file>

<file path=ppt/tags/tag2.xml><?xml version="1.0" encoding="utf-8"?>
<p:tagLst xmlns:p="http://schemas.openxmlformats.org/presentationml/2006/main">
  <p:tag name="AS_OS" val="Unix 3.10 unknown"/>
  <p:tag name="AS_RELEASE_DATE" val="2020.11.30"/>
  <p:tag name="AS_TITLE" val="Aspose.Slides for Java"/>
  <p:tag name="AS_VERSION" val="20.11"/>
  <p:tag name="COMMONDATA" val="eyJoZGlkIjoiNzg4OGFkNjkzMjI1MDk4OWZjNGY4OWE5ZTQyMWFmYTIifQ=="/>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r="http://schemas.openxmlformats.org/officeDocument/2006/relationships"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charset="0"/>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r="http://schemas.openxmlformats.org/officeDocument/2006/relationships"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charset="0"/>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389</Paragraphs>
  <Slides>48</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48</vt:i4>
      </vt:variant>
    </vt:vector>
  </HeadingPairs>
  <TitlesOfParts>
    <vt:vector baseType="lpstr" size="55">
      <vt:lpstr>Arial</vt:lpstr>
      <vt:lpstr>宋体</vt:lpstr>
      <vt:lpstr>Calibri</vt:lpstr>
      <vt:lpstr>Cambria</vt:lpstr>
      <vt:lpstr>黑体</vt:lpstr>
      <vt:lpstr>Wingdings</vt:lpstr>
      <vt:lpstr>默认设计模板</vt:lpstr>
      <vt:lpstr>期末月考复习——病句、词语运用</vt:lpstr>
      <vt:lpstr>PowerPoint Presentation</vt:lpstr>
      <vt:lpstr>PowerPoint Presentation</vt:lpstr>
      <vt:lpstr>PowerPoint Presentation</vt:lpstr>
      <vt:lpstr>复习指导一(1分钟)</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当堂训练(15分钟)</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2022-06-18T17:06:09.280</cp:lastPrinted>
  <dcterms:created xsi:type="dcterms:W3CDTF">2022-06-18T17:06:09Z</dcterms:created>
  <dcterms:modified xsi:type="dcterms:W3CDTF">2022-06-18T09:06:10Z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