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9" r:id="rId4"/>
    <p:sldId id="276" r:id="rId5"/>
    <p:sldId id="300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97" r:id="rId27"/>
    <p:sldId id="298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510" autoAdjust="0"/>
    <p:restoredTop sz="64158" autoAdjust="0"/>
  </p:normalViewPr>
  <p:slideViewPr>
    <p:cSldViewPr snapToGrid="0">
      <p:cViewPr varScale="1">
        <p:scale>
          <a:sx n="53" d="100"/>
          <a:sy n="53" d="100"/>
        </p:scale>
        <p:origin x="102" y="432"/>
      </p:cViewPr>
      <p:guideLst>
        <p:guide orient="horz" pos="3748"/>
        <p:guide pos="688"/>
        <p:guide pos="7015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tags" Target="tags/tag1.xml" /><Relationship Id="rId3" Type="http://schemas.openxmlformats.org/officeDocument/2006/relationships/handoutMaster" Target="handoutMasters/handoutMaster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932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2959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1109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7188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0268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4142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034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1984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8722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6148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976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1673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8883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2071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9096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7676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2611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275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9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5708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6740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2347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6401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579282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87727" y="3619499"/>
            <a:ext cx="7273974" cy="1056835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主讲人：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866524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3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8" name="标题 1"/>
          <p:cNvSpPr txBox="1"/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初中语文</a:t>
            </a:r>
          </a:p>
        </p:txBody>
      </p:sp>
    </p:spTree>
    <p:extLst>
      <p:ext uri="{BB962C8B-B14F-4D97-AF65-F5344CB8AC3E}">
        <p14:creationId xmlns:p14="http://schemas.microsoft.com/office/powerpoint/2010/main" val="1802960186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92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</p:sldLayoutIdLst>
  <p:transition/>
  <p:timing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1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287603" y="2044237"/>
            <a:ext cx="10080625" cy="1006475"/>
          </a:xfrm>
        </p:spPr>
        <p:txBody>
          <a:bodyPr/>
          <a:lstStyle/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愚公移山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（第二课时）</a:t>
            </a:r>
          </a:p>
        </p:txBody>
      </p:sp>
    </p:spTree>
    <p:extLst>
      <p:ext uri="{BB962C8B-B14F-4D97-AF65-F5344CB8AC3E}">
        <p14:creationId xmlns:p14="http://schemas.microsoft.com/office/powerpoint/2010/main" val="4066356194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7B78CA9-14A1-8842-8EDB-D7480651806F}"/>
              </a:ext>
            </a:extLst>
          </p:cNvPr>
          <p:cNvGrpSpPr/>
          <p:nvPr/>
        </p:nvGrpSpPr>
        <p:grpSpPr>
          <a:xfrm>
            <a:off x="3100004" y="1863430"/>
            <a:ext cx="445481" cy="469613"/>
            <a:chOff x="2121873" y="1511588"/>
            <a:chExt cx="445481" cy="46961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9FAB428-21D0-2449-B24A-9EC3D1BF5F02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E99D1B9-42D7-8442-A197-A695F2003C56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22D29EB0-DFF0-EA41-920F-F8DD6AEB65EA}"/>
              </a:ext>
            </a:extLst>
          </p:cNvPr>
          <p:cNvSpPr txBox="1"/>
          <p:nvPr/>
        </p:nvSpPr>
        <p:spPr>
          <a:xfrm>
            <a:off x="3545485" y="1735897"/>
            <a:ext cx="59370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弱强</a:t>
            </a:r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5C5F1C1-815C-694F-A305-5BDF41AAC1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3031507"/>
              </p:ext>
            </p:extLst>
          </p:nvPr>
        </p:nvGraphicFramePr>
        <p:xfrm>
          <a:off x="3545485" y="2845804"/>
          <a:ext cx="5024227" cy="2164408"/>
        </p:xfrm>
        <a:graphic>
          <a:graphicData uri="http://schemas.openxmlformats.org/drawingml/2006/table">
            <a:tbl>
              <a:tblPr firstRow="1" firstCol="1" bandRow="1"/>
              <a:tblGrid>
                <a:gridCol w="1146493">
                  <a:extLst>
                    <a:ext uri="{9D8B030D-6E8A-4147-A177-3AD203B41FA5}">
                      <a16:colId xmlns:a16="http://schemas.microsoft.com/office/drawing/2014/main" val="2335260916"/>
                    </a:ext>
                  </a:extLst>
                </a:gridCol>
                <a:gridCol w="1704065">
                  <a:extLst>
                    <a:ext uri="{9D8B030D-6E8A-4147-A177-3AD203B41FA5}">
                      <a16:colId xmlns:a16="http://schemas.microsoft.com/office/drawing/2014/main" val="1117616088"/>
                    </a:ext>
                  </a:extLst>
                </a:gridCol>
                <a:gridCol w="2173669">
                  <a:extLst>
                    <a:ext uri="{9D8B030D-6E8A-4147-A177-3AD203B41FA5}">
                      <a16:colId xmlns:a16="http://schemas.microsoft.com/office/drawing/2014/main" val="846825370"/>
                    </a:ext>
                  </a:extLst>
                </a:gridCol>
              </a:tblGrid>
              <a:tr h="585425">
                <a:tc>
                  <a:txBody>
                    <a:bodyPr vert="horz" wrap="square"/>
                    <a:lstStyle/>
                    <a:p>
                      <a:pPr marL="0" indent="127000" algn="ctr" defTabSz="914377" rtl="0" eaLnBrk="1" latinLnBrk="0" hangingPunct="1">
                        <a:lnSpc>
                          <a:spcPct val="120000"/>
                        </a:lnSpc>
                      </a:pPr>
                      <a:endParaRPr lang="zh-CN" altLang="en-US" sz="3000" b="1" kern="100">
                        <a:solidFill>
                          <a:schemeClr val="bg1"/>
                        </a:solidFill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ct val="120000"/>
                        </a:lnSpc>
                      </a:pPr>
                      <a:r>
                        <a:rPr lang="zh-CN" altLang="en-US" sz="24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年龄</a:t>
                      </a:r>
                      <a:endParaRPr lang="en-US" altLang="zh-CN" sz="24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ct val="120000"/>
                        </a:lnSpc>
                      </a:pPr>
                      <a:r>
                        <a:rPr lang="zh-CN" altLang="en-US" sz="24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行为</a:t>
                      </a:r>
                      <a:endParaRPr lang="en-US" altLang="zh-CN" sz="24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6311822"/>
                  </a:ext>
                </a:extLst>
              </a:tr>
              <a:tr h="861725">
                <a:tc>
                  <a:txBody>
                    <a:bodyPr vert="horz" wrap="square"/>
                    <a:lstStyle/>
                    <a:p>
                      <a:pPr marL="0" indent="127000" algn="ctr" defTabSz="914377" rtl="0" eaLnBrk="1" latinLnBrk="0" hangingPunct="1">
                        <a:lnSpc>
                          <a:spcPct val="120000"/>
                        </a:lnSpc>
                      </a:pPr>
                      <a:r>
                        <a:rPr lang="zh-CN" altLang="en-US" sz="3000" b="1" kern="100">
                          <a:solidFill>
                            <a:schemeClr val="bg1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遗男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ct val="120000"/>
                        </a:lnSpc>
                      </a:pPr>
                      <a:r>
                        <a:rPr lang="zh-CN" altLang="en-US" sz="24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始龀</a:t>
                      </a:r>
                      <a:endParaRPr lang="en-US" altLang="zh-CN" sz="24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ct val="120000"/>
                        </a:lnSpc>
                      </a:pPr>
                      <a:r>
                        <a:rPr lang="zh-CN" altLang="en-US" sz="24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跳往助之</a:t>
                      </a:r>
                      <a:endParaRPr lang="en-US" altLang="zh-CN" sz="24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8670182"/>
                  </a:ext>
                </a:extLst>
              </a:tr>
              <a:tr h="717258">
                <a:tc>
                  <a:txBody>
                    <a:bodyPr vert="horz" wrap="square"/>
                    <a:lstStyle/>
                    <a:p>
                      <a:pPr marL="0" indent="127000" algn="ctr" defTabSz="914377" rtl="0" eaLnBrk="1" latinLnBrk="0" hangingPunct="1">
                        <a:lnSpc>
                          <a:spcPct val="120000"/>
                        </a:lnSpc>
                      </a:pPr>
                      <a:r>
                        <a:rPr lang="zh-CN" altLang="en-US" sz="3000" b="1" kern="100">
                          <a:solidFill>
                            <a:schemeClr val="bg1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智叟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ct val="120000"/>
                        </a:lnSpc>
                      </a:pPr>
                      <a:r>
                        <a:rPr lang="zh-CN" altLang="en-US" sz="24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叟</a:t>
                      </a:r>
                      <a:endParaRPr lang="zh-CN" sz="24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127000" algn="ctr" defTabSz="914377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笑而止之</a:t>
                      </a:r>
                      <a:endParaRPr lang="zh-CN" altLang="zh-CN" sz="24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3323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3767296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C5DAB19-B674-4345-A4BD-4C97E9887888}"/>
              </a:ext>
            </a:extLst>
          </p:cNvPr>
          <p:cNvGrpSpPr/>
          <p:nvPr/>
        </p:nvGrpSpPr>
        <p:grpSpPr>
          <a:xfrm>
            <a:off x="2790267" y="1888958"/>
            <a:ext cx="445481" cy="469613"/>
            <a:chOff x="2121873" y="1511588"/>
            <a:chExt cx="445481" cy="46961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C11ACA53-15A8-BA44-B439-C163A206143B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3E718FC-1058-6D4E-BEBC-D9419E831C42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CC135F84-CE2D-E847-8280-909275F1EA0C}"/>
              </a:ext>
            </a:extLst>
          </p:cNvPr>
          <p:cNvSpPr txBox="1"/>
          <p:nvPr/>
        </p:nvSpPr>
        <p:spPr>
          <a:xfrm>
            <a:off x="3352980" y="1759960"/>
            <a:ext cx="59370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动静</a:t>
            </a:r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B3CD2AE4-0F29-8540-ACB9-C5DE283B13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6451900"/>
              </p:ext>
            </p:extLst>
          </p:nvPr>
        </p:nvGraphicFramePr>
        <p:xfrm>
          <a:off x="3112656" y="2695952"/>
          <a:ext cx="6605197" cy="2380356"/>
        </p:xfrm>
        <a:graphic>
          <a:graphicData uri="http://schemas.openxmlformats.org/drawingml/2006/table">
            <a:tbl>
              <a:tblPr firstRow="1" firstCol="1" bandRow="1"/>
              <a:tblGrid>
                <a:gridCol w="1121612">
                  <a:extLst>
                    <a:ext uri="{9D8B030D-6E8A-4147-A177-3AD203B41FA5}">
                      <a16:colId xmlns:a16="http://schemas.microsoft.com/office/drawing/2014/main" val="2335260916"/>
                    </a:ext>
                  </a:extLst>
                </a:gridCol>
                <a:gridCol w="5483585">
                  <a:extLst>
                    <a:ext uri="{9D8B030D-6E8A-4147-A177-3AD203B41FA5}">
                      <a16:colId xmlns:a16="http://schemas.microsoft.com/office/drawing/2014/main" val="1117616088"/>
                    </a:ext>
                  </a:extLst>
                </a:gridCol>
              </a:tblGrid>
              <a:tr h="1739596">
                <a:tc>
                  <a:txBody>
                    <a:bodyPr vert="horz" wrap="square"/>
                    <a:lstStyle/>
                    <a:p>
                      <a:pPr marL="0" indent="127000" algn="l" defTabSz="914377" rtl="0" eaLnBrk="1" latinLnBrk="0" hangingPunct="1">
                        <a:lnSpc>
                          <a:spcPct val="120000"/>
                        </a:lnSpc>
                      </a:pPr>
                      <a:r>
                        <a:rPr lang="zh-CN" altLang="en-US" sz="3000" b="1" kern="100">
                          <a:solidFill>
                            <a:schemeClr val="bg1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人力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ct val="120000"/>
                        </a:lnSpc>
                      </a:pPr>
                      <a:r>
                        <a:rPr lang="zh-CN" altLang="en-US" sz="24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虽我之死，有子存焉；子又生孙， </a:t>
                      </a:r>
                      <a:endParaRPr lang="en-US" altLang="zh-CN" sz="24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127000" algn="l">
                        <a:lnSpc>
                          <a:spcPct val="120000"/>
                        </a:lnSpc>
                      </a:pPr>
                      <a:r>
                        <a:rPr lang="zh-CN" altLang="en-US" sz="24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孙又生子；子又有子，子又有孙； </a:t>
                      </a:r>
                      <a:endParaRPr lang="en-US" altLang="zh-CN" sz="24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127000" algn="l">
                        <a:lnSpc>
                          <a:spcPct val="120000"/>
                        </a:lnSpc>
                      </a:pPr>
                      <a:r>
                        <a:rPr lang="zh-CN" altLang="en-US" sz="24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子子孙孙</a:t>
                      </a:r>
                      <a:r>
                        <a:rPr lang="zh-CN" altLang="en-US" sz="3000" b="1" kern="100">
                          <a:solidFill>
                            <a:srgbClr val="C00000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无穷匮</a:t>
                      </a:r>
                      <a:r>
                        <a:rPr lang="zh-CN" altLang="en-US" sz="24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也</a:t>
                      </a:r>
                      <a:endParaRPr lang="en-US" altLang="zh-CN" sz="24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8670182"/>
                  </a:ext>
                </a:extLst>
              </a:tr>
              <a:tr h="640760">
                <a:tc>
                  <a:txBody>
                    <a:bodyPr vert="horz" wrap="square"/>
                    <a:lstStyle/>
                    <a:p>
                      <a:pPr marL="0" indent="127000" algn="l" defTabSz="914377" rtl="0" eaLnBrk="1" latinLnBrk="0" hangingPunct="1">
                        <a:lnSpc>
                          <a:spcPct val="120000"/>
                        </a:lnSpc>
                      </a:pPr>
                      <a:r>
                        <a:rPr lang="zh-CN" altLang="en-US" sz="3000" b="1" kern="100">
                          <a:solidFill>
                            <a:schemeClr val="bg1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自然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ct val="120000"/>
                        </a:lnSpc>
                      </a:pPr>
                      <a:r>
                        <a:rPr lang="zh-CN" altLang="en-US" sz="24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山</a:t>
                      </a:r>
                      <a:r>
                        <a:rPr lang="zh-CN" altLang="en-US" sz="3000" b="1" kern="100">
                          <a:solidFill>
                            <a:srgbClr val="C00000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不加增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3323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3864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031F4CFB-F843-E646-836D-0738E2858B13}"/>
              </a:ext>
            </a:extLst>
          </p:cNvPr>
          <p:cNvGrpSpPr/>
          <p:nvPr/>
        </p:nvGrpSpPr>
        <p:grpSpPr>
          <a:xfrm>
            <a:off x="4045169" y="1705648"/>
            <a:ext cx="445481" cy="469613"/>
            <a:chOff x="2121873" y="1511588"/>
            <a:chExt cx="445481" cy="469613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5D86EA9D-4837-F94B-8862-5808D2520A13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17C3F2F0-DAF9-0448-9FD6-13DA3142C1A3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760EC44-77F3-994D-8A50-C41433908564}"/>
              </a:ext>
            </a:extLst>
          </p:cNvPr>
          <p:cNvGrpSpPr/>
          <p:nvPr/>
        </p:nvGrpSpPr>
        <p:grpSpPr>
          <a:xfrm>
            <a:off x="4588868" y="2700867"/>
            <a:ext cx="3538023" cy="540001"/>
            <a:chOff x="996173" y="2188583"/>
            <a:chExt cx="5044282" cy="540000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C21D1EF7-5ECE-B04A-9C77-3980E4D6654E}"/>
                </a:ext>
              </a:extLst>
            </p:cNvPr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26" name="圆角矩形 25">
                <a:extLst>
                  <a:ext uri="{FF2B5EF4-FFF2-40B4-BE49-F238E27FC236}">
                    <a16:creationId xmlns:a16="http://schemas.microsoft.com/office/drawing/2014/main" id="{AC92ADD9-9EF7-654B-8673-883C55669F56}"/>
                  </a:ext>
                </a:extLst>
              </p:cNvPr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824EA46F-75BB-E744-8AF1-32061FF31A59}"/>
                  </a:ext>
                </a:extLst>
              </p:cNvPr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DA33585-CE96-A04F-9A68-77BE71182BB8}"/>
                </a:ext>
              </a:extLst>
            </p:cNvPr>
            <p:cNvSpPr txBox="1"/>
            <p:nvPr/>
          </p:nvSpPr>
          <p:spPr>
            <a:xfrm>
              <a:off x="1108969" y="2205834"/>
              <a:ext cx="4931486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    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愚智对比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5053423-2997-6648-BDE3-2578657A7084}"/>
              </a:ext>
            </a:extLst>
          </p:cNvPr>
          <p:cNvGrpSpPr/>
          <p:nvPr/>
        </p:nvGrpSpPr>
        <p:grpSpPr>
          <a:xfrm>
            <a:off x="4653690" y="4575822"/>
            <a:ext cx="3424274" cy="540000"/>
            <a:chOff x="996172" y="4633625"/>
            <a:chExt cx="4803810" cy="540000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547E01CB-363B-2F45-9B0C-EEF76AB4D7AF}"/>
                </a:ext>
              </a:extLst>
            </p:cNvPr>
            <p:cNvGrpSpPr/>
            <p:nvPr/>
          </p:nvGrpSpPr>
          <p:grpSpPr>
            <a:xfrm>
              <a:off x="996172" y="4633625"/>
              <a:ext cx="3287795" cy="540000"/>
              <a:chOff x="1635964" y="1686127"/>
              <a:chExt cx="3662867" cy="601602"/>
            </a:xfrm>
          </p:grpSpPr>
          <p:sp>
            <p:nvSpPr>
              <p:cNvPr id="31" name="圆角矩形 30">
                <a:extLst>
                  <a:ext uri="{FF2B5EF4-FFF2-40B4-BE49-F238E27FC236}">
                    <a16:creationId xmlns:a16="http://schemas.microsoft.com/office/drawing/2014/main" id="{E1F2CEF2-131D-7941-8159-BE6BA86BA5FF}"/>
                  </a:ext>
                </a:extLst>
              </p:cNvPr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711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DF051C58-3A59-E14F-8229-1A19A680D747}"/>
                  </a:ext>
                </a:extLst>
              </p:cNvPr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A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9B6F918-3683-224A-AE66-9E4CD16817F6}"/>
                </a:ext>
              </a:extLst>
            </p:cNvPr>
            <p:cNvSpPr txBox="1"/>
            <p:nvPr/>
          </p:nvSpPr>
          <p:spPr>
            <a:xfrm>
              <a:off x="1084861" y="4677005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动静对比</a:t>
              </a:r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</a:t>
              </a:r>
              <a:endParaRPr lang="zh-CN" altLang="en-US" sz="240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274AC3D-3612-E246-A8CD-187ABE97C1E0}"/>
              </a:ext>
            </a:extLst>
          </p:cNvPr>
          <p:cNvGrpSpPr/>
          <p:nvPr/>
        </p:nvGrpSpPr>
        <p:grpSpPr>
          <a:xfrm>
            <a:off x="4619054" y="3605265"/>
            <a:ext cx="3458909" cy="540000"/>
            <a:chOff x="996172" y="3505024"/>
            <a:chExt cx="4803810" cy="540000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DF5CF8E1-E123-1644-9BE0-08968BA4A4F0}"/>
                </a:ext>
              </a:extLst>
            </p:cNvPr>
            <p:cNvGrpSpPr/>
            <p:nvPr/>
          </p:nvGrpSpPr>
          <p:grpSpPr>
            <a:xfrm>
              <a:off x="996172" y="3505024"/>
              <a:ext cx="3287795" cy="540000"/>
              <a:chOff x="1635964" y="1686127"/>
              <a:chExt cx="3662867" cy="601602"/>
            </a:xfrm>
          </p:grpSpPr>
          <p:sp>
            <p:nvSpPr>
              <p:cNvPr id="36" name="圆角矩形 35">
                <a:extLst>
                  <a:ext uri="{FF2B5EF4-FFF2-40B4-BE49-F238E27FC236}">
                    <a16:creationId xmlns:a16="http://schemas.microsoft.com/office/drawing/2014/main" id="{3668D566-E80A-6546-87AC-87AB9B236E04}"/>
                  </a:ext>
                </a:extLst>
              </p:cNvPr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5C3FE314-EFB5-364E-9859-639A17FD5E9B}"/>
                  </a:ext>
                </a:extLst>
              </p:cNvPr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3CC898C-ACC9-0248-A5DC-8F6F05A6C05B}"/>
                </a:ext>
              </a:extLst>
            </p:cNvPr>
            <p:cNvSpPr txBox="1"/>
            <p:nvPr/>
          </p:nvSpPr>
          <p:spPr>
            <a:xfrm>
              <a:off x="1084861" y="3548404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    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弱强对比</a:t>
              </a: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F7E4CBD1-8E18-6C4F-A16A-D800ACC7F672}"/>
              </a:ext>
            </a:extLst>
          </p:cNvPr>
          <p:cNvSpPr txBox="1"/>
          <p:nvPr/>
        </p:nvSpPr>
        <p:spPr>
          <a:xfrm>
            <a:off x="4490650" y="1603561"/>
            <a:ext cx="59370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析对比手法</a:t>
            </a:r>
          </a:p>
        </p:txBody>
      </p:sp>
    </p:spTree>
    <p:extLst>
      <p:ext uri="{BB962C8B-B14F-4D97-AF65-F5344CB8AC3E}">
        <p14:creationId xmlns:p14="http://schemas.microsoft.com/office/powerpoint/2010/main" val="2504529204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F7EF780-5676-CA4C-88B3-A84B1070D51B}"/>
              </a:ext>
            </a:extLst>
          </p:cNvPr>
          <p:cNvSpPr txBox="1"/>
          <p:nvPr/>
        </p:nvSpPr>
        <p:spPr>
          <a:xfrm>
            <a:off x="2941395" y="3581941"/>
            <a:ext cx="59370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品巧妙构思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53FC590-0027-5A4C-9845-2E137FF5C9E6}"/>
              </a:ext>
            </a:extLst>
          </p:cNvPr>
          <p:cNvGrpSpPr/>
          <p:nvPr/>
        </p:nvGrpSpPr>
        <p:grpSpPr>
          <a:xfrm>
            <a:off x="2941395" y="2559990"/>
            <a:ext cx="445481" cy="469613"/>
            <a:chOff x="2121873" y="1511588"/>
            <a:chExt cx="445481" cy="46961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C8B81C9-BC0B-8543-B1CF-7C74187F586A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64A0A574-94F4-804E-89D5-1B0B76CA8240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cxnSp>
        <p:nvCxnSpPr>
          <p:cNvPr id="6" name="直接连接符 3">
            <a:extLst>
              <a:ext uri="{FF2B5EF4-FFF2-40B4-BE49-F238E27FC236}">
                <a16:creationId xmlns:a16="http://schemas.microsoft.com/office/drawing/2014/main" id="{8ED94D91-6A09-FA4A-90AD-A14C0183505D}"/>
              </a:ext>
            </a:extLst>
          </p:cNvPr>
          <p:cNvCxnSpPr/>
          <p:nvPr/>
        </p:nvCxnSpPr>
        <p:spPr>
          <a:xfrm flipV="1">
            <a:off x="3376957" y="2736178"/>
            <a:ext cx="5573689" cy="58620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6E586D9C-1333-0340-BABC-7DC89313D821}"/>
              </a:ext>
            </a:extLst>
          </p:cNvPr>
          <p:cNvSpPr txBox="1"/>
          <p:nvPr/>
        </p:nvSpPr>
        <p:spPr>
          <a:xfrm>
            <a:off x="2899969" y="2086599"/>
            <a:ext cx="63920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  析手法理构思</a:t>
            </a:r>
          </a:p>
        </p:txBody>
      </p:sp>
    </p:spTree>
    <p:extLst>
      <p:ext uri="{BB962C8B-B14F-4D97-AF65-F5344CB8AC3E}">
        <p14:creationId xmlns:p14="http://schemas.microsoft.com/office/powerpoint/2010/main" val="286710346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E937670-7144-D442-862A-266510B9C7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79223"/>
              </p:ext>
            </p:extLst>
          </p:nvPr>
        </p:nvGraphicFramePr>
        <p:xfrm>
          <a:off x="2564995" y="1456414"/>
          <a:ext cx="7062010" cy="3945172"/>
        </p:xfrm>
        <a:graphic>
          <a:graphicData uri="http://schemas.openxmlformats.org/drawingml/2006/table">
            <a:tbl>
              <a:tblPr firstRow="1" firstCol="1" bandRow="1"/>
              <a:tblGrid>
                <a:gridCol w="1477070">
                  <a:extLst>
                    <a:ext uri="{9D8B030D-6E8A-4147-A177-3AD203B41FA5}">
                      <a16:colId xmlns:a16="http://schemas.microsoft.com/office/drawing/2014/main" val="1913144509"/>
                    </a:ext>
                  </a:extLst>
                </a:gridCol>
                <a:gridCol w="1950297">
                  <a:extLst>
                    <a:ext uri="{9D8B030D-6E8A-4147-A177-3AD203B41FA5}">
                      <a16:colId xmlns:a16="http://schemas.microsoft.com/office/drawing/2014/main" val="93331310"/>
                    </a:ext>
                  </a:extLst>
                </a:gridCol>
                <a:gridCol w="3634643">
                  <a:extLst>
                    <a:ext uri="{9D8B030D-6E8A-4147-A177-3AD203B41FA5}">
                      <a16:colId xmlns:a16="http://schemas.microsoft.com/office/drawing/2014/main" val="2233102740"/>
                    </a:ext>
                  </a:extLst>
                </a:gridCol>
              </a:tblGrid>
              <a:tr h="429346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ct val="110000"/>
                        </a:lnSpc>
                      </a:pPr>
                      <a:r>
                        <a:rPr lang="zh-CN" sz="22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人物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ct val="110000"/>
                        </a:lnSpc>
                      </a:pPr>
                      <a:r>
                        <a:rPr lang="zh-CN" sz="22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意料之外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ct val="110000"/>
                        </a:lnSpc>
                      </a:pPr>
                      <a:r>
                        <a:rPr lang="zh-CN" sz="22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情理之中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0765297"/>
                  </a:ext>
                </a:extLst>
              </a:tr>
              <a:tr h="756860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ct val="110000"/>
                        </a:lnSpc>
                      </a:pPr>
                      <a:r>
                        <a:rPr lang="zh-CN" sz="22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愚公之妻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ct val="110000"/>
                        </a:lnSpc>
                      </a:pPr>
                      <a:r>
                        <a:rPr lang="zh-CN" sz="22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献疑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10000"/>
                        </a:lnSpc>
                      </a:pPr>
                      <a:r>
                        <a:rPr lang="zh-CN" sz="22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关心，也考虑到移山的实际困难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786062"/>
                  </a:ext>
                </a:extLst>
              </a:tr>
              <a:tr h="756860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ct val="110000"/>
                        </a:lnSpc>
                      </a:pPr>
                      <a:r>
                        <a:rPr lang="zh-CN" sz="22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遗男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ct val="110000"/>
                        </a:lnSpc>
                      </a:pPr>
                      <a:r>
                        <a:rPr lang="zh-CN" sz="2200" kern="100">
                          <a:solidFill>
                            <a:srgbClr val="000000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始龀</a:t>
                      </a:r>
                      <a:endParaRPr lang="en-US" altLang="zh-CN" sz="2200" kern="100">
                        <a:solidFill>
                          <a:srgbClr val="000000"/>
                        </a:solidFill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127000" algn="ctr">
                        <a:lnSpc>
                          <a:spcPct val="110000"/>
                        </a:lnSpc>
                      </a:pPr>
                      <a:r>
                        <a:rPr lang="zh-CN" sz="2200" kern="100">
                          <a:solidFill>
                            <a:srgbClr val="000000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跳往助之</a:t>
                      </a:r>
                      <a:endParaRPr lang="zh-CN" sz="22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just">
                        <a:lnSpc>
                          <a:spcPct val="110000"/>
                        </a:lnSpc>
                      </a:pPr>
                      <a:r>
                        <a:rPr lang="zh-CN" sz="22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移山之举造福众人，必然能得到众人的支持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3367281"/>
                  </a:ext>
                </a:extLst>
              </a:tr>
              <a:tr h="756860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ct val="110000"/>
                        </a:lnSpc>
                      </a:pPr>
                      <a:r>
                        <a:rPr lang="zh-CN" sz="22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智叟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ct val="110000"/>
                        </a:lnSpc>
                      </a:pPr>
                      <a:r>
                        <a:rPr lang="zh-CN" sz="2200" kern="100">
                          <a:solidFill>
                            <a:srgbClr val="000000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笑而止之→</a:t>
                      </a:r>
                      <a:endParaRPr lang="en-US" altLang="zh-CN" sz="2200" kern="100">
                        <a:solidFill>
                          <a:srgbClr val="000000"/>
                        </a:solidFill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127000" algn="ctr">
                        <a:lnSpc>
                          <a:spcPct val="110000"/>
                        </a:lnSpc>
                      </a:pPr>
                      <a:r>
                        <a:rPr lang="zh-CN" sz="2200" kern="100">
                          <a:solidFill>
                            <a:srgbClr val="000000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亡以应</a:t>
                      </a:r>
                      <a:endParaRPr lang="zh-CN" sz="22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just">
                        <a:lnSpc>
                          <a:spcPct val="110000"/>
                        </a:lnSpc>
                      </a:pPr>
                      <a:r>
                        <a:rPr lang="zh-CN" sz="22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愚公用发展的眼光看问题，</a:t>
                      </a:r>
                      <a:endParaRPr lang="en-US" altLang="zh-CN" sz="22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algn="just">
                        <a:lnSpc>
                          <a:spcPct val="110000"/>
                        </a:lnSpc>
                      </a:pPr>
                      <a:r>
                        <a:rPr lang="zh-CN" sz="22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以事实为依据智驳智叟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8441356"/>
                  </a:ext>
                </a:extLst>
              </a:tr>
              <a:tr h="488386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ct val="110000"/>
                        </a:lnSpc>
                      </a:pPr>
                      <a:r>
                        <a:rPr lang="zh-CN" sz="22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操蛇之神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ct val="110000"/>
                        </a:lnSpc>
                      </a:pPr>
                      <a:r>
                        <a:rPr lang="en-US" sz="2200" kern="100">
                          <a:solidFill>
                            <a:srgbClr val="000000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2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10000"/>
                        </a:lnSpc>
                      </a:pPr>
                      <a:r>
                        <a:rPr lang="zh-CN" sz="2200" kern="100">
                          <a:solidFill>
                            <a:srgbClr val="000000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惧其不已，告之于帝</a:t>
                      </a:r>
                      <a:endParaRPr lang="zh-CN" sz="22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371381"/>
                  </a:ext>
                </a:extLst>
              </a:tr>
              <a:tr h="756860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ct val="110000"/>
                        </a:lnSpc>
                      </a:pPr>
                      <a:r>
                        <a:rPr lang="zh-CN" sz="22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天帝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ct val="110000"/>
                        </a:lnSpc>
                      </a:pPr>
                      <a:r>
                        <a:rPr lang="zh-CN" sz="2200" kern="100">
                          <a:solidFill>
                            <a:srgbClr val="000000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感其诚</a:t>
                      </a:r>
                      <a:endParaRPr lang="en-US" altLang="zh-CN" sz="2200" kern="100">
                        <a:solidFill>
                          <a:srgbClr val="000000"/>
                        </a:solidFill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127000" algn="ctr">
                        <a:lnSpc>
                          <a:spcPct val="110000"/>
                        </a:lnSpc>
                      </a:pPr>
                      <a:r>
                        <a:rPr lang="zh-CN" sz="2200" kern="100">
                          <a:solidFill>
                            <a:srgbClr val="000000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助移山</a:t>
                      </a:r>
                      <a:endParaRPr lang="zh-CN" sz="22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127000" algn="just">
                        <a:lnSpc>
                          <a:spcPct val="110000"/>
                        </a:lnSpc>
                      </a:pPr>
                      <a:r>
                        <a:rPr lang="en-US" sz="2200" kern="100">
                          <a:solidFill>
                            <a:srgbClr val="000000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2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09110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0689496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3">
            <a:extLst>
              <a:ext uri="{FF2B5EF4-FFF2-40B4-BE49-F238E27FC236}">
                <a16:creationId xmlns:a16="http://schemas.microsoft.com/office/drawing/2014/main" id="{C72DA0DD-ED1D-AD49-87DF-32AE326366DB}"/>
              </a:ext>
            </a:extLst>
          </p:cNvPr>
          <p:cNvCxnSpPr/>
          <p:nvPr/>
        </p:nvCxnSpPr>
        <p:spPr>
          <a:xfrm flipV="1">
            <a:off x="3244677" y="2147556"/>
            <a:ext cx="5556739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36E6EF57-5910-1145-AA86-376B8E02A43C}"/>
              </a:ext>
            </a:extLst>
          </p:cNvPr>
          <p:cNvGrpSpPr/>
          <p:nvPr/>
        </p:nvGrpSpPr>
        <p:grpSpPr>
          <a:xfrm>
            <a:off x="2681969" y="1888958"/>
            <a:ext cx="445481" cy="469613"/>
            <a:chOff x="2121873" y="1511588"/>
            <a:chExt cx="445481" cy="46961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AAE556C-F147-DE40-9F3C-D17B04DA1AF8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C780C2D-03E8-3649-89A8-414EB38C4B5A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C330F900-6CFC-FE4B-924A-DE04BD953A9E}"/>
              </a:ext>
            </a:extLst>
          </p:cNvPr>
          <p:cNvSpPr txBox="1"/>
          <p:nvPr/>
        </p:nvSpPr>
        <p:spPr>
          <a:xfrm>
            <a:off x="2945342" y="1516667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  多元思考明寓意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B4C91CC-DD02-704F-B331-9D03785954AC}"/>
              </a:ext>
            </a:extLst>
          </p:cNvPr>
          <p:cNvSpPr txBox="1"/>
          <p:nvPr/>
        </p:nvSpPr>
        <p:spPr>
          <a:xfrm>
            <a:off x="3127450" y="2557640"/>
            <a:ext cx="5937099" cy="2698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9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同学甲：敢于迎接挑战。  </a:t>
            </a:r>
            <a:endParaRPr lang="en-US" altLang="zh-CN" sz="29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9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同学乙：持之以恒，坚持就是胜利。  </a:t>
            </a:r>
            <a:endParaRPr lang="en-US" altLang="zh-CN" sz="29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9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同学丙：志当存高远。  </a:t>
            </a:r>
            <a:endParaRPr lang="en-US" altLang="zh-CN" sz="29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9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同学丁：要用发展的眼光看问题。  </a:t>
            </a:r>
            <a:endParaRPr lang="en-US" altLang="zh-CN" sz="29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9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同学戊：团结就是力量。 </a:t>
            </a:r>
          </a:p>
        </p:txBody>
      </p:sp>
    </p:spTree>
    <p:extLst>
      <p:ext uri="{BB962C8B-B14F-4D97-AF65-F5344CB8AC3E}">
        <p14:creationId xmlns:p14="http://schemas.microsoft.com/office/powerpoint/2010/main" val="22266866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D8017324-6F47-094A-8E6D-33D3E072CDF1}"/>
              </a:ext>
            </a:extLst>
          </p:cNvPr>
          <p:cNvSpPr txBox="1"/>
          <p:nvPr/>
        </p:nvSpPr>
        <p:spPr>
          <a:xfrm>
            <a:off x="2185594" y="2016017"/>
            <a:ext cx="7820811" cy="2825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世咸知积小可以高大，而不悟损多可以至（致）少。夫九层起于累土，高岸遂为幽谷。苟功无废舍，不期朝夕，则无微而不积，无大而不亏矣。</a:t>
            </a:r>
            <a:endParaRPr lang="en-US" altLang="zh-CN" sz="26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</a:t>
            </a:r>
          </a:p>
          <a:p>
            <a:pPr algn="just">
              <a:lnSpc>
                <a:spcPct val="120000"/>
              </a:lnSpc>
            </a:pP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       ——【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晋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张湛</a:t>
            </a:r>
          </a:p>
        </p:txBody>
      </p:sp>
    </p:spTree>
    <p:extLst>
      <p:ext uri="{BB962C8B-B14F-4D97-AF65-F5344CB8AC3E}">
        <p14:creationId xmlns:p14="http://schemas.microsoft.com/office/powerpoint/2010/main" val="33913499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80C57CF-2596-1744-96C4-8127252EDEC0}"/>
              </a:ext>
            </a:extLst>
          </p:cNvPr>
          <p:cNvSpPr txBox="1"/>
          <p:nvPr/>
        </p:nvSpPr>
        <p:spPr>
          <a:xfrm>
            <a:off x="2303929" y="1765692"/>
            <a:ext cx="7584141" cy="3326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我们可以从这里透彻地悟到，人类的文化和福利是一层一层堆积来的，群众是不灭的，不灭的群众力量可以战胜一切自然界的。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类的进化恰合了愚公的办法。人类所以能据有现在的文化和福利，都因为从古以来的人类不知不觉地慢慢移山上的石头、土块，人类不灭，因而渐渐平下去了。然则愚公的移山论，竟是合于人生的真义，断断乎无可疑了。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r">
              <a:lnSpc>
                <a:spcPct val="11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傅斯年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人生问题发端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8104239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199B2A8-CF8F-E146-8A26-AEB9A82019FE}"/>
              </a:ext>
            </a:extLst>
          </p:cNvPr>
          <p:cNvSpPr txBox="1"/>
          <p:nvPr/>
        </p:nvSpPr>
        <p:spPr>
          <a:xfrm>
            <a:off x="2661981" y="1910988"/>
            <a:ext cx="7567975" cy="3036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共产党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愚公</a:t>
            </a:r>
            <a:endParaRPr lang="en-US" altLang="zh-CN" sz="26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人民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天帝</a:t>
            </a:r>
            <a:endParaRPr lang="en-US" altLang="zh-CN" sz="26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全国人民大众一齐起来和我们一道挖这两座山，有什么挖不平呢？</a:t>
            </a:r>
            <a:endParaRPr lang="en-US" altLang="zh-CN" sz="26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        ——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毛泽东</a:t>
            </a:r>
          </a:p>
        </p:txBody>
      </p:sp>
    </p:spTree>
    <p:extLst>
      <p:ext uri="{BB962C8B-B14F-4D97-AF65-F5344CB8AC3E}">
        <p14:creationId xmlns:p14="http://schemas.microsoft.com/office/powerpoint/2010/main" val="2487657265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7AC27A1-DCC2-1840-B253-21A913EF5121}"/>
              </a:ext>
            </a:extLst>
          </p:cNvPr>
          <p:cNvSpPr txBox="1"/>
          <p:nvPr/>
        </p:nvSpPr>
        <p:spPr>
          <a:xfrm>
            <a:off x="2373854" y="1587822"/>
            <a:ext cx="7444292" cy="3682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党的十八大以来，习近平总书记在多次讲话中提倡要发扬愚公移山精神，他在讲话中谈到的立下愚公志、踏石留印、水滴石穿、久久为功、功成不必在我、咬定青山不放松、善作善成等等，实际上就是在新的历史条件下，呼吁发扬光大愚公移山精神。</a:t>
            </a:r>
          </a:p>
        </p:txBody>
      </p:sp>
    </p:spTree>
    <p:extLst>
      <p:ext uri="{BB962C8B-B14F-4D97-AF65-F5344CB8AC3E}">
        <p14:creationId xmlns:p14="http://schemas.microsoft.com/office/powerpoint/2010/main" val="1198851000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6" name="直接连接符 3">
            <a:extLst>
              <a:ext uri="{FF2B5EF4-FFF2-40B4-BE49-F238E27FC236}">
                <a16:creationId xmlns:a16="http://schemas.microsoft.com/office/drawing/2014/main" id="{F91BE789-72A2-DB40-ABB0-B8A766C626E3}"/>
              </a:ext>
            </a:extLst>
          </p:cNvPr>
          <p:cNvCxnSpPr/>
          <p:nvPr/>
        </p:nvCxnSpPr>
        <p:spPr>
          <a:xfrm flipV="1">
            <a:off x="3283673" y="2463312"/>
            <a:ext cx="5573689" cy="58620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3E03D734-C40F-9D4D-9E00-674C08EDCDE2}"/>
              </a:ext>
            </a:extLst>
          </p:cNvPr>
          <p:cNvSpPr txBox="1"/>
          <p:nvPr/>
        </p:nvSpPr>
        <p:spPr>
          <a:xfrm>
            <a:off x="2806685" y="1813733"/>
            <a:ext cx="63920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神话结尾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2D12414-1DA3-5648-AB58-B841085F83AE}"/>
              </a:ext>
            </a:extLst>
          </p:cNvPr>
          <p:cNvSpPr txBox="1"/>
          <p:nvPr/>
        </p:nvSpPr>
        <p:spPr>
          <a:xfrm>
            <a:off x="3319264" y="2890518"/>
            <a:ext cx="5366901" cy="1975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820"/>
              </a:lnSpc>
            </a:pPr>
            <a:r>
              <a:rPr lang="zh-CN" altLang="en-US" sz="2600">
                <a:latin typeface="华文楷体" panose="02010600040101010101" pitchFamily="2" charset="-122"/>
                <a:ea typeface="华文楷体" panose="02010600040101010101" pitchFamily="2" charset="-122"/>
              </a:rPr>
              <a:t>        操蛇之神闻之，惧其不已也，告之于帝。</a:t>
            </a:r>
            <a:r>
              <a:rPr lang="zh-CN" altLang="en-US" sz="2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帝感其诚，命夸娥氏二子负二山，一厝朔东，一厝雍南。</a:t>
            </a:r>
            <a:r>
              <a:rPr lang="zh-CN" altLang="en-US" sz="2600">
                <a:latin typeface="华文楷体" panose="02010600040101010101" pitchFamily="2" charset="-122"/>
                <a:ea typeface="华文楷体" panose="02010600040101010101" pitchFamily="2" charset="-122"/>
              </a:rPr>
              <a:t>自此，冀之南，汉之阴，无陇断焉。</a:t>
            </a:r>
          </a:p>
        </p:txBody>
      </p:sp>
    </p:spTree>
    <p:extLst>
      <p:ext uri="{BB962C8B-B14F-4D97-AF65-F5344CB8AC3E}">
        <p14:creationId xmlns:p14="http://schemas.microsoft.com/office/powerpoint/2010/main" val="3296038442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3">
            <a:extLst>
              <a:ext uri="{FF2B5EF4-FFF2-40B4-BE49-F238E27FC236}">
                <a16:creationId xmlns:a16="http://schemas.microsoft.com/office/drawing/2014/main" id="{FEE42DF9-6BD1-9740-83BD-209C3252BCBE}"/>
              </a:ext>
            </a:extLst>
          </p:cNvPr>
          <p:cNvCxnSpPr/>
          <p:nvPr/>
        </p:nvCxnSpPr>
        <p:spPr>
          <a:xfrm flipV="1">
            <a:off x="3360031" y="1968261"/>
            <a:ext cx="5556739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3E521BFE-A9D5-FF43-86C9-4F389022B228}"/>
              </a:ext>
            </a:extLst>
          </p:cNvPr>
          <p:cNvGrpSpPr/>
          <p:nvPr/>
        </p:nvGrpSpPr>
        <p:grpSpPr>
          <a:xfrm>
            <a:off x="2797323" y="1709663"/>
            <a:ext cx="445481" cy="469613"/>
            <a:chOff x="2121873" y="1511588"/>
            <a:chExt cx="445481" cy="46961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A1432DD-5239-7540-AC15-5576100D4378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22F22EBD-8D4E-B743-B279-7CF4F638EDB1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90935429-FD28-EC42-AE62-B345A9ED8649}"/>
              </a:ext>
            </a:extLst>
          </p:cNvPr>
          <p:cNvSpPr txBox="1"/>
          <p:nvPr/>
        </p:nvSpPr>
        <p:spPr>
          <a:xfrm>
            <a:off x="3060696" y="1337372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  颂当代“愚公”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760CEEB-8419-BA46-BE90-F0ED599E85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797" y="2179276"/>
            <a:ext cx="6540405" cy="3373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870490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3">
            <a:extLst>
              <a:ext uri="{FF2B5EF4-FFF2-40B4-BE49-F238E27FC236}">
                <a16:creationId xmlns:a16="http://schemas.microsoft.com/office/drawing/2014/main" id="{66E097E5-D16E-0843-81DC-5989A991502C}"/>
              </a:ext>
            </a:extLst>
          </p:cNvPr>
          <p:cNvCxnSpPr/>
          <p:nvPr/>
        </p:nvCxnSpPr>
        <p:spPr>
          <a:xfrm flipV="1">
            <a:off x="3547956" y="2592491"/>
            <a:ext cx="5556739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968BC4E3-0E1B-AE49-BCE4-09A84442B053}"/>
              </a:ext>
            </a:extLst>
          </p:cNvPr>
          <p:cNvGrpSpPr/>
          <p:nvPr/>
        </p:nvGrpSpPr>
        <p:grpSpPr>
          <a:xfrm>
            <a:off x="2985248" y="2333893"/>
            <a:ext cx="445481" cy="469613"/>
            <a:chOff x="2121873" y="1511588"/>
            <a:chExt cx="445481" cy="46961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76DE758-2E25-0348-A92D-621A722E9760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E003E0DB-E96E-B147-BB62-EA2F284A847D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46D91D10-23B0-1A46-BBD0-FA7BDA5386FC}"/>
              </a:ext>
            </a:extLst>
          </p:cNvPr>
          <p:cNvSpPr txBox="1"/>
          <p:nvPr/>
        </p:nvSpPr>
        <p:spPr>
          <a:xfrm>
            <a:off x="3248621" y="1961602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  颂当代“愚公”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2C0B93-22BE-AC4E-B899-ED10C7A98B04}"/>
              </a:ext>
            </a:extLst>
          </p:cNvPr>
          <p:cNvSpPr txBox="1"/>
          <p:nvPr/>
        </p:nvSpPr>
        <p:spPr>
          <a:xfrm>
            <a:off x="2786513" y="3114542"/>
            <a:ext cx="6852905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5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请联系这则消息，查阅相关资料，为这群新时代的“愚公”写一篇颁奖词。</a:t>
            </a:r>
            <a:endParaRPr lang="zh-CN" altLang="en-US" sz="3500" b="1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0639147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1ABFB78-C478-A946-91FE-604AFDF4FDBC}"/>
              </a:ext>
            </a:extLst>
          </p:cNvPr>
          <p:cNvGrpSpPr/>
          <p:nvPr/>
        </p:nvGrpSpPr>
        <p:grpSpPr>
          <a:xfrm>
            <a:off x="3158007" y="2003447"/>
            <a:ext cx="445481" cy="469613"/>
            <a:chOff x="2121873" y="1511588"/>
            <a:chExt cx="445481" cy="46961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BB009B6E-B6DF-234C-B43F-0CEF3D796B4A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C176B5-6B0E-0643-83F9-CFEF08642298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92D08170-10DB-914B-834D-9169C9D5361F}"/>
              </a:ext>
            </a:extLst>
          </p:cNvPr>
          <p:cNvSpPr txBox="1"/>
          <p:nvPr/>
        </p:nvSpPr>
        <p:spPr>
          <a:xfrm>
            <a:off x="3840156" y="1631156"/>
            <a:ext cx="59370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颁奖词怎么写？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40DD37-F8C6-FB4E-B61C-2233414BDFC4}"/>
              </a:ext>
            </a:extLst>
          </p:cNvPr>
          <p:cNvSpPr txBox="1"/>
          <p:nvPr/>
        </p:nvSpPr>
        <p:spPr>
          <a:xfrm>
            <a:off x="3357305" y="2670975"/>
            <a:ext cx="5937099" cy="2131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1. 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大笔写意，点明人物的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事迹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；  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2. 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纵深开掘，彰显人物的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精神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；  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3. 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综合表达，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事、理、情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有机融合；  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4. 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言简意赅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，自然流畅。</a:t>
            </a:r>
          </a:p>
        </p:txBody>
      </p:sp>
      <p:cxnSp>
        <p:nvCxnSpPr>
          <p:cNvPr id="7" name="直接连接符 3">
            <a:extLst>
              <a:ext uri="{FF2B5EF4-FFF2-40B4-BE49-F238E27FC236}">
                <a16:creationId xmlns:a16="http://schemas.microsoft.com/office/drawing/2014/main" id="{6F04B232-9CCA-1B44-A4DA-E937B87B6C95}"/>
              </a:ext>
            </a:extLst>
          </p:cNvPr>
          <p:cNvCxnSpPr/>
          <p:nvPr/>
        </p:nvCxnSpPr>
        <p:spPr>
          <a:xfrm flipV="1">
            <a:off x="3603488" y="2238255"/>
            <a:ext cx="3924883" cy="1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84239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BF2DA5C-5A3D-B34E-84E8-12B89BCE0C4A}"/>
              </a:ext>
            </a:extLst>
          </p:cNvPr>
          <p:cNvGrpSpPr/>
          <p:nvPr/>
        </p:nvGrpSpPr>
        <p:grpSpPr>
          <a:xfrm>
            <a:off x="3556891" y="1888437"/>
            <a:ext cx="445481" cy="469613"/>
            <a:chOff x="2121873" y="1511588"/>
            <a:chExt cx="445481" cy="46961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CB37EC8A-4E73-024E-A0A1-AF2C31910BE8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B636BF1-4FAD-A04C-A138-EF883B50E267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9356EBE8-5DA1-5D4B-813E-031191F28D88}"/>
              </a:ext>
            </a:extLst>
          </p:cNvPr>
          <p:cNvSpPr txBox="1"/>
          <p:nvPr/>
        </p:nvSpPr>
        <p:spPr>
          <a:xfrm>
            <a:off x="4423555" y="1569246"/>
            <a:ext cx="54008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颁奖词示例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9110CD-0D4D-C744-939D-38642E6DB8F2}"/>
              </a:ext>
            </a:extLst>
          </p:cNvPr>
          <p:cNvSpPr txBox="1"/>
          <p:nvPr/>
        </p:nvSpPr>
        <p:spPr>
          <a:xfrm>
            <a:off x="2618638" y="2592857"/>
            <a:ext cx="7508838" cy="1912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500">
                <a:latin typeface="华文楷体" panose="02010600040101010101" pitchFamily="2" charset="-122"/>
                <a:ea typeface="华文楷体" panose="02010600040101010101" pitchFamily="2" charset="-122"/>
              </a:rPr>
              <a:t>        智者乐，仁者寿，长者随心所欲。曾经的红衣少年，如今的白发先生，留得十年寒窗苦，牛棚杂忆密辛多。心有良知璞玉，笔下道德文章。一介布衣，言有物，行有格，贫贱不移，宠辱不惊。  </a:t>
            </a:r>
            <a:endParaRPr lang="en-US" altLang="zh-CN" sz="25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7" name="直接连接符 3">
            <a:extLst>
              <a:ext uri="{FF2B5EF4-FFF2-40B4-BE49-F238E27FC236}">
                <a16:creationId xmlns:a16="http://schemas.microsoft.com/office/drawing/2014/main" id="{CC9D52E7-D927-4941-9831-EAAE30770FA6}"/>
              </a:ext>
            </a:extLst>
          </p:cNvPr>
          <p:cNvCxnSpPr/>
          <p:nvPr/>
        </p:nvCxnSpPr>
        <p:spPr>
          <a:xfrm flipV="1">
            <a:off x="4002372" y="2140294"/>
            <a:ext cx="3121621" cy="1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7E9A07F9-379C-D742-ABCB-A83F7F03CB3D}"/>
              </a:ext>
            </a:extLst>
          </p:cNvPr>
          <p:cNvSpPr txBox="1"/>
          <p:nvPr/>
        </p:nvSpPr>
        <p:spPr>
          <a:xfrm>
            <a:off x="3556891" y="4740560"/>
            <a:ext cx="5627838" cy="412421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ctr" anchorCtr="1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2006</a:t>
            </a:r>
            <a:r>
              <a:rPr lang="zh-CN" altLang="en-US" sz="20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年度“感动中国十大人物”颁奖词之季羡林</a:t>
            </a:r>
            <a:endParaRPr lang="en-US" altLang="zh-CN" sz="200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31550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C1C571F-16AC-5C43-82E4-A88A8B291D7C}"/>
              </a:ext>
            </a:extLst>
          </p:cNvPr>
          <p:cNvGrpSpPr/>
          <p:nvPr/>
        </p:nvGrpSpPr>
        <p:grpSpPr>
          <a:xfrm>
            <a:off x="3240742" y="1976184"/>
            <a:ext cx="445481" cy="469613"/>
            <a:chOff x="2121873" y="1511588"/>
            <a:chExt cx="445481" cy="46961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5417D3BD-A0CD-FD4E-BE06-AD4D65D5A142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A3217CBE-0D51-D748-AD55-267C6680C2FD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A0DB60FB-2725-4143-A7A4-8B4998BC2F68}"/>
              </a:ext>
            </a:extLst>
          </p:cNvPr>
          <p:cNvSpPr txBox="1"/>
          <p:nvPr/>
        </p:nvSpPr>
        <p:spPr>
          <a:xfrm>
            <a:off x="4149903" y="1491787"/>
            <a:ext cx="58957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颁奖词示例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91381CB-4087-F14E-8F47-96D7E39C233A}"/>
              </a:ext>
            </a:extLst>
          </p:cNvPr>
          <p:cNvSpPr txBox="1"/>
          <p:nvPr/>
        </p:nvSpPr>
        <p:spPr>
          <a:xfrm>
            <a:off x="2525498" y="2579519"/>
            <a:ext cx="7713768" cy="1912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500">
                <a:latin typeface="华文楷体" panose="02010600040101010101" pitchFamily="2" charset="-122"/>
                <a:ea typeface="华文楷体" panose="02010600040101010101" pitchFamily="2" charset="-122"/>
              </a:rPr>
              <a:t>        舍半生，给茫茫大漠。从未名湖到莫高窟，守住前辈的火，开辟明天的路。半个世纪的风沙，不是谁都经得起吹打。一腔爱，一洞画，一场文化苦旅，从青春到白发。心归处，是敦煌。 </a:t>
            </a:r>
            <a:endParaRPr lang="en-US" altLang="zh-CN" sz="25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7" name="直接连接符 3">
            <a:extLst>
              <a:ext uri="{FF2B5EF4-FFF2-40B4-BE49-F238E27FC236}">
                <a16:creationId xmlns:a16="http://schemas.microsoft.com/office/drawing/2014/main" id="{349485BF-FA4E-3547-86C8-B248A8FEC8BB}"/>
              </a:ext>
            </a:extLst>
          </p:cNvPr>
          <p:cNvCxnSpPr/>
          <p:nvPr/>
        </p:nvCxnSpPr>
        <p:spPr>
          <a:xfrm flipV="1">
            <a:off x="3699740" y="2145715"/>
            <a:ext cx="3096544" cy="2389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4BF989B6-0D54-DF40-B3B8-BE2FEE88EFBC}"/>
              </a:ext>
            </a:extLst>
          </p:cNvPr>
          <p:cNvSpPr txBox="1"/>
          <p:nvPr/>
        </p:nvSpPr>
        <p:spPr>
          <a:xfrm>
            <a:off x="3440040" y="4767552"/>
            <a:ext cx="5627838" cy="412421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ctr" anchorCtr="1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2019</a:t>
            </a:r>
            <a:r>
              <a:rPr lang="zh-CN" altLang="en-US" sz="20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年度“感动中国十大人物”颁奖词之樊锦诗</a:t>
            </a:r>
            <a:endParaRPr lang="en-US" altLang="zh-CN" sz="200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24793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3">
            <a:extLst>
              <a:ext uri="{FF2B5EF4-FFF2-40B4-BE49-F238E27FC236}">
                <a16:creationId xmlns:a16="http://schemas.microsoft.com/office/drawing/2014/main" id="{5ACF2CC1-72B9-424A-8206-989F76DF2AAC}"/>
              </a:ext>
            </a:extLst>
          </p:cNvPr>
          <p:cNvCxnSpPr/>
          <p:nvPr/>
        </p:nvCxnSpPr>
        <p:spPr>
          <a:xfrm>
            <a:off x="4238513" y="1998699"/>
            <a:ext cx="4604273" cy="0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C968B8B6-B334-A94D-B004-CC1A383868B0}"/>
              </a:ext>
            </a:extLst>
          </p:cNvPr>
          <p:cNvGrpSpPr/>
          <p:nvPr/>
        </p:nvGrpSpPr>
        <p:grpSpPr>
          <a:xfrm>
            <a:off x="3793032" y="1740100"/>
            <a:ext cx="445481" cy="469613"/>
            <a:chOff x="2121873" y="1511588"/>
            <a:chExt cx="445481" cy="46961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BDEDAAF-93A3-634F-8AFC-E31C43C7E86B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4CD4FC65-5A84-8F40-A7FD-59EBA51BA4C3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475FEAB1-0AB1-4E41-8E78-88D811C47F33}"/>
              </a:ext>
            </a:extLst>
          </p:cNvPr>
          <p:cNvSpPr txBox="1"/>
          <p:nvPr/>
        </p:nvSpPr>
        <p:spPr>
          <a:xfrm>
            <a:off x="3401414" y="1367810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课后练习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A004FF-44AD-A548-A926-3BF4CCDDC6CA}"/>
              </a:ext>
            </a:extLst>
          </p:cNvPr>
          <p:cNvSpPr txBox="1"/>
          <p:nvPr/>
        </p:nvSpPr>
        <p:spPr>
          <a:xfrm>
            <a:off x="2633903" y="2453330"/>
            <a:ext cx="7402982" cy="2938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新闻写作：身边的“愚公”  </a:t>
            </a:r>
            <a:endParaRPr lang="en-US" altLang="zh-CN" sz="2400" b="1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 愚公精神是中华民族的宝贵精神财富，也不断被赋予新的时代内涵。当代中国，各行各业都涌现出积极践行愚公精神的人，你身边一定也有这样的人。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请以小组为单位，寻找身边的“愚公”，拟写采访提纲，对其进行采访，写一篇新闻稿。</a:t>
            </a:r>
          </a:p>
        </p:txBody>
      </p:sp>
      <p:pic>
        <p:nvPicPr>
          <p:cNvPr id="8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204700" y="12280900"/>
            <a:ext cx="3175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321392247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5" name="直接连接符 3">
            <a:extLst>
              <a:ext uri="{FF2B5EF4-FFF2-40B4-BE49-F238E27FC236}">
                <a16:creationId xmlns:a16="http://schemas.microsoft.com/office/drawing/2014/main" id="{0B49A027-48D6-4B42-8811-DDC6D27682FD}"/>
              </a:ext>
            </a:extLst>
          </p:cNvPr>
          <p:cNvCxnSpPr/>
          <p:nvPr/>
        </p:nvCxnSpPr>
        <p:spPr>
          <a:xfrm flipV="1">
            <a:off x="3331801" y="2391122"/>
            <a:ext cx="5573689" cy="58620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0E72D362-D64A-9949-B805-6B1568271DA3}"/>
              </a:ext>
            </a:extLst>
          </p:cNvPr>
          <p:cNvSpPr txBox="1"/>
          <p:nvPr/>
        </p:nvSpPr>
        <p:spPr>
          <a:xfrm>
            <a:off x="2854813" y="1741543"/>
            <a:ext cx="63920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寓言特点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CEB52AB-6DA4-7C48-BE48-E5059378EBF2}"/>
              </a:ext>
            </a:extLst>
          </p:cNvPr>
          <p:cNvSpPr txBox="1"/>
          <p:nvPr/>
        </p:nvSpPr>
        <p:spPr>
          <a:xfrm>
            <a:off x="3896371" y="2891828"/>
            <a:ext cx="5937099" cy="1488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20"/>
              </a:lnSpc>
            </a:pPr>
            <a:r>
              <a:rPr lang="zh-CN" altLang="en-US" sz="2600">
                <a:latin typeface="华文楷体" panose="02010600040101010101" pitchFamily="2" charset="-122"/>
                <a:ea typeface="华文楷体" panose="02010600040101010101" pitchFamily="2" charset="-122"/>
              </a:rPr>
              <a:t>假托的故事</a:t>
            </a:r>
            <a:r>
              <a:rPr lang="zh-CN" altLang="en-US" sz="2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（寓体）</a:t>
            </a:r>
            <a:endParaRPr lang="en-US" altLang="zh-CN" sz="2600" b="1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3820"/>
              </a:lnSpc>
            </a:pPr>
            <a:r>
              <a:rPr lang="zh-CN" altLang="en-US" sz="2600">
                <a:latin typeface="华文楷体" panose="02010600040101010101" pitchFamily="2" charset="-122"/>
                <a:ea typeface="华文楷体" panose="02010600040101010101" pitchFamily="2" charset="-122"/>
              </a:rPr>
              <a:t>意味深长的道理</a:t>
            </a:r>
            <a:r>
              <a:rPr lang="zh-CN" altLang="en-US" sz="2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（寓意或本体）</a:t>
            </a:r>
            <a:endParaRPr lang="en-US" altLang="zh-CN" sz="2600" b="1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3820"/>
              </a:lnSpc>
            </a:pPr>
            <a:r>
              <a:rPr lang="zh-CN" altLang="en-US" sz="2600">
                <a:latin typeface="华文楷体" panose="02010600040101010101" pitchFamily="2" charset="-122"/>
                <a:ea typeface="华文楷体" panose="02010600040101010101" pitchFamily="2" charset="-122"/>
              </a:rPr>
              <a:t>教训、劝导的意味</a:t>
            </a:r>
          </a:p>
        </p:txBody>
      </p:sp>
    </p:spTree>
    <p:extLst>
      <p:ext uri="{BB962C8B-B14F-4D97-AF65-F5344CB8AC3E}">
        <p14:creationId xmlns:p14="http://schemas.microsoft.com/office/powerpoint/2010/main" val="8573346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511B73B-28BA-D446-8901-AC46A75E2B44}"/>
              </a:ext>
            </a:extLst>
          </p:cNvPr>
          <p:cNvGrpSpPr/>
          <p:nvPr/>
        </p:nvGrpSpPr>
        <p:grpSpPr>
          <a:xfrm>
            <a:off x="3983381" y="2217018"/>
            <a:ext cx="4227246" cy="680849"/>
            <a:chOff x="996173" y="2188583"/>
            <a:chExt cx="3287795" cy="54000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FAEEF354-0749-574A-B922-7966D65780E5}"/>
                </a:ext>
              </a:extLst>
            </p:cNvPr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5" name="圆角矩形 4">
                <a:extLst>
                  <a:ext uri="{FF2B5EF4-FFF2-40B4-BE49-F238E27FC236}">
                    <a16:creationId xmlns:a16="http://schemas.microsoft.com/office/drawing/2014/main" id="{2D606AFC-F2C3-EF44-A167-CF522E72EC33}"/>
                  </a:ext>
                </a:extLst>
              </p:cNvPr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27A0232D-86E2-974F-8DF5-EEBF31C25EA2}"/>
                  </a:ext>
                </a:extLst>
              </p:cNvPr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E2CF2ED-7D38-CD4D-BAC8-FEB721814605}"/>
                </a:ext>
              </a:extLst>
            </p:cNvPr>
            <p:cNvSpPr txBox="1"/>
            <p:nvPr/>
          </p:nvSpPr>
          <p:spPr>
            <a:xfrm>
              <a:off x="1060994" y="2263215"/>
              <a:ext cx="3093582" cy="366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1       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任务一   析手法理构思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7CA9D0E-DAF5-0044-B982-03CC58DEEF32}"/>
              </a:ext>
            </a:extLst>
          </p:cNvPr>
          <p:cNvGrpSpPr/>
          <p:nvPr/>
        </p:nvGrpSpPr>
        <p:grpSpPr>
          <a:xfrm>
            <a:off x="4054092" y="4594807"/>
            <a:ext cx="5640096" cy="691544"/>
            <a:chOff x="996172" y="4633625"/>
            <a:chExt cx="4784752" cy="54000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30A7BCC-641F-4F48-B8EB-9C9D2B2A4A22}"/>
                </a:ext>
              </a:extLst>
            </p:cNvPr>
            <p:cNvGrpSpPr/>
            <p:nvPr/>
          </p:nvGrpSpPr>
          <p:grpSpPr>
            <a:xfrm>
              <a:off x="996172" y="4633625"/>
              <a:ext cx="3590023" cy="540000"/>
              <a:chOff x="1635964" y="1686127"/>
              <a:chExt cx="3999573" cy="601602"/>
            </a:xfrm>
          </p:grpSpPr>
          <p:sp>
            <p:nvSpPr>
              <p:cNvPr id="10" name="圆角矩形 9">
                <a:extLst>
                  <a:ext uri="{FF2B5EF4-FFF2-40B4-BE49-F238E27FC236}">
                    <a16:creationId xmlns:a16="http://schemas.microsoft.com/office/drawing/2014/main" id="{7ECE2379-CD90-394E-AC00-A569BF60E0C6}"/>
                  </a:ext>
                </a:extLst>
              </p:cNvPr>
              <p:cNvSpPr/>
              <p:nvPr/>
            </p:nvSpPr>
            <p:spPr>
              <a:xfrm>
                <a:off x="1852332" y="1729911"/>
                <a:ext cx="3783205" cy="528105"/>
              </a:xfrm>
              <a:prstGeom prst="roundRect">
                <a:avLst/>
              </a:prstGeom>
              <a:solidFill>
                <a:srgbClr val="711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3A74AEDD-AC9D-194F-AD25-8D0E5FF5B42F}"/>
                  </a:ext>
                </a:extLst>
              </p:cNvPr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A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1415C8A-D122-8D49-B53C-2063F606777C}"/>
                </a:ext>
              </a:extLst>
            </p:cNvPr>
            <p:cNvSpPr txBox="1"/>
            <p:nvPr/>
          </p:nvSpPr>
          <p:spPr>
            <a:xfrm>
              <a:off x="1065803" y="4722234"/>
              <a:ext cx="4715121" cy="360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3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任务三   颂当代“愚公”  </a:t>
              </a:r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</a:t>
              </a:r>
              <a:endParaRPr lang="zh-CN" altLang="en-US" sz="240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2" name="标题 27">
            <a:extLst>
              <a:ext uri="{FF2B5EF4-FFF2-40B4-BE49-F238E27FC236}">
                <a16:creationId xmlns:a16="http://schemas.microsoft.com/office/drawing/2014/main" id="{62C3736A-0D01-0D47-8077-1E5D9FE4D3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438" y="1332517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课上学习任务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68A4887-FE44-EA44-8272-279E429B168D}"/>
              </a:ext>
            </a:extLst>
          </p:cNvPr>
          <p:cNvGrpSpPr/>
          <p:nvPr/>
        </p:nvGrpSpPr>
        <p:grpSpPr>
          <a:xfrm>
            <a:off x="3983381" y="3400399"/>
            <a:ext cx="5546650" cy="915751"/>
            <a:chOff x="996172" y="3505024"/>
            <a:chExt cx="4327023" cy="724481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AD5B6C24-4EDB-EA45-BDDB-FF4EF99000D3}"/>
                </a:ext>
              </a:extLst>
            </p:cNvPr>
            <p:cNvGrpSpPr/>
            <p:nvPr/>
          </p:nvGrpSpPr>
          <p:grpSpPr>
            <a:xfrm>
              <a:off x="996172" y="3505024"/>
              <a:ext cx="3287795" cy="540000"/>
              <a:chOff x="1635964" y="1686127"/>
              <a:chExt cx="3662867" cy="601602"/>
            </a:xfrm>
          </p:grpSpPr>
          <p:sp>
            <p:nvSpPr>
              <p:cNvPr id="16" name="圆角矩形 15">
                <a:extLst>
                  <a:ext uri="{FF2B5EF4-FFF2-40B4-BE49-F238E27FC236}">
                    <a16:creationId xmlns:a16="http://schemas.microsoft.com/office/drawing/2014/main" id="{C0BFD408-4C5B-F949-BFE4-09C53490663C}"/>
                  </a:ext>
                </a:extLst>
              </p:cNvPr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804FB922-D85A-6840-BF6B-D34426C32A8D}"/>
                  </a:ext>
                </a:extLst>
              </p:cNvPr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5A7E1F2-6C81-D14A-B003-EB67FE294A1D}"/>
                </a:ext>
              </a:extLst>
            </p:cNvPr>
            <p:cNvSpPr txBox="1"/>
            <p:nvPr/>
          </p:nvSpPr>
          <p:spPr>
            <a:xfrm>
              <a:off x="1115366" y="3574857"/>
              <a:ext cx="4207829" cy="654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      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任务二  多元思考明寓意</a:t>
              </a:r>
            </a:p>
            <a:p>
              <a:endParaRPr lang="zh-CN" altLang="en-US" sz="240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5230888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9DA11E8-1FC1-0E48-B1D5-331EFBC010E4}"/>
              </a:ext>
            </a:extLst>
          </p:cNvPr>
          <p:cNvGrpSpPr/>
          <p:nvPr/>
        </p:nvGrpSpPr>
        <p:grpSpPr>
          <a:xfrm>
            <a:off x="3175009" y="2608115"/>
            <a:ext cx="445481" cy="469613"/>
            <a:chOff x="2121873" y="1511588"/>
            <a:chExt cx="445481" cy="46961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C17BB1B-2D17-1C4B-8DE9-74F71C82271F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7D8A43AA-EA6E-D249-9715-131B13CC21EB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cxnSp>
        <p:nvCxnSpPr>
          <p:cNvPr id="5" name="直接连接符 3">
            <a:extLst>
              <a:ext uri="{FF2B5EF4-FFF2-40B4-BE49-F238E27FC236}">
                <a16:creationId xmlns:a16="http://schemas.microsoft.com/office/drawing/2014/main" id="{2BAF4DE0-6577-0D44-9065-7FE19E2ED7ED}"/>
              </a:ext>
            </a:extLst>
          </p:cNvPr>
          <p:cNvCxnSpPr/>
          <p:nvPr/>
        </p:nvCxnSpPr>
        <p:spPr>
          <a:xfrm flipV="1">
            <a:off x="3610571" y="2784303"/>
            <a:ext cx="5573689" cy="58620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3B9F32C6-A85E-344F-9688-C9D24BF445B9}"/>
              </a:ext>
            </a:extLst>
          </p:cNvPr>
          <p:cNvSpPr txBox="1"/>
          <p:nvPr/>
        </p:nvSpPr>
        <p:spPr>
          <a:xfrm>
            <a:off x="3133583" y="2134724"/>
            <a:ext cx="63920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  析手法理构思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5EC62B0-65C9-DF4C-951E-94D2353E1C9E}"/>
              </a:ext>
            </a:extLst>
          </p:cNvPr>
          <p:cNvSpPr txBox="1"/>
          <p:nvPr/>
        </p:nvSpPr>
        <p:spPr>
          <a:xfrm>
            <a:off x="3361063" y="3630066"/>
            <a:ext cx="59370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析对比手法</a:t>
            </a:r>
          </a:p>
        </p:txBody>
      </p:sp>
    </p:spTree>
    <p:extLst>
      <p:ext uri="{BB962C8B-B14F-4D97-AF65-F5344CB8AC3E}">
        <p14:creationId xmlns:p14="http://schemas.microsoft.com/office/powerpoint/2010/main" val="35217868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995A7B8-565C-E14C-8F31-50B627CF1978}"/>
              </a:ext>
            </a:extLst>
          </p:cNvPr>
          <p:cNvGrpSpPr/>
          <p:nvPr/>
        </p:nvGrpSpPr>
        <p:grpSpPr>
          <a:xfrm>
            <a:off x="3425838" y="1895604"/>
            <a:ext cx="445481" cy="469613"/>
            <a:chOff x="2121873" y="1511588"/>
            <a:chExt cx="445481" cy="46961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AD5F8C4-68E3-9E42-94A0-1667C8C80F29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5A403B4-E82D-504E-BB12-88F3D8E12CA3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E4CD663A-1E89-D045-8ED6-473F39EC4F87}"/>
              </a:ext>
            </a:extLst>
          </p:cNvPr>
          <p:cNvSpPr txBox="1"/>
          <p:nvPr/>
        </p:nvSpPr>
        <p:spPr>
          <a:xfrm>
            <a:off x="3942150" y="1811219"/>
            <a:ext cx="59370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愚智</a:t>
            </a:r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EC9C81-B09D-274B-8982-3D219374DBAA}"/>
              </a:ext>
            </a:extLst>
          </p:cNvPr>
          <p:cNvSpPr txBox="1"/>
          <p:nvPr/>
        </p:nvSpPr>
        <p:spPr>
          <a:xfrm>
            <a:off x="4901227" y="4402988"/>
            <a:ext cx="2418264" cy="620491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ctr" anchorCtr="1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0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格局与眼界</a:t>
            </a:r>
            <a:endParaRPr lang="en-US" altLang="zh-CN" sz="300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65D3FCD-0487-AC4F-9E3D-838BB1886594}"/>
              </a:ext>
            </a:extLst>
          </p:cNvPr>
          <p:cNvSpPr txBox="1"/>
          <p:nvPr/>
        </p:nvSpPr>
        <p:spPr>
          <a:xfrm>
            <a:off x="4057370" y="2900233"/>
            <a:ext cx="6524243" cy="1097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其如土石何？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571500" indent="-5715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指通豫南，达于汉阴。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35902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45709B0-E9FB-8C42-A018-4920F22ABF69}"/>
              </a:ext>
            </a:extLst>
          </p:cNvPr>
          <p:cNvGrpSpPr/>
          <p:nvPr/>
        </p:nvGrpSpPr>
        <p:grpSpPr>
          <a:xfrm>
            <a:off x="3404404" y="2079027"/>
            <a:ext cx="445481" cy="469613"/>
            <a:chOff x="2121873" y="1511588"/>
            <a:chExt cx="445481" cy="46961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F8EDC444-E9DB-8141-84E3-340605554F94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23F7E59-94D5-C844-9629-01449832818A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302271B-FD85-B342-B37E-8DE0C2CE35CA}"/>
              </a:ext>
            </a:extLst>
          </p:cNvPr>
          <p:cNvSpPr txBox="1"/>
          <p:nvPr/>
        </p:nvSpPr>
        <p:spPr>
          <a:xfrm>
            <a:off x="3967117" y="1948476"/>
            <a:ext cx="59370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愚智</a:t>
            </a:r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D760476-4904-304E-8D66-35482F022FFD}"/>
              </a:ext>
            </a:extLst>
          </p:cNvPr>
          <p:cNvSpPr txBox="1"/>
          <p:nvPr/>
        </p:nvSpPr>
        <p:spPr>
          <a:xfrm>
            <a:off x="5471397" y="4403654"/>
            <a:ext cx="2122393" cy="620491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ctr" anchorCtr="1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0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命名艺术</a:t>
            </a:r>
            <a:endParaRPr lang="en-US" altLang="zh-CN" sz="300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1C809AF-E667-5244-9D2C-74A8CA5E3A75}"/>
              </a:ext>
            </a:extLst>
          </p:cNvPr>
          <p:cNvSpPr txBox="1"/>
          <p:nvPr/>
        </p:nvSpPr>
        <p:spPr>
          <a:xfrm>
            <a:off x="2871624" y="2868577"/>
            <a:ext cx="6524243" cy="1168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愚</a:t>
            </a:r>
            <a:r>
              <a:rPr lang="en-US" altLang="zh-CN" sz="300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智</a:t>
            </a:r>
            <a:endParaRPr lang="en-US" altLang="zh-CN" sz="30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</a:t>
            </a:r>
            <a:r>
              <a:rPr lang="en-US" altLang="zh-CN" sz="300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叟</a:t>
            </a:r>
            <a:endParaRPr lang="en-US" altLang="zh-CN" sz="3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76693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993EE1D-CA78-6B4E-8A15-1C5DA95751C9}"/>
              </a:ext>
            </a:extLst>
          </p:cNvPr>
          <p:cNvGrpSpPr/>
          <p:nvPr/>
        </p:nvGrpSpPr>
        <p:grpSpPr>
          <a:xfrm>
            <a:off x="2790267" y="1840831"/>
            <a:ext cx="445481" cy="469613"/>
            <a:chOff x="2121873" y="1511588"/>
            <a:chExt cx="445481" cy="46961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656C9F53-F09F-BD49-81FC-D746F4F59335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428FEEE4-C5E7-5441-8CC2-DC28E7AB9325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896257B9-0550-4B49-9754-E3FC62239B06}"/>
              </a:ext>
            </a:extLst>
          </p:cNvPr>
          <p:cNvSpPr txBox="1"/>
          <p:nvPr/>
        </p:nvSpPr>
        <p:spPr>
          <a:xfrm>
            <a:off x="3352980" y="1686490"/>
            <a:ext cx="59370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愚智</a:t>
            </a:r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0D1B541-1841-E240-8029-C763A3D8F44E}"/>
              </a:ext>
            </a:extLst>
          </p:cNvPr>
          <p:cNvSpPr txBox="1"/>
          <p:nvPr/>
        </p:nvSpPr>
        <p:spPr>
          <a:xfrm>
            <a:off x="4574309" y="5012858"/>
            <a:ext cx="3096975" cy="580159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ctr" anchorCtr="1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对待移山的态度</a:t>
            </a:r>
            <a:endParaRPr lang="en-US" altLang="zh-CN" sz="280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B39F624-D502-E148-B6A4-30B8F3CA3C14}"/>
              </a:ext>
            </a:extLst>
          </p:cNvPr>
          <p:cNvSpPr/>
          <p:nvPr/>
        </p:nvSpPr>
        <p:spPr>
          <a:xfrm>
            <a:off x="2475956" y="2533874"/>
            <a:ext cx="7293683" cy="2221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河曲智叟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笑而止之曰：“甚矣，汝之不惠！以残年余力，曾不能毁山之一毛，其如土石何？” 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其妻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献疑曰：“以君之力，曾不能损魁父之丘，如太行、王屋何？且焉置土石？”  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19544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FF17FA3-CB6A-AE4D-B6AB-34F455D3A9EB}"/>
              </a:ext>
            </a:extLst>
          </p:cNvPr>
          <p:cNvGrpSpPr/>
          <p:nvPr/>
        </p:nvGrpSpPr>
        <p:grpSpPr>
          <a:xfrm>
            <a:off x="2955626" y="1585970"/>
            <a:ext cx="445481" cy="469613"/>
            <a:chOff x="2121873" y="1511588"/>
            <a:chExt cx="445481" cy="46961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9A4CDF42-D80D-6D4E-9AF5-F9FA6B106CDB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13BD667D-4BA4-BB4B-A552-3D06A43C66BA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3D222354-552F-FE47-93AA-CDBC1E96801C}"/>
              </a:ext>
            </a:extLst>
          </p:cNvPr>
          <p:cNvSpPr txBox="1"/>
          <p:nvPr/>
        </p:nvSpPr>
        <p:spPr>
          <a:xfrm>
            <a:off x="3401107" y="1458626"/>
            <a:ext cx="59370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弱强</a:t>
            </a:r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55CF2DAB-9C1C-0D4D-96B1-4FF4235FAB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758365"/>
              </p:ext>
            </p:extLst>
          </p:nvPr>
        </p:nvGraphicFramePr>
        <p:xfrm>
          <a:off x="3734942" y="2568156"/>
          <a:ext cx="5269427" cy="2724520"/>
        </p:xfrm>
        <a:graphic>
          <a:graphicData uri="http://schemas.openxmlformats.org/drawingml/2006/table">
            <a:tbl>
              <a:tblPr firstRow="1" firstCol="1" bandRow="1"/>
              <a:tblGrid>
                <a:gridCol w="1009671">
                  <a:extLst>
                    <a:ext uri="{9D8B030D-6E8A-4147-A177-3AD203B41FA5}">
                      <a16:colId xmlns:a16="http://schemas.microsoft.com/office/drawing/2014/main" val="2335260916"/>
                    </a:ext>
                  </a:extLst>
                </a:gridCol>
                <a:gridCol w="4259756">
                  <a:extLst>
                    <a:ext uri="{9D8B030D-6E8A-4147-A177-3AD203B41FA5}">
                      <a16:colId xmlns:a16="http://schemas.microsoft.com/office/drawing/2014/main" val="1117616088"/>
                    </a:ext>
                  </a:extLst>
                </a:gridCol>
              </a:tblGrid>
              <a:tr h="963781">
                <a:tc rowSpan="3">
                  <a:txBody>
                    <a:bodyPr vert="horz" wrap="square"/>
                    <a:lstStyle/>
                    <a:p>
                      <a:pPr marL="0" indent="127000" algn="ctr" defTabSz="914377" rtl="0" eaLnBrk="1" latinLnBrk="0" hangingPunct="1">
                        <a:lnSpc>
                          <a:spcPct val="120000"/>
                        </a:lnSpc>
                      </a:pPr>
                      <a:r>
                        <a:rPr lang="zh-CN" altLang="en-US" sz="2800" b="1" kern="100">
                          <a:solidFill>
                            <a:schemeClr val="bg1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人力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ct val="120000"/>
                        </a:lnSpc>
                      </a:pPr>
                      <a:r>
                        <a:rPr lang="zh-CN" altLang="en-US" sz="24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年且九十、子孙荷担者三夫、</a:t>
                      </a:r>
                      <a:endParaRPr lang="en-US" altLang="zh-CN" sz="24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127000" algn="l">
                        <a:lnSpc>
                          <a:spcPct val="120000"/>
                        </a:lnSpc>
                      </a:pPr>
                      <a:r>
                        <a:rPr lang="zh-CN" altLang="en-US" sz="24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邻人京城氏之孀妻遗男</a:t>
                      </a:r>
                      <a:endParaRPr lang="en-US" altLang="zh-CN" sz="24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8670182"/>
                  </a:ext>
                </a:extLst>
              </a:tr>
              <a:tr h="587015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ct val="120000"/>
                        </a:lnSpc>
                      </a:pPr>
                      <a:r>
                        <a:rPr lang="zh-CN" altLang="en-US" sz="24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叩垦之具、箕畚</a:t>
                      </a:r>
                      <a:endParaRPr lang="en-US" altLang="zh-CN" sz="24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7650104"/>
                  </a:ext>
                </a:extLst>
              </a:tr>
              <a:tr h="590095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127000" algn="l" defTabSz="914377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寒暑易节，始一反焉</a:t>
                      </a:r>
                      <a:endParaRPr lang="zh-CN" altLang="zh-CN" sz="24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0282991"/>
                  </a:ext>
                </a:extLst>
              </a:tr>
              <a:tr h="583629">
                <a:tc>
                  <a:txBody>
                    <a:bodyPr vert="horz" wrap="square"/>
                    <a:lstStyle/>
                    <a:p>
                      <a:pPr marL="0" indent="127000" algn="ctr" defTabSz="914377" rtl="0" eaLnBrk="1" latinLnBrk="0" hangingPunct="1">
                        <a:lnSpc>
                          <a:spcPct val="120000"/>
                        </a:lnSpc>
                      </a:pPr>
                      <a:r>
                        <a:rPr lang="zh-CN" altLang="en-US" sz="2800" b="1" kern="100">
                          <a:solidFill>
                            <a:schemeClr val="bg1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自然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ct val="120000"/>
                        </a:lnSpc>
                      </a:pPr>
                      <a:r>
                        <a:rPr lang="zh-CN" altLang="en-US" sz="24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方七百里，高万仞</a:t>
                      </a:r>
                      <a:endParaRPr lang="zh-CN" sz="24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3323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77727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68</Paragraphs>
  <Slides>25</Slides>
  <Notes>25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4">
      <vt:lpstr>Arial</vt:lpstr>
      <vt:lpstr>Calibri Light</vt:lpstr>
      <vt:lpstr>Calibri</vt:lpstr>
      <vt:lpstr>黑体</vt:lpstr>
      <vt:lpstr>华文楷体</vt:lpstr>
      <vt:lpstr>微软雅黑</vt:lpstr>
      <vt:lpstr>STKaiti</vt:lpstr>
      <vt:lpstr>Times New Roman</vt:lpstr>
      <vt:lpstr>Office 主题</vt:lpstr>
      <vt:lpstr>愚公移山（第二课时）</vt:lpstr>
      <vt:lpstr>PowerPoint Presentation</vt:lpstr>
      <vt:lpstr>PowerPoint Presentation</vt:lpstr>
      <vt:lpstr>课上学习任务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2021-06-16T14:22:15.509</cp:lastPrinted>
  <dcterms:created xsi:type="dcterms:W3CDTF">2021-06-16T14:22:15Z</dcterms:created>
  <dcterms:modified xsi:type="dcterms:W3CDTF">2021-06-16T06:22:15Z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