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7" r:id="rId2"/>
    <p:sldId id="306" r:id="rId3"/>
    <p:sldId id="310" r:id="rId4"/>
    <p:sldId id="349" r:id="rId5"/>
    <p:sldId id="312" r:id="rId6"/>
    <p:sldId id="351" r:id="rId7"/>
    <p:sldId id="352" r:id="rId8"/>
    <p:sldId id="315" r:id="rId9"/>
    <p:sldId id="316" r:id="rId10"/>
    <p:sldId id="354" r:id="rId11"/>
    <p:sldId id="317" r:id="rId12"/>
    <p:sldId id="355" r:id="rId13"/>
    <p:sldId id="356" r:id="rId14"/>
    <p:sldId id="318" r:id="rId15"/>
    <p:sldId id="321" r:id="rId16"/>
    <p:sldId id="322" r:id="rId17"/>
    <p:sldId id="323" r:id="rId18"/>
    <p:sldId id="357" r:id="rId19"/>
    <p:sldId id="348" r:id="rId20"/>
    <p:sldId id="359" r:id="rId21"/>
    <p:sldId id="358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E36F0829-A71B-4DEE-AD17-EE2BE9836A3B}">
          <p14:sldIdLst>
            <p14:sldId id="347"/>
            <p14:sldId id="306"/>
            <p14:sldId id="310"/>
            <p14:sldId id="349"/>
            <p14:sldId id="312"/>
            <p14:sldId id="351"/>
            <p14:sldId id="352"/>
            <p14:sldId id="315"/>
            <p14:sldId id="316"/>
            <p14:sldId id="354"/>
            <p14:sldId id="317"/>
            <p14:sldId id="355"/>
            <p14:sldId id="356"/>
            <p14:sldId id="318"/>
            <p14:sldId id="321"/>
            <p14:sldId id="322"/>
            <p14:sldId id="323"/>
            <p14:sldId id="357"/>
            <p14:sldId id="348"/>
            <p14:sldId id="359"/>
            <p14:sldId id="358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FF"/>
    <a:srgbClr val="006600"/>
    <a:srgbClr val="6600CC"/>
    <a:srgbClr val="0000FF"/>
    <a:srgbClr val="00FF00"/>
    <a:srgbClr val="99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536" autoAdjust="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3544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2367" y="5690760"/>
            <a:ext cx="64807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本文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纠正了人们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对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不求甚解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一词的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误解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，提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出了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读书要多次反复，虚心领会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的见解</a:t>
            </a:r>
            <a:r>
              <a:rPr lang="zh-CN" altLang="zh-CN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pic>
        <p:nvPicPr>
          <p:cNvPr id="5" name="Picture 2" descr="m30tao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13" y="2871360"/>
            <a:ext cx="2376266" cy="37119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65651" y="1398027"/>
            <a:ext cx="5801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导入新课（解题）</a:t>
            </a:r>
            <a:endParaRPr lang="zh-CN" altLang="en-US" sz="5400" b="1" cap="none" spc="50" dirty="0">
              <a:ln w="11430"/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4479" y="2871360"/>
            <a:ext cx="648072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“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不求甚解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，本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出自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陶渊明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《五柳先生传》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好读书，不求甚解</a:t>
            </a:r>
            <a:r>
              <a:rPr lang="zh-CN" altLang="en-US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；每有会意，便欣然忘食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原意是读书只领会意旨，不过于在字句上花工夫，属</a:t>
            </a:r>
            <a:r>
              <a:rPr lang="zh-CN" altLang="zh-CN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褒义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2827" y="4727336"/>
            <a:ext cx="64723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现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多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谓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只求知道个大概，不求彻底了解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常指学习或研究不认真、不深入。</a:t>
            </a:r>
            <a:r>
              <a:rPr lang="zh-CN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含</a:t>
            </a:r>
            <a:r>
              <a:rPr lang="zh-CN" altLang="zh-CN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贬义</a:t>
            </a:r>
            <a:r>
              <a:rPr lang="zh-CN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84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矩形 1"/>
          <p:cNvSpPr>
            <a:spLocks noChangeArrowheads="1"/>
          </p:cNvSpPr>
          <p:nvPr/>
        </p:nvSpPr>
        <p:spPr bwMode="auto">
          <a:xfrm>
            <a:off x="179511" y="2348880"/>
            <a:ext cx="8499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、陶渊明的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有怎样的态度；并指出“不求甚解”的那两层含义？　　</a:t>
            </a:r>
          </a:p>
        </p:txBody>
      </p:sp>
      <p:sp>
        <p:nvSpPr>
          <p:cNvPr id="5" name="矩形 4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48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5313" y="369119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态度：</a:t>
            </a:r>
            <a:endParaRPr lang="en-US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8910" y="3691190"/>
            <a:ext cx="532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养成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“好读书”的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习惯（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）；</a:t>
            </a:r>
            <a:r>
              <a:rPr lang="zh-CN" altLang="en-US" sz="2800" b="1" dirty="0">
                <a:solidFill>
                  <a:srgbClr val="0000FF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要诀在于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“会意”（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3345" y="49411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含义：</a:t>
            </a:r>
            <a:endParaRPr lang="en-US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9352" y="4958644"/>
            <a:ext cx="619108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虚心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，书不一定都都读懂；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方法：不固执一点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，咬文嚼字，而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要了解大意。 </a:t>
            </a:r>
          </a:p>
        </p:txBody>
      </p:sp>
    </p:spTree>
    <p:extLst>
      <p:ext uri="{BB962C8B-B14F-4D97-AF65-F5344CB8AC3E}">
        <p14:creationId xmlns:p14="http://schemas.microsoft.com/office/powerpoint/2010/main" val="360149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37" grpId="0"/>
      <p:bldP spid="2" grpId="0"/>
      <p:bldP spid="7" grpId="0"/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1" name="矩形 1"/>
          <p:cNvSpPr>
            <a:spLocks noChangeArrowheads="1"/>
          </p:cNvSpPr>
          <p:nvPr/>
        </p:nvSpPr>
        <p:spPr bwMode="auto">
          <a:xfrm>
            <a:off x="1662" y="2105561"/>
            <a:ext cx="91423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、对于“不求甚解”的读书态度作者持什么态度？他举了哪些例子？ 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0425" y="4221868"/>
            <a:ext cx="2619936" cy="2492990"/>
          </a:xfrm>
          <a:prstGeom prst="rect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反面举例：</a:t>
            </a:r>
            <a:r>
              <a:rPr lang="zh-CN" altLang="en-US" sz="2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普列汉诺夫曲解马克思的著作还以为自以为把著作读透了。说明必须理解精神实质。</a:t>
            </a:r>
            <a:endParaRPr lang="zh-CN" altLang="en-US" sz="26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48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925" y="3110665"/>
            <a:ext cx="90780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赞同提倡（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这是古人读书的正确态度，我们应该虚心学习，完全不应该对他滥加粗暴的不讲道理的非议。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44208" y="4221088"/>
            <a:ext cx="2518456" cy="2492990"/>
          </a:xfrm>
          <a:prstGeom prst="rect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正面举例：</a:t>
            </a:r>
            <a:r>
              <a:rPr lang="zh-CN" altLang="en-US" sz="2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诸葛亮读书</a:t>
            </a:r>
            <a:r>
              <a:rPr lang="zh-CN" altLang="en-US" sz="2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独“观其大略”。已在说明观其大略的人，往往知识更广泛，了解问题更全面 </a:t>
            </a:r>
            <a:endParaRPr lang="zh-CN" altLang="en-US" sz="26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左右箭头 3"/>
          <p:cNvSpPr/>
          <p:nvPr/>
        </p:nvSpPr>
        <p:spPr>
          <a:xfrm>
            <a:off x="2830361" y="5186373"/>
            <a:ext cx="3613847" cy="562419"/>
          </a:xfrm>
          <a:prstGeom prst="leftRightArrow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10066" y="4797152"/>
            <a:ext cx="19255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32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32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举例论证</a:t>
            </a:r>
            <a:endParaRPr lang="zh-CN" altLang="en-US" sz="24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2197" y="5589240"/>
            <a:ext cx="19255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32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32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对比论证</a:t>
            </a:r>
            <a:endParaRPr lang="zh-CN" altLang="en-US" sz="24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20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1" grpId="0"/>
      <p:bldP spid="3" grpId="0" animBg="1"/>
      <p:bldP spid="2" grpId="0"/>
      <p:bldP spid="10" grpId="0" animBg="1"/>
      <p:bldP spid="4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3" name="矩形 3"/>
          <p:cNvSpPr>
            <a:spLocks noChangeArrowheads="1"/>
          </p:cNvSpPr>
          <p:nvPr/>
        </p:nvSpPr>
        <p:spPr bwMode="auto">
          <a:xfrm>
            <a:off x="-2846" y="2276872"/>
            <a:ext cx="91468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、对于“不求甚解”的读书态度我们该如何全面理解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？（要做到“不求甚解”是不是就意味着马马虎虎、不认真）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2590" y="3543358"/>
            <a:ext cx="4693448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6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“不求甚解”不是读书马马虎虎，很不认真；读书在会意，不要死抠一字一句不因小失大，不为一个局部而放弃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整体（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）。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因此，要反对马马虎虎的态度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48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686" y="3658684"/>
            <a:ext cx="3762375" cy="291772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1774" y="3669409"/>
            <a:ext cx="4878912" cy="2917722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陆象山语录“读书且平平读，未晓处且放过，不必太滞”（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读书时不必强求处处清清楚楚，不懂的且先放过，看完后可能就能融会贯通，或者将来某个时候想起来豁然开朗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66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3902" y="4240382"/>
            <a:ext cx="2954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5400" dirty="0" smtClean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引用论证</a:t>
            </a:r>
            <a:endParaRPr lang="en-US" altLang="zh-CN" sz="5400" dirty="0" smtClean="0"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5400" b="1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道理论证</a:t>
            </a:r>
            <a:endParaRPr lang="zh-CN" altLang="en-US" sz="4400" b="1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103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3" grpId="0"/>
      <p:bldP spid="5" grpId="0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2243" y="692696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1921490"/>
            <a:ext cx="84931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、本文是怎样论证作者观点的（论证思路）？ 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27584" y="2775213"/>
            <a:ext cx="155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树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靶子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23728" y="2586342"/>
            <a:ext cx="546216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对任何文题不求甚解都是不好的。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27584" y="3243811"/>
            <a:ext cx="155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引出处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69562" y="3263450"/>
            <a:ext cx="70744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五柳先生传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“好读书，不求甚解；每有会意，便欣然忘食”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32810" y="4216723"/>
            <a:ext cx="155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释新意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069561" y="4217557"/>
            <a:ext cx="707443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好读书：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养成好读书的习惯。</a:t>
            </a:r>
            <a:endParaRPr lang="en-US" altLang="zh-CN" sz="28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不求甚解：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要虚心，不可骄傲自负；不要固执一点，要了解大意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83507" y="5616752"/>
            <a:ext cx="155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举例证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069561" y="5602552"/>
            <a:ext cx="6894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反例：普列汉诺夫；正例：诸葛亮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776335" y="6138204"/>
            <a:ext cx="155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结上文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065017" y="6125772"/>
            <a:ext cx="5323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重要的书必须反复阅读</a:t>
            </a:r>
            <a:endParaRPr lang="en-US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5708" y="2731442"/>
            <a:ext cx="843292" cy="3929982"/>
            <a:chOff x="-15708" y="2731442"/>
            <a:chExt cx="843292" cy="3429000"/>
          </a:xfrm>
        </p:grpSpPr>
        <p:sp>
          <p:nvSpPr>
            <p:cNvPr id="16" name="燕尾形箭头 15"/>
            <p:cNvSpPr/>
            <p:nvPr/>
          </p:nvSpPr>
          <p:spPr>
            <a:xfrm rot="5400000">
              <a:off x="-1308562" y="4024296"/>
              <a:ext cx="3429000" cy="843292"/>
            </a:xfrm>
            <a:prstGeom prst="notchedRight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89573" y="3232204"/>
              <a:ext cx="615553" cy="239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递进结构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508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2243" y="692696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2115405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、阅读课文，想一想：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好读书” 和“不求甚解” 有什么关系？ </a:t>
            </a: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062501" y="3474653"/>
            <a:ext cx="701899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en-US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</a:t>
            </a:r>
            <a:r>
              <a:rPr lang="zh-CN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好读书</a:t>
            </a:r>
            <a:r>
              <a:rPr lang="en-US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”</a:t>
            </a:r>
            <a:r>
              <a:rPr lang="zh-CN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讲的是一个人要养成好的读书习惯；</a:t>
            </a: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 </a:t>
            </a:r>
            <a:r>
              <a:rPr lang="en-US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</a:t>
            </a:r>
            <a:r>
              <a:rPr lang="zh-CN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不求甚解</a:t>
            </a:r>
            <a:r>
              <a:rPr lang="en-US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”</a:t>
            </a:r>
            <a:r>
              <a:rPr lang="zh-CN" altLang="zh-CN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则强调的是读书的谦虚态度和正确的方法。</a:t>
            </a:r>
            <a:endParaRPr lang="zh-CN" altLang="en-US" sz="2800" b="1" dirty="0">
              <a:solidFill>
                <a:srgbClr val="6600CC"/>
              </a:solidFill>
              <a:latin typeface="华文楷体" pitchFamily="2" charset="-122"/>
              <a:ea typeface="华文楷体" pitchFamily="2" charset="-122"/>
              <a:cs typeface="Calibri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48802" y="5373216"/>
            <a:ext cx="7776864" cy="105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“好读书”是“不求甚解”的前提；正因为“不求甚解”才更应该“好读书”二者相辅相成。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091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矩形 2"/>
          <p:cNvSpPr>
            <a:spLocks noChangeArrowheads="1"/>
          </p:cNvSpPr>
          <p:nvPr/>
        </p:nvSpPr>
        <p:spPr bwMode="auto">
          <a:xfrm>
            <a:off x="20252" y="2132856"/>
            <a:ext cx="847883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、本文主要讨论了什么问题，用了哪些论证方法？</a:t>
            </a:r>
          </a:p>
        </p:txBody>
      </p:sp>
      <p:sp>
        <p:nvSpPr>
          <p:cNvPr id="6" name="矩形 5"/>
          <p:cNvSpPr/>
          <p:nvPr/>
        </p:nvSpPr>
        <p:spPr>
          <a:xfrm>
            <a:off x="2812243" y="692696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52" y="29673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引用论证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40004" y="2967334"/>
            <a:ext cx="707443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五柳先生传</a:t>
            </a:r>
            <a:r>
              <a:rPr lang="en-US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“好读书，不求甚解；每有会意，便欣然忘食”；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陆象山语录</a:t>
            </a: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“读书且平平读，未晓处且放过，不必太滞”</a:t>
            </a:r>
          </a:p>
        </p:txBody>
      </p:sp>
      <p:sp>
        <p:nvSpPr>
          <p:cNvPr id="10" name="矩形 9"/>
          <p:cNvSpPr/>
          <p:nvPr/>
        </p:nvSpPr>
        <p:spPr>
          <a:xfrm>
            <a:off x="20252" y="4383381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举例论证</a:t>
            </a:r>
            <a:endParaRPr lang="en-US" altLang="zh-CN" sz="28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对比论证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683995" y="4598824"/>
            <a:ext cx="73227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反例：普列汉诺夫；正例：诸葛亮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52" y="56713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道理论证</a:t>
            </a:r>
            <a:endParaRPr lang="en-US" altLang="zh-CN" sz="28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8230" y="5473005"/>
            <a:ext cx="7414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有许多书看一边两边还不懂得，读三遍四遍就读懂了</a:t>
            </a:r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因此，重要的书必须常常反复阅读。（</a:t>
            </a:r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5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5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7" grpId="0"/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12243" y="692696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7649" y="1916832"/>
            <a:ext cx="8551863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驳论与立论</a:t>
            </a: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议论文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从论证的方式看，一般可分为立论和驳论两种。</a:t>
            </a: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立论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：就一定的事件或问题，提出并阐明自己的见解或主张。</a:t>
            </a: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驳论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：就一定的事件或问题发表议论，批驳片面的、错误的、甚至反动的见解或主张。</a:t>
            </a:r>
            <a:br>
              <a:rPr lang="zh-CN" altLang="en-US" sz="2800" b="1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一般说来，批驳对方的论点主要有三种方式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:     </a:t>
            </a: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、直接指出对方论点的荒谬    </a:t>
            </a: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 二、提供论据批驳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对方论据 不真实，难以置信 </a:t>
            </a: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 三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、批驳对方论点与论据之间存在逻辑错误</a:t>
            </a:r>
          </a:p>
        </p:txBody>
      </p:sp>
    </p:spTree>
    <p:extLst>
      <p:ext uri="{BB962C8B-B14F-4D97-AF65-F5344CB8AC3E}">
        <p14:creationId xmlns:p14="http://schemas.microsoft.com/office/powerpoint/2010/main" val="301980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5" name="矩形 51205"/>
          <p:cNvSpPr>
            <a:spLocks noChangeArrowheads="1"/>
          </p:cNvSpPr>
          <p:nvPr/>
        </p:nvSpPr>
        <p:spPr bwMode="auto">
          <a:xfrm>
            <a:off x="0" y="2043051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、文章是驳论文还是立论文？驳论文又是如何驳的？谈一谈你的理解。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3514" y="3258691"/>
            <a:ext cx="8476972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驳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的是“论点”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先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全面阐述“不求甚解”的含义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，进而提倡虚心态度，和了解大意的读书方法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❸又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列举古（中：诸葛亮、陆象山）今（外：普列汉诺夫）的例子证明了“不求甚解”的读书方法是正确的，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❹最后指出自己的观点：“不求甚解”不是马马虎虎、很不认真。对于重要的是要反复阅读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主张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2243" y="692696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66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7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0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19872" y="836711"/>
            <a:ext cx="19111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00CC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00CC"/>
                </a:solidFill>
                <a:latin typeface="华文琥珀" pitchFamily="2" charset="-122"/>
                <a:ea typeface="华文琥珀" pitchFamily="2" charset="-122"/>
              </a:rPr>
              <a:t>总结</a:t>
            </a:r>
            <a:endParaRPr lang="zh-CN" altLang="en-US" sz="4800" b="1" dirty="0">
              <a:ln w="11430"/>
              <a:solidFill>
                <a:srgbClr val="6600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1761" y="6021288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CC00FF"/>
                </a:solidFill>
                <a:latin typeface="华文隶书" pitchFamily="2" charset="-122"/>
                <a:ea typeface="华文隶书" pitchFamily="2" charset="-122"/>
              </a:rPr>
              <a:t>书山有路勤为径，学海无涯苦作</a:t>
            </a:r>
            <a:r>
              <a:rPr lang="zh-CN" altLang="zh-CN" sz="3600" b="1" dirty="0" smtClean="0">
                <a:solidFill>
                  <a:srgbClr val="CC00FF"/>
                </a:solidFill>
                <a:latin typeface="华文隶书" pitchFamily="2" charset="-122"/>
                <a:ea typeface="华文隶书" pitchFamily="2" charset="-122"/>
              </a:rPr>
              <a:t>舟</a:t>
            </a:r>
            <a:r>
              <a:rPr lang="zh-CN" altLang="en-US" sz="3600" b="1" dirty="0" smtClean="0">
                <a:solidFill>
                  <a:srgbClr val="CC00FF"/>
                </a:solidFill>
                <a:latin typeface="华文隶书" pitchFamily="2" charset="-122"/>
                <a:ea typeface="华文隶书" pitchFamily="2" charset="-122"/>
              </a:rPr>
              <a:t>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51205"/>
          <p:cNvSpPr>
            <a:spLocks noChangeArrowheads="1"/>
          </p:cNvSpPr>
          <p:nvPr/>
        </p:nvSpPr>
        <p:spPr bwMode="auto">
          <a:xfrm>
            <a:off x="0" y="2043051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通过本文的学习，我们明白了很多读书的态度方法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1205"/>
          <p:cNvSpPr>
            <a:spLocks noChangeArrowheads="1"/>
          </p:cNvSpPr>
          <p:nvPr/>
        </p:nvSpPr>
        <p:spPr bwMode="auto">
          <a:xfrm>
            <a:off x="0" y="2907235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、要养成读书的好习惯，要虚心，不要骄傲自负，不要人为什么说都是一读就懂。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51205"/>
          <p:cNvSpPr>
            <a:spLocks noChangeArrowheads="1"/>
          </p:cNvSpPr>
          <p:nvPr/>
        </p:nvSpPr>
        <p:spPr bwMode="auto">
          <a:xfrm>
            <a:off x="0" y="4005064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、读书时，不要固执与一点，咬文嚼字，对于不懂之处先放一放后面也许就豁然开朗了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51205"/>
          <p:cNvSpPr>
            <a:spLocks noChangeArrowheads="1"/>
          </p:cNvSpPr>
          <p:nvPr/>
        </p:nvSpPr>
        <p:spPr bwMode="auto">
          <a:xfrm>
            <a:off x="0" y="523766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、对于重要的书，必须反复阅读，做到开卷有益。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85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47008" y="836711"/>
            <a:ext cx="312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54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54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课后作业</a:t>
            </a:r>
            <a:endParaRPr lang="zh-CN" altLang="en-US" sz="44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51205"/>
          <p:cNvSpPr>
            <a:spLocks noChangeArrowheads="1"/>
          </p:cNvSpPr>
          <p:nvPr/>
        </p:nvSpPr>
        <p:spPr bwMode="auto">
          <a:xfrm>
            <a:off x="13821" y="1916832"/>
            <a:ext cx="91440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我们常说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“开卷有益”，因为读书可以让我们获取天下信息，掌握世界动态。读书可以丰富我们的学历，增长我们的才干，为我们以后更好的生活奠定基础</a:t>
            </a:r>
            <a:r>
              <a:rPr lang="en-US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9" name="矩形 51205"/>
          <p:cNvSpPr>
            <a:spLocks noChangeArrowheads="1"/>
          </p:cNvSpPr>
          <p:nvPr/>
        </p:nvSpPr>
        <p:spPr bwMode="auto">
          <a:xfrm>
            <a:off x="13821" y="3360331"/>
            <a:ext cx="9144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但也有人提出不同的观点，认为“开卷未必有益”，因为随着社会的发展，各种各样的书籍充斥这我们的生活，我们作为学生，很难辨析书本内容对我们有益还是无益，特别是一些不健康的书籍，它想毒品一样，腐蚀这有些人的心灵，很多走向犯罪的青少年，不就是受到了它的影响吗</a:t>
            </a:r>
            <a:r>
              <a:rPr lang="en-US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10" name="矩形 51205"/>
          <p:cNvSpPr>
            <a:spLocks noChangeArrowheads="1"/>
          </p:cNvSpPr>
          <p:nvPr/>
        </p:nvSpPr>
        <p:spPr bwMode="auto">
          <a:xfrm>
            <a:off x="0" y="5534561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请从“开卷有益”或“开卷未必有益”两个观点中选择一个，写一</a:t>
            </a:r>
            <a:r>
              <a:rPr lang="zh-CN" altLang="en-US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篇简短</a:t>
            </a:r>
            <a:r>
              <a:rPr lang="zh-CN" altLang="en-US" sz="2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的论文，阐明自己的</a:t>
            </a:r>
            <a:r>
              <a:rPr lang="zh-CN" altLang="en-US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观点不少于</a:t>
            </a:r>
            <a:r>
              <a:rPr lang="en-US" altLang="zh-CN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字，</a:t>
            </a:r>
            <a:r>
              <a:rPr lang="zh-CN" altLang="en-US" sz="26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注意侧重点，最后摆明自己的观点。</a:t>
            </a:r>
            <a:endParaRPr lang="zh-CN" altLang="en-US" sz="26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4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" y="0"/>
            <a:ext cx="914257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06199" y="18864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不求甚解</a:t>
            </a:r>
            <a:endParaRPr lang="zh-CN" altLang="en-US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044688"/>
            <a:ext cx="34483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7200" dirty="0"/>
              <a:t> </a:t>
            </a:r>
            <a:r>
              <a:rPr lang="zh-CN" altLang="en-US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马南邨</a:t>
            </a:r>
            <a:r>
              <a:rPr lang="en-US" altLang="zh-CN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48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cūn</a:t>
            </a:r>
            <a:r>
              <a:rPr lang="en-US" altLang="zh-CN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]</a:t>
            </a:r>
            <a:endParaRPr lang="zh-CN" altLang="en-US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6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916832"/>
            <a:ext cx="914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开卷未必有益</a:t>
            </a:r>
            <a:endParaRPr lang="en-US" altLang="zh-CN" sz="26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人们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常说：“开卷有益。”但仔细一推敲，这种说法也不完全正确。如果我们对每一本书都感兴趣，那“开卷有益”就未必有益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6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现在的同学都喜欢看武侠、言情之类的小说书刊，有时能达到废寝忘食、手不释卷的程度。他们一旦进入了书中的“角色”便走火入魔，那他们上课便一心只想着书，没心思学习，成绩一落千丈。更有甚者，被书中的角色所吸引，模仿书中人物，有时甚至会走向犯罪的道路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endParaRPr lang="en-US" altLang="zh-CN" sz="26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为什么“开卷”会造成如此严重的后果呢？主要还是在看什么书。如果大家都去看一些不健康的或不宜身心的书，那就会害了自己。对于那些把人引入歧途的书，我们一定要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提高警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7008" y="836711"/>
            <a:ext cx="312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54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54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课后作业</a:t>
            </a:r>
            <a:endParaRPr lang="zh-CN" altLang="en-US" sz="44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26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916832"/>
            <a:ext cx="9144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开卷未必有益</a:t>
            </a:r>
            <a:endParaRPr lang="en-US" altLang="zh-CN" sz="26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这样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书虽然情节丝丝入扣，但越是好看就越使你陷得深，所以我们必须在茫茫书海里仔细寻找对自己有益的书，这样才叫真正的“开卷有益”！菲尔丁说过：“不好的书，像不好的朋友一样，可能会把你害了。”的确，我们应该读一本好书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交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好朋友，它将把你带进书的殿堂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endParaRPr lang="en-US" altLang="zh-CN" sz="26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由此看出，“开卷有益”必须有个前提，就是读“益卷”，取其精华，只有这样勤奋读书，拓宽视野，那你才能真正悟出“开卷有益”的本意，终身受益无穷！</a:t>
            </a:r>
          </a:p>
        </p:txBody>
      </p:sp>
      <p:sp>
        <p:nvSpPr>
          <p:cNvPr id="6" name="矩形 5"/>
          <p:cNvSpPr/>
          <p:nvPr/>
        </p:nvSpPr>
        <p:spPr>
          <a:xfrm>
            <a:off x="2847008" y="836711"/>
            <a:ext cx="312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5400" dirty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5400" dirty="0" smtClean="0"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课后作业</a:t>
            </a:r>
            <a:endParaRPr lang="zh-CN" altLang="en-US" sz="4400" b="1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66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3094672" y="908720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导入新课</a:t>
            </a:r>
            <a:endParaRPr lang="zh-CN" altLang="en-US" sz="54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7047" name="Text Box 3"/>
          <p:cNvSpPr txBox="1">
            <a:spLocks noChangeArrowheads="1"/>
          </p:cNvSpPr>
          <p:nvPr/>
        </p:nvSpPr>
        <p:spPr bwMode="auto">
          <a:xfrm>
            <a:off x="122036" y="3362951"/>
            <a:ext cx="8548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旧书不厌百回读，熟读深思子自知。 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——【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宋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苏轼</a:t>
            </a:r>
          </a:p>
        </p:txBody>
      </p:sp>
      <p:sp>
        <p:nvSpPr>
          <p:cNvPr id="87048" name="Text Box 4"/>
          <p:cNvSpPr txBox="1">
            <a:spLocks noChangeArrowheads="1"/>
          </p:cNvSpPr>
          <p:nvPr/>
        </p:nvSpPr>
        <p:spPr bwMode="auto">
          <a:xfrm>
            <a:off x="107504" y="4221088"/>
            <a:ext cx="90364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任何时候我也不会满足，越是多读书，就越是深刻地感到不满足，越感到自己知识贫乏。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——【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德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马克思                                                                   </a:t>
            </a:r>
          </a:p>
        </p:txBody>
      </p:sp>
      <p:sp>
        <p:nvSpPr>
          <p:cNvPr id="87049" name="Text Box 5"/>
          <p:cNvSpPr txBox="1">
            <a:spLocks noChangeArrowheads="1"/>
          </p:cNvSpPr>
          <p:nvPr/>
        </p:nvSpPr>
        <p:spPr bwMode="auto">
          <a:xfrm>
            <a:off x="107504" y="5661248"/>
            <a:ext cx="90364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读一本好书，就是和许多高尚的人谈话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——【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德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歌德</a:t>
            </a:r>
          </a:p>
        </p:txBody>
      </p:sp>
      <p:sp>
        <p:nvSpPr>
          <p:cNvPr id="5138" name="文本框 5137"/>
          <p:cNvSpPr txBox="1">
            <a:spLocks noChangeArrowheads="1"/>
          </p:cNvSpPr>
          <p:nvPr/>
        </p:nvSpPr>
        <p:spPr bwMode="auto">
          <a:xfrm>
            <a:off x="0" y="2272384"/>
            <a:ext cx="8532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你们知道哪些与书有关的名言名句呢？</a:t>
            </a:r>
          </a:p>
        </p:txBody>
      </p:sp>
    </p:spTree>
    <p:extLst>
      <p:ext uri="{BB962C8B-B14F-4D97-AF65-F5344CB8AC3E}">
        <p14:creationId xmlns:p14="http://schemas.microsoft.com/office/powerpoint/2010/main" val="144784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7047" grpId="0"/>
      <p:bldP spid="87048" grpId="0"/>
      <p:bldP spid="87049" grpId="0"/>
      <p:bldP spid="51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3864" y="12727"/>
            <a:ext cx="29594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72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谈读书</a:t>
            </a:r>
            <a:endParaRPr lang="zh-CN" altLang="en-US" sz="7200" b="1" cap="all" spc="0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30" y="1340768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altLang="zh-CN" sz="4000" cap="all" spc="0" dirty="0" smtClean="0">
                <a:ln/>
                <a:solidFill>
                  <a:srgbClr val="00FF00"/>
                </a:solidFill>
                <a:effectLst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【</a:t>
            </a:r>
            <a:r>
              <a:rPr lang="zh-CN" altLang="en-US" sz="4000" cap="all" spc="0" dirty="0" smtClean="0">
                <a:ln/>
                <a:solidFill>
                  <a:srgbClr val="00FF00"/>
                </a:solidFill>
                <a:effectLst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英</a:t>
            </a:r>
            <a:r>
              <a:rPr lang="en-US" altLang="zh-CN" sz="4000" cap="all" spc="0" dirty="0" smtClean="0">
                <a:ln/>
                <a:solidFill>
                  <a:srgbClr val="00FF00"/>
                </a:solidFill>
                <a:effectLst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】</a:t>
            </a:r>
            <a:r>
              <a:rPr lang="zh-CN" altLang="en-US" sz="4000" cap="all" spc="0" dirty="0" smtClean="0">
                <a:ln/>
                <a:solidFill>
                  <a:srgbClr val="00FF00"/>
                </a:solidFill>
                <a:effectLst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培根</a:t>
            </a:r>
            <a:endParaRPr lang="zh-CN" altLang="en-US" sz="4000" cap="all" spc="0" dirty="0">
              <a:ln/>
              <a:solidFill>
                <a:srgbClr val="00FF00"/>
              </a:solidFill>
              <a:effectLst>
                <a:reflection blurRad="10000" stA="55000" endPos="48000" dist="5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98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2987824" y="2456795"/>
            <a:ext cx="5673736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培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根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（弗朗西斯</a:t>
            </a:r>
            <a:r>
              <a:rPr lang="zh-CN" altLang="en-US" sz="1200" b="1" dirty="0" smtClean="0">
                <a:latin typeface="Calibri"/>
                <a:ea typeface="华文楷体" pitchFamily="2" charset="-122"/>
                <a:cs typeface="Calibri"/>
              </a:rPr>
              <a:t>●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培根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1561-1626)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英国著名的唯物主义哲学家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作家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。著有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随笔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新工具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培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根的主要建树在哲学方面。认为“知识就是力量”。因此马克思称他为“整个现代实验科学的真正始祖”。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随笔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r>
              <a:rPr lang="en-US" altLang="zh-CN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58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篇是英国文学中首创。</a:t>
            </a:r>
          </a:p>
        </p:txBody>
      </p:sp>
      <p:sp>
        <p:nvSpPr>
          <p:cNvPr id="9" name="矩形 8"/>
          <p:cNvSpPr/>
          <p:nvPr/>
        </p:nvSpPr>
        <p:spPr>
          <a:xfrm>
            <a:off x="3012595" y="1124744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关于培根</a:t>
            </a:r>
            <a:endParaRPr lang="zh-CN" altLang="en-US" sz="54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5475" y="2464965"/>
            <a:ext cx="2262346" cy="4260542"/>
            <a:chOff x="596359" y="2318805"/>
            <a:chExt cx="2262346" cy="4260542"/>
          </a:xfrm>
        </p:grpSpPr>
        <p:sp>
          <p:nvSpPr>
            <p:cNvPr id="104452" name="Text Box 5"/>
            <p:cNvSpPr txBox="1">
              <a:spLocks noChangeArrowheads="1"/>
            </p:cNvSpPr>
            <p:nvPr/>
          </p:nvSpPr>
          <p:spPr bwMode="auto">
            <a:xfrm>
              <a:off x="596360" y="5748350"/>
              <a:ext cx="2262345" cy="83099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名言</a:t>
              </a:r>
              <a:endParaRPr lang="en-US" altLang="zh-CN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知识</a:t>
              </a:r>
              <a:r>
                <a:rPr lang="zh-CN" altLang="en-US" sz="2400" b="1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就是力量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96359" y="2318805"/>
              <a:ext cx="2262345" cy="341445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relaxedInset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9545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11150" y="533400"/>
            <a:ext cx="8661400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 dirty="0">
                <a:solidFill>
                  <a:srgbClr val="FF0000"/>
                </a:solidFill>
                <a:latin typeface="Times New Roman" pitchFamily="18" charset="0"/>
              </a:rPr>
              <a:t>读准给下列字音：</a:t>
            </a:r>
          </a:p>
          <a:p>
            <a:endParaRPr lang="zh-CN" sz="2000" b="1" dirty="0">
              <a:latin typeface="Times New Roman" pitchFamily="18" charset="0"/>
            </a:endParaRPr>
          </a:p>
          <a:p>
            <a:r>
              <a:rPr lang="zh-CN" sz="3600" b="1" dirty="0">
                <a:latin typeface="Times New Roman" pitchFamily="18" charset="0"/>
              </a:rPr>
              <a:t>怡（       ）情   统筹（       ）  藻（      ）饰</a:t>
            </a:r>
          </a:p>
          <a:p>
            <a:endParaRPr lang="zh-CN" sz="1200" b="1" dirty="0">
              <a:latin typeface="Times New Roman" pitchFamily="18" charset="0"/>
            </a:endParaRPr>
          </a:p>
          <a:p>
            <a:r>
              <a:rPr lang="zh-CN" sz="3600" b="1" dirty="0">
                <a:latin typeface="Times New Roman" pitchFamily="18" charset="0"/>
              </a:rPr>
              <a:t>狡黠（        ）  诘（       ）难  要诀（       ）</a:t>
            </a:r>
          </a:p>
          <a:p>
            <a:endParaRPr lang="zh-CN" sz="1200" b="1" dirty="0">
              <a:latin typeface="Times New Roman" pitchFamily="18" charset="0"/>
            </a:endParaRPr>
          </a:p>
          <a:p>
            <a:r>
              <a:rPr lang="zh-CN" sz="3600" b="1" dirty="0">
                <a:latin typeface="Times New Roman" pitchFamily="18" charset="0"/>
              </a:rPr>
              <a:t>蒸馏（        ）  劝诫（        ）  滞（      ）碍</a:t>
            </a:r>
          </a:p>
          <a:p>
            <a:endParaRPr lang="zh-CN" sz="1200" b="1" dirty="0">
              <a:latin typeface="Times New Roman" pitchFamily="18" charset="0"/>
            </a:endParaRPr>
          </a:p>
          <a:p>
            <a:r>
              <a:rPr lang="zh-CN" sz="3600" b="1" dirty="0">
                <a:latin typeface="Times New Roman" pitchFamily="18" charset="0"/>
              </a:rPr>
              <a:t>吹毛求疵（        ）   豁（        ）然贯通 </a:t>
            </a:r>
          </a:p>
        </p:txBody>
      </p:sp>
      <p:sp>
        <p:nvSpPr>
          <p:cNvPr id="11267" name="AutoShape 3"/>
          <p:cNvSpPr>
            <a:spLocks/>
          </p:cNvSpPr>
          <p:nvPr/>
        </p:nvSpPr>
        <p:spPr bwMode="auto">
          <a:xfrm>
            <a:off x="1219200" y="502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5800" y="5149850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嚼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508125" y="4645025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咀嚼（       ）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431925" y="5635625"/>
            <a:ext cx="3622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味同嚼蜡（      ）</a:t>
            </a:r>
          </a:p>
        </p:txBody>
      </p:sp>
      <p:sp>
        <p:nvSpPr>
          <p:cNvPr id="11271" name="AutoShape 7"/>
          <p:cNvSpPr>
            <a:spLocks/>
          </p:cNvSpPr>
          <p:nvPr/>
        </p:nvSpPr>
        <p:spPr bwMode="auto">
          <a:xfrm>
            <a:off x="5562600" y="502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860925" y="5181600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好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5699125" y="4721225"/>
            <a:ext cx="3163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好读书（      ）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715000" y="5635625"/>
            <a:ext cx="3163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</a:rPr>
              <a:t>读好书（      ）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365250" y="1339850"/>
            <a:ext cx="539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yí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4572000" y="1339850"/>
            <a:ext cx="112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chóu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7086600" y="1339850"/>
            <a:ext cx="84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zǎo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847850" y="2101850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xiá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311650" y="2101850"/>
            <a:ext cx="66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jié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7604125" y="2025650"/>
            <a:ext cx="79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jué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1847850" y="2863850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liú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4768850" y="2787650"/>
            <a:ext cx="66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jiè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7223125" y="2787650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zhì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2813050" y="3549650"/>
            <a:ext cx="61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cī</a:t>
            </a: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5334000" y="3549650"/>
            <a:ext cx="92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huò</a:t>
            </a: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2955925" y="4540250"/>
            <a:ext cx="79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jué</a:t>
            </a: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3794125" y="5607050"/>
            <a:ext cx="92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jiáo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7543800" y="4692650"/>
            <a:ext cx="89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hào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7543800" y="5607050"/>
            <a:ext cx="896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hǎo</a:t>
            </a:r>
          </a:p>
        </p:txBody>
      </p:sp>
    </p:spTree>
    <p:extLst>
      <p:ext uri="{BB962C8B-B14F-4D97-AF65-F5344CB8AC3E}">
        <p14:creationId xmlns:p14="http://schemas.microsoft.com/office/powerpoint/2010/main" val="62143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autoUpdateAnimBg="0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utoUpdateAnimBg="0"/>
      <p:bldP spid="11284" grpId="0" autoUpdateAnimBg="0"/>
      <p:bldP spid="11285" grpId="0" autoUpdateAnimBg="0"/>
      <p:bldP spid="11286" grpId="0" autoUpdateAnimBg="0"/>
      <p:bldP spid="11287" grpId="0" autoUpdateAnimBg="0"/>
      <p:bldP spid="11288" grpId="0" autoUpdateAnimBg="0"/>
      <p:bldP spid="1128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5" name="Text Box 14"/>
          <p:cNvSpPr txBox="1">
            <a:spLocks noChangeArrowheads="1"/>
          </p:cNvSpPr>
          <p:nvPr/>
        </p:nvSpPr>
        <p:spPr bwMode="auto">
          <a:xfrm>
            <a:off x="1052794" y="1925635"/>
            <a:ext cx="1884362" cy="457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练达之士：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文采藻饰：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诘难：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寻章摘句：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味同嚼蜡：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滞碍：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吹毛求疵：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要诀：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2771800" y="2042590"/>
            <a:ext cx="59298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意思是指阅历丰富，通晓世故人情。</a:t>
            </a:r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2782895" y="2602549"/>
            <a:ext cx="449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修饰文词，使之富有文采。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2777999" y="3125769"/>
            <a:ext cx="24288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诘问，为难。 </a:t>
            </a:r>
          </a:p>
        </p:txBody>
      </p: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2771801" y="3656801"/>
            <a:ext cx="6120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指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读书局限于文字的推求。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2758505" y="4198428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形容写文章或说话枯燥无味。</a:t>
            </a:r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2744870" y="4752098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不通畅。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2759710" y="5341099"/>
            <a:ext cx="5462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这里指细致到烦琐、挑剔的地步。</a:t>
            </a:r>
          </a:p>
        </p:txBody>
      </p:sp>
      <p:sp>
        <p:nvSpPr>
          <p:cNvPr id="102422" name="Text Box 22"/>
          <p:cNvSpPr txBox="1">
            <a:spLocks noChangeArrowheads="1"/>
          </p:cNvSpPr>
          <p:nvPr/>
        </p:nvSpPr>
        <p:spPr bwMode="auto">
          <a:xfrm>
            <a:off x="2709350" y="594662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重要的诀窍。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012595" y="998022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词语解释</a:t>
            </a:r>
            <a:endParaRPr lang="zh-CN" altLang="en-US" sz="54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65" grpId="0"/>
      <p:bldP spid="102415" grpId="0"/>
      <p:bldP spid="102416" grpId="0"/>
      <p:bldP spid="102417" grpId="0"/>
      <p:bldP spid="102418" grpId="0"/>
      <p:bldP spid="102419" grpId="0"/>
      <p:bldP spid="102420" grpId="0"/>
      <p:bldP spid="102421" grpId="0"/>
      <p:bldP spid="102422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2594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218" y="1899138"/>
            <a:ext cx="911778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本文的中心话题“读书”，围绕这一话题</a:t>
            </a:r>
            <a:r>
              <a:rPr 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，谈</a:t>
            </a:r>
            <a:r>
              <a:rPr 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了什么内容</a:t>
            </a:r>
            <a:r>
              <a:rPr 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依据这些内容给文章分层。</a:t>
            </a:r>
            <a:r>
              <a:rPr 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24433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的正确目的</a:t>
            </a:r>
            <a:endParaRPr lang="zh-CN" altLang="en-US" sz="28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4338682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要讲究读书的方法</a:t>
            </a:r>
            <a:endParaRPr lang="zh-CN" altLang="en-US" sz="28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636" y="5464388"/>
            <a:ext cx="830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❸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读书能塑造人的性格和弥补精神上的各种缺陷。 </a:t>
            </a:r>
            <a:endParaRPr lang="zh-CN" altLang="en-US" sz="28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6090" y="3798807"/>
            <a:ext cx="713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（读书足以怡情——全凭观察得之）</a:t>
            </a:r>
          </a:p>
        </p:txBody>
      </p:sp>
      <p:sp>
        <p:nvSpPr>
          <p:cNvPr id="9" name="矩形 8"/>
          <p:cNvSpPr/>
          <p:nvPr/>
        </p:nvSpPr>
        <p:spPr>
          <a:xfrm>
            <a:off x="507659" y="4898742"/>
            <a:ext cx="8155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（读书时不可存心诘难作者——使能无知而显有知）</a:t>
            </a:r>
          </a:p>
        </p:txBody>
      </p:sp>
      <p:sp>
        <p:nvSpPr>
          <p:cNvPr id="10" name="矩形 9"/>
          <p:cNvSpPr/>
          <p:nvPr/>
        </p:nvSpPr>
        <p:spPr>
          <a:xfrm>
            <a:off x="1607086" y="6093296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（读史使人明智——皆有特药可医）</a:t>
            </a:r>
          </a:p>
        </p:txBody>
      </p:sp>
    </p:spTree>
    <p:extLst>
      <p:ext uri="{BB962C8B-B14F-4D97-AF65-F5344CB8AC3E}">
        <p14:creationId xmlns:p14="http://schemas.microsoft.com/office/powerpoint/2010/main" val="292548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9343" y="0"/>
            <a:ext cx="2648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的正确目的</a:t>
            </a:r>
            <a:endParaRPr lang="zh-CN" altLang="en-US" sz="24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8818" y="3429002"/>
            <a:ext cx="2439626" cy="83099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怡</a:t>
            </a:r>
            <a:r>
              <a:rPr lang="zh-CN" altLang="zh-CN" sz="2400" b="1" dirty="0" smtClean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情</a:t>
            </a:r>
            <a:endParaRPr lang="en-US" altLang="zh-CN" sz="2400" b="1" dirty="0" smtClean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（使心情愉悦）</a:t>
            </a:r>
            <a:endParaRPr lang="zh-CN" altLang="en-US" sz="2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0969" y="3429001"/>
            <a:ext cx="3071572" cy="83099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傅彩</a:t>
            </a:r>
            <a:endParaRPr lang="en-US" altLang="zh-CN" sz="2400" b="1" dirty="0" smtClean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（给言辞增添光彩）</a:t>
            </a:r>
            <a:endParaRPr lang="zh-CN" altLang="en-US" sz="2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06933" y="3429000"/>
            <a:ext cx="2682677" cy="83099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长才</a:t>
            </a:r>
            <a:endParaRPr lang="en-US" altLang="zh-CN" sz="2400" b="1" dirty="0" smtClean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4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增长见识学问</a:t>
            </a:r>
            <a:r>
              <a:rPr lang="zh-CN" altLang="en-US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75532" y="5303717"/>
            <a:ext cx="2978150" cy="1200329"/>
          </a:xfrm>
          <a:prstGeom prst="rect">
            <a:avLst/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藻饰过多</a:t>
            </a:r>
            <a:r>
              <a:rPr lang="en-US" altLang="zh-CN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则矫</a:t>
            </a:r>
            <a:endParaRPr lang="en-US" altLang="zh-CN" sz="2400" b="1" dirty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说话过于堆砌词采就会显得太过于做作。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4445" y="5308657"/>
            <a:ext cx="2978150" cy="1200329"/>
          </a:xfrm>
          <a:prstGeom prst="rect">
            <a:avLst/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费时过多</a:t>
            </a:r>
            <a:r>
              <a:rPr lang="en-US" altLang="zh-CN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易</a:t>
            </a:r>
            <a:r>
              <a:rPr lang="zh-CN" altLang="en-US" sz="2400" b="1" dirty="0" smtClean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惰</a:t>
            </a:r>
            <a:endParaRPr lang="en-US" altLang="zh-CN" sz="2400" b="1" dirty="0" smtClean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读书速度太慢容易养成拖沓、懒惰的习惯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099543" y="5303716"/>
            <a:ext cx="2978150" cy="1200329"/>
          </a:xfrm>
          <a:prstGeom prst="rect">
            <a:avLst/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凭条断事</a:t>
            </a:r>
            <a:r>
              <a:rPr lang="en-US" altLang="zh-CN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学究</a:t>
            </a:r>
            <a:endParaRPr lang="en-US" altLang="zh-CN" sz="2400" b="1" dirty="0">
              <a:solidFill>
                <a:srgbClr val="00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仅凭纸上条文判断是非是迂腐的读书人。</a:t>
            </a:r>
          </a:p>
        </p:txBody>
      </p:sp>
      <p:sp>
        <p:nvSpPr>
          <p:cNvPr id="3" name="矩形 2"/>
          <p:cNvSpPr/>
          <p:nvPr/>
        </p:nvSpPr>
        <p:spPr>
          <a:xfrm>
            <a:off x="-29343" y="1803950"/>
            <a:ext cx="3775393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阅读第一部分，思考：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2492896"/>
            <a:ext cx="5020926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1、读书有什么目的（益处）？</a:t>
            </a:r>
            <a:endParaRPr lang="en-US" altLang="zh-CN" sz="28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509120"/>
            <a:ext cx="5020926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2、读书可能出现哪几种误区？</a:t>
            </a:r>
            <a:endParaRPr lang="en-US" altLang="zh-CN" sz="28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7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9343" y="0"/>
            <a:ext cx="2648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的正确目的</a:t>
            </a:r>
            <a:endParaRPr lang="zh-CN" altLang="en-US" sz="24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29343" y="1803950"/>
            <a:ext cx="3775393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阅读第一部分，思考：</a:t>
            </a:r>
          </a:p>
        </p:txBody>
      </p:sp>
      <p:sp>
        <p:nvSpPr>
          <p:cNvPr id="2" name="矩形 1"/>
          <p:cNvSpPr/>
          <p:nvPr/>
        </p:nvSpPr>
        <p:spPr>
          <a:xfrm>
            <a:off x="-7392" y="2492896"/>
            <a:ext cx="5379999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3、读书与经验之间有什么关系？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3" y="3284984"/>
            <a:ext cx="9125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Calibri"/>
                <a:ea typeface="华文楷体" pitchFamily="2" charset="-122"/>
                <a:cs typeface="Calibri"/>
              </a:rPr>
              <a:t>读书补天然不足❶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经验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补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不足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>
                <a:solidFill>
                  <a:srgbClr val="C00000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经验范书中所示，互相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补充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803" y="4509120"/>
            <a:ext cx="69776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意思读书可以活的更多的知识，帮助我们认识世界，但我们又不难呢个局限于书本，应该在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实际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行动中求得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经验来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弥补书本知识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不足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。并且用经验来检验书本中的知识，书本的知识和实践获得的知识可以互相补充。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40449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32048" y="2424739"/>
            <a:ext cx="5724128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马南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邨（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1912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1966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）原名邓拓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笔名马南邨、于遂安、卜无忌等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。福建闽侯人。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主要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著作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中国救荒史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燕山夜话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论中国的几个问题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等。 </a:t>
            </a:r>
          </a:p>
        </p:txBody>
      </p:sp>
      <p:sp>
        <p:nvSpPr>
          <p:cNvPr id="8" name="矩形 7"/>
          <p:cNvSpPr/>
          <p:nvPr/>
        </p:nvSpPr>
        <p:spPr>
          <a:xfrm>
            <a:off x="2555776" y="908720"/>
            <a:ext cx="34708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7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b="1" dirty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关于作者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24739"/>
            <a:ext cx="2412776" cy="363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04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9343" y="0"/>
            <a:ext cx="2648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的正确目的</a:t>
            </a:r>
            <a:endParaRPr lang="zh-CN" altLang="en-US" sz="24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9343" y="1803950"/>
            <a:ext cx="3775393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阅读第一部分，思考：</a:t>
            </a:r>
          </a:p>
        </p:txBody>
      </p:sp>
      <p:sp>
        <p:nvSpPr>
          <p:cNvPr id="2" name="矩形 1"/>
          <p:cNvSpPr/>
          <p:nvPr/>
        </p:nvSpPr>
        <p:spPr>
          <a:xfrm>
            <a:off x="1313743" y="3666510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要扬长避短，不断进步，就要读书明理，明智，不断完善自己，努力趋于完美</a:t>
            </a:r>
            <a:r>
              <a:rPr lang="zh-CN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9343" y="2505670"/>
            <a:ext cx="91659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４、 理解“盖天生才干犹如自然花草，读书然后知如何修剪移接。”的含义。说说比喻说理的好处。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184" y="3844668"/>
            <a:ext cx="1800200" cy="246438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13743" y="629042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比喻说理：</a:t>
            </a:r>
            <a:r>
              <a:rPr lang="zh-CN" altLang="zh-CN" sz="32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生动</a:t>
            </a:r>
            <a:r>
              <a:rPr lang="zh-CN" altLang="en-US" sz="32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形象</a:t>
            </a:r>
            <a:r>
              <a:rPr lang="zh-CN" altLang="zh-CN" sz="32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通俗易懂。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7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3" name="Rectangle 2"/>
          <p:cNvSpPr>
            <a:spLocks noChangeArrowheads="1"/>
          </p:cNvSpPr>
          <p:nvPr/>
        </p:nvSpPr>
        <p:spPr bwMode="auto">
          <a:xfrm>
            <a:off x="540283" y="2853308"/>
            <a:ext cx="627063" cy="304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读书目的</a:t>
            </a:r>
          </a:p>
        </p:txBody>
      </p:sp>
      <p:sp>
        <p:nvSpPr>
          <p:cNvPr id="474114" name="AutoShape 3"/>
          <p:cNvSpPr>
            <a:spLocks/>
          </p:cNvSpPr>
          <p:nvPr/>
        </p:nvSpPr>
        <p:spPr bwMode="auto">
          <a:xfrm>
            <a:off x="4504833" y="2390730"/>
            <a:ext cx="527663" cy="1569661"/>
          </a:xfrm>
          <a:prstGeom prst="leftBrace">
            <a:avLst>
              <a:gd name="adj1" fmla="val 36600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4115" name="Text Box 4"/>
          <p:cNvSpPr txBox="1">
            <a:spLocks noChangeArrowheads="1"/>
          </p:cNvSpPr>
          <p:nvPr/>
        </p:nvSpPr>
        <p:spPr bwMode="auto">
          <a:xfrm>
            <a:off x="1389111" y="2941242"/>
            <a:ext cx="326971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正面阐述其好处：</a:t>
            </a:r>
          </a:p>
        </p:txBody>
      </p:sp>
      <p:sp>
        <p:nvSpPr>
          <p:cNvPr id="474116" name="Text Box 5"/>
          <p:cNvSpPr txBox="1">
            <a:spLocks noChangeArrowheads="1"/>
          </p:cNvSpPr>
          <p:nvPr/>
        </p:nvSpPr>
        <p:spPr bwMode="auto">
          <a:xfrm>
            <a:off x="1363821" y="5335705"/>
            <a:ext cx="323539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反面指出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其误区：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4117" name="Text Box 6"/>
          <p:cNvSpPr txBox="1">
            <a:spLocks noChangeArrowheads="1"/>
          </p:cNvSpPr>
          <p:nvPr/>
        </p:nvSpPr>
        <p:spPr bwMode="auto">
          <a:xfrm>
            <a:off x="4884914" y="2424177"/>
            <a:ext cx="18161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足以怡情      足以傅彩 足以长才</a:t>
            </a:r>
          </a:p>
        </p:txBody>
      </p:sp>
      <p:sp>
        <p:nvSpPr>
          <p:cNvPr id="474118" name="Text Box 7"/>
          <p:cNvSpPr txBox="1">
            <a:spLocks noChangeArrowheads="1"/>
          </p:cNvSpPr>
          <p:nvPr/>
        </p:nvSpPr>
        <p:spPr bwMode="auto">
          <a:xfrm>
            <a:off x="4504833" y="4897424"/>
            <a:ext cx="373749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费时过多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易惰</a:t>
            </a:r>
          </a:p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藻饰过多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则矫</a:t>
            </a:r>
          </a:p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凭条断事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学究</a:t>
            </a:r>
          </a:p>
        </p:txBody>
      </p:sp>
      <p:sp>
        <p:nvSpPr>
          <p:cNvPr id="10" name="矩形 9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9343" y="0"/>
            <a:ext cx="2648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zh-CN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的正确目的</a:t>
            </a:r>
            <a:endParaRPr lang="zh-CN" altLang="en-US" sz="24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AutoShape 3"/>
          <p:cNvSpPr>
            <a:spLocks/>
          </p:cNvSpPr>
          <p:nvPr/>
        </p:nvSpPr>
        <p:spPr bwMode="auto">
          <a:xfrm>
            <a:off x="1125279" y="2667891"/>
            <a:ext cx="527663" cy="3413398"/>
          </a:xfrm>
          <a:prstGeom prst="leftBrace">
            <a:avLst>
              <a:gd name="adj1" fmla="val 36600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AutoShape 3"/>
          <p:cNvSpPr>
            <a:spLocks/>
          </p:cNvSpPr>
          <p:nvPr/>
        </p:nvSpPr>
        <p:spPr bwMode="auto">
          <a:xfrm>
            <a:off x="4498866" y="4739855"/>
            <a:ext cx="527663" cy="1727229"/>
          </a:xfrm>
          <a:prstGeom prst="leftBrace">
            <a:avLst>
              <a:gd name="adj1" fmla="val 36600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5481" y="3429000"/>
            <a:ext cx="6609815" cy="1891198"/>
            <a:chOff x="2426681" y="3429000"/>
            <a:chExt cx="6609815" cy="1748895"/>
          </a:xfrm>
        </p:grpSpPr>
        <p:sp>
          <p:nvSpPr>
            <p:cNvPr id="474120" name="Rectangle 10"/>
            <p:cNvSpPr>
              <a:spLocks noChangeArrowheads="1"/>
            </p:cNvSpPr>
            <p:nvPr/>
          </p:nvSpPr>
          <p:spPr bwMode="auto">
            <a:xfrm>
              <a:off x="2826183" y="3951336"/>
              <a:ext cx="6210313" cy="634020"/>
            </a:xfrm>
            <a:prstGeom prst="rect">
              <a:avLst/>
            </a:prstGeom>
            <a:solidFill>
              <a:srgbClr val="CC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对比论证：论证全面，对比有力</a:t>
              </a:r>
              <a:endParaRPr lang="zh-CN" altLang="en-US" sz="32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" name="上下箭头 1"/>
            <p:cNvSpPr/>
            <p:nvPr/>
          </p:nvSpPr>
          <p:spPr>
            <a:xfrm>
              <a:off x="2426681" y="3429000"/>
              <a:ext cx="504056" cy="1748895"/>
            </a:xfrm>
            <a:prstGeom prst="upDown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701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3" grpId="0"/>
      <p:bldP spid="474114" grpId="0" animBg="1"/>
      <p:bldP spid="474115" grpId="0"/>
      <p:bldP spid="474116" grpId="0"/>
      <p:bldP spid="474117" grpId="0"/>
      <p:bldP spid="474118" grpId="0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" y="5833"/>
            <a:ext cx="2956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要讲究读书的方法</a:t>
            </a:r>
            <a:endParaRPr lang="zh-CN" altLang="en-US" sz="2400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803950"/>
            <a:ext cx="3927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阅读第二部分，思考：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971" y="5612646"/>
            <a:ext cx="47250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提倡把读书和讨论、作文、做笔记结合起来。 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7" y="2646575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作者介绍哪些读书的方法？并谈一谈你的看法。 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3411807"/>
            <a:ext cx="46919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①读书要仔细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推敲细思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，反对故意挑刺，迷信书本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仅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限于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文字推求。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926" y="4862581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②对不同的书，要不同的读。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501" y="3429000"/>
            <a:ext cx="3888431" cy="290887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47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" y="5833"/>
            <a:ext cx="2956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要讲究读书的方法</a:t>
            </a:r>
            <a:endParaRPr lang="zh-CN" altLang="en-US" sz="2400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352510" y="2985745"/>
            <a:ext cx="627063" cy="27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读书方法</a:t>
            </a:r>
          </a:p>
        </p:txBody>
      </p:sp>
      <p:sp>
        <p:nvSpPr>
          <p:cNvPr id="12" name="AutoShape 3"/>
          <p:cNvSpPr>
            <a:spLocks/>
          </p:cNvSpPr>
          <p:nvPr/>
        </p:nvSpPr>
        <p:spPr bwMode="auto">
          <a:xfrm>
            <a:off x="1979573" y="2594684"/>
            <a:ext cx="544612" cy="3615311"/>
          </a:xfrm>
          <a:prstGeom prst="leftBrace">
            <a:avLst>
              <a:gd name="adj1" fmla="val 44512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376448" y="3270755"/>
            <a:ext cx="12128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主张：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371686" y="5497288"/>
            <a:ext cx="12001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提倡：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964345" y="2507470"/>
            <a:ext cx="18161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推敲细思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或浅尝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或吞食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或细思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586670" y="5469138"/>
            <a:ext cx="29781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把读书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、讨论、作文相结合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755588" y="2861407"/>
            <a:ext cx="587375" cy="3337196"/>
          </a:xfrm>
          <a:prstGeom prst="rect">
            <a:avLst/>
          </a:prstGeom>
          <a:solidFill>
            <a:srgbClr val="CC00FF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比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喻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论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证</a:t>
            </a:r>
          </a:p>
        </p:txBody>
      </p:sp>
      <p:sp>
        <p:nvSpPr>
          <p:cNvPr id="19" name="AutoShape 3"/>
          <p:cNvSpPr>
            <a:spLocks/>
          </p:cNvSpPr>
          <p:nvPr/>
        </p:nvSpPr>
        <p:spPr bwMode="auto">
          <a:xfrm>
            <a:off x="3500951" y="2469678"/>
            <a:ext cx="463394" cy="2099895"/>
          </a:xfrm>
          <a:prstGeom prst="leftBrace">
            <a:avLst>
              <a:gd name="adj1" fmla="val 44512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17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/>
      <p:bldP spid="15" grpId="0"/>
      <p:bldP spid="16" grpId="0"/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52" y="6123"/>
            <a:ext cx="7034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❸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读书能塑造人的性格和弥补精神上的各种缺陷。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52" y="2708920"/>
            <a:ext cx="7360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读书会有哪些功效呢？试举例说明。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803950"/>
            <a:ext cx="3876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阅读</a:t>
            </a:r>
            <a:r>
              <a:rPr lang="zh-CN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三</a:t>
            </a:r>
            <a:r>
              <a:rPr lang="zh-CN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部分</a:t>
            </a: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，思考：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4055" y="3232140"/>
            <a:ext cx="7455887" cy="523220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读书能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塑造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人的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性格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弥补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精神上各种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缺陷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8196" y="4077072"/>
            <a:ext cx="802629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智力不集中，可令读数学，盖（是因为）演算须全神贯注，稍有分散即须重演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4617699"/>
            <a:ext cx="800219" cy="140358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举例</a:t>
            </a:r>
            <a:endParaRPr lang="zh-CN" altLang="en-US" sz="40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86168" y="3867521"/>
            <a:ext cx="504056" cy="2903943"/>
          </a:xfrm>
          <a:prstGeom prst="leftBrace">
            <a:avLst>
              <a:gd name="adj1" fmla="val 19579"/>
              <a:gd name="adj2" fmla="val 5000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196" y="5152665"/>
            <a:ext cx="820580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不能辨异，可令读经院哲学，盖此辈皆吹毛求疵之人</a:t>
            </a:r>
          </a:p>
        </p:txBody>
      </p:sp>
      <p:sp>
        <p:nvSpPr>
          <p:cNvPr id="7" name="矩形 6"/>
          <p:cNvSpPr/>
          <p:nvPr/>
        </p:nvSpPr>
        <p:spPr>
          <a:xfrm>
            <a:off x="981082" y="5958307"/>
            <a:ext cx="798340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不善求同，不善以一物阐证另一物，可令读律师之案卷。</a:t>
            </a:r>
          </a:p>
        </p:txBody>
      </p:sp>
    </p:spTree>
    <p:extLst>
      <p:ext uri="{BB962C8B-B14F-4D97-AF65-F5344CB8AC3E}">
        <p14:creationId xmlns:p14="http://schemas.microsoft.com/office/powerpoint/2010/main" val="403325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  <p:bldP spid="15" grpId="0"/>
      <p:bldP spid="3" grpId="0" animBg="1"/>
      <p:bldP spid="4" grpId="0"/>
      <p:bldP spid="18" grpId="0"/>
      <p:bldP spid="5" grpId="0" animBg="1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79844" y="2902944"/>
            <a:ext cx="627063" cy="305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读书作用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1086190" y="2269329"/>
            <a:ext cx="504483" cy="4231222"/>
          </a:xfrm>
          <a:prstGeom prst="leftBrace">
            <a:avLst>
              <a:gd name="adj1" fmla="val 32643"/>
              <a:gd name="adj2" fmla="val 50000"/>
            </a:avLst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90673" y="2509307"/>
            <a:ext cx="52863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史</a:t>
            </a:r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读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诗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数学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科学</a:t>
            </a:r>
            <a:endParaRPr lang="en-US" altLang="zh-CN" sz="32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伦理学</a:t>
            </a: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逻辑修辞之学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460499" y="4880408"/>
            <a:ext cx="45003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一如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各种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运动</a:t>
            </a:r>
          </a:p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如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各种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不善及其应对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901417" y="3635194"/>
            <a:ext cx="205940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凡有所学皆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成性格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537401" y="5957626"/>
            <a:ext cx="26849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凡有缺陷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皆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有特药可医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5972176" y="6377912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800056" y="6085018"/>
            <a:ext cx="1912380" cy="585788"/>
          </a:xfrm>
          <a:prstGeom prst="rect">
            <a:avLst/>
          </a:prstGeom>
          <a:solidFill>
            <a:srgbClr val="CC00FF"/>
          </a:solidFill>
          <a:ln w="9525">
            <a:solidFill>
              <a:schemeClr val="accent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比喻论证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785210" y="3832458"/>
            <a:ext cx="1927225" cy="584200"/>
          </a:xfrm>
          <a:prstGeom prst="rect">
            <a:avLst/>
          </a:prstGeom>
          <a:solidFill>
            <a:srgbClr val="CC00FF"/>
          </a:solidFill>
          <a:ln w="9525">
            <a:solidFill>
              <a:schemeClr val="accent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举例论证</a:t>
            </a: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5960819" y="4124558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文章精讲</a:t>
            </a:r>
            <a:endParaRPr lang="zh-CN" altLang="en-US" sz="5400" cap="none" spc="0" dirty="0">
              <a:ln w="11430"/>
              <a:solidFill>
                <a:schemeClr val="accent6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52" y="6123"/>
            <a:ext cx="7034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❸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读书能塑造人的性格和弥补精神上的各种缺陷。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18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528" y="3401636"/>
            <a:ext cx="70167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44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谈读书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396071" y="2482760"/>
            <a:ext cx="3371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㈠</a:t>
            </a:r>
            <a:r>
              <a:rPr lang="zh-CN" sz="3200" b="1" dirty="0">
                <a:latin typeface="华文楷体" pitchFamily="2" charset="-122"/>
                <a:ea typeface="华文楷体" pitchFamily="2" charset="-122"/>
              </a:rPr>
              <a:t>读书目的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648272" y="2544315"/>
            <a:ext cx="403521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怡</a:t>
            </a:r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情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傅彩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396071" y="4279294"/>
            <a:ext cx="295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㈡</a:t>
            </a:r>
            <a:r>
              <a:rPr lang="zh-CN" sz="3200" b="1" dirty="0">
                <a:latin typeface="华文楷体" pitchFamily="2" charset="-122"/>
                <a:ea typeface="华文楷体" pitchFamily="2" charset="-122"/>
              </a:rPr>
              <a:t>读书方法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3835214" y="4302462"/>
            <a:ext cx="3983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浅尝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、吞食、咀嚼</a:t>
            </a:r>
            <a:endParaRPr 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396071" y="5695880"/>
            <a:ext cx="28797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㈢</a:t>
            </a:r>
            <a:r>
              <a:rPr lang="zh-CN" sz="3200" b="1" dirty="0">
                <a:latin typeface="华文楷体" pitchFamily="2" charset="-122"/>
                <a:ea typeface="华文楷体" pitchFamily="2" charset="-122"/>
              </a:rPr>
              <a:t>读书作用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648272" y="5735423"/>
            <a:ext cx="40200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塑造</a:t>
            </a:r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性格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弥补</a:t>
            </a:r>
            <a:r>
              <a:rPr 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缺陷</a:t>
            </a:r>
          </a:p>
        </p:txBody>
      </p:sp>
      <p:sp>
        <p:nvSpPr>
          <p:cNvPr id="17418" name="AutoShape 10"/>
          <p:cNvSpPr>
            <a:spLocks/>
          </p:cNvSpPr>
          <p:nvPr/>
        </p:nvSpPr>
        <p:spPr bwMode="auto">
          <a:xfrm>
            <a:off x="1053556" y="2477711"/>
            <a:ext cx="431800" cy="4032250"/>
          </a:xfrm>
          <a:prstGeom prst="leftBrace">
            <a:avLst>
              <a:gd name="adj1" fmla="val 38763"/>
              <a:gd name="adj2" fmla="val 50000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20" name="AutoShape 12"/>
          <p:cNvSpPr>
            <a:spLocks/>
          </p:cNvSpPr>
          <p:nvPr/>
        </p:nvSpPr>
        <p:spPr bwMode="auto">
          <a:xfrm>
            <a:off x="3629003" y="3845342"/>
            <a:ext cx="360363" cy="1499016"/>
          </a:xfrm>
          <a:prstGeom prst="leftBrace">
            <a:avLst>
              <a:gd name="adj1" fmla="val 29993"/>
              <a:gd name="adj2" fmla="val 50060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12595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结构脉络</a:t>
            </a:r>
            <a:endParaRPr lang="zh-CN" altLang="en-US" sz="54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835214" y="4798815"/>
            <a:ext cx="5000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把读书、讨论、作文相结合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809184" y="3836136"/>
            <a:ext cx="3983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推敲细思</a:t>
            </a:r>
            <a:endParaRPr 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4275796" y="3068313"/>
            <a:ext cx="1834234" cy="547842"/>
          </a:xfrm>
          <a:prstGeom prst="rect">
            <a:avLst/>
          </a:prstGeom>
          <a:solidFill>
            <a:srgbClr val="CC00FF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对比论证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8316416" y="3342234"/>
            <a:ext cx="658642" cy="2002124"/>
          </a:xfrm>
          <a:prstGeom prst="rect">
            <a:avLst/>
          </a:prstGeom>
          <a:solidFill>
            <a:srgbClr val="CC00FF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eaVert"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比喻论证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3554450" y="6310158"/>
            <a:ext cx="1834234" cy="547842"/>
          </a:xfrm>
          <a:prstGeom prst="rect">
            <a:avLst/>
          </a:prstGeom>
          <a:solidFill>
            <a:srgbClr val="CC00FF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举例论证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5477931" y="6310158"/>
            <a:ext cx="1834234" cy="547842"/>
          </a:xfrm>
          <a:prstGeom prst="rect">
            <a:avLst/>
          </a:prstGeom>
          <a:solidFill>
            <a:srgbClr val="CC00FF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比喻论证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46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 animBg="1"/>
      <p:bldP spid="17420" grpId="0" animBg="1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7" name="矩形 13319"/>
          <p:cNvSpPr>
            <a:spLocks noChangeArrowheads="1"/>
          </p:cNvSpPr>
          <p:nvPr/>
        </p:nvSpPr>
        <p:spPr bwMode="auto">
          <a:xfrm>
            <a:off x="452115" y="2335962"/>
            <a:ext cx="82073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通过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本文的学习，你对读书有什么启发或认识，谈一谈你的看法。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3860" y="3645024"/>
            <a:ext cx="833913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①读书要仔细推敲细思，反对故意挑刺，迷信书本和公限于文字推求。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②对不同的书，要不同的读。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③提倡把读书和讨论、作文、做笔记结合起来。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3012596" y="880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知识迁移</a:t>
            </a:r>
            <a:endParaRPr lang="zh-CN" altLang="en-US" sz="54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17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0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57" grpId="0"/>
      <p:bldP spid="3" grpId="0" build="p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43930" y="2132856"/>
            <a:ext cx="7656140" cy="3933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sz="32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最后</a:t>
            </a:r>
            <a:r>
              <a:rPr lang="zh-CN" sz="3200" b="1" dirty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，我把近代学者王国维的一段话送给每一个读书人，一起共勉：</a:t>
            </a:r>
          </a:p>
          <a:p>
            <a:pPr>
              <a:lnSpc>
                <a:spcPct val="130000"/>
              </a:lnSpc>
            </a:pPr>
            <a:r>
              <a:rPr lang="zh-CN" sz="3200" b="1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sz="3200" b="1" dirty="0">
                <a:solidFill>
                  <a:srgbClr val="000066"/>
                </a:solidFill>
                <a:latin typeface="华文楷体" pitchFamily="2" charset="-122"/>
                <a:ea typeface="华文楷体" pitchFamily="2" charset="-122"/>
              </a:rPr>
              <a:t>古今读书成大事者必经三境界：独上高楼，望尽天涯路；衣带渐宽终不悔，为伊消得人憔悴；众里寻她千百度，蓦然回首，那人却在灯火阑珊处。</a:t>
            </a:r>
          </a:p>
        </p:txBody>
      </p:sp>
      <p:sp>
        <p:nvSpPr>
          <p:cNvPr id="8" name="矩形 7"/>
          <p:cNvSpPr/>
          <p:nvPr/>
        </p:nvSpPr>
        <p:spPr>
          <a:xfrm>
            <a:off x="3680297" y="106551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总结</a:t>
            </a:r>
            <a:endParaRPr lang="zh-CN" altLang="en-US" sz="54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4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5816" y="126876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词语解释</a:t>
            </a:r>
            <a:endParaRPr lang="zh-CN" altLang="en-US" sz="5400" cap="none" spc="0" dirty="0">
              <a:ln w="11430"/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2192090"/>
            <a:ext cx="7056784" cy="3670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会意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会心。 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咬文嚼字：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指过分地斟酌字句。用于讽刺那些专门死抠字眼而不去领会精神实质的人。也讽刺那些讲话时爱卖弄自己学识的人。 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死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抠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kōu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字句上钻研或找错。 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豁然：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一下子彻底晓悟；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开阔；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顿时通达。 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开卷有益：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打开书本就会有收获。 </a:t>
            </a:r>
          </a:p>
        </p:txBody>
      </p:sp>
    </p:spTree>
    <p:extLst>
      <p:ext uri="{BB962C8B-B14F-4D97-AF65-F5344CB8AC3E}">
        <p14:creationId xmlns:p14="http://schemas.microsoft.com/office/powerpoint/2010/main" val="49106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4" name="矩形 7"/>
          <p:cNvSpPr>
            <a:spLocks noChangeArrowheads="1"/>
          </p:cNvSpPr>
          <p:nvPr/>
        </p:nvSpPr>
        <p:spPr bwMode="auto">
          <a:xfrm>
            <a:off x="179512" y="2348880"/>
            <a:ext cx="83006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、仔细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阅读课文，思考：本文的主要内容是什么？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9512" y="3068960"/>
            <a:ext cx="5506966" cy="316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00CC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全面</a:t>
            </a: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阐述了陶渊明的“不求甚解”的两层含义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6600CC"/>
                </a:solidFill>
                <a:latin typeface="Calibri"/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以此</a:t>
            </a: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为根据对否定“不求甚解”的观点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进行批驳，</a:t>
            </a:r>
            <a:r>
              <a:rPr lang="zh-CN" altLang="en-US" sz="2800" b="1" dirty="0" smtClean="0">
                <a:solidFill>
                  <a:srgbClr val="6600CC"/>
                </a:solidFill>
                <a:latin typeface="Calibri"/>
                <a:ea typeface="华文楷体" pitchFamily="2" charset="-122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阐述</a:t>
            </a:r>
            <a:r>
              <a:rPr lang="zh-CN" altLang="en-US" sz="2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“读书的要诀全在于会意，读书要虚心，重要的书要反复阅读”的观点。</a:t>
            </a:r>
          </a:p>
        </p:txBody>
      </p:sp>
      <p:sp>
        <p:nvSpPr>
          <p:cNvPr id="8" name="矩形 7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4800" b="1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12976"/>
            <a:ext cx="3571875" cy="302146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4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5" name="矩形 1"/>
          <p:cNvSpPr>
            <a:spLocks noChangeArrowheads="1"/>
          </p:cNvSpPr>
          <p:nvPr/>
        </p:nvSpPr>
        <p:spPr bwMode="auto">
          <a:xfrm>
            <a:off x="97532" y="2204864"/>
            <a:ext cx="5775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、分析课文内容，梳理文章结构。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6251" y="2852936"/>
            <a:ext cx="885055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第一部分（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：提出对方错误论点： “对任何问题不求甚解都是不好的”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树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靶子。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1494" y="4005064"/>
            <a:ext cx="8844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第二部分（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2-4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）阐述“不求甚解”真正含义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4800" b="1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4497" y="4675077"/>
            <a:ext cx="8791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❶指出人们往往曲解陶渊明“不求甚解”的读书态度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2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54498" y="5198297"/>
            <a:ext cx="6210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❷全面分析陶渊明的读书态度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3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53758" y="5713167"/>
            <a:ext cx="6210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❸归纳“不求甚解”的真正含义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4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37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76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5" grpId="0"/>
      <p:bldP spid="3" grpId="0"/>
      <p:bldP spid="4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17674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4800" b="1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2519" y="2708920"/>
            <a:ext cx="883530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第三部分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5—8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：用事实证明“不求甚解的读书方法是可取的”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0533" y="3640057"/>
            <a:ext cx="81779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❶列宁批评普列汉诺夫读书不虚心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5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70532" y="4163277"/>
            <a:ext cx="73138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❷诸葛亮读书“观其大略”</a:t>
            </a:r>
            <a:r>
              <a:rPr lang="en-US" altLang="zh-CN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—</a:t>
            </a: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不求甚解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6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69792" y="4678147"/>
            <a:ext cx="84080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❸陆象山“未晓处且放过”</a:t>
            </a:r>
            <a:r>
              <a:rPr lang="en-US" altLang="zh-CN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—</a:t>
            </a: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与“不求甚解”</a:t>
            </a:r>
            <a:r>
              <a:rPr lang="zh-CN" altLang="en-US" sz="2800" b="1" dirty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相似</a:t>
            </a:r>
            <a:r>
              <a:rPr lang="en-US" altLang="zh-CN" sz="2800" b="1" dirty="0" smtClean="0">
                <a:solidFill>
                  <a:srgbClr val="CC00FF"/>
                </a:solidFill>
                <a:latin typeface="Calibri"/>
                <a:ea typeface="华文楷体" pitchFamily="2" charset="-122"/>
                <a:cs typeface="Calibri"/>
              </a:rPr>
              <a:t>8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07504" y="5331186"/>
            <a:ext cx="88703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第四部分（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）：强调重要书要反复读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“不求甚解”只是暂时未解，并不是不解（得出结论）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97532" y="2204864"/>
            <a:ext cx="5775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、分析课文内容，梳理文章结构。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59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6" name="矩形 4"/>
          <p:cNvSpPr>
            <a:spLocks noChangeArrowheads="1"/>
          </p:cNvSpPr>
          <p:nvPr/>
        </p:nvSpPr>
        <p:spPr bwMode="auto">
          <a:xfrm>
            <a:off x="30223" y="1970977"/>
            <a:ext cx="911377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、文章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批驳的观点是什么，作者的观点是什么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对此，作者又是怎样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看的？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9" name="矩形 8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48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76" y="3048195"/>
            <a:ext cx="2916373" cy="239249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77176" y="5442028"/>
            <a:ext cx="30603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对方观点：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“对任何问题不求甚解都是不好的”。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367" y="3043955"/>
            <a:ext cx="2897703" cy="239673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747044" y="5459966"/>
            <a:ext cx="31085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作者观点：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盲目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的反对不求甚解的态度没有充分理由。 </a:t>
            </a:r>
          </a:p>
        </p:txBody>
      </p:sp>
      <p:sp>
        <p:nvSpPr>
          <p:cNvPr id="4" name="左右箭头 3"/>
          <p:cNvSpPr/>
          <p:nvPr/>
        </p:nvSpPr>
        <p:spPr>
          <a:xfrm>
            <a:off x="3437565" y="3345639"/>
            <a:ext cx="2160240" cy="864096"/>
          </a:xfrm>
          <a:prstGeom prst="leftRightArrow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00726" y="4159001"/>
            <a:ext cx="2033917" cy="2677656"/>
          </a:xfrm>
          <a:prstGeom prst="rect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这是古人读书的正确态度，我们应该虚心学习，完全不应该对他滥加粗暴的不讲道理的非议</a:t>
            </a:r>
            <a:r>
              <a:rPr lang="zh-CN" altLang="en-US" sz="24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7826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9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16" grpId="0"/>
      <p:bldP spid="9" grpId="0"/>
      <p:bldP spid="2" grpId="0"/>
      <p:bldP spid="3" grpId="0"/>
      <p:bldP spid="4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矩形 1"/>
          <p:cNvSpPr>
            <a:spLocks noChangeArrowheads="1"/>
          </p:cNvSpPr>
          <p:nvPr/>
        </p:nvSpPr>
        <p:spPr bwMode="auto">
          <a:xfrm>
            <a:off x="1663" y="2348880"/>
            <a:ext cx="8499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、陶渊明“好读书，不求甚解”的本意是什么？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5" name="矩形 4"/>
          <p:cNvSpPr/>
          <p:nvPr/>
        </p:nvSpPr>
        <p:spPr>
          <a:xfrm>
            <a:off x="2830361" y="908719"/>
            <a:ext cx="3449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6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 </a:t>
            </a:r>
            <a:r>
              <a:rPr lang="zh-CN" altLang="en-US" sz="6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课文精讲</a:t>
            </a:r>
            <a:endParaRPr lang="zh-CN" altLang="en-US" sz="4800" b="1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601" y="3248412"/>
            <a:ext cx="6844076" cy="3164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一定要以读书为喜好，但所有人（包括自己）不可能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一下子</a:t>
            </a:r>
            <a:r>
              <a:rPr lang="zh-CN" altLang="en-US" sz="2800" b="1" dirty="0">
                <a:solidFill>
                  <a:srgbClr val="0000FF"/>
                </a:solidFill>
                <a:ea typeface="华文楷体" pitchFamily="2" charset="-122"/>
                <a:cs typeface="Calibri"/>
              </a:rPr>
              <a:t>想读懂所有的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书，所以陶渊明只好</a:t>
            </a:r>
            <a:r>
              <a:rPr lang="zh-CN" altLang="en-US" sz="2800" b="1" dirty="0">
                <a:solidFill>
                  <a:srgbClr val="0000FF"/>
                </a:solidFill>
                <a:ea typeface="华文楷体" pitchFamily="2" charset="-122"/>
                <a:cs typeface="Calibri"/>
              </a:rPr>
              <a:t>承认自己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“不求甚解”，这是一种自嘲，是谦虚的说法。</a:t>
            </a:r>
            <a:endParaRPr lang="en-US" altLang="zh-CN" sz="2800" b="1" dirty="0" smtClean="0">
              <a:solidFill>
                <a:srgbClr val="0000FF"/>
              </a:solidFill>
              <a:ea typeface="华文楷体" pitchFamily="2" charset="-122"/>
              <a:cs typeface="Calibri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❷目的在于劝诫大家多读书，尽力真正</a:t>
            </a:r>
            <a:r>
              <a:rPr lang="zh-CN" altLang="en-US" sz="2800" b="1" dirty="0">
                <a:solidFill>
                  <a:srgbClr val="0000FF"/>
                </a:solidFill>
                <a:ea typeface="华文楷体" pitchFamily="2" charset="-122"/>
                <a:cs typeface="Calibri"/>
              </a:rPr>
              <a:t>体会书中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真意，不可以骄傲自负。</a:t>
            </a:r>
            <a:endParaRPr lang="en-US" altLang="zh-CN" sz="2800" b="1" dirty="0" smtClean="0">
              <a:solidFill>
                <a:srgbClr val="0000FF"/>
              </a:solidFill>
              <a:latin typeface="Calibri"/>
              <a:ea typeface="华文楷体" pitchFamily="2" charset="-12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006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37" grpId="0"/>
      <p:bldP spid="6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3064</Words>
  <Application>Microsoft Office PowerPoint</Application>
  <PresentationFormat>全屏显示(4:3)</PresentationFormat>
  <Paragraphs>290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50</cp:revision>
  <dcterms:modified xsi:type="dcterms:W3CDTF">2018-11-14T12:51:28Z</dcterms:modified>
</cp:coreProperties>
</file>