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9" r:id="rId3"/>
    <p:sldMasterId id="2147483672" r:id="rId4"/>
    <p:sldMasterId id="2147483685" r:id="rId5"/>
    <p:sldMasterId id="2147483697" r:id="rId6"/>
    <p:sldMasterId id="2147483711" r:id="rId7"/>
    <p:sldMasterId id="2147483724" r:id="rId8"/>
  </p:sldMasterIdLst>
  <p:notesMasterIdLst>
    <p:notesMasterId r:id="rId9"/>
  </p:notesMasterIdLst>
  <p:sldIdLst>
    <p:sldId id="410" r:id="rId10"/>
    <p:sldId id="411" r:id="rId11"/>
    <p:sldId id="412" r:id="rId12"/>
    <p:sldId id="489" r:id="rId13"/>
    <p:sldId id="413" r:id="rId14"/>
    <p:sldId id="415" r:id="rId15"/>
    <p:sldId id="419" r:id="rId16"/>
    <p:sldId id="420" r:id="rId17"/>
    <p:sldId id="422" r:id="rId18"/>
    <p:sldId id="490" r:id="rId19"/>
    <p:sldId id="538" r:id="rId20"/>
    <p:sldId id="535" r:id="rId21"/>
    <p:sldId id="539" r:id="rId22"/>
    <p:sldId id="425" r:id="rId23"/>
    <p:sldId id="426" r:id="rId24"/>
    <p:sldId id="427" r:id="rId25"/>
    <p:sldId id="428" r:id="rId26"/>
    <p:sldId id="447" r:id="rId27"/>
    <p:sldId id="429" r:id="rId28"/>
    <p:sldId id="430" r:id="rId29"/>
    <p:sldId id="431" r:id="rId30"/>
    <p:sldId id="455" r:id="rId31"/>
    <p:sldId id="456" r:id="rId32"/>
    <p:sldId id="457" r:id="rId33"/>
    <p:sldId id="458" r:id="rId34"/>
    <p:sldId id="440" r:id="rId35"/>
    <p:sldId id="459" r:id="rId36"/>
    <p:sldId id="460" r:id="rId37"/>
    <p:sldId id="469" r:id="rId38"/>
    <p:sldId id="461" r:id="rId39"/>
    <p:sldId id="462" r:id="rId40"/>
    <p:sldId id="463" r:id="rId41"/>
    <p:sldId id="468" r:id="rId42"/>
    <p:sldId id="464" r:id="rId43"/>
    <p:sldId id="443" r:id="rId44"/>
    <p:sldId id="445" r:id="rId45"/>
    <p:sldId id="467" r:id="rId46"/>
    <p:sldId id="446" r:id="rId47"/>
    <p:sldId id="466" r:id="rId48"/>
    <p:sldId id="541" r:id="rId49"/>
    <p:sldId id="465" r:id="rId50"/>
    <p:sldId id="437" r:id="rId51"/>
    <p:sldId id="438" r:id="rId52"/>
    <p:sldId id="439" r:id="rId53"/>
    <p:sldId id="542" r:id="rId54"/>
    <p:sldId id="450" r:id="rId55"/>
    <p:sldId id="451" r:id="rId56"/>
    <p:sldId id="453" r:id="rId57"/>
    <p:sldId id="454" r:id="rId58"/>
  </p:sldIdLst>
  <p:sldSz cx="12192000" cy="6858000"/>
  <p:notesSz cx="6858000" cy="9144000"/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X250" initials="X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81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slide" Target="slides/slide35.xml" /><Relationship Id="rId45" Type="http://schemas.openxmlformats.org/officeDocument/2006/relationships/slide" Target="slides/slide36.xml" /><Relationship Id="rId46" Type="http://schemas.openxmlformats.org/officeDocument/2006/relationships/slide" Target="slides/slide37.xml" /><Relationship Id="rId47" Type="http://schemas.openxmlformats.org/officeDocument/2006/relationships/slide" Target="slides/slide38.xml" /><Relationship Id="rId48" Type="http://schemas.openxmlformats.org/officeDocument/2006/relationships/slide" Target="slides/slide39.xml" /><Relationship Id="rId49" Type="http://schemas.openxmlformats.org/officeDocument/2006/relationships/slide" Target="slides/slide40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41.xml" /><Relationship Id="rId51" Type="http://schemas.openxmlformats.org/officeDocument/2006/relationships/slide" Target="slides/slide42.xml" /><Relationship Id="rId52" Type="http://schemas.openxmlformats.org/officeDocument/2006/relationships/slide" Target="slides/slide43.xml" /><Relationship Id="rId53" Type="http://schemas.openxmlformats.org/officeDocument/2006/relationships/slide" Target="slides/slide44.xml" /><Relationship Id="rId54" Type="http://schemas.openxmlformats.org/officeDocument/2006/relationships/slide" Target="slides/slide45.xml" /><Relationship Id="rId55" Type="http://schemas.openxmlformats.org/officeDocument/2006/relationships/slide" Target="slides/slide46.xml" /><Relationship Id="rId56" Type="http://schemas.openxmlformats.org/officeDocument/2006/relationships/slide" Target="slides/slide47.xml" /><Relationship Id="rId57" Type="http://schemas.openxmlformats.org/officeDocument/2006/relationships/slide" Target="slides/slide48.xml" /><Relationship Id="rId58" Type="http://schemas.openxmlformats.org/officeDocument/2006/relationships/slide" Target="slides/slide49.xml" /><Relationship Id="rId59" Type="http://schemas.openxmlformats.org/officeDocument/2006/relationships/tags" Target="tags/tag26.xml" /><Relationship Id="rId6" Type="http://schemas.openxmlformats.org/officeDocument/2006/relationships/slideMaster" Target="slideMasters/slideMaster5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notesMaster" Target="notesMasters/notesMaster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23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24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25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27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28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30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32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222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34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14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41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15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17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19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20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21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22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z="4050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1" y="3808731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1" y="1296000"/>
            <a:ext cx="5283243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1" y="1296000"/>
            <a:ext cx="5283243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1" y="1789043"/>
            <a:ext cx="5283243" cy="455223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3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KSO_BC1"/>
          <p:cNvSpPr>
            <a:spLocks noGrp="1"/>
          </p:cNvSpPr>
          <p:nvPr>
            <p:ph type="subTitle" idx="1"/>
          </p:nvPr>
        </p:nvSpPr>
        <p:spPr>
          <a:xfrm>
            <a:off x="6233584" y="3486150"/>
            <a:ext cx="5560483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1800" kern="1200"/>
            </a:lvl1pPr>
            <a:lvl2pPr marL="0" lvl="1" indent="0" algn="ctr">
              <a:buNone/>
              <a:defRPr sz="1800" kern="1200"/>
            </a:lvl2pPr>
            <a:lvl3pPr marL="685800" lvl="2" indent="-685800" algn="ctr">
              <a:buNone/>
              <a:defRPr sz="1800" kern="1200"/>
            </a:lvl3pPr>
            <a:lvl4pPr marL="1028700" lvl="3" indent="-1028700" algn="ctr">
              <a:buNone/>
              <a:defRPr sz="1800" kern="1200"/>
            </a:lvl4pPr>
            <a:lvl5pPr marL="1371600" lvl="4" indent="-1371600" algn="ctr">
              <a:buNone/>
              <a:defRPr sz="1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200" name="KSO_BT1"/>
          <p:cNvSpPr>
            <a:spLocks noGrp="1"/>
          </p:cNvSpPr>
          <p:nvPr>
            <p:ph type="ctrTitle"/>
          </p:nvPr>
        </p:nvSpPr>
        <p:spPr>
          <a:xfrm>
            <a:off x="6214533" y="2284413"/>
            <a:ext cx="5577417" cy="112871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KSO_FD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B7E7CD4-0C55-4435-9484-E3ED6F5A2A1B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16B3AA-E835-4FA5-BA99-5D12BDD5C8B2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6" y="2108201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61342C-DF4A-43FB-9168-DA1582E0F68A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DB831-652C-4F6D-AF72-9E6C7A99FA73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2"/>
            <a:ext cx="5094116" cy="49323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16B3AA-E835-4FA5-BA99-5D12BDD5C8B2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305109-0FAE-451C-95E4-A0E9B5E45804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1D2454-836A-4F41-A55D-35E34A5AFCC6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16B3AA-E835-4FA5-BA99-5D12BDD5C8B2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FBF737-3270-4C04-B646-542FE15EE524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92C2AF-A6B5-44D3-B288-4FDA993C1E74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64B248-8972-4689-9D30-AA263E35475D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D85CDE8-76A1-4EF6-BE18-6A85945898B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F183278-72B3-4152-9967-7F6917060D03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813ECF-6DAD-4DC7-91B8-A3B467222C7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53CF9AC-574C-486A-B94F-734CE516D11B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A5CA0D-16A5-4060-B073-ED16073AAA02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16B3AA-E835-4FA5-BA99-5D12BDD5C8B2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split orient="vert"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KSO_BC1"/>
          <p:cNvSpPr>
            <a:spLocks noGrp="1"/>
          </p:cNvSpPr>
          <p:nvPr>
            <p:ph type="subTitle" idx="1"/>
          </p:nvPr>
        </p:nvSpPr>
        <p:spPr>
          <a:xfrm>
            <a:off x="6233584" y="3486150"/>
            <a:ext cx="5560483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1800" kern="1200"/>
            </a:lvl1pPr>
            <a:lvl2pPr marL="0" lvl="1" indent="0" algn="ctr">
              <a:buNone/>
              <a:defRPr sz="1800" kern="1200"/>
            </a:lvl2pPr>
            <a:lvl3pPr marL="685800" lvl="2" indent="-685800" algn="ctr">
              <a:buNone/>
              <a:defRPr sz="1800" kern="1200"/>
            </a:lvl3pPr>
            <a:lvl4pPr marL="1028700" lvl="3" indent="-1028700" algn="ctr">
              <a:buNone/>
              <a:defRPr sz="1800" kern="1200"/>
            </a:lvl4pPr>
            <a:lvl5pPr marL="1371600" lvl="4" indent="-1371600" algn="ctr">
              <a:buNone/>
              <a:defRPr sz="1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200" name="KSO_BT1"/>
          <p:cNvSpPr>
            <a:spLocks noGrp="1"/>
          </p:cNvSpPr>
          <p:nvPr>
            <p:ph type="ctrTitle"/>
          </p:nvPr>
        </p:nvSpPr>
        <p:spPr>
          <a:xfrm>
            <a:off x="6214533" y="2284413"/>
            <a:ext cx="5577417" cy="112871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KSO_FD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/>
            </a:fld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6" y="2108201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118C63-115E-4914-82F4-C71C341FFBC7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2"/>
            <a:ext cx="5094116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2B8C63-0D31-48C3-A902-1E4F939B06B9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F1C914A-1B01-4ADB-9F09-AE23ADF67055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66193C-4184-4892-830E-163850E0E824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8F477E8-52AE-425C-A841-3B30DEF588BB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C6A3CF-B599-4B86-B3EF-0758083F84DD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itchFamily="49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slideLayout" Target="../slideLayouts/slideLayout20.xml" /><Relationship Id="rId11" Type="http://schemas.openxmlformats.org/officeDocument/2006/relationships/slideLayout" Target="../slideLayouts/slideLayout21.xml" /><Relationship Id="rId12" Type="http://schemas.openxmlformats.org/officeDocument/2006/relationships/slideLayout" Target="../slideLayouts/slideLayout22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2.xml" /><Relationship Id="rId3" Type="http://schemas.openxmlformats.org/officeDocument/2006/relationships/slideLayout" Target="../slideLayouts/slideLayout13.xml" /><Relationship Id="rId4" Type="http://schemas.openxmlformats.org/officeDocument/2006/relationships/slideLayout" Target="../slideLayouts/slideLayout14.xml" /><Relationship Id="rId5" Type="http://schemas.openxmlformats.org/officeDocument/2006/relationships/slideLayout" Target="../slideLayouts/slideLayout15.xml" /><Relationship Id="rId6" Type="http://schemas.openxmlformats.org/officeDocument/2006/relationships/slideLayout" Target="../slideLayouts/slideLayout16.xml" /><Relationship Id="rId7" Type="http://schemas.openxmlformats.org/officeDocument/2006/relationships/slideLayout" Target="../slideLayouts/slideLayout17.xml" /><Relationship Id="rId8" Type="http://schemas.openxmlformats.org/officeDocument/2006/relationships/slideLayout" Target="../slideLayouts/slideLayout18.xml" /><Relationship Id="rId9" Type="http://schemas.openxmlformats.org/officeDocument/2006/relationships/slideLayout" Target="../slideLayouts/slideLayout19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image" Target="../media/image2.jpe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ags" Target="../tags/tag1.xml" /><Relationship Id="rId13" Type="http://schemas.openxmlformats.org/officeDocument/2006/relationships/tags" Target="../tags/tag2.xml" /><Relationship Id="rId14" Type="http://schemas.openxmlformats.org/officeDocument/2006/relationships/tags" Target="../tags/tag3.xml" /><Relationship Id="rId15" Type="http://schemas.openxmlformats.org/officeDocument/2006/relationships/tags" Target="../tags/tag4.xml" /><Relationship Id="rId16" Type="http://schemas.openxmlformats.org/officeDocument/2006/relationships/tags" Target="../tags/tag5.xml" /><Relationship Id="rId17" Type="http://schemas.openxmlformats.org/officeDocument/2006/relationships/tags" Target="../tags/tag6.xml" /><Relationship Id="rId18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slideLayout" Target="../slideLayouts/slideLayout57.xml" /><Relationship Id="rId13" Type="http://schemas.openxmlformats.org/officeDocument/2006/relationships/slideLayout" Target="../slideLayouts/slideLayout58.xml" /><Relationship Id="rId14" Type="http://schemas.openxmlformats.org/officeDocument/2006/relationships/image" Target="../media/image4.jpeg" /><Relationship Id="rId15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slideLayout" Target="../slideLayouts/slideLayout68.xml" /><Relationship Id="rId11" Type="http://schemas.openxmlformats.org/officeDocument/2006/relationships/slideLayout" Target="../slideLayouts/slideLayout69.xml" /><Relationship Id="rId12" Type="http://schemas.openxmlformats.org/officeDocument/2006/relationships/slideLayout" Target="../slideLayouts/slideLayout70.xml" /><Relationship Id="rId13" Type="http://schemas.openxmlformats.org/officeDocument/2006/relationships/image" Target="../media/image4.jpeg" /><Relationship Id="rId14" Type="http://schemas.openxmlformats.org/officeDocument/2006/relationships/theme" Target="../theme/theme6.xml" /><Relationship Id="rId2" Type="http://schemas.openxmlformats.org/officeDocument/2006/relationships/slideLayout" Target="../slideLayouts/slideLayout60.xml" /><Relationship Id="rId3" Type="http://schemas.openxmlformats.org/officeDocument/2006/relationships/slideLayout" Target="../slideLayouts/slideLayout61.xml" /><Relationship Id="rId4" Type="http://schemas.openxmlformats.org/officeDocument/2006/relationships/slideLayout" Target="../slideLayouts/slideLayout62.xml" /><Relationship Id="rId5" Type="http://schemas.openxmlformats.org/officeDocument/2006/relationships/slideLayout" Target="../slideLayouts/slideLayout63.xml" /><Relationship Id="rId6" Type="http://schemas.openxmlformats.org/officeDocument/2006/relationships/slideLayout" Target="../slideLayouts/slideLayout64.xml" /><Relationship Id="rId7" Type="http://schemas.openxmlformats.org/officeDocument/2006/relationships/slideLayout" Target="../slideLayouts/slideLayout65.xml" /><Relationship Id="rId8" Type="http://schemas.openxmlformats.org/officeDocument/2006/relationships/slideLayout" Target="../slideLayouts/slideLayout66.xml" /><Relationship Id="rId9" Type="http://schemas.openxmlformats.org/officeDocument/2006/relationships/slideLayout" Target="../slideLayouts/slideLayout67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10" Type="http://schemas.openxmlformats.org/officeDocument/2006/relationships/slideLayout" Target="../slideLayouts/slideLayout80.xml" /><Relationship Id="rId11" Type="http://schemas.openxmlformats.org/officeDocument/2006/relationships/slideLayout" Target="../slideLayouts/slideLayout81.xml" /><Relationship Id="rId12" Type="http://schemas.openxmlformats.org/officeDocument/2006/relationships/slideLayout" Target="../slideLayouts/slideLayout82.xml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72.xml" /><Relationship Id="rId3" Type="http://schemas.openxmlformats.org/officeDocument/2006/relationships/slideLayout" Target="../slideLayouts/slideLayout73.xml" /><Relationship Id="rId4" Type="http://schemas.openxmlformats.org/officeDocument/2006/relationships/slideLayout" Target="../slideLayouts/slideLayout74.xml" /><Relationship Id="rId5" Type="http://schemas.openxmlformats.org/officeDocument/2006/relationships/slideLayout" Target="../slideLayouts/slideLayout75.xml" /><Relationship Id="rId6" Type="http://schemas.openxmlformats.org/officeDocument/2006/relationships/slideLayout" Target="../slideLayouts/slideLayout76.xml" /><Relationship Id="rId7" Type="http://schemas.openxmlformats.org/officeDocument/2006/relationships/slideLayout" Target="../slideLayouts/slideLayout77.xml" /><Relationship Id="rId8" Type="http://schemas.openxmlformats.org/officeDocument/2006/relationships/slideLayout" Target="../slideLayouts/slideLayout78.xml" /><Relationship Id="rId9" Type="http://schemas.openxmlformats.org/officeDocument/2006/relationships/slideLayout" Target="../slideLayouts/slideLayout7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8867" y="431800"/>
            <a:ext cx="10854267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13"/>
            </p:custDataLst>
          </p:nvPr>
        </p:nvSpPr>
        <p:spPr>
          <a:xfrm>
            <a:off x="668867" y="1295400"/>
            <a:ext cx="10854267" cy="5039784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17145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80533" y="6350000"/>
            <a:ext cx="2698751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917" y="6350000"/>
            <a:ext cx="3958167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867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900" noProof="1">
                <a:solidFill>
                  <a:srgbClr val="999A9B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516B3AA-E835-4FA5-BA99-5D12BDD5C8B2}" type="slidenum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KSO_BC1"/>
          <p:cNvSpPr>
            <a:spLocks noGrp="1"/>
          </p:cNvSpPr>
          <p:nvPr>
            <p:ph type="body"/>
          </p:nvPr>
        </p:nvSpPr>
        <p:spPr>
          <a:xfrm>
            <a:off x="596900" y="1114425"/>
            <a:ext cx="10953751" cy="51863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32" name="KSO_BT1"/>
          <p:cNvSpPr>
            <a:spLocks noGrp="1"/>
          </p:cNvSpPr>
          <p:nvPr>
            <p:ph type="title" idx="5"/>
          </p:nvPr>
        </p:nvSpPr>
        <p:spPr>
          <a:xfrm>
            <a:off x="596900" y="398463"/>
            <a:ext cx="10953751" cy="627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ransition/>
  <p:timing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ea"/>
          <a:ea typeface="+mj-ea"/>
          <a:cs typeface="华文中宋" charset="0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charset="0"/>
          <a:ea typeface="华文中宋" charset="0"/>
          <a:cs typeface="华文中宋" charset="0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m"/>
        <a:defRPr lang="zh-CN" altLang="en-US" sz="2400" kern="120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A6BCBF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99A9B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  <p:sp>
        <p:nvSpPr>
          <p:cNvPr id="1031" name="KSO_BC1"/>
          <p:cNvSpPr>
            <a:spLocks noGrp="1"/>
          </p:cNvSpPr>
          <p:nvPr>
            <p:ph type="body"/>
          </p:nvPr>
        </p:nvSpPr>
        <p:spPr>
          <a:xfrm>
            <a:off x="596900" y="1114425"/>
            <a:ext cx="10953751" cy="51863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032" name="KSO_BT1"/>
          <p:cNvSpPr>
            <a:spLocks noGrp="1"/>
          </p:cNvSpPr>
          <p:nvPr>
            <p:ph type="title" idx="5"/>
          </p:nvPr>
        </p:nvSpPr>
        <p:spPr>
          <a:xfrm>
            <a:off x="596900" y="398463"/>
            <a:ext cx="10953751" cy="627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ransition/>
  <p:timing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ea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m"/>
        <a:defRPr lang="zh-CN" altLang="en-US" sz="2400" kern="120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A6BCBF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image" Target="../media/image21.png" /><Relationship Id="rId3" Type="http://schemas.openxmlformats.org/officeDocument/2006/relationships/image" Target="../media/image2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image" Target="../media/image21.png" /><Relationship Id="rId3" Type="http://schemas.openxmlformats.org/officeDocument/2006/relationships/image" Target="../media/image2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24.jpeg" /><Relationship Id="rId5" Type="http://schemas.openxmlformats.org/officeDocument/2006/relationships/tags" Target="../tags/tag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24.jpeg" /><Relationship Id="rId5" Type="http://schemas.openxmlformats.org/officeDocument/2006/relationships/tags" Target="../tags/tag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notesSlide" Target="../notesSlides/notesSlide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Relationship Id="rId4" Type="http://schemas.openxmlformats.org/officeDocument/2006/relationships/image" Target="../media/image25.png" /><Relationship Id="rId5" Type="http://schemas.openxmlformats.org/officeDocument/2006/relationships/image" Target="../media/image24.jpeg" /><Relationship Id="rId6" Type="http://schemas.openxmlformats.org/officeDocument/2006/relationships/tags" Target="../tags/tag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24.jpeg" /><Relationship Id="rId6" Type="http://schemas.openxmlformats.org/officeDocument/2006/relationships/tags" Target="../tags/tag1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image" Target="../media/image26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5.png" /><Relationship Id="rId4" Type="http://schemas.openxmlformats.org/officeDocument/2006/relationships/image" Target="../media/image27.jpeg" /><Relationship Id="rId5" Type="http://schemas.openxmlformats.org/officeDocument/2006/relationships/image" Target="../media/image28.png" /><Relationship Id="rId6" Type="http://schemas.openxmlformats.org/officeDocument/2006/relationships/image" Target="../media/image5.png" /><Relationship Id="rId7" Type="http://schemas.openxmlformats.org/officeDocument/2006/relationships/image" Target="../media/image24.jpeg" /><Relationship Id="rId8" Type="http://schemas.openxmlformats.org/officeDocument/2006/relationships/tags" Target="../tags/tag2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image" Target="../media/image28.png" /><Relationship Id="rId3" Type="http://schemas.openxmlformats.org/officeDocument/2006/relationships/image" Target="../media/image29.jpeg" /><Relationship Id="rId4" Type="http://schemas.openxmlformats.org/officeDocument/2006/relationships/image" Target="../media/image27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Relationship Id="rId4" Type="http://schemas.openxmlformats.org/officeDocument/2006/relationships/image" Target="../media/image24.jpeg" /><Relationship Id="rId5" Type="http://schemas.openxmlformats.org/officeDocument/2006/relationships/tags" Target="../tags/tag2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image" Target="../media/image26.png" /><Relationship Id="rId3" Type="http://schemas.openxmlformats.org/officeDocument/2006/relationships/image" Target="../media/image5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png" /><Relationship Id="rId4" Type="http://schemas.openxmlformats.org/officeDocument/2006/relationships/image" Target="../media/image24.jpeg" /><Relationship Id="rId5" Type="http://schemas.openxmlformats.org/officeDocument/2006/relationships/tags" Target="../tags/tag2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5.png" /><Relationship Id="rId3" Type="http://schemas.openxmlformats.org/officeDocument/2006/relationships/tags" Target="../tags/tag2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5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image" Target="../media/image5.png" /><Relationship Id="rId3" Type="http://schemas.openxmlformats.org/officeDocument/2006/relationships/image" Target="../media/image26.png" /><Relationship Id="rId4" Type="http://schemas.openxmlformats.org/officeDocument/2006/relationships/image" Target="../media/image30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5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image" Target="../media/image26.png" /><Relationship Id="rId3" Type="http://schemas.openxmlformats.org/officeDocument/2006/relationships/image" Target="../media/image30.png" /><Relationship Id="rId4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image" Target="../media/image2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5.png" /><Relationship Id="rId4" Type="http://schemas.openxmlformats.org/officeDocument/2006/relationships/image" Target="../media/image24.jpeg" /><Relationship Id="rId5" Type="http://schemas.openxmlformats.org/officeDocument/2006/relationships/tags" Target="../tags/tag2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5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5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5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image" Target="../media/image20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31.jpeg" /><Relationship Id="rId3" Type="http://schemas.openxmlformats.org/officeDocument/2006/relationships/tags" Target="../tags/tag2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32.jpeg" /><Relationship Id="rId3" Type="http://schemas.openxmlformats.org/officeDocument/2006/relationships/image" Target="../media/image33.png" /><Relationship Id="rId4" Type="http://schemas.openxmlformats.org/officeDocument/2006/relationships/image" Target="../media/image34.png" /><Relationship Id="rId5" Type="http://schemas.openxmlformats.org/officeDocument/2006/relationships/image" Target="../media/image3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3.png" /><Relationship Id="rId3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image" Target="../media/image2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" y="13335"/>
            <a:ext cx="12099290" cy="6805930"/>
          </a:xfrm>
          <a:prstGeom prst="rect">
            <a:avLst/>
          </a:prstGeom>
        </p:spPr>
      </p:pic>
      <p:sp>
        <p:nvSpPr>
          <p:cNvPr id="3074" name="文本占位符 3073"/>
          <p:cNvSpPr>
            <a:spLocks noGrp="1"/>
          </p:cNvSpPr>
          <p:nvPr>
            <p:ph type="body" idx="1"/>
          </p:nvPr>
        </p:nvSpPr>
        <p:spPr>
          <a:xfrm>
            <a:off x="139700" y="351790"/>
            <a:ext cx="7677150" cy="64674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先秦诸子散文，主要是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政论文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，是文学艺苑中的奇葩异蕾。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论语</a:t>
            </a: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平实质朴，富有哲理；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</a:t>
            </a: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文笔雄健，铿锵有力；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</a:t>
            </a:r>
            <a:r>
              <a:rPr lang="en-US" altLang="zh-CN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奔放不羁，文笔恣肆。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39860" b="32616"/>
          <a:stretch>
            <a:fillRect/>
          </a:stretch>
        </p:blipFill>
        <p:spPr>
          <a:xfrm>
            <a:off x="8048625" y="13335"/>
            <a:ext cx="4074795" cy="3973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860" y="3669665"/>
            <a:ext cx="3775075" cy="2957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5" y="3822065"/>
            <a:ext cx="3520440" cy="2805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6690" y="3877945"/>
            <a:ext cx="3323590" cy="269367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7989253" y="4544378"/>
            <a:ext cx="4278154" cy="2480310"/>
          </a:xfrm>
          <a:prstGeom prst="rect">
            <a:avLst/>
          </a:prstGeom>
        </p:spPr>
      </p:pic>
      <p:sp>
        <p:nvSpPr>
          <p:cNvPr id="15364" name="文本框 6"/>
          <p:cNvSpPr txBox="1"/>
          <p:nvPr/>
        </p:nvSpPr>
        <p:spPr>
          <a:xfrm>
            <a:off x="736600" y="1223433"/>
            <a:ext cx="62103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北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冥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有鱼，其名为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鲲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5633" y="2243667"/>
            <a:ext cx="10445751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冥:同“溟”，海。“北冥”,北海。庄子想象中的北海,应该在北方的不毛之地。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633" y="3513667"/>
            <a:ext cx="76708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鲲(kūn):大鱼名。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268" y="4544483"/>
            <a:ext cx="10697633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北海有一条鱼，它的名字叫做鲲。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36575" y="2904490"/>
            <a:ext cx="5339080" cy="1938020"/>
          </a:xfrm>
          <a:prstGeom prst="rect">
            <a:avLst/>
          </a:prstGeom>
          <a:solidFill>
            <a:schemeClr val="bg1"/>
          </a:solidFill>
          <a:effectLst>
            <a:outerShdw blurRad="38100" dist="2159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400" b="1">
                <a:latin typeface="柳公权楷书" panose="02010600010101010101" charset="-122"/>
                <a:ea typeface="柳公权楷书" panose="02010600010101010101" charset="-122"/>
              </a:rPr>
              <a:t>     </a:t>
            </a:r>
            <a:r>
              <a:rPr lang="zh-CN" altLang="en-US" sz="2400" b="1">
                <a:latin typeface="柳公权楷书" panose="02010600010101010101" charset="-122"/>
                <a:ea typeface="柳公权楷书" panose="02010600010101010101" charset="-122"/>
              </a:rPr>
              <a:t>鲲是指传说中北方的大海里的一条大鱼。鲲的体积，不知大到几千里；可变化为飞鸟，名为鹏，鹏展开的双翅就像天边的云，鹏随着海上汹涌的波涛迁徙到南方的大海。</a:t>
            </a:r>
            <a:endParaRPr lang="zh-CN" altLang="en-US" sz="2400" b="1"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055" y="231140"/>
            <a:ext cx="2566988" cy="17454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81286" y="4413885"/>
            <a:ext cx="3638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latin typeface="字魂行云飞白体" panose="00000500000000000000" charset="-122"/>
                <a:ea typeface="字魂行云飞白体" panose="00000500000000000000" charset="-122"/>
              </a:rPr>
              <a:t>惊涛拍岸</a:t>
            </a:r>
            <a:endParaRPr lang="zh-CN" altLang="en-US" sz="6000" b="1">
              <a:latin typeface="字魂行云飞白体" panose="00000500000000000000" charset="-122"/>
              <a:ea typeface="字魂行云飞白体" panose="00000500000000000000" charset="-122"/>
            </a:endParaRPr>
          </a:p>
        </p:txBody>
      </p:sp>
      <p:pic>
        <p:nvPicPr>
          <p:cNvPr id="2" name="图片 1" descr="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725805"/>
            <a:ext cx="4980940" cy="3760470"/>
          </a:xfrm>
          <a:prstGeom prst="rect">
            <a:avLst/>
          </a:prstGeom>
          <a:effectLst>
            <a:outerShdw blurRad="25400" dist="2159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7989253" y="4544378"/>
            <a:ext cx="4278154" cy="2480310"/>
          </a:xfrm>
          <a:prstGeom prst="rect">
            <a:avLst/>
          </a:prstGeom>
        </p:spPr>
      </p:pic>
      <p:sp>
        <p:nvSpPr>
          <p:cNvPr id="17411" name="文本框 6"/>
          <p:cNvSpPr txBox="1"/>
          <p:nvPr/>
        </p:nvSpPr>
        <p:spPr>
          <a:xfrm>
            <a:off x="476251" y="935567"/>
            <a:ext cx="10602383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鲲之大，不知其几千里也；化而为鸟，其名为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鹏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1" y="2207684"/>
            <a:ext cx="7668683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鹏:大鸟名。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9972" y="2993179"/>
            <a:ext cx="3268133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C55A11"/>
                </a:solidFill>
                <a:latin typeface="楷体" panose="02010609060101010101" charset="-122"/>
                <a:ea typeface="楷体" panose="02010609060101010101" charset="-122"/>
              </a:rPr>
              <a:t>鲲：本指鱼苗</a:t>
            </a:r>
            <a:endParaRPr lang="zh-CN" altLang="en-US" sz="5865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789" y="3818891"/>
            <a:ext cx="1069763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鲲体积巨大，不知道有几千里；鲲变化为鸟，它的名字叫鹏。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66090" y="2904490"/>
            <a:ext cx="5409565" cy="2122805"/>
          </a:xfrm>
          <a:prstGeom prst="rect">
            <a:avLst/>
          </a:prstGeom>
          <a:solidFill>
            <a:schemeClr val="bg1"/>
          </a:solidFill>
          <a:effectLst>
            <a:outerShdw blurRad="38100" dist="2159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300" b="1">
                <a:latin typeface="柳公权楷书" panose="02010600010101010101" charset="-122"/>
                <a:ea typeface="柳公权楷书" panose="02010600010101010101" charset="-122"/>
              </a:rPr>
              <a:t>大鹏鸟，中国神话传说中最大的一种鸟，是世界许多传说中奇大无比的神鸟，由鲲变化而成。</a:t>
            </a:r>
            <a:endParaRPr lang="zh-CN" altLang="en-US" sz="3300" b="1"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1295" y="110490"/>
            <a:ext cx="2566988" cy="1745456"/>
          </a:xfrm>
          <a:prstGeom prst="rect">
            <a:avLst/>
          </a:prstGeom>
        </p:spPr>
      </p:pic>
      <p:pic>
        <p:nvPicPr>
          <p:cNvPr id="6" name="图片 5" descr="大鹏展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3485" y="335915"/>
            <a:ext cx="5741670" cy="3965575"/>
          </a:xfrm>
          <a:prstGeom prst="rect">
            <a:avLst/>
          </a:prstGeom>
          <a:effectLst>
            <a:outerShdw blurRad="25400" dist="2159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6293168" y="4413885"/>
            <a:ext cx="39257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>
                <a:latin typeface="字魂行云飞白体" panose="00000500000000000000" charset="-122"/>
                <a:ea typeface="字魂行云飞白体" panose="00000500000000000000" charset="-122"/>
              </a:rPr>
              <a:t>大鹏展翅</a:t>
            </a:r>
            <a:endParaRPr lang="zh-CN" altLang="en-US" sz="6000" b="1">
              <a:latin typeface="字魂行云飞白体" panose="00000500000000000000" charset="-122"/>
              <a:ea typeface="字魂行云飞白体" panose="00000500000000000000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32317" y="368300"/>
            <a:ext cx="11527367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649817" y="1689100"/>
            <a:ext cx="7670800" cy="22275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怒:振奋,这里指用力鼓动翅膀。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垂天之云:悬挂在天空的云。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若：如，像。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4165"/>
              </a:lnSpc>
            </a:pP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117" y="4394200"/>
            <a:ext cx="1069763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鹏的脊背，不知道长几千里；当它奋起而飞的时候，那展开的双翅就像悬挂在天空的云。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867" y="518159"/>
            <a:ext cx="11444393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鹏之背，不知其几千里也；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怒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而飞，其翼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若</a:t>
            </a:r>
            <a:r>
              <a:rPr lang="zh-CN" altLang="en-US" sz="3735" b="1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垂天之云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。</a:t>
            </a:r>
            <a:endParaRPr lang="zh-CN" altLang="en-US" sz="3735" b="1" noProof="1">
              <a:latin typeface="黑体" panose="02010609060101010101" pitchFamily="2" charset="-122"/>
              <a:ea typeface="黑体" panose="0201060906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8651" y="1494367"/>
            <a:ext cx="431588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由鲲到鹏的变化</a:t>
            </a:r>
            <a:endParaRPr lang="zh-CN" altLang="en-US" sz="4265" b="1">
              <a:solidFill>
                <a:srgbClr val="C55A1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3130" y="2063750"/>
            <a:ext cx="2418080" cy="2330450"/>
          </a:xfrm>
          <a:prstGeom prst="rect">
            <a:avLst/>
          </a:prstGeom>
          <a:pattFill prst="pct5">
            <a:fgClr>
              <a:srgbClr val="5B9BD5"/>
            </a:fgClr>
            <a:bgClr>
              <a:srgbClr val="FFFFFF"/>
            </a:bgClr>
          </a:pattFill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>
                <a:latin typeface="华文行楷" pitchFamily="2" charset="-122"/>
                <a:ea typeface="华文行楷" pitchFamily="2" charset="-122"/>
                <a:sym typeface="+mn-ea"/>
              </a:rPr>
              <a:t>鲲鹏形象：</a:t>
            </a:r>
            <a:endParaRPr lang="zh-CN" altLang="en-US" sz="2800" b="1">
              <a:latin typeface="华文行楷" pitchFamily="2" charset="-122"/>
              <a:ea typeface="华文行楷" pitchFamily="2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8000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形体硕大无比</a:t>
            </a:r>
            <a:endParaRPr lang="zh-CN" altLang="en-US" sz="2800" b="1">
              <a:solidFill>
                <a:srgbClr val="800000"/>
              </a:solidFill>
              <a:latin typeface="Arial" panose="020b0604020202020204" pitchFamily="34" charset="0"/>
              <a:ea typeface="楷体_GB2312" pitchFamily="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8000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变化神奇莫测</a:t>
            </a:r>
            <a:endParaRPr lang="zh-CN" altLang="en-US" sz="2800" b="1">
              <a:solidFill>
                <a:srgbClr val="800000"/>
              </a:solidFill>
              <a:latin typeface="Arial" panose="020b0604020202020204" pitchFamily="34" charset="0"/>
              <a:ea typeface="楷体_GB2312" pitchFamily="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800000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奋飞气势壮美</a:t>
            </a:r>
            <a:endParaRPr lang="zh-CN" altLang="en-US" sz="2800" b="1">
              <a:solidFill>
                <a:srgbClr val="800000"/>
              </a:solidFill>
              <a:latin typeface="Arial" panose="020b0604020202020204" pitchFamily="34" charset="0"/>
              <a:ea typeface="楷体_GB2312" pitchFamily="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1375" y="5556885"/>
            <a:ext cx="109131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想象、夸张、比喻的运用，使文章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+mn-ea"/>
              </a:rPr>
              <a:t>充满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sym typeface="+mn-ea"/>
              </a:rPr>
              <a:t>浓厚的浪漫主义色彩。</a:t>
            </a:r>
            <a:endParaRPr lang="zh-CN" altLang="en-US" sz="32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6375" y="-64135"/>
            <a:ext cx="12875895" cy="68675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21507" name="文本框 6"/>
          <p:cNvSpPr txBox="1"/>
          <p:nvPr/>
        </p:nvSpPr>
        <p:spPr>
          <a:xfrm>
            <a:off x="571500" y="770467"/>
            <a:ext cx="11442700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是鸟也，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海运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则将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徙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于南冥。南冥者，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天池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184" y="1642533"/>
            <a:ext cx="10295467" cy="1817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海运:海水运动。古代有“六月海动”之说,海动必有大风,大鹏可借风力南飞。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徙:迁移。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天池:天然形成的水池。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184" y="4303184"/>
            <a:ext cx="1069763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这只鹏鸟啊，海水运动时将要飞到南海去。这南海是个天然形成的水池。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" y="26670"/>
            <a:ext cx="12066905" cy="67760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23555" name="文本框 6"/>
          <p:cNvSpPr txBox="1"/>
          <p:nvPr/>
        </p:nvSpPr>
        <p:spPr>
          <a:xfrm>
            <a:off x="1079500" y="753533"/>
            <a:ext cx="11444817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《齐谐》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者，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怪者也。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1079500" y="1824567"/>
            <a:ext cx="10297584" cy="1385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《齐谐》:志怪小说集。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志：记载。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志怪:记载怪异的事物。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533" y="4030133"/>
            <a:ext cx="10697633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《齐谐》是一部专门记载怪异事物的书。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5" y="-43180"/>
            <a:ext cx="11843385" cy="69538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459736" y="553720"/>
            <a:ext cx="10916921" cy="1241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《谐》之言曰：“鹏之徙于南冥也，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水击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三千里，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抟</a:t>
            </a:r>
            <a:r>
              <a:rPr lang="zh-CN" altLang="en-US" sz="3735" b="1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扶摇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而上者九万里，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去</a:t>
            </a:r>
            <a:r>
              <a:rPr lang="zh-CN" altLang="en-US" sz="3735" b="1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六月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charset="-122"/>
                <a:sym typeface="+mn-ea"/>
              </a:rPr>
              <a:t>息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者也。”</a:t>
            </a:r>
            <a:endParaRPr lang="zh-CN" altLang="en-US" sz="3735" b="1" noProof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770467" y="1824567"/>
            <a:ext cx="10295467" cy="2248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水击:击水,拍打水面。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抟：盘旋飞翔。扶摇：旋风。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去：离开。以：凭借。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息：气息，这里指风。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451" y="4235451"/>
            <a:ext cx="10902949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这本书上记载说：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鹏鸟迁徙到南方的大海之时，翅膀击水而行，激起的波涛浪花有三千里，它乘着旋风盘旋飞至九万里的高空，它离开北海是凭借着六月的大风。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2655" y="1795146"/>
            <a:ext cx="430953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大鹏鸟</a:t>
            </a:r>
            <a:r>
              <a:rPr lang="zh-CN" altLang="en-US" sz="4800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的</a:t>
            </a:r>
            <a:r>
              <a:rPr lang="zh-CN" altLang="en-US" sz="4800" b="1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活动：</a:t>
            </a:r>
            <a:r>
              <a:rPr lang="zh-CN" altLang="en-US" sz="4800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迁徙南冥</a:t>
            </a:r>
            <a:endParaRPr lang="zh-CN" altLang="en-US" sz="4800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6370" y="-43180"/>
            <a:ext cx="12846050" cy="69342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746" name="Group 19"/>
          <p:cNvGrpSpPr/>
          <p:nvPr/>
        </p:nvGrpSpPr>
        <p:grpSpPr>
          <a:xfrm>
            <a:off x="1703388" y="115888"/>
            <a:ext cx="2319337" cy="700087"/>
            <a:chOff x="138" y="461"/>
            <a:chExt cx="1461" cy="441"/>
          </a:xfrm>
        </p:grpSpPr>
        <p:pic>
          <p:nvPicPr>
            <p:cNvPr id="31750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61950" indent="-361950" algn="just" defTabSz="685800" rtl="0" eaLnBrk="0" fontAlgn="base" hangingPunct="0">
                <a:lnSpc>
                  <a:spcPct val="110000"/>
                </a:lnSpc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m"/>
                <a:defRPr lang="zh-CN" altLang="en-US" sz="2400" kern="120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361950" indent="-361950" algn="just" defTabSz="685800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A6BCBF"/>
                </a:buClr>
                <a:buFont typeface="幼圆" pitchFamily="49" charset="-122"/>
                <a:buChar char=" "/>
                <a:defRPr sz="1600" kern="1200">
                  <a:solidFill>
                    <a:schemeClr val="tx1"/>
                  </a:solidFill>
                  <a:latin typeface="+mn-ea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ts val="120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ts val="120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ts val="120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名句赏析</a:t>
              </a:r>
              <a:endParaRPr lang="zh-CN" altLang="zh-CN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39315" y="1059815"/>
            <a:ext cx="77041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itchFamily="49" charset="-122"/>
                <a:cs typeface="+mn-cs"/>
              </a:rPr>
              <a:t>赏析“鹏之徙于南冥也，水击三千里，抟扶摇而上者九万里”这一句。</a:t>
            </a:r>
            <a:endParaRPr kumimoji="0" lang="zh-CN" altLang="en-US" sz="2800" b="1" kern="1200" cap="none" spc="0" normalizeH="0" baseline="0" noProof="1"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6578" y="2012633"/>
            <a:ext cx="85375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此句运用丰富的</a:t>
            </a:r>
            <a:r>
              <a:rPr lang="en-US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想象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，奇特的</a:t>
            </a:r>
            <a:r>
              <a:rPr lang="en-US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夸张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生动传神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描写了鲲鹏振翅拍水，盘旋飞向九万里高空的形象，激发人的豪情壮志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，具有强烈的艺术感染力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7703" y="3465195"/>
            <a:ext cx="85375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“击”“抟”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两字，拍打和盘旋飞翔，生动传神写出了鲲鹏振翅拍水，盘旋飞向九万里高空的形象，激发人的</a:t>
            </a:r>
            <a:r>
              <a:rPr lang="en-US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豪情壮志,</a:t>
            </a: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让人产生丰富的想象和联想</a:t>
            </a: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8020" y="5061585"/>
            <a:ext cx="9655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</a:pPr>
            <a:r>
              <a:rPr lang="en-US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3.启示人们要胸怀远大的理想和抱负，勇于搏击，敢于追求。</a:t>
            </a:r>
            <a:endParaRPr lang="en-US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637536" y="585047"/>
            <a:ext cx="10916921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野马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也，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尘埃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也，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生物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之</a:t>
            </a:r>
            <a:r>
              <a:rPr lang="zh-CN" altLang="en-US" sz="3735" b="1" noProof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以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息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相</a:t>
            </a: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吹</a:t>
            </a:r>
            <a:r>
              <a:rPr lang="zh-CN" altLang="en-US" sz="3735" b="1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也。</a:t>
            </a:r>
            <a:endParaRPr lang="zh-CN" altLang="en-US" sz="3735" b="1" noProof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378884" y="1466851"/>
            <a:ext cx="10295467" cy="2680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en-US" altLang="zh-CN" sz="3735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野马:山野中的雾气,奔腾如野马。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尘埃:空气中的尘埃。 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生物:概指各种有生命的东西。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息:这里指有生命的东西呼吸所产生的气息。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以：用。吹:吹拂。</a:t>
            </a: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endParaRPr lang="zh-CN" altLang="en-US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7117" y="4559300"/>
            <a:ext cx="10902949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山野中的雾气，空气中的尘埃，都是生物用气息吹拂的结果。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7233" y="1280584"/>
            <a:ext cx="4309533" cy="1816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补充</a:t>
            </a:r>
            <a:r>
              <a:rPr lang="zh-CN" altLang="en-US" sz="3735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《齐谐》中的话：</a:t>
            </a:r>
            <a:r>
              <a:rPr lang="zh-CN" altLang="en-US" sz="3735" b="1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解释</a:t>
            </a:r>
            <a:r>
              <a:rPr lang="zh-CN" altLang="en-US" sz="3735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大鹏为什么要借助风的力量</a:t>
            </a:r>
            <a:endParaRPr lang="zh-CN" altLang="en-US" sz="3735" b="1">
              <a:solidFill>
                <a:srgbClr val="C55A1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45" y="-62865"/>
            <a:ext cx="12107545" cy="687578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1270"/>
            <a:ext cx="12198350" cy="6854825"/>
          </a:xfrm>
          <a:prstGeom prst="rect">
            <a:avLst/>
          </a:prstGeom>
        </p:spPr>
      </p:pic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>
          <a:xfrm>
            <a:off x="516255" y="1025525"/>
            <a:ext cx="10842625" cy="518350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solidFill>
                  <a:srgbClr val="0B16F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从前有一天，庄周梦见自己变成了蝴蝶，一只翩翩起舞的蝴蝶。自己非常快乐，悠然自得，不知道自己是庄周。突然梦醒了，却是僵卧在床的庄周。不知是庄周做梦变成了蝴蝶呢，还是蝴蝶做梦变成了庄周？ </a:t>
            </a:r>
            <a:endParaRPr lang="zh-CN" altLang="en-US" sz="3200" b="1">
              <a:solidFill>
                <a:srgbClr val="0B16F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8091805" y="4153218"/>
            <a:ext cx="3159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——庄周梦蝶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705" y="4858385"/>
            <a:ext cx="10543540" cy="1470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这则寓言是表现庄子思想的名篇。庄子认为人们如果能打破生死、物我的界限，则无往而不快乐。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Group 6"/>
          <p:cNvGrpSpPr/>
          <p:nvPr/>
        </p:nvGrpSpPr>
        <p:grpSpPr>
          <a:xfrm>
            <a:off x="158750" y="325438"/>
            <a:ext cx="2319338" cy="700087"/>
            <a:chOff x="138" y="461"/>
            <a:chExt cx="1461" cy="441"/>
          </a:xfrm>
        </p:grpSpPr>
        <p:pic>
          <p:nvPicPr>
            <p:cNvPr id="20483" name="Picture 7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282" y="517"/>
              <a:ext cx="131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课前小故事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29699" name="文本框 6"/>
          <p:cNvSpPr txBox="1"/>
          <p:nvPr/>
        </p:nvSpPr>
        <p:spPr>
          <a:xfrm>
            <a:off x="1001184" y="759884"/>
            <a:ext cx="10917767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天之苍苍，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正色邪？其远而无所至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极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邪？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948267" y="1856317"/>
            <a:ext cx="10295467" cy="954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en-US" altLang="zh-CN" sz="3735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</a:t>
            </a: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其：表示选择，</a:t>
            </a: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是……还是……。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极：尽头。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1184" y="3530600"/>
            <a:ext cx="10902949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天色湛蓝,是它真正的颜色吗?还是因为天空高远而看不到尽头呢?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25" y="-33655"/>
            <a:ext cx="12292965" cy="68459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31747" name="文本框 6"/>
          <p:cNvSpPr txBox="1"/>
          <p:nvPr/>
        </p:nvSpPr>
        <p:spPr>
          <a:xfrm>
            <a:off x="1001184" y="759884"/>
            <a:ext cx="10917767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视下也，亦若</a:t>
            </a:r>
            <a:r>
              <a:rPr lang="zh-CN" altLang="en-US" sz="37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则已矣。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1001184" y="2048933"/>
            <a:ext cx="10297583" cy="954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365"/>
              </a:lnSpc>
              <a:buSzTx/>
            </a:pPr>
            <a:r>
              <a:rPr lang="en-US" altLang="zh-CN" sz="3735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</a:t>
            </a: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其：代大鹏。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365"/>
              </a:lnSpc>
              <a:buSzTx/>
            </a:pP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735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是：这样。</a:t>
            </a:r>
            <a:endParaRPr lang="zh-CN" altLang="en-US" sz="3735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567" y="3767667"/>
            <a:ext cx="10905067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大鹏在天空往下看，也不过像人在地面上看天一样罢了。</a:t>
            </a:r>
            <a:endParaRPr lang="zh-CN" altLang="en-US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04100" y="1608667"/>
            <a:ext cx="4309533" cy="1404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仰观苍天，</a:t>
            </a:r>
            <a:r>
              <a:rPr lang="zh-CN" altLang="en-US" sz="4265" b="1">
                <a:solidFill>
                  <a:srgbClr val="00B0F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拟想</a:t>
            </a:r>
            <a:r>
              <a:rPr lang="zh-CN" altLang="en-US" sz="4265" b="1">
                <a:solidFill>
                  <a:srgbClr val="C55A1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大鹏</a:t>
            </a:r>
            <a:r>
              <a:rPr lang="zh-CN" altLang="en-US" sz="4265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俯瞰大地</a:t>
            </a:r>
            <a:endParaRPr lang="zh-CN" altLang="en-US" sz="4265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1130" y="-72390"/>
            <a:ext cx="12070080" cy="70034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3796" name="文本框 1"/>
          <p:cNvSpPr txBox="1"/>
          <p:nvPr/>
        </p:nvSpPr>
        <p:spPr>
          <a:xfrm>
            <a:off x="495300" y="495300"/>
            <a:ext cx="11201400" cy="4606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文言现象小结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通假字：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有鱼（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“冥”通“溟”，海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）   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词性活用：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怒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而飞       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形容词作动词，振奋，用力鼓动翅膀。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鲲之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形容词作名词，庞大的体形。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《齐谐》者，志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者也。      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形容词作名词，怪异的事物。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5" y="-43180"/>
            <a:ext cx="12078970" cy="68560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5844" name="文本框 2"/>
          <p:cNvSpPr txBox="1"/>
          <p:nvPr/>
        </p:nvSpPr>
        <p:spPr>
          <a:xfrm>
            <a:off x="704851" y="867833"/>
            <a:ext cx="1322070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古今异义的词：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野马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也，尘埃也。  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古义：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山野中的雾气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。         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                  今义：野生之马。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南冥者，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天池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也。  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古义：天然形成的水池。   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                  今义：湖泊的名称。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则将徙于南冥。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古义：海水运动。           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                  今义：海洋运输。</a:t>
            </a:r>
            <a:endParaRPr lang="zh-CN" altLang="en-US" sz="32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00" y="-23495"/>
            <a:ext cx="11929745" cy="68954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7892" name="文本框 1"/>
          <p:cNvSpPr txBox="1"/>
          <p:nvPr/>
        </p:nvSpPr>
        <p:spPr>
          <a:xfrm>
            <a:off x="474133" y="368300"/>
            <a:ext cx="15470718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一词多义：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⑴名：北冥有鱼，其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为鲲。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山不在高，有仙则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列前茅。        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⑵息：去以六月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者也。  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名词，气息，这里指风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生物之以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相吹也。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名词，气息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北山愚公长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曰。  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动词，叹气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鸢飞戾天者，望峰</a:t>
            </a:r>
            <a:r>
              <a:rPr lang="zh-CN" alt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心。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⑶之：鹏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背，不知其几千里也。（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其翼若垂天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云。   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鹏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徙于南冥也。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助词，主谓之间取消句子独立性，无义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生物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以息相吹也。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助词，主谓之间取消句子独立性，无义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⑷而：怒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飞。            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连词，表修饰关系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抟扶摇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上者九万里。    （</a:t>
            </a:r>
            <a:r>
              <a:rPr lang="zh-CN" altLang="en-US" sz="2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连词，表修饰关系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510" y="74295"/>
            <a:ext cx="12191365" cy="67081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9940" name="文本框 2"/>
          <p:cNvSpPr txBox="1"/>
          <p:nvPr/>
        </p:nvSpPr>
        <p:spPr>
          <a:xfrm>
            <a:off x="1016000" y="696384"/>
            <a:ext cx="1475528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⑸则：海运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则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将徙于南冥。（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就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 时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则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不至。        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或者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⑹以：去</a:t>
            </a:r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六月息者也。  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介词，凭借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 生物之</a:t>
            </a:r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息相吹也。（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介词，用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⑺其：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名为鲲。        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代词，它的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 不知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几千里也。  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正色邪？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远而无所至极邪？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     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连词，表选择，是……还是……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 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视下也，亦若是则已矣。（</a:t>
            </a:r>
            <a:r>
              <a:rPr lang="zh-CN" altLang="en-US" sz="32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代大鹏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-33655"/>
            <a:ext cx="12185650" cy="687641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椭圆 7"/>
          <p:cNvSpPr/>
          <p:nvPr/>
        </p:nvSpPr>
        <p:spPr>
          <a:xfrm>
            <a:off x="8853865" y="1726191"/>
            <a:ext cx="686291" cy="686291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2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6615430" y="2515235"/>
            <a:ext cx="36156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活动二 感知内容 </a:t>
            </a:r>
            <a:r>
              <a:rPr lang="zh-CN" altLang="en-US" sz="3300" b="1" smtClean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3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8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" y="368300"/>
            <a:ext cx="11524615" cy="6189980"/>
          </a:xfrm>
          <a:prstGeom prst="rect">
            <a:avLst/>
          </a:prstGeom>
        </p:spPr>
      </p:pic>
      <p:sp>
        <p:nvSpPr>
          <p:cNvPr id="41987" name="文本框 5"/>
          <p:cNvSpPr txBox="1"/>
          <p:nvPr/>
        </p:nvSpPr>
        <p:spPr>
          <a:xfrm>
            <a:off x="205317" y="622300"/>
            <a:ext cx="3456516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735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【文本分析】</a:t>
            </a:r>
            <a:endParaRPr lang="zh-CN" altLang="en-US" sz="3735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4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41989" name="文本框 7"/>
          <p:cNvSpPr txBox="1"/>
          <p:nvPr/>
        </p:nvSpPr>
        <p:spPr>
          <a:xfrm>
            <a:off x="1372235" y="1449917"/>
            <a:ext cx="94488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文中讲了几层意思？</a:t>
            </a:r>
            <a:endParaRPr lang="zh-CN" altLang="zh-CN" sz="426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351" y="2527300"/>
            <a:ext cx="11389783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第一层：北冥之鱼由鲲到鹏的变化：鲲鹏形体之大，气象之宏；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第二层：引用《齐谐》之言，写大鹏迁徙南冥的气势</a:t>
            </a:r>
            <a:r>
              <a:rPr lang="en-US" altLang="zh-CN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乘风而起，击水三千，扶摇九万；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第三层：拟想大鹏俯瞰大地，抒发感慨。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350" y="5561965"/>
            <a:ext cx="11380470" cy="561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914400">
              <a:lnSpc>
                <a:spcPct val="17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本文内容：</a:t>
            </a:r>
            <a:r>
              <a:rPr lang="zh-CN" altLang="en-US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阐明世间万事万物，大至鹏鸟，小至尘埃，它们的活动都“有所待”（待，依靠），都是没自由。</a:t>
            </a:r>
            <a:endParaRPr lang="zh-CN" altLang="en-US" b="1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44036" name="文本框 7"/>
          <p:cNvSpPr txBox="1"/>
          <p:nvPr/>
        </p:nvSpPr>
        <p:spPr>
          <a:xfrm>
            <a:off x="1371600" y="1530351"/>
            <a:ext cx="944880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265" b="1">
                <a:latin typeface="黑体" panose="02010609060101010101" pitchFamily="2" charset="-122"/>
                <a:ea typeface="黑体" panose="02010609060101010101" pitchFamily="2" charset="-122"/>
              </a:rPr>
              <a:t>作者笔下的</a:t>
            </a:r>
            <a:r>
              <a:rPr lang="en-US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265" b="1">
                <a:latin typeface="黑体" panose="02010609060101010101" pitchFamily="2" charset="-122"/>
                <a:ea typeface="黑体" panose="02010609060101010101" pitchFamily="2" charset="-122"/>
              </a:rPr>
              <a:t>鹏</a:t>
            </a:r>
            <a:r>
              <a:rPr lang="en-US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265" b="1">
                <a:latin typeface="黑体" panose="02010609060101010101" pitchFamily="2" charset="-122"/>
                <a:ea typeface="黑体" panose="02010609060101010101" pitchFamily="2" charset="-122"/>
              </a:rPr>
              <a:t>是个什么样的形象？</a:t>
            </a:r>
            <a:endParaRPr lang="zh-CN" altLang="en-US" sz="426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3733" y="2527300"/>
            <a:ext cx="10115551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鹏之背，不知其几千里也；怒而飞，其翼若垂天之云</a:t>
            </a:r>
            <a:endParaRPr lang="zh-CN" altLang="zh-CN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硕大无比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是鸟也，海运则将徙于南冥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志存高远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击水三千，扶摇九万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力大无穷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去以六月息者也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善借长风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3830" y="-62865"/>
            <a:ext cx="12809855" cy="69056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3" name="图片 18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00025" y="862330"/>
            <a:ext cx="11880215" cy="4741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361950" marR="0" lvl="0" indent="-36195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鲲鹏形体硕大无比，变化神奇莫测，怒而飞时气势壮美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61950" marR="0" lvl="0" indent="-36195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体大、背大、翼大以及活动范围大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（长度：从北海到南海；高度：九万里）四个方面极写鲲鹏形象磅礴壮观。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61950" marR="0" lvl="0" indent="-36195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夸张的手法描述鲲鹏，“不知其几千里也”言其形，“若垂天之云”言其翼，“北冥”“南冥”“九万里”言其活动天地，极言鲲鹏形体之大、变化之神奇、飞腾时气势之壮观，向我们展示了一幅雄奇壮丽的画卷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60" y="-43180"/>
            <a:ext cx="11958320" cy="69005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charRg st="0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>
                                            <p:txEl>
                                              <p:charRg st="0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3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3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Picture 2" descr="https://timgsa.baidu.com/timg?image&amp;quality=80&amp;size=b9999_10000&amp;sec=1523159088867&amp;di=ed631fe2f8fc8bf8ce27bc251dac0ac2&amp;imgtype=0&amp;src=http%3A%2F%2Fimg.zcool.cn%2Fcommunity%2F0193bf578de4330000012e7e277bb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7393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8" name="组合 1"/>
          <p:cNvGrpSpPr/>
          <p:nvPr/>
        </p:nvGrpSpPr>
        <p:grpSpPr>
          <a:xfrm>
            <a:off x="1538388" y="3833495"/>
            <a:ext cx="9129712" cy="3923665"/>
            <a:chOff x="529" y="661"/>
            <a:chExt cx="14374" cy="6179"/>
          </a:xfrm>
        </p:grpSpPr>
        <p:sp>
          <p:nvSpPr>
            <p:cNvPr id="3" name="标题 1"/>
            <p:cNvSpPr txBox="1"/>
            <p:nvPr/>
          </p:nvSpPr>
          <p:spPr bwMode="auto">
            <a:xfrm>
              <a:off x="529" y="661"/>
              <a:ext cx="14374" cy="2649"/>
            </a:xfrm>
            <a:prstGeom prst="rect">
              <a:avLst/>
            </a:prstGeom>
            <a:solidFill>
              <a:schemeClr val="bg1">
                <a:alpha val="27000"/>
              </a:schemeClr>
            </a:solidFill>
          </p:spPr>
          <p:txBody>
            <a:bodyPr/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4473" y="6812"/>
              <a:ext cx="5204" cy="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45ec7b11ad8d4607b5c94f93bf0e96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990" y="3833336"/>
            <a:ext cx="8303419" cy="174831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7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7367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pic>
        <p:nvPicPr>
          <p:cNvPr id="4" name="图片 3" descr="5c7513314808e"/>
          <p:cNvPicPr>
            <a:picLocks noChangeAspect="1"/>
          </p:cNvPicPr>
          <p:nvPr/>
        </p:nvPicPr>
        <p:blipFill>
          <a:blip r:embed="rId3"/>
          <a:srcRect b="2454"/>
          <a:stretch>
            <a:fillRect/>
          </a:stretch>
        </p:blipFill>
        <p:spPr>
          <a:xfrm>
            <a:off x="10723880" y="5316220"/>
            <a:ext cx="1181100" cy="1172633"/>
          </a:xfrm>
          <a:prstGeom prst="rect">
            <a:avLst/>
          </a:prstGeom>
          <a:effectLst>
            <a:glow rad="139700">
              <a:schemeClr val="bg1">
                <a:alpha val="20000"/>
              </a:schemeClr>
            </a:glow>
          </a:effectLst>
        </p:spPr>
      </p:pic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73100" y="647700"/>
            <a:ext cx="10941051" cy="1358900"/>
          </a:xfrm>
        </p:spPr>
        <p:txBody>
          <a:bodyPr vert="horz" lIns="135466" tIns="50800" rIns="101600" bIns="5080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3.     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鲲：鱼子</a:t>
            </a:r>
            <a:r>
              <a:rPr kumimoji="0" lang="en-US" altLang="zh-CN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——《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尔雅</a:t>
            </a:r>
            <a:r>
              <a:rPr kumimoji="0" lang="en-US" altLang="zh-CN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》</a:t>
            </a:r>
            <a:endParaRPr kumimoji="0" lang="en-US" altLang="zh-CN" sz="3200" b="1" i="0" u="none" strike="noStrike" kern="1200" cap="none" spc="150" normalizeH="0" baseline="0" noProof="1">
              <a:solidFill>
                <a:srgbClr val="1410CC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“鲲本小鱼之名，庄用大鱼之名。”</a:t>
            </a:r>
            <a:r>
              <a:rPr kumimoji="0" lang="en-US" altLang="zh-CN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150" normalizeH="0" baseline="0" noProof="1">
                <a:solidFill>
                  <a:srgbClr val="1410CC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（明）方以智</a:t>
            </a:r>
            <a:endParaRPr kumimoji="0" lang="en-US" altLang="zh-CN" sz="3200" b="1" i="0" u="none" strike="noStrike" kern="1200" cap="none" spc="150" normalizeH="0" baseline="0" noProof="1">
              <a:solidFill>
                <a:srgbClr val="1410CC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3200" b="1" i="0" u="none" strike="noStrike" kern="1200" cap="none" spc="150" normalizeH="0" baseline="0" noProof="1">
              <a:solidFill>
                <a:srgbClr val="1410CC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箭头: 左右 3"/>
          <p:cNvSpPr/>
          <p:nvPr/>
        </p:nvSpPr>
        <p:spPr>
          <a:xfrm>
            <a:off x="4220633" y="3884084"/>
            <a:ext cx="4252384" cy="1325033"/>
          </a:xfrm>
          <a:prstGeom prst="left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zh-CN" altLang="en-US" sz="4800" b="1" strike="noStrike" noProof="1">
                <a:latin typeface="楷体" panose="02010609060101010101" charset="-122"/>
                <a:ea typeface="楷体" panose="02010609060101010101" charset="-122"/>
              </a:rPr>
              <a:t>想象、夸张</a:t>
            </a:r>
            <a:endParaRPr lang="zh-CN" altLang="en-US" sz="4800" b="1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27817" y="3778251"/>
            <a:ext cx="110109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7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03784" y="3778251"/>
            <a:ext cx="99885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400" b="1"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6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27338" t="29800" r="27922" b="32574"/>
          <a:stretch>
            <a:fillRect/>
          </a:stretch>
        </p:blipFill>
        <p:spPr>
          <a:xfrm>
            <a:off x="2074333" y="2730500"/>
            <a:ext cx="1526117" cy="10477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t="11057" b="10837"/>
          <a:stretch>
            <a:fillRect/>
          </a:stretch>
        </p:blipFill>
        <p:spPr>
          <a:xfrm>
            <a:off x="8274051" y="2309284"/>
            <a:ext cx="2874433" cy="14668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291667" y="5209117"/>
            <a:ext cx="2330451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为什么？</a:t>
            </a:r>
            <a:endParaRPr lang="zh-CN" altLang="en-US" sz="4265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665" y="-52705"/>
            <a:ext cx="11301095" cy="654177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  <p:bldP spid="13" grpId="0"/>
      <p:bldP spid="14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9051"/>
            <a:ext cx="10515600" cy="1327151"/>
          </a:xfrm>
        </p:spPr>
        <p:txBody>
          <a:bodyPr lIns="135466" tIns="50800" rIns="101600" bIns="50800" rtlCol="0" anchor="ctr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33725"/>
              </a:tabLst>
            </a:pPr>
            <a:r>
              <a:rPr kumimoji="0" lang="zh-CN" altLang="en-US" sz="4800" b="1" i="0" u="none" strike="noStrike" kern="1200" cap="none" spc="200" normalizeH="0" baseline="0" noProof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微软雅黑" panose="020b0503020204020204" pitchFamily="34" charset="-122"/>
              </a:rPr>
              <a:t>追求绝对精神自由</a:t>
            </a:r>
            <a:endParaRPr kumimoji="0" lang="zh-CN" altLang="en-US" sz="4800" b="1" i="0" u="none" strike="noStrike" kern="1200" cap="none" spc="200" normalizeH="0" baseline="0" noProof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  <a:cs typeface="+mj-cs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1057" b="10837"/>
          <a:stretch>
            <a:fillRect/>
          </a:stretch>
        </p:blipFill>
        <p:spPr>
          <a:xfrm>
            <a:off x="6608233" y="397933"/>
            <a:ext cx="4123267" cy="2264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5421" r="4584"/>
          <a:stretch>
            <a:fillRect/>
          </a:stretch>
        </p:blipFill>
        <p:spPr>
          <a:xfrm>
            <a:off x="6248400" y="3488267"/>
            <a:ext cx="4845051" cy="23092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182284" y="2351617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受限</a:t>
            </a:r>
            <a:endParaRPr lang="zh-CN" altLang="en-US" sz="48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76117" y="271780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自由</a:t>
            </a:r>
            <a:endParaRPr lang="zh-CN" altLang="en-US" sz="48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27338" t="29800" r="27922" b="32574"/>
          <a:stretch>
            <a:fillRect/>
          </a:stretch>
        </p:blipFill>
        <p:spPr>
          <a:xfrm>
            <a:off x="2082800" y="1238251"/>
            <a:ext cx="1621367" cy="11133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11057" b="10837"/>
          <a:stretch>
            <a:fillRect/>
          </a:stretch>
        </p:blipFill>
        <p:spPr>
          <a:xfrm>
            <a:off x="905933" y="3477684"/>
            <a:ext cx="4125384" cy="22627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2182284" y="5797551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受限</a:t>
            </a:r>
            <a:endParaRPr lang="zh-CN" altLang="en-US" sz="48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76117" y="574040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自由</a:t>
            </a:r>
            <a:endParaRPr lang="zh-CN" altLang="en-US" sz="4800" b="1">
              <a:solidFill>
                <a:srgbClr val="141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49156" name="文本框 7"/>
          <p:cNvSpPr txBox="1"/>
          <p:nvPr/>
        </p:nvSpPr>
        <p:spPr>
          <a:xfrm>
            <a:off x="677333" y="670984"/>
            <a:ext cx="104775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4.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因为够大，才有更多的自由。那么鲲变为足够大的鹏之后，就可以无所限制，想去哪儿就去哪儿了吗？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117" y="1917700"/>
            <a:ext cx="8580967" cy="239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去</a:t>
            </a:r>
            <a:r>
              <a:rPr lang="zh-CN" altLang="en-US" sz="3735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以六月息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者也。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野马也，尘埃也，生物之</a:t>
            </a:r>
            <a:r>
              <a:rPr lang="zh-CN" altLang="en-US" sz="3735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以息相吹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也。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其视下也，</a:t>
            </a:r>
            <a:r>
              <a:rPr lang="zh-CN" altLang="en-US" sz="3735" b="1">
                <a:solidFill>
                  <a:srgbClr val="1410CC"/>
                </a:solidFill>
                <a:latin typeface="楷体" panose="02010609060101010101" charset="-122"/>
                <a:ea typeface="楷体" panose="02010609060101010101" charset="-122"/>
              </a:rPr>
              <a:t>亦若是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则已矣。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40900" y="2470151"/>
            <a:ext cx="1792817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受限</a:t>
            </a:r>
            <a:endParaRPr lang="zh-CN" altLang="en-US" sz="4265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1117" y="3930651"/>
            <a:ext cx="10263716" cy="239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735" b="1">
                <a:solidFill>
                  <a:srgbClr val="843C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庄子借大鹏的形象阐释哲理</a:t>
            </a:r>
            <a:endParaRPr lang="zh-CN" altLang="en-US" sz="3735" b="1">
              <a:solidFill>
                <a:srgbClr val="843C0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735" b="1">
                <a:solidFill>
                  <a:srgbClr val="843C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735" b="1">
                <a:solidFill>
                  <a:srgbClr val="843C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万物皆有所待（依凭）</a:t>
            </a:r>
            <a:endParaRPr lang="zh-CN" altLang="en-US" sz="3735" b="1">
              <a:solidFill>
                <a:srgbClr val="843C0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735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任何事物的存在都是依附于一定的条件，它们的活动都是有所凭借。</a:t>
            </a:r>
            <a:endParaRPr lang="zh-CN" altLang="en-US" sz="3735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 Box 4"/>
          <p:cNvSpPr txBox="1"/>
          <p:nvPr/>
        </p:nvSpPr>
        <p:spPr>
          <a:xfrm>
            <a:off x="9060498" y="3454083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61950" indent="-361950" algn="just" defTabSz="685800" rtl="0" eaLnBrk="0" fontAlgn="base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m"/>
              <a:defRPr lang="zh-CN" altLang="en-US" sz="2400" kern="120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361950" indent="-361950" algn="just" defTabSz="685800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buClr>
                <a:srgbClr val="A6BCBF"/>
              </a:buClr>
              <a:buFont typeface="幼圆" pitchFamily="49" charset="-122"/>
              <a:buChar char=" "/>
              <a:defRPr sz="16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大和小对比</a:t>
            </a:r>
            <a:endParaRPr lang="en-US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" y="368300"/>
            <a:ext cx="11524615" cy="61214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8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889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70693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483870" y="424180"/>
            <a:ext cx="10192385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536575" marR="0" lvl="0" indent="-53657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5.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“野马”“尘埃”的运动依靠什么？写它们有什么作用？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36575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“野马”“尘埃”的运动也必须依靠气息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生物之以息相吹也”。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6575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这里和鹏相比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说明万物均“有所待”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有所待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须凭借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要依靠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世上的万物无论大小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都受到不同的限制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处在不同的束缚之中。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6575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因此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大鹏也好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野马”“尘埃”也好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状似逍遥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其实并没有达到真正的逍遥。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" y="-52705"/>
            <a:ext cx="12244070" cy="6865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3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charRg st="31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90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51204" name="文本框 7"/>
          <p:cNvSpPr txBox="1"/>
          <p:nvPr/>
        </p:nvSpPr>
        <p:spPr>
          <a:xfrm>
            <a:off x="999067" y="753533"/>
            <a:ext cx="10287000" cy="1322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735" b="1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zh-CN" sz="3735" b="1">
                <a:latin typeface="黑体" panose="02010609060101010101" pitchFamily="2" charset="-122"/>
                <a:ea typeface="黑体" panose="02010609060101010101" pitchFamily="2" charset="-122"/>
              </a:rPr>
              <a:t>任何事物的存在都是依附于一定的条件，那么人对事物的认识有没有局限呢？</a:t>
            </a:r>
            <a:r>
              <a:rPr lang="zh-CN" altLang="zh-CN" sz="4265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zh-CN" sz="426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3733" y="2514600"/>
            <a:ext cx="10115551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>
                <a:latin typeface="楷体" panose="02010609060101010101" charset="-122"/>
                <a:ea typeface="楷体" panose="02010609060101010101" charset="-122"/>
              </a:rPr>
              <a:t>“天之苍苍，其正色邪？其远而无所至极邪？”</a:t>
            </a:r>
            <a:endParaRPr lang="zh-CN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天色深青，难道这就是它真正的颜色吗？它是高旷辽远而没有边际吗？说明</a:t>
            </a:r>
            <a:r>
              <a:rPr lang="zh-CN" altLang="zh-CN" sz="3200" b="1">
                <a:solidFill>
                  <a:srgbClr val="C55A11"/>
                </a:solidFill>
                <a:latin typeface="楷体" panose="02010609060101010101" charset="-122"/>
                <a:ea typeface="楷体" panose="02010609060101010101" charset="-122"/>
              </a:rPr>
              <a:t>人对事物的认识是有局限的</a:t>
            </a:r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zh-CN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庄子给出确定的结论，鹏鸟和人们一样，并不能弄清天的本色，</a:t>
            </a:r>
            <a:r>
              <a:rPr lang="zh-CN" altLang="zh-CN" sz="3200" b="1">
                <a:solidFill>
                  <a:srgbClr val="C55A11"/>
                </a:solidFill>
                <a:latin typeface="楷体" panose="02010609060101010101" charset="-122"/>
                <a:ea typeface="楷体" panose="02010609060101010101" charset="-122"/>
              </a:rPr>
              <a:t>鹏鸟认识也是有局限的</a:t>
            </a:r>
            <a:r>
              <a:rPr lang="zh-CN" altLang="zh-CN" sz="32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460" y="368300"/>
            <a:ext cx="11527155" cy="61214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框 1"/>
          <p:cNvSpPr txBox="1"/>
          <p:nvPr/>
        </p:nvSpPr>
        <p:spPr>
          <a:xfrm>
            <a:off x="212725" y="456565"/>
            <a:ext cx="117043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写鲲鹏的目的地是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南冥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有什么作用？</a:t>
            </a:r>
            <a:r>
              <a:rPr lang="zh-CN" altLang="en-US" sz="3600" b="1">
                <a:sym typeface="+mn-ea"/>
              </a:rPr>
              <a:t>为什么要迁徙到南冥？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---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与出发地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北冥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形成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对比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，表现鲲鹏从渺远幽深的极北之地迁徙到极南之地，</a:t>
            </a:r>
            <a:r>
              <a:rPr lang="zh-CN" altLang="en-US" sz="36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可见其志向远大。</a:t>
            </a:r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24940" y="3497580"/>
            <a:ext cx="840168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南冥是天然的大池，是鸟心目中的理想境地，是要追求一种精神的自由。 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-91440"/>
            <a:ext cx="12254230" cy="68751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839470" y="508000"/>
            <a:ext cx="10796270" cy="3954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“天之苍苍……亦若是则已矣。”（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“人视苍穹”如同“大鹏视下”）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意在说明什么问题？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鹏鸟飞在天空看地面，和人们仰视天空看到的是一样的，都不能看到“正色”，人和大鹏对“正色”的认识，都受到距离的限制，说明人与大鹏的视力都有限。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560" y="-3810"/>
            <a:ext cx="12352020" cy="6816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54610"/>
            <a:ext cx="12176125" cy="6804025"/>
          </a:xfrm>
          <a:prstGeom prst="rect">
            <a:avLst/>
          </a:prstGeom>
        </p:spPr>
      </p:pic>
      <p:pic>
        <p:nvPicPr>
          <p:cNvPr id="36865" name="图片 14" descr="山底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462915" y="1791653"/>
            <a:ext cx="1012571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9.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作者假借齐谐之言，有什么目的？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361950" marR="0" lvl="0" indent="-2667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作者假借齐谐之言，让人们相信鲲鹏的真实性。运用丰富的想象，奇特的夸张，描写了鲲鹏振翼拍水，盘旋飞向九万里高空的形象，这一形象能激发人的豪情壮志，具有强烈的艺术感染力。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6868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18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90">
                                            <p:txEl>
                                              <p:charRg st="18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085" y="6350"/>
            <a:ext cx="12322175" cy="68065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86815" y="1019810"/>
            <a:ext cx="9161780" cy="3412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、文章借鲲鹏的寓言说明什么道理？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说明任何事物的存在都要依附于一定的条件，它们的活动都要有所凭借，它们的认识是有局限性的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7" name="图片 19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207010" y="1739900"/>
            <a:ext cx="1136840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361950" marR="0" lvl="0" indent="-36195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本文开头描述鲲鹏的形象及奋飞时的壮美气势与论述“逍遥游”有什么联系？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268605" marR="0" lvl="0" indent="-9525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鲲鹏展翅高飞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必须凭借六月的大风。说明世间万物都要凭借外力才能活动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从而回答了“逍遥”要有所依凭。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4820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510" y="64770"/>
            <a:ext cx="12215495" cy="6793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>
                                            <p:txEl>
                                              <p:charRg st="3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5">
                                            <p:txEl>
                                              <p:charRg st="38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7989253" y="4544378"/>
            <a:ext cx="4278154" cy="24803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69290" y="484981"/>
            <a:ext cx="1147286" cy="54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625" b="1">
                <a:latin typeface="柳公权楷书" panose="02010600010101010101" charset="-122"/>
                <a:ea typeface="柳公权楷书" panose="02010600010101010101" charset="-122"/>
              </a:rPr>
              <a:t>学习目标</a:t>
            </a:r>
            <a:endParaRPr lang="zh-CN" altLang="en-US" sz="8625" b="1"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9300" y="828040"/>
            <a:ext cx="5612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柳公权楷书" panose="02010600010101010101" charset="-122"/>
              </a:rPr>
              <a:t>了解庄子的作品及其思想主张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柳公权楷书" panose="0201060001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1720" y="2348865"/>
            <a:ext cx="5540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柳公权楷书" panose="02010600010101010101" charset="-122"/>
              </a:rPr>
              <a:t>积累文言字词，理解文章大意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柳公权楷书" panose="0201060001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9300" y="3899535"/>
            <a:ext cx="8484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tabLst>
                <a:tab pos="3491865"/>
              </a:tabLst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鹏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的形象，体味文中蕴含的道理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872" y="3012622"/>
            <a:ext cx="2988128" cy="29881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6"/>
          <a:stretch>
            <a:fillRect/>
          </a:stretch>
        </p:blipFill>
        <p:spPr>
          <a:xfrm>
            <a:off x="1524000" y="3636645"/>
            <a:ext cx="4537234" cy="23641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06103" y="1749266"/>
            <a:ext cx="5167789" cy="85280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95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活动三 课堂小结</a:t>
            </a:r>
            <a:endParaRPr lang="zh-CN" altLang="en-US" sz="4950" b="1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911" y="103062"/>
            <a:ext cx="2438096" cy="30761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85" y="4057475"/>
            <a:ext cx="2134793" cy="1295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7454" y="1037801"/>
            <a:ext cx="1228571" cy="82857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5000" p14:dur="1400">
        <p14:ripple/>
      </p:transition>
    </mc:Choice>
    <mc:Fallback>
      <p:transition spd="slow" advTm="5000">
        <p:fade/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>
            <a:alphaModFix amt="39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378884" y="368300"/>
            <a:ext cx="11525251" cy="6121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400" strike="noStrike" noProof="1"/>
          </a:p>
        </p:txBody>
      </p:sp>
      <p:sp>
        <p:nvSpPr>
          <p:cNvPr id="53251" name="文本框 5"/>
          <p:cNvSpPr txBox="1"/>
          <p:nvPr/>
        </p:nvSpPr>
        <p:spPr>
          <a:xfrm>
            <a:off x="0" y="368300"/>
            <a:ext cx="3456517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735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【手法总结】</a:t>
            </a:r>
            <a:endParaRPr lang="zh-CN" altLang="en-US" sz="3735"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884" y="905933"/>
            <a:ext cx="11427883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顶真：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“……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其名为鲲。鲲之大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……其名为鹏。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鹏之背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作用：联结成一个整体,结构严密,读来语气连绵,音律流畅。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反复、夸张：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“不知其几千里也”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作用：极力渲染鲲鹏之硕大无比。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引用：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《齐谐》：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“水击三千里”“抟扶摇而上者九万里”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作用：使用了两个极度夸大的数字展现了大鹏“徙于南冥”的磅礴气势。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想象：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其视下也，亦若是则已矣。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作用：以人之视天来想象鹏之视下,意境开阔邈远。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30" y="367665"/>
            <a:ext cx="11623040" cy="61226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16387"/>
          <p:cNvSpPr txBox="1"/>
          <p:nvPr/>
        </p:nvSpPr>
        <p:spPr>
          <a:xfrm>
            <a:off x="507365" y="1196975"/>
            <a:ext cx="11058525" cy="5018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300EC0"/>
                </a:solidFill>
                <a:latin typeface="Times New Roman" panose="02020603050405020304" pitchFamily="18" charset="0"/>
                <a:ea typeface="幼圆" pitchFamily="49" charset="-122"/>
              </a:rPr>
              <a:t>       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幼圆" pitchFamily="49" charset="-122"/>
              </a:rPr>
              <a:t>“逍遥游”的含义是无依无靠，无所羁绊，悠然自得，自由自在。在本文中，作者借大鹏乘风翱翔，雾气、尘埃等漂浮的现象，说明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作为形体的生命，是没有绝对自由的，也不可能有</a:t>
            </a:r>
            <a:r>
              <a:rPr lang="zh-CN" altLang="en-US" sz="3600" b="1">
                <a:solidFill>
                  <a:srgbClr val="300EC0"/>
                </a:solidFill>
                <a:latin typeface="Times New Roman" panose="02020603050405020304" pitchFamily="18" charset="0"/>
                <a:ea typeface="幼圆" pitchFamily="49" charset="-122"/>
              </a:rPr>
              <a:t>；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幼圆" pitchFamily="49" charset="-122"/>
              </a:rPr>
              <a:t>而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人的精神，是应该绝对自由的，表达了作者对精神自由地追求。</a:t>
            </a:r>
            <a:r>
              <a:rPr lang="zh-CN" altLang="en-US" sz="36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    </a:t>
            </a:r>
            <a:endParaRPr lang="zh-CN" altLang="en-US" sz="36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300EC0"/>
                </a:solidFill>
                <a:latin typeface="Times New Roman" panose="02020603050405020304" pitchFamily="18" charset="0"/>
                <a:ea typeface="幼圆" pitchFamily="49" charset="-122"/>
              </a:rPr>
              <a:t>        </a:t>
            </a:r>
            <a:r>
              <a:rPr lang="zh-CN" altLang="en-US" sz="3600" b="1">
                <a:solidFill>
                  <a:srgbClr val="D01A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任何事物的存在都是依附于一定的条件，它们的活动都是有所凭借。</a:t>
            </a:r>
            <a:endParaRPr lang="zh-CN" altLang="en-US" sz="3600" b="1">
              <a:solidFill>
                <a:srgbClr val="D01A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</p:txBody>
      </p:sp>
      <p:grpSp>
        <p:nvGrpSpPr>
          <p:cNvPr id="20482" name="Group 6"/>
          <p:cNvGrpSpPr/>
          <p:nvPr/>
        </p:nvGrpSpPr>
        <p:grpSpPr>
          <a:xfrm>
            <a:off x="-70485" y="189230"/>
            <a:ext cx="2705509" cy="699872"/>
            <a:chOff x="138" y="461"/>
            <a:chExt cx="2480" cy="441"/>
          </a:xfrm>
        </p:grpSpPr>
        <p:pic>
          <p:nvPicPr>
            <p:cNvPr id="20483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2480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476" y="509"/>
              <a:ext cx="201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文章主题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" y="-3810"/>
            <a:ext cx="12147550" cy="68941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508760" y="1219518"/>
            <a:ext cx="8229600" cy="639762"/>
          </a:xfrm>
        </p:spPr>
        <p:txBody>
          <a:bodyPr anchor="ctr">
            <a:normAutofit fontScale="90000"/>
          </a:bodyPr>
          <a:lstStyle/>
          <a:p>
            <a:br>
              <a:rPr lang="en-US" altLang="zh-CN" sz="4000" b="1"/>
            </a:br>
            <a:r>
              <a:rPr lang="en-US" altLang="zh-CN" sz="4000" b="1"/>
              <a:t>《</a:t>
            </a:r>
            <a:r>
              <a:rPr lang="zh-CN" altLang="en-US" sz="4000" b="1"/>
              <a:t>庄子</a:t>
            </a:r>
            <a:r>
              <a:rPr lang="en-US" altLang="zh-CN" sz="4000" b="1"/>
              <a:t>*</a:t>
            </a:r>
            <a:r>
              <a:rPr lang="zh-CN" altLang="en-US" sz="4000" b="1"/>
              <a:t>逍遥游</a:t>
            </a:r>
            <a:r>
              <a:rPr lang="en-US" altLang="zh-CN" sz="4000" b="1"/>
              <a:t>》</a:t>
            </a:r>
            <a:r>
              <a:rPr lang="zh-CN" altLang="en-US" sz="4000" b="1"/>
              <a:t>中的成语</a:t>
            </a:r>
            <a:endParaRPr lang="zh-CN" altLang="en-US" sz="4000" b="1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298450" y="2042160"/>
            <a:ext cx="11185525" cy="5334000"/>
          </a:xfrm>
        </p:spPr>
        <p:txBody>
          <a:bodyPr>
            <a:normAutofit lnSpcReduction="20000"/>
          </a:bodyPr>
          <a:lstStyle/>
          <a:p>
            <a:pPr>
              <a:lnSpc>
                <a:spcPct val="105000"/>
              </a:lnSpc>
            </a:pPr>
            <a:r>
              <a:rPr lang="zh-CN" altLang="en-US" sz="3100" b="1">
                <a:solidFill>
                  <a:srgbClr val="CC0099"/>
                </a:solidFill>
              </a:rPr>
              <a:t>鹏程万里：</a:t>
            </a:r>
            <a:r>
              <a:rPr lang="zh-CN" altLang="en-US" sz="3100" b="1"/>
              <a:t>形容前程远大。</a:t>
            </a:r>
            <a:endParaRPr lang="zh-CN" altLang="en-US" sz="3100" b="1"/>
          </a:p>
          <a:p>
            <a:pPr>
              <a:lnSpc>
                <a:spcPct val="105000"/>
              </a:lnSpc>
            </a:pPr>
            <a:r>
              <a:rPr lang="zh-CN" altLang="en-US" sz="31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鲲鹏展翅：</a:t>
            </a:r>
            <a:r>
              <a:rPr lang="zh-CN" altLang="en-US" sz="3100" b="1">
                <a:latin typeface="楷体" panose="02010609060101010101" charset="-122"/>
                <a:ea typeface="楷体" panose="02010609060101010101" charset="-122"/>
                <a:sym typeface="+mn-ea"/>
              </a:rPr>
              <a:t>施展抱负，实现宏伟的理想，创造一番事业，比喻前程远大，不可限量</a:t>
            </a:r>
            <a:endParaRPr lang="zh-CN" altLang="en-US" sz="3100" b="1"/>
          </a:p>
          <a:p>
            <a:pPr>
              <a:lnSpc>
                <a:spcPct val="105000"/>
              </a:lnSpc>
            </a:pPr>
            <a:r>
              <a:rPr lang="zh-CN" altLang="en-US" sz="3100" b="1">
                <a:solidFill>
                  <a:srgbClr val="CC0099"/>
                </a:solidFill>
              </a:rPr>
              <a:t>扶摇直上：</a:t>
            </a:r>
            <a:r>
              <a:rPr lang="zh-CN" altLang="en-US" sz="3100" b="1"/>
              <a:t>形容地位、名声、价值等迅速上升。</a:t>
            </a:r>
            <a:endParaRPr lang="zh-CN" altLang="en-US" sz="3100" b="1"/>
          </a:p>
          <a:p>
            <a:pPr>
              <a:lnSpc>
                <a:spcPct val="105000"/>
              </a:lnSpc>
            </a:pPr>
            <a:r>
              <a:rPr lang="zh-CN" altLang="en-US" sz="3100" b="1"/>
              <a:t>唐朝诗人李白的</a:t>
            </a:r>
            <a:r>
              <a:rPr lang="en-US" altLang="zh-CN" sz="2800" b="1"/>
              <a:t>《</a:t>
            </a:r>
            <a:r>
              <a:rPr lang="zh-CN" altLang="en-US" sz="2800" b="1"/>
              <a:t>上李邕</a:t>
            </a:r>
            <a:r>
              <a:rPr lang="en-US" altLang="zh-CN" sz="2800" b="1"/>
              <a:t>》</a:t>
            </a:r>
            <a:r>
              <a:rPr lang="zh-CN" altLang="en-US" sz="3100" b="1"/>
              <a:t>曾说：大鹏一朝同风起，扶摇直上九万里。</a:t>
            </a:r>
            <a:r>
              <a:rPr lang="zh-CN" altLang="en-US" sz="2800" b="1"/>
              <a:t>”诗句的意思是：大鹏总有一天会和风飞起，凭借风力直上九天云外。</a:t>
            </a:r>
            <a:br>
              <a:rPr lang="zh-CN" altLang="en-US" sz="2800" b="1"/>
            </a:br>
            <a:r>
              <a:rPr lang="zh-CN" altLang="en-US" sz="2800" b="1"/>
              <a:t>李邕【</a:t>
            </a:r>
            <a:r>
              <a:rPr lang="en-US" altLang="zh-CN" sz="2800" b="1"/>
              <a:t>yōng</a:t>
            </a:r>
            <a:r>
              <a:rPr lang="en-US" altLang="zh-CN" sz="2800"/>
              <a:t> </a:t>
            </a:r>
            <a:r>
              <a:rPr lang="zh-CN" altLang="en-US" sz="2800"/>
              <a:t>】</a:t>
            </a:r>
            <a:r>
              <a:rPr lang="zh-CN" altLang="en-US" sz="2800" b="1"/>
              <a:t>擅长诗文，当时文士很多都投在他的门下。从</a:t>
            </a:r>
            <a:r>
              <a:rPr lang="en-US" altLang="zh-CN" sz="2800" b="1"/>
              <a:t>《</a:t>
            </a:r>
            <a:r>
              <a:rPr lang="zh-CN" altLang="en-US" sz="2800" b="1"/>
              <a:t>上李邕</a:t>
            </a:r>
            <a:r>
              <a:rPr lang="en-US" altLang="zh-CN" sz="2800" b="1"/>
              <a:t>》</a:t>
            </a:r>
            <a:r>
              <a:rPr lang="zh-CN" altLang="en-US" sz="2800" b="1"/>
              <a:t>这首诗中，可以看出青年时代李白的豪情壮志。</a:t>
            </a:r>
            <a:endParaRPr lang="zh-CN" altLang="en-US" sz="2800" b="1"/>
          </a:p>
          <a:p>
            <a:pPr>
              <a:lnSpc>
                <a:spcPct val="105000"/>
              </a:lnSpc>
            </a:pPr>
            <a:endParaRPr lang="zh-CN" altLang="en-US" sz="2800" b="1"/>
          </a:p>
        </p:txBody>
      </p:sp>
      <p:grpSp>
        <p:nvGrpSpPr>
          <p:cNvPr id="20482" name="Group 6"/>
          <p:cNvGrpSpPr/>
          <p:nvPr/>
        </p:nvGrpSpPr>
        <p:grpSpPr>
          <a:xfrm>
            <a:off x="-70485" y="189230"/>
            <a:ext cx="2705509" cy="699872"/>
            <a:chOff x="138" y="461"/>
            <a:chExt cx="2480" cy="441"/>
          </a:xfrm>
        </p:grpSpPr>
        <p:pic>
          <p:nvPicPr>
            <p:cNvPr id="20483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2480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476" y="509"/>
              <a:ext cx="201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成语积累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5" y="-92710"/>
            <a:ext cx="12078335" cy="69157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占位符 22530"/>
          <p:cNvSpPr>
            <a:spLocks noGrp="1"/>
          </p:cNvSpPr>
          <p:nvPr>
            <p:ph idx="1"/>
          </p:nvPr>
        </p:nvSpPr>
        <p:spPr>
          <a:xfrm>
            <a:off x="623570" y="1125855"/>
            <a:ext cx="10854690" cy="5391150"/>
          </a:xfrm>
        </p:spPr>
        <p:txBody>
          <a:bodyPr anchor="t">
            <a:normAutofit/>
          </a:bodyPr>
          <a:lstStyle/>
          <a:p>
            <a:pPr defTabSz="685800">
              <a:lnSpc>
                <a:spcPct val="13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kern="1200" baseline="0" smtClean="0">
                <a:solidFill>
                  <a:srgbClr val="300EC0"/>
                </a:solidFill>
                <a:latin typeface="+mn-ea"/>
                <a:ea typeface="+mn-ea"/>
                <a:cs typeface="+mn-cs"/>
              </a:rPr>
              <a:t>     </a:t>
            </a:r>
            <a:r>
              <a:rPr lang="en-US" altLang="zh-CN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1.</a:t>
            </a:r>
            <a:r>
              <a:rPr lang="zh-CN" altLang="en-US" sz="2800" b="1" kern="1200" baseline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夹叙夹议，节节叙事，节节议论</a:t>
            </a:r>
            <a:r>
              <a:rPr lang="zh-CN" altLang="en-US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，议论方式灵活多变，以寓言故事的形式表达思想，增强了说服力。</a:t>
            </a:r>
            <a:endParaRPr lang="zh-CN" altLang="en-US" sz="2800" b="1" kern="1200" baseline="0" smtClean="0">
              <a:solidFill>
                <a:srgbClr val="300E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defTabSz="685800">
              <a:lnSpc>
                <a:spcPct val="13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2.</a:t>
            </a:r>
            <a:r>
              <a:rPr lang="zh-CN" altLang="en-US" sz="2800" b="1" kern="1200" baseline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想象奇特丰富，气势磅礴，富有浪漫主义。</a:t>
            </a:r>
            <a:r>
              <a:rPr lang="zh-CN" altLang="en-US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文章开头写鲲的神奇变化，鹏的遨游太空，想象十分奇特。写鹏的南徙，“击三千里”“抟九万里”“扶摇直上”，意境壮阔。</a:t>
            </a:r>
            <a:endParaRPr lang="zh-CN" altLang="en-US" sz="2800" b="1" kern="1200" baseline="0" smtClean="0">
              <a:solidFill>
                <a:srgbClr val="300E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defTabSz="685800">
              <a:lnSpc>
                <a:spcPct val="13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3.</a:t>
            </a:r>
            <a:r>
              <a:rPr lang="zh-CN" altLang="en-US" sz="2800" b="1" kern="1200" baseline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运用夸张、比喻等多种修辞手法</a:t>
            </a:r>
            <a:r>
              <a:rPr lang="zh-CN" altLang="en-US" sz="2800" b="1" kern="1200" baseline="0" smtClean="0">
                <a:solidFill>
                  <a:srgbClr val="300E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，营造了雄浑开阔的意境。写鹏鸟南飞“水击三千里，抟扶摇而上九万里”是夸张，姜鹏的翅膀比作天边的云是比喻。</a:t>
            </a:r>
            <a:endParaRPr lang="zh-CN" altLang="en-US" sz="2800" b="1" kern="1200" baseline="0" smtClean="0">
              <a:solidFill>
                <a:srgbClr val="300E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482" name="Group 6"/>
          <p:cNvGrpSpPr/>
          <p:nvPr/>
        </p:nvGrpSpPr>
        <p:grpSpPr>
          <a:xfrm>
            <a:off x="-70485" y="189230"/>
            <a:ext cx="2705509" cy="699872"/>
            <a:chOff x="138" y="461"/>
            <a:chExt cx="2480" cy="441"/>
          </a:xfrm>
        </p:grpSpPr>
        <p:pic>
          <p:nvPicPr>
            <p:cNvPr id="20483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2480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476" y="509"/>
              <a:ext cx="201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写作特色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" y="-43180"/>
            <a:ext cx="12147550" cy="68560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872" y="3012622"/>
            <a:ext cx="2988128" cy="29881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6"/>
          <a:stretch>
            <a:fillRect/>
          </a:stretch>
        </p:blipFill>
        <p:spPr>
          <a:xfrm>
            <a:off x="1524000" y="3636645"/>
            <a:ext cx="4537234" cy="23641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06103" y="1749266"/>
            <a:ext cx="5167789" cy="85280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95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活动四 拓展延伸</a:t>
            </a:r>
            <a:endParaRPr lang="zh-CN" altLang="en-US" sz="4950" b="1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911" y="103062"/>
            <a:ext cx="2438096" cy="30761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85" y="4057475"/>
            <a:ext cx="2134793" cy="1295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7454" y="1037801"/>
            <a:ext cx="1228571" cy="82857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5000" p14:dur="1400">
        <p14:ripple/>
      </p:transition>
    </mc:Choice>
    <mc:Fallback>
      <p:transition spd="slow" advTm="5000">
        <p:fade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文本框 2"/>
          <p:cNvSpPr txBox="1"/>
          <p:nvPr/>
        </p:nvSpPr>
        <p:spPr>
          <a:xfrm>
            <a:off x="306705" y="926465"/>
            <a:ext cx="11816715" cy="19583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64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大鹏一日同风起，扶摇直上九万里。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（大鹏总有一天会和风飞起，凭借风力直上九天云外。）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64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假令风歇时下来，犹能簸却沧溟水。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（如果在风歇时停下来，其力量之大犹能将沧海之水簸干。）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64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世人见我恒殊调，闻余大言皆冷笑。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（世人见我好发奇谈怪论，听了我的大言皆冷笑不已。）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ts val="364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宣父犹能畏后生，丈夫未可轻年少。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（孔圣人还说后生可畏，大丈夫可不能轻视年轻人啊！）</a:t>
            </a:r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05" y="3504565"/>
            <a:ext cx="10341610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此诗通过对大鹏形象的刻画与颂扬，表达了李白的凌云壮志和强烈的用世之心，对李邕瞧不起年轻人的态度非常不满，表现了李白</a:t>
            </a:r>
            <a:r>
              <a:rPr lang="zh-CN" altLang="en-US" sz="2400" b="1" smtClean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勇于追求而且自信、自负、不畏流俗</a:t>
            </a:r>
            <a:r>
              <a:rPr lang="zh-CN" altLang="en-US" sz="24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的精神。全诗语气直率不谦，充满了初生牛犊儿不怕虎的锐气。</a:t>
            </a:r>
            <a:endParaRPr lang="zh-CN" altLang="en-US" sz="2400" b="1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3760" y="210820"/>
            <a:ext cx="1554480" cy="811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3600" smtClean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上李邕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748790" y="186690"/>
            <a:ext cx="5588000" cy="706755"/>
          </a:xfrm>
          <a:prstGeom prst="rect">
            <a:avLst/>
          </a:prstGeom>
          <a:solidFill>
            <a:srgbClr val="F0A73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有关大鹏的古诗词名句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905" y="1405255"/>
            <a:ext cx="95611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大鹏一日同风起,扶摇直上九万里。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———李白《上李邕》 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九万里风鹏正举。风休住,蓬舟吹取三山去!         ———李清照《渔家傲》 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鲲鹏展翅,九万里,翻动扶摇羊角。背负青天朝下看,都是人间城郭。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———毛泽东《念奴娇·鸟儿问答》 </a:t>
            </a:r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图南未可料，变化有鲲鹏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578100" algn="ctr"/>
            <a:r>
              <a:rPr lang="zh-CN" altLang="en-US" sz="32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——杜甫《泊于岳阳城下》</a:t>
            </a:r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大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0500" y="893445"/>
            <a:ext cx="2255520" cy="1760220"/>
          </a:xfrm>
          <a:prstGeom prst="rect">
            <a:avLst/>
          </a:prstGeom>
          <a:effectLst>
            <a:outerShdw blurRad="12700" dist="2159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9875" y="407035"/>
            <a:ext cx="10326370" cy="5867400"/>
          </a:xfrm>
        </p:spPr>
        <p:txBody>
          <a:bodyPr anchor="t">
            <a:normAutofit lnSpcReduction="20000"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明清的通俗小说也受其影响,如《西游记》中狮驼国的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大鹏金翅雕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给唐僧师徒造成了极大的麻烦；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《说岳全传》则称抗金名将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岳飞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(字鹏举)是大鹏转世;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俗语说：“学做鲲鹏飞万里， 不做燕雀恋子巢”。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大鹏鸟成是人们努力向上，大展鸿图的标志物。鲲鹏比喻一些宏图壮志，也成为了</a:t>
            </a:r>
            <a:r>
              <a:rPr sz="36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自由的象征，理想的图腾</a:t>
            </a:r>
            <a:endParaRPr lang="zh-CN" altLang="en-US" sz="3600" b="1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525"/>
            <a:ext cx="9144000" cy="6853020"/>
          </a:xfrm>
          <a:prstGeom prst="rect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36200" y="11264900"/>
            <a:ext cx="342900" cy="266700"/>
          </a:xfrm>
          <a:prstGeom prst="cube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76000" y="12674600"/>
            <a:ext cx="368300" cy="266700"/>
          </a:xfrm>
          <a:prstGeom prst="cube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87300" y="11303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12595" y="1524159"/>
            <a:ext cx="8766810" cy="4575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北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冥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有鱼，其名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为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鲲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。鲲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大，不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知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几千里也；化而为鸟，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名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为鹏。鹏之背，不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知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几千里也；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怒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而飞，其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翼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若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垂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天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云。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鸟也，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海</a:t>
            </a:r>
            <a:r>
              <a:rPr lang="zh-CN" altLang="en-US" sz="27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运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则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将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徙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于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南冥。南冥者，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天池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也。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齐谐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者，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志怪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者也。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谐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之言曰：“鹏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徙于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南冥也，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</a:t>
            </a:r>
            <a:r>
              <a:rPr lang="zh-CN" altLang="en-US" sz="27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击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三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千里，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抟</a:t>
            </a:r>
            <a:r>
              <a:rPr lang="zh-CN" altLang="en-US" sz="27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扶摇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而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上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者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九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万里，</a:t>
            </a:r>
            <a:r>
              <a:rPr lang="zh-CN" altLang="en-US" sz="27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去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六月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息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者也。”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野马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也，尘埃也，生物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以息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相吹也。天之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苍苍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正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色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邪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r>
              <a:rPr lang="zh-CN" altLang="en-US" sz="2700" b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zh-CN" altLang="en-US" sz="27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∕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远而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无所至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极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邪？</a:t>
            </a:r>
            <a:r>
              <a:rPr lang="zh-CN" altLang="en-US" sz="27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</a:t>
            </a:r>
            <a:r>
              <a:rPr lang="zh-CN" altLang="en-US" sz="27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视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也，亦若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</a:t>
            </a:r>
            <a:r>
              <a:rPr lang="en-US" altLang="zh-CN" sz="27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则已矣。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algn="l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700" b="1"/>
          </a:p>
        </p:txBody>
      </p:sp>
      <p:sp>
        <p:nvSpPr>
          <p:cNvPr id="12290" name="标题 1"/>
          <p:cNvSpPr txBox="1"/>
          <p:nvPr/>
        </p:nvSpPr>
        <p:spPr>
          <a:xfrm>
            <a:off x="4355306" y="428149"/>
            <a:ext cx="2805113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/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北冥有鱼</a:t>
            </a:r>
            <a:endParaRPr lang="zh-CN" altLang="en-US" sz="4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6591" y="1206024"/>
            <a:ext cx="87630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míng</a:t>
            </a:r>
            <a:endParaRPr lang="zh-CN" altLang="zh-CN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499100" y="1252220"/>
            <a:ext cx="8705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kūn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14669" y="2250758"/>
            <a:ext cx="593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xǐ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1756" name="矩形 31755"/>
          <p:cNvSpPr/>
          <p:nvPr/>
        </p:nvSpPr>
        <p:spPr>
          <a:xfrm>
            <a:off x="9044940" y="3051810"/>
            <a:ext cx="757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xié</a:t>
            </a:r>
            <a:endParaRPr lang="en-US" altLang="zh-CN" sz="2400" b="1" err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32810" y="5413375"/>
            <a:ext cx="765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yé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16634" y="3300519"/>
            <a:ext cx="7975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 Unicode MS" panose="020b0604020202020204" pitchFamily="34" charset="-122"/>
              </a:rPr>
              <a:t>tuán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8008" y="5584825"/>
            <a:ext cx="339661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注意字音、停顿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9" grpId="0"/>
      <p:bldP spid="20" grpId="0"/>
      <p:bldP spid="31756" grpId="0"/>
      <p:bldP spid="1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矩形 8193"/>
          <p:cNvSpPr/>
          <p:nvPr/>
        </p:nvSpPr>
        <p:spPr>
          <a:xfrm>
            <a:off x="4361815" y="520700"/>
            <a:ext cx="7481570" cy="6277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Tx/>
            </a:pPr>
            <a:r>
              <a:rPr lang="zh-CN" altLang="en-US" sz="4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（约前</a:t>
            </a:r>
            <a:r>
              <a:rPr lang="en-US" altLang="x-none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369~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</a:t>
            </a:r>
            <a:r>
              <a:rPr lang="en-US" altLang="x-none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286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，名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时期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人，著名的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的重要代表，与老子并称为 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庄子的主要思想是  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。在政治上，他主张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无为而治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为了现实的束缚和苦闷，他还倡导精神超脱，主张彻底屏除世俗名利地位之心，入于精神自由的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“逍遥”之境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著有名篇：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逍遥游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齐物论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9638983" y="917258"/>
            <a:ext cx="5984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4245928" y="1661478"/>
            <a:ext cx="1063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战国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7304405" y="1661795"/>
            <a:ext cx="1595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宋国蒙</a:t>
            </a:r>
            <a:r>
              <a:rPr lang="zh-CN" altLang="en-US" sz="2800" b="1" u="sng">
                <a:latin typeface="Arial" panose="020b0604020202020204" pitchFamily="34" charset="0"/>
                <a:ea typeface="华文中宋" pitchFamily="2" charset="-122"/>
              </a:rPr>
              <a:t>  </a:t>
            </a:r>
            <a:endParaRPr lang="zh-CN" altLang="en-US" sz="2800" b="1" u="sng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7838123" y="2286953"/>
            <a:ext cx="1722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道家学派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9011603" y="2877185"/>
            <a:ext cx="16462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“老庄</a:t>
            </a:r>
            <a:r>
              <a:rPr lang="en-US" altLang="x-none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”</a:t>
            </a:r>
            <a:endParaRPr lang="en-US" altLang="x-none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7738745" y="3540760"/>
            <a:ext cx="19002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清静无为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4847590" y="2183448"/>
            <a:ext cx="2990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思想家、文学家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10242" name="图片 10241" descr="26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240155"/>
            <a:ext cx="3809365" cy="5445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2" name="Group 6"/>
          <p:cNvGrpSpPr/>
          <p:nvPr/>
        </p:nvGrpSpPr>
        <p:grpSpPr>
          <a:xfrm>
            <a:off x="317500" y="217488"/>
            <a:ext cx="2319338" cy="700087"/>
            <a:chOff x="138" y="461"/>
            <a:chExt cx="1461" cy="441"/>
          </a:xfrm>
        </p:grpSpPr>
        <p:pic>
          <p:nvPicPr>
            <p:cNvPr id="20483" name="Picture 7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走近作者</a:t>
              </a:r>
              <a:endParaRPr lang="zh-CN" altLang="en-US" sz="28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  <p:bldP spid="8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6389846" y="3520440"/>
            <a:ext cx="4278154" cy="248031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626433" y="919566"/>
            <a:ext cx="1593166" cy="15931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508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2" name="文本框 11"/>
          <p:cNvSpPr txBox="1"/>
          <p:nvPr/>
        </p:nvSpPr>
        <p:spPr>
          <a:xfrm>
            <a:off x="1903528" y="663304"/>
            <a:ext cx="912641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作品简介</a:t>
            </a:r>
            <a:endParaRPr lang="zh-CN" altLang="en-US" sz="405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3219450" y="569595"/>
            <a:ext cx="8383270" cy="5591810"/>
          </a:xfrm>
        </p:spPr>
        <p:txBody>
          <a:bodyPr anchor="t">
            <a:no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《庄子》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称《南华经》，是由庄周和他的门人以及后学者著有，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今存33篇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，包括</a:t>
            </a:r>
            <a:r>
              <a:rPr lang="zh-CN" altLang="en-US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内篇7篇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外篇15篇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杂篇11篇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内篇七篇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，一般定为庄子著；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外篇十五篇</a:t>
            </a:r>
            <a:r>
              <a:rPr lang="zh-CN" altLang="en-US" b="1">
                <a:solidFill>
                  <a:srgbClr val="80008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杂篇十一篇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可能掺杂有他的门人和后来道家的作品。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其文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想象奇幻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丰富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，构思巧妙，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大多是</a:t>
            </a:r>
            <a:r>
              <a:rPr lang="zh-CN" altLang="en-US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寓言作品</a:t>
            </a:r>
            <a:r>
              <a:rPr lang="en-US" altLang="zh-CN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寓言和比喻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善于虚构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，文笔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汪洋恣肆，</a:t>
            </a:r>
            <a:r>
              <a:rPr lang="zh-CN" altLang="en-US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气势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波澜壮阔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浪漫主义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的艺术风格。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buClrTx/>
              <a:buSzTx/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它不仅有很高的哲学成就，对后世文学的发展也有着深远的影响。人们评价这本书为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“文学的哲学、哲学的文学”。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鲁迅先生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更评价说: “其文汪洋辟阖，仪态万方，晚周诸子之作，莫能先也。”本课第一则选自内篇的《逍遥游》。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63351"/>
          <a:stretch>
            <a:fillRect/>
          </a:stretch>
        </p:blipFill>
        <p:spPr>
          <a:xfrm>
            <a:off x="6944678" y="3936683"/>
            <a:ext cx="4278154" cy="2480310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19985" y="124460"/>
            <a:ext cx="8068310" cy="6681470"/>
          </a:xfrm>
          <a:prstGeom prst="rect">
            <a:avLst/>
          </a:prstGeom>
          <a:noFill/>
          <a:ln w="28575" cmpd="thickThin">
            <a:noFill/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None/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因唐玄宗尊庄子为南华真人，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故《庄子》又称《南华经》。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《逍遥游》 是《庄子》中的代表作品，列于《内篇》之首。“逍遥”也写作“消摇”，意思是悠闲自得的样子；“逍遥游”就是没有任何束缚地、无所依赖、自由自在地活动,遨游永恒的精神世界。 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庄子生活的年代，正是我国古代社会大变革、大动荡、大战乱的时代，其时周王朝名存实亡，各诸侯国之间的战争愈演愈烈，战争也空前残酷。现实处境使他无力一展抱负，改变现状，他只好在幻想的天地间翱翔，在绝对的自由环境里寻求解脱。因此他写出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苦闷心灵的追求之歌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《逍遥游》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7940" y="1496060"/>
            <a:ext cx="3888105" cy="895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604010" y="454025"/>
            <a:ext cx="736600" cy="2606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背景介绍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872" y="3012622"/>
            <a:ext cx="2988128" cy="29881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86"/>
          <a:stretch>
            <a:fillRect/>
          </a:stretch>
        </p:blipFill>
        <p:spPr>
          <a:xfrm>
            <a:off x="1524000" y="3636645"/>
            <a:ext cx="4537234" cy="23641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06103" y="1749266"/>
            <a:ext cx="5167789" cy="85280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950" b="1">
                <a:latin typeface="柳公权楷书" panose="02010600010101010101" charset="-122"/>
                <a:ea typeface="柳公权楷书" panose="02010600010101010101" charset="-122"/>
                <a:cs typeface="柳公权楷书" panose="02010600010101010101" charset="-122"/>
              </a:rPr>
              <a:t>活动一 疏通文意</a:t>
            </a:r>
            <a:endParaRPr lang="zh-CN" altLang="en-US" sz="4950" b="1">
              <a:latin typeface="柳公权楷书" panose="02010600010101010101" charset="-122"/>
              <a:ea typeface="柳公权楷书" panose="02010600010101010101" charset="-122"/>
              <a:cs typeface="柳公权楷书" panose="0201060001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911" y="103062"/>
            <a:ext cx="2438096" cy="30761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085" y="4057475"/>
            <a:ext cx="2134793" cy="129552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7454" y="1037801"/>
            <a:ext cx="1228571" cy="82857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536950" y="3065780"/>
            <a:ext cx="6150610" cy="991870"/>
          </a:xfrm>
          <a:prstGeom prst="rect">
            <a:avLst/>
          </a:prstGeom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spAutoFit/>
          </a:bodyPr>
          <a:lstStyle>
            <a:defPPr>
              <a:defRPr lang="zh-CN"/>
            </a:defPPr>
            <a:lvl1pPr>
              <a:defRPr sz="4000">
                <a:latin typeface="华文新魏" pitchFamily="2" charset="-122"/>
                <a:ea typeface="华文新魏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b="1" err="1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借助课下注释</a:t>
            </a:r>
            <a:r>
              <a:rPr lang="zh-CN" b="1" err="1" smtClean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，翻译文章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5000" p14:dur="1400">
        <p14:ripple/>
      </p:transition>
    </mc:Choice>
    <mc:Fallback>
      <p:transition spd="slow" advTm="5000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3.xml><?xml version="1.0" encoding="utf-8"?>
<p:tagLst xmlns:p="http://schemas.openxmlformats.org/presentationml/2006/main">
  <p:tag name="KSO_WM_TEMPLATE_CATEGORY" val="basetag"/>
  <p:tag name="KSO_WM_TEMPLATE_INDEX" val="20164390"/>
</p:tagLst>
</file>

<file path=ppt/tags/tag2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5.xml><?xml version="1.0" encoding="utf-8"?>
<p:tagLst xmlns:p="http://schemas.openxmlformats.org/presentationml/2006/main">
  <p:tag name="KSO_WM_BEAUTIFY_FLAG" val="#wm#"/>
  <p:tag name="KSO_WM_TEMPLATE_CATEGORY" val="basetag"/>
  <p:tag name="KSO_WM_TEMPLATE_INDEX" val="20164390"/>
</p:tagLst>
</file>

<file path=ppt/tags/tag2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2_A000120140530A99PPBG">
  <a:themeElements>
    <a:clrScheme name="自定义 586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4F5A71"/>
      </a:accent1>
      <a:accent2>
        <a:srgbClr val="6A8F94"/>
      </a:accent2>
      <a:accent3>
        <a:srgbClr val="4E6363"/>
      </a:accent3>
      <a:accent4>
        <a:srgbClr val="8B695B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 charset="0"/>
        <a:cs typeface="Arial"/>
      </a:majorFont>
      <a:minorFont>
        <a:latin typeface="Times New Roman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A000120140530A99PPBG">
  <a:themeElements>
    <a:clrScheme name="自定义 586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4F5A71"/>
      </a:accent1>
      <a:accent2>
        <a:srgbClr val="6A8F94"/>
      </a:accent2>
      <a:accent3>
        <a:srgbClr val="4E6363"/>
      </a:accent3>
      <a:accent4>
        <a:srgbClr val="8B695B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 charset="0"/>
        <a:cs typeface="Arial"/>
      </a:majorFont>
      <a:minorFont>
        <a:latin typeface="Times New Roman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238</Paragraphs>
  <Slides>49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67">
      <vt:lpstr>Arial</vt:lpstr>
      <vt:lpstr>Calibri Light</vt:lpstr>
      <vt:lpstr>Calibri</vt:lpstr>
      <vt:lpstr>宋体</vt:lpstr>
      <vt:lpstr>微软雅黑</vt:lpstr>
      <vt:lpstr>Times New Roman</vt:lpstr>
      <vt:lpstr>幼圆</vt:lpstr>
      <vt:lpstr>华文中宋</vt:lpstr>
      <vt:lpstr>Wingdings</vt:lpstr>
      <vt:lpstr>楷体</vt:lpstr>
      <vt:lpstr>黑体</vt:lpstr>
      <vt:lpstr>柳公权楷书</vt:lpstr>
      <vt:lpstr>Arial Unicode MS</vt:lpstr>
      <vt:lpstr>华文新魏</vt:lpstr>
      <vt:lpstr>字魂行云飞白体</vt:lpstr>
      <vt:lpstr>华文行楷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追求绝对精神自由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《庄子*逍遥游》中的成语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2021-02-08T18:29:23.201</cp:lastPrinted>
  <dcterms:created xsi:type="dcterms:W3CDTF">2021-02-08T18:29:23Z</dcterms:created>
  <dcterms:modified xsi:type="dcterms:W3CDTF">2021-02-08T10:29:32Z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