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78" r:id="rId1"/>
  </p:sldMasterIdLst>
  <p:sldIdLst>
    <p:sldId id="288" r:id="rId2"/>
    <p:sldId id="257" r:id="rId3"/>
    <p:sldId id="269"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Lst>
  <p:sldSz cx="12192000" cy="6858000"/>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1" d="100"/>
          <a:sy n="91" d="100"/>
        </p:scale>
        <p:origin x="322" y="7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tags" Target="tags/tag1.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a:t>单击此处编辑母版标题样式</a:t>
            </a:r>
            <a:endParaRPr lang="en-US"/>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7" name="Freeform 6"/>
          <p:cNvSpPr/>
          <p:nvPr/>
        </p:nvSpPr>
        <p:spPr bwMode="auto">
          <a:xfrm>
            <a:off x="0" y="4323810"/>
            <a:ext cx="1744652" cy="778589"/>
          </a:xfrm>
          <a:custGeom>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p:txBody>
      </p:sp>
      <p:sp>
        <p:nvSpPr>
          <p:cNvPr id="6" name="Slide Number Placeholder 5"/>
          <p:cNvSpPr>
            <a:spLocks noGrp="1"/>
          </p:cNvSpPr>
          <p:nvPr>
            <p:ph type="sldNum" sz="quarter" idx="12"/>
          </p:nvPr>
        </p:nvSpPr>
        <p:spPr>
          <a:xfrm>
            <a:off x="531812" y="4529540"/>
            <a:ext cx="779767" cy="365125"/>
          </a:xfrm>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2721019398"/>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和描述">
    <p:spTree>
      <p:nvGrpSpPr>
        <p:cNvPr id="1" name=""/>
        <p:cNvGrpSpPr/>
        <p:nvPr/>
      </p:nvGrpSpPr>
      <p:grpSpPr>
        <a:xfrm>
          <a:off x="0" y="0"/>
          <a: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a:t>单击此处编辑母版标题样式</a:t>
            </a:r>
            <a:endParaRPr lang="en-US"/>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4189" y="31781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6" name="Slide Number Placeholder 5"/>
          <p:cNvSpPr>
            <a:spLocks noGrp="1"/>
          </p:cNvSpPr>
          <p:nvPr>
            <p:ph type="sldNum" sz="quarter" idx="12"/>
          </p:nvPr>
        </p:nvSpPr>
        <p:spPr>
          <a:xfrm>
            <a:off x="531812" y="3244139"/>
            <a:ext cx="779767" cy="365125"/>
          </a:xfrm>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2785627788"/>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带描述的引言">
    <p:spTree>
      <p:nvGrpSpPr>
        <p:cNvPr id="1" name=""/>
        <p:cNvGrpSpPr/>
        <p:nvPr/>
      </p:nvGrpSpPr>
      <p:grpSpPr>
        <a:xfrm>
          <a:off x="0" y="0"/>
          <a: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a:t>单击此处编辑母版标题样式</a:t>
            </a:r>
            <a:endParaRPr lang="en-US"/>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1" name="Freeform 11"/>
          <p:cNvSpPr/>
          <p:nvPr/>
        </p:nvSpPr>
        <p:spPr bwMode="auto">
          <a:xfrm flipV="1">
            <a:off x="-4189" y="31781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6" name="Slide Number Placeholder 5"/>
          <p:cNvSpPr>
            <a:spLocks noGrp="1"/>
          </p:cNvSpPr>
          <p:nvPr>
            <p:ph type="sldNum" sz="quarter" idx="12"/>
          </p:nvPr>
        </p:nvSpPr>
        <p:spPr>
          <a:xfrm>
            <a:off x="531812" y="3244139"/>
            <a:ext cx="779767" cy="365125"/>
          </a:xfrm>
        </p:spPr>
        <p:txBody>
          <a:bodyPr/>
          <a:lstStyle/>
          <a:p>
            <a:fld id="{0ACADFF9-3452-4C3E-8069-E688904545EE}" type="slidenum">
              <a:rPr lang="zh-CN" altLang="en-US" smtClean="0"/>
              <a:t>‹#›</a:t>
            </a:fld>
            <a:endParaRPr lang="zh-CN" alt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extLst>
      <p:ext uri="{BB962C8B-B14F-4D97-AF65-F5344CB8AC3E}">
        <p14:creationId xmlns:p14="http://schemas.microsoft.com/office/powerpoint/2010/main" val="612161809"/>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名片">
    <p:spTree>
      <p:nvGrpSpPr>
        <p:cNvPr id="1" name=""/>
        <p:cNvGrpSpPr/>
        <p:nvPr/>
      </p:nvGrpSpPr>
      <p:grpSpPr>
        <a:xfrm>
          <a:off x="0" y="0"/>
          <a: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a:t>单击此处编辑母版标题样式</a:t>
            </a:r>
            <a:endParaRPr lang="en-US"/>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491172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7" name="Slide Number Placeholder 6"/>
          <p:cNvSpPr>
            <a:spLocks noGrp="1"/>
          </p:cNvSpPr>
          <p:nvPr>
            <p:ph type="sldNum" sz="quarter" idx="12"/>
          </p:nvPr>
        </p:nvSpPr>
        <p:spPr>
          <a:xfrm>
            <a:off x="531812" y="4983087"/>
            <a:ext cx="779767" cy="365125"/>
          </a:xfrm>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1086379460"/>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引言名片">
    <p:spTree>
      <p:nvGrpSpPr>
        <p:cNvPr id="1" name=""/>
        <p:cNvGrpSpPr/>
        <p:nvPr/>
      </p:nvGrpSpPr>
      <p:grpSpPr>
        <a:xfrm>
          <a:off x="0" y="0"/>
          <a: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a:t>单击此处编辑母版标题样式</a:t>
            </a:r>
            <a:endParaRPr lang="en-US"/>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1" name="Freeform 11"/>
          <p:cNvSpPr/>
          <p:nvPr/>
        </p:nvSpPr>
        <p:spPr bwMode="auto">
          <a:xfrm flipV="1">
            <a:off x="-4189" y="491172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7" name="Slide Number Placeholder 6"/>
          <p:cNvSpPr>
            <a:spLocks noGrp="1"/>
          </p:cNvSpPr>
          <p:nvPr>
            <p:ph type="sldNum" sz="quarter" idx="12"/>
          </p:nvPr>
        </p:nvSpPr>
        <p:spPr>
          <a:xfrm>
            <a:off x="531812" y="4983087"/>
            <a:ext cx="779767" cy="365125"/>
          </a:xfrm>
        </p:spPr>
        <p:txBody>
          <a:bodyPr/>
          <a:lstStyle/>
          <a:p>
            <a:fld id="{0ACADFF9-3452-4C3E-8069-E688904545EE}" type="slidenum">
              <a:rPr lang="zh-CN" altLang="en-US" smtClean="0"/>
              <a:t>‹#›</a:t>
            </a:fld>
            <a:endParaRPr lang="zh-CN" alt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extLst>
      <p:ext uri="{BB962C8B-B14F-4D97-AF65-F5344CB8AC3E}">
        <p14:creationId xmlns:p14="http://schemas.microsoft.com/office/powerpoint/2010/main" val="469523339"/>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真或假">
    <p:spTree>
      <p:nvGrpSpPr>
        <p:cNvPr id="1" name=""/>
        <p:cNvGrpSpPr/>
        <p:nvPr/>
      </p:nvGrpSpPr>
      <p:grpSpPr>
        <a:xfrm>
          <a:off x="0" y="0"/>
          <a: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a:t>单击此处编辑母版标题样式</a:t>
            </a:r>
            <a:endParaRPr lang="en-US"/>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491172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7" name="Slide Number Placeholder 6"/>
          <p:cNvSpPr>
            <a:spLocks noGrp="1"/>
          </p:cNvSpPr>
          <p:nvPr>
            <p:ph type="sldNum" sz="quarter" idx="12"/>
          </p:nvPr>
        </p:nvSpPr>
        <p:spPr>
          <a:xfrm>
            <a:off x="531812" y="4983087"/>
            <a:ext cx="779767" cy="365125"/>
          </a:xfrm>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1055055317"/>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9" y="7143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6" name="Slide Number Placeholder 5"/>
          <p:cNvSpPr>
            <a:spLocks noGrp="1"/>
          </p:cNvSpPr>
          <p:nvPr>
            <p:ph type="sldNum" sz="quarter" idx="12"/>
          </p:nvPr>
        </p:nvSpPr>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805732317"/>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a:t>单击此处编辑母版标题样式</a:t>
            </a:r>
            <a:endParaRPr lang="en-US"/>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9" y="7143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6" name="Slide Number Placeholder 5"/>
          <p:cNvSpPr>
            <a:spLocks noGrp="1"/>
          </p:cNvSpPr>
          <p:nvPr>
            <p:ph type="sldNum" sz="quarter" idx="12"/>
          </p:nvPr>
        </p:nvSpPr>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192101097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a:xfrm>
            <a:off x="2592925" y="624110"/>
            <a:ext cx="8911687" cy="1280890"/>
          </a:xfrm>
        </p:spPr>
        <p:txBody>
          <a:bodyPr/>
          <a:lstStyle/>
          <a:p>
            <a:r>
              <a:rPr lang="zh-CN" altLang="en-US"/>
              <a:t>单击此处编辑母版标题样式</a:t>
            </a:r>
            <a:endParaRPr lang="en-US"/>
          </a:p>
        </p:txBody>
      </p:sp>
      <p:sp>
        <p:nvSpPr>
          <p:cNvPr id="3" name="Content Placeholder 2"/>
          <p:cNvSpPr>
            <a:spLocks noGrp="1"/>
          </p:cNvSpPr>
          <p:nvPr>
            <p:ph idx="1"/>
          </p:nvPr>
        </p:nvSpPr>
        <p:spPr>
          <a:xfrm>
            <a:off x="2589212" y="2133600"/>
            <a:ext cx="8915400" cy="377762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9" y="7143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6" name="Slide Number Placeholder 5"/>
          <p:cNvSpPr>
            <a:spLocks noGrp="1"/>
          </p:cNvSpPr>
          <p:nvPr>
            <p:ph type="sldNum" sz="quarter" idx="12"/>
          </p:nvPr>
        </p:nvSpPr>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3522550260"/>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a:t>单击此处编辑母版标题样式</a:t>
            </a:r>
            <a:endParaRPr lang="en-US"/>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4189" y="31781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6" name="Slide Number Placeholder 5"/>
          <p:cNvSpPr>
            <a:spLocks noGrp="1"/>
          </p:cNvSpPr>
          <p:nvPr>
            <p:ph type="sldNum" sz="quarter" idx="12"/>
          </p:nvPr>
        </p:nvSpPr>
        <p:spPr>
          <a:xfrm>
            <a:off x="531812" y="3244139"/>
            <a:ext cx="779767" cy="365125"/>
          </a:xfrm>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3520307262"/>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8" name="Title 7"/>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4189" y="7143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11" name="Slide Number Placeholder 5"/>
          <p:cNvSpPr>
            <a:spLocks noGrp="1"/>
          </p:cNvSpPr>
          <p:nvPr>
            <p:ph type="sldNum" sz="quarter" idx="12"/>
          </p:nvPr>
        </p:nvSpPr>
        <p:spPr>
          <a:xfrm>
            <a:off x="531812" y="787782"/>
            <a:ext cx="779767" cy="365125"/>
          </a:xfrm>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243180200"/>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 name="Title 9"/>
          <p:cNvSpPr>
            <a:spLocks noGrp="1"/>
          </p:cNvSpPr>
          <p:nvPr>
            <p:ph type="title"/>
          </p:nvPr>
        </p:nvSpPr>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12" name="Freeform 11"/>
          <p:cNvSpPr/>
          <p:nvPr/>
        </p:nvSpPr>
        <p:spPr bwMode="auto">
          <a:xfrm flipV="1">
            <a:off x="-4189" y="7143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13" name="Slide Number Placeholder 5"/>
          <p:cNvSpPr>
            <a:spLocks noGrp="1"/>
          </p:cNvSpPr>
          <p:nvPr>
            <p:ph type="sldNum" sz="quarter" idx="12"/>
          </p:nvPr>
        </p:nvSpPr>
        <p:spPr>
          <a:xfrm>
            <a:off x="531812" y="787782"/>
            <a:ext cx="779767" cy="365125"/>
          </a:xfrm>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62526977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7" name="Freeform 11"/>
          <p:cNvSpPr/>
          <p:nvPr/>
        </p:nvSpPr>
        <p:spPr bwMode="auto">
          <a:xfrm flipV="1">
            <a:off x="-4189" y="7143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5" name="Slide Number Placeholder 4"/>
          <p:cNvSpPr>
            <a:spLocks noGrp="1"/>
          </p:cNvSpPr>
          <p:nvPr>
            <p:ph type="sldNum" sz="quarter" idx="12"/>
          </p:nvPr>
        </p:nvSpPr>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429317451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6" name="Freeform 11"/>
          <p:cNvSpPr/>
          <p:nvPr/>
        </p:nvSpPr>
        <p:spPr bwMode="auto">
          <a:xfrm flipV="1">
            <a:off x="-4189" y="7143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4" name="Slide Number Placeholder 3"/>
          <p:cNvSpPr>
            <a:spLocks noGrp="1"/>
          </p:cNvSpPr>
          <p:nvPr>
            <p:ph type="sldNum" sz="quarter" idx="12"/>
          </p:nvPr>
        </p:nvSpPr>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3833658631"/>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a:t>单击此处编辑母版标题样式</a:t>
            </a:r>
            <a:endParaRPr lang="en-US"/>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71437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7" name="Slide Number Placeholder 6"/>
          <p:cNvSpPr>
            <a:spLocks noGrp="1"/>
          </p:cNvSpPr>
          <p:nvPr>
            <p:ph type="sldNum" sz="quarter" idx="12"/>
          </p:nvPr>
        </p:nvSpPr>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306801757"/>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57C7DD4-DCBF-40CC-82E0-5ED61FD05395}" type="datetimeFigureOut">
              <a:rPr lang="zh-CN" altLang="en-US" smtClean="0"/>
              <a:t>2020/8/8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4911725"/>
            <a:ext cx="1588527" cy="507297"/>
          </a:xfrm>
          <a:custGeom>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p:txBody>
      </p:sp>
      <p:sp>
        <p:nvSpPr>
          <p:cNvPr id="7" name="Slide Number Placeholder 6"/>
          <p:cNvSpPr>
            <a:spLocks noGrp="1"/>
          </p:cNvSpPr>
          <p:nvPr>
            <p:ph type="sldNum" sz="quarter" idx="12"/>
          </p:nvPr>
        </p:nvSpPr>
        <p:spPr>
          <a:xfrm>
            <a:off x="531812" y="4983087"/>
            <a:ext cx="779767" cy="365125"/>
          </a:xfrm>
        </p:spPr>
        <p:txBody>
          <a:body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376772846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p:txBody>
        </p:sp>
        <p:sp>
          <p:nvSpPr>
            <p:cNvPr id="25" name="Freeform 12"/>
            <p:cNvSpPr/>
            <p:nvPr/>
          </p:nvSpPr>
          <p:spPr bwMode="auto">
            <a:xfrm>
              <a:off x="2597151" y="2779713"/>
              <a:ext cx="550863" cy="1978025"/>
            </a:xfrm>
            <a:custGeom>
              <a:rect l="0" t="0" r="r" b="b"/>
              <a:pathLst>
                <a:path w="140" h="503">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p:txBody>
        </p:sp>
        <p:sp>
          <p:nvSpPr>
            <p:cNvPr id="26" name="Freeform 13"/>
            <p:cNvSpPr/>
            <p:nvPr/>
          </p:nvSpPr>
          <p:spPr bwMode="auto">
            <a:xfrm>
              <a:off x="3175001" y="4730750"/>
              <a:ext cx="519113" cy="1209675"/>
            </a:xfrm>
            <a:custGeom>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p:txBody>
        </p:sp>
        <p:sp>
          <p:nvSpPr>
            <p:cNvPr id="27" name="Freeform 14"/>
            <p:cNvSpPr/>
            <p:nvPr/>
          </p:nvSpPr>
          <p:spPr bwMode="auto">
            <a:xfrm>
              <a:off x="3305176" y="5630863"/>
              <a:ext cx="146050" cy="309563"/>
            </a:xfrm>
            <a:custGeom>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p:txBody>
        </p:sp>
        <p:sp>
          <p:nvSpPr>
            <p:cNvPr id="28" name="Freeform 15"/>
            <p:cNvSpPr/>
            <p:nvPr/>
          </p:nvSpPr>
          <p:spPr bwMode="auto">
            <a:xfrm>
              <a:off x="2573338" y="2817813"/>
              <a:ext cx="700088" cy="2835275"/>
            </a:xfrm>
            <a:custGeom>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p:txBody>
        </p:sp>
        <p:sp>
          <p:nvSpPr>
            <p:cNvPr id="29" name="Freeform 16"/>
            <p:cNvSpPr/>
            <p:nvPr/>
          </p:nvSpPr>
          <p:spPr bwMode="auto">
            <a:xfrm>
              <a:off x="2506663" y="285750"/>
              <a:ext cx="90488" cy="2493963"/>
            </a:xfrm>
            <a:custGeom>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p:txBody>
        </p:sp>
        <p:sp>
          <p:nvSpPr>
            <p:cNvPr id="30" name="Freeform 17"/>
            <p:cNvSpPr/>
            <p:nvPr/>
          </p:nvSpPr>
          <p:spPr bwMode="auto">
            <a:xfrm>
              <a:off x="2554288" y="2598738"/>
              <a:ext cx="66675" cy="420688"/>
            </a:xfrm>
            <a:custGeom>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p:txBody>
        </p:sp>
        <p:sp>
          <p:nvSpPr>
            <p:cNvPr id="31" name="Freeform 18"/>
            <p:cNvSpPr/>
            <p:nvPr/>
          </p:nvSpPr>
          <p:spPr bwMode="auto">
            <a:xfrm>
              <a:off x="3143251" y="4757738"/>
              <a:ext cx="161925" cy="873125"/>
            </a:xfrm>
            <a:custGeom>
              <a:rect l="0" t="0" r="r" b="b"/>
              <a:pathLst>
                <a:path w="41" h="221">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p:txBody>
        </p:sp>
        <p:sp>
          <p:nvSpPr>
            <p:cNvPr id="32" name="Freeform 19"/>
            <p:cNvSpPr/>
            <p:nvPr/>
          </p:nvSpPr>
          <p:spPr bwMode="auto">
            <a:xfrm>
              <a:off x="3148013" y="1282700"/>
              <a:ext cx="1768475" cy="3448050"/>
            </a:xfrm>
            <a:custGeom>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p:txBody>
        </p:sp>
        <p:sp>
          <p:nvSpPr>
            <p:cNvPr id="33" name="Freeform 20"/>
            <p:cNvSpPr/>
            <p:nvPr/>
          </p:nvSpPr>
          <p:spPr bwMode="auto">
            <a:xfrm>
              <a:off x="3273426" y="5653088"/>
              <a:ext cx="138113" cy="287338"/>
            </a:xfrm>
            <a:custGeom>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p:txBody>
        </p:sp>
        <p:sp>
          <p:nvSpPr>
            <p:cNvPr id="34" name="Freeform 21"/>
            <p:cNvSpPr/>
            <p:nvPr/>
          </p:nvSpPr>
          <p:spPr bwMode="auto">
            <a:xfrm>
              <a:off x="3143251" y="4656138"/>
              <a:ext cx="31750" cy="188913"/>
            </a:xfrm>
            <a:custGeom>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p:txBody>
        </p:sp>
        <p:sp>
          <p:nvSpPr>
            <p:cNvPr id="35" name="Freeform 22"/>
            <p:cNvSpPr/>
            <p:nvPr/>
          </p:nvSpPr>
          <p:spPr bwMode="auto">
            <a:xfrm>
              <a:off x="3211513" y="5410200"/>
              <a:ext cx="203200" cy="530225"/>
            </a:xfrm>
            <a:custGeom>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p:txBody>
        </p:sp>
        <p:sp>
          <p:nvSpPr>
            <p:cNvPr id="12" name="Freeform 28"/>
            <p:cNvSpPr/>
            <p:nvPr/>
          </p:nvSpPr>
          <p:spPr bwMode="auto">
            <a:xfrm>
              <a:off x="7061201" y="3771900"/>
              <a:ext cx="350838" cy="1309688"/>
            </a:xfrm>
            <a:custGeom>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p:txBody>
        </p:sp>
        <p:sp>
          <p:nvSpPr>
            <p:cNvPr id="13" name="Freeform 29"/>
            <p:cNvSpPr/>
            <p:nvPr/>
          </p:nvSpPr>
          <p:spPr bwMode="auto">
            <a:xfrm>
              <a:off x="7439026" y="5053013"/>
              <a:ext cx="357188" cy="820738"/>
            </a:xfrm>
            <a:custGeom>
              <a:rect l="0" t="0" r="r" b="b"/>
              <a:pathLst>
                <a:path w="90" h="206">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p:txBody>
        </p:sp>
        <p:sp>
          <p:nvSpPr>
            <p:cNvPr id="14" name="Freeform 30"/>
            <p:cNvSpPr/>
            <p:nvPr/>
          </p:nvSpPr>
          <p:spPr bwMode="auto">
            <a:xfrm>
              <a:off x="7037388" y="3811588"/>
              <a:ext cx="457200" cy="1852613"/>
            </a:xfrm>
            <a:custGeom>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p:txBody>
        </p:sp>
        <p:sp>
          <p:nvSpPr>
            <p:cNvPr id="15" name="Freeform 31"/>
            <p:cNvSpPr/>
            <p:nvPr/>
          </p:nvSpPr>
          <p:spPr bwMode="auto">
            <a:xfrm>
              <a:off x="6992938" y="1263650"/>
              <a:ext cx="144463" cy="2508250"/>
            </a:xfrm>
            <a:custGeom>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p:txBody>
        </p:sp>
        <p:sp>
          <p:nvSpPr>
            <p:cNvPr id="16" name="Freeform 32"/>
            <p:cNvSpPr/>
            <p:nvPr/>
          </p:nvSpPr>
          <p:spPr bwMode="auto">
            <a:xfrm>
              <a:off x="7526338" y="5640388"/>
              <a:ext cx="111125" cy="233363"/>
            </a:xfrm>
            <a:custGeom>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p:txBody>
        </p:sp>
        <p:sp>
          <p:nvSpPr>
            <p:cNvPr id="17" name="Freeform 33"/>
            <p:cNvSpPr/>
            <p:nvPr/>
          </p:nvSpPr>
          <p:spPr bwMode="auto">
            <a:xfrm>
              <a:off x="7021513" y="3598863"/>
              <a:ext cx="68263" cy="423863"/>
            </a:xfrm>
            <a:custGeom>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p:txBody>
        </p:sp>
        <p:sp>
          <p:nvSpPr>
            <p:cNvPr id="18" name="Freeform 34"/>
            <p:cNvSpPr/>
            <p:nvPr/>
          </p:nvSpPr>
          <p:spPr bwMode="auto">
            <a:xfrm>
              <a:off x="7412038" y="2801938"/>
              <a:ext cx="1168400" cy="2251075"/>
            </a:xfrm>
            <a:custGeom>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p:txBody>
        </p:sp>
        <p:sp>
          <p:nvSpPr>
            <p:cNvPr id="19" name="Freeform 35"/>
            <p:cNvSpPr/>
            <p:nvPr/>
          </p:nvSpPr>
          <p:spPr bwMode="auto">
            <a:xfrm>
              <a:off x="7494588" y="5664200"/>
              <a:ext cx="100013" cy="209550"/>
            </a:xfrm>
            <a:custGeom>
              <a:rect l="0" t="0" r="r" b="b"/>
              <a:pathLst>
                <a:path w="25" h="52">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p:txBody>
        </p:sp>
        <p:sp>
          <p:nvSpPr>
            <p:cNvPr id="20" name="Freeform 36"/>
            <p:cNvSpPr/>
            <p:nvPr/>
          </p:nvSpPr>
          <p:spPr bwMode="auto">
            <a:xfrm>
              <a:off x="7412038" y="5081588"/>
              <a:ext cx="114300" cy="558800"/>
            </a:xfrm>
            <a:custGeom>
              <a:rect l="0" t="0" r="r" b="b"/>
              <a:pathLst>
                <a:path w="28"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p:txBody>
        </p:sp>
        <p:sp>
          <p:nvSpPr>
            <p:cNvPr id="21" name="Freeform 37"/>
            <p:cNvSpPr/>
            <p:nvPr/>
          </p:nvSpPr>
          <p:spPr bwMode="auto">
            <a:xfrm>
              <a:off x="7412038" y="4978400"/>
              <a:ext cx="31750" cy="188913"/>
            </a:xfrm>
            <a:custGeom>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p:txBody>
        </p:sp>
        <p:sp>
          <p:nvSpPr>
            <p:cNvPr id="22" name="Freeform 38"/>
            <p:cNvSpPr/>
            <p:nvPr/>
          </p:nvSpPr>
          <p:spPr bwMode="auto">
            <a:xfrm>
              <a:off x="7439026" y="5434013"/>
              <a:ext cx="174625" cy="439738"/>
            </a:xfrm>
            <a:custGeom>
              <a:rect l="0" t="0" r="r" b="b"/>
              <a:pathLst>
                <a:path w="44" h="110">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57C7DD4-DCBF-40CC-82E0-5ED61FD05395}" type="datetimeFigureOut">
              <a:rPr lang="zh-CN" altLang="en-US" smtClean="0"/>
              <a:t>2020/8/8</a:t>
            </a:fld>
            <a:endParaRPr lang="zh-CN" alt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0ACADFF9-3452-4C3E-8069-E688904545EE}" type="slidenum">
              <a:rPr lang="zh-CN" altLang="en-US" smtClean="0"/>
              <a:t>‹#›</a:t>
            </a:fld>
            <a:endParaRPr lang="zh-CN" altLang="en-US"/>
          </a:p>
        </p:txBody>
      </p:sp>
    </p:spTree>
    <p:extLst>
      <p:ext uri="{BB962C8B-B14F-4D97-AF65-F5344CB8AC3E}">
        <p14:creationId xmlns:p14="http://schemas.microsoft.com/office/powerpoint/2010/main" val="273360235"/>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ransition/>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3F80385E-CB39-4141-8742-338227F35D43}"/>
              </a:ext>
            </a:extLst>
          </p:cNvPr>
          <p:cNvSpPr>
            <a:spLocks noGrp="1"/>
          </p:cNvSpPr>
          <p:nvPr>
            <p:ph idx="1"/>
          </p:nvPr>
        </p:nvSpPr>
        <p:spPr>
          <a:xfrm>
            <a:off x="989901" y="2133600"/>
            <a:ext cx="10514711" cy="3777622"/>
          </a:xfrm>
        </p:spPr>
        <p:txBody>
          <a:bodyPr>
            <a:normAutofit/>
          </a:bodyPr>
          <a:lstStyle/>
          <a:p>
            <a:r>
              <a:rPr lang="zh-CN" altLang="en-US" sz="8800"/>
              <a:t>“探界者”钟扬</a:t>
            </a:r>
          </a:p>
        </p:txBody>
      </p:sp>
    </p:spTree>
    <p:extLst>
      <p:ext uri="{BB962C8B-B14F-4D97-AF65-F5344CB8AC3E}">
        <p14:creationId xmlns:p14="http://schemas.microsoft.com/office/powerpoint/2010/main" val="590596454"/>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AE80EB37-9A67-4D38-94B8-94EBF3131A9E}"/>
              </a:ext>
            </a:extLst>
          </p:cNvPr>
          <p:cNvSpPr>
            <a:spLocks noGrp="1"/>
          </p:cNvSpPr>
          <p:nvPr>
            <p:ph idx="1"/>
          </p:nvPr>
        </p:nvSpPr>
        <p:spPr>
          <a:xfrm>
            <a:off x="830511" y="830510"/>
            <a:ext cx="10674102" cy="5080712"/>
          </a:xfrm>
        </p:spPr>
        <p:txBody>
          <a:bodyPr>
            <a:normAutofit/>
          </a:bodyPr>
          <a:lstStyle/>
          <a:p>
            <a:pPr algn="just">
              <a:spcAft>
                <a:spcPct val="0"/>
              </a:spcAft>
            </a:pPr>
            <a:r>
              <a:rPr lang="zh-CN" altLang="zh-CN" sz="4000" kern="100">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effectLst/>
                <a:latin typeface="等线" panose="02010600030101010101" pitchFamily="2" charset="-122"/>
                <a:ea typeface="宋体" panose="02010600030101010101" pitchFamily="2" charset="-122"/>
                <a:cs typeface="Times New Roman" panose="02020603050405020304" pitchFamily="18" charset="0"/>
              </a:rPr>
              <a:t>2</a:t>
            </a:r>
            <a:r>
              <a:rPr lang="zh-CN" altLang="zh-CN" sz="4000" kern="100">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effectLst/>
                <a:latin typeface="等线" panose="02010600030101010101" pitchFamily="2" charset="-122"/>
                <a:ea typeface="宋体" panose="02010600030101010101" pitchFamily="2" charset="-122"/>
                <a:cs typeface="Times New Roman" panose="02020603050405020304" pitchFamily="18" charset="0"/>
              </a:rPr>
              <a:t>.</a:t>
            </a:r>
            <a:r>
              <a:rPr lang="zh-CN" altLang="zh-CN" sz="4000" kern="100">
                <a:effectLst/>
                <a:latin typeface="等线" panose="02010600030101010101" pitchFamily="2" charset="-122"/>
                <a:ea typeface="宋体" panose="02010600030101010101" pitchFamily="2" charset="-122"/>
                <a:cs typeface="Times New Roman" panose="02020603050405020304" pitchFamily="18" charset="0"/>
              </a:rPr>
              <a:t>钟扬曾说</a:t>
            </a:r>
            <a:r>
              <a:rPr lang="en-US" altLang="zh-CN" sz="4000" kern="100">
                <a:effectLst/>
                <a:latin typeface="等线" panose="02010600030101010101" pitchFamily="2" charset="-122"/>
                <a:ea typeface="宋体" panose="02010600030101010101" pitchFamily="2" charset="-122"/>
                <a:cs typeface="Times New Roman" panose="02020603050405020304" pitchFamily="18" charset="0"/>
              </a:rPr>
              <a:t>:</a:t>
            </a:r>
            <a:r>
              <a:rPr lang="zh-CN" altLang="zh-CN" sz="4000" kern="100">
                <a:effectLst/>
                <a:latin typeface="等线" panose="02010600030101010101" pitchFamily="2" charset="-122"/>
                <a:ea typeface="宋体" panose="02010600030101010101" pitchFamily="2" charset="-122"/>
                <a:cs typeface="Times New Roman" panose="02020603050405020304" pitchFamily="18" charset="0"/>
              </a:rPr>
              <a:t>“培养学生就像我们采集种子，每一颗种子都很宝贵，你不能因为他外表看上去不好看就不要对吧，说不定这种子以后能长得很好。”</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4000" kern="100">
                <a:effectLst/>
                <a:latin typeface="等线" panose="02010600030101010101" pitchFamily="2" charset="-122"/>
                <a:ea typeface="宋体" panose="02010600030101010101" pitchFamily="2" charset="-122"/>
                <a:cs typeface="Times New Roman" panose="02020603050405020304" pitchFamily="18" charset="0"/>
              </a:rPr>
              <a:t>明确：语言描写，刻画了钟扬作为教育专家热爱学生的责任与担当 </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8542888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F3D5493B-13D9-4596-9E1D-58A8FED04E6E}"/>
              </a:ext>
            </a:extLst>
          </p:cNvPr>
          <p:cNvSpPr>
            <a:spLocks noGrp="1"/>
          </p:cNvSpPr>
          <p:nvPr>
            <p:ph idx="1"/>
          </p:nvPr>
        </p:nvSpPr>
        <p:spPr>
          <a:xfrm>
            <a:off x="822121" y="1082180"/>
            <a:ext cx="10682491" cy="5151710"/>
          </a:xfrm>
        </p:spPr>
        <p:txBody>
          <a:bodyPr>
            <a:normAutofit/>
          </a:bodyPr>
          <a:lstStyle/>
          <a:p>
            <a:pPr algn="just">
              <a:spcAft>
                <a:spcPct val="0"/>
              </a:spcAft>
            </a:pP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a:t>
            </a:r>
            <a:r>
              <a:rPr lang="en-US" altLang="zh-CN" sz="3600" kern="100">
                <a:effectLst/>
                <a:latin typeface="等线" panose="02010600030101010101" pitchFamily="2" charset="-122"/>
                <a:ea typeface="宋体" panose="02010600030101010101" pitchFamily="2" charset="-122"/>
                <a:cs typeface="Times New Roman" panose="02020603050405020304" pitchFamily="18" charset="0"/>
              </a:rPr>
              <a:t>3</a:t>
            </a: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a:t>
            </a:r>
            <a:r>
              <a:rPr lang="en-US" altLang="zh-CN" sz="3600" kern="100">
                <a:effectLst/>
                <a:latin typeface="等线" panose="02010600030101010101" pitchFamily="2" charset="-122"/>
                <a:ea typeface="宋体" panose="02010600030101010101" pitchFamily="2" charset="-122"/>
                <a:cs typeface="Times New Roman" panose="02020603050405020304" pitchFamily="18" charset="0"/>
              </a:rPr>
              <a:t>.</a:t>
            </a: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脑溢血之后，医生、亲友、同事都劝钟扬不要再去西藏，说他简直是拿自己的生命做赌注，而他第三次向组织递交了继续担任援藏干部的申请书，成为第八批援藏干部。”</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明确：医生、亲友、同事都劝钟扬从侧面更为客观地展现了钟扬在身体条件很差的情况下仍拿生命做赌注奉献科学事业执着于少数民族地区发展的精神。</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4153021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93931BF3-AB3F-4F36-950A-AAB05D309671}"/>
              </a:ext>
            </a:extLst>
          </p:cNvPr>
          <p:cNvSpPr>
            <a:spLocks noGrp="1"/>
          </p:cNvSpPr>
          <p:nvPr>
            <p:ph type="title"/>
          </p:nvPr>
        </p:nvSpPr>
        <p:spPr>
          <a:xfrm>
            <a:off x="1057014" y="83890"/>
            <a:ext cx="10355320" cy="1905000"/>
          </a:xfrm>
        </p:spPr>
        <p:txBody>
          <a:bodyPr/>
          <a:lstStyle/>
          <a:p>
            <a:r>
              <a:rPr lang="en-US" altLang="zh-CN" sz="3600" kern="100">
                <a:solidFill>
                  <a:srgbClr val="FF0000"/>
                </a:solidFill>
                <a:effectLst/>
                <a:latin typeface="宋体" panose="02010600030101010101" pitchFamily="2" charset="-122"/>
                <a:ea typeface="等线" panose="02010600030101010101" pitchFamily="2" charset="-122"/>
                <a:cs typeface="Times New Roman" panose="02020603050405020304" pitchFamily="18" charset="0"/>
              </a:rPr>
              <a:t>2</a:t>
            </a:r>
            <a:r>
              <a:rPr lang="zh-CN" altLang="zh-CN" sz="36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、如何理解文章的结构安排</a:t>
            </a:r>
            <a:r>
              <a:rPr lang="en-US" altLang="zh-CN" sz="36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 </a:t>
            </a:r>
            <a:br>
              <a:rPr lang="zh-CN" altLang="zh-CN" sz="360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br>
            <a:endParaRPr lang="zh-CN" altLang="en-US">
              <a:solidFill>
                <a:srgbClr val="FF0000"/>
              </a:solidFill>
            </a:endParaRPr>
          </a:p>
        </p:txBody>
      </p:sp>
      <p:sp>
        <p:nvSpPr>
          <p:cNvPr id="3" name="内容占位符 2">
            <a:extLst>
              <a:ext uri="{FF2B5EF4-FFF2-40B4-BE49-F238E27FC236}">
                <a16:creationId xmlns:a16="http://schemas.microsoft.com/office/drawing/2014/main" id="{EBA9475E-4A52-4C92-A387-C4B39E2611C9}"/>
              </a:ext>
            </a:extLst>
          </p:cNvPr>
          <p:cNvSpPr>
            <a:spLocks noGrp="1"/>
          </p:cNvSpPr>
          <p:nvPr>
            <p:ph idx="1"/>
          </p:nvPr>
        </p:nvSpPr>
        <p:spPr>
          <a:xfrm>
            <a:off x="645952" y="1258349"/>
            <a:ext cx="10858660" cy="5100506"/>
          </a:xfrm>
        </p:spPr>
        <p:txBody>
          <a:bodyPr>
            <a:normAutofit fontScale="92500" lnSpcReduction="20000"/>
          </a:bodyPr>
          <a:lstStyle/>
          <a:p>
            <a:pPr algn="just">
              <a:spcAft>
                <a:spcPct val="0"/>
              </a:spcAft>
            </a:pP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明确：文章先介绍钟扬在生命的高度和广度上探索自己的边界，构建文章的总分结构。然后以“‘英雄’少年”“种子达人”“科学队 长”“‘接盘’导师”“生命延续”作为小标题，大致以钟扬的一生为经线，撷取钟扬一生中的朵朵浪花，来分别表现钟扬在不同领域所付出的努力和取得的成绩。同时文章的五个小标题中，前四个小标题构成并列，最后一个小标题实际上是对前面内容的深化与总结，并照应文章的标题。所以文章采取的是纵横交错的结构。</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018100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97C00373-19CC-4871-B7FC-C8B1747E3BA1}"/>
              </a:ext>
            </a:extLst>
          </p:cNvPr>
          <p:cNvSpPr>
            <a:spLocks noGrp="1"/>
          </p:cNvSpPr>
          <p:nvPr>
            <p:ph type="title"/>
          </p:nvPr>
        </p:nvSpPr>
        <p:spPr>
          <a:xfrm>
            <a:off x="964735" y="624110"/>
            <a:ext cx="10539878" cy="1280890"/>
          </a:xfrm>
        </p:spPr>
        <p:txBody>
          <a:bodyPr>
            <a:normAutofit fontScale="90000"/>
          </a:bodyPr>
          <a:lstStyle/>
          <a:p>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3</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、通讯是以叙述、描写为主要表达方式，将具有新闻价值的人物或事件及时、具体、生动地予以报道的新闻体裁。</a:t>
            </a:r>
            <a:endParaRPr lang="zh-CN" altLang="en-US"/>
          </a:p>
        </p:txBody>
      </p:sp>
      <p:sp>
        <p:nvSpPr>
          <p:cNvPr id="3" name="内容占位符 2">
            <a:extLst>
              <a:ext uri="{FF2B5EF4-FFF2-40B4-BE49-F238E27FC236}">
                <a16:creationId xmlns:a16="http://schemas.microsoft.com/office/drawing/2014/main" id="{77E4835B-B0DD-42D8-B291-384E0F436F81}"/>
              </a:ext>
            </a:extLst>
          </p:cNvPr>
          <p:cNvSpPr>
            <a:spLocks noGrp="1"/>
          </p:cNvSpPr>
          <p:nvPr>
            <p:ph idx="1"/>
          </p:nvPr>
        </p:nvSpPr>
        <p:spPr/>
        <p:txBody>
          <a:bodyPr/>
          <a:lstStyle/>
          <a:p>
            <a:pPr algn="just">
              <a:spcAft>
                <a:spcPct val="0"/>
              </a:spcAft>
            </a:pP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一般来说，通讯有四大特点：</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1</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严格的真实性</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2</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报道的客观性</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3</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较强的时间性</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4</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描写的形象性。</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1598653108"/>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BEC2AFB4-3B77-46EC-A7F0-0C6D57FDE365}"/>
              </a:ext>
            </a:extLst>
          </p:cNvPr>
          <p:cNvSpPr>
            <a:spLocks noGrp="1"/>
          </p:cNvSpPr>
          <p:nvPr>
            <p:ph type="title"/>
          </p:nvPr>
        </p:nvSpPr>
        <p:spPr>
          <a:xfrm>
            <a:off x="1367407" y="444617"/>
            <a:ext cx="10137206" cy="1460383"/>
          </a:xfrm>
        </p:spPr>
        <p:txBody>
          <a:bodyPr>
            <a:normAutofit fontScale="90000"/>
          </a:bodyPr>
          <a:lstStyle/>
          <a:p>
            <a:pPr>
              <a:spcAft>
                <a:spcPct val="0"/>
              </a:spcAft>
            </a:pPr>
            <a:r>
              <a:rPr lang="zh-CN" altLang="zh-CN" sz="36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本篇人物通讯你觉得符合通讯的一般特点吗？</a:t>
            </a:r>
            <a:br>
              <a:rPr lang="zh-CN" altLang="zh-CN" sz="360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br>
            <a:r>
              <a:rPr lang="zh-CN" altLang="zh-CN" sz="36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（选择其中的一、二点进行阐述）</a:t>
            </a:r>
            <a:br>
              <a:rPr lang="zh-CN" altLang="zh-CN" sz="360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br>
            <a:endParaRPr lang="zh-CN" altLang="en-US">
              <a:solidFill>
                <a:srgbClr val="FF0000"/>
              </a:solidFill>
            </a:endParaRPr>
          </a:p>
        </p:txBody>
      </p:sp>
      <p:sp>
        <p:nvSpPr>
          <p:cNvPr id="3" name="内容占位符 2">
            <a:extLst>
              <a:ext uri="{FF2B5EF4-FFF2-40B4-BE49-F238E27FC236}">
                <a16:creationId xmlns:a16="http://schemas.microsoft.com/office/drawing/2014/main" id="{B917AD1A-D336-4E0C-82AD-A33E61CEA00B}"/>
              </a:ext>
            </a:extLst>
          </p:cNvPr>
          <p:cNvSpPr>
            <a:spLocks noGrp="1"/>
          </p:cNvSpPr>
          <p:nvPr>
            <p:ph idx="1"/>
          </p:nvPr>
        </p:nvSpPr>
        <p:spPr>
          <a:xfrm>
            <a:off x="822121" y="1384183"/>
            <a:ext cx="10682491" cy="5545123"/>
          </a:xfrm>
        </p:spPr>
        <p:txBody>
          <a:bodyPr>
            <a:normAutofit fontScale="55000" lnSpcReduction="20000"/>
          </a:bodyPr>
          <a:lstStyle/>
          <a:p>
            <a:pPr algn="just">
              <a:spcAft>
                <a:spcPct val="0"/>
              </a:spcAft>
            </a:pPr>
            <a:r>
              <a:rPr lang="zh-CN" altLang="zh-CN" sz="42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明确：</a:t>
            </a:r>
            <a:endParaRPr lang="zh-CN" altLang="zh-CN" sz="42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4200" b="1"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真实性 </a:t>
            </a:r>
            <a:r>
              <a:rPr lang="en-US" altLang="zh-CN" sz="4200" b="1"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 </a:t>
            </a:r>
            <a:r>
              <a:rPr lang="zh-CN" altLang="zh-CN" sz="42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从具体事实上把握真实性。作者没有把自己置身事件中，而是通过钟扬的所说所做，钟杨的父母、妻子、同事、学生等的反映展示出来，用事实说话。文章中引用的数字、史料、背景材料等各种资料都准确无误。文章所叙述的事件符合客观实际，能准确地概括具体事实的全貌，这属于本质真实。从发展趋势上把握新闻的真实性。新闻的真实性是随着事实发展的真实，表现为一个认识的过程。文章从钟扬考上少年班到钟扬的生命戛然而止，本身有一个不断释放信息的过程，信息释放完毕，或者说事实的发展完结，报道的真实性才能全部展现出来。</a:t>
            </a:r>
            <a:endParaRPr lang="zh-CN" altLang="zh-CN" sz="42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4200" b="1"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描写形象</a:t>
            </a:r>
            <a:r>
              <a:rPr lang="en-US" altLang="zh-CN" sz="4200" b="1"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 </a:t>
            </a:r>
            <a:r>
              <a:rPr lang="zh-CN" altLang="zh-CN" sz="42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42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1</a:t>
            </a:r>
            <a:r>
              <a:rPr lang="zh-CN" altLang="zh-CN" sz="42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多角度、多层次刻画人物形象；在宏大的时代背景中表现人物形象。文章中第一个小标题“‘英雄’少年”，从恢复高考后的第一届大学生即将入学写起。“文化大革命”后，中国各行各业百废待兴，国家尤其缺乏各方面的人才，作者写钟扬在这样的背景下考上中国科技大学少年班，无疑具有深刻的用意，钟扬这个天之骄子无疑承载着国家的历史使命，这与后来钟扬成为植物学家、科普达人、援藏干部、教育专家有着很大的关系。</a:t>
            </a:r>
            <a:endParaRPr lang="zh-CN" altLang="zh-CN" sz="42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6156160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A50D4678-DB4E-4157-B9F5-5FDBB0E26A8C}"/>
              </a:ext>
            </a:extLst>
          </p:cNvPr>
          <p:cNvSpPr>
            <a:spLocks noGrp="1"/>
          </p:cNvSpPr>
          <p:nvPr>
            <p:ph idx="1"/>
          </p:nvPr>
        </p:nvSpPr>
        <p:spPr>
          <a:xfrm>
            <a:off x="721453" y="360727"/>
            <a:ext cx="11207691" cy="5550495"/>
          </a:xfrm>
        </p:spPr>
        <p:txBody>
          <a:bodyPr>
            <a:normAutofit lnSpcReduction="10000"/>
          </a:bodyPr>
          <a:lstStyle/>
          <a:p>
            <a:pPr algn="just">
              <a:spcAft>
                <a:spcPct val="0"/>
              </a:spcAft>
            </a:pPr>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(2)</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善于在矛盾冲突中刻画人物性格。通过许多紧张的斗争场面，把人物推到矛盾冲突的顶端，让人物展示各自的形象，表现各自的性格特征。文章中的主要矛盾是恶劣的环境与钟扬献身事业的矛盾，例如钟扬的父亲为了避嫌，不让钟扬以在读生的身份提前参加高考；钟扬到复旦大学后简陋的住宿条件；作为研究地点的青藏高原是生命的禁区；作为导师，“接盘”的多是转专业的学生和底子比较薄弱的学生；作为援藏干部，钟扬工作的地方西藏大学是基础比校薄 弱的学校；等等。这些种种不利的条件无时无刻不在考验着钟扬。</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6581972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F98A82EB-6555-410E-8495-969D543E210C}"/>
              </a:ext>
            </a:extLst>
          </p:cNvPr>
          <p:cNvSpPr>
            <a:spLocks noGrp="1"/>
          </p:cNvSpPr>
          <p:nvPr>
            <p:ph idx="1"/>
          </p:nvPr>
        </p:nvSpPr>
        <p:spPr>
          <a:xfrm>
            <a:off x="713064" y="234891"/>
            <a:ext cx="11174136" cy="6493079"/>
          </a:xfrm>
        </p:spPr>
        <p:txBody>
          <a:bodyPr>
            <a:normAutofit/>
          </a:bodyPr>
          <a:lstStyle/>
          <a:p>
            <a:pPr algn="just">
              <a:spcAft>
                <a:spcPct val="0"/>
              </a:spcAft>
            </a:pPr>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(3)</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善于用细节描写来刻画人物性格</a:t>
            </a:r>
            <a:r>
              <a:rPr lang="zh-CN" altLang="en-US"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人物通讯的典型细节是包含在人物具体的、独特的行动等和语言中的，人物具体的、独特的行动和语言写细膩了，也就写出了典型细节，也就有了真实感人的基础。经过作者选择提炼的典型细节，往往最能体现人物的性格特征。文中所刻画关于钟扬的种种细节，从磨白了的牛仔裤到胖胖的身材，从钟扬的“最喜欢”“最讨厌”到钟扬对生命结束的“毫不畏惧”等这些细节描写无一不体现了钟扬的性格特征。</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7747546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4D4BFB62-5E1D-4A72-B3A9-93AFA5CFC4FF}"/>
              </a:ext>
            </a:extLst>
          </p:cNvPr>
          <p:cNvSpPr>
            <a:spLocks noGrp="1"/>
          </p:cNvSpPr>
          <p:nvPr>
            <p:ph idx="1"/>
          </p:nvPr>
        </p:nvSpPr>
        <p:spPr>
          <a:xfrm>
            <a:off x="377506" y="1115737"/>
            <a:ext cx="11127106" cy="5478010"/>
          </a:xfrm>
        </p:spPr>
        <p:txBody>
          <a:bodyPr>
            <a:normAutofit/>
          </a:bodyPr>
          <a:lstStyle/>
          <a:p>
            <a:r>
              <a:rPr lang="en-US" altLang="zh-CN" sz="40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(4)</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运用侧面描写来描写人物形象，全面展示人物性。人物通讯的情节是由人物的行动和语言以及他与周边人物的关系构成的，因此作者写故事情节就是写人物具体的、独特的行动和语言，写人物怎样处理自己与周边人物的关系。作者广泛地选取材料，精心剪裁，从钟扬的母亲、妻子、同事、学生等的口中、眼中来展现钟扬的性格特征和精神品质。</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2446822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599BB8A9-510A-44F4-B4DB-6DEDBD7E80EC}"/>
              </a:ext>
            </a:extLst>
          </p:cNvPr>
          <p:cNvSpPr>
            <a:spLocks noGrp="1"/>
          </p:cNvSpPr>
          <p:nvPr>
            <p:ph type="title"/>
          </p:nvPr>
        </p:nvSpPr>
        <p:spPr>
          <a:xfrm>
            <a:off x="1166071" y="624110"/>
            <a:ext cx="10338542" cy="1280890"/>
          </a:xfrm>
        </p:spPr>
        <p:txBody>
          <a:bodyPr>
            <a:normAutofit fontScale="90000"/>
          </a:bodyPr>
          <a:lstStyle/>
          <a:p>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4</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、作为</a:t>
            </a:r>
            <a:r>
              <a:rPr lang="en-US"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2018</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年度感动中国人物，钟扬教授给了我们哪些启示</a:t>
            </a:r>
            <a:r>
              <a:rPr lang="en-US"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br>
              <a:rPr lang="zh-CN" altLang="zh-CN" sz="3600" kern="100">
                <a:effectLst/>
                <a:latin typeface="等线" panose="02010600030101010101" pitchFamily="2" charset="-122"/>
                <a:ea typeface="等线" panose="02010600030101010101" pitchFamily="2" charset="-122"/>
                <a:cs typeface="Times New Roman" panose="02020603050405020304" pitchFamily="18" charset="0"/>
              </a:rPr>
            </a:br>
            <a:endParaRPr lang="zh-CN" altLang="en-US"/>
          </a:p>
        </p:txBody>
      </p:sp>
      <p:sp>
        <p:nvSpPr>
          <p:cNvPr id="3" name="内容占位符 2">
            <a:extLst>
              <a:ext uri="{FF2B5EF4-FFF2-40B4-BE49-F238E27FC236}">
                <a16:creationId xmlns:a16="http://schemas.microsoft.com/office/drawing/2014/main" id="{CC045F61-5DAA-41F1-AD24-916CA3BA305D}"/>
              </a:ext>
            </a:extLst>
          </p:cNvPr>
          <p:cNvSpPr>
            <a:spLocks noGrp="1"/>
          </p:cNvSpPr>
          <p:nvPr>
            <p:ph idx="1"/>
          </p:nvPr>
        </p:nvSpPr>
        <p:spPr>
          <a:xfrm>
            <a:off x="1031846" y="2133600"/>
            <a:ext cx="10472766" cy="3777622"/>
          </a:xfrm>
        </p:spPr>
        <p:txBody>
          <a:bodyPr>
            <a:normAutofit fontScale="92500" lnSpcReduction="20000"/>
          </a:bodyPr>
          <a:lstStyle/>
          <a:p>
            <a:pPr algn="just">
              <a:spcAft>
                <a:spcPct val="0"/>
              </a:spcAft>
            </a:pP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①坚持梦想，不忘初心。不是杰出者善梦，而是 善梦者杰出。钟扬教授正是怀着追梦的赤子心，正是有着为国家和人类留下丰富“基因”宝藏的爱国之情和报国之志，才有十几年如一日，在雪域高原上艰苦跋涉，收集上千种植物的</a:t>
            </a:r>
            <a:r>
              <a:rPr lang="en-US"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400</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颗种子。</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②艰苦奋斗，坚持不懈。钟扬用了一生的时间来填补世界种质资源库没有西藏种子的空白。历经辛苦，始终坚守，不经一番寒彻骨，怎得梅花扑鼻香。</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7776184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1639F1BD-8630-4B97-A17B-ED3F2A91888B}"/>
              </a:ext>
            </a:extLst>
          </p:cNvPr>
          <p:cNvSpPr>
            <a:spLocks noGrp="1"/>
          </p:cNvSpPr>
          <p:nvPr>
            <p:ph idx="1"/>
          </p:nvPr>
        </p:nvSpPr>
        <p:spPr>
          <a:xfrm>
            <a:off x="830510" y="805343"/>
            <a:ext cx="10674102" cy="5105879"/>
          </a:xfrm>
        </p:spPr>
        <p:txBody>
          <a:bodyPr>
            <a:normAutofit fontScale="92500" lnSpcReduction="10000"/>
          </a:bodyPr>
          <a:lstStyle/>
          <a:p>
            <a:pPr algn="just">
              <a:spcAft>
                <a:spcPct val="0"/>
              </a:spcAft>
            </a:pP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③心有大爱，以身许国。我们要学习他坚定不移的报国情怀。他是一个伟大的人民科学家，是一名优秀的共产党员。爱国是每一个中华儿女应有的情怀。国家，国家，无国便无家，祖国的强大离不开每个人的辛勤奋斗，祖国的强大也必定是 每个人的福泽。</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④不畏困难，脚踏实地。我们要学习他不畏困难的决心。要实现梦想必然要经过无数艰难险阻，越是艰难越是要锤炼自己坚韧不拔的意志。正如钟扬所说：“在仰望星空的同时，千万不要忘了脚踏实地，因为世界上的很多伟大都是熬出来的。”</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2080502775"/>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C8DFA525-3360-450E-B973-ECD2CD9592D8}"/>
              </a:ext>
            </a:extLst>
          </p:cNvPr>
          <p:cNvSpPr>
            <a:spLocks noGrp="1"/>
          </p:cNvSpPr>
          <p:nvPr>
            <p:ph type="title"/>
          </p:nvPr>
        </p:nvSpPr>
        <p:spPr/>
        <p:txBody>
          <a:bodyPr>
            <a:normAutofit fontScale="90000"/>
          </a:bodyPr>
          <a:lstStyle/>
          <a:p>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学习目标</a:t>
            </a:r>
            <a:r>
              <a:rPr lang="en-US"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br>
              <a:rPr lang="zh-CN" altLang="zh-CN" sz="4000" kern="100">
                <a:effectLst/>
                <a:latin typeface="等线" panose="02010600030101010101" pitchFamily="2" charset="-122"/>
                <a:ea typeface="等线" panose="02010600030101010101" pitchFamily="2" charset="-122"/>
                <a:cs typeface="Times New Roman" panose="02020603050405020304" pitchFamily="18" charset="0"/>
              </a:rPr>
            </a:br>
            <a:endParaRPr lang="zh-CN" altLang="en-US" sz="4000"/>
          </a:p>
        </p:txBody>
      </p:sp>
      <p:sp>
        <p:nvSpPr>
          <p:cNvPr id="3" name="内容占位符 2">
            <a:extLst>
              <a:ext uri="{FF2B5EF4-FFF2-40B4-BE49-F238E27FC236}">
                <a16:creationId xmlns:a16="http://schemas.microsoft.com/office/drawing/2014/main" id="{0464118C-C719-4D21-8A5A-148FEBA9B504}"/>
              </a:ext>
            </a:extLst>
          </p:cNvPr>
          <p:cNvSpPr>
            <a:spLocks noGrp="1"/>
          </p:cNvSpPr>
          <p:nvPr>
            <p:ph idx="1"/>
          </p:nvPr>
        </p:nvSpPr>
        <p:spPr>
          <a:xfrm>
            <a:off x="1141412" y="1946246"/>
            <a:ext cx="10183726" cy="3844955"/>
          </a:xfrm>
        </p:spPr>
        <p:txBody>
          <a:bodyPr>
            <a:normAutofit fontScale="92500" lnSpcReduction="20000"/>
          </a:bodyPr>
          <a:lstStyle/>
          <a:p>
            <a:pPr algn="just">
              <a:spcAft>
                <a:spcPct val="0"/>
              </a:spcAft>
            </a:pPr>
            <a:r>
              <a:rPr lang="en-US" altLang="zh-CN" sz="40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1</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、通过典型事例，分析人物形象。（人物通讯中人物的形象特点）</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40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2</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、学习本文通过矛盾冲突和侧面描写展现人物精神风貌的手法。（表达技巧，即描写展现人物的方法）</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40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3</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、领悟钟扬在科研岗位上不懈追求的献身精神。（人物的时代价值、意义）</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3668803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4BA33245-D10A-4345-90DE-C77952EBC9B7}"/>
              </a:ext>
            </a:extLst>
          </p:cNvPr>
          <p:cNvSpPr>
            <a:spLocks noGrp="1"/>
          </p:cNvSpPr>
          <p:nvPr>
            <p:ph type="title"/>
          </p:nvPr>
        </p:nvSpPr>
        <p:spPr/>
        <p:txBody>
          <a:bodyPr/>
          <a:lstStyle/>
          <a:p>
            <a:r>
              <a:rPr lang="zh-CN" altLang="zh-CN" sz="36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让学生初步掌握人物通讯的一般写法。 </a:t>
            </a:r>
            <a:br>
              <a:rPr lang="zh-CN" altLang="zh-CN" sz="360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br>
            <a:endParaRPr lang="zh-CN" altLang="en-US">
              <a:solidFill>
                <a:srgbClr val="FF0000"/>
              </a:solidFill>
            </a:endParaRPr>
          </a:p>
        </p:txBody>
      </p:sp>
      <p:sp>
        <p:nvSpPr>
          <p:cNvPr id="3" name="内容占位符 2">
            <a:extLst>
              <a:ext uri="{FF2B5EF4-FFF2-40B4-BE49-F238E27FC236}">
                <a16:creationId xmlns:a16="http://schemas.microsoft.com/office/drawing/2014/main" id="{D1B365CF-1FB7-495C-A315-28AE0D35620F}"/>
              </a:ext>
            </a:extLst>
          </p:cNvPr>
          <p:cNvSpPr>
            <a:spLocks noGrp="1"/>
          </p:cNvSpPr>
          <p:nvPr>
            <p:ph idx="1"/>
          </p:nvPr>
        </p:nvSpPr>
        <p:spPr>
          <a:xfrm>
            <a:off x="1023457" y="1551963"/>
            <a:ext cx="10922466" cy="5142452"/>
          </a:xfrm>
        </p:spPr>
        <p:txBody>
          <a:bodyPr>
            <a:normAutofit fontScale="92500" lnSpcReduction="10000"/>
          </a:bodyPr>
          <a:lstStyle/>
          <a:p>
            <a:pPr algn="just">
              <a:spcAft>
                <a:spcPct val="0"/>
              </a:spcAft>
            </a:pP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明确：</a:t>
            </a:r>
            <a:r>
              <a:rPr lang="en-US"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 1</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、以人物为中心报道对象，通过人物新近的行动表现人物的品质、性格和精神 面貌，反映时代特点和社会面貌。（主旨或时代价值意义） </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2</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、人物生命形态和生活轨迹有一定的独特之处，有鲜明的个性，能给读者留下 深刻的印象。（形象特点） </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3</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、通过矛盾冲突表现人物的思想境界，通过人物的行动、对话等表现人物活的 性格特征，通过细节描写、心理刻画等展示人物的内心世界。（手法技巧） </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3600" kern="100">
                <a:effectLst/>
                <a:latin typeface="宋体" panose="02010600030101010101" pitchFamily="2" charset="-122"/>
                <a:ea typeface="等线" panose="02010600030101010101" pitchFamily="2" charset="-122"/>
                <a:cs typeface="Times New Roman" panose="02020603050405020304" pitchFamily="18" charset="0"/>
              </a:rPr>
              <a:t> </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3600" kern="100">
                <a:effectLst/>
                <a:latin typeface="宋体" panose="02010600030101010101" pitchFamily="2" charset="-122"/>
                <a:ea typeface="等线" panose="02010600030101010101" pitchFamily="2" charset="-122"/>
                <a:cs typeface="Times New Roman" panose="02020603050405020304" pitchFamily="18" charset="0"/>
              </a:rPr>
              <a:t> </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3682301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E8CD929F-D426-446F-9E04-1C6C3E7F432D}"/>
              </a:ext>
            </a:extLst>
          </p:cNvPr>
          <p:cNvSpPr>
            <a:spLocks noGrp="1"/>
          </p:cNvSpPr>
          <p:nvPr>
            <p:ph type="title"/>
          </p:nvPr>
        </p:nvSpPr>
        <p:spPr/>
        <p:txBody>
          <a:bodyPr>
            <a:normAutofit/>
          </a:bodyPr>
          <a:lstStyle/>
          <a:p>
            <a:r>
              <a:rPr lang="zh-CN" altLang="en-US" sz="4800">
                <a:solidFill>
                  <a:srgbClr val="FF0000"/>
                </a:solidFill>
              </a:rPr>
              <a:t>课后练笔</a:t>
            </a:r>
          </a:p>
        </p:txBody>
      </p:sp>
      <p:sp>
        <p:nvSpPr>
          <p:cNvPr id="3" name="内容占位符 2">
            <a:extLst>
              <a:ext uri="{FF2B5EF4-FFF2-40B4-BE49-F238E27FC236}">
                <a16:creationId xmlns:a16="http://schemas.microsoft.com/office/drawing/2014/main" id="{88CA4D90-6B58-44B7-8147-76C19A90146C}"/>
              </a:ext>
            </a:extLst>
          </p:cNvPr>
          <p:cNvSpPr>
            <a:spLocks noGrp="1"/>
          </p:cNvSpPr>
          <p:nvPr>
            <p:ph idx="1"/>
          </p:nvPr>
        </p:nvSpPr>
        <p:spPr/>
        <p:txBody>
          <a:bodyPr>
            <a:normAutofit/>
          </a:bodyPr>
          <a:lstStyle/>
          <a:p>
            <a:r>
              <a:rPr lang="zh-CN" altLang="en-US" sz="3200"/>
              <a:t>参照本篇通讯，为身边熟悉的人写一篇通讯。</a:t>
            </a:r>
          </a:p>
        </p:txBody>
      </p:sp>
      <p:pic>
        <p:nvPicPr>
          <p:cNvPr id="4" name="New picture" hidden="1"/>
          <p:cNvPicPr/>
          <p:nvPr/>
        </p:nvPicPr>
        <p:blipFill>
          <a:blip r:embed="rId2"/>
          <a:stretch>
            <a:fillRect/>
          </a:stretch>
        </p:blipFill>
        <p:spPr>
          <a:xfrm>
            <a:off x="11468100" y="12382500"/>
            <a:ext cx="381000" cy="469900"/>
          </a:xfrm>
          <a:prstGeom prst="cube">
            <a:avLst/>
          </a:prstGeom>
        </p:spPr>
      </p:pic>
    </p:spTree>
    <p:extLst>
      <p:ext uri="{BB962C8B-B14F-4D97-AF65-F5344CB8AC3E}">
        <p14:creationId xmlns:p14="http://schemas.microsoft.com/office/powerpoint/2010/main" val="9484804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5D0FF350-B901-4F6A-82A7-29F70569D9B8}"/>
              </a:ext>
            </a:extLst>
          </p:cNvPr>
          <p:cNvSpPr>
            <a:spLocks noGrp="1"/>
          </p:cNvSpPr>
          <p:nvPr>
            <p:ph type="title"/>
          </p:nvPr>
        </p:nvSpPr>
        <p:spPr/>
        <p:txBody>
          <a:bodyPr/>
          <a:lstStyle/>
          <a:p>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课题导入</a:t>
            </a:r>
            <a:br>
              <a:rPr lang="zh-CN" altLang="zh-CN" sz="3600" kern="100">
                <a:effectLst/>
                <a:latin typeface="等线" panose="02010600030101010101" pitchFamily="2" charset="-122"/>
                <a:ea typeface="等线" panose="02010600030101010101" pitchFamily="2" charset="-122"/>
                <a:cs typeface="Times New Roman" panose="02020603050405020304" pitchFamily="18" charset="0"/>
              </a:rPr>
            </a:br>
            <a:endParaRPr lang="zh-CN" altLang="en-US"/>
          </a:p>
        </p:txBody>
      </p:sp>
      <p:sp>
        <p:nvSpPr>
          <p:cNvPr id="3" name="内容占位符 2">
            <a:extLst>
              <a:ext uri="{FF2B5EF4-FFF2-40B4-BE49-F238E27FC236}">
                <a16:creationId xmlns:a16="http://schemas.microsoft.com/office/drawing/2014/main" id="{8847459F-1282-47BA-8A39-9EB0B560BE6D}"/>
              </a:ext>
            </a:extLst>
          </p:cNvPr>
          <p:cNvSpPr>
            <a:spLocks noGrp="1"/>
          </p:cNvSpPr>
          <p:nvPr>
            <p:ph idx="1"/>
          </p:nvPr>
        </p:nvSpPr>
        <p:spPr>
          <a:xfrm>
            <a:off x="964734" y="1451295"/>
            <a:ext cx="10805020" cy="4949505"/>
          </a:xfrm>
        </p:spPr>
        <p:txBody>
          <a:bodyPr>
            <a:normAutofit fontScale="70000" lnSpcReduction="20000"/>
          </a:bodyPr>
          <a:lstStyle/>
          <a:p>
            <a:pPr marL="0" indent="0" algn="just">
              <a:lnSpc>
                <a:spcPct val="120000"/>
              </a:lnSpc>
              <a:spcBef>
                <a:spcPct val="0"/>
              </a:spcBef>
              <a:spcAft>
                <a:spcPct val="0"/>
              </a:spcAft>
            </a:pPr>
            <a:r>
              <a:rPr lang="zh-CN" altLang="zh-CN" sz="4000" kern="0">
                <a:effectLst/>
                <a:latin typeface="等线" panose="02010600030101010101" pitchFamily="2" charset="-122"/>
                <a:ea typeface="宋体" panose="02010600030101010101" pitchFamily="2" charset="-122"/>
                <a:cs typeface="宋体" panose="02010600030101010101" pitchFamily="2" charset="-122"/>
              </a:rPr>
              <a:t>《感动中国</a:t>
            </a:r>
            <a:r>
              <a:rPr lang="en-US" altLang="zh-CN" sz="4000" kern="0">
                <a:effectLst/>
                <a:latin typeface="等线" panose="02010600030101010101" pitchFamily="2" charset="-122"/>
                <a:ea typeface="宋体" panose="02010600030101010101" pitchFamily="2" charset="-122"/>
                <a:cs typeface="宋体" panose="02010600030101010101" pitchFamily="2" charset="-122"/>
              </a:rPr>
              <a:t>2018</a:t>
            </a:r>
            <a:r>
              <a:rPr lang="zh-CN" altLang="zh-CN" sz="4000" kern="0">
                <a:effectLst/>
                <a:latin typeface="等线" panose="02010600030101010101" pitchFamily="2" charset="-122"/>
                <a:ea typeface="宋体" panose="02010600030101010101" pitchFamily="2" charset="-122"/>
                <a:cs typeface="宋体" panose="02010600030101010101" pitchFamily="2" charset="-122"/>
              </a:rPr>
              <a:t>年度人物》对钟扬的介绍：</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20000"/>
              </a:lnSpc>
              <a:spcBef>
                <a:spcPct val="0"/>
              </a:spcBef>
              <a:spcAft>
                <a:spcPct val="0"/>
              </a:spcAft>
            </a:pPr>
            <a:r>
              <a:rPr lang="zh-CN" altLang="zh-CN" sz="4000" kern="0">
                <a:effectLst/>
                <a:latin typeface="等线" panose="02010600030101010101" pitchFamily="2" charset="-122"/>
                <a:ea typeface="宋体" panose="02010600030101010101" pitchFamily="2" charset="-122"/>
                <a:cs typeface="宋体" panose="02010600030101010101" pitchFamily="2" charset="-122"/>
              </a:rPr>
              <a:t>【人物事迹】钟扬长期致力于生物多样性研究和保护，率领团队在青藏高原为国家种质库收集了数千 万颗植物种子；钟扬援藏</a:t>
            </a:r>
            <a:r>
              <a:rPr lang="en-US" altLang="zh-CN" sz="4000" kern="0">
                <a:effectLst/>
                <a:latin typeface="等线" panose="02010600030101010101" pitchFamily="2" charset="-122"/>
                <a:ea typeface="宋体" panose="02010600030101010101" pitchFamily="2" charset="-122"/>
                <a:cs typeface="宋体" panose="02010600030101010101" pitchFamily="2" charset="-122"/>
              </a:rPr>
              <a:t>16</a:t>
            </a:r>
            <a:r>
              <a:rPr lang="zh-CN" altLang="zh-CN" sz="4000" kern="0">
                <a:effectLst/>
                <a:latin typeface="等线" panose="02010600030101010101" pitchFamily="2" charset="-122"/>
                <a:ea typeface="宋体" panose="02010600030101010101" pitchFamily="2" charset="-122"/>
                <a:cs typeface="宋体" panose="02010600030101010101" pitchFamily="2" charset="-122"/>
              </a:rPr>
              <a:t>年，足迹遍布西藏最偏远、最艰苦的地区，长期的高原工作让他积劳成疾，多次住进医院，但他都没有停下工作。多年来，钟扬为西部少数民族地区的人才培养、学科建设和科学研究作出了重要贡献。</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20000"/>
              </a:lnSpc>
              <a:spcBef>
                <a:spcPct val="0"/>
              </a:spcBef>
              <a:spcAft>
                <a:spcPct val="0"/>
              </a:spcAft>
            </a:pPr>
            <a:r>
              <a:rPr lang="zh-CN" altLang="zh-CN" sz="4000" kern="0">
                <a:effectLst/>
                <a:latin typeface="等线" panose="02010600030101010101" pitchFamily="2" charset="-122"/>
                <a:ea typeface="宋体" panose="02010600030101010101" pitchFamily="2" charset="-122"/>
                <a:cs typeface="宋体" panose="02010600030101010101" pitchFamily="2" charset="-122"/>
              </a:rPr>
              <a:t>【颁奖辞】超越海拔六千米，抵达植物生长的最高极限，跋涉十六年，把论文写满高原。倒下的时候 双肩包里藏着你的初心、誓言和未了的心愿。你热爱的藏波罗花，不屑于雕梁画栋，只绽放在高山砾石之间。今天我们就一起来学习一篇通讯</a:t>
            </a:r>
            <a:r>
              <a:rPr lang="zh-CN" altLang="zh-CN" sz="40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《“探界者”钟扬》，感受钟扬的人格魅力</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4180660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BBCA41E7-70A3-47E7-BBA8-F7E605F6BE60}"/>
              </a:ext>
            </a:extLst>
          </p:cNvPr>
          <p:cNvSpPr>
            <a:spLocks noGrp="1"/>
          </p:cNvSpPr>
          <p:nvPr>
            <p:ph type="title"/>
          </p:nvPr>
        </p:nvSpPr>
        <p:spPr/>
        <p:txBody>
          <a:bodyPr/>
          <a:lstStyle/>
          <a:p>
            <a:r>
              <a:rPr lang="zh-CN" altLang="zh-CN" sz="3600" kern="0">
                <a:effectLst/>
                <a:latin typeface="等线" panose="02010600030101010101" pitchFamily="2" charset="-122"/>
                <a:ea typeface="宋体" panose="02010600030101010101" pitchFamily="2" charset="-122"/>
                <a:cs typeface="宋体" panose="02010600030101010101" pitchFamily="2" charset="-122"/>
              </a:rPr>
              <a:t>了解人物</a:t>
            </a:r>
            <a:br>
              <a:rPr lang="zh-CN" altLang="zh-CN" sz="3600" kern="100">
                <a:effectLst/>
                <a:latin typeface="等线" panose="02010600030101010101" pitchFamily="2" charset="-122"/>
                <a:ea typeface="等线" panose="02010600030101010101" pitchFamily="2" charset="-122"/>
                <a:cs typeface="Times New Roman" panose="02020603050405020304" pitchFamily="18" charset="0"/>
              </a:rPr>
            </a:br>
            <a:endParaRPr lang="zh-CN" altLang="en-US"/>
          </a:p>
        </p:txBody>
      </p:sp>
      <p:sp>
        <p:nvSpPr>
          <p:cNvPr id="3" name="内容占位符 2">
            <a:extLst>
              <a:ext uri="{FF2B5EF4-FFF2-40B4-BE49-F238E27FC236}">
                <a16:creationId xmlns:a16="http://schemas.microsoft.com/office/drawing/2014/main" id="{9FAE163B-C520-4C9C-AD61-C5AF15AE56B1}"/>
              </a:ext>
            </a:extLst>
          </p:cNvPr>
          <p:cNvSpPr>
            <a:spLocks noGrp="1"/>
          </p:cNvSpPr>
          <p:nvPr>
            <p:ph idx="1"/>
          </p:nvPr>
        </p:nvSpPr>
        <p:spPr>
          <a:xfrm>
            <a:off x="813732" y="1669408"/>
            <a:ext cx="10690880" cy="4501872"/>
          </a:xfrm>
        </p:spPr>
        <p:txBody>
          <a:bodyPr>
            <a:normAutofit fontScale="92500" lnSpcReduction="10000"/>
          </a:bodyPr>
          <a:lstStyle/>
          <a:p>
            <a:pPr algn="just">
              <a:spcAft>
                <a:spcPct val="0"/>
              </a:spcAft>
            </a:pPr>
            <a:r>
              <a:rPr lang="zh-CN" altLang="zh-CN" sz="3600" kern="0">
                <a:effectLst/>
                <a:latin typeface="等线" panose="02010600030101010101" pitchFamily="2" charset="-122"/>
                <a:ea typeface="宋体" panose="02010600030101010101" pitchFamily="2" charset="-122"/>
                <a:cs typeface="宋体" panose="02010600030101010101" pitchFamily="2" charset="-122"/>
              </a:rPr>
              <a:t>钟扬</a:t>
            </a:r>
            <a:r>
              <a:rPr lang="en-US" altLang="zh-CN" sz="3600" kern="0">
                <a:effectLst/>
                <a:latin typeface="等线" panose="02010600030101010101" pitchFamily="2" charset="-122"/>
                <a:ea typeface="宋体" panose="02010600030101010101" pitchFamily="2" charset="-122"/>
                <a:cs typeface="宋体" panose="02010600030101010101" pitchFamily="2" charset="-122"/>
              </a:rPr>
              <a:t>(1964</a:t>
            </a:r>
            <a:r>
              <a:rPr lang="zh-CN" altLang="zh-CN" sz="3600" kern="0">
                <a:effectLst/>
                <a:latin typeface="等线" panose="02010600030101010101" pitchFamily="2" charset="-122"/>
                <a:ea typeface="宋体" panose="02010600030101010101" pitchFamily="2" charset="-122"/>
                <a:cs typeface="宋体" panose="02010600030101010101" pitchFamily="2" charset="-122"/>
              </a:rPr>
              <a:t>年</a:t>
            </a:r>
            <a:r>
              <a:rPr lang="en-US" altLang="zh-CN" sz="3600" kern="0">
                <a:effectLst/>
                <a:latin typeface="等线" panose="02010600030101010101" pitchFamily="2" charset="-122"/>
                <a:ea typeface="宋体" panose="02010600030101010101" pitchFamily="2" charset="-122"/>
                <a:cs typeface="宋体" panose="02010600030101010101" pitchFamily="2" charset="-122"/>
              </a:rPr>
              <a:t>5</a:t>
            </a:r>
            <a:r>
              <a:rPr lang="zh-CN" altLang="zh-CN" sz="3600" kern="0">
                <a:effectLst/>
                <a:latin typeface="等线" panose="02010600030101010101" pitchFamily="2" charset="-122"/>
                <a:ea typeface="宋体" panose="02010600030101010101" pitchFamily="2" charset="-122"/>
                <a:cs typeface="宋体" panose="02010600030101010101" pitchFamily="2" charset="-122"/>
              </a:rPr>
              <a:t>月～</a:t>
            </a:r>
            <a:r>
              <a:rPr lang="en-US" altLang="zh-CN" sz="3600" kern="0">
                <a:effectLst/>
                <a:latin typeface="等线" panose="02010600030101010101" pitchFamily="2" charset="-122"/>
                <a:ea typeface="宋体" panose="02010600030101010101" pitchFamily="2" charset="-122"/>
                <a:cs typeface="宋体" panose="02010600030101010101" pitchFamily="2" charset="-122"/>
              </a:rPr>
              <a:t>2017</a:t>
            </a:r>
            <a:r>
              <a:rPr lang="zh-CN" altLang="zh-CN" sz="3600" kern="0">
                <a:effectLst/>
                <a:latin typeface="等线" panose="02010600030101010101" pitchFamily="2" charset="-122"/>
                <a:ea typeface="宋体" panose="02010600030101010101" pitchFamily="2" charset="-122"/>
                <a:cs typeface="宋体" panose="02010600030101010101" pitchFamily="2" charset="-122"/>
              </a:rPr>
              <a:t>年</a:t>
            </a:r>
            <a:r>
              <a:rPr lang="en-US" altLang="zh-CN" sz="3600" kern="0">
                <a:effectLst/>
                <a:latin typeface="等线" panose="02010600030101010101" pitchFamily="2" charset="-122"/>
                <a:ea typeface="宋体" panose="02010600030101010101" pitchFamily="2" charset="-122"/>
                <a:cs typeface="宋体" panose="02010600030101010101" pitchFamily="2" charset="-122"/>
              </a:rPr>
              <a:t>9</a:t>
            </a:r>
            <a:r>
              <a:rPr lang="zh-CN" altLang="zh-CN" sz="3600" kern="0">
                <a:effectLst/>
                <a:latin typeface="等线" panose="02010600030101010101" pitchFamily="2" charset="-122"/>
                <a:ea typeface="宋体" panose="02010600030101010101" pitchFamily="2" charset="-122"/>
                <a:cs typeface="宋体" panose="02010600030101010101" pitchFamily="2" charset="-122"/>
              </a:rPr>
              <a:t>月</a:t>
            </a:r>
            <a:r>
              <a:rPr lang="en-US" altLang="zh-CN" sz="3600" kern="0">
                <a:effectLst/>
                <a:latin typeface="等线" panose="02010600030101010101" pitchFamily="2" charset="-122"/>
                <a:ea typeface="宋体" panose="02010600030101010101" pitchFamily="2" charset="-122"/>
                <a:cs typeface="宋体" panose="02010600030101010101" pitchFamily="2" charset="-122"/>
              </a:rPr>
              <a:t>25</a:t>
            </a:r>
            <a:r>
              <a:rPr lang="zh-CN" altLang="zh-CN" sz="3600" kern="0">
                <a:effectLst/>
                <a:latin typeface="等线" panose="02010600030101010101" pitchFamily="2" charset="-122"/>
                <a:ea typeface="宋体" panose="02010600030101010101" pitchFamily="2" charset="-122"/>
                <a:cs typeface="宋体" panose="02010600030101010101" pitchFamily="2" charset="-122"/>
              </a:rPr>
              <a:t>日</a:t>
            </a:r>
            <a:r>
              <a:rPr lang="en-US" altLang="zh-CN" sz="3600" kern="0">
                <a:effectLst/>
                <a:latin typeface="等线" panose="02010600030101010101" pitchFamily="2" charset="-122"/>
                <a:ea typeface="宋体" panose="02010600030101010101" pitchFamily="2" charset="-122"/>
                <a:cs typeface="宋体" panose="02010600030101010101" pitchFamily="2" charset="-122"/>
              </a:rPr>
              <a:t>)</a:t>
            </a:r>
            <a:r>
              <a:rPr lang="zh-CN" altLang="zh-CN" sz="3600" kern="0">
                <a:effectLst/>
                <a:latin typeface="等线" panose="02010600030101010101" pitchFamily="2" charset="-122"/>
                <a:ea typeface="宋体" panose="02010600030101010101" pitchFamily="2" charset="-122"/>
                <a:cs typeface="宋体" panose="02010600030101010101" pitchFamily="2" charset="-122"/>
              </a:rPr>
              <a:t>，男，汉族，湖南邵阳人，</a:t>
            </a:r>
            <a:r>
              <a:rPr lang="en-US" altLang="zh-CN" sz="3600" kern="0">
                <a:effectLst/>
                <a:latin typeface="等线" panose="02010600030101010101" pitchFamily="2" charset="-122"/>
                <a:ea typeface="宋体" panose="02010600030101010101" pitchFamily="2" charset="-122"/>
                <a:cs typeface="宋体" panose="02010600030101010101" pitchFamily="2" charset="-122"/>
              </a:rPr>
              <a:t>1991 </a:t>
            </a:r>
            <a:r>
              <a:rPr lang="zh-CN" altLang="zh-CN" sz="3600" kern="0">
                <a:effectLst/>
                <a:latin typeface="等线" panose="02010600030101010101" pitchFamily="2" charset="-122"/>
                <a:ea typeface="宋体" panose="02010600030101010101" pitchFamily="2" charset="-122"/>
                <a:cs typeface="宋体" panose="02010600030101010101" pitchFamily="2" charset="-122"/>
              </a:rPr>
              <a:t>年</a:t>
            </a:r>
            <a:r>
              <a:rPr lang="en-US" altLang="zh-CN" sz="3600" kern="0">
                <a:effectLst/>
                <a:latin typeface="等线" panose="02010600030101010101" pitchFamily="2" charset="-122"/>
                <a:ea typeface="宋体" panose="02010600030101010101" pitchFamily="2" charset="-122"/>
                <a:cs typeface="宋体" panose="02010600030101010101" pitchFamily="2" charset="-122"/>
              </a:rPr>
              <a:t> 6 </a:t>
            </a:r>
            <a:r>
              <a:rPr lang="zh-CN" altLang="zh-CN" sz="3600" kern="0">
                <a:effectLst/>
                <a:latin typeface="等线" panose="02010600030101010101" pitchFamily="2" charset="-122"/>
                <a:ea typeface="宋体" panose="02010600030101010101" pitchFamily="2" charset="-122"/>
                <a:cs typeface="宋体" panose="02010600030101010101" pitchFamily="2" charset="-122"/>
              </a:rPr>
              <a:t>月加入中国共产党。生前 系复旦大学党委委员、研究生院院长、生命科学学院教授、博士生导师，中央组织部第六、七、八批援藏干部，教育部长江学者特聘教授，国家杰出青年科学基金获得者，长期从事植物学、生物信息学研究和教学工作，取得了一系列重要研究成果。</a:t>
            </a:r>
            <a:r>
              <a:rPr lang="en-US" altLang="zh-CN" sz="3600" kern="0">
                <a:effectLst/>
                <a:latin typeface="等线" panose="02010600030101010101" pitchFamily="2" charset="-122"/>
                <a:ea typeface="宋体" panose="02010600030101010101" pitchFamily="2" charset="-122"/>
                <a:cs typeface="宋体" panose="02010600030101010101" pitchFamily="2" charset="-122"/>
              </a:rPr>
              <a:t>2017</a:t>
            </a:r>
            <a:r>
              <a:rPr lang="zh-CN" altLang="zh-CN" sz="3600" kern="0">
                <a:effectLst/>
                <a:latin typeface="等线" panose="02010600030101010101" pitchFamily="2" charset="-122"/>
                <a:ea typeface="宋体" panose="02010600030101010101" pitchFamily="2" charset="-122"/>
                <a:cs typeface="宋体" panose="02010600030101010101" pitchFamily="2" charset="-122"/>
              </a:rPr>
              <a:t>年</a:t>
            </a:r>
            <a:r>
              <a:rPr lang="en-US" altLang="zh-CN" sz="3600" kern="0">
                <a:effectLst/>
                <a:latin typeface="等线" panose="02010600030101010101" pitchFamily="2" charset="-122"/>
                <a:ea typeface="宋体" panose="02010600030101010101" pitchFamily="2" charset="-122"/>
                <a:cs typeface="宋体" panose="02010600030101010101" pitchFamily="2" charset="-122"/>
              </a:rPr>
              <a:t>9</a:t>
            </a:r>
            <a:r>
              <a:rPr lang="zh-CN" altLang="zh-CN" sz="3600" kern="0">
                <a:effectLst/>
                <a:latin typeface="等线" panose="02010600030101010101" pitchFamily="2" charset="-122"/>
                <a:ea typeface="宋体" panose="02010600030101010101" pitchFamily="2" charset="-122"/>
                <a:cs typeface="宋体" panose="02010600030101010101" pitchFamily="2" charset="-122"/>
              </a:rPr>
              <a:t>月</a:t>
            </a:r>
            <a:r>
              <a:rPr lang="en-US" altLang="zh-CN" sz="3600" kern="0">
                <a:effectLst/>
                <a:latin typeface="等线" panose="02010600030101010101" pitchFamily="2" charset="-122"/>
                <a:ea typeface="宋体" panose="02010600030101010101" pitchFamily="2" charset="-122"/>
                <a:cs typeface="宋体" panose="02010600030101010101" pitchFamily="2" charset="-122"/>
              </a:rPr>
              <a:t>25</a:t>
            </a:r>
            <a:r>
              <a:rPr lang="zh-CN" altLang="zh-CN" sz="3600" kern="0">
                <a:effectLst/>
                <a:latin typeface="等线" panose="02010600030101010101" pitchFamily="2" charset="-122"/>
                <a:ea typeface="宋体" panose="02010600030101010101" pitchFamily="2" charset="-122"/>
                <a:cs typeface="宋体" panose="02010600030101010101" pitchFamily="2" charset="-122"/>
              </a:rPr>
              <a:t>日，钟扬同志在去内蒙古城川民族干部学院为民族地区干部讲课的出差途中遭遇车祸，不幸逝世，年仅</a:t>
            </a:r>
            <a:r>
              <a:rPr lang="en-US" altLang="zh-CN" sz="3600" kern="0">
                <a:effectLst/>
                <a:latin typeface="等线" panose="02010600030101010101" pitchFamily="2" charset="-122"/>
                <a:ea typeface="宋体" panose="02010600030101010101" pitchFamily="2" charset="-122"/>
                <a:cs typeface="宋体" panose="02010600030101010101" pitchFamily="2" charset="-122"/>
              </a:rPr>
              <a:t>53</a:t>
            </a:r>
            <a:r>
              <a:rPr lang="zh-CN" altLang="zh-CN" sz="3600" kern="0">
                <a:effectLst/>
                <a:latin typeface="等线" panose="02010600030101010101" pitchFamily="2" charset="-122"/>
                <a:ea typeface="宋体" panose="02010600030101010101" pitchFamily="2" charset="-122"/>
                <a:cs typeface="宋体" panose="02010600030101010101" pitchFamily="2" charset="-122"/>
              </a:rPr>
              <a:t>岁。</a:t>
            </a:r>
            <a:endParaRPr lang="zh-CN" altLang="en-US"/>
          </a:p>
        </p:txBody>
      </p:sp>
    </p:spTree>
    <p:extLst>
      <p:ext uri="{BB962C8B-B14F-4D97-AF65-F5344CB8AC3E}">
        <p14:creationId xmlns:p14="http://schemas.microsoft.com/office/powerpoint/2010/main" val="18071146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CDC83E6A-0439-4580-90D5-A6D3636B3DC4}"/>
              </a:ext>
            </a:extLst>
          </p:cNvPr>
          <p:cNvSpPr>
            <a:spLocks noGrp="1"/>
          </p:cNvSpPr>
          <p:nvPr>
            <p:ph type="title"/>
          </p:nvPr>
        </p:nvSpPr>
        <p:spPr/>
        <p:txBody>
          <a:bodyPr/>
          <a:lstStyle/>
          <a:p>
            <a:r>
              <a:rPr lang="zh-CN" altLang="zh-CN" sz="3600" kern="0">
                <a:effectLst/>
                <a:latin typeface="等线" panose="02010600030101010101" pitchFamily="2" charset="-122"/>
                <a:ea typeface="宋体" panose="02010600030101010101" pitchFamily="2" charset="-122"/>
                <a:cs typeface="宋体" panose="02010600030101010101" pitchFamily="2" charset="-122"/>
              </a:rPr>
              <a:t>了解人物</a:t>
            </a:r>
            <a:endParaRPr lang="zh-CN" altLang="en-US"/>
          </a:p>
        </p:txBody>
      </p:sp>
      <p:sp>
        <p:nvSpPr>
          <p:cNvPr id="3" name="内容占位符 2">
            <a:extLst>
              <a:ext uri="{FF2B5EF4-FFF2-40B4-BE49-F238E27FC236}">
                <a16:creationId xmlns:a16="http://schemas.microsoft.com/office/drawing/2014/main" id="{EA455CDA-ABC2-402E-8976-00E09ACFB4E0}"/>
              </a:ext>
            </a:extLst>
          </p:cNvPr>
          <p:cNvSpPr>
            <a:spLocks noGrp="1"/>
          </p:cNvSpPr>
          <p:nvPr>
            <p:ph idx="1"/>
          </p:nvPr>
        </p:nvSpPr>
        <p:spPr>
          <a:xfrm>
            <a:off x="1023457" y="1333850"/>
            <a:ext cx="10481155" cy="5033394"/>
          </a:xfrm>
        </p:spPr>
        <p:txBody>
          <a:bodyPr>
            <a:normAutofit fontScale="62500" lnSpcReduction="20000"/>
          </a:bodyPr>
          <a:lstStyle/>
          <a:p>
            <a:r>
              <a:rPr lang="en-US" altLang="zh-CN" sz="5100" kern="0">
                <a:effectLst/>
                <a:latin typeface="等线" panose="02010600030101010101" pitchFamily="2" charset="-122"/>
                <a:ea typeface="宋体" panose="02010600030101010101" pitchFamily="2" charset="-122"/>
                <a:cs typeface="宋体" panose="02010600030101010101" pitchFamily="2" charset="-122"/>
              </a:rPr>
              <a:t>2018</a:t>
            </a:r>
            <a:r>
              <a:rPr lang="zh-CN" altLang="zh-CN" sz="5100" kern="0">
                <a:effectLst/>
                <a:latin typeface="等线" panose="02010600030101010101" pitchFamily="2" charset="-122"/>
                <a:ea typeface="宋体" panose="02010600030101010101" pitchFamily="2" charset="-122"/>
                <a:cs typeface="宋体" panose="02010600030101010101" pitchFamily="2" charset="-122"/>
              </a:rPr>
              <a:t>年</a:t>
            </a:r>
            <a:r>
              <a:rPr lang="en-US" altLang="zh-CN" sz="5100" kern="0">
                <a:effectLst/>
                <a:latin typeface="等线" panose="02010600030101010101" pitchFamily="2" charset="-122"/>
                <a:ea typeface="宋体" panose="02010600030101010101" pitchFamily="2" charset="-122"/>
                <a:cs typeface="宋体" panose="02010600030101010101" pitchFamily="2" charset="-122"/>
              </a:rPr>
              <a:t>3</a:t>
            </a:r>
            <a:r>
              <a:rPr lang="zh-CN" altLang="zh-CN" sz="5100" kern="0">
                <a:effectLst/>
                <a:latin typeface="等线" panose="02010600030101010101" pitchFamily="2" charset="-122"/>
                <a:ea typeface="宋体" panose="02010600030101010101" pitchFamily="2" charset="-122"/>
                <a:cs typeface="宋体" panose="02010600030101010101" pitchFamily="2" charset="-122"/>
              </a:rPr>
              <a:t>月</a:t>
            </a:r>
            <a:r>
              <a:rPr lang="en-US" altLang="zh-CN" sz="5100" kern="0">
                <a:effectLst/>
                <a:latin typeface="等线" panose="02010600030101010101" pitchFamily="2" charset="-122"/>
                <a:ea typeface="宋体" panose="02010600030101010101" pitchFamily="2" charset="-122"/>
                <a:cs typeface="宋体" panose="02010600030101010101" pitchFamily="2" charset="-122"/>
              </a:rPr>
              <a:t>29 </a:t>
            </a:r>
            <a:r>
              <a:rPr lang="zh-CN" altLang="zh-CN" sz="5100" kern="0">
                <a:effectLst/>
                <a:latin typeface="等线" panose="02010600030101010101" pitchFamily="2" charset="-122"/>
                <a:ea typeface="宋体" panose="02010600030101010101" pitchFamily="2" charset="-122"/>
                <a:cs typeface="宋体" panose="02010600030101010101" pitchFamily="2" charset="-122"/>
              </a:rPr>
              <a:t>日，中央宣传部追授钟扬“时代楷模”称号。</a:t>
            </a:r>
            <a:r>
              <a:rPr lang="en-US" altLang="zh-CN" sz="5100" kern="0">
                <a:effectLst/>
                <a:latin typeface="等线" panose="02010600030101010101" pitchFamily="2" charset="-122"/>
                <a:ea typeface="宋体" panose="02010600030101010101" pitchFamily="2" charset="-122"/>
                <a:cs typeface="宋体" panose="02010600030101010101" pitchFamily="2" charset="-122"/>
              </a:rPr>
              <a:t>6</a:t>
            </a:r>
            <a:r>
              <a:rPr lang="zh-CN" altLang="zh-CN" sz="5100" kern="0">
                <a:effectLst/>
                <a:latin typeface="等线" panose="02010600030101010101" pitchFamily="2" charset="-122"/>
                <a:ea typeface="宋体" panose="02010600030101010101" pitchFamily="2" charset="-122"/>
                <a:cs typeface="宋体" panose="02010600030101010101" pitchFamily="2" charset="-122"/>
              </a:rPr>
              <a:t>月，获得“全国优秀共产党员”称号。</a:t>
            </a:r>
            <a:r>
              <a:rPr lang="en-US" altLang="zh-CN" sz="5100" kern="0">
                <a:effectLst/>
                <a:latin typeface="等线" panose="02010600030101010101" pitchFamily="2" charset="-122"/>
                <a:ea typeface="宋体" panose="02010600030101010101" pitchFamily="2" charset="-122"/>
                <a:cs typeface="宋体" panose="02010600030101010101" pitchFamily="2" charset="-122"/>
              </a:rPr>
              <a:t>12</a:t>
            </a:r>
            <a:r>
              <a:rPr lang="zh-CN" altLang="zh-CN" sz="5100" kern="0">
                <a:effectLst/>
                <a:latin typeface="等线" panose="02010600030101010101" pitchFamily="2" charset="-122"/>
                <a:ea typeface="宋体" panose="02010600030101010101" pitchFamily="2" charset="-122"/>
                <a:cs typeface="宋体" panose="02010600030101010101" pitchFamily="2" charset="-122"/>
              </a:rPr>
              <a:t>月，入选感动中国</a:t>
            </a:r>
            <a:r>
              <a:rPr lang="en-US" altLang="zh-CN" sz="5100" kern="0">
                <a:effectLst/>
                <a:latin typeface="等线" panose="02010600030101010101" pitchFamily="2" charset="-122"/>
                <a:ea typeface="宋体" panose="02010600030101010101" pitchFamily="2" charset="-122"/>
                <a:cs typeface="宋体" panose="02010600030101010101" pitchFamily="2" charset="-122"/>
              </a:rPr>
              <a:t>2018</a:t>
            </a:r>
            <a:r>
              <a:rPr lang="zh-CN" altLang="zh-CN" sz="5100" kern="0">
                <a:effectLst/>
                <a:latin typeface="等线" panose="02010600030101010101" pitchFamily="2" charset="-122"/>
                <a:ea typeface="宋体" panose="02010600030101010101" pitchFamily="2" charset="-122"/>
                <a:cs typeface="宋体" panose="02010600030101010101" pitchFamily="2" charset="-122"/>
              </a:rPr>
              <a:t>候选人物。</a:t>
            </a:r>
            <a:r>
              <a:rPr lang="en-US" altLang="zh-CN" sz="5100" kern="0">
                <a:effectLst/>
                <a:latin typeface="等线" panose="02010600030101010101" pitchFamily="2" charset="-122"/>
                <a:ea typeface="宋体" panose="02010600030101010101" pitchFamily="2" charset="-122"/>
                <a:cs typeface="宋体" panose="02010600030101010101" pitchFamily="2" charset="-122"/>
              </a:rPr>
              <a:t>2019</a:t>
            </a:r>
            <a:r>
              <a:rPr lang="zh-CN" altLang="zh-CN" sz="5100" kern="0">
                <a:effectLst/>
                <a:latin typeface="等线" panose="02010600030101010101" pitchFamily="2" charset="-122"/>
                <a:ea typeface="宋体" panose="02010600030101010101" pitchFamily="2" charset="-122"/>
                <a:cs typeface="宋体" panose="02010600030101010101" pitchFamily="2" charset="-122"/>
              </a:rPr>
              <a:t>年</a:t>
            </a:r>
            <a:r>
              <a:rPr lang="en-US" altLang="zh-CN" sz="5100" kern="0">
                <a:effectLst/>
                <a:latin typeface="等线" panose="02010600030101010101" pitchFamily="2" charset="-122"/>
                <a:ea typeface="宋体" panose="02010600030101010101" pitchFamily="2" charset="-122"/>
                <a:cs typeface="宋体" panose="02010600030101010101" pitchFamily="2" charset="-122"/>
              </a:rPr>
              <a:t>2</a:t>
            </a:r>
            <a:r>
              <a:rPr lang="zh-CN" altLang="zh-CN" sz="5100" kern="0">
                <a:effectLst/>
                <a:latin typeface="等线" panose="02010600030101010101" pitchFamily="2" charset="-122"/>
                <a:ea typeface="宋体" panose="02010600030101010101" pitchFamily="2" charset="-122"/>
                <a:cs typeface="宋体" panose="02010600030101010101" pitchFamily="2" charset="-122"/>
              </a:rPr>
              <a:t>月</a:t>
            </a:r>
            <a:r>
              <a:rPr lang="en-US" altLang="zh-CN" sz="5100" kern="0">
                <a:effectLst/>
                <a:latin typeface="等线" panose="02010600030101010101" pitchFamily="2" charset="-122"/>
                <a:ea typeface="宋体" panose="02010600030101010101" pitchFamily="2" charset="-122"/>
                <a:cs typeface="宋体" panose="02010600030101010101" pitchFamily="2" charset="-122"/>
              </a:rPr>
              <a:t>18</a:t>
            </a:r>
            <a:r>
              <a:rPr lang="zh-CN" altLang="zh-CN" sz="5100" kern="0">
                <a:effectLst/>
                <a:latin typeface="等线" panose="02010600030101010101" pitchFamily="2" charset="-122"/>
                <a:ea typeface="宋体" panose="02010600030101010101" pitchFamily="2" charset="-122"/>
                <a:cs typeface="宋体" panose="02010600030101010101" pitchFamily="2" charset="-122"/>
              </a:rPr>
              <a:t>日，获得“感动中国</a:t>
            </a:r>
            <a:r>
              <a:rPr lang="en-US" altLang="zh-CN" sz="5100" kern="0">
                <a:effectLst/>
                <a:latin typeface="等线" panose="02010600030101010101" pitchFamily="2" charset="-122"/>
                <a:ea typeface="宋体" panose="02010600030101010101" pitchFamily="2" charset="-122"/>
                <a:cs typeface="宋体" panose="02010600030101010101" pitchFamily="2" charset="-122"/>
              </a:rPr>
              <a:t>2018</a:t>
            </a:r>
            <a:r>
              <a:rPr lang="zh-CN" altLang="zh-CN" sz="5100" kern="0">
                <a:effectLst/>
                <a:latin typeface="等线" panose="02010600030101010101" pitchFamily="2" charset="-122"/>
                <a:ea typeface="宋体" panose="02010600030101010101" pitchFamily="2" charset="-122"/>
                <a:cs typeface="宋体" panose="02010600030101010101" pitchFamily="2" charset="-122"/>
              </a:rPr>
              <a:t>年度人物”荣誉。钟扬从事植物学、生物信息学科学研究和教学工作</a:t>
            </a:r>
            <a:r>
              <a:rPr lang="en-US" altLang="zh-CN" sz="5100" kern="0">
                <a:effectLst/>
                <a:latin typeface="等线" panose="02010600030101010101" pitchFamily="2" charset="-122"/>
                <a:ea typeface="宋体" panose="02010600030101010101" pitchFamily="2" charset="-122"/>
                <a:cs typeface="宋体" panose="02010600030101010101" pitchFamily="2" charset="-122"/>
              </a:rPr>
              <a:t>30</a:t>
            </a:r>
            <a:r>
              <a:rPr lang="zh-CN" altLang="zh-CN" sz="5100" kern="0">
                <a:effectLst/>
                <a:latin typeface="等线" panose="02010600030101010101" pitchFamily="2" charset="-122"/>
                <a:ea typeface="宋体" panose="02010600030101010101" pitchFamily="2" charset="-122"/>
                <a:cs typeface="宋体" panose="02010600030101010101" pitchFamily="2" charset="-122"/>
              </a:rPr>
              <a:t>多年，勤奋钻研，锐意进取，在生物信息学、进 化生物学等生命科学前沿领域有较长期的积累和独创性成果；在交叉学科领域教书育人、因材施教，培育 了许多学科专业人才，多次获国家和上海市嘉奖；情系社会生态，坚持生物多样性的保护和利用，把科学 研究的种子播撒在雪域高原和上海海滨，为国家与社会的生态文明和绿色发展作出巨大贡献。</a:t>
            </a:r>
            <a:endParaRPr lang="zh-CN" altLang="zh-CN" sz="51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15084820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9B994E0E-B39C-4F90-A220-F32053CC9E08}"/>
              </a:ext>
            </a:extLst>
          </p:cNvPr>
          <p:cNvSpPr>
            <a:spLocks noGrp="1"/>
          </p:cNvSpPr>
          <p:nvPr>
            <p:ph type="title"/>
          </p:nvPr>
        </p:nvSpPr>
        <p:spPr/>
        <p:txBody>
          <a:bodyPr>
            <a:normAutofit fontScale="90000"/>
          </a:bodyPr>
          <a:lstStyle/>
          <a:p>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（一）整体把握课文，全文从哪些方面展现了鈡扬的形象？</a:t>
            </a:r>
            <a:br>
              <a:rPr lang="zh-CN" altLang="zh-CN" sz="3600" kern="100">
                <a:effectLst/>
                <a:latin typeface="等线" panose="02010600030101010101" pitchFamily="2" charset="-122"/>
                <a:ea typeface="等线" panose="02010600030101010101" pitchFamily="2" charset="-122"/>
                <a:cs typeface="Times New Roman" panose="02020603050405020304" pitchFamily="18" charset="0"/>
              </a:rPr>
            </a:br>
            <a:endParaRPr lang="zh-CN" altLang="en-US"/>
          </a:p>
        </p:txBody>
      </p:sp>
      <p:sp>
        <p:nvSpPr>
          <p:cNvPr id="3" name="内容占位符 2">
            <a:extLst>
              <a:ext uri="{FF2B5EF4-FFF2-40B4-BE49-F238E27FC236}">
                <a16:creationId xmlns:a16="http://schemas.microsoft.com/office/drawing/2014/main" id="{A4B936DF-7085-43C1-9AD6-B4E333D7ECF7}"/>
              </a:ext>
            </a:extLst>
          </p:cNvPr>
          <p:cNvSpPr>
            <a:spLocks noGrp="1"/>
          </p:cNvSpPr>
          <p:nvPr>
            <p:ph idx="1"/>
          </p:nvPr>
        </p:nvSpPr>
        <p:spPr/>
        <p:txBody>
          <a:bodyPr/>
          <a:lstStyle/>
          <a:p>
            <a:pPr algn="just">
              <a:spcAft>
                <a:spcPct val="0"/>
              </a:spcAft>
            </a:pPr>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1</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、“英雄”少年——不安分（坚定乐观）</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2</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、种子达人——“钟大胆”（爱岗敬业）</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3</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、科学队长——愿意教人（热心科普）</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4</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、“接盘”导师——“暖”</a:t>
            </a:r>
            <a:r>
              <a:rPr lang="en-US"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担当关爱</a:t>
            </a:r>
            <a:r>
              <a:rPr lang="en-US"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en-US" altLang="zh-CN" sz="36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5</a:t>
            </a:r>
            <a:r>
              <a:rPr lang="zh-CN" altLang="zh-CN" sz="36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、生命延续——先锋者（牺牲忘我）</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4587598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28FDB29E-B43E-467D-B7B4-EEDAA78DDAFD}"/>
              </a:ext>
            </a:extLst>
          </p:cNvPr>
          <p:cNvSpPr>
            <a:spLocks noGrp="1"/>
          </p:cNvSpPr>
          <p:nvPr>
            <p:ph type="title"/>
          </p:nvPr>
        </p:nvSpPr>
        <p:spPr/>
        <p:txBody>
          <a:bodyPr>
            <a:noAutofit/>
          </a:bodyPr>
          <a:lstStyle/>
          <a:p>
            <a:r>
              <a:rPr lang="zh-CN" altLang="zh-CN" sz="4000" kern="0">
                <a:effectLst/>
                <a:ea typeface="宋体" panose="02010600030101010101" pitchFamily="2" charset="-122"/>
                <a:cs typeface="宋体" panose="02010600030101010101" pitchFamily="2" charset="-122"/>
              </a:rPr>
              <a:t>思考，本文共分了六个部分，每一部分写了什么内容？试概述每部分的内容。 </a:t>
            </a:r>
            <a:endParaRPr lang="zh-CN" altLang="en-US" sz="4000"/>
          </a:p>
        </p:txBody>
      </p:sp>
      <p:sp>
        <p:nvSpPr>
          <p:cNvPr id="3" name="内容占位符 2">
            <a:extLst>
              <a:ext uri="{FF2B5EF4-FFF2-40B4-BE49-F238E27FC236}">
                <a16:creationId xmlns:a16="http://schemas.microsoft.com/office/drawing/2014/main" id="{79C953C2-5A6C-4459-8711-99127B4F4EBE}"/>
              </a:ext>
            </a:extLst>
          </p:cNvPr>
          <p:cNvSpPr>
            <a:spLocks noGrp="1"/>
          </p:cNvSpPr>
          <p:nvPr>
            <p:ph idx="1"/>
          </p:nvPr>
        </p:nvSpPr>
        <p:spPr>
          <a:xfrm>
            <a:off x="1031846" y="2133600"/>
            <a:ext cx="10472766" cy="4100290"/>
          </a:xfrm>
        </p:spPr>
        <p:txBody>
          <a:bodyPr>
            <a:normAutofit lnSpcReduction="10000"/>
          </a:bodyPr>
          <a:lstStyle/>
          <a:p>
            <a:pPr marL="0" lvl="0" indent="0" algn="just">
              <a:spcAft>
                <a:spcPct val="0"/>
              </a:spcAft>
              <a:buNone/>
            </a:pPr>
            <a:r>
              <a:rPr lang="zh-CN" altLang="en-US" sz="1800" kern="0">
                <a:effectLst/>
                <a:latin typeface="等线" panose="02010600030101010101" pitchFamily="2" charset="-122"/>
                <a:ea typeface="宋体" panose="02010600030101010101" pitchFamily="2" charset="-122"/>
                <a:cs typeface="宋体" panose="02010600030101010101" pitchFamily="2" charset="-122"/>
              </a:rPr>
              <a:t>         （</a:t>
            </a:r>
            <a:r>
              <a:rPr lang="en-US" altLang="zh-CN" sz="1800" kern="0">
                <a:effectLst/>
                <a:latin typeface="等线" panose="02010600030101010101" pitchFamily="2" charset="-122"/>
                <a:ea typeface="宋体" panose="02010600030101010101" pitchFamily="2" charset="-122"/>
                <a:cs typeface="宋体" panose="02010600030101010101" pitchFamily="2" charset="-122"/>
              </a:rPr>
              <a:t>1</a:t>
            </a:r>
            <a:r>
              <a:rPr lang="zh-CN" altLang="en-US" sz="1800" kern="0">
                <a:effectLst/>
                <a:latin typeface="等线" panose="02010600030101010101" pitchFamily="2" charset="-122"/>
                <a:ea typeface="宋体" panose="02010600030101010101" pitchFamily="2" charset="-122"/>
                <a:cs typeface="宋体" panose="02010600030101010101" pitchFamily="2" charset="-122"/>
              </a:rPr>
              <a:t>）</a:t>
            </a:r>
            <a:r>
              <a:rPr lang="zh-CN" altLang="zh-CN" sz="1800" kern="0">
                <a:effectLst/>
                <a:latin typeface="等线" panose="02010600030101010101" pitchFamily="2" charset="-122"/>
                <a:ea typeface="宋体" panose="02010600030101010101" pitchFamily="2" charset="-122"/>
                <a:cs typeface="宋体" panose="02010600030101010101" pitchFamily="2" charset="-122"/>
              </a:rPr>
              <a:t>开头部分：</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1800" kern="0">
                <a:effectLst/>
                <a:latin typeface="等线" panose="02010600030101010101" pitchFamily="2" charset="-122"/>
                <a:ea typeface="宋体" panose="02010600030101010101" pitchFamily="2" charset="-122"/>
                <a:cs typeface="宋体" panose="02010600030101010101" pitchFamily="2" charset="-122"/>
              </a:rPr>
              <a:t>开头用拟南芥引出钟扬的作用：结构上，从与人物一生主要贡献相关的植物入手，引出主人公；内容上，切合人物身份和性格特点；主题上，用拟南芥象征并赞扬钟扬的普通、质朴、顽强。 </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1800" kern="0">
                <a:effectLst/>
                <a:latin typeface="等线" panose="02010600030101010101" pitchFamily="2" charset="-122"/>
                <a:ea typeface="宋体" panose="02010600030101010101" pitchFamily="2" charset="-122"/>
                <a:cs typeface="宋体" panose="02010600030101010101" pitchFamily="2" charset="-122"/>
              </a:rPr>
              <a:t>（</a:t>
            </a:r>
            <a:r>
              <a:rPr lang="en-US" altLang="zh-CN" sz="1800" kern="0">
                <a:effectLst/>
                <a:latin typeface="等线" panose="02010600030101010101" pitchFamily="2" charset="-122"/>
                <a:ea typeface="宋体" panose="02010600030101010101" pitchFamily="2" charset="-122"/>
                <a:cs typeface="宋体" panose="02010600030101010101" pitchFamily="2" charset="-122"/>
              </a:rPr>
              <a:t>2</a:t>
            </a:r>
            <a:r>
              <a:rPr lang="zh-CN" altLang="zh-CN" sz="1800" kern="0">
                <a:effectLst/>
                <a:latin typeface="等线" panose="02010600030101010101" pitchFamily="2" charset="-122"/>
                <a:ea typeface="宋体" panose="02010600030101010101" pitchFamily="2" charset="-122"/>
                <a:cs typeface="宋体" panose="02010600030101010101" pitchFamily="2" charset="-122"/>
              </a:rPr>
              <a:t>）“英雄”少年写了钟扬考入中科大，进入中科院工作，“胁迫”妻子结婚。“开始了他不安分的人生”：贬词褒用，点明他不安于现状，勇于开拓进取，也照应作者给予他的“探索者”的评价。对母亲、妻子的回忆从侧面烘托钟扬勤奋好学、勇于进取的特点。穿插钟扬与妻子的婚事的描写使人物形象真实的立在读者面前，也突出了人物的雷厉风行的性格特点，又照应上文“不安分的人生”。 </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1800" kern="0">
                <a:effectLst/>
                <a:latin typeface="等线" panose="02010600030101010101" pitchFamily="2" charset="-122"/>
                <a:ea typeface="宋体" panose="02010600030101010101" pitchFamily="2" charset="-122"/>
                <a:cs typeface="宋体" panose="02010600030101010101" pitchFamily="2" charset="-122"/>
              </a:rPr>
              <a:t>（</a:t>
            </a:r>
            <a:r>
              <a:rPr lang="en-US" altLang="zh-CN" sz="1800" kern="0">
                <a:effectLst/>
                <a:latin typeface="等线" panose="02010600030101010101" pitchFamily="2" charset="-122"/>
                <a:ea typeface="宋体" panose="02010600030101010101" pitchFamily="2" charset="-122"/>
                <a:cs typeface="宋体" panose="02010600030101010101" pitchFamily="2" charset="-122"/>
              </a:rPr>
              <a:t>3</a:t>
            </a:r>
            <a:r>
              <a:rPr lang="zh-CN" altLang="zh-CN" sz="1800" kern="0">
                <a:effectLst/>
                <a:latin typeface="等线" panose="02010600030101010101" pitchFamily="2" charset="-122"/>
                <a:ea typeface="宋体" panose="02010600030101010101" pitchFamily="2" charset="-122"/>
                <a:cs typeface="宋体" panose="02010600030101010101" pitchFamily="2" charset="-122"/>
              </a:rPr>
              <a:t>）种子达人：写了钟扬不讲究住房，致力于采集种子。对生活品质的“不讲究”与对工作的“不将就”形成鲜明对比，凸显其任劳任怨、无私奉献。“作为一个植物学家……”一段的语言描写，既表现出他的工作热情，又展示出他性格的幽默风趣的一面，人物形象更加鲜明。“惊险和惊喜并存”：惊险，指工作环境，随时都会有生命危险；惊喜，指工作有收获，能采集到珍贵的种子样本。采集到世界上生长在海拔最高处的种子植物（鼠曲雪兔子）的典型事例，表现了他为我国的科研事业而不畏艰辛、不懈努力。</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4596319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1ABDBB55-AD76-4733-AD31-A226E156146A}"/>
              </a:ext>
            </a:extLst>
          </p:cNvPr>
          <p:cNvSpPr>
            <a:spLocks noGrp="1"/>
          </p:cNvSpPr>
          <p:nvPr>
            <p:ph idx="1"/>
          </p:nvPr>
        </p:nvSpPr>
        <p:spPr>
          <a:xfrm>
            <a:off x="679508" y="461394"/>
            <a:ext cx="10825104" cy="5863905"/>
          </a:xfrm>
        </p:spPr>
        <p:txBody>
          <a:bodyPr>
            <a:normAutofit fontScale="77500" lnSpcReduction="20000"/>
          </a:bodyPr>
          <a:lstStyle/>
          <a:p>
            <a:pPr algn="just">
              <a:spcAft>
                <a:spcPct val="0"/>
              </a:spcAft>
            </a:pPr>
            <a:r>
              <a:rPr lang="zh-CN" altLang="zh-CN" sz="3600" kern="0">
                <a:effectLst/>
                <a:latin typeface="等线" panose="02010600030101010101" pitchFamily="2" charset="-122"/>
                <a:ea typeface="宋体" panose="02010600030101010101" pitchFamily="2" charset="-122"/>
                <a:cs typeface="宋体" panose="02010600030101010101" pitchFamily="2" charset="-122"/>
              </a:rPr>
              <a:t>（</a:t>
            </a:r>
            <a:r>
              <a:rPr lang="en-US" altLang="zh-CN" sz="3600" kern="0">
                <a:effectLst/>
                <a:latin typeface="等线" panose="02010600030101010101" pitchFamily="2" charset="-122"/>
                <a:ea typeface="宋体" panose="02010600030101010101" pitchFamily="2" charset="-122"/>
                <a:cs typeface="宋体" panose="02010600030101010101" pitchFamily="2" charset="-122"/>
              </a:rPr>
              <a:t>4</a:t>
            </a:r>
            <a:r>
              <a:rPr lang="zh-CN" altLang="zh-CN" sz="3600" kern="0">
                <a:effectLst/>
                <a:latin typeface="等线" panose="02010600030101010101" pitchFamily="2" charset="-122"/>
                <a:ea typeface="宋体" panose="02010600030101010101" pitchFamily="2" charset="-122"/>
                <a:cs typeface="宋体" panose="02010600030101010101" pitchFamily="2" charset="-122"/>
              </a:rPr>
              <a:t>）科学队长：写了钟扬热爱科普。一开头直接引用钟扬的语言“生命诞生以来……”，表现了他的专业素养和敬业精神，而且语言与他的身份相符合，科学而严谨。钟扬对建自博馆付出了很大的努力，文章引用设计部主任的话，从侧面表现了钟扬对自然科学普及所做的贡献，体现了他的责任与担当。跟上海科技馆合作，有很多身份，都体现出对科普工作的火一样的热情，突出他对科普事业的热爱。</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a:t>
            </a:r>
            <a:r>
              <a:rPr lang="en-US" altLang="zh-CN" sz="3600" kern="100">
                <a:effectLst/>
                <a:latin typeface="等线" panose="02010600030101010101" pitchFamily="2" charset="-122"/>
                <a:ea typeface="宋体" panose="02010600030101010101" pitchFamily="2" charset="-122"/>
                <a:cs typeface="Times New Roman" panose="02020603050405020304" pitchFamily="18" charset="0"/>
              </a:rPr>
              <a:t>5</a:t>
            </a: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接盘’导师”：通过钟扬接收转导师的学生、为学生量身定制个性化的发展规划、答应接收一直考不上的学生、从少数民族招学生并帮助他们补课等事迹，介绍了钟扬作为教育专家的责任和担当。在钟扬眼里，学生就跟他深爱的种子一样，都很宝贵，而他的研究思想和精神也在学生的脑中生根发芽，逐渐变为现实。</a:t>
            </a:r>
            <a:endParaRPr lang="en-US" altLang="zh-CN" sz="3600" kern="100">
              <a:effectLst/>
              <a:latin typeface="等线" panose="02010600030101010101" pitchFamily="2" charset="-122"/>
              <a:ea typeface="宋体" panose="02010600030101010101" pitchFamily="2" charset="-122"/>
              <a:cs typeface="Times New Roman" panose="02020603050405020304" pitchFamily="18" charset="0"/>
            </a:endParaRPr>
          </a:p>
          <a:p>
            <a:pPr algn="just">
              <a:spcAft>
                <a:spcPct val="0"/>
              </a:spcAft>
            </a:pP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a:t>
            </a:r>
            <a:r>
              <a:rPr lang="en-US" altLang="zh-CN" sz="3600" kern="100">
                <a:effectLst/>
                <a:latin typeface="等线" panose="02010600030101010101" pitchFamily="2" charset="-122"/>
                <a:ea typeface="宋体" panose="02010600030101010101" pitchFamily="2" charset="-122"/>
                <a:cs typeface="Times New Roman" panose="02020603050405020304" pitchFamily="18" charset="0"/>
              </a:rPr>
              <a:t>6</a:t>
            </a: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）“生命延续”：以钟扬为西部少数民族地区的人才培养、学科建设和科学研究作出的努力和贡献，诠释了钟扬生命的意义——让更多的生命得以延续。</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3799955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655B375C-501C-4122-BB18-DF49F3617506}"/>
              </a:ext>
            </a:extLst>
          </p:cNvPr>
          <p:cNvSpPr>
            <a:spLocks noGrp="1"/>
          </p:cNvSpPr>
          <p:nvPr>
            <p:ph type="title"/>
          </p:nvPr>
        </p:nvSpPr>
        <p:spPr>
          <a:xfrm>
            <a:off x="1409351" y="192947"/>
            <a:ext cx="10095262" cy="1712053"/>
          </a:xfrm>
        </p:spPr>
        <p:txBody>
          <a:bodyPr>
            <a:normAutofit fontScale="90000"/>
          </a:bodyPr>
          <a:lstStyle/>
          <a:p>
            <a:pPr>
              <a:spcAft>
                <a:spcPct val="0"/>
              </a:spcAft>
            </a:pP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局部探究</a:t>
            </a:r>
            <a:br>
              <a:rPr lang="zh-CN" altLang="zh-CN" sz="3600" kern="100">
                <a:effectLst/>
                <a:latin typeface="等线" panose="02010600030101010101" pitchFamily="2" charset="-122"/>
                <a:ea typeface="等线" panose="02010600030101010101" pitchFamily="2" charset="-122"/>
                <a:cs typeface="Times New Roman" panose="02020603050405020304" pitchFamily="18" charset="0"/>
              </a:rPr>
            </a:br>
            <a:r>
              <a:rPr lang="en-US" altLang="zh-CN" sz="3600" kern="100">
                <a:effectLst/>
                <a:latin typeface="宋体" panose="02010600030101010101" pitchFamily="2" charset="-122"/>
                <a:ea typeface="等线" panose="02010600030101010101" pitchFamily="2" charset="-122"/>
                <a:cs typeface="Times New Roman" panose="02020603050405020304" pitchFamily="18" charset="0"/>
              </a:rPr>
              <a:t>1</a:t>
            </a:r>
            <a:r>
              <a:rPr lang="zh-CN" altLang="zh-CN" sz="3600" kern="100">
                <a:effectLst/>
                <a:latin typeface="等线" panose="02010600030101010101" pitchFamily="2" charset="-122"/>
                <a:ea typeface="宋体" panose="02010600030101010101" pitchFamily="2" charset="-122"/>
                <a:cs typeface="Times New Roman" panose="02020603050405020304" pitchFamily="18" charset="0"/>
              </a:rPr>
              <a:t>联系上下文，诵读和揣摩下列语句，说说它们是从哪些方面刻画人物的，具有怎样的表达效果。</a:t>
            </a:r>
            <a:br>
              <a:rPr lang="zh-CN" altLang="zh-CN" sz="3600" kern="100">
                <a:effectLst/>
                <a:latin typeface="等线" panose="02010600030101010101" pitchFamily="2" charset="-122"/>
                <a:ea typeface="等线" panose="02010600030101010101" pitchFamily="2" charset="-122"/>
                <a:cs typeface="Times New Roman" panose="02020603050405020304" pitchFamily="18" charset="0"/>
              </a:rPr>
            </a:br>
            <a:endParaRPr lang="zh-CN" altLang="en-US"/>
          </a:p>
        </p:txBody>
      </p:sp>
      <p:sp>
        <p:nvSpPr>
          <p:cNvPr id="3" name="内容占位符 2">
            <a:extLst>
              <a:ext uri="{FF2B5EF4-FFF2-40B4-BE49-F238E27FC236}">
                <a16:creationId xmlns:a16="http://schemas.microsoft.com/office/drawing/2014/main" id="{2DDA1258-5EB8-4216-97DB-839A37BB721F}"/>
              </a:ext>
            </a:extLst>
          </p:cNvPr>
          <p:cNvSpPr>
            <a:spLocks noGrp="1"/>
          </p:cNvSpPr>
          <p:nvPr>
            <p:ph idx="1"/>
          </p:nvPr>
        </p:nvSpPr>
        <p:spPr>
          <a:xfrm>
            <a:off x="1031846" y="2133600"/>
            <a:ext cx="10472766" cy="3777622"/>
          </a:xfrm>
        </p:spPr>
        <p:txBody>
          <a:bodyPr/>
          <a:lstStyle/>
          <a:p>
            <a:pPr algn="just">
              <a:spcAft>
                <a:spcPct val="0"/>
              </a:spcAft>
            </a:pP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a:t>
            </a:r>
            <a:r>
              <a:rPr lang="en-US" altLang="zh-CN" sz="2400" kern="100">
                <a:effectLst/>
                <a:latin typeface="等线" panose="02010600030101010101" pitchFamily="2" charset="-122"/>
                <a:ea typeface="宋体" panose="02010600030101010101" pitchFamily="2" charset="-122"/>
                <a:cs typeface="Times New Roman" panose="02020603050405020304" pitchFamily="18" charset="0"/>
              </a:rPr>
              <a:t>1</a:t>
            </a: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a:t>
            </a:r>
            <a:r>
              <a:rPr lang="en-US" altLang="zh-CN" sz="2400" kern="100">
                <a:effectLst/>
                <a:latin typeface="等线" panose="02010600030101010101" pitchFamily="2" charset="-122"/>
                <a:ea typeface="宋体" panose="02010600030101010101" pitchFamily="2" charset="-122"/>
                <a:cs typeface="Times New Roman" panose="02020603050405020304" pitchFamily="18" charset="0"/>
              </a:rPr>
              <a:t>.</a:t>
            </a: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而钟扬却背着他经典的黑色双肩包，穿着磨白了的“</a:t>
            </a:r>
            <a:r>
              <a:rPr lang="en-US" altLang="zh-CN" sz="2400" kern="100">
                <a:effectLst/>
                <a:latin typeface="等线" panose="02010600030101010101" pitchFamily="2" charset="-122"/>
                <a:ea typeface="宋体" panose="02010600030101010101" pitchFamily="2" charset="-122"/>
                <a:cs typeface="Times New Roman" panose="02020603050405020304" pitchFamily="18" charset="0"/>
              </a:rPr>
              <a:t>29</a:t>
            </a: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块钱的牛仔裤”，戴着一项晒变色的宽檐帽，迈着长期痛风的腿在青藏高原上刷新一个植物学家的极限，连藏族同事都称他为“钟大胆”。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just">
              <a:spcAft>
                <a:spcPct val="0"/>
              </a:spcAft>
            </a:pP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明确：采用了肖像描写，“穿着磨白了的‘</a:t>
            </a:r>
            <a:r>
              <a:rPr lang="en-US" altLang="zh-CN" sz="2400" kern="100">
                <a:effectLst/>
                <a:latin typeface="等线" panose="02010600030101010101" pitchFamily="2" charset="-122"/>
                <a:ea typeface="宋体" panose="02010600030101010101" pitchFamily="2" charset="-122"/>
                <a:cs typeface="Times New Roman" panose="02020603050405020304" pitchFamily="18" charset="0"/>
              </a:rPr>
              <a:t>29</a:t>
            </a: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块钱的牛仔裤’，戴着一顶晒变色的宽檐帽，迈着长期痛风的腿”，“磨白”“晒变色”说明钟扬在西藏工作的时间之长，“长期痛风”说明体力透支之大执着于事业不畏艰难，更为直观地体现了他的精神的品质。</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40587716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丝状">
  <a:themeElements>
    <a:clrScheme name="丝状">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丝状">
      <a:majorFont>
        <a:latin typeface="Century Gothic" panose="020b0502020202020204"/>
        <a:ea typeface="Arial"/>
        <a:cs typeface="Arial"/>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Arial"/>
        <a:cs typeface="Arial"/>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vt="http://schemas.openxmlformats.org/officeDocument/2006/docPropsVTypes" xmlns="http://schemas.openxmlformats.org/officeDocument/2006/extended-properties">
  <Template>Wisp</Template>
  <Company/>
  <PresentationFormat>宽屏</PresentationFormat>
  <Paragraphs>62</Paragraphs>
  <Slides>21</Slides>
  <Notes>0</Notes>
  <TotalTime>26</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21</vt:i4>
      </vt:variant>
    </vt:vector>
  </HeadingPairs>
  <TitlesOfParts>
    <vt:vector baseType="lpstr" size="28">
      <vt:lpstr>Arial</vt:lpstr>
      <vt:lpstr>Century Gothic</vt:lpstr>
      <vt:lpstr>Wingdings 3</vt:lpstr>
      <vt:lpstr>等线</vt:lpstr>
      <vt:lpstr>宋体</vt:lpstr>
      <vt:lpstr>Times New Roman</vt:lpstr>
      <vt:lpstr>丝状</vt:lpstr>
      <vt:lpstr>PowerPoint Presentation</vt:lpstr>
      <vt:lpstr>学习目标:</vt:lpstr>
      <vt:lpstr>课题导入</vt:lpstr>
      <vt:lpstr>了解人物</vt:lpstr>
      <vt:lpstr>了解人物</vt:lpstr>
      <vt:lpstr>（一）整体把握课文，全文从哪些方面展现了鈡扬的形象？</vt:lpstr>
      <vt:lpstr>思考，本文共分了六个部分，每一部分写了什么内容？试概述每部分的内容。 </vt:lpstr>
      <vt:lpstr>PowerPoint Presentation</vt:lpstr>
      <vt:lpstr>局部探究1联系上下文，诵读和揣摩下列语句，说说它们是从哪些方面刻画人物的，具有怎样的表达效果。</vt:lpstr>
      <vt:lpstr>PowerPoint Presentation</vt:lpstr>
      <vt:lpstr>PowerPoint Presentation</vt:lpstr>
      <vt:lpstr>2、如何理解文章的结构安排? </vt:lpstr>
      <vt:lpstr>3、通讯是以叙述、描写为主要表达方式，将具有新闻价值的人物或事件及时、具体、生动地予以报道的新闻体裁。</vt:lpstr>
      <vt:lpstr>本篇人物通讯你觉得符合通讯的一般特点吗？（选择其中的一、二点进行阐述）</vt:lpstr>
      <vt:lpstr>PowerPoint Presentation</vt:lpstr>
      <vt:lpstr>PowerPoint Presentation</vt:lpstr>
      <vt:lpstr>PowerPoint Presentation</vt:lpstr>
      <vt:lpstr>4、作为2018年度感动中国人物，钟扬教授给了我们哪些启示?</vt:lpstr>
      <vt:lpstr>PowerPoint Presentation</vt:lpstr>
      <vt:lpstr>让学生初步掌握人物通讯的一般写法。 </vt:lpstr>
      <vt:lpstr>课后练笔</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学习目标:</dc:title>
  <dc:creator>Dell</dc:creator>
  <cp:lastModifiedBy>Dell</cp:lastModifiedBy>
  <cp:revision>3</cp:revision>
  <dcterms:created xsi:type="dcterms:W3CDTF">2020-08-08T09:39:52Z</dcterms:created>
  <dcterms:modified xsi:type="dcterms:W3CDTF">2020-09-09T08:41:12Z</dcterms:modified>
</cp:coreProperties>
</file>