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99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29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14" autoAdjust="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9C172-DEB8-4679-94D7-0BE3D6E7B51B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8054D4-D74B-48B3-9E63-7B9363A80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5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6C96A21-25E0-4774-97F4-379C9AB49142}" type="datetimeFigureOut">
              <a:rPr lang="zh-CN" altLang="en-US" smtClean="0"/>
              <a:t>2018/9/9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6CB4A59-5DDC-4121-8644-4AFDCC24D5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78013" y="1963738"/>
            <a:ext cx="53879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动物笑谈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71713" y="3641725"/>
            <a:ext cx="46005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70C0"/>
                </a:solidFill>
              </a:rPr>
              <a:t>康拉德·劳伦兹</a:t>
            </a:r>
          </a:p>
        </p:txBody>
      </p:sp>
    </p:spTree>
    <p:extLst>
      <p:ext uri="{BB962C8B-B14F-4D97-AF65-F5344CB8AC3E}">
        <p14:creationId xmlns:p14="http://schemas.microsoft.com/office/powerpoint/2010/main" val="146705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44475" y="2513013"/>
            <a:ext cx="8742363" cy="239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en-US" altLang="zh-CN" sz="3000" b="1">
              <a:solidFill>
                <a:srgbClr val="7030A0"/>
              </a:solidFill>
            </a:endParaRPr>
          </a:p>
          <a:p>
            <a:pPr eaLnBrk="1" hangingPunct="1"/>
            <a:r>
              <a:rPr lang="zh-CN" altLang="zh-CN" sz="3000" b="1">
                <a:solidFill>
                  <a:srgbClr val="7030A0"/>
                </a:solidFill>
              </a:rPr>
              <a:t>明确：第一句开篇即点题，总括全文。</a:t>
            </a:r>
          </a:p>
          <a:p>
            <a:pPr eaLnBrk="1" hangingPunct="1"/>
            <a:r>
              <a:rPr lang="zh-CN" altLang="zh-CN" sz="3000" b="1">
                <a:solidFill>
                  <a:srgbClr val="FF0000"/>
                </a:solidFill>
              </a:rPr>
              <a:t>“逗笑”是全文的文眼。表明文中逗笑的主角不是动物，而是观察者自己。三四句设置悬念，吸引读者，并引出下文。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5925" y="1660525"/>
            <a:ext cx="850106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7030A0"/>
                </a:solidFill>
              </a:rPr>
              <a:t>1</a:t>
            </a:r>
            <a:r>
              <a:rPr lang="zh-CN" altLang="zh-CN" sz="3200" b="1">
                <a:solidFill>
                  <a:srgbClr val="7030A0"/>
                </a:solidFill>
              </a:rPr>
              <a:t>、朗读课文第一段，思考这一段在全文中的作用。</a:t>
            </a:r>
            <a:endParaRPr lang="zh-CN" altLang="zh-CN" sz="4000" b="1">
              <a:solidFill>
                <a:srgbClr val="7030A0"/>
              </a:solidFill>
            </a:endParaRPr>
          </a:p>
          <a:p>
            <a:pPr eaLnBrk="1" hangingPunct="1"/>
            <a:endParaRPr lang="zh-CN" altLang="zh-CN" sz="4000" b="1">
              <a:solidFill>
                <a:srgbClr val="7030A0"/>
              </a:solidFill>
            </a:endParaRPr>
          </a:p>
          <a:p>
            <a:pPr eaLnBrk="1" hangingPunct="1"/>
            <a:endParaRPr lang="zh-CN" altLang="en-US" sz="4000"/>
          </a:p>
        </p:txBody>
      </p:sp>
    </p:spTree>
    <p:extLst>
      <p:ext uri="{BB962C8B-B14F-4D97-AF65-F5344CB8AC3E}">
        <p14:creationId xmlns:p14="http://schemas.microsoft.com/office/powerpoint/2010/main" val="64132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46063" y="3330575"/>
            <a:ext cx="8626475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3000" b="1">
              <a:solidFill>
                <a:srgbClr val="FF0000"/>
              </a:solidFill>
            </a:endParaRPr>
          </a:p>
          <a:p>
            <a:pPr eaLnBrk="1" hangingPunct="1"/>
            <a:r>
              <a:rPr lang="zh-CN" altLang="zh-CN" sz="3000" b="1">
                <a:solidFill>
                  <a:srgbClr val="FF0000"/>
                </a:solidFill>
              </a:rPr>
              <a:t>明确：学母水鸭的叫声；和小鸭子一样匍匐在草中,蹲着走；不停地叫唤；蹲在地上爬行,还不停地嘎嘎叫；屈着膝,弯着腰,低着头在草地上爬着,一边不时回头偷看,一边大声地学着鸭子的叫声。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4475" y="1835150"/>
            <a:ext cx="85359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7030A0"/>
                </a:solidFill>
              </a:rPr>
              <a:t>2</a:t>
            </a:r>
            <a:r>
              <a:rPr lang="zh-CN" altLang="zh-CN" sz="3200" b="1">
                <a:solidFill>
                  <a:srgbClr val="7030A0"/>
                </a:solidFill>
              </a:rPr>
              <a:t>、“我”做有关水鸭子的实验时</a:t>
            </a:r>
            <a:r>
              <a:rPr lang="en-US" altLang="zh-CN" sz="3200" b="1">
                <a:solidFill>
                  <a:srgbClr val="7030A0"/>
                </a:solidFill>
              </a:rPr>
              <a:t>,</a:t>
            </a:r>
            <a:r>
              <a:rPr lang="zh-CN" altLang="zh-CN" sz="3200" b="1">
                <a:solidFill>
                  <a:srgbClr val="7030A0"/>
                </a:solidFill>
              </a:rPr>
              <a:t>干了哪些不同于常人的事</a:t>
            </a:r>
            <a:r>
              <a:rPr lang="en-US" altLang="zh-CN" sz="3200" b="1">
                <a:solidFill>
                  <a:srgbClr val="7030A0"/>
                </a:solidFill>
              </a:rPr>
              <a:t>?</a:t>
            </a:r>
            <a:r>
              <a:rPr lang="zh-CN" altLang="zh-CN" sz="3200" b="1">
                <a:solidFill>
                  <a:srgbClr val="7030A0"/>
                </a:solidFill>
              </a:rPr>
              <a:t>从中可以看出作者怎样的可贵精神？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41568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细节研读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22263" y="1858963"/>
            <a:ext cx="8499475" cy="239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/>
              <a:t>(1)</a:t>
            </a:r>
            <a:r>
              <a:rPr lang="zh-CN" altLang="zh-CN" sz="3000"/>
              <a:t>等我一旦站起来试着带它们走，它们就不动了……因此，为了要它们跟着我，我不得不蹲着走，这自然颇不舒服。</a:t>
            </a:r>
          </a:p>
          <a:p>
            <a:pPr eaLnBrk="1" hangingPunct="1"/>
            <a:endParaRPr lang="zh-CN" altLang="zh-CN" sz="3000"/>
          </a:p>
          <a:p>
            <a:pPr eaLnBrk="1" hangingPunct="1"/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3850" y="3724275"/>
            <a:ext cx="83232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FF0000"/>
                </a:solidFill>
              </a:rPr>
              <a:t>作者专注于动物行为研究，为了“探求真理”，不惜放下人类“高贵身段”，与动物们打成一片。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1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92113" y="1776413"/>
            <a:ext cx="8218487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/>
              <a:t>(2)</a:t>
            </a:r>
            <a:r>
              <a:rPr lang="zh-CN" altLang="zh-CN" sz="3000"/>
              <a:t>要是这时我不继续叫唤，它们就要尖声地哭了。好像只要我不出声，它们就以为我死了，或者以为我不再爱它们了。</a:t>
            </a:r>
          </a:p>
          <a:p>
            <a:pPr eaLnBrk="1" hangingPunct="1"/>
            <a:endParaRPr lang="zh-CN" altLang="zh-CN" sz="3000">
              <a:solidFill>
                <a:srgbClr val="FF0000"/>
              </a:solidFill>
            </a:endParaRPr>
          </a:p>
          <a:p>
            <a:pPr eaLnBrk="1" hangingPunct="1"/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细节研读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7050" y="3349625"/>
            <a:ext cx="79502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solidFill>
                  <a:srgbClr val="FF0000"/>
                </a:solidFill>
              </a:rPr>
              <a:t>作者用拟人的手法来写小凫，以人的心理来揣测小凫的行为，充满了人情味，可见他是多么喜爱这些小动物。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3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34963" y="1636713"/>
            <a:ext cx="84518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/>
              <a:t>(3)</a:t>
            </a:r>
            <a:r>
              <a:rPr lang="zh-CN" altLang="zh-CN" sz="3000"/>
              <a:t>那个星期天，当我带着那群小鸭子在我们园里青青的草上又蹲又爬又叫地走着，而心中正为它们的服从而暗自得意的时候，猛一抬头，却看见园子的栏杆边排着一排人，他们全都脸色煞白。</a:t>
            </a:r>
          </a:p>
          <a:p>
            <a:pPr eaLnBrk="1" hangingPunct="1"/>
            <a:endParaRPr lang="zh-CN" altLang="zh-CN" sz="3000">
              <a:solidFill>
                <a:srgbClr val="FF0000"/>
              </a:solidFill>
            </a:endParaRPr>
          </a:p>
          <a:p>
            <a:pPr eaLnBrk="1" hangingPunct="1"/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细节研读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44500" y="3810000"/>
            <a:ext cx="80264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“我”的怪诞行为和暗自得意的心理与游人不解的神情形成强烈的反差，令人读来忍俊不禁。</a:t>
            </a:r>
          </a:p>
        </p:txBody>
      </p:sp>
    </p:spTree>
    <p:extLst>
      <p:ext uri="{BB962C8B-B14F-4D97-AF65-F5344CB8AC3E}">
        <p14:creationId xmlns:p14="http://schemas.microsoft.com/office/powerpoint/2010/main" val="214602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61963" y="1858963"/>
            <a:ext cx="790416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7030A0"/>
                </a:solidFill>
              </a:rPr>
              <a:t>3.</a:t>
            </a:r>
            <a:r>
              <a:rPr lang="zh-CN" altLang="zh-CN" sz="3000" b="1">
                <a:solidFill>
                  <a:srgbClr val="7030A0"/>
                </a:solidFill>
              </a:rPr>
              <a:t>作者为什么做有关水鸭子的实验</a:t>
            </a:r>
            <a:r>
              <a:rPr lang="en-US" altLang="zh-CN" sz="3000" b="1">
                <a:solidFill>
                  <a:srgbClr val="7030A0"/>
                </a:solidFill>
              </a:rPr>
              <a:t>?</a:t>
            </a:r>
            <a:r>
              <a:rPr lang="zh-CN" altLang="zh-CN" sz="3000" b="1">
                <a:solidFill>
                  <a:srgbClr val="7030A0"/>
                </a:solidFill>
              </a:rPr>
              <a:t>表现了作者怎样的品质</a:t>
            </a:r>
            <a:r>
              <a:rPr lang="en-US" altLang="zh-CN" sz="3000" b="1">
                <a:solidFill>
                  <a:srgbClr val="7030A0"/>
                </a:solidFill>
              </a:rPr>
              <a:t>?</a:t>
            </a:r>
            <a:endParaRPr lang="en-US" altLang="zh-CN" sz="3000"/>
          </a:p>
          <a:p>
            <a:pPr eaLnBrk="1" hangingPunct="1"/>
            <a:endParaRPr lang="zh-CN" altLang="zh-CN" sz="3000"/>
          </a:p>
          <a:p>
            <a:pPr eaLnBrk="1" hangingPunct="1"/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9750" y="3133725"/>
            <a:ext cx="764381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明确:因为作者想解释存在自己心中已久的疑问,猜想和假设往往是科学研究的第一步,假设需要实验证明。表现了作者实事求是的科学精神。</a:t>
            </a:r>
          </a:p>
        </p:txBody>
      </p:sp>
    </p:spTree>
    <p:extLst>
      <p:ext uri="{BB962C8B-B14F-4D97-AF65-F5344CB8AC3E}">
        <p14:creationId xmlns:p14="http://schemas.microsoft.com/office/powerpoint/2010/main" val="416435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1127125" y="1468438"/>
            <a:ext cx="6994525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sz="4500">
                <a:solidFill>
                  <a:srgbClr val="FF0000"/>
                </a:solidFill>
              </a:rPr>
              <a:t>动物笑谈</a:t>
            </a:r>
          </a:p>
          <a:p>
            <a:pPr algn="ctr" eaLnBrk="1" hangingPunct="1"/>
            <a:r>
              <a:rPr lang="zh-CN" altLang="zh-CN" sz="3000">
                <a:solidFill>
                  <a:srgbClr val="002060"/>
                </a:solidFill>
              </a:rPr>
              <a:t>康拉德·劳伦兹 （ 奥地利）</a:t>
            </a:r>
          </a:p>
          <a:p>
            <a:pPr eaLnBrk="1" hangingPunct="1"/>
            <a:endParaRPr lang="zh-CN" altLang="zh-CN" sz="3000" b="1">
              <a:solidFill>
                <a:srgbClr val="FFC000"/>
              </a:solidFill>
            </a:endParaRPr>
          </a:p>
          <a:p>
            <a:pPr eaLnBrk="1" hangingPunct="1"/>
            <a:r>
              <a:rPr lang="zh-CN" altLang="zh-CN" sz="3000" b="1">
                <a:solidFill>
                  <a:srgbClr val="FFC000"/>
                </a:solidFill>
              </a:rPr>
              <a:t>一、</a:t>
            </a:r>
            <a:r>
              <a:rPr lang="en-US" altLang="zh-CN" sz="3000" b="1">
                <a:solidFill>
                  <a:srgbClr val="FFC000"/>
                </a:solidFill>
              </a:rPr>
              <a:t>(1)</a:t>
            </a:r>
            <a:r>
              <a:rPr lang="zh-CN" altLang="zh-CN" sz="3000" b="1">
                <a:solidFill>
                  <a:srgbClr val="FFC000"/>
                </a:solidFill>
              </a:rPr>
              <a:t>研究动物行为。</a:t>
            </a:r>
          </a:p>
          <a:p>
            <a:pPr eaLnBrk="1" hangingPunct="1"/>
            <a:r>
              <a:rPr lang="zh-CN" altLang="zh-CN" sz="3000" b="1">
                <a:solidFill>
                  <a:srgbClr val="FFC000"/>
                </a:solidFill>
              </a:rPr>
              <a:t>二、</a:t>
            </a:r>
            <a:r>
              <a:rPr lang="en-US" altLang="zh-CN" sz="3000" b="1">
                <a:solidFill>
                  <a:srgbClr val="FFC000"/>
                </a:solidFill>
              </a:rPr>
              <a:t>(2</a:t>
            </a:r>
            <a:r>
              <a:rPr lang="zh-CN" altLang="zh-CN" sz="3000" b="1">
                <a:solidFill>
                  <a:srgbClr val="FFC000"/>
                </a:solidFill>
              </a:rPr>
              <a:t>～</a:t>
            </a:r>
            <a:r>
              <a:rPr lang="en-US" altLang="zh-CN" sz="3000" b="1">
                <a:solidFill>
                  <a:srgbClr val="FFC000"/>
                </a:solidFill>
              </a:rPr>
              <a:t>9)</a:t>
            </a:r>
            <a:r>
              <a:rPr lang="zh-CN" altLang="zh-CN" sz="3000" b="1">
                <a:solidFill>
                  <a:srgbClr val="FFC000"/>
                </a:solidFill>
              </a:rPr>
              <a:t>做水鸭子实验。            </a:t>
            </a:r>
          </a:p>
          <a:p>
            <a:pPr eaLnBrk="1" hangingPunct="1"/>
            <a:r>
              <a:rPr lang="zh-CN" altLang="zh-CN" sz="3000" b="1">
                <a:solidFill>
                  <a:srgbClr val="FFC000"/>
                </a:solidFill>
              </a:rPr>
              <a:t>三、</a:t>
            </a:r>
            <a:r>
              <a:rPr lang="en-US" altLang="zh-CN" sz="3000" b="1">
                <a:solidFill>
                  <a:srgbClr val="FFC000"/>
                </a:solidFill>
              </a:rPr>
              <a:t>(10</a:t>
            </a:r>
            <a:r>
              <a:rPr lang="zh-CN" altLang="zh-CN" sz="3000" b="1">
                <a:solidFill>
                  <a:srgbClr val="FFC000"/>
                </a:solidFill>
              </a:rPr>
              <a:t>～</a:t>
            </a:r>
            <a:r>
              <a:rPr lang="en-US" altLang="zh-CN" sz="3000" b="1">
                <a:solidFill>
                  <a:srgbClr val="FFC000"/>
                </a:solidFill>
              </a:rPr>
              <a:t>19)</a:t>
            </a:r>
            <a:r>
              <a:rPr lang="zh-CN" altLang="zh-CN" sz="3000" b="1">
                <a:solidFill>
                  <a:srgbClr val="FFC000"/>
                </a:solidFill>
              </a:rPr>
              <a:t>爱搞恶作剧的“可可”。</a:t>
            </a:r>
            <a:endParaRPr lang="en-US" altLang="zh-CN" sz="3000" b="1">
              <a:solidFill>
                <a:srgbClr val="FFC000"/>
              </a:solidFill>
            </a:endParaRPr>
          </a:p>
          <a:p>
            <a:pPr eaLnBrk="1" hangingPunct="1"/>
            <a:r>
              <a:rPr lang="en-US" altLang="zh-CN" sz="3000" b="1">
                <a:solidFill>
                  <a:srgbClr val="FFC000"/>
                </a:solidFill>
              </a:rPr>
              <a:t> </a:t>
            </a:r>
            <a:endParaRPr lang="en-US" altLang="en-US" sz="3000" b="1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35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2192338" y="2151063"/>
            <a:ext cx="37449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val="3704348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44475" y="1636713"/>
            <a:ext cx="83820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/>
              <a:t>1</a:t>
            </a:r>
            <a:r>
              <a:rPr lang="zh-CN" altLang="zh-CN" sz="3000"/>
              <a:t>、课文写了“我”和黄冠大鹦鹉“可可”有关的三件趣事。浏览课文，说说是哪三件趣事？其中哪一件给你印象最深？把它描述出来。这三件趣事有什么表达效果？</a:t>
            </a:r>
            <a:endParaRPr lang="zh-CN" altLang="en-US" sz="300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4475" y="3695700"/>
            <a:ext cx="78803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FF0000"/>
                </a:solidFill>
              </a:rPr>
              <a:t>明确：可可到处追寻“我”；可可的恶作剧；缠毛线。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44475" y="4768850"/>
            <a:ext cx="80899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2060"/>
                </a:solidFill>
              </a:rPr>
              <a:t>语言风趣还带有调侃的味道，大大增强了文章的幽默效果。</a:t>
            </a:r>
            <a:endParaRPr lang="zh-CN" altLang="en-US" sz="3000" b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7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4099" name="文本框 99"/>
          <p:cNvSpPr txBox="1">
            <a:spLocks noChangeArrowheads="1"/>
          </p:cNvSpPr>
          <p:nvPr/>
        </p:nvSpPr>
        <p:spPr bwMode="auto">
          <a:xfrm>
            <a:off x="3028950" y="1106488"/>
            <a:ext cx="3810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关于“可可”</a:t>
            </a:r>
            <a:endParaRPr lang="zh-CN" altLang="en-US" sz="30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2575" y="1800225"/>
            <a:ext cx="85788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7030A0"/>
                </a:solidFill>
              </a:rPr>
              <a:t>（</a:t>
            </a:r>
            <a:r>
              <a:rPr lang="en-US" altLang="zh-CN" sz="3000" b="1">
                <a:solidFill>
                  <a:srgbClr val="7030A0"/>
                </a:solidFill>
              </a:rPr>
              <a:t>1</a:t>
            </a:r>
            <a:r>
              <a:rPr lang="zh-CN" altLang="zh-CN" sz="3000" b="1">
                <a:solidFill>
                  <a:srgbClr val="7030A0"/>
                </a:solidFill>
              </a:rPr>
              <a:t>）可可由“我”养后有什么变化吗？你从这些变化中读出了什么？</a:t>
            </a:r>
            <a:r>
              <a:rPr lang="zh-CN" altLang="zh-CN" sz="3000"/>
              <a:t>  </a:t>
            </a:r>
          </a:p>
          <a:p>
            <a:pPr eaLnBrk="1" hangingPunct="1"/>
            <a:endParaRPr lang="zh-CN" altLang="zh-CN" sz="3000"/>
          </a:p>
          <a:p>
            <a:pPr eaLnBrk="1" hangingPunct="1"/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1175" y="3070225"/>
            <a:ext cx="798830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明确:开始时不敢随意行动，坐在树枝上想飞却又不敢飞；后来变得活泼而神采奕奕起来，并且对我恋恋不舍。这是因为“我”对动物的尊重与爱，把它们视为平等的朋友，使它恢复了本来的面貌。</a:t>
            </a:r>
          </a:p>
        </p:txBody>
      </p:sp>
    </p:spTree>
    <p:extLst>
      <p:ext uri="{BB962C8B-B14F-4D97-AF65-F5344CB8AC3E}">
        <p14:creationId xmlns:p14="http://schemas.microsoft.com/office/powerpoint/2010/main" val="59019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174625" y="1077913"/>
            <a:ext cx="44084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作者简介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C34E649-1531-49B2-ABD7-4B2FF6C3B598}"/>
              </a:ext>
            </a:extLst>
          </p:cNvPr>
          <p:cNvSpPr txBox="1"/>
          <p:nvPr/>
        </p:nvSpPr>
        <p:spPr>
          <a:xfrm>
            <a:off x="4810125" y="1384300"/>
            <a:ext cx="3821113" cy="5076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4050" noProof="1">
                <a:latin typeface="+mn-lt"/>
                <a:ea typeface="+mn-ea"/>
              </a:rPr>
              <a:t>康拉德·劳伦兹是奥地利动物学家、动物心理学家、鸟类学家，也是 诺贝尔奖 获得者。代表作有</a:t>
            </a:r>
            <a:r>
              <a:rPr lang="zh-CN" altLang="en-US" sz="4500" b="1" baseline="30000" noProof="1">
                <a:solidFill>
                  <a:srgbClr val="FF0000"/>
                </a:solidFill>
                <a:latin typeface="+mn-lt"/>
                <a:ea typeface="+mn-ea"/>
              </a:rPr>
              <a:t>《所罗门王的指环》《狗的家世》</a:t>
            </a:r>
            <a:r>
              <a:rPr lang="zh-CN" altLang="en-US" sz="4050" noProof="1">
                <a:latin typeface="+mn-lt"/>
                <a:ea typeface="+mn-ea"/>
              </a:rPr>
              <a:t>等。</a:t>
            </a:r>
            <a:endParaRPr lang="zh-CN" altLang="en-US" sz="4050" noProof="1"/>
          </a:p>
        </p:txBody>
      </p:sp>
      <p:pic>
        <p:nvPicPr>
          <p:cNvPr id="5" name="图片 4" descr="timg (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33688" r="9846"/>
          <a:stretch>
            <a:fillRect/>
          </a:stretch>
        </p:blipFill>
        <p:spPr bwMode="auto">
          <a:xfrm>
            <a:off x="57150" y="1774825"/>
            <a:ext cx="4367213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16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44475" y="1636713"/>
            <a:ext cx="86741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7030A0"/>
                </a:solidFill>
              </a:rPr>
              <a:t>（</a:t>
            </a:r>
            <a:r>
              <a:rPr lang="en-US" altLang="zh-CN" sz="3000" b="1">
                <a:solidFill>
                  <a:srgbClr val="7030A0"/>
                </a:solidFill>
              </a:rPr>
              <a:t>2</a:t>
            </a:r>
            <a:r>
              <a:rPr lang="zh-CN" altLang="zh-CN" sz="3000" b="1">
                <a:solidFill>
                  <a:srgbClr val="7030A0"/>
                </a:solidFill>
              </a:rPr>
              <a:t>）“老天！这不是可可吗？它的翅膀稳定地动着，不是很清楚地表示它正要去做长途飞行？” 一个感叹，两个反问，反映了此时“我”怎样的心理活动？</a:t>
            </a:r>
          </a:p>
          <a:p>
            <a:pPr eaLnBrk="1" hangingPunct="1"/>
            <a:endParaRPr lang="en-US" altLang="zh-CN" sz="3000"/>
          </a:p>
          <a:p>
            <a:pPr eaLnBrk="1" hangingPunct="1"/>
            <a:r>
              <a:rPr lang="en-US" altLang="zh-CN" sz="3000"/>
              <a:t> 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5124" name="文本框 2"/>
          <p:cNvSpPr txBox="1">
            <a:spLocks noChangeArrowheads="1"/>
          </p:cNvSpPr>
          <p:nvPr/>
        </p:nvSpPr>
        <p:spPr bwMode="auto">
          <a:xfrm>
            <a:off x="3028950" y="1106488"/>
            <a:ext cx="3810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关于“可可”</a:t>
            </a:r>
            <a:endParaRPr lang="zh-CN" altLang="en-US" sz="30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9738" y="3695700"/>
            <a:ext cx="82645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明确：一个方面为“可可”的飞行感到骄傲，另一个方面又对它的即将离去恋恋不舍。</a:t>
            </a:r>
          </a:p>
        </p:txBody>
      </p:sp>
    </p:spTree>
    <p:extLst>
      <p:ext uri="{BB962C8B-B14F-4D97-AF65-F5344CB8AC3E}">
        <p14:creationId xmlns:p14="http://schemas.microsoft.com/office/powerpoint/2010/main" val="6797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6147" name="文本框 99"/>
          <p:cNvSpPr txBox="1">
            <a:spLocks noChangeArrowheads="1"/>
          </p:cNvSpPr>
          <p:nvPr/>
        </p:nvSpPr>
        <p:spPr bwMode="auto">
          <a:xfrm>
            <a:off x="3028950" y="1106488"/>
            <a:ext cx="3810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关于“可可”</a:t>
            </a:r>
            <a:endParaRPr lang="zh-CN" altLang="en-US" sz="30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4475" y="1762125"/>
            <a:ext cx="848836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7030A0"/>
                </a:solidFill>
              </a:rPr>
              <a:t>（3）经历了一番反复的思想斗争后，“我到底还是叫了”。揣摩“我”此时的感受。</a:t>
            </a:r>
          </a:p>
          <a:p>
            <a:pPr eaLnBrk="1" hangingPunct="1"/>
            <a:endParaRPr lang="en-US" altLang="zh-CN" sz="3000"/>
          </a:p>
          <a:p>
            <a:pPr eaLnBrk="1" hangingPunct="1"/>
            <a:r>
              <a:rPr lang="en-US" altLang="zh-CN" sz="3000"/>
              <a:t> 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5925" y="3260725"/>
            <a:ext cx="79883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明确：“叫”一方面表明“我”对鹦鹉可可的依恋之情，另一方面也表明“我”仍在继续自己的实验，看看能不能改变可可的习惯。可可的反应，让“我”尤其惊喜。这也是“我”的爱心所得到的回报。</a:t>
            </a:r>
          </a:p>
        </p:txBody>
      </p:sp>
    </p:spTree>
    <p:extLst>
      <p:ext uri="{BB962C8B-B14F-4D97-AF65-F5344CB8AC3E}">
        <p14:creationId xmlns:p14="http://schemas.microsoft.com/office/powerpoint/2010/main" val="26081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品读语言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57188" y="1636713"/>
            <a:ext cx="81026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7030A0"/>
                </a:solidFill>
              </a:rPr>
              <a:t>（</a:t>
            </a:r>
            <a:r>
              <a:rPr lang="en-US" altLang="zh-CN" sz="3000" b="1">
                <a:solidFill>
                  <a:srgbClr val="7030A0"/>
                </a:solidFill>
              </a:rPr>
              <a:t>1</a:t>
            </a:r>
            <a:r>
              <a:rPr lang="zh-CN" altLang="zh-CN" sz="3000" b="1">
                <a:solidFill>
                  <a:srgbClr val="7030A0"/>
                </a:solidFill>
              </a:rPr>
              <a:t>）如果不是因为我出了名的无害于人</a:t>
            </a:r>
            <a:r>
              <a:rPr lang="en-US" altLang="zh-CN" sz="3000" b="1">
                <a:solidFill>
                  <a:srgbClr val="7030A0"/>
                </a:solidFill>
              </a:rPr>
              <a:t>,</a:t>
            </a:r>
            <a:r>
              <a:rPr lang="zh-CN" altLang="zh-CN" sz="3000" b="1">
                <a:solidFill>
                  <a:srgbClr val="7030A0"/>
                </a:solidFill>
              </a:rPr>
              <a:t>大概老早就给关进疯人院了。</a:t>
            </a:r>
          </a:p>
          <a:p>
            <a:pPr eaLnBrk="1" hangingPunct="1"/>
            <a:endParaRPr lang="zh-CN" altLang="zh-CN" sz="3000"/>
          </a:p>
          <a:p>
            <a:pPr eaLnBrk="1" hangingPunct="1"/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4975" y="3106738"/>
            <a:ext cx="80232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明确:语言诙谐幽默,充满了调侃的意味。</a:t>
            </a:r>
          </a:p>
        </p:txBody>
      </p:sp>
    </p:spTree>
    <p:extLst>
      <p:ext uri="{BB962C8B-B14F-4D97-AF65-F5344CB8AC3E}">
        <p14:creationId xmlns:p14="http://schemas.microsoft.com/office/powerpoint/2010/main" val="21628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品读语言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74625" y="1636713"/>
            <a:ext cx="8475663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7030A0"/>
                </a:solidFill>
              </a:rPr>
              <a:t>（</a:t>
            </a:r>
            <a:r>
              <a:rPr lang="en-US" altLang="zh-CN" sz="3000" b="1">
                <a:solidFill>
                  <a:srgbClr val="7030A0"/>
                </a:solidFill>
              </a:rPr>
              <a:t>2</a:t>
            </a:r>
            <a:r>
              <a:rPr lang="zh-CN" altLang="zh-CN" sz="3000" b="1">
                <a:solidFill>
                  <a:srgbClr val="7030A0"/>
                </a:solidFill>
              </a:rPr>
              <a:t>）因为他们只看到一个有着一大把胡子的大男人</a:t>
            </a:r>
            <a:r>
              <a:rPr lang="en-US" altLang="zh-CN" sz="3000" b="1">
                <a:solidFill>
                  <a:srgbClr val="7030A0"/>
                </a:solidFill>
              </a:rPr>
              <a:t>,</a:t>
            </a:r>
            <a:r>
              <a:rPr lang="zh-CN" altLang="zh-CN" sz="3000" b="1">
                <a:solidFill>
                  <a:srgbClr val="7030A0"/>
                </a:solidFill>
              </a:rPr>
              <a:t>屈着膝</a:t>
            </a:r>
            <a:r>
              <a:rPr lang="en-US" altLang="zh-CN" sz="3000" b="1">
                <a:solidFill>
                  <a:srgbClr val="7030A0"/>
                </a:solidFill>
              </a:rPr>
              <a:t>,</a:t>
            </a:r>
            <a:r>
              <a:rPr lang="zh-CN" altLang="zh-CN" sz="3000" b="1">
                <a:solidFill>
                  <a:srgbClr val="7030A0"/>
                </a:solidFill>
              </a:rPr>
              <a:t>弯着腰</a:t>
            </a:r>
            <a:r>
              <a:rPr lang="en-US" altLang="zh-CN" sz="3000" b="1">
                <a:solidFill>
                  <a:srgbClr val="7030A0"/>
                </a:solidFill>
              </a:rPr>
              <a:t>,</a:t>
            </a:r>
            <a:r>
              <a:rPr lang="zh-CN" altLang="zh-CN" sz="3000" b="1">
                <a:solidFill>
                  <a:srgbClr val="7030A0"/>
                </a:solidFill>
              </a:rPr>
              <a:t>低着头在草地上爬着</a:t>
            </a:r>
            <a:r>
              <a:rPr lang="en-US" altLang="zh-CN" sz="3000" b="1">
                <a:solidFill>
                  <a:srgbClr val="7030A0"/>
                </a:solidFill>
              </a:rPr>
              <a:t>,</a:t>
            </a:r>
            <a:r>
              <a:rPr lang="zh-CN" altLang="zh-CN" sz="3000" b="1">
                <a:solidFill>
                  <a:srgbClr val="7030A0"/>
                </a:solidFill>
              </a:rPr>
              <a:t>一边不时回头偷看</a:t>
            </a:r>
            <a:r>
              <a:rPr lang="en-US" altLang="zh-CN" sz="3000" b="1">
                <a:solidFill>
                  <a:srgbClr val="7030A0"/>
                </a:solidFill>
              </a:rPr>
              <a:t>,</a:t>
            </a:r>
            <a:r>
              <a:rPr lang="zh-CN" altLang="zh-CN" sz="3000" b="1">
                <a:solidFill>
                  <a:srgbClr val="7030A0"/>
                </a:solidFill>
              </a:rPr>
              <a:t>一边大声地学着鸭子的叫声。</a:t>
            </a:r>
            <a:endParaRPr lang="zh-CN" altLang="zh-CN" sz="3000"/>
          </a:p>
          <a:p>
            <a:pPr eaLnBrk="1" hangingPunct="1"/>
            <a:endParaRPr lang="zh-CN" altLang="zh-CN" sz="3000"/>
          </a:p>
          <a:p>
            <a:pPr eaLnBrk="1" hangingPunct="1"/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84200" y="3668713"/>
            <a:ext cx="8159750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</a:rPr>
              <a:t>明确:略带夸张的细节描写,点明了“艾顿堡的居民都把我当疯子”的原因。</a:t>
            </a:r>
          </a:p>
        </p:txBody>
      </p:sp>
    </p:spTree>
    <p:extLst>
      <p:ext uri="{BB962C8B-B14F-4D97-AF65-F5344CB8AC3E}">
        <p14:creationId xmlns:p14="http://schemas.microsoft.com/office/powerpoint/2010/main" val="292650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品读语言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44475" y="1636713"/>
            <a:ext cx="84645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7030A0"/>
                </a:solidFill>
              </a:rPr>
              <a:t>（</a:t>
            </a:r>
            <a:r>
              <a:rPr lang="en-US" altLang="zh-CN" sz="3000" b="1">
                <a:solidFill>
                  <a:srgbClr val="7030A0"/>
                </a:solidFill>
              </a:rPr>
              <a:t>3</a:t>
            </a:r>
            <a:r>
              <a:rPr lang="zh-CN" altLang="zh-CN" sz="3000" b="1">
                <a:solidFill>
                  <a:srgbClr val="7030A0"/>
                </a:solidFill>
              </a:rPr>
              <a:t>）落日的余晖照在它巨大的翅膀底部</a:t>
            </a:r>
            <a:r>
              <a:rPr lang="en-US" altLang="zh-CN" sz="3000" b="1">
                <a:solidFill>
                  <a:srgbClr val="7030A0"/>
                </a:solidFill>
              </a:rPr>
              <a:t>,</a:t>
            </a:r>
            <a:r>
              <a:rPr lang="zh-CN" altLang="zh-CN" sz="3000" b="1">
                <a:solidFill>
                  <a:srgbClr val="7030A0"/>
                </a:solidFill>
              </a:rPr>
              <a:t>就像夜空因为星星而发光一般。</a:t>
            </a:r>
          </a:p>
          <a:p>
            <a:pPr eaLnBrk="1" hangingPunct="1"/>
            <a:endParaRPr lang="zh-CN" altLang="zh-CN" sz="3000"/>
          </a:p>
          <a:p>
            <a:pPr eaLnBrk="1" hangingPunct="1"/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5613" y="2828925"/>
            <a:ext cx="81772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明确:运用比喻的修辞方法,生动形象地写出了“可可”的美丽,渗透着作者的喜爱之情。</a:t>
            </a:r>
          </a:p>
        </p:txBody>
      </p:sp>
    </p:spTree>
    <p:extLst>
      <p:ext uri="{BB962C8B-B14F-4D97-AF65-F5344CB8AC3E}">
        <p14:creationId xmlns:p14="http://schemas.microsoft.com/office/powerpoint/2010/main" val="335523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244475" y="1106488"/>
            <a:ext cx="2601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再读文本</a:t>
            </a:r>
            <a:endParaRPr lang="zh-CN" altLang="en-US" sz="3000" b="1">
              <a:solidFill>
                <a:srgbClr val="0070C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81000" y="1636713"/>
            <a:ext cx="7985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7030A0"/>
                </a:solidFill>
              </a:rPr>
              <a:t>       </a:t>
            </a:r>
            <a:r>
              <a:rPr lang="zh-CN" altLang="zh-CN" sz="3000" b="1">
                <a:solidFill>
                  <a:srgbClr val="7030A0"/>
                </a:solidFill>
              </a:rPr>
              <a:t>请结合文章内容，谈谈“笑”的背后引发了我们怎样的思考。</a:t>
            </a:r>
            <a:endParaRPr lang="zh-CN" altLang="en-US" sz="3000" b="1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1000" y="3048000"/>
            <a:ext cx="8462963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FF0000"/>
                </a:solidFill>
              </a:rPr>
              <a:t>    </a:t>
            </a:r>
            <a:r>
              <a:rPr lang="zh-CN" altLang="zh-CN" sz="3000" b="1">
                <a:solidFill>
                  <a:srgbClr val="FF0000"/>
                </a:solidFill>
              </a:rPr>
              <a:t>这篇课文用幽默风趣的文字，讲述了有关动物的趣事、笑话，表达了作者对动物的热爱；语言风趣还带有调侃的味道，大大增强了文章的幽默效果；另外，课文传神的细节描写形象生动，使人仿佛身临其境，也增强了文章的喜剧色彩。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31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675" y="341313"/>
            <a:ext cx="8329613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概括人物形象</a:t>
            </a:r>
            <a:endParaRPr lang="zh-CN" altLang="en-US" sz="3000" b="1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000" b="1">
                <a:solidFill>
                  <a:srgbClr val="FF0000"/>
                </a:solidFill>
              </a:rPr>
              <a:t>本文通过叙写“我”亲近动物，专注于动物行为研究，而发生的一些趣事、笑话，表明了人与动物是可以和谐相处的，表现了科学工作者专注忘我的精神和极高的专业素养。作者专注于动物行为研究，为了“探求真理”，不惜放下人类“高贵身段”，与动物们打成一片，这一切需要热爱与爱心，洒脱与旷达的胸怀才能实现。表现了他专注忘我的科研精神和极高的专业素养。</a:t>
            </a:r>
          </a:p>
        </p:txBody>
      </p:sp>
    </p:spTree>
    <p:extLst>
      <p:ext uri="{BB962C8B-B14F-4D97-AF65-F5344CB8AC3E}">
        <p14:creationId xmlns:p14="http://schemas.microsoft.com/office/powerpoint/2010/main" val="28489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8575" y="993775"/>
            <a:ext cx="8785225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000"/>
          </a:p>
          <a:p>
            <a:pPr algn="ctr" eaLnBrk="1" hangingPunct="1"/>
            <a:r>
              <a:rPr lang="zh-CN" altLang="en-US" sz="450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动物笑谈</a:t>
            </a:r>
            <a:endParaRPr lang="zh-CN" altLang="en-US" sz="3000"/>
          </a:p>
          <a:p>
            <a:pPr algn="ctr" eaLnBrk="1" hangingPunct="1"/>
            <a:r>
              <a:rPr lang="zh-CN" altLang="en-US" sz="2700" b="1">
                <a:solidFill>
                  <a:srgbClr val="00B0F0"/>
                </a:solidFill>
              </a:rPr>
              <a:t>康拉德·劳伦兹 （ 奥地利）</a:t>
            </a:r>
            <a:endParaRPr lang="zh-CN" altLang="en-US" sz="3000"/>
          </a:p>
          <a:p>
            <a:pPr eaLnBrk="1" hangingPunct="1"/>
            <a:endParaRPr lang="zh-CN" altLang="en-US" sz="3000"/>
          </a:p>
          <a:p>
            <a:pPr eaLnBrk="1" hangingPunct="1"/>
            <a:r>
              <a:rPr lang="zh-CN" altLang="en-US" sz="3000"/>
              <a:t>    研究动物行为                                            热爱自然</a:t>
            </a:r>
          </a:p>
          <a:p>
            <a:pPr eaLnBrk="1" hangingPunct="1"/>
            <a:r>
              <a:rPr lang="zh-CN" altLang="en-US" sz="3000"/>
              <a:t>    做水鸭子实验                                            尊重生命</a:t>
            </a:r>
          </a:p>
          <a:p>
            <a:pPr eaLnBrk="1" hangingPunct="1"/>
            <a:r>
              <a:rPr lang="zh-CN" altLang="en-US" sz="3000"/>
              <a:t>                                                 可可找我        洒脱旷达                </a:t>
            </a:r>
          </a:p>
          <a:p>
            <a:pPr eaLnBrk="1" hangingPunct="1"/>
            <a:r>
              <a:rPr lang="zh-CN" altLang="en-US" sz="3000"/>
              <a:t>    爱搞恶作剧的可可         恶作剧             严谨求实</a:t>
            </a:r>
          </a:p>
          <a:p>
            <a:pPr eaLnBrk="1" hangingPunct="1"/>
            <a:r>
              <a:rPr lang="zh-CN" altLang="en-US" sz="3000"/>
              <a:t>                                                 缠毛线             献身科学</a:t>
            </a:r>
          </a:p>
          <a:p>
            <a:pPr eaLnBrk="1" hangingPunct="1"/>
            <a:endParaRPr lang="zh-CN" altLang="en-US" sz="3000"/>
          </a:p>
        </p:txBody>
      </p:sp>
      <p:sp>
        <p:nvSpPr>
          <p:cNvPr id="2050" name=" 2050">
            <a:extLst>
              <a:ext uri="{FF2B5EF4-FFF2-40B4-BE49-F238E27FC236}">
                <a16:creationId xmlns:a16="http://schemas.microsoft.com/office/drawing/2014/main" xmlns="" id="{2EAD445D-D718-4178-B0F1-8F6D2E67E201}"/>
              </a:ext>
            </a:extLst>
          </p:cNvPr>
          <p:cNvSpPr/>
          <p:nvPr/>
        </p:nvSpPr>
        <p:spPr bwMode="auto">
          <a:xfrm flipH="1">
            <a:off x="185738" y="3113088"/>
            <a:ext cx="292100" cy="171450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3" name=" 3">
            <a:extLst>
              <a:ext uri="{FF2B5EF4-FFF2-40B4-BE49-F238E27FC236}">
                <a16:creationId xmlns:a16="http://schemas.microsoft.com/office/drawing/2014/main" xmlns="" id="{F4A96EB2-66E0-4763-8656-F6940FA4CE7D}"/>
              </a:ext>
            </a:extLst>
          </p:cNvPr>
          <p:cNvSpPr/>
          <p:nvPr/>
        </p:nvSpPr>
        <p:spPr bwMode="auto">
          <a:xfrm flipH="1">
            <a:off x="3930650" y="4151313"/>
            <a:ext cx="419100" cy="1014412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4" name="右大括号 3">
            <a:extLst>
              <a:ext uri="{FF2B5EF4-FFF2-40B4-BE49-F238E27FC236}">
                <a16:creationId xmlns:a16="http://schemas.microsoft.com/office/drawing/2014/main" xmlns="" id="{4BB424DF-38E9-4973-A4C1-19171B1B2671}"/>
              </a:ext>
            </a:extLst>
          </p:cNvPr>
          <p:cNvSpPr/>
          <p:nvPr/>
        </p:nvSpPr>
        <p:spPr>
          <a:xfrm>
            <a:off x="5808663" y="3136900"/>
            <a:ext cx="547687" cy="205263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</p:spTree>
    <p:extLst>
      <p:ext uri="{BB962C8B-B14F-4D97-AF65-F5344CB8AC3E}">
        <p14:creationId xmlns:p14="http://schemas.microsoft.com/office/powerpoint/2010/main" val="7279826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/>
          </p:cNvSpPr>
          <p:nvPr>
            <p:ph type="title"/>
          </p:nvPr>
        </p:nvSpPr>
        <p:spPr>
          <a:xfrm>
            <a:off x="611560" y="3140968"/>
            <a:ext cx="7886700" cy="706120"/>
          </a:xfrm>
        </p:spPr>
        <p:txBody>
          <a:bodyPr wrap="square" lIns="91440" tIns="45720" rIns="91440" bIns="45720" anchor="ctr"/>
          <a:lstStyle/>
          <a:p>
            <a:pPr algn="ctr"/>
            <a:r>
              <a:rPr lang="zh-CN" altLang="en-US" sz="4000" dirty="0" smtClean="0"/>
              <a:t>谢谢观看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79002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41338" y="1779588"/>
            <a:ext cx="8281987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000" b="1">
              <a:solidFill>
                <a:srgbClr val="7030A0"/>
              </a:solidFill>
            </a:endParaRPr>
          </a:p>
          <a:p>
            <a:pPr eaLnBrk="1" hangingPunct="1"/>
            <a:r>
              <a:rPr lang="zh-CN" altLang="en-US" sz="3000" b="1">
                <a:solidFill>
                  <a:srgbClr val="7030A0"/>
                </a:solidFill>
              </a:rPr>
              <a:t>        科普作品是一种以向大众普及科学知识为主要目的的作品。“科普”一词意为科学普及。科普作品传统上以文字或图画作为基本载体。不过随着媒体技术的发展，科普作品也常常以视频媒体等其他形式出现。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6388" y="1109663"/>
            <a:ext cx="19050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文体介绍</a:t>
            </a:r>
          </a:p>
        </p:txBody>
      </p:sp>
    </p:spTree>
    <p:extLst>
      <p:ext uri="{BB962C8B-B14F-4D97-AF65-F5344CB8AC3E}">
        <p14:creationId xmlns:p14="http://schemas.microsoft.com/office/powerpoint/2010/main" val="208540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A12714D-ACFE-479B-8B9E-D755A4BC03D1}"/>
              </a:ext>
            </a:extLst>
          </p:cNvPr>
          <p:cNvSpPr/>
          <p:nvPr/>
        </p:nvSpPr>
        <p:spPr>
          <a:xfrm>
            <a:off x="257175" y="2482850"/>
            <a:ext cx="8736013" cy="23066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鹦鹉</a:t>
            </a:r>
            <a:r>
              <a:rPr lang="en-US" altLang="zh-CN" sz="2400" b="1" dirty="0">
                <a:latin typeface="+mn-ea"/>
                <a:ea typeface="+mn-ea"/>
              </a:rPr>
              <a:t>(        )        </a:t>
            </a:r>
            <a:r>
              <a:rPr lang="zh-CN" altLang="en-US" sz="2400" b="1" dirty="0">
                <a:latin typeface="+mj-ea"/>
                <a:ea typeface="+mj-ea"/>
              </a:rPr>
              <a:t>温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驯</a:t>
            </a:r>
            <a:r>
              <a:rPr lang="en-US" altLang="zh-CN" sz="2400" b="1" dirty="0">
                <a:latin typeface="+mn-ea"/>
              </a:rPr>
              <a:t>(    )         </a:t>
            </a:r>
            <a:r>
              <a:rPr lang="zh-CN" altLang="en-US" sz="2400" b="1" dirty="0">
                <a:latin typeface="+mj-ea"/>
                <a:ea typeface="+mj-ea"/>
              </a:rPr>
              <a:t>禁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锢</a:t>
            </a:r>
            <a:r>
              <a:rPr lang="en-US" altLang="zh-CN" sz="2400" b="1" dirty="0">
                <a:latin typeface="+mn-ea"/>
              </a:rPr>
              <a:t>(    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虐</a:t>
            </a:r>
            <a:r>
              <a:rPr lang="zh-CN" altLang="en-US" sz="2400" b="1" dirty="0">
                <a:latin typeface="+mj-ea"/>
                <a:ea typeface="+mj-ea"/>
              </a:rPr>
              <a:t>待</a:t>
            </a:r>
            <a:r>
              <a:rPr lang="en-US" altLang="zh-CN" sz="2400" b="1" dirty="0">
                <a:latin typeface="+mn-ea"/>
              </a:rPr>
              <a:t>(    )            </a:t>
            </a:r>
            <a:r>
              <a:rPr lang="zh-CN" altLang="en-US" sz="2400" b="1" dirty="0">
                <a:latin typeface="+mj-ea"/>
                <a:ea typeface="+mj-ea"/>
              </a:rPr>
              <a:t>神采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奕</a:t>
            </a:r>
            <a:r>
              <a:rPr lang="zh-CN" altLang="en-US" sz="2400" b="1" dirty="0">
                <a:latin typeface="+mj-ea"/>
                <a:ea typeface="+mj-ea"/>
              </a:rPr>
              <a:t>奕</a:t>
            </a:r>
            <a:r>
              <a:rPr lang="en-US" altLang="zh-CN" sz="2400" b="1" dirty="0">
                <a:latin typeface="+mn-ea"/>
              </a:rPr>
              <a:t>(    )     </a:t>
            </a:r>
            <a:r>
              <a:rPr lang="zh-CN" altLang="en-US" sz="2400" b="1" dirty="0">
                <a:latin typeface="+mj-ea"/>
                <a:ea typeface="+mj-ea"/>
              </a:rPr>
              <a:t>余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晖</a:t>
            </a:r>
            <a:r>
              <a:rPr lang="en-US" altLang="zh-CN" sz="2400" b="1" dirty="0">
                <a:latin typeface="+mn-ea"/>
              </a:rPr>
              <a:t>(    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嚎</a:t>
            </a:r>
            <a:r>
              <a:rPr lang="zh-CN" altLang="en-US" sz="2400" b="1" dirty="0">
                <a:latin typeface="+mj-ea"/>
                <a:ea typeface="+mj-ea"/>
              </a:rPr>
              <a:t>声</a:t>
            </a:r>
            <a:r>
              <a:rPr lang="en-US" altLang="zh-CN" sz="2400" b="1" dirty="0">
                <a:latin typeface="+mn-ea"/>
              </a:rPr>
              <a:t>(    )            </a:t>
            </a:r>
            <a:r>
              <a:rPr lang="zh-CN" altLang="en-US" sz="2400" b="1" dirty="0">
                <a:latin typeface="+mj-ea"/>
                <a:ea typeface="+mj-ea"/>
              </a:rPr>
              <a:t>收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敛</a:t>
            </a:r>
            <a:r>
              <a:rPr lang="en-US" altLang="zh-CN" sz="2400" b="1" dirty="0">
                <a:latin typeface="+mn-ea"/>
              </a:rPr>
              <a:t>(    )         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咒</a:t>
            </a:r>
            <a:r>
              <a:rPr lang="zh-CN" altLang="en-US" sz="2400" b="1" dirty="0">
                <a:latin typeface="+mj-ea"/>
                <a:ea typeface="+mj-ea"/>
              </a:rPr>
              <a:t>骂</a:t>
            </a:r>
            <a:r>
              <a:rPr lang="en-US" altLang="zh-CN" sz="2400" b="1" dirty="0">
                <a:latin typeface="+mn-ea"/>
              </a:rPr>
              <a:t>(    )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蹿</a:t>
            </a:r>
            <a:r>
              <a:rPr lang="en-US" altLang="zh-CN" sz="2400" b="1" dirty="0">
                <a:latin typeface="+mn-ea"/>
              </a:rPr>
              <a:t>(    )              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蹒跚</a:t>
            </a:r>
            <a:r>
              <a:rPr lang="en-US" altLang="zh-CN" sz="2400" b="1" dirty="0">
                <a:latin typeface="+mn-ea"/>
              </a:rPr>
              <a:t>(        )     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匍匐</a:t>
            </a:r>
            <a:r>
              <a:rPr lang="en-US" altLang="zh-CN" sz="2400" b="1" dirty="0">
                <a:latin typeface="+mn-ea"/>
              </a:rPr>
              <a:t>(      )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1C7546-7F21-4E90-99DC-7699E6BBB69B}"/>
              </a:ext>
            </a:extLst>
          </p:cNvPr>
          <p:cNvSpPr/>
          <p:nvPr/>
        </p:nvSpPr>
        <p:spPr>
          <a:xfrm>
            <a:off x="1112838" y="2544763"/>
            <a:ext cx="1258887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yīnɡ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wǔ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05E0D1A-36C5-43E2-AE97-5D3CDA3D6951}"/>
              </a:ext>
            </a:extLst>
          </p:cNvPr>
          <p:cNvSpPr/>
          <p:nvPr/>
        </p:nvSpPr>
        <p:spPr>
          <a:xfrm>
            <a:off x="4470400" y="2544763"/>
            <a:ext cx="6445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xùn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5D850FA-4975-4151-89D7-8EE0D62079B7}"/>
              </a:ext>
            </a:extLst>
          </p:cNvPr>
          <p:cNvSpPr/>
          <p:nvPr/>
        </p:nvSpPr>
        <p:spPr>
          <a:xfrm>
            <a:off x="7481888" y="2514600"/>
            <a:ext cx="490537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</a:rPr>
              <a:t>ɡ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ù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7B141E9-4C4E-457B-A1FF-DD1696A27D47}"/>
              </a:ext>
            </a:extLst>
          </p:cNvPr>
          <p:cNvSpPr/>
          <p:nvPr/>
        </p:nvSpPr>
        <p:spPr>
          <a:xfrm>
            <a:off x="1098550" y="3086100"/>
            <a:ext cx="6445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nüè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CE46721-583D-482C-A8DA-375117D352C3}"/>
              </a:ext>
            </a:extLst>
          </p:cNvPr>
          <p:cNvSpPr/>
          <p:nvPr/>
        </p:nvSpPr>
        <p:spPr>
          <a:xfrm>
            <a:off x="5195888" y="3086100"/>
            <a:ext cx="490537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yì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475E9AB-2C32-41E4-A9E5-0292B18E2814}"/>
              </a:ext>
            </a:extLst>
          </p:cNvPr>
          <p:cNvSpPr/>
          <p:nvPr/>
        </p:nvSpPr>
        <p:spPr>
          <a:xfrm>
            <a:off x="7434263" y="3086100"/>
            <a:ext cx="6445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huī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3AFDED0-53BB-4A3C-90A3-77727D177C79}"/>
              </a:ext>
            </a:extLst>
          </p:cNvPr>
          <p:cNvSpPr/>
          <p:nvPr/>
        </p:nvSpPr>
        <p:spPr>
          <a:xfrm>
            <a:off x="1112838" y="3636963"/>
            <a:ext cx="6445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háo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92408D9-C9B5-4E45-BA4D-23FB640CB7FD}"/>
              </a:ext>
            </a:extLst>
          </p:cNvPr>
          <p:cNvSpPr/>
          <p:nvPr/>
        </p:nvSpPr>
        <p:spPr>
          <a:xfrm>
            <a:off x="4405313" y="3659188"/>
            <a:ext cx="7969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liǎn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5AB0EDB-67F4-4263-B0B5-FE884E294937}"/>
              </a:ext>
            </a:extLst>
          </p:cNvPr>
          <p:cNvSpPr/>
          <p:nvPr/>
        </p:nvSpPr>
        <p:spPr>
          <a:xfrm>
            <a:off x="7327900" y="3633788"/>
            <a:ext cx="7969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zhòu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0071472-F9F2-4F0B-979D-C83074AB6CDC}"/>
              </a:ext>
            </a:extLst>
          </p:cNvPr>
          <p:cNvSpPr/>
          <p:nvPr/>
        </p:nvSpPr>
        <p:spPr>
          <a:xfrm>
            <a:off x="703263" y="4183063"/>
            <a:ext cx="7969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cuān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E343D256-F5F6-4AF5-AFBC-4C8F57B2B96C}"/>
              </a:ext>
            </a:extLst>
          </p:cNvPr>
          <p:cNvSpPr/>
          <p:nvPr/>
        </p:nvSpPr>
        <p:spPr>
          <a:xfrm>
            <a:off x="4411663" y="4178300"/>
            <a:ext cx="14128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pán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shān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3A9E86D1-76ED-462F-A832-443AA8FF55EC}"/>
              </a:ext>
            </a:extLst>
          </p:cNvPr>
          <p:cNvSpPr/>
          <p:nvPr/>
        </p:nvSpPr>
        <p:spPr>
          <a:xfrm>
            <a:off x="7391400" y="4189413"/>
            <a:ext cx="95091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pú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</a:rPr>
              <a:t>fú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135" name="文本框 1"/>
          <p:cNvSpPr txBox="1">
            <a:spLocks noChangeArrowheads="1"/>
          </p:cNvSpPr>
          <p:nvPr/>
        </p:nvSpPr>
        <p:spPr bwMode="auto">
          <a:xfrm>
            <a:off x="268288" y="1119188"/>
            <a:ext cx="26003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预习检测</a:t>
            </a:r>
          </a:p>
        </p:txBody>
      </p:sp>
    </p:spTree>
    <p:extLst>
      <p:ext uri="{BB962C8B-B14F-4D97-AF65-F5344CB8AC3E}">
        <p14:creationId xmlns:p14="http://schemas.microsoft.com/office/powerpoint/2010/main" val="17186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77925" y="1992313"/>
            <a:ext cx="311467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     ）蛋壳（     ）金蝉脱壳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1150" y="1668463"/>
            <a:ext cx="321310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     ）差事（     ）阴差阳错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7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     ）差不多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31875" y="3746500"/>
            <a:ext cx="270351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    ）冠军（    ）皇冠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422900" y="3813175"/>
            <a:ext cx="25368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（    ）睡觉（    ）觉悟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0700" y="2355850"/>
            <a:ext cx="488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壳</a:t>
            </a:r>
          </a:p>
        </p:txBody>
      </p:sp>
      <p:sp>
        <p:nvSpPr>
          <p:cNvPr id="8" name="左大括号 7">
            <a:extLst>
              <a:ext uri="{FF2B5EF4-FFF2-40B4-BE49-F238E27FC236}">
                <a16:creationId xmlns:a16="http://schemas.microsoft.com/office/drawing/2014/main" xmlns="" id="{8B84C493-E188-4E13-8CD5-ED74C8B3B1BF}"/>
              </a:ext>
            </a:extLst>
          </p:cNvPr>
          <p:cNvSpPr/>
          <p:nvPr/>
        </p:nvSpPr>
        <p:spPr>
          <a:xfrm>
            <a:off x="982663" y="2330450"/>
            <a:ext cx="247650" cy="766763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727575" y="2359025"/>
            <a:ext cx="488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差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FF49330-A27C-40CA-8025-AFD00BC32032}"/>
              </a:ext>
            </a:extLst>
          </p:cNvPr>
          <p:cNvSpPr/>
          <p:nvPr/>
        </p:nvSpPr>
        <p:spPr>
          <a:xfrm>
            <a:off x="1724025" y="2138363"/>
            <a:ext cx="4905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  <a:ea typeface="+mn-ea"/>
              </a:rPr>
              <a:t>ké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2781D0B-5C8C-40EE-AE43-CF32A20089C8}"/>
              </a:ext>
            </a:extLst>
          </p:cNvPr>
          <p:cNvSpPr/>
          <p:nvPr/>
        </p:nvSpPr>
        <p:spPr>
          <a:xfrm>
            <a:off x="1554163" y="2730500"/>
            <a:ext cx="7969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  <a:ea typeface="+mn-ea"/>
              </a:rPr>
              <a:t>qiào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xmlns="" id="{17F37D5C-3384-40F0-A4B8-969443651E0A}"/>
              </a:ext>
            </a:extLst>
          </p:cNvPr>
          <p:cNvSpPr/>
          <p:nvPr/>
        </p:nvSpPr>
        <p:spPr>
          <a:xfrm>
            <a:off x="5237163" y="2014538"/>
            <a:ext cx="249237" cy="1360487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6897E81-3C1B-4634-86ED-7F20FFE14DFC}"/>
              </a:ext>
            </a:extLst>
          </p:cNvPr>
          <p:cNvSpPr/>
          <p:nvPr/>
        </p:nvSpPr>
        <p:spPr>
          <a:xfrm>
            <a:off x="5781675" y="1792288"/>
            <a:ext cx="11049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  <a:ea typeface="+mn-ea"/>
              </a:rPr>
              <a:t>chāi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2556A76-B7D7-4D19-9B41-F42CC323F3AD}"/>
              </a:ext>
            </a:extLst>
          </p:cNvPr>
          <p:cNvSpPr/>
          <p:nvPr/>
        </p:nvSpPr>
        <p:spPr>
          <a:xfrm>
            <a:off x="5865813" y="2413000"/>
            <a:ext cx="998537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  <a:ea typeface="+mn-ea"/>
              </a:rPr>
              <a:t>chā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759325" y="4037013"/>
            <a:ext cx="488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觉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88950" y="4062413"/>
            <a:ext cx="4889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冠</a:t>
            </a:r>
          </a:p>
        </p:txBody>
      </p:sp>
      <p:sp>
        <p:nvSpPr>
          <p:cNvPr id="17" name="左大括号 16">
            <a:extLst>
              <a:ext uri="{FF2B5EF4-FFF2-40B4-BE49-F238E27FC236}">
                <a16:creationId xmlns:a16="http://schemas.microsoft.com/office/drawing/2014/main" xmlns="" id="{1B658996-BDCA-4FC9-9E14-4F9DEFA14DE8}"/>
              </a:ext>
            </a:extLst>
          </p:cNvPr>
          <p:cNvSpPr/>
          <p:nvPr/>
        </p:nvSpPr>
        <p:spPr>
          <a:xfrm>
            <a:off x="927100" y="4051300"/>
            <a:ext cx="250825" cy="690563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xmlns="" id="{C4D08880-B814-4B63-9617-83A46E6AF250}"/>
              </a:ext>
            </a:extLst>
          </p:cNvPr>
          <p:cNvSpPr/>
          <p:nvPr/>
        </p:nvSpPr>
        <p:spPr>
          <a:xfrm>
            <a:off x="5246688" y="4071938"/>
            <a:ext cx="280987" cy="622300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969A897-8389-496B-BFC1-032E1629A187}"/>
              </a:ext>
            </a:extLst>
          </p:cNvPr>
          <p:cNvSpPr/>
          <p:nvPr/>
        </p:nvSpPr>
        <p:spPr>
          <a:xfrm>
            <a:off x="1339850" y="3816350"/>
            <a:ext cx="7969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</a:rPr>
              <a:t>ɡuàn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CBA6A2F-66BA-4375-9D18-728D4A306C71}"/>
              </a:ext>
            </a:extLst>
          </p:cNvPr>
          <p:cNvSpPr/>
          <p:nvPr/>
        </p:nvSpPr>
        <p:spPr>
          <a:xfrm>
            <a:off x="1355725" y="4349750"/>
            <a:ext cx="7969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</a:rPr>
              <a:t>ɡuān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1A09E8C-1C85-45DF-84C8-24B452E2022E}"/>
              </a:ext>
            </a:extLst>
          </p:cNvPr>
          <p:cNvSpPr/>
          <p:nvPr/>
        </p:nvSpPr>
        <p:spPr>
          <a:xfrm>
            <a:off x="5686425" y="3851275"/>
            <a:ext cx="7969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  <a:ea typeface="+mn-ea"/>
              </a:rPr>
              <a:t>jiào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184C981-1805-4145-A3B2-C97AB8E98D46}"/>
              </a:ext>
            </a:extLst>
          </p:cNvPr>
          <p:cNvSpPr/>
          <p:nvPr/>
        </p:nvSpPr>
        <p:spPr>
          <a:xfrm>
            <a:off x="5802313" y="4368800"/>
            <a:ext cx="6445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  <a:ea typeface="+mn-ea"/>
              </a:rPr>
              <a:t>jué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DD994FA7-696A-4F95-AAF7-DB6BB5FDD82D}"/>
              </a:ext>
            </a:extLst>
          </p:cNvPr>
          <p:cNvSpPr/>
          <p:nvPr/>
        </p:nvSpPr>
        <p:spPr>
          <a:xfrm>
            <a:off x="5843588" y="3059113"/>
            <a:ext cx="998537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+mn-ea"/>
                <a:ea typeface="+mn-ea"/>
              </a:rPr>
              <a:t>chà</a:t>
            </a: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6167" name="文本框 1"/>
          <p:cNvSpPr txBox="1">
            <a:spLocks noChangeArrowheads="1"/>
          </p:cNvSpPr>
          <p:nvPr/>
        </p:nvSpPr>
        <p:spPr bwMode="auto">
          <a:xfrm>
            <a:off x="268288" y="1119188"/>
            <a:ext cx="26003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预习检测</a:t>
            </a:r>
          </a:p>
        </p:txBody>
      </p:sp>
    </p:spTree>
    <p:extLst>
      <p:ext uri="{BB962C8B-B14F-4D97-AF65-F5344CB8AC3E}">
        <p14:creationId xmlns:p14="http://schemas.microsoft.com/office/powerpoint/2010/main" val="266846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bldLvl="0" animBg="1"/>
      <p:bldP spid="9" grpId="0"/>
      <p:bldP spid="10" grpId="0"/>
      <p:bldP spid="11" grpId="0"/>
      <p:bldP spid="12" grpId="0" bldLvl="0" animBg="1"/>
      <p:bldP spid="13" grpId="0"/>
      <p:bldP spid="14" grpId="0"/>
      <p:bldP spid="15" grpId="0"/>
      <p:bldP spid="16" grpId="0"/>
      <p:bldP spid="17" grpId="0" bldLvl="0" animBg="1"/>
      <p:bldP spid="19" grpId="0" bldLvl="0" animBg="1"/>
      <p:bldP spid="20" grpId="0"/>
      <p:bldP spid="21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685800" y="2078038"/>
            <a:ext cx="7802563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嗔怪：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对人表示不满。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怪诞不经：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离奇古怪，不合常理。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大相径庭：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形容彼此相差很远。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匍匐：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以腹贴地前进。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需索：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索取，求取。</a:t>
            </a:r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268288" y="1119188"/>
            <a:ext cx="26003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预习检测</a:t>
            </a:r>
          </a:p>
        </p:txBody>
      </p:sp>
    </p:spTree>
    <p:extLst>
      <p:ext uri="{BB962C8B-B14F-4D97-AF65-F5344CB8AC3E}">
        <p14:creationId xmlns:p14="http://schemas.microsoft.com/office/powerpoint/2010/main" val="274912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685800" y="1798638"/>
            <a:ext cx="7802563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神采奕奕：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形容精神饱满，容光焕发。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滑翔：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物体不依靠动力，而利用空气的浮力和本身重力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的相互作用在空中飘行。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俯冲：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飞机等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以高速度向下飞。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蹒跚：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腿脚不灵便，走路缓慢、摇摆的样子。</a:t>
            </a:r>
          </a:p>
        </p:txBody>
      </p: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268288" y="1119188"/>
            <a:ext cx="26003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预习检测</a:t>
            </a:r>
          </a:p>
        </p:txBody>
      </p:sp>
    </p:spTree>
    <p:extLst>
      <p:ext uri="{BB962C8B-B14F-4D97-AF65-F5344CB8AC3E}">
        <p14:creationId xmlns:p14="http://schemas.microsoft.com/office/powerpoint/2010/main" val="45942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268288" y="1119188"/>
            <a:ext cx="26003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初读课文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34938" y="2190750"/>
            <a:ext cx="862806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7030A0"/>
                </a:solidFill>
              </a:rPr>
              <a:t>1</a:t>
            </a:r>
            <a:r>
              <a:rPr lang="zh-CN" altLang="zh-CN" sz="3000" b="1">
                <a:solidFill>
                  <a:srgbClr val="7030A0"/>
                </a:solidFill>
              </a:rPr>
              <a:t>、本文写了“我”和哪些动物的故事</a:t>
            </a:r>
            <a:r>
              <a:rPr lang="en-US" altLang="zh-CN" sz="3000" b="1">
                <a:solidFill>
                  <a:srgbClr val="7030A0"/>
                </a:solidFill>
              </a:rPr>
              <a:t>?</a:t>
            </a:r>
            <a:r>
              <a:rPr lang="zh-CN" altLang="zh-CN" sz="3000" b="1">
                <a:solidFill>
                  <a:srgbClr val="7030A0"/>
                </a:solidFill>
              </a:rPr>
              <a:t>说说你对笑谈的理解。</a:t>
            </a:r>
            <a:endParaRPr lang="zh-CN" altLang="zh-CN" sz="3000"/>
          </a:p>
          <a:p>
            <a:pPr eaLnBrk="1" hangingPunct="1"/>
            <a:endParaRPr lang="zh-CN" altLang="en-US" sz="30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AAD47E3-0D18-4255-954E-BA6AA66907B1}"/>
              </a:ext>
            </a:extLst>
          </p:cNvPr>
          <p:cNvSpPr txBox="1"/>
          <p:nvPr/>
        </p:nvSpPr>
        <p:spPr>
          <a:xfrm>
            <a:off x="268288" y="3478213"/>
            <a:ext cx="8616950" cy="122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sz="3000" b="1" noProof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明确</a:t>
            </a:r>
            <a:r>
              <a:rPr lang="en-US" sz="3000" b="1" noProof="1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sz="3000" b="1" noProof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“我”和水鸭子的故事</a:t>
            </a:r>
            <a:r>
              <a:rPr lang="en-US" sz="3000" b="1" noProof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,</a:t>
            </a:r>
            <a:r>
              <a:rPr lang="zh-CN" sz="3000" b="1" noProof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“我”和鹦鹉“可可”的故事。</a:t>
            </a:r>
            <a:endParaRPr lang="en-US" sz="3000" b="1" noProof="1">
              <a:latin typeface="Calibri" panose="020F0502020204030204" charset="0"/>
              <a:cs typeface="Times New Roman" panose="02020603050405020304" pitchFamily="18" charset="0"/>
            </a:endParaRPr>
          </a:p>
          <a:p>
            <a:pPr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1350" b="1" noProof="1"/>
          </a:p>
        </p:txBody>
      </p:sp>
    </p:spTree>
    <p:extLst>
      <p:ext uri="{BB962C8B-B14F-4D97-AF65-F5344CB8AC3E}">
        <p14:creationId xmlns:p14="http://schemas.microsoft.com/office/powerpoint/2010/main" val="385941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268288" y="1119188"/>
            <a:ext cx="26003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初读课文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6400" y="2505075"/>
            <a:ext cx="83312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000"/>
          </a:p>
          <a:p>
            <a:pPr eaLnBrk="1" hangingPunct="1"/>
            <a:r>
              <a:rPr lang="zh-CN" altLang="en-US" sz="3000" b="1">
                <a:solidFill>
                  <a:srgbClr val="FF0000"/>
                </a:solidFill>
              </a:rPr>
              <a:t>明确：</a:t>
            </a:r>
          </a:p>
          <a:p>
            <a:pPr eaLnBrk="1" hangingPunct="1"/>
            <a:r>
              <a:rPr lang="zh-CN" altLang="en-US" sz="3000" b="1">
                <a:solidFill>
                  <a:srgbClr val="FF0000"/>
                </a:solidFill>
              </a:rPr>
              <a:t>一、(1)写“我”研究动物行为科学不被人理解。</a:t>
            </a:r>
          </a:p>
          <a:p>
            <a:pPr eaLnBrk="1" hangingPunct="1"/>
            <a:r>
              <a:rPr lang="zh-CN" altLang="en-US" sz="3000" b="1">
                <a:solidFill>
                  <a:srgbClr val="FF0000"/>
                </a:solidFill>
              </a:rPr>
              <a:t>二、(2～9)“我”做水鸭子实验、研究。</a:t>
            </a:r>
          </a:p>
          <a:p>
            <a:pPr eaLnBrk="1" hangingPunct="1"/>
            <a:r>
              <a:rPr lang="zh-CN" altLang="en-US" sz="3000" b="1">
                <a:solidFill>
                  <a:srgbClr val="FF0000"/>
                </a:solidFill>
              </a:rPr>
              <a:t>三、(10～19)写爱搞恶作剧的大鹦鹉“可可”。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2600" y="1812925"/>
            <a:ext cx="26733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7030A0"/>
                </a:solidFill>
              </a:rPr>
              <a:t>2、梳理结构。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6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</TotalTime>
  <Words>1570</Words>
  <Application>Microsoft Office PowerPoint</Application>
  <PresentationFormat>全屏显示(4:3)</PresentationFormat>
  <Paragraphs>138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机械运动</dc:title>
  <dc:creator>Windows 用户</dc:creator>
  <cp:lastModifiedBy>Windows 用户</cp:lastModifiedBy>
  <cp:revision>38</cp:revision>
  <dcterms:created xsi:type="dcterms:W3CDTF">2018-08-16T15:52:51Z</dcterms:created>
  <dcterms:modified xsi:type="dcterms:W3CDTF">2018-09-08T18:08:17Z</dcterms:modified>
</cp:coreProperties>
</file>