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8" r:id="rId4"/>
    <p:sldId id="259" r:id="rId5"/>
    <p:sldId id="260" r:id="rId6"/>
    <p:sldId id="261" r:id="rId7"/>
    <p:sldId id="262" r:id="rId9"/>
    <p:sldId id="263" r:id="rId10"/>
    <p:sldId id="264" r:id="rId11"/>
    <p:sldId id="265" r:id="rId12"/>
    <p:sldId id="266" r:id="rId13"/>
    <p:sldId id="267" r:id="rId14"/>
    <p:sldId id="268" r:id="rId15"/>
    <p:sldId id="269" r:id="rId16"/>
    <p:sldId id="270" r:id="rId17"/>
    <p:sldId id="271" r:id="rId18"/>
    <p:sldId id="272" r:id="rId19"/>
    <p:sldId id="275" r:id="rId20"/>
    <p:sldId id="276" r:id="rId21"/>
    <p:sldId id="277" r:id="rId22"/>
    <p:sldId id="278" r:id="rId23"/>
    <p:sldId id="273" r:id="rId24"/>
    <p:sldId id="274" r:id="rId25"/>
    <p:sldId id="280" r:id="rId26"/>
    <p:sldId id="279" r:id="rId27"/>
    <p:sldId id="281" r:id="rId28"/>
    <p:sldId id="282" r:id="rId29"/>
    <p:sldId id="283" r:id="rId30"/>
    <p:sldId id="284" r:id="rId31"/>
    <p:sldId id="303" r:id="rId32"/>
    <p:sldId id="298" r:id="rId33"/>
    <p:sldId id="299" r:id="rId34"/>
    <p:sldId id="300" r:id="rId35"/>
    <p:sldId id="301" r:id="rId36"/>
    <p:sldId id="302" r:id="rId37"/>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79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gs" Target="tags/tag119.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AFD9E84F-CDFB-4D59-BBF8-F03EAAC1139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5D6C8-315B-42B6-B545-C53949A255F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tags" Target="../tags/tag68.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2" Type="http://schemas.openxmlformats.org/officeDocument/2006/relationships/slideLayout" Target="../slideLayouts/slideLayout1.xml"/><Relationship Id="rId11" Type="http://schemas.openxmlformats.org/officeDocument/2006/relationships/image" Target="../media/image2.png"/><Relationship Id="rId10" Type="http://schemas.openxmlformats.org/officeDocument/2006/relationships/tags" Target="../tags/tag78.xml"/><Relationship Id="rId1" Type="http://schemas.openxmlformats.org/officeDocument/2006/relationships/tags" Target="../tags/tag6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tags" Target="../tags/tag7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tags" Target="../tags/tag80.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31.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image" Target="../media/image9.jpeg"/><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slideLayout" Target="../slideLayouts/slideLayout7.xml"/><Relationship Id="rId1" Type="http://schemas.openxmlformats.org/officeDocument/2006/relationships/tags" Target="../tags/tag90.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image" Target="../media/image10.jpeg"/><Relationship Id="rId1" Type="http://schemas.openxmlformats.org/officeDocument/2006/relationships/tags" Target="../tags/tag98.xml"/></Relationships>
</file>

<file path=ppt/slides/_rels/slide33.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3" Type="http://schemas.openxmlformats.org/officeDocument/2006/relationships/slideLayout" Target="../slideLayouts/slideLayout7.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tags" Target="../tags/tag6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image" Target="../media/image2.png"/><Relationship Id="rId6" Type="http://schemas.openxmlformats.org/officeDocument/2006/relationships/image" Target="../media/image5.png"/><Relationship Id="rId5" Type="http://schemas.openxmlformats.org/officeDocument/2006/relationships/tags" Target="../tags/tag67.xml"/><Relationship Id="rId4" Type="http://schemas.openxmlformats.org/officeDocument/2006/relationships/image" Target="../media/image4.png"/><Relationship Id="rId3" Type="http://schemas.openxmlformats.org/officeDocument/2006/relationships/tags" Target="../tags/tag66.xml"/><Relationship Id="rId2" Type="http://schemas.openxmlformats.org/officeDocument/2006/relationships/image" Target="../media/image3.png"/><Relationship Id="rId1" Type="http://schemas.openxmlformats.org/officeDocument/2006/relationships/tags" Target="../tags/tag6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8830" y="1828800"/>
            <a:ext cx="4972685" cy="1368425"/>
          </a:xfrm>
          <a:prstGeom prst="rect">
            <a:avLst/>
          </a:prstGeom>
          <a:noFill/>
          <a:effectLst>
            <a:reflection stA="33000" endA="300" endPos="50000" dist="469900" dir="5400000" sy="-100000" algn="bl" rotWithShape="0"/>
          </a:effectLst>
        </p:spPr>
        <p:txBody>
          <a:bodyPr wrap="square" rtlCol="0" anchor="t">
            <a:spAutoFit/>
          </a:bodyPr>
          <a:p>
            <a:pPr algn="ctr">
              <a:lnSpc>
                <a:spcPct val="200000"/>
              </a:lnSpc>
            </a:pPr>
            <a:r>
              <a:rPr lang="en-US" altLang="zh-CN" sz="4150" b="1">
                <a:latin typeface="黑体" panose="02010609060101010101" charset="-122"/>
                <a:ea typeface="黑体" panose="02010609060101010101" charset="-122"/>
                <a:cs typeface="黑体" panose="02010609060101010101" charset="-122"/>
                <a:sym typeface="+mn-ea"/>
              </a:rPr>
              <a:t>1 </a:t>
            </a:r>
            <a:r>
              <a:rPr lang="zh-CN" altLang="en-US" sz="4150" b="1">
                <a:latin typeface="黑体" panose="02010609060101010101" charset="-122"/>
                <a:ea typeface="黑体" panose="02010609060101010101" charset="-122"/>
                <a:cs typeface="黑体" panose="02010609060101010101" charset="-122"/>
                <a:sym typeface="+mn-ea"/>
              </a:rPr>
              <a:t>沁园春</a:t>
            </a:r>
            <a:r>
              <a:rPr lang="en-US" altLang="zh-CN" sz="4150" b="1">
                <a:latin typeface="黑体" panose="02010609060101010101" charset="-122"/>
                <a:ea typeface="黑体" panose="02010609060101010101" charset="-122"/>
                <a:cs typeface="黑体" panose="02010609060101010101" charset="-122"/>
                <a:sym typeface="+mn-ea"/>
              </a:rPr>
              <a:t>·</a:t>
            </a:r>
            <a:r>
              <a:rPr lang="zh-CN" altLang="en-US" sz="4150" b="1">
                <a:latin typeface="黑体" panose="02010609060101010101" charset="-122"/>
                <a:ea typeface="黑体" panose="02010609060101010101" charset="-122"/>
                <a:cs typeface="黑体" panose="02010609060101010101" charset="-122"/>
                <a:sym typeface="+mn-ea"/>
              </a:rPr>
              <a:t>长沙</a:t>
            </a:r>
            <a:endParaRPr lang="zh-CN" altLang="en-US" sz="4155" b="1">
              <a:solidFill>
                <a:schemeClr val="tx1"/>
              </a:solidFill>
              <a:latin typeface="方正粗黑宋简体" panose="02000000000000000000" charset="-122"/>
              <a:ea typeface="方正粗黑宋简体" panose="02000000000000000000" charset="-122"/>
              <a:cs typeface="方正粗黑宋简体" panose="02000000000000000000" charset="-122"/>
            </a:endParaRPr>
          </a:p>
        </p:txBody>
      </p:sp>
      <p:sp>
        <p:nvSpPr>
          <p:cNvPr id="10" name="文本框 9"/>
          <p:cNvSpPr txBox="1"/>
          <p:nvPr/>
        </p:nvSpPr>
        <p:spPr>
          <a:xfrm>
            <a:off x="2632190" y="3797089"/>
            <a:ext cx="1377502" cy="1023620"/>
          </a:xfrm>
          <a:prstGeom prst="rect">
            <a:avLst/>
          </a:prstGeom>
          <a:noFill/>
          <a:effectLst>
            <a:reflection stA="33000" endA="300" endPos="50000" dir="5400000" sy="-100000" algn="bl" rotWithShape="0"/>
          </a:effectLst>
        </p:spPr>
        <p:txBody>
          <a:bodyPr wrap="square" rtlCol="0" anchor="t">
            <a:spAutoFit/>
          </a:bodyPr>
          <a:p>
            <a:pPr>
              <a:lnSpc>
                <a:spcPct val="200000"/>
              </a:lnSpc>
            </a:pPr>
            <a:r>
              <a:rPr lang="zh-CN" altLang="en-US" sz="3025" b="1">
                <a:solidFill>
                  <a:schemeClr val="tx1"/>
                </a:solidFill>
                <a:latin typeface="楷体" panose="02010609060101010101" charset="-122"/>
                <a:ea typeface="楷体" panose="02010609060101010101" charset="-122"/>
                <a:cs typeface="方正粗黑宋简体" panose="02000000000000000000" charset="-122"/>
              </a:rPr>
              <a:t>毛泽东</a:t>
            </a:r>
            <a:endParaRPr lang="zh-CN" altLang="en-US" sz="3025" b="1">
              <a:solidFill>
                <a:schemeClr val="tx1"/>
              </a:solidFill>
              <a:latin typeface="楷体" panose="02010609060101010101" charset="-122"/>
              <a:ea typeface="楷体" panose="02010609060101010101" charset="-122"/>
              <a:cs typeface="方正粗黑宋简体" panose="02000000000000000000" charset="-122"/>
            </a:endParaRPr>
          </a:p>
        </p:txBody>
      </p:sp>
      <p:pic>
        <p:nvPicPr>
          <p:cNvPr id="100" name="图片 99" descr="C:\Users\Administrator\Desktop\153923963445852b5478ff9.jpg153923963445852b5478ff9"/>
          <p:cNvPicPr/>
          <p:nvPr/>
        </p:nvPicPr>
        <p:blipFill>
          <a:blip r:embed="rId1"/>
          <a:srcRect/>
          <a:stretch>
            <a:fillRect/>
          </a:stretch>
        </p:blipFill>
        <p:spPr>
          <a:xfrm>
            <a:off x="6292215" y="2026285"/>
            <a:ext cx="4370070" cy="2791460"/>
          </a:xfrm>
          <a:prstGeom prst="roundRect">
            <a:avLst/>
          </a:prstGeom>
          <a:noFill/>
          <a:ln w="9525">
            <a:noFill/>
          </a:ln>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09" y="28575"/>
            <a:ext cx="2086052" cy="128270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82369" y="5575300"/>
            <a:ext cx="2086052" cy="1282709"/>
          </a:xfrm>
          <a:prstGeom prst="rect">
            <a:avLst/>
          </a:prstGeom>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856216" y="1404057"/>
            <a:ext cx="10409674" cy="1393825"/>
          </a:xfrm>
          <a:prstGeom prst="rect">
            <a:avLst/>
          </a:prstGeom>
          <a:noFill/>
        </p:spPr>
        <p:txBody>
          <a:bodyPr wrap="square" rtlCol="0">
            <a:spAutoFit/>
          </a:bodyPr>
          <a:p>
            <a:pPr indent="538480" fontAlgn="auto">
              <a:buFont typeface="Arial" panose="020B0604020202020204" pitchFamily="34" charset="0"/>
              <a:buNone/>
              <a:extLst>
                <a:ext uri="{35155182-B16C-46BC-9424-99874614C6A1}">
                  <wpsdc:indentchars xmlns:wpsdc="http://www.wps.cn/officeDocument/2017/drawingmlCustomData" val="200" checksum="3813436403"/>
                </a:ext>
              </a:extLst>
            </a:pPr>
            <a:r>
              <a:rPr sz="2115" dirty="0" smtClean="0">
                <a:solidFill>
                  <a:schemeClr val="tx1"/>
                </a:solidFill>
                <a:latin typeface="黑体" panose="02010609060101010101" charset="-122"/>
                <a:ea typeface="黑体" panose="02010609060101010101" charset="-122"/>
                <a:cs typeface="黑体" panose="02010609060101010101" charset="-122"/>
              </a:rPr>
              <a:t>（1）词</a:t>
            </a:r>
            <a:endParaRPr sz="2115" dirty="0" smtClean="0">
              <a:solidFill>
                <a:srgbClr val="0070C0"/>
              </a:solidFill>
              <a:latin typeface="黑体" panose="02010609060101010101" charset="-122"/>
              <a:ea typeface="黑体" panose="02010609060101010101" charset="-122"/>
              <a:cs typeface="黑体" panose="02010609060101010101" charset="-122"/>
            </a:endParaRPr>
          </a:p>
          <a:p>
            <a:pPr indent="538480" fontAlgn="auto">
              <a:buFont typeface="Arial" panose="020B0604020202020204" pitchFamily="34" charset="0"/>
              <a:buNone/>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rPr>
              <a:t>提示：</a:t>
            </a:r>
            <a:r>
              <a:rPr lang="zh-CN" altLang="en-US" sz="2115">
                <a:solidFill>
                  <a:srgbClr val="FF0000"/>
                </a:solidFill>
                <a:latin typeface="黑体" panose="02010609060101010101" charset="-122"/>
                <a:ea typeface="黑体" panose="02010609060101010101" charset="-122"/>
              </a:rPr>
              <a:t>词是诗的别体，是配合宴乐乐曲而填写的歌诗，又称曲子词、长短句、诗余等，是</a:t>
            </a:r>
            <a:r>
              <a:rPr lang="zh-CN" altLang="en-US" sz="2115">
                <a:solidFill>
                  <a:srgbClr val="FF0000"/>
                </a:solidFill>
                <a:highlight>
                  <a:srgbClr val="FFFF00"/>
                </a:highlight>
                <a:latin typeface="黑体" panose="02010609060101010101" charset="-122"/>
                <a:ea typeface="黑体" panose="02010609060101010101" charset="-122"/>
              </a:rPr>
              <a:t>唐代</a:t>
            </a:r>
            <a:r>
              <a:rPr lang="zh-CN" altLang="en-US" sz="2115">
                <a:solidFill>
                  <a:srgbClr val="FF0000"/>
                </a:solidFill>
                <a:latin typeface="黑体" panose="02010609060101010101" charset="-122"/>
                <a:ea typeface="黑体" panose="02010609060101010101" charset="-122"/>
              </a:rPr>
              <a:t>兴起的一种新的文学样式，经过长期不断的发展，在</a:t>
            </a:r>
            <a:r>
              <a:rPr lang="zh-CN" altLang="en-US" sz="2115">
                <a:solidFill>
                  <a:srgbClr val="FF0000"/>
                </a:solidFill>
                <a:highlight>
                  <a:srgbClr val="FFFF00"/>
                </a:highlight>
                <a:latin typeface="黑体" panose="02010609060101010101" charset="-122"/>
                <a:ea typeface="黑体" panose="02010609060101010101" charset="-122"/>
              </a:rPr>
              <a:t>宋代</a:t>
            </a:r>
            <a:r>
              <a:rPr lang="zh-CN" altLang="en-US" sz="2115">
                <a:solidFill>
                  <a:srgbClr val="FF0000"/>
                </a:solidFill>
                <a:latin typeface="黑体" panose="02010609060101010101" charset="-122"/>
                <a:ea typeface="黑体" panose="02010609060101010101" charset="-122"/>
              </a:rPr>
              <a:t>进入了全盛时期。其特点是：调有定格，句有定数，字有定声。</a:t>
            </a:r>
            <a:endParaRPr lang="zh-CN" altLang="en-US" sz="2115">
              <a:solidFill>
                <a:srgbClr val="FF0000"/>
              </a:solidFill>
              <a:latin typeface="黑体" panose="02010609060101010101" charset="-122"/>
              <a:ea typeface="黑体" panose="02010609060101010101" charset="-122"/>
            </a:endParaRPr>
          </a:p>
        </p:txBody>
      </p:sp>
      <p:sp>
        <p:nvSpPr>
          <p:cNvPr id="6" name="文本框 5"/>
          <p:cNvSpPr txBox="1"/>
          <p:nvPr/>
        </p:nvSpPr>
        <p:spPr>
          <a:xfrm>
            <a:off x="845463" y="1005520"/>
            <a:ext cx="10415050" cy="416560"/>
          </a:xfrm>
          <a:prstGeom prst="rect">
            <a:avLst/>
          </a:prstGeom>
          <a:noFill/>
        </p:spPr>
        <p:txBody>
          <a:bodyPr wrap="square" rtlCol="0">
            <a:spAutoFit/>
          </a:bodyPr>
          <a:p>
            <a:pPr indent="538480" algn="l" fontAlgn="auto">
              <a:extLst>
                <a:ext uri="{35155182-B16C-46BC-9424-99874614C6A1}">
                  <wpsdc:indentchars xmlns:wpsdc="http://www.wps.cn/officeDocument/2017/drawingmlCustomData" val="200" checksum="3813436403"/>
                </a:ext>
              </a:extLst>
            </a:pPr>
            <a:r>
              <a:rPr lang="zh-CN" altLang="en-US" sz="2115" dirty="0" smtClean="0">
                <a:solidFill>
                  <a:schemeClr val="tx1"/>
                </a:solidFill>
                <a:latin typeface="黑体" panose="02010609060101010101" charset="-122"/>
                <a:ea typeface="黑体" panose="02010609060101010101" charset="-122"/>
                <a:cs typeface="黑体" panose="02010609060101010101" charset="-122"/>
              </a:rPr>
              <a:t>3.了解文学常识。</a:t>
            </a:r>
            <a:endParaRPr lang="zh-CN" altLang="en-US" sz="2115" dirty="0" smtClean="0">
              <a:solidFill>
                <a:schemeClr val="tx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56216" y="4075530"/>
            <a:ext cx="10409001" cy="2045335"/>
          </a:xfrm>
          <a:prstGeom prst="rect">
            <a:avLst/>
          </a:prstGeom>
          <a:noFill/>
        </p:spPr>
        <p:txBody>
          <a:bodyPr wrap="square" rtlCol="0" anchor="t">
            <a:spAutoFit/>
          </a:bodyPr>
          <a:p>
            <a:pPr indent="538480" fontAlgn="auto">
              <a:lnSpc>
                <a:spcPct val="100000"/>
              </a:lnSpc>
              <a:extLst>
                <a:ext uri="{35155182-B16C-46BC-9424-99874614C6A1}">
                  <wpsdc:indentchars xmlns:wpsdc="http://www.wps.cn/officeDocument/2017/drawingmlCustomData" val="200" checksum="3813436403"/>
                </a:ext>
              </a:extLst>
            </a:pPr>
            <a:r>
              <a:rPr sz="2115" dirty="0" smtClean="0">
                <a:solidFill>
                  <a:schemeClr val="tx1"/>
                </a:solidFill>
                <a:latin typeface="黑体" panose="02010609060101010101" charset="-122"/>
                <a:ea typeface="黑体" panose="02010609060101010101" charset="-122"/>
                <a:cs typeface="黑体" panose="02010609060101010101" charset="-122"/>
              </a:rPr>
              <a:t>（3）词的分类</a:t>
            </a:r>
            <a:endParaRPr sz="2115" dirty="0" smtClean="0">
              <a:solidFill>
                <a:schemeClr val="tx1"/>
              </a:solidFill>
              <a:latin typeface="黑体" panose="02010609060101010101" charset="-122"/>
              <a:ea typeface="黑体" panose="02010609060101010101" charset="-122"/>
              <a:cs typeface="黑体" panose="02010609060101010101" charset="-122"/>
            </a:endParaRPr>
          </a:p>
          <a:p>
            <a:pPr indent="538480" fontAlgn="auto">
              <a:lnSpc>
                <a:spcPct val="100000"/>
              </a:lnSpc>
              <a:extLst>
                <a:ext uri="{35155182-B16C-46BC-9424-99874614C6A1}">
                  <wpsdc:indentchars xmlns:wpsdc="http://www.wps.cn/officeDocument/2017/drawingmlCustomData" val="200" checksum="3813436403"/>
                </a:ext>
              </a:extLst>
            </a:pPr>
            <a:r>
              <a:rPr lang="zh-CN" altLang="en-US" sz="2115">
                <a:solidFill>
                  <a:srgbClr val="FF0000"/>
                </a:solidFill>
                <a:latin typeface="黑体" panose="02010609060101010101" charset="-122"/>
                <a:ea typeface="黑体" panose="02010609060101010101" charset="-122"/>
              </a:rPr>
              <a:t>词一般按字数可分为三种：</a:t>
            </a:r>
            <a:r>
              <a:rPr lang="zh-CN" altLang="en-US" sz="2115">
                <a:solidFill>
                  <a:srgbClr val="FF0000"/>
                </a:solidFill>
                <a:highlight>
                  <a:srgbClr val="FFFF00"/>
                </a:highlight>
                <a:latin typeface="黑体" panose="02010609060101010101" charset="-122"/>
                <a:ea typeface="黑体" panose="02010609060101010101" charset="-122"/>
              </a:rPr>
              <a:t>小令、中调和长调</a:t>
            </a:r>
            <a:r>
              <a:rPr lang="zh-CN" altLang="en-US" sz="2115">
                <a:solidFill>
                  <a:srgbClr val="FF0000"/>
                </a:solidFill>
                <a:latin typeface="黑体" panose="02010609060101010101" charset="-122"/>
                <a:ea typeface="黑体" panose="02010609060101010101" charset="-122"/>
              </a:rPr>
              <a:t>。小令指58字以内，中调指59－90字，长调是91字以上。</a:t>
            </a:r>
            <a:endParaRPr lang="zh-CN" altLang="en-US" sz="2115">
              <a:solidFill>
                <a:srgbClr val="FF0000"/>
              </a:solidFill>
              <a:latin typeface="黑体" panose="02010609060101010101" charset="-122"/>
              <a:ea typeface="黑体" panose="02010609060101010101" charset="-122"/>
            </a:endParaRPr>
          </a:p>
          <a:p>
            <a:pPr indent="538480" fontAlgn="auto">
              <a:lnSpc>
                <a:spcPct val="100000"/>
              </a:lnSpc>
              <a:extLst>
                <a:ext uri="{35155182-B16C-46BC-9424-99874614C6A1}">
                  <wpsdc:indentchars xmlns:wpsdc="http://www.wps.cn/officeDocument/2017/drawingmlCustomData" val="200" checksum="3813436403"/>
                </a:ext>
              </a:extLst>
            </a:pPr>
            <a:r>
              <a:rPr lang="zh-CN" altLang="en-US" sz="2115">
                <a:solidFill>
                  <a:srgbClr val="FF0000"/>
                </a:solidFill>
                <a:latin typeface="黑体" panose="02010609060101010101" charset="-122"/>
                <a:ea typeface="黑体" panose="02010609060101010101" charset="-122"/>
              </a:rPr>
              <a:t>词有单调和双调之分，双调就是分两大段，两段的平仄、字数是相等或大致相等的，单调只有一段。</a:t>
            </a:r>
            <a:r>
              <a:rPr lang="zh-CN" altLang="en-US" sz="2115">
                <a:solidFill>
                  <a:srgbClr val="FF0000"/>
                </a:solidFill>
                <a:highlight>
                  <a:srgbClr val="FFFF00"/>
                </a:highlight>
                <a:latin typeface="黑体" panose="02010609060101010101" charset="-122"/>
                <a:ea typeface="黑体" panose="02010609060101010101" charset="-122"/>
              </a:rPr>
              <a:t>词的一段叫一阕或一片</a:t>
            </a:r>
            <a:r>
              <a:rPr lang="zh-CN" altLang="en-US" sz="2115">
                <a:solidFill>
                  <a:srgbClr val="FF0000"/>
                </a:solidFill>
                <a:latin typeface="黑体" panose="02010609060101010101" charset="-122"/>
                <a:ea typeface="黑体" panose="02010609060101010101" charset="-122"/>
              </a:rPr>
              <a:t>，第一段叫前阕或上阕或上片，第二段叫后阕或下阕或下片。</a:t>
            </a:r>
            <a:endParaRPr sz="2115" dirty="0" smtClean="0">
              <a:solidFill>
                <a:srgbClr val="0070C0"/>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856216" y="2780454"/>
            <a:ext cx="10408329" cy="1719580"/>
          </a:xfrm>
          <a:prstGeom prst="rect">
            <a:avLst/>
          </a:prstGeom>
          <a:noFill/>
        </p:spPr>
        <p:txBody>
          <a:bodyPr wrap="square" rtlCol="0">
            <a:spAutoFit/>
          </a:bodyPr>
          <a:p>
            <a:pPr indent="508000" fontAlgn="auto">
              <a:buFont typeface="Arial" panose="020B0604020202020204" pitchFamily="34" charset="0"/>
              <a:buNone/>
            </a:pPr>
            <a:r>
              <a:rPr lang="zh-CN" sz="2115" dirty="0" smtClean="0">
                <a:latin typeface="黑体" panose="02010609060101010101" charset="-122"/>
                <a:ea typeface="黑体" panose="02010609060101010101" charset="-122"/>
                <a:cs typeface="黑体" panose="02010609060101010101" charset="-122"/>
                <a:sym typeface="+mn-ea"/>
              </a:rPr>
              <a:t>（</a:t>
            </a:r>
            <a:r>
              <a:rPr sz="2115" dirty="0" smtClean="0">
                <a:latin typeface="黑体" panose="02010609060101010101" charset="-122"/>
                <a:ea typeface="黑体" panose="02010609060101010101" charset="-122"/>
                <a:cs typeface="黑体" panose="02010609060101010101" charset="-122"/>
                <a:sym typeface="+mn-ea"/>
              </a:rPr>
              <a:t>2）词牌名</a:t>
            </a:r>
            <a:endParaRPr sz="2115" dirty="0" smtClean="0">
              <a:solidFill>
                <a:schemeClr val="tx1"/>
              </a:solidFill>
              <a:latin typeface="黑体" panose="02010609060101010101" charset="-122"/>
              <a:ea typeface="黑体" panose="02010609060101010101" charset="-122"/>
              <a:cs typeface="黑体" panose="02010609060101010101" charset="-122"/>
            </a:endParaRPr>
          </a:p>
          <a:p>
            <a:pPr indent="538480" fontAlgn="auto">
              <a:buFont typeface="Arial" panose="020B0604020202020204" pitchFamily="34" charset="0"/>
              <a:buNone/>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sym typeface="+mn-ea"/>
              </a:rPr>
              <a:t>提示：</a:t>
            </a:r>
            <a:r>
              <a:rPr lang="zh-CN" altLang="en-US" sz="2115">
                <a:solidFill>
                  <a:srgbClr val="FF0000"/>
                </a:solidFill>
                <a:latin typeface="黑体" panose="02010609060101010101" charset="-122"/>
                <a:ea typeface="黑体" panose="02010609060101010101" charset="-122"/>
                <a:sym typeface="+mn-ea"/>
              </a:rPr>
              <a:t>每一首词都有词牌，</a:t>
            </a:r>
            <a:r>
              <a:rPr lang="zh-CN" altLang="en-US" sz="2115">
                <a:solidFill>
                  <a:srgbClr val="FF0000"/>
                </a:solidFill>
                <a:highlight>
                  <a:srgbClr val="FFFF00"/>
                </a:highlight>
                <a:latin typeface="黑体" panose="02010609060101010101" charset="-122"/>
                <a:ea typeface="黑体" panose="02010609060101010101" charset="-122"/>
                <a:sym typeface="+mn-ea"/>
              </a:rPr>
              <a:t>词牌规定了词的字数、句数、段数和韵律</a:t>
            </a:r>
            <a:r>
              <a:rPr lang="zh-CN" altLang="en-US" sz="2115">
                <a:solidFill>
                  <a:srgbClr val="FF0000"/>
                </a:solidFill>
                <a:latin typeface="黑体" panose="02010609060101010101" charset="-122"/>
                <a:ea typeface="黑体" panose="02010609060101010101" charset="-122"/>
                <a:sym typeface="+mn-ea"/>
              </a:rPr>
              <a:t>。如《沁园春·长沙》中，“</a:t>
            </a:r>
            <a:r>
              <a:rPr lang="zh-CN" altLang="en-US" sz="2115">
                <a:solidFill>
                  <a:srgbClr val="FF0000"/>
                </a:solidFill>
                <a:highlight>
                  <a:srgbClr val="FFFF00"/>
                </a:highlight>
                <a:latin typeface="黑体" panose="02010609060101010101" charset="-122"/>
                <a:ea typeface="黑体" panose="02010609060101010101" charset="-122"/>
                <a:sym typeface="+mn-ea"/>
              </a:rPr>
              <a:t>沁园春”就是词牌名，而“长沙”则是题目</a:t>
            </a:r>
            <a:r>
              <a:rPr lang="zh-CN" altLang="en-US" sz="2115">
                <a:solidFill>
                  <a:srgbClr val="FF0000"/>
                </a:solidFill>
                <a:latin typeface="黑体" panose="02010609060101010101" charset="-122"/>
                <a:ea typeface="黑体" panose="02010609060101010101" charset="-122"/>
                <a:sym typeface="+mn-ea"/>
              </a:rPr>
              <a:t>。沁园春，又名“洞庭春色”“东仙”“念离群”等。</a:t>
            </a:r>
            <a:endParaRPr lang="zh-CN" altLang="en-US" sz="2115">
              <a:solidFill>
                <a:srgbClr val="FF0000"/>
              </a:solidFill>
              <a:latin typeface="黑体" panose="02010609060101010101" charset="-122"/>
              <a:ea typeface="黑体" panose="02010609060101010101" charset="-122"/>
            </a:endParaRPr>
          </a:p>
          <a:p>
            <a:endParaRPr lang="zh-CN" altLang="en-US" sz="2115"/>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06194" y="139065"/>
            <a:ext cx="2086052" cy="1282709"/>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809" y="2857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54199" y="1004848"/>
            <a:ext cx="10393544"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solidFill>
                  <a:schemeClr val="tx1"/>
                </a:solidFill>
                <a:latin typeface="黑体" panose="02010609060101010101" charset="-122"/>
                <a:ea typeface="黑体" panose="02010609060101010101" charset="-122"/>
                <a:cs typeface="黑体" panose="02010609060101010101" charset="-122"/>
              </a:rPr>
              <a:t>4.了解文化常识。</a:t>
            </a:r>
            <a:endParaRPr lang="zh-CN" altLang="en-US" sz="2115" dirty="0" smtClean="0">
              <a:solidFill>
                <a:schemeClr val="tx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51511" y="1602317"/>
            <a:ext cx="10355908" cy="4693285"/>
          </a:xfrm>
          <a:prstGeom prst="rect">
            <a:avLst/>
          </a:prstGeom>
          <a:noFill/>
        </p:spPr>
        <p:txBody>
          <a:bodyPr wrap="square" rtlCol="0" anchor="t">
            <a:spAutoFit/>
          </a:bodyPr>
          <a:p>
            <a:pPr indent="513080" algn="l">
              <a:lnSpc>
                <a:spcPct val="100000"/>
              </a:lnSpc>
              <a:buClrTx/>
              <a:buSzTx/>
              <a:buFont typeface="Arial" panose="020B0604020202020204" pitchFamily="34" charset="0"/>
              <a:extLst>
                <a:ext uri="{35155182-B16C-46BC-9424-99874614C6A1}">
                  <wpsdc:indentchars xmlns:wpsdc="http://www.wps.cn/officeDocument/2017/drawingmlCustomData" val="200" checksum="3048255309"/>
                </a:ext>
              </a:extLst>
            </a:pPr>
            <a:r>
              <a:rPr sz="2115" spc="-100" dirty="0" smtClean="0">
                <a:latin typeface="黑体" panose="02010609060101010101" charset="-122"/>
                <a:ea typeface="黑体" panose="02010609060101010101" charset="-122"/>
                <a:cs typeface="黑体" panose="02010609060101010101" charset="-122"/>
                <a:sym typeface="+mn-ea"/>
              </a:rPr>
              <a:t>（1）万户侯</a:t>
            </a:r>
            <a:endParaRPr sz="2115" spc="-100" dirty="0" smtClean="0">
              <a:latin typeface="黑体" panose="02010609060101010101" charset="-122"/>
              <a:ea typeface="黑体" panose="02010609060101010101" charset="-122"/>
              <a:cs typeface="黑体" panose="02010609060101010101" charset="-122"/>
            </a:endParaRPr>
          </a:p>
          <a:p>
            <a:pPr indent="538480" fontAlgn="auto">
              <a:lnSpc>
                <a:spcPct val="120000"/>
              </a:lnSpc>
              <a:spcBef>
                <a:spcPts val="0"/>
              </a:spcBef>
              <a:spcAft>
                <a:spcPts val="0"/>
              </a:spcAft>
              <a:extLst>
                <a:ext uri="{35155182-B16C-46BC-9424-99874614C6A1}">
                  <wpsdc:indentchars xmlns:wpsdc="http://www.wps.cn/officeDocument/2017/drawingmlCustomData" val="200" checksum="3813436403"/>
                </a:ext>
              </a:extLst>
            </a:pPr>
            <a:r>
              <a:rPr lang="zh-CN" altLang="en-US" sz="2115">
                <a:solidFill>
                  <a:srgbClr val="FF0000"/>
                </a:solidFill>
                <a:latin typeface="黑体" panose="02010609060101010101" charset="-122"/>
                <a:ea typeface="黑体" panose="02010609060101010101" charset="-122"/>
                <a:sym typeface="+mn-ea"/>
              </a:rPr>
              <a:t>汉代侯爵的最高一级，享有万户农民的赋税，其中卫青与霍去病是典型代表。万户侯在封建社会作为一个特殊阶层，拥有很高的社会地位，掌握着大量的社会资源(包括人力、物力、财力、关税及自然资源等)，代表着地位、财富和权力。</a:t>
            </a:r>
            <a:r>
              <a:rPr lang="zh-CN" altLang="en-US" sz="2115">
                <a:solidFill>
                  <a:srgbClr val="FF0000"/>
                </a:solidFill>
                <a:highlight>
                  <a:srgbClr val="FFFF00"/>
                </a:highlight>
                <a:latin typeface="黑体" panose="02010609060101010101" charset="-122"/>
                <a:ea typeface="黑体" panose="02010609060101010101" charset="-122"/>
                <a:sym typeface="+mn-ea"/>
              </a:rPr>
              <a:t>后来泛指高官贵爵。</a:t>
            </a:r>
            <a:endParaRPr sz="2115" spc="-100" dirty="0" smtClean="0">
              <a:solidFill>
                <a:srgbClr val="0070C0"/>
              </a:solidFill>
              <a:highlight>
                <a:srgbClr val="FFFF00"/>
              </a:highlight>
              <a:latin typeface="黑体" panose="02010609060101010101" charset="-122"/>
              <a:ea typeface="黑体" panose="02010609060101010101" charset="-122"/>
              <a:cs typeface="黑体" panose="02010609060101010101" charset="-122"/>
            </a:endParaRPr>
          </a:p>
          <a:p>
            <a:pPr indent="513080" algn="l" fontAlgn="auto">
              <a:lnSpc>
                <a:spcPct val="100000"/>
              </a:lnSpc>
              <a:spcBef>
                <a:spcPts val="0"/>
              </a:spcBef>
              <a:buClrTx/>
              <a:buSzTx/>
              <a:buFont typeface="Arial" panose="020B0604020202020204" pitchFamily="34" charset="0"/>
              <a:extLst>
                <a:ext uri="{35155182-B16C-46BC-9424-99874614C6A1}">
                  <wpsdc:indentchars xmlns:wpsdc="http://www.wps.cn/officeDocument/2017/drawingmlCustomData" val="200" checksum="3048255309"/>
                </a:ext>
              </a:extLst>
            </a:pPr>
            <a:r>
              <a:rPr sz="2115" spc="-100" dirty="0" smtClean="0">
                <a:latin typeface="黑体" panose="02010609060101010101" charset="-122"/>
                <a:ea typeface="黑体" panose="02010609060101010101" charset="-122"/>
                <a:cs typeface="黑体" panose="02010609060101010101" charset="-122"/>
                <a:sym typeface="+mn-ea"/>
              </a:rPr>
              <a:t>（2）中流击楫</a:t>
            </a:r>
            <a:endParaRPr sz="2115" spc="-100" dirty="0" smtClean="0">
              <a:latin typeface="黑体" panose="02010609060101010101" charset="-122"/>
              <a:ea typeface="黑体" panose="02010609060101010101" charset="-122"/>
              <a:cs typeface="黑体" panose="02010609060101010101" charset="-122"/>
            </a:endParaRPr>
          </a:p>
          <a:p>
            <a:pPr algn="l">
              <a:lnSpc>
                <a:spcPct val="120000"/>
              </a:lnSpc>
              <a:spcBef>
                <a:spcPts val="0"/>
              </a:spcBef>
              <a:spcAft>
                <a:spcPts val="0"/>
              </a:spcAft>
              <a:buClrTx/>
              <a:buSzTx/>
              <a:buFontTx/>
            </a:pPr>
            <a:r>
              <a:rPr lang="zh-CN" altLang="en-US" sz="2330" spc="-100">
                <a:latin typeface="黑体" panose="02010609060101010101" charset="-122"/>
                <a:ea typeface="黑体" panose="02010609060101010101" charset="-122"/>
                <a:cs typeface="黑体" panose="02010609060101010101" charset="-122"/>
                <a:sym typeface="+mn-ea"/>
              </a:rPr>
              <a:t>    </a:t>
            </a:r>
            <a:r>
              <a:rPr lang="zh-CN" altLang="en-US" sz="2115">
                <a:solidFill>
                  <a:srgbClr val="FF0000"/>
                </a:solidFill>
                <a:latin typeface="黑体" panose="02010609060101010101" charset="-122"/>
                <a:ea typeface="黑体" panose="02010609060101010101" charset="-122"/>
                <a:sym typeface="+mn-ea"/>
              </a:rPr>
              <a:t>东晋名将祖逖率兵北伐，渡江于中流，敲打着船桨（中流击楫）发下誓言：“祖逖此去，若不能平定中原，驱逐敌寇，则如这涛涛江水，一去不返！”祖逖的铮铮誓言极大地鼓舞了船上的勇士。他们紧握刀枪，纷纷表示要同仇敌忾，杀敌报国。之后所向披靡，一连打了几个胜仗，收复了不少城池。</a:t>
            </a:r>
            <a:endParaRPr lang="zh-CN" altLang="en-US" sz="2115">
              <a:solidFill>
                <a:srgbClr val="FF0000"/>
              </a:solidFill>
              <a:latin typeface="黑体" panose="02010609060101010101" charset="-122"/>
              <a:ea typeface="黑体" panose="02010609060101010101" charset="-122"/>
            </a:endParaRPr>
          </a:p>
          <a:p>
            <a:pPr indent="538480" algn="l" fontAlgn="auto">
              <a:lnSpc>
                <a:spcPct val="120000"/>
              </a:lnSpc>
              <a:spcBef>
                <a:spcPts val="0"/>
              </a:spcBef>
              <a:spcAft>
                <a:spcPts val="0"/>
              </a:spcAft>
              <a:buClrTx/>
              <a:buSzTx/>
              <a:buFontTx/>
              <a:extLst>
                <a:ext uri="{35155182-B16C-46BC-9424-99874614C6A1}">
                  <wpsdc:indentchars xmlns:wpsdc="http://www.wps.cn/officeDocument/2017/drawingmlCustomData" val="200" checksum="3813436403"/>
                </a:ext>
              </a:extLst>
            </a:pPr>
            <a:r>
              <a:rPr lang="zh-CN" altLang="en-US" sz="2115">
                <a:solidFill>
                  <a:srgbClr val="FF0000"/>
                </a:solidFill>
                <a:latin typeface="黑体" panose="02010609060101010101" charset="-122"/>
                <a:ea typeface="黑体" panose="02010609060101010101" charset="-122"/>
                <a:sym typeface="+mn-ea"/>
              </a:rPr>
              <a:t>本词中，“中流击水”即是化用“中流击楫”典故，</a:t>
            </a:r>
            <a:r>
              <a:rPr lang="zh-CN" altLang="en-US" sz="2115">
                <a:solidFill>
                  <a:srgbClr val="FF0000"/>
                </a:solidFill>
                <a:highlight>
                  <a:srgbClr val="FFFF00"/>
                </a:highlight>
                <a:latin typeface="黑体" panose="02010609060101010101" charset="-122"/>
                <a:ea typeface="黑体" panose="02010609060101010101" charset="-122"/>
                <a:sym typeface="+mn-ea"/>
              </a:rPr>
              <a:t>表达诗人欲献身于革命事业的雄心壮志。</a:t>
            </a:r>
            <a:endParaRPr lang="zh-CN" altLang="en-US" sz="2115">
              <a:solidFill>
                <a:srgbClr val="FF0000"/>
              </a:solidFill>
              <a:highlight>
                <a:srgbClr val="FFFF00"/>
              </a:highlight>
              <a:latin typeface="黑体" panose="02010609060101010101" charset="-122"/>
              <a:ea typeface="黑体" panose="02010609060101010101" charset="-122"/>
              <a:sym typeface="+mn-ea"/>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964589" y="138430"/>
            <a:ext cx="2086052" cy="1282709"/>
          </a:xfrm>
          <a:prstGeom prst="rect">
            <a:avLst/>
          </a:prstGeom>
        </p:spPr>
      </p:pic>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809" y="2857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p:nvPr/>
        </p:nvSpPr>
        <p:spPr>
          <a:xfrm>
            <a:off x="1314450" y="274638"/>
            <a:ext cx="9144000" cy="1143000"/>
          </a:xfrm>
          <a:prstGeom prst="rect">
            <a:avLst/>
          </a:prstGeom>
          <a:solidFill>
            <a:srgbClr val="FFFFFF"/>
          </a:solidFill>
          <a:ln>
            <a:solidFill>
              <a:srgbClr val="000000"/>
            </a:solidFill>
            <a:miter/>
          </a:ln>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a:lstStyle>
          <a:p>
            <a:pPr eaLnBrk="1" hangingPunct="1"/>
            <a:r>
              <a:rPr lang="zh-CN" altLang="en-US" sz="5400" b="1" dirty="0"/>
              <a:t>美词初读：读字音，明节奏</a:t>
            </a:r>
            <a:endParaRPr lang="zh-CN" altLang="en-US" sz="5400" b="1" dirty="0"/>
          </a:p>
        </p:txBody>
      </p:sp>
      <p:sp>
        <p:nvSpPr>
          <p:cNvPr id="10242" name="Text Box 4"/>
          <p:cNvSpPr txBox="1"/>
          <p:nvPr/>
        </p:nvSpPr>
        <p:spPr>
          <a:xfrm>
            <a:off x="0" y="1743075"/>
            <a:ext cx="12192000" cy="4523105"/>
          </a:xfrm>
          <a:prstGeom prst="rect">
            <a:avLst/>
          </a:prstGeom>
          <a:noFill/>
          <a:ln w="9525">
            <a:noFill/>
          </a:ln>
        </p:spPr>
        <p:txBody>
          <a:bodyPr wrap="square">
            <a:spAutoFit/>
          </a:bodyPr>
          <a:p>
            <a:r>
              <a:rPr lang="zh-CN" altLang="en-US" dirty="0">
                <a:latin typeface="Arial" panose="020B0604020202020204" pitchFamily="34" charset="0"/>
              </a:rPr>
              <a:t>        </a:t>
            </a:r>
            <a:r>
              <a:rPr lang="zh-CN" altLang="en-US" sz="3200" b="1" dirty="0">
                <a:latin typeface="Arial" panose="020B0604020202020204" pitchFamily="34" charset="0"/>
              </a:rPr>
              <a:t>独立</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寒秋，湘江</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北去，橘子洲</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头。</a:t>
            </a:r>
            <a:endParaRPr lang="zh-CN" altLang="en-US" sz="3200" b="1" dirty="0">
              <a:latin typeface="Arial" panose="020B0604020202020204" pitchFamily="34" charset="0"/>
            </a:endParaRPr>
          </a:p>
          <a:p>
            <a:r>
              <a:rPr lang="zh-CN" altLang="en-US" sz="3200" b="1" dirty="0">
                <a:latin typeface="Arial" panose="020B0604020202020204" pitchFamily="34" charset="0"/>
              </a:rPr>
              <a:t>     看</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万山</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红遍，层林</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尽染，漫江</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碧透，百舸</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争流。 </a:t>
            </a:r>
            <a:endParaRPr lang="zh-CN" altLang="en-US" sz="3200" b="1" dirty="0">
              <a:latin typeface="Arial" panose="020B0604020202020204" pitchFamily="34" charset="0"/>
            </a:endParaRPr>
          </a:p>
          <a:p>
            <a:r>
              <a:rPr lang="zh-CN" altLang="en-US" sz="3200" b="1" dirty="0">
                <a:latin typeface="Arial" panose="020B0604020202020204" pitchFamily="34" charset="0"/>
              </a:rPr>
              <a:t>      鹰击</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长空，鱼翔</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浅底，万类</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霜天</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竞</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自由。 </a:t>
            </a:r>
            <a:endParaRPr lang="zh-CN" altLang="en-US" sz="3200" b="1" dirty="0">
              <a:latin typeface="Arial" panose="020B0604020202020204" pitchFamily="34" charset="0"/>
            </a:endParaRPr>
          </a:p>
          <a:p>
            <a:r>
              <a:rPr lang="zh-CN" altLang="en-US" sz="3200" b="1" dirty="0">
                <a:latin typeface="Arial" panose="020B0604020202020204" pitchFamily="34" charset="0"/>
              </a:rPr>
              <a:t>      怅</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寥廓，问</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苍茫</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大地，谁</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主</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沉浮</a:t>
            </a:r>
            <a:r>
              <a:rPr lang="en-US" altLang="zh-CN" sz="3200" b="1">
                <a:latin typeface="Arial" panose="020B0604020202020204" pitchFamily="34" charset="0"/>
              </a:rPr>
              <a:t>? </a:t>
            </a:r>
            <a:endParaRPr lang="en-US" altLang="zh-CN" sz="3200" b="1">
              <a:latin typeface="Arial" panose="020B0604020202020204" pitchFamily="34" charset="0"/>
            </a:endParaRPr>
          </a:p>
          <a:p>
            <a:r>
              <a:rPr lang="en-US" altLang="zh-CN" sz="3200" b="1">
                <a:latin typeface="Arial" panose="020B0604020202020204" pitchFamily="34" charset="0"/>
              </a:rPr>
              <a:t>      </a:t>
            </a:r>
            <a:endParaRPr lang="en-US" altLang="zh-CN" sz="3200" b="1">
              <a:latin typeface="Arial" panose="020B0604020202020204" pitchFamily="34" charset="0"/>
            </a:endParaRPr>
          </a:p>
          <a:p>
            <a:r>
              <a:rPr lang="en-US" altLang="zh-CN" sz="3200" b="1">
                <a:latin typeface="Arial" panose="020B0604020202020204" pitchFamily="34" charset="0"/>
              </a:rPr>
              <a:t>      </a:t>
            </a:r>
            <a:r>
              <a:rPr lang="zh-CN" altLang="en-US" sz="3200" b="1" dirty="0">
                <a:latin typeface="Arial" panose="020B0604020202020204" pitchFamily="34" charset="0"/>
              </a:rPr>
              <a:t>携来</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百侣</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曾游，忆</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往昔</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峥嵘</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岁月</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稠。 </a:t>
            </a:r>
            <a:endParaRPr lang="zh-CN" altLang="en-US" sz="3200" b="1" dirty="0">
              <a:latin typeface="Arial" panose="020B0604020202020204" pitchFamily="34" charset="0"/>
            </a:endParaRPr>
          </a:p>
          <a:p>
            <a:r>
              <a:rPr lang="zh-CN" altLang="en-US" sz="3200" b="1" dirty="0">
                <a:latin typeface="Arial" panose="020B0604020202020204" pitchFamily="34" charset="0"/>
              </a:rPr>
              <a:t>      恰</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同学</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少年，风华</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正茂，书生</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意气，挥斥</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方遒。 </a:t>
            </a:r>
            <a:endParaRPr lang="zh-CN" altLang="en-US" sz="3200" b="1" dirty="0">
              <a:latin typeface="Arial" panose="020B0604020202020204" pitchFamily="34" charset="0"/>
            </a:endParaRPr>
          </a:p>
          <a:p>
            <a:r>
              <a:rPr lang="zh-CN" altLang="en-US" sz="3200" b="1" dirty="0">
                <a:latin typeface="Arial" panose="020B0604020202020204" pitchFamily="34" charset="0"/>
              </a:rPr>
              <a:t>      指点</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江山，激扬</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文字，粪土</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当年</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万户</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侯。 </a:t>
            </a:r>
            <a:endParaRPr lang="zh-CN" altLang="en-US" sz="3200" b="1" dirty="0">
              <a:latin typeface="Arial" panose="020B0604020202020204" pitchFamily="34" charset="0"/>
            </a:endParaRPr>
          </a:p>
          <a:p>
            <a:r>
              <a:rPr lang="zh-CN" altLang="en-US" sz="3200" b="1" dirty="0">
                <a:latin typeface="Arial" panose="020B0604020202020204" pitchFamily="34" charset="0"/>
              </a:rPr>
              <a:t>      曾</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记否，到</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中流</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击水，浪遏</a:t>
            </a:r>
            <a:r>
              <a:rPr lang="en-US" altLang="zh-CN" sz="3200" b="1">
                <a:solidFill>
                  <a:srgbClr val="FF0000"/>
                </a:solidFill>
                <a:latin typeface="Arial" panose="020B0604020202020204" pitchFamily="34" charset="0"/>
              </a:rPr>
              <a:t>/</a:t>
            </a:r>
            <a:r>
              <a:rPr lang="zh-CN" altLang="en-US" sz="3200" b="1" dirty="0">
                <a:latin typeface="Arial" panose="020B0604020202020204" pitchFamily="34" charset="0"/>
              </a:rPr>
              <a:t>飞舟。  </a:t>
            </a:r>
            <a:endParaRPr lang="zh-CN" altLang="en-US" sz="3200" b="1" dirty="0">
              <a:latin typeface="Arial" panose="020B0604020202020204" pitchFamily="34" charset="0"/>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06194" y="5433060"/>
            <a:ext cx="2086052" cy="1282709"/>
          </a:xfrm>
          <a:prstGeom prst="rect">
            <a:avLst/>
          </a:prstGeom>
        </p:spPr>
      </p:pic>
      <p:pic>
        <p:nvPicPr>
          <p:cNvPr id="2" name="沁园春  长沙">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482205" y="6049645"/>
            <a:ext cx="412750" cy="412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849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StopAudio">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817880" y="805180"/>
            <a:ext cx="9860915" cy="645160"/>
          </a:xfrm>
          <a:prstGeom prst="rect">
            <a:avLst/>
          </a:prstGeom>
          <a:noFill/>
        </p:spPr>
        <p:txBody>
          <a:bodyPr wrap="square" rtlCol="0">
            <a:spAutoFit/>
          </a:bodyPr>
          <a:p>
            <a:pPr indent="914400" algn="l" fontAlgn="auto">
              <a:extLst>
                <a:ext uri="{35155182-B16C-46BC-9424-99874614C6A1}">
                  <wpsdc:indentchars xmlns:wpsdc="http://www.wps.cn/officeDocument/2017/drawingmlCustomData" val="200" checksum="797548545"/>
                </a:ext>
              </a:extLst>
            </a:pPr>
            <a:r>
              <a:rPr lang="zh-CN" altLang="en-US" sz="3600" dirty="0" smtClean="0">
                <a:latin typeface="黑体" panose="02010609060101010101" charset="-122"/>
                <a:ea typeface="黑体" panose="02010609060101010101" charset="-122"/>
                <a:cs typeface="黑体" panose="02010609060101010101" charset="-122"/>
              </a:rPr>
              <a:t>1.读准字音。</a:t>
            </a:r>
            <a:endParaRPr lang="zh-CN" altLang="en-US" sz="3600" dirty="0" smtClean="0">
              <a:latin typeface="黑体" panose="02010609060101010101" charset="-122"/>
              <a:ea typeface="黑体" panose="02010609060101010101" charset="-122"/>
              <a:cs typeface="黑体" panose="02010609060101010101" charset="-122"/>
            </a:endParaRPr>
          </a:p>
        </p:txBody>
      </p:sp>
      <p:sp>
        <p:nvSpPr>
          <p:cNvPr id="33794" name="Rectangle 2"/>
          <p:cNvSpPr/>
          <p:nvPr/>
        </p:nvSpPr>
        <p:spPr>
          <a:xfrm>
            <a:off x="381000" y="1590675"/>
            <a:ext cx="10759440" cy="4846320"/>
          </a:xfrm>
          <a:prstGeom prst="rect">
            <a:avLst/>
          </a:prstGeom>
          <a:noFill/>
          <a:ln w="9525">
            <a:noFill/>
          </a:ln>
        </p:spPr>
        <p:txBody>
          <a:bodyPr wrap="square">
            <a:spAutoFit/>
          </a:bodyPr>
          <a:p>
            <a:pPr>
              <a:spcBef>
                <a:spcPct val="50000"/>
              </a:spcBef>
            </a:pPr>
            <a:endParaRPr lang="zh-CN" altLang="en-US" sz="6600" dirty="0">
              <a:solidFill>
                <a:schemeClr val="tx2"/>
              </a:solidFill>
              <a:latin typeface="Times New Roman" panose="02020603050405020304" pitchFamily="18" charset="0"/>
            </a:endParaRPr>
          </a:p>
          <a:p>
            <a:pPr>
              <a:spcBef>
                <a:spcPct val="50000"/>
              </a:spcBef>
            </a:pPr>
            <a:r>
              <a:rPr lang="zh-CN" altLang="en-US" sz="5400" dirty="0">
                <a:solidFill>
                  <a:srgbClr val="A50021"/>
                </a:solidFill>
                <a:latin typeface="Times New Roman" panose="02020603050405020304" pitchFamily="18" charset="0"/>
              </a:rPr>
              <a:t>    寥</a:t>
            </a:r>
            <a:r>
              <a:rPr lang="zh-CN" altLang="en-US" sz="5400" dirty="0">
                <a:solidFill>
                  <a:schemeClr val="tx2"/>
                </a:solidFill>
                <a:latin typeface="Times New Roman" panose="02020603050405020304" pitchFamily="18" charset="0"/>
              </a:rPr>
              <a:t>廓 </a:t>
            </a:r>
            <a:r>
              <a:rPr lang="zh-CN" altLang="en-US" sz="5400" dirty="0">
                <a:solidFill>
                  <a:schemeClr val="tx2"/>
                </a:solidFill>
                <a:latin typeface="Times New Roman" panose="02020603050405020304" pitchFamily="18" charset="0"/>
                <a:cs typeface="Times New Roman" panose="02020603050405020304" pitchFamily="18" charset="0"/>
              </a:rPr>
              <a:t>	    </a:t>
            </a:r>
            <a:r>
              <a:rPr lang="en-US" altLang="zh-CN" sz="5400" dirty="0">
                <a:solidFill>
                  <a:schemeClr val="tx2"/>
                </a:solidFill>
                <a:latin typeface="Times New Roman" panose="02020603050405020304" pitchFamily="18" charset="0"/>
                <a:cs typeface="Times New Roman" panose="02020603050405020304" pitchFamily="18" charset="0"/>
              </a:rPr>
              <a:t>          </a:t>
            </a:r>
            <a:r>
              <a:rPr lang="zh-CN" altLang="en-US" sz="5400" dirty="0">
                <a:solidFill>
                  <a:schemeClr val="tx2"/>
                </a:solidFill>
                <a:latin typeface="Times New Roman" panose="02020603050405020304" pitchFamily="18" charset="0"/>
                <a:cs typeface="Times New Roman" panose="02020603050405020304" pitchFamily="18" charset="0"/>
              </a:rPr>
              <a:t> </a:t>
            </a:r>
            <a:r>
              <a:rPr lang="zh-CN" altLang="en-US" sz="5400" dirty="0">
                <a:solidFill>
                  <a:schemeClr val="tx2"/>
                </a:solidFill>
                <a:latin typeface="Times New Roman" panose="02020603050405020304" pitchFamily="18" charset="0"/>
              </a:rPr>
              <a:t>挥斥方</a:t>
            </a:r>
            <a:r>
              <a:rPr lang="zh-CN" altLang="en-US" sz="5400" dirty="0">
                <a:solidFill>
                  <a:srgbClr val="A50021"/>
                </a:solidFill>
                <a:latin typeface="Times New Roman" panose="02020603050405020304" pitchFamily="18" charset="0"/>
              </a:rPr>
              <a:t>遒</a:t>
            </a:r>
            <a:r>
              <a:rPr lang="zh-CN" altLang="en-US" sz="5400" dirty="0">
                <a:solidFill>
                  <a:schemeClr val="tx2"/>
                </a:solidFill>
                <a:latin typeface="Times New Roman" panose="02020603050405020304" pitchFamily="18" charset="0"/>
              </a:rPr>
              <a:t>               </a:t>
            </a:r>
            <a:endParaRPr lang="zh-CN" altLang="en-US" sz="5400" dirty="0">
              <a:solidFill>
                <a:schemeClr val="tx2"/>
              </a:solidFill>
              <a:latin typeface="Times New Roman" panose="02020603050405020304" pitchFamily="18" charset="0"/>
            </a:endParaRPr>
          </a:p>
          <a:p>
            <a:pPr>
              <a:spcBef>
                <a:spcPct val="50000"/>
              </a:spcBef>
            </a:pPr>
            <a:r>
              <a:rPr lang="zh-CN" altLang="en-US" sz="5400" dirty="0">
                <a:solidFill>
                  <a:srgbClr val="A50021"/>
                </a:solidFill>
                <a:latin typeface="Times New Roman" panose="02020603050405020304" pitchFamily="18" charset="0"/>
              </a:rPr>
              <a:t>    沁</a:t>
            </a:r>
            <a:r>
              <a:rPr lang="zh-CN" altLang="en-US" sz="5400" dirty="0">
                <a:solidFill>
                  <a:schemeClr val="tx2"/>
                </a:solidFill>
                <a:latin typeface="Times New Roman" panose="02020603050405020304" pitchFamily="18" charset="0"/>
              </a:rPr>
              <a:t>园</a:t>
            </a:r>
            <a:r>
              <a:rPr lang="zh-CN" altLang="en-US" sz="5400" dirty="0">
                <a:solidFill>
                  <a:schemeClr val="tx2"/>
                </a:solidFill>
                <a:latin typeface="Times New Roman" panose="02020603050405020304" pitchFamily="18" charset="0"/>
                <a:cs typeface="Times New Roman" panose="02020603050405020304" pitchFamily="18" charset="0"/>
              </a:rPr>
              <a:t>	   </a:t>
            </a:r>
            <a:r>
              <a:rPr lang="en-US" altLang="zh-CN" sz="5400" dirty="0">
                <a:solidFill>
                  <a:schemeClr val="tx2"/>
                </a:solidFill>
                <a:latin typeface="Times New Roman" panose="02020603050405020304" pitchFamily="18" charset="0"/>
                <a:cs typeface="Times New Roman" panose="02020603050405020304" pitchFamily="18" charset="0"/>
              </a:rPr>
              <a:t>          </a:t>
            </a:r>
            <a:r>
              <a:rPr lang="zh-CN" altLang="en-US" sz="5400" dirty="0">
                <a:solidFill>
                  <a:schemeClr val="tx2"/>
                </a:solidFill>
                <a:latin typeface="Times New Roman" panose="02020603050405020304" pitchFamily="18" charset="0"/>
                <a:cs typeface="Times New Roman" panose="02020603050405020304" pitchFamily="18" charset="0"/>
              </a:rPr>
              <a:t>  </a:t>
            </a:r>
            <a:r>
              <a:rPr lang="zh-CN" altLang="en-US" sz="5400" dirty="0">
                <a:solidFill>
                  <a:schemeClr val="tx2"/>
                </a:solidFill>
                <a:latin typeface="Times New Roman" panose="02020603050405020304" pitchFamily="18" charset="0"/>
              </a:rPr>
              <a:t>百</a:t>
            </a:r>
            <a:r>
              <a:rPr lang="zh-CN" altLang="en-US" sz="5400" dirty="0">
                <a:solidFill>
                  <a:srgbClr val="A50021"/>
                </a:solidFill>
                <a:latin typeface="Times New Roman" panose="02020603050405020304" pitchFamily="18" charset="0"/>
              </a:rPr>
              <a:t>舸</a:t>
            </a:r>
            <a:endParaRPr lang="zh-CN" altLang="en-US" sz="5400" dirty="0">
              <a:solidFill>
                <a:srgbClr val="A50021"/>
              </a:solidFill>
              <a:latin typeface="Times New Roman" panose="02020603050405020304" pitchFamily="18" charset="0"/>
            </a:endParaRPr>
          </a:p>
          <a:p>
            <a:pPr>
              <a:spcBef>
                <a:spcPct val="50000"/>
              </a:spcBef>
            </a:pPr>
            <a:r>
              <a:rPr lang="zh-CN" altLang="en-US" sz="5400" dirty="0">
                <a:solidFill>
                  <a:schemeClr val="tx2"/>
                </a:solidFill>
                <a:latin typeface="Times New Roman" panose="02020603050405020304" pitchFamily="18" charset="0"/>
              </a:rPr>
              <a:t>    </a:t>
            </a:r>
            <a:r>
              <a:rPr lang="zh-CN" altLang="en-US" sz="5400" dirty="0">
                <a:solidFill>
                  <a:srgbClr val="A50021"/>
                </a:solidFill>
                <a:latin typeface="Times New Roman" panose="02020603050405020304" pitchFamily="18" charset="0"/>
              </a:rPr>
              <a:t>遏</a:t>
            </a:r>
            <a:r>
              <a:rPr lang="zh-CN" altLang="en-US" sz="5400" dirty="0">
                <a:solidFill>
                  <a:schemeClr val="tx2"/>
                </a:solidFill>
                <a:latin typeface="Times New Roman" panose="02020603050405020304" pitchFamily="18" charset="0"/>
                <a:cs typeface="Times New Roman" panose="02020603050405020304" pitchFamily="18" charset="0"/>
              </a:rPr>
              <a:t>     </a:t>
            </a:r>
            <a:r>
              <a:rPr lang="en-US" altLang="zh-CN" sz="5400" dirty="0">
                <a:solidFill>
                  <a:schemeClr val="tx2"/>
                </a:solidFill>
                <a:latin typeface="Times New Roman" panose="02020603050405020304" pitchFamily="18" charset="0"/>
                <a:cs typeface="Times New Roman" panose="02020603050405020304" pitchFamily="18" charset="0"/>
              </a:rPr>
              <a:t>                 </a:t>
            </a:r>
            <a:r>
              <a:rPr lang="zh-CN" altLang="en-US" sz="5400" dirty="0">
                <a:solidFill>
                  <a:schemeClr val="tx2"/>
                </a:solidFill>
                <a:latin typeface="Times New Roman" panose="02020603050405020304" pitchFamily="18" charset="0"/>
                <a:cs typeface="Times New Roman" panose="02020603050405020304" pitchFamily="18" charset="0"/>
              </a:rPr>
              <a:t> </a:t>
            </a:r>
            <a:r>
              <a:rPr lang="zh-CN" altLang="en-US" sz="5400" dirty="0">
                <a:solidFill>
                  <a:srgbClr val="A50021"/>
                </a:solidFill>
                <a:latin typeface="Times New Roman" panose="02020603050405020304" pitchFamily="18" charset="0"/>
              </a:rPr>
              <a:t>峥嵘  </a:t>
            </a:r>
            <a:r>
              <a:rPr lang="zh-CN" altLang="en-US" sz="5400" dirty="0">
                <a:solidFill>
                  <a:schemeClr val="tx2"/>
                </a:solidFill>
                <a:latin typeface="Times New Roman" panose="02020603050405020304" pitchFamily="18" charset="0"/>
                <a:cs typeface="Times New Roman" panose="02020603050405020304" pitchFamily="18" charset="0"/>
              </a:rPr>
              <a:t>			</a:t>
            </a:r>
            <a:r>
              <a:rPr lang="en-US" altLang="zh-CN" sz="5400" dirty="0">
                <a:solidFill>
                  <a:schemeClr val="tx2"/>
                </a:solidFill>
                <a:latin typeface="Times New Roman" panose="02020603050405020304" pitchFamily="18" charset="0"/>
                <a:cs typeface="Times New Roman" panose="02020603050405020304" pitchFamily="18" charset="0"/>
              </a:rPr>
              <a:t>      </a:t>
            </a:r>
            <a:endParaRPr lang="en-US" altLang="zh-CN" sz="5400" dirty="0">
              <a:solidFill>
                <a:schemeClr val="tx2"/>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3795" name="Text Box 3"/>
          <p:cNvSpPr txBox="1"/>
          <p:nvPr/>
        </p:nvSpPr>
        <p:spPr>
          <a:xfrm>
            <a:off x="2724150" y="2952750"/>
            <a:ext cx="1752600" cy="914400"/>
          </a:xfrm>
          <a:prstGeom prst="rect">
            <a:avLst/>
          </a:prstGeom>
          <a:noFill/>
          <a:ln w="9525">
            <a:noFill/>
          </a:ln>
        </p:spPr>
        <p:txBody>
          <a:bodyPr>
            <a:spAutoFit/>
          </a:bodyPr>
          <a:p>
            <a:r>
              <a:rPr lang="en-US" altLang="zh-CN" sz="5400" err="1">
                <a:solidFill>
                  <a:srgbClr val="A50021"/>
                </a:solidFill>
                <a:latin typeface="Times New Roman" panose="02020603050405020304" pitchFamily="18" charset="0"/>
                <a:cs typeface="Times New Roman" panose="02020603050405020304" pitchFamily="18" charset="0"/>
              </a:rPr>
              <a:t>liáo</a:t>
            </a:r>
            <a:endParaRPr lang="en-US" altLang="zh-CN" sz="5400">
              <a:solidFill>
                <a:srgbClr val="A50021"/>
              </a:solidFill>
              <a:latin typeface="Times New Roman" panose="02020603050405020304" pitchFamily="18" charset="0"/>
              <a:ea typeface="Times New Roman" panose="02020603050405020304" pitchFamily="18" charset="0"/>
            </a:endParaRPr>
          </a:p>
        </p:txBody>
      </p:sp>
      <p:sp>
        <p:nvSpPr>
          <p:cNvPr id="33796" name="Text Box 4"/>
          <p:cNvSpPr txBox="1"/>
          <p:nvPr/>
        </p:nvSpPr>
        <p:spPr>
          <a:xfrm>
            <a:off x="8905875" y="2914650"/>
            <a:ext cx="1295400" cy="914400"/>
          </a:xfrm>
          <a:prstGeom prst="rect">
            <a:avLst/>
          </a:prstGeom>
          <a:noFill/>
          <a:ln w="9525">
            <a:noFill/>
          </a:ln>
        </p:spPr>
        <p:txBody>
          <a:bodyPr>
            <a:spAutoFit/>
          </a:bodyPr>
          <a:p>
            <a:pPr>
              <a:spcBef>
                <a:spcPct val="50000"/>
              </a:spcBef>
            </a:pPr>
            <a:r>
              <a:rPr lang="en-US" altLang="zh-CN" sz="5400" err="1">
                <a:solidFill>
                  <a:srgbClr val="A50021"/>
                </a:solidFill>
                <a:latin typeface="Times New Roman" panose="02020603050405020304" pitchFamily="18" charset="0"/>
                <a:cs typeface="Times New Roman" panose="02020603050405020304" pitchFamily="18" charset="0"/>
              </a:rPr>
              <a:t>qiú</a:t>
            </a:r>
            <a:endParaRPr lang="en-US" altLang="zh-CN" sz="5400">
              <a:solidFill>
                <a:srgbClr val="A50021"/>
              </a:solidFill>
              <a:latin typeface="Times New Roman" panose="02020603050405020304" pitchFamily="18" charset="0"/>
              <a:ea typeface="Times New Roman" panose="02020603050405020304" pitchFamily="18" charset="0"/>
            </a:endParaRPr>
          </a:p>
        </p:txBody>
      </p:sp>
      <p:sp>
        <p:nvSpPr>
          <p:cNvPr id="33797" name="Text Box 5"/>
          <p:cNvSpPr txBox="1"/>
          <p:nvPr/>
        </p:nvSpPr>
        <p:spPr>
          <a:xfrm>
            <a:off x="2752725" y="4210050"/>
            <a:ext cx="1143000" cy="914400"/>
          </a:xfrm>
          <a:prstGeom prst="rect">
            <a:avLst/>
          </a:prstGeom>
          <a:noFill/>
          <a:ln w="9525">
            <a:noFill/>
          </a:ln>
        </p:spPr>
        <p:txBody>
          <a:bodyPr>
            <a:spAutoFit/>
          </a:bodyPr>
          <a:p>
            <a:pPr>
              <a:spcBef>
                <a:spcPct val="50000"/>
              </a:spcBef>
            </a:pPr>
            <a:r>
              <a:rPr lang="en-US" altLang="zh-CN" sz="5400" err="1">
                <a:solidFill>
                  <a:srgbClr val="A50021"/>
                </a:solidFill>
                <a:latin typeface="Times New Roman" panose="02020603050405020304" pitchFamily="18" charset="0"/>
                <a:cs typeface="Times New Roman" panose="02020603050405020304" pitchFamily="18" charset="0"/>
              </a:rPr>
              <a:t>qìn</a:t>
            </a:r>
            <a:endParaRPr lang="en-US" altLang="zh-CN" sz="5400">
              <a:solidFill>
                <a:srgbClr val="A50021"/>
              </a:solidFill>
              <a:latin typeface="Times New Roman" panose="02020603050405020304" pitchFamily="18" charset="0"/>
              <a:ea typeface="Times New Roman" panose="02020603050405020304" pitchFamily="18" charset="0"/>
            </a:endParaRPr>
          </a:p>
        </p:txBody>
      </p:sp>
      <p:sp>
        <p:nvSpPr>
          <p:cNvPr id="33798" name="Text Box 6"/>
          <p:cNvSpPr txBox="1"/>
          <p:nvPr/>
        </p:nvSpPr>
        <p:spPr>
          <a:xfrm>
            <a:off x="7534275" y="4210050"/>
            <a:ext cx="1752600" cy="914400"/>
          </a:xfrm>
          <a:prstGeom prst="rect">
            <a:avLst/>
          </a:prstGeom>
          <a:noFill/>
          <a:ln w="9525">
            <a:noFill/>
          </a:ln>
        </p:spPr>
        <p:txBody>
          <a:bodyPr>
            <a:spAutoFit/>
          </a:bodyPr>
          <a:p>
            <a:pPr>
              <a:spcBef>
                <a:spcPct val="50000"/>
              </a:spcBef>
            </a:pPr>
            <a:r>
              <a:rPr lang="en-US" altLang="zh-CN" sz="5400" err="1">
                <a:solidFill>
                  <a:srgbClr val="A50021"/>
                </a:solidFill>
                <a:latin typeface="Times New Roman" panose="02020603050405020304" pitchFamily="18" charset="0"/>
                <a:cs typeface="Times New Roman" panose="02020603050405020304" pitchFamily="18" charset="0"/>
              </a:rPr>
              <a:t>gĕ</a:t>
            </a:r>
            <a:endParaRPr lang="en-US" altLang="zh-CN" sz="5400">
              <a:solidFill>
                <a:srgbClr val="A50021"/>
              </a:solidFill>
              <a:latin typeface="Times New Roman" panose="02020603050405020304" pitchFamily="18" charset="0"/>
              <a:ea typeface="Times New Roman" panose="02020603050405020304" pitchFamily="18" charset="0"/>
            </a:endParaRPr>
          </a:p>
        </p:txBody>
      </p:sp>
      <p:sp>
        <p:nvSpPr>
          <p:cNvPr id="33799" name="Text Box 7"/>
          <p:cNvSpPr txBox="1"/>
          <p:nvPr/>
        </p:nvSpPr>
        <p:spPr>
          <a:xfrm>
            <a:off x="2133600" y="5476875"/>
            <a:ext cx="609600" cy="914400"/>
          </a:xfrm>
          <a:prstGeom prst="rect">
            <a:avLst/>
          </a:prstGeom>
          <a:noFill/>
          <a:ln w="9525">
            <a:noFill/>
          </a:ln>
        </p:spPr>
        <p:txBody>
          <a:bodyPr>
            <a:spAutoFit/>
          </a:bodyPr>
          <a:p>
            <a:pPr>
              <a:spcBef>
                <a:spcPct val="50000"/>
              </a:spcBef>
            </a:pPr>
            <a:r>
              <a:rPr lang="en-US" altLang="zh-CN" sz="5400">
                <a:solidFill>
                  <a:srgbClr val="A50021"/>
                </a:solidFill>
                <a:latin typeface="Times New Roman" panose="02020603050405020304" pitchFamily="18" charset="0"/>
                <a:cs typeface="Times New Roman" panose="02020603050405020304" pitchFamily="18" charset="0"/>
              </a:rPr>
              <a:t>è</a:t>
            </a:r>
            <a:endParaRPr lang="en-US" altLang="zh-CN" sz="5400">
              <a:solidFill>
                <a:srgbClr val="A50021"/>
              </a:solidFill>
              <a:latin typeface="Times New Roman" panose="02020603050405020304" pitchFamily="18" charset="0"/>
              <a:ea typeface="Times New Roman" panose="02020603050405020304" pitchFamily="18" charset="0"/>
            </a:endParaRPr>
          </a:p>
        </p:txBody>
      </p:sp>
      <p:sp>
        <p:nvSpPr>
          <p:cNvPr id="33800" name="Text Box 8"/>
          <p:cNvSpPr txBox="1"/>
          <p:nvPr/>
        </p:nvSpPr>
        <p:spPr>
          <a:xfrm>
            <a:off x="7467600" y="5438775"/>
            <a:ext cx="3352800" cy="914400"/>
          </a:xfrm>
          <a:prstGeom prst="rect">
            <a:avLst/>
          </a:prstGeom>
          <a:noFill/>
          <a:ln w="9525">
            <a:noFill/>
          </a:ln>
        </p:spPr>
        <p:txBody>
          <a:bodyPr>
            <a:spAutoFit/>
          </a:bodyPr>
          <a:p>
            <a:pPr>
              <a:spcBef>
                <a:spcPct val="50000"/>
              </a:spcBef>
            </a:pPr>
            <a:r>
              <a:rPr lang="en-US" altLang="zh-CN" sz="5400" err="1">
                <a:solidFill>
                  <a:srgbClr val="A50021"/>
                </a:solidFill>
                <a:latin typeface="Times New Roman" panose="02020603050405020304" pitchFamily="18" charset="0"/>
                <a:cs typeface="Times New Roman" panose="02020603050405020304" pitchFamily="18" charset="0"/>
              </a:rPr>
              <a:t>zhēngróng</a:t>
            </a:r>
            <a:endParaRPr lang="en-US" altLang="zh-CN" sz="5400">
              <a:solidFill>
                <a:srgbClr val="A50021"/>
              </a:solidFill>
              <a:latin typeface="Times New Roman" panose="02020603050405020304" pitchFamily="18" charset="0"/>
              <a:ea typeface="Times New Roman" panose="02020603050405020304" pitchFamily="18" charset="0"/>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986814" y="81915"/>
            <a:ext cx="2086052" cy="1282709"/>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809" y="28575"/>
            <a:ext cx="2086052" cy="12827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200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500" fill="hold"/>
                                        <p:tgtEl>
                                          <p:spTgt spid="33794"/>
                                        </p:tgtEl>
                                        <p:attrNameLst>
                                          <p:attrName>ppt_w</p:attrName>
                                        </p:attrNameLst>
                                      </p:cBhvr>
                                      <p:tavLst>
                                        <p:tav tm="0">
                                          <p:val>
                                            <p:fltVal val="0.000000"/>
                                          </p:val>
                                        </p:tav>
                                        <p:tav tm="100000">
                                          <p:val>
                                            <p:strVal val="#ppt_w"/>
                                          </p:val>
                                        </p:tav>
                                      </p:tavLst>
                                    </p:anim>
                                    <p:anim calcmode="lin" valueType="num">
                                      <p:cBhvr>
                                        <p:cTn id="8" dur="500" fill="hold"/>
                                        <p:tgtEl>
                                          <p:spTgt spid="33794"/>
                                        </p:tgtEl>
                                        <p:attrNameLst>
                                          <p:attrName>ppt_h</p:attrName>
                                        </p:attrNameLst>
                                      </p:cBhvr>
                                      <p:tavLst>
                                        <p:tav tm="0">
                                          <p:val>
                                            <p:fltVal val="0.00000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additive="base">
                                        <p:cTn id="13" dur="500" fill="hold"/>
                                        <p:tgtEl>
                                          <p:spTgt spid="33795"/>
                                        </p:tgtEl>
                                        <p:attrNameLst>
                                          <p:attrName>ppt_x</p:attrName>
                                        </p:attrNameLst>
                                      </p:cBhvr>
                                      <p:tavLst>
                                        <p:tav tm="0">
                                          <p:val>
                                            <p:strVal val="#ppt_x"/>
                                          </p:val>
                                        </p:tav>
                                        <p:tav tm="100000">
                                          <p:val>
                                            <p:strVal val="#ppt_x"/>
                                          </p:val>
                                        </p:tav>
                                      </p:tavLst>
                                    </p:anim>
                                    <p:anim calcmode="lin" valueType="num">
                                      <p:cBhvr additive="base">
                                        <p:cTn id="14" dur="500" fill="hold"/>
                                        <p:tgtEl>
                                          <p:spTgt spid="3379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6"/>
                                        </p:tgtEl>
                                        <p:attrNameLst>
                                          <p:attrName>style.visibility</p:attrName>
                                        </p:attrNameLst>
                                      </p:cBhvr>
                                      <p:to>
                                        <p:strVal val="visible"/>
                                      </p:to>
                                    </p:set>
                                    <p:anim calcmode="lin" valueType="num">
                                      <p:cBhvr additive="base">
                                        <p:cTn id="19" dur="500" fill="hold"/>
                                        <p:tgtEl>
                                          <p:spTgt spid="33796"/>
                                        </p:tgtEl>
                                        <p:attrNameLst>
                                          <p:attrName>ppt_x</p:attrName>
                                        </p:attrNameLst>
                                      </p:cBhvr>
                                      <p:tavLst>
                                        <p:tav tm="0">
                                          <p:val>
                                            <p:strVal val="#ppt_x"/>
                                          </p:val>
                                        </p:tav>
                                        <p:tav tm="100000">
                                          <p:val>
                                            <p:strVal val="#ppt_x"/>
                                          </p:val>
                                        </p:tav>
                                      </p:tavLst>
                                    </p:anim>
                                    <p:anim calcmode="lin" valueType="num">
                                      <p:cBhvr additive="base">
                                        <p:cTn id="20"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797"/>
                                        </p:tgtEl>
                                        <p:attrNameLst>
                                          <p:attrName>style.visibility</p:attrName>
                                        </p:attrNameLst>
                                      </p:cBhvr>
                                      <p:to>
                                        <p:strVal val="visible"/>
                                      </p:to>
                                    </p:set>
                                    <p:anim calcmode="lin" valueType="num">
                                      <p:cBhvr additive="base">
                                        <p:cTn id="25" dur="500" fill="hold"/>
                                        <p:tgtEl>
                                          <p:spTgt spid="33797"/>
                                        </p:tgtEl>
                                        <p:attrNameLst>
                                          <p:attrName>ppt_x</p:attrName>
                                        </p:attrNameLst>
                                      </p:cBhvr>
                                      <p:tavLst>
                                        <p:tav tm="0">
                                          <p:val>
                                            <p:strVal val="#ppt_x"/>
                                          </p:val>
                                        </p:tav>
                                        <p:tav tm="100000">
                                          <p:val>
                                            <p:strVal val="#ppt_x"/>
                                          </p:val>
                                        </p:tav>
                                      </p:tavLst>
                                    </p:anim>
                                    <p:anim calcmode="lin" valueType="num">
                                      <p:cBhvr additive="base">
                                        <p:cTn id="26"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798"/>
                                        </p:tgtEl>
                                        <p:attrNameLst>
                                          <p:attrName>style.visibility</p:attrName>
                                        </p:attrNameLst>
                                      </p:cBhvr>
                                      <p:to>
                                        <p:strVal val="visible"/>
                                      </p:to>
                                    </p:set>
                                    <p:anim calcmode="lin" valueType="num">
                                      <p:cBhvr additive="base">
                                        <p:cTn id="31" dur="500" fill="hold"/>
                                        <p:tgtEl>
                                          <p:spTgt spid="33798"/>
                                        </p:tgtEl>
                                        <p:attrNameLst>
                                          <p:attrName>ppt_x</p:attrName>
                                        </p:attrNameLst>
                                      </p:cBhvr>
                                      <p:tavLst>
                                        <p:tav tm="0">
                                          <p:val>
                                            <p:strVal val="#ppt_x"/>
                                          </p:val>
                                        </p:tav>
                                        <p:tav tm="100000">
                                          <p:val>
                                            <p:strVal val="#ppt_x"/>
                                          </p:val>
                                        </p:tav>
                                      </p:tavLst>
                                    </p:anim>
                                    <p:anim calcmode="lin" valueType="num">
                                      <p:cBhvr additive="base">
                                        <p:cTn id="32" dur="500" fill="hold"/>
                                        <p:tgtEl>
                                          <p:spTgt spid="3379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3799"/>
                                        </p:tgtEl>
                                        <p:attrNameLst>
                                          <p:attrName>style.visibility</p:attrName>
                                        </p:attrNameLst>
                                      </p:cBhvr>
                                      <p:to>
                                        <p:strVal val="visible"/>
                                      </p:to>
                                    </p:set>
                                    <p:anim calcmode="lin" valueType="num">
                                      <p:cBhvr additive="base">
                                        <p:cTn id="37" dur="500" fill="hold"/>
                                        <p:tgtEl>
                                          <p:spTgt spid="33799"/>
                                        </p:tgtEl>
                                        <p:attrNameLst>
                                          <p:attrName>ppt_x</p:attrName>
                                        </p:attrNameLst>
                                      </p:cBhvr>
                                      <p:tavLst>
                                        <p:tav tm="0">
                                          <p:val>
                                            <p:strVal val="#ppt_x"/>
                                          </p:val>
                                        </p:tav>
                                        <p:tav tm="100000">
                                          <p:val>
                                            <p:strVal val="#ppt_x"/>
                                          </p:val>
                                        </p:tav>
                                      </p:tavLst>
                                    </p:anim>
                                    <p:anim calcmode="lin" valueType="num">
                                      <p:cBhvr additive="base">
                                        <p:cTn id="38" dur="500" fill="hold"/>
                                        <p:tgtEl>
                                          <p:spTgt spid="3379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3800"/>
                                        </p:tgtEl>
                                        <p:attrNameLst>
                                          <p:attrName>style.visibility</p:attrName>
                                        </p:attrNameLst>
                                      </p:cBhvr>
                                      <p:to>
                                        <p:strVal val="visible"/>
                                      </p:to>
                                    </p:set>
                                    <p:anim calcmode="lin" valueType="num">
                                      <p:cBhvr additive="base">
                                        <p:cTn id="43" dur="500" fill="hold"/>
                                        <p:tgtEl>
                                          <p:spTgt spid="33800"/>
                                        </p:tgtEl>
                                        <p:attrNameLst>
                                          <p:attrName>ppt_x</p:attrName>
                                        </p:attrNameLst>
                                      </p:cBhvr>
                                      <p:tavLst>
                                        <p:tav tm="0">
                                          <p:val>
                                            <p:strVal val="#ppt_x"/>
                                          </p:val>
                                        </p:tav>
                                        <p:tav tm="100000">
                                          <p:val>
                                            <p:strVal val="#ppt_x"/>
                                          </p:val>
                                        </p:tav>
                                      </p:tavLst>
                                    </p:anim>
                                    <p:anim calcmode="lin" valueType="num">
                                      <p:cBhvr additive="base">
                                        <p:cTn id="44" dur="500" fill="hold"/>
                                        <p:tgtEl>
                                          <p:spTgt spid="338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p:bldP spid="33796" grpId="0"/>
      <p:bldP spid="33797" grpId="0"/>
      <p:bldP spid="33798" grpId="0"/>
      <p:bldP spid="33799" grpId="0"/>
      <p:bldP spid="338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7317" y="2137284"/>
            <a:ext cx="10488978" cy="3999865"/>
          </a:xfrm>
          <a:prstGeom prst="rect">
            <a:avLst/>
          </a:prstGeom>
          <a:noFill/>
        </p:spPr>
        <p:txBody>
          <a:bodyPr wrap="square" rtlCol="0">
            <a:spAutoFit/>
          </a:bodyPr>
          <a:p>
            <a:pPr indent="538480" algn="l" fontAlgn="auto">
              <a:lnSpc>
                <a:spcPct val="100000"/>
              </a:lnSpc>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sym typeface="+mn-ea"/>
              </a:rPr>
              <a:t>节拍是由义脉联系决定的。</a:t>
            </a:r>
            <a:endParaRPr lang="zh-CN" altLang="en-US" sz="2115" dirty="0" smtClean="0">
              <a:latin typeface="黑体" panose="02010609060101010101" charset="-122"/>
              <a:ea typeface="黑体" panose="02010609060101010101" charset="-122"/>
              <a:cs typeface="黑体" panose="02010609060101010101" charset="-122"/>
            </a:endParaRPr>
          </a:p>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①四字句，二二式。</a:t>
            </a:r>
            <a:endParaRPr lang="zh-CN" altLang="en-US" sz="2115" b="1">
              <a:solidFill>
                <a:srgbClr val="C00000"/>
              </a:solidFill>
              <a:latin typeface="黑体" panose="02010609060101010101" charset="-122"/>
              <a:ea typeface="黑体" panose="02010609060101010101" charset="-122"/>
              <a:cs typeface="黑体" panose="02010609060101010101" charset="-122"/>
              <a:sym typeface="+mn-ea"/>
            </a:endParaRPr>
          </a:p>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sym typeface="+mn-ea"/>
              </a:rPr>
              <a:t>如：独立／寒秋，湘江／北去</a:t>
            </a:r>
            <a:endParaRPr lang="zh-CN" altLang="en-US" sz="2115" dirty="0" smtClean="0">
              <a:latin typeface="黑体" panose="02010609060101010101" charset="-122"/>
              <a:ea typeface="黑体" panose="02010609060101010101" charset="-122"/>
              <a:cs typeface="黑体" panose="02010609060101010101" charset="-122"/>
            </a:endParaRPr>
          </a:p>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sym typeface="+mn-ea"/>
              </a:rPr>
              <a:t>但“橘子洲头”，则需三一式，即橘子洲／头</a:t>
            </a:r>
            <a:endParaRPr lang="zh-CN" altLang="en-US" sz="2115" dirty="0" smtClean="0">
              <a:latin typeface="黑体" panose="02010609060101010101" charset="-122"/>
              <a:ea typeface="黑体" panose="02010609060101010101" charset="-122"/>
              <a:cs typeface="黑体" panose="02010609060101010101" charset="-122"/>
            </a:endParaRPr>
          </a:p>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②五字句，一四式。</a:t>
            </a:r>
            <a:endParaRPr lang="zh-CN" altLang="en-US" sz="2115" b="1">
              <a:solidFill>
                <a:srgbClr val="C00000"/>
              </a:solidFill>
              <a:latin typeface="黑体" panose="02010609060101010101" charset="-122"/>
              <a:ea typeface="黑体" panose="02010609060101010101" charset="-122"/>
              <a:cs typeface="黑体" panose="02010609060101010101" charset="-122"/>
              <a:sym typeface="+mn-ea"/>
            </a:endParaRPr>
          </a:p>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sym typeface="+mn-ea"/>
              </a:rPr>
              <a:t>如：恰／同学少年（不可读成：恰同／学少年），问／苍茫大地</a:t>
            </a:r>
            <a:endParaRPr lang="zh-CN" altLang="en-US" sz="2115" dirty="0" smtClean="0">
              <a:latin typeface="黑体" panose="02010609060101010101" charset="-122"/>
              <a:ea typeface="黑体" panose="02010609060101010101" charset="-122"/>
              <a:cs typeface="黑体" panose="02010609060101010101" charset="-122"/>
            </a:endParaRPr>
          </a:p>
          <a:p>
            <a:pPr indent="538480" algn="l" fontAlgn="auto">
              <a:lnSpc>
                <a:spcPct val="100000"/>
              </a:lnSpc>
              <a:spcBef>
                <a:spcPts val="0"/>
              </a:spcBef>
              <a:spcAft>
                <a:spcPts val="0"/>
              </a:spcAft>
              <a:buClrTx/>
              <a:buSzTx/>
              <a:buFontTx/>
              <a:extLst>
                <a:ext uri="{35155182-B16C-46BC-9424-99874614C6A1}">
                  <wpsdc:indentchars xmlns:wpsdc="http://www.wps.cn/officeDocument/2017/drawingmlCustomData" val="200" checksum="3813436403"/>
                </a:ext>
              </a:extLst>
            </a:pP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③七字句，二五式。</a:t>
            </a:r>
            <a:endParaRPr lang="zh-CN" altLang="en-US" sz="2115" b="1">
              <a:solidFill>
                <a:srgbClr val="C00000"/>
              </a:solidFill>
              <a:latin typeface="黑体" panose="02010609060101010101" charset="-122"/>
              <a:ea typeface="黑体" panose="02010609060101010101" charset="-122"/>
              <a:cs typeface="黑体" panose="02010609060101010101" charset="-122"/>
              <a:sym typeface="+mn-ea"/>
            </a:endParaRPr>
          </a:p>
          <a:p>
            <a:pPr indent="538480" algn="l" fontAlgn="auto">
              <a:lnSpc>
                <a:spcPct val="100000"/>
              </a:lnSpc>
              <a:spcBef>
                <a:spcPts val="0"/>
              </a:spcBef>
              <a:spcAft>
                <a:spcPts val="0"/>
              </a:spcAft>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sym typeface="+mn-ea"/>
              </a:rPr>
              <a:t>如：粪土／当年万户侯（“粪土”是“以……为粪土”，前后关系不可破坏）</a:t>
            </a:r>
            <a:endParaRPr lang="zh-CN" altLang="en-US" sz="2115" b="1">
              <a:solidFill>
                <a:srgbClr val="C00000"/>
              </a:solidFill>
              <a:latin typeface="黑体" panose="02010609060101010101" charset="-122"/>
              <a:ea typeface="黑体" panose="02010609060101010101" charset="-122"/>
              <a:cs typeface="黑体" panose="02010609060101010101" charset="-122"/>
            </a:endParaRPr>
          </a:p>
          <a:p>
            <a:pPr indent="538480" algn="l" fontAlgn="auto">
              <a:lnSpc>
                <a:spcPct val="100000"/>
              </a:lnSpc>
              <a:spcBef>
                <a:spcPts val="0"/>
              </a:spcBef>
              <a:spcAft>
                <a:spcPts val="0"/>
              </a:spcAft>
              <a:buClrTx/>
              <a:buSzTx/>
              <a:buFontTx/>
              <a:extLst>
                <a:ext uri="{35155182-B16C-46BC-9424-99874614C6A1}">
                  <wpsdc:indentchars xmlns:wpsdc="http://www.wps.cn/officeDocument/2017/drawingmlCustomData" val="200" checksum="3813436403"/>
                </a:ext>
              </a:extLst>
            </a:pP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④七字句，四三式。</a:t>
            </a:r>
            <a:endParaRPr lang="en-US" altLang="zh-CN" sz="2115" err="1">
              <a:solidFill>
                <a:srgbClr val="C00000"/>
              </a:solidFill>
              <a:latin typeface="黑体" panose="02010609060101010101" charset="-122"/>
              <a:ea typeface="黑体" panose="02010609060101010101" charset="-122"/>
              <a:cs typeface="黑体" panose="02010609060101010101" charset="-122"/>
              <a:sym typeface="+mn-ea"/>
            </a:endParaRPr>
          </a:p>
          <a:p>
            <a:pPr indent="538480" algn="l" fontAlgn="auto">
              <a:lnSpc>
                <a:spcPct val="100000"/>
              </a:lnSpc>
              <a:spcBef>
                <a:spcPts val="0"/>
              </a:spcBef>
              <a:spcAft>
                <a:spcPts val="0"/>
              </a:spcAft>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sym typeface="+mn-ea"/>
              </a:rPr>
              <a:t>如：万类霜天／竞自由</a:t>
            </a:r>
            <a:endParaRPr lang="zh-CN" altLang="en-US" sz="2115" dirty="0" smtClean="0">
              <a:latin typeface="黑体" panose="02010609060101010101" charset="-122"/>
              <a:ea typeface="黑体" panose="02010609060101010101" charset="-122"/>
              <a:cs typeface="黑体" panose="02010609060101010101" charset="-122"/>
            </a:endParaRPr>
          </a:p>
          <a:p>
            <a:pPr indent="538480" algn="l" fontAlgn="auto">
              <a:lnSpc>
                <a:spcPct val="100000"/>
              </a:lnSpc>
              <a:spcBef>
                <a:spcPts val="0"/>
              </a:spcBef>
              <a:spcAft>
                <a:spcPts val="0"/>
              </a:spcAft>
              <a:buClrTx/>
              <a:buSzTx/>
              <a:buFontTx/>
              <a:extLst>
                <a:ext uri="{35155182-B16C-46BC-9424-99874614C6A1}">
                  <wpsdc:indentchars xmlns:wpsdc="http://www.wps.cn/officeDocument/2017/drawingmlCustomData" val="200" checksum="3813436403"/>
                </a:ext>
              </a:extLst>
            </a:pP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⑤八字句，三二三式。</a:t>
            </a:r>
            <a:endParaRPr lang="zh-CN" altLang="en-US" sz="2115" b="1">
              <a:solidFill>
                <a:srgbClr val="C00000"/>
              </a:solidFill>
              <a:latin typeface="黑体" panose="02010609060101010101" charset="-122"/>
              <a:ea typeface="黑体" panose="02010609060101010101" charset="-122"/>
              <a:cs typeface="黑体" panose="02010609060101010101" charset="-122"/>
              <a:sym typeface="+mn-ea"/>
            </a:endParaRPr>
          </a:p>
          <a:p>
            <a:pPr indent="538480" algn="l" fontAlgn="auto">
              <a:lnSpc>
                <a:spcPct val="100000"/>
              </a:lnSpc>
              <a:spcBef>
                <a:spcPts val="0"/>
              </a:spcBef>
              <a:spcAft>
                <a:spcPts val="0"/>
              </a:spcAft>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sym typeface="+mn-ea"/>
              </a:rPr>
              <a:t>如：忆往昔／峥嵘／岁月稠</a:t>
            </a:r>
            <a:endParaRPr lang="zh-CN" altLang="en-US" sz="2115" dirty="0" smtClean="0">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854199" y="1571402"/>
            <a:ext cx="10401609"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sz="2115" dirty="0" smtClean="0">
                <a:solidFill>
                  <a:srgbClr val="0070C0"/>
                </a:solidFill>
                <a:latin typeface="黑体" panose="02010609060101010101" charset="-122"/>
                <a:ea typeface="黑体" panose="02010609060101010101" charset="-122"/>
              </a:rPr>
              <a:t>提示：</a:t>
            </a:r>
            <a:endParaRPr sz="2115" dirty="0" smtClean="0">
              <a:solidFill>
                <a:srgbClr val="0070C0"/>
              </a:solidFill>
              <a:latin typeface="黑体" panose="02010609060101010101" charset="-122"/>
              <a:ea typeface="黑体" panose="02010609060101010101" charset="-122"/>
            </a:endParaRPr>
          </a:p>
        </p:txBody>
      </p:sp>
      <p:sp>
        <p:nvSpPr>
          <p:cNvPr id="9" name="文本框 8"/>
          <p:cNvSpPr txBox="1"/>
          <p:nvPr/>
        </p:nvSpPr>
        <p:spPr>
          <a:xfrm>
            <a:off x="853527" y="1005520"/>
            <a:ext cx="10349859"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2.读出节拍韵律。</a:t>
            </a:r>
            <a:endParaRPr lang="zh-CN" altLang="en-US" sz="2115" dirty="0" smtClean="0">
              <a:latin typeface="黑体" panose="02010609060101010101" charset="-122"/>
              <a:ea typeface="黑体" panose="02010609060101010101" charset="-122"/>
              <a:cs typeface="黑体" panose="02010609060101010101" charset="-122"/>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04594" y="139700"/>
            <a:ext cx="2086052" cy="1282709"/>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04594" y="557530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7989" y="2136612"/>
            <a:ext cx="10449998" cy="1136015"/>
          </a:xfrm>
          <a:prstGeom prst="rect">
            <a:avLst/>
          </a:prstGeom>
          <a:noFill/>
        </p:spPr>
        <p:txBody>
          <a:bodyPr wrap="square" rtlCol="0">
            <a:spAutoFit/>
          </a:bodyPr>
          <a:p>
            <a:pPr>
              <a:lnSpc>
                <a:spcPct val="150000"/>
              </a:lnSpc>
            </a:pPr>
            <a:r>
              <a:rPr lang="en-US" altLang="zh-CN" sz="2405">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  </a:t>
            </a:r>
            <a:r>
              <a:rPr lang="en-US" altLang="zh-CN" sz="2405" spc="-10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  </a:t>
            </a:r>
            <a:r>
              <a:rPr lang="zh-CN" altLang="en-US" sz="2115" spc="-100" dirty="0" smtClean="0">
                <a:latin typeface="黑体" panose="02010609060101010101" charset="-122"/>
                <a:ea typeface="黑体" panose="02010609060101010101" charset="-122"/>
                <a:cs typeface="黑体" panose="02010609060101010101" charset="-122"/>
                <a:sym typeface="+mn-ea"/>
              </a:rPr>
              <a:t>①领起性重读：看、怅、问、恰。</a:t>
            </a:r>
            <a:endParaRPr lang="zh-CN" altLang="en-US" sz="2115" spc="-100" dirty="0" smtClean="0">
              <a:latin typeface="黑体" panose="02010609060101010101" charset="-122"/>
              <a:ea typeface="黑体" panose="02010609060101010101" charset="-122"/>
              <a:cs typeface="黑体" panose="02010609060101010101" charset="-122"/>
            </a:endParaRPr>
          </a:p>
          <a:p>
            <a:pPr>
              <a:lnSpc>
                <a:spcPct val="150000"/>
              </a:lnSpc>
            </a:pPr>
            <a:r>
              <a:rPr lang="zh-CN" altLang="en-US" sz="2115" spc="-100" dirty="0" smtClean="0">
                <a:latin typeface="黑体" panose="02010609060101010101" charset="-122"/>
                <a:ea typeface="黑体" panose="02010609060101010101" charset="-122"/>
                <a:cs typeface="黑体" panose="02010609060101010101" charset="-122"/>
                <a:sym typeface="+mn-ea"/>
              </a:rPr>
              <a:t>    ②强调性重读：红、尽、碧、争、击、翔、竞、主、峥嵘、挥斥、激扬、粪土、击、遏。</a:t>
            </a:r>
            <a:endParaRPr lang="zh-CN" altLang="en-US" sz="2115" spc="-100" dirty="0" smtClean="0">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855544" y="1576106"/>
            <a:ext cx="10423115"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rPr>
              <a:t>提示：</a:t>
            </a:r>
            <a:endParaRPr sz="2115" dirty="0" smtClean="0">
              <a:solidFill>
                <a:srgbClr val="0070C0"/>
              </a:solidFill>
              <a:latin typeface="黑体" panose="02010609060101010101" charset="-122"/>
              <a:ea typeface="黑体" panose="02010609060101010101" charset="-122"/>
            </a:endParaRPr>
          </a:p>
        </p:txBody>
      </p:sp>
      <p:sp>
        <p:nvSpPr>
          <p:cNvPr id="9" name="文本框 8"/>
          <p:cNvSpPr txBox="1"/>
          <p:nvPr/>
        </p:nvSpPr>
        <p:spPr>
          <a:xfrm>
            <a:off x="855544" y="1015601"/>
            <a:ext cx="10399593"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3.读出重音。</a:t>
            </a:r>
            <a:endParaRPr lang="zh-CN" altLang="en-US" sz="2115" dirty="0" smtClean="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82426" y="5068176"/>
            <a:ext cx="10396232" cy="1136015"/>
          </a:xfrm>
          <a:prstGeom prst="rect">
            <a:avLst/>
          </a:prstGeom>
          <a:noFill/>
        </p:spPr>
        <p:txBody>
          <a:bodyPr wrap="square" rtlCol="0">
            <a:spAutoFit/>
          </a:bodyPr>
          <a:p>
            <a:pPr>
              <a:lnSpc>
                <a:spcPct val="150000"/>
              </a:lnSpc>
            </a:pPr>
            <a:r>
              <a:rPr lang="en-US" altLang="zh-CN" sz="2405">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    </a:t>
            </a:r>
            <a:r>
              <a:rPr lang="zh-CN" altLang="en-US" sz="2115" spc="-100" dirty="0" smtClean="0">
                <a:latin typeface="黑体" panose="02010609060101010101" charset="-122"/>
                <a:ea typeface="黑体" panose="02010609060101010101" charset="-122"/>
                <a:cs typeface="黑体" panose="02010609060101010101" charset="-122"/>
                <a:sym typeface="+mn-ea"/>
              </a:rPr>
              <a:t>上片“看”字领起的七句，下片“恰”字引发的七句，一气相应，渐快渐高，“竞自由”“万户侯”须收缩有力。</a:t>
            </a:r>
            <a:endParaRPr lang="zh-CN" altLang="en-US" sz="2115" spc="-100" dirty="0" smtClean="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827989" y="4544634"/>
            <a:ext cx="10422443"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rPr>
              <a:t>提示：</a:t>
            </a:r>
            <a:endParaRPr lang="zh-CN" altLang="en-US" sz="2115"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827989" y="3975392"/>
            <a:ext cx="10423787"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4.注意呼应。</a:t>
            </a:r>
            <a:endParaRPr lang="zh-CN" altLang="en-US" sz="2115" dirty="0" smtClean="0">
              <a:latin typeface="黑体" panose="02010609060101010101" charset="-122"/>
              <a:ea typeface="黑体" panose="02010609060101010101" charset="-122"/>
              <a:cs typeface="黑体" panose="02010609060101010101" charset="-122"/>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44574" y="14922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nvSpPr>
        <p:spPr>
          <a:xfrm>
            <a:off x="846135" y="2066288"/>
            <a:ext cx="10414378" cy="747395"/>
          </a:xfrm>
          <a:prstGeom prst="rect">
            <a:avLst/>
          </a:prstGeom>
        </p:spPr>
        <p:txBody>
          <a:bodyPr wrap="square" lIns="96767" tIns="48382" rIns="96767" bIns="48382">
            <a:spAutoFit/>
          </a:bodyPr>
          <a:p>
            <a:pPr indent="538480" fontAlgn="auto">
              <a:lnSpc>
                <a:spcPct val="100000"/>
              </a:lnSpc>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rPr>
              <a:t>《沁园春·长沙》上片写景，下片忆事，借景抒情，融情于事，表达了革命青年对国家命运的感慨以及以天下为己任的豪情壮志。</a:t>
            </a:r>
            <a:endParaRPr lang="zh-CN" altLang="en-US" sz="2115" dirty="0" smtClean="0">
              <a:latin typeface="黑体" panose="02010609060101010101" charset="-122"/>
              <a:ea typeface="黑体" panose="02010609060101010101" charset="-122"/>
            </a:endParaRPr>
          </a:p>
        </p:txBody>
      </p:sp>
      <p:sp>
        <p:nvSpPr>
          <p:cNvPr id="4" name="矩形 3"/>
          <p:cNvSpPr/>
          <p:nvPr/>
        </p:nvSpPr>
        <p:spPr>
          <a:xfrm>
            <a:off x="824628" y="4237070"/>
            <a:ext cx="10399593" cy="747395"/>
          </a:xfrm>
          <a:prstGeom prst="rect">
            <a:avLst/>
          </a:prstGeom>
        </p:spPr>
        <p:txBody>
          <a:bodyPr wrap="square" lIns="96767" tIns="48382" rIns="96767" bIns="48382">
            <a:spAutoFit/>
          </a:bodyPr>
          <a:p>
            <a:pPr indent="538480" fontAlgn="auto">
              <a:lnSpc>
                <a:spcPct val="100000"/>
              </a:lnSpc>
              <a:extLst>
                <a:ext uri="{35155182-B16C-46BC-9424-99874614C6A1}">
                  <wpsdc:indentchars xmlns:wpsdc="http://www.wps.cn/officeDocument/2017/drawingmlCustomData" val="200" checksum="3813436403"/>
                </a:ext>
              </a:extLst>
            </a:pPr>
            <a:r>
              <a:rPr lang="en-US" altLang="zh-CN" sz="2115" dirty="0" smtClean="0">
                <a:latin typeface="黑体" panose="02010609060101010101" charset="-122"/>
                <a:ea typeface="黑体" panose="02010609060101010101" charset="-122"/>
              </a:rPr>
              <a:t>1</a:t>
            </a:r>
            <a:r>
              <a:rPr lang="zh-CN" altLang="en-US" sz="2115" dirty="0" smtClean="0">
                <a:latin typeface="黑体" panose="02010609060101010101" charset="-122"/>
                <a:ea typeface="黑体" panose="02010609060101010101" charset="-122"/>
              </a:rPr>
              <a:t>背诵《沁园春</a:t>
            </a:r>
            <a:r>
              <a:rPr lang="en-US" altLang="zh-CN" sz="2115" dirty="0" smtClean="0">
                <a:latin typeface="黑体" panose="02010609060101010101" charset="-122"/>
                <a:ea typeface="黑体" panose="02010609060101010101" charset="-122"/>
              </a:rPr>
              <a:t>  </a:t>
            </a:r>
            <a:r>
              <a:rPr lang="zh-CN" altLang="en-US" sz="2115" dirty="0" smtClean="0">
                <a:latin typeface="黑体" panose="02010609060101010101" charset="-122"/>
                <a:ea typeface="黑体" panose="02010609060101010101" charset="-122"/>
              </a:rPr>
              <a:t>长沙》的一</a:t>
            </a:r>
            <a:r>
              <a:rPr lang="zh-CN" altLang="en-US" sz="2115" dirty="0" smtClean="0">
                <a:latin typeface="黑体" panose="02010609060101010101" charset="-122"/>
                <a:ea typeface="黑体" panose="02010609060101010101" charset="-122"/>
              </a:rPr>
              <a:t>片。</a:t>
            </a:r>
            <a:endParaRPr lang="zh-CN" altLang="en-US" sz="2115" dirty="0" smtClean="0">
              <a:latin typeface="黑体" panose="02010609060101010101" charset="-122"/>
              <a:ea typeface="黑体" panose="02010609060101010101" charset="-122"/>
            </a:endParaRPr>
          </a:p>
          <a:p>
            <a:pPr indent="538480" fontAlgn="auto">
              <a:lnSpc>
                <a:spcPct val="100000"/>
              </a:lnSpc>
              <a:extLst>
                <a:ext uri="{35155182-B16C-46BC-9424-99874614C6A1}">
                  <wpsdc:indentchars xmlns:wpsdc="http://www.wps.cn/officeDocument/2017/drawingmlCustomData" val="200" checksum="3813436403"/>
                </a:ext>
              </a:extLst>
            </a:pPr>
            <a:r>
              <a:rPr lang="en-US" altLang="zh-CN" sz="2115" dirty="0" smtClean="0">
                <a:latin typeface="黑体" panose="02010609060101010101" charset="-122"/>
                <a:ea typeface="黑体" panose="02010609060101010101" charset="-122"/>
              </a:rPr>
              <a:t>2</a:t>
            </a:r>
            <a:r>
              <a:rPr lang="zh-CN" altLang="en-US" sz="2115" dirty="0" smtClean="0">
                <a:latin typeface="黑体" panose="02010609060101010101" charset="-122"/>
                <a:ea typeface="黑体" panose="02010609060101010101" charset="-122"/>
              </a:rPr>
              <a:t>、把词的上片改写成一段写景性的文字，不少于</a:t>
            </a:r>
            <a:r>
              <a:rPr lang="en-US" altLang="zh-CN" sz="2115" dirty="0" smtClean="0">
                <a:latin typeface="黑体" panose="02010609060101010101" charset="-122"/>
                <a:ea typeface="黑体" panose="02010609060101010101" charset="-122"/>
              </a:rPr>
              <a:t>500</a:t>
            </a:r>
            <a:r>
              <a:rPr lang="zh-CN" altLang="en-US" sz="2115" dirty="0" smtClean="0">
                <a:latin typeface="黑体" panose="02010609060101010101" charset="-122"/>
                <a:ea typeface="黑体" panose="02010609060101010101" charset="-122"/>
              </a:rPr>
              <a:t>字。</a:t>
            </a:r>
            <a:endParaRPr lang="zh-CN" altLang="en-US" sz="2115" dirty="0" smtClean="0">
              <a:latin typeface="黑体" panose="02010609060101010101" charset="-122"/>
              <a:ea typeface="黑体" panose="02010609060101010101" charset="-122"/>
            </a:endParaRPr>
          </a:p>
        </p:txBody>
      </p:sp>
      <p:sp>
        <p:nvSpPr>
          <p:cNvPr id="9" name="文本框 18"/>
          <p:cNvSpPr txBox="1"/>
          <p:nvPr/>
        </p:nvSpPr>
        <p:spPr>
          <a:xfrm>
            <a:off x="846135" y="1005520"/>
            <a:ext cx="1516187" cy="533545"/>
          </a:xfrm>
          <a:prstGeom prst="roundRect">
            <a:avLst/>
          </a:prstGeom>
        </p:spPr>
        <p:style>
          <a:lnRef idx="3">
            <a:schemeClr val="lt1"/>
          </a:lnRef>
          <a:fillRef idx="1">
            <a:schemeClr val="accent5"/>
          </a:fillRef>
          <a:effectRef idx="1">
            <a:schemeClr val="accent5"/>
          </a:effectRef>
          <a:fontRef idx="minor">
            <a:schemeClr val="lt1"/>
          </a:fontRef>
        </p:style>
        <p:txBody>
          <a:bodyPr wrap="square" rtlCol="0" anchor="t">
            <a:spAutoFit/>
          </a:bodyPr>
          <a:p>
            <a:pPr algn="ctr"/>
            <a:r>
              <a:rPr kumimoji="1" lang="zh-CN" altLang="en-US" sz="2540" dirty="0">
                <a:solidFill>
                  <a:schemeClr val="bg1"/>
                </a:solidFill>
                <a:latin typeface="黑体" panose="02010609060101010101" charset="-122"/>
                <a:ea typeface="黑体" panose="02010609060101010101" charset="-122"/>
                <a:cs typeface="黑体" panose="02010609060101010101" charset="-122"/>
                <a:sym typeface="华文楷体" panose="02010600040101010101" charset="-122"/>
              </a:rPr>
              <a:t>小结</a:t>
            </a:r>
            <a:endParaRPr kumimoji="1" lang="zh-CN" altLang="en-US" sz="2540" dirty="0">
              <a:solidFill>
                <a:schemeClr val="bg1"/>
              </a:solidFill>
              <a:latin typeface="黑体" panose="02010609060101010101" charset="-122"/>
              <a:ea typeface="黑体" panose="02010609060101010101" charset="-122"/>
              <a:cs typeface="黑体" panose="02010609060101010101" charset="-122"/>
              <a:sym typeface="华文楷体" panose="02010600040101010101" charset="-122"/>
            </a:endParaRPr>
          </a:p>
        </p:txBody>
      </p:sp>
      <p:sp>
        <p:nvSpPr>
          <p:cNvPr id="5" name="文本框 4"/>
          <p:cNvSpPr txBox="1"/>
          <p:nvPr/>
        </p:nvSpPr>
        <p:spPr>
          <a:xfrm>
            <a:off x="845463" y="3512184"/>
            <a:ext cx="1629095" cy="547370"/>
          </a:xfrm>
          <a:prstGeom prst="rect">
            <a:avLst/>
          </a:prstGeom>
          <a:solidFill>
            <a:srgbClr val="C0504D"/>
          </a:solidFill>
          <a:ln w="28575">
            <a:solidFill>
              <a:schemeClr val="bg1"/>
            </a:solidFill>
          </a:ln>
          <a:effectLst/>
        </p:spPr>
        <p:txBody>
          <a:bodyPr wrap="square" rtlCol="0" anchor="ctr" anchorCtr="0">
            <a:spAutoFit/>
          </a:bodyPr>
          <a:p>
            <a:pPr algn="ctr" fontAlgn="auto">
              <a:lnSpc>
                <a:spcPct val="100000"/>
              </a:lnSpc>
            </a:pPr>
            <a:r>
              <a:rPr lang="zh-CN" altLang="en-US" sz="2965" b="1">
                <a:solidFill>
                  <a:sysClr val="window" lastClr="FFFFFF"/>
                </a:solidFill>
                <a:latin typeface="黑体" panose="02010609060101010101" charset="-122"/>
                <a:ea typeface="黑体" panose="02010609060101010101" charset="-122"/>
              </a:rPr>
              <a:t>作业</a:t>
            </a:r>
            <a:endParaRPr lang="zh-CN" altLang="en-US" sz="2965" b="1">
              <a:solidFill>
                <a:sysClr val="window" lastClr="FFFFFF"/>
              </a:solidFill>
              <a:latin typeface="黑体" panose="02010609060101010101" charset="-122"/>
              <a:ea typeface="黑体" panose="02010609060101010101" charset="-122"/>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06194" y="85090"/>
            <a:ext cx="2086052" cy="1282709"/>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7169" y="535368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nvSpPr>
        <p:spPr>
          <a:xfrm>
            <a:off x="858232" y="1732698"/>
            <a:ext cx="10425803" cy="742315"/>
          </a:xfrm>
          <a:prstGeom prst="rect">
            <a:avLst/>
          </a:prstGeom>
          <a:noFill/>
        </p:spPr>
        <p:txBody>
          <a:bodyPr wrap="square" rtlCol="0">
            <a:spAutoFit/>
          </a:bodyPr>
          <a:p>
            <a:pPr indent="538480" algn="l">
              <a:lnSpc>
                <a:spcPct val="100000"/>
              </a:lnSpc>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思考：在朗诵的基础上，请学生们概括词的上、下阕各写了什么，分别找到统领上下阕的关键字词(诗眼)，并概括全词描述了哪几幅图画。</a:t>
            </a:r>
            <a:endParaRPr lang="zh-CN" altLang="en-US" sz="2115" dirty="0" smtClean="0">
              <a:latin typeface="黑体" panose="02010609060101010101" charset="-122"/>
              <a:ea typeface="黑体" panose="02010609060101010101" charset="-122"/>
              <a:cs typeface="黑体" panose="02010609060101010101" charset="-122"/>
            </a:endParaRPr>
          </a:p>
        </p:txBody>
      </p:sp>
      <p:pic>
        <p:nvPicPr>
          <p:cNvPr id="5" name="图片 4" descr="图片1"/>
          <p:cNvPicPr>
            <a:picLocks noChangeAspect="1"/>
          </p:cNvPicPr>
          <p:nvPr/>
        </p:nvPicPr>
        <p:blipFill>
          <a:blip r:embed="rId1"/>
          <a:srcRect l="4995" r="24260" b="20300"/>
          <a:stretch>
            <a:fillRect/>
          </a:stretch>
        </p:blipFill>
        <p:spPr>
          <a:xfrm>
            <a:off x="849405" y="3429243"/>
            <a:ext cx="2879143" cy="2216483"/>
          </a:xfrm>
          <a:prstGeom prst="rect">
            <a:avLst/>
          </a:prstGeom>
        </p:spPr>
      </p:pic>
      <p:sp>
        <p:nvSpPr>
          <p:cNvPr id="7" name="文本框 6"/>
          <p:cNvSpPr txBox="1"/>
          <p:nvPr/>
        </p:nvSpPr>
        <p:spPr>
          <a:xfrm>
            <a:off x="845463" y="1005520"/>
            <a:ext cx="10451342"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学习活动一：诵读诗歌，把握文脉</a:t>
            </a:r>
            <a:endParaRPr lang="zh-CN" altLang="en-US" sz="2115" dirty="0" smtClean="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728638" y="3368514"/>
            <a:ext cx="7546660" cy="2371090"/>
          </a:xfrm>
          <a:prstGeom prst="rect">
            <a:avLst/>
          </a:prstGeom>
          <a:noFill/>
        </p:spPr>
        <p:txBody>
          <a:bodyPr wrap="square" rtlCol="0">
            <a:spAutoFit/>
          </a:bodyPr>
          <a:p>
            <a:pPr indent="538480" algn="l" fontAlgn="auto">
              <a:lnSpc>
                <a:spcPct val="100000"/>
              </a:lnSpc>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sym typeface="+mn-ea"/>
              </a:rPr>
              <a:t>提示：</a:t>
            </a:r>
            <a:endParaRPr lang="zh-CN" altLang="en-US" sz="2115">
              <a:solidFill>
                <a:srgbClr val="0070C0"/>
              </a:solidFill>
              <a:latin typeface="黑体" panose="02010609060101010101" charset="-122"/>
              <a:ea typeface="黑体" panose="02010609060101010101" charset="-122"/>
              <a:cs typeface="黑体" panose="02010609060101010101" charset="-122"/>
              <a:sym typeface="+mn-ea"/>
            </a:endParaRPr>
          </a:p>
          <a:p>
            <a:pPr indent="538480" algn="l" fontAlgn="auto">
              <a:lnSpc>
                <a:spcPct val="100000"/>
              </a:lnSpc>
              <a:extLst>
                <a:ext uri="{35155182-B16C-46BC-9424-99874614C6A1}">
                  <wpsdc:indentchars xmlns:wpsdc="http://www.wps.cn/officeDocument/2017/drawingmlCustomData" val="200" checksum="3813436403"/>
                </a:ext>
              </a:extLst>
            </a:pPr>
            <a:r>
              <a:rPr lang="zh-CN" altLang="en-US" sz="2115">
                <a:solidFill>
                  <a:srgbClr val="FF0000"/>
                </a:solidFill>
                <a:latin typeface="黑体" panose="02010609060101010101" charset="-122"/>
                <a:ea typeface="黑体" panose="02010609060101010101" charset="-122"/>
                <a:sym typeface="+mn-ea"/>
              </a:rPr>
              <a:t>（1）上阕：描绘绚丽多彩的湘江秋景；下阕:忆事，抒发慷慨激昂的革命情怀。其中“怅寥廓，问苍茫大地，谁主沉浮?”承上启下。</a:t>
            </a:r>
            <a:endParaRPr lang="zh-CN" altLang="en-US" sz="2115">
              <a:solidFill>
                <a:srgbClr val="FF0000"/>
              </a:solidFill>
              <a:latin typeface="黑体" panose="02010609060101010101" charset="-122"/>
              <a:ea typeface="黑体" panose="02010609060101010101" charset="-122"/>
              <a:sym typeface="+mn-ea"/>
            </a:endParaRPr>
          </a:p>
          <a:p>
            <a:pPr indent="538480" algn="l" fontAlgn="auto">
              <a:lnSpc>
                <a:spcPct val="100000"/>
              </a:lnSpc>
              <a:extLst>
                <a:ext uri="{35155182-B16C-46BC-9424-99874614C6A1}">
                  <wpsdc:indentchars xmlns:wpsdc="http://www.wps.cn/officeDocument/2017/drawingmlCustomData" val="200" checksum="3813436403"/>
                </a:ext>
              </a:extLst>
            </a:pPr>
            <a:r>
              <a:rPr lang="zh-CN" altLang="en-US" sz="2115">
                <a:solidFill>
                  <a:srgbClr val="FF0000"/>
                </a:solidFill>
                <a:latin typeface="黑体" panose="02010609060101010101" charset="-122"/>
                <a:ea typeface="黑体" panose="02010609060101010101" charset="-122"/>
                <a:sym typeface="+mn-ea"/>
              </a:rPr>
              <a:t>（2）上阕的关键词是“看”下阕的关键词是“忆”。</a:t>
            </a:r>
            <a:endParaRPr lang="zh-CN" altLang="en-US" sz="2115">
              <a:solidFill>
                <a:srgbClr val="FF0000"/>
              </a:solidFill>
              <a:latin typeface="黑体" panose="02010609060101010101" charset="-122"/>
              <a:ea typeface="黑体" panose="02010609060101010101" charset="-122"/>
              <a:sym typeface="+mn-ea"/>
            </a:endParaRPr>
          </a:p>
          <a:p>
            <a:pPr indent="538480" algn="l" fontAlgn="auto">
              <a:lnSpc>
                <a:spcPct val="100000"/>
              </a:lnSpc>
              <a:extLst>
                <a:ext uri="{35155182-B16C-46BC-9424-99874614C6A1}">
                  <wpsdc:indentchars xmlns:wpsdc="http://www.wps.cn/officeDocument/2017/drawingmlCustomData" val="200" checksum="3813436403"/>
                </a:ext>
              </a:extLst>
            </a:pPr>
            <a:r>
              <a:rPr lang="zh-CN" altLang="en-US" sz="2115">
                <a:solidFill>
                  <a:srgbClr val="FF0000"/>
                </a:solidFill>
                <a:latin typeface="黑体" panose="02010609060101010101" charset="-122"/>
                <a:ea typeface="黑体" panose="02010609060101010101" charset="-122"/>
                <a:sym typeface="+mn-ea"/>
              </a:rPr>
              <a:t>（3）四幅图画——寒秋独立图、湘江秋景图、峥嵘岁月图、中流击水图。</a:t>
            </a:r>
            <a:endParaRPr lang="zh-CN" altLang="en-US" sz="2115">
              <a:solidFill>
                <a:srgbClr val="FF0000"/>
              </a:solidFill>
              <a:latin typeface="黑体" panose="02010609060101010101" charset="-122"/>
              <a:ea typeface="黑体" panose="02010609060101010101" charset="-122"/>
              <a:sym typeface="+mn-ea"/>
            </a:endParaRPr>
          </a:p>
        </p:txBody>
      </p:sp>
      <p:sp>
        <p:nvSpPr>
          <p:cNvPr id="4" name="Title 6"/>
          <p:cNvSpPr txBox="1"/>
          <p:nvPr>
            <p:custDataLst>
              <p:tags r:id="rId2"/>
            </p:custDataLst>
          </p:nvPr>
        </p:nvSpPr>
        <p:spPr>
          <a:xfrm>
            <a:off x="789305" y="255905"/>
            <a:ext cx="9815195" cy="749443"/>
          </a:xfrm>
          <a:prstGeom prst="roundRect">
            <a:avLst/>
          </a:prstGeom>
        </p:spPr>
        <p:style>
          <a:lnRef idx="3">
            <a:schemeClr val="lt1"/>
          </a:lnRef>
          <a:fillRef idx="1">
            <a:schemeClr val="accent5"/>
          </a:fillRef>
          <a:effectRef idx="1">
            <a:schemeClr val="accent5"/>
          </a:effectRef>
          <a:fontRef idx="minor">
            <a:schemeClr val="lt1"/>
          </a:fontRef>
        </p:style>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algn="ctr" fontAlgn="auto">
              <a:lnSpc>
                <a:spcPct val="110000"/>
              </a:lnSpc>
            </a:pPr>
            <a:r>
              <a:rPr lang="zh-CN" altLang="en-US" sz="3600" spc="300" dirty="0">
                <a:ln w="3175">
                  <a:noFill/>
                  <a:prstDash val="dash"/>
                </a:ln>
                <a:solidFill>
                  <a:schemeClr val="bg1"/>
                </a:solidFill>
                <a:latin typeface="黑体" panose="02010609060101010101" charset="-122"/>
                <a:ea typeface="黑体" panose="02010609060101010101" charset="-122"/>
                <a:cs typeface="黑体" panose="02010609060101010101" charset="-122"/>
              </a:rPr>
              <a:t>第二课时：意象、炼字</a:t>
            </a:r>
            <a:endParaRPr lang="zh-CN" altLang="en-US" sz="3600" spc="300" dirty="0">
              <a:ln w="3175">
                <a:noFill/>
                <a:prstDash val="dash"/>
              </a:ln>
              <a:solidFill>
                <a:schemeClr val="bg1"/>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1259" y="5336540"/>
            <a:ext cx="2086052" cy="1282709"/>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84" y="550291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blinds(horizontal)">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45463" y="1005520"/>
            <a:ext cx="10507124" cy="416560"/>
          </a:xfrm>
          <a:prstGeom prst="rect">
            <a:avLst/>
          </a:prstGeom>
          <a:noFill/>
        </p:spPr>
        <p:txBody>
          <a:bodyPr wrap="square" rtlCol="0">
            <a:spAutoFit/>
          </a:bodyPr>
          <a:p>
            <a:pPr lvl="0" indent="538480" algn="l" fontAlgn="auto">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sym typeface="+mn-ea"/>
              </a:rPr>
              <a:t>学习活动二：了解意象</a:t>
            </a:r>
            <a:endParaRPr lang="zh-CN" altLang="en-US" sz="2115" dirty="0" smtClean="0">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834709" y="1730682"/>
            <a:ext cx="10413706"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鉴赏诗词离不开对意象的把握，关于意象，了解了多少呢？</a:t>
            </a:r>
            <a:endParaRPr lang="zh-CN" altLang="en-US" sz="2115" dirty="0" smtClean="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834709" y="2455844"/>
            <a:ext cx="10408329" cy="416560"/>
          </a:xfrm>
          <a:prstGeom prst="rect">
            <a:avLst/>
          </a:prstGeom>
          <a:noFill/>
        </p:spPr>
        <p:txBody>
          <a:bodyPr wrap="square" rtlCol="0">
            <a:spAutoFit/>
          </a:bodyPr>
          <a:p>
            <a:pPr algn="l"/>
            <a:r>
              <a:rPr lang="en-US" altLang="zh-CN" sz="2115">
                <a:solidFill>
                  <a:srgbClr val="0070C0"/>
                </a:solidFill>
                <a:latin typeface="黑体" panose="02010609060101010101" charset="-122"/>
                <a:ea typeface="黑体" panose="02010609060101010101" charset="-122"/>
                <a:cs typeface="黑体" panose="02010609060101010101" charset="-122"/>
              </a:rPr>
              <a:t>    </a:t>
            </a:r>
            <a:r>
              <a:rPr lang="zh-CN" altLang="en-US" sz="2115" dirty="0" smtClean="0">
                <a:solidFill>
                  <a:schemeClr val="tx2"/>
                </a:solidFill>
                <a:latin typeface="黑体" panose="02010609060101010101" charset="-122"/>
                <a:ea typeface="黑体" panose="02010609060101010101" charset="-122"/>
                <a:cs typeface="黑体" panose="02010609060101010101" charset="-122"/>
              </a:rPr>
              <a:t>提示：</a:t>
            </a:r>
            <a:endParaRPr lang="zh-CN" altLang="en-US" sz="2115" dirty="0" smtClean="0">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834709" y="3181007"/>
            <a:ext cx="10409001" cy="1719580"/>
          </a:xfrm>
          <a:prstGeom prst="rect">
            <a:avLst/>
          </a:prstGeom>
          <a:noFill/>
        </p:spPr>
        <p:txBody>
          <a:bodyPr wrap="square" rtlCol="0">
            <a:spAutoFit/>
          </a:bodyPr>
          <a:p>
            <a:pPr indent="538480" algn="l" fontAlgn="auto">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（1）意象的</a:t>
            </a:r>
            <a:r>
              <a:rPr lang="zh-CN" altLang="en-US" sz="2115" dirty="0" smtClean="0">
                <a:solidFill>
                  <a:schemeClr val="tx1"/>
                </a:solidFill>
                <a:latin typeface="黑体" panose="02010609060101010101" charset="-122"/>
                <a:ea typeface="黑体" panose="02010609060101010101" charset="-122"/>
                <a:cs typeface="黑体" panose="02010609060101010101" charset="-122"/>
              </a:rPr>
              <a:t>概念</a:t>
            </a:r>
            <a:endParaRPr lang="zh-CN" altLang="en-US" sz="2115" dirty="0" smtClean="0">
              <a:solidFill>
                <a:schemeClr val="tx1"/>
              </a:solidFill>
              <a:latin typeface="黑体" panose="02010609060101010101" charset="-122"/>
              <a:ea typeface="黑体" panose="02010609060101010101" charset="-122"/>
              <a:cs typeface="黑体" panose="02010609060101010101" charset="-122"/>
            </a:endParaRPr>
          </a:p>
          <a:p>
            <a:pPr indent="538480" algn="l" fontAlgn="auto">
              <a:extLst>
                <a:ext uri="{35155182-B16C-46BC-9424-99874614C6A1}">
                  <wpsdc:indentchars xmlns:wpsdc="http://www.wps.cn/officeDocument/2017/drawingmlCustomData" val="200" checksum="3813436403"/>
                </a:ext>
              </a:extLst>
            </a:pPr>
            <a:r>
              <a:rPr lang="en-US" altLang="zh-CN" sz="2115">
                <a:solidFill>
                  <a:srgbClr val="FF0000"/>
                </a:solidFill>
                <a:highlight>
                  <a:srgbClr val="FFFF00"/>
                </a:highlight>
                <a:latin typeface="黑体" panose="02010609060101010101" charset="-122"/>
                <a:ea typeface="黑体" panose="02010609060101010101" charset="-122"/>
                <a:cs typeface="黑体" panose="02010609060101010101" charset="-122"/>
              </a:rPr>
              <a:t>“</a:t>
            </a:r>
            <a:r>
              <a:rPr lang="zh-CN" altLang="en-US" sz="2115">
                <a:solidFill>
                  <a:srgbClr val="FF0000"/>
                </a:solidFill>
                <a:highlight>
                  <a:srgbClr val="FFFF00"/>
                </a:highlight>
                <a:latin typeface="黑体" panose="02010609060101010101" charset="-122"/>
                <a:ea typeface="黑体" panose="02010609060101010101" charset="-122"/>
                <a:cs typeface="黑体" panose="02010609060101010101" charset="-122"/>
              </a:rPr>
              <a:t>意象是融入了主观情意的客观物象</a:t>
            </a:r>
            <a:r>
              <a:rPr lang="zh-CN" altLang="en-US" sz="2115">
                <a:solidFill>
                  <a:srgbClr val="FF0000"/>
                </a:solidFill>
                <a:latin typeface="黑体" panose="02010609060101010101" charset="-122"/>
                <a:ea typeface="黑体" panose="02010609060101010101" charset="-122"/>
                <a:cs typeface="黑体" panose="02010609060101010101" charset="-122"/>
              </a:rPr>
              <a:t>，或者是借助客观物象表现出来的主观情意。</a:t>
            </a:r>
            <a:r>
              <a:rPr lang="en-US" altLang="zh-CN" sz="2115">
                <a:solidFill>
                  <a:srgbClr val="FF0000"/>
                </a:solidFill>
                <a:latin typeface="黑体" panose="02010609060101010101" charset="-122"/>
                <a:ea typeface="黑体" panose="02010609060101010101" charset="-122"/>
                <a:cs typeface="黑体" panose="02010609060101010101" charset="-122"/>
              </a:rPr>
              <a:t>”</a:t>
            </a:r>
            <a:r>
              <a:rPr lang="zh-CN" altLang="en-US" sz="2115" u="sng">
                <a:solidFill>
                  <a:srgbClr val="FF0000"/>
                </a:solidFill>
                <a:latin typeface="黑体" panose="02010609060101010101" charset="-122"/>
                <a:ea typeface="黑体" panose="02010609060101010101" charset="-122"/>
                <a:cs typeface="黑体" panose="02010609060101010101" charset="-122"/>
              </a:rPr>
              <a:t>意象是我们理解诗人情感的重要密码</a:t>
            </a:r>
            <a:r>
              <a:rPr lang="zh-CN" altLang="en-US" sz="2115">
                <a:solidFill>
                  <a:srgbClr val="FF0000"/>
                </a:solidFill>
                <a:latin typeface="黑体" panose="02010609060101010101" charset="-122"/>
                <a:ea typeface="黑体" panose="02010609060101010101" charset="-122"/>
                <a:cs typeface="黑体" panose="02010609060101010101" charset="-122"/>
              </a:rPr>
              <a:t>。现代诗人有一部分直接继承了古诗的意象，但也有一些现代性的改造，更多的诗人是从相反的思路理解和营造意象，使得新诗的意象有了现代风采。英国的雪莱善于将情感意象化。</a:t>
            </a:r>
            <a:endParaRPr lang="zh-CN" altLang="en-US" sz="2115">
              <a:solidFill>
                <a:srgbClr val="FF0000"/>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7594" y="139065"/>
            <a:ext cx="2086052" cy="1282709"/>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7169" y="535368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p:nvPr>
            <p:custDataLst>
              <p:tags r:id="rId1"/>
            </p:custDataLst>
          </p:nvPr>
        </p:nvSpPr>
        <p:spPr>
          <a:xfrm>
            <a:off x="4371808" y="1490082"/>
            <a:ext cx="2262856" cy="481330"/>
          </a:xfrm>
          <a:prstGeom prst="rect">
            <a:avLst/>
          </a:prstGeom>
          <a:noFill/>
          <a:ln>
            <a:noFill/>
            <a:miter lim="800000"/>
          </a:ln>
        </p:spPr>
        <p:txBody>
          <a:bodyPr wrap="square">
            <a:spAutoFit/>
          </a:bodyPr>
          <a:p>
            <a:pPr>
              <a:spcBef>
                <a:spcPct val="50000"/>
              </a:spcBef>
            </a:pPr>
            <a:r>
              <a:rPr lang="en-US" altLang="zh-CN" sz="2540">
                <a:solidFill>
                  <a:schemeClr val="tx1"/>
                </a:solidFill>
                <a:latin typeface="黑体" panose="02010609060101010101" charset="-122"/>
                <a:ea typeface="黑体" panose="02010609060101010101" charset="-122"/>
                <a:cs typeface="黑体" panose="02010609060101010101" charset="-122"/>
              </a:rPr>
              <a:t>“</a:t>
            </a:r>
            <a:r>
              <a:rPr lang="zh-CN" altLang="en-US" sz="2540">
                <a:solidFill>
                  <a:schemeClr val="tx1"/>
                </a:solidFill>
                <a:latin typeface="黑体" panose="02010609060101010101" charset="-122"/>
                <a:ea typeface="黑体" panose="02010609060101010101" charset="-122"/>
                <a:cs typeface="黑体" panose="02010609060101010101" charset="-122"/>
              </a:rPr>
              <a:t>意象”简释</a:t>
            </a:r>
            <a:endParaRPr lang="zh-CN" altLang="en-US" sz="2540">
              <a:solidFill>
                <a:schemeClr val="tx1"/>
              </a:solidFill>
              <a:latin typeface="黑体" panose="02010609060101010101" charset="-122"/>
              <a:ea typeface="黑体" panose="02010609060101010101" charset="-122"/>
              <a:cs typeface="黑体" panose="02010609060101010101" charset="-122"/>
            </a:endParaRPr>
          </a:p>
        </p:txBody>
      </p:sp>
      <p:sp>
        <p:nvSpPr>
          <p:cNvPr id="36867" name="Rectangle 3"/>
          <p:cNvSpPr>
            <a:spLocks noChangeArrowheads="1"/>
          </p:cNvSpPr>
          <p:nvPr>
            <p:custDataLst>
              <p:tags r:id="rId2"/>
            </p:custDataLst>
          </p:nvPr>
        </p:nvSpPr>
        <p:spPr bwMode="auto">
          <a:xfrm>
            <a:off x="1629767" y="2055963"/>
            <a:ext cx="741292" cy="683030"/>
          </a:xfrm>
          <a:prstGeom prst="ellipse">
            <a:avLst/>
          </a:prstGeom>
          <a:solidFill>
            <a:schemeClr val="tx1"/>
          </a:solidFill>
          <a:ln w="9525" algn="ctr">
            <a:noFill/>
            <a:miter lim="800000"/>
          </a:ln>
        </p:spPr>
        <p:txBody>
          <a:bodyPr wrap="square">
            <a:spAutoFit/>
          </a:bodyPr>
          <a:p>
            <a:pPr algn="ctr">
              <a:spcBef>
                <a:spcPct val="50000"/>
              </a:spcBef>
            </a:pPr>
            <a:r>
              <a:rPr lang="zh-CN" altLang="en-US" sz="2540">
                <a:solidFill>
                  <a:srgbClr val="FFFFCC"/>
                </a:solidFill>
                <a:latin typeface="黑体" panose="02010609060101010101" charset="-122"/>
                <a:ea typeface="黑体" panose="02010609060101010101" charset="-122"/>
              </a:rPr>
              <a:t>意</a:t>
            </a:r>
            <a:endParaRPr lang="zh-CN" altLang="en-US" sz="2540">
              <a:solidFill>
                <a:srgbClr val="FFFFCC"/>
              </a:solidFill>
              <a:latin typeface="黑体" panose="02010609060101010101" charset="-122"/>
              <a:ea typeface="黑体" panose="02010609060101010101" charset="-122"/>
            </a:endParaRPr>
          </a:p>
        </p:txBody>
      </p:sp>
      <p:sp>
        <p:nvSpPr>
          <p:cNvPr id="69637" name="Rectangle 5"/>
          <p:cNvSpPr/>
          <p:nvPr>
            <p:custDataLst>
              <p:tags r:id="rId3"/>
            </p:custDataLst>
          </p:nvPr>
        </p:nvSpPr>
        <p:spPr>
          <a:xfrm>
            <a:off x="847479" y="2795239"/>
            <a:ext cx="2340144" cy="416560"/>
          </a:xfrm>
          <a:prstGeom prst="rect">
            <a:avLst/>
          </a:prstGeom>
          <a:noFill/>
          <a:ln>
            <a:noFill/>
            <a:miter lim="800000"/>
          </a:ln>
        </p:spPr>
        <p:txBody>
          <a:bodyPr wrap="square">
            <a:spAutoFit/>
          </a:bodyPr>
          <a:p>
            <a:pPr algn="ctr">
              <a:spcBef>
                <a:spcPct val="50000"/>
              </a:spcBef>
              <a:buClrTx/>
              <a:buSzTx/>
              <a:buFontTx/>
            </a:pPr>
            <a:r>
              <a:rPr lang="en-US" altLang="zh-CN" sz="2115" err="1">
                <a:solidFill>
                  <a:srgbClr val="C00000"/>
                </a:solidFill>
                <a:latin typeface="黑体" panose="02010609060101010101" charset="-122"/>
                <a:ea typeface="黑体" panose="02010609060101010101" charset="-122"/>
                <a:cs typeface="黑体" panose="02010609060101010101" charset="-122"/>
              </a:rPr>
              <a:t>作者的思想感情</a:t>
            </a:r>
            <a:endParaRPr lang="en-US" altLang="zh-CN" sz="2115" err="1">
              <a:solidFill>
                <a:srgbClr val="C00000"/>
              </a:solidFill>
              <a:latin typeface="黑体" panose="02010609060101010101" charset="-122"/>
              <a:ea typeface="黑体" panose="02010609060101010101" charset="-122"/>
              <a:cs typeface="黑体" panose="02010609060101010101" charset="-122"/>
            </a:endParaRPr>
          </a:p>
        </p:txBody>
      </p:sp>
      <p:sp>
        <p:nvSpPr>
          <p:cNvPr id="36870" name="Rectangle 6"/>
          <p:cNvSpPr>
            <a:spLocks noChangeArrowheads="1"/>
          </p:cNvSpPr>
          <p:nvPr>
            <p:custDataLst>
              <p:tags r:id="rId4"/>
            </p:custDataLst>
          </p:nvPr>
        </p:nvSpPr>
        <p:spPr bwMode="auto">
          <a:xfrm>
            <a:off x="1629095" y="4317475"/>
            <a:ext cx="741964" cy="683234"/>
          </a:xfrm>
          <a:prstGeom prst="ellipse">
            <a:avLst/>
          </a:prstGeom>
          <a:solidFill>
            <a:schemeClr val="tx1"/>
          </a:solidFill>
          <a:ln w="9525" algn="ctr">
            <a:noFill/>
            <a:miter lim="800000"/>
          </a:ln>
        </p:spPr>
        <p:txBody>
          <a:bodyPr wrap="square">
            <a:spAutoFit/>
          </a:bodyPr>
          <a:p>
            <a:pPr algn="ctr">
              <a:spcBef>
                <a:spcPct val="50000"/>
              </a:spcBef>
            </a:pPr>
            <a:r>
              <a:rPr lang="zh-CN" altLang="en-US" sz="2540">
                <a:solidFill>
                  <a:srgbClr val="FFFFCC"/>
                </a:solidFill>
                <a:latin typeface="黑体" panose="02010609060101010101" charset="-122"/>
                <a:ea typeface="黑体" panose="02010609060101010101" charset="-122"/>
              </a:rPr>
              <a:t>象</a:t>
            </a:r>
            <a:endParaRPr lang="zh-CN" altLang="en-US" sz="3175">
              <a:solidFill>
                <a:srgbClr val="FFFFCC"/>
              </a:solidFill>
              <a:latin typeface="黑体" panose="02010609060101010101" charset="-122"/>
              <a:ea typeface="黑体" panose="02010609060101010101" charset="-122"/>
            </a:endParaRPr>
          </a:p>
        </p:txBody>
      </p:sp>
      <p:sp>
        <p:nvSpPr>
          <p:cNvPr id="69639" name="Rectangle 7"/>
          <p:cNvSpPr/>
          <p:nvPr>
            <p:custDataLst>
              <p:tags r:id="rId5"/>
            </p:custDataLst>
          </p:nvPr>
        </p:nvSpPr>
        <p:spPr>
          <a:xfrm>
            <a:off x="845463" y="5125302"/>
            <a:ext cx="2359634" cy="416560"/>
          </a:xfrm>
          <a:prstGeom prst="rect">
            <a:avLst/>
          </a:prstGeom>
          <a:noFill/>
          <a:ln>
            <a:noFill/>
            <a:miter lim="800000"/>
          </a:ln>
        </p:spPr>
        <p:txBody>
          <a:bodyPr wrap="square">
            <a:spAutoFit/>
          </a:bodyPr>
          <a:p>
            <a:pPr algn="ctr">
              <a:spcBef>
                <a:spcPct val="50000"/>
              </a:spcBef>
            </a:pPr>
            <a:r>
              <a:rPr lang="en-US" altLang="zh-CN" sz="2115" err="1">
                <a:solidFill>
                  <a:srgbClr val="C00000"/>
                </a:solidFill>
                <a:latin typeface="黑体" panose="02010609060101010101" charset="-122"/>
                <a:ea typeface="黑体" panose="02010609060101010101" charset="-122"/>
                <a:cs typeface="黑体" panose="02010609060101010101" charset="-122"/>
              </a:rPr>
              <a:t>作品中的客观物象</a:t>
            </a:r>
            <a:endParaRPr lang="zh-CN" altLang="en-US" sz="2115" b="1">
              <a:solidFill>
                <a:srgbClr val="FF3300"/>
              </a:solidFill>
              <a:latin typeface="黑体" panose="02010609060101010101" charset="-122"/>
              <a:ea typeface="黑体" panose="02010609060101010101" charset="-122"/>
            </a:endParaRPr>
          </a:p>
        </p:txBody>
      </p:sp>
      <p:sp>
        <p:nvSpPr>
          <p:cNvPr id="69641" name="Rectangle 9"/>
          <p:cNvSpPr/>
          <p:nvPr>
            <p:custDataLst>
              <p:tags r:id="rId6"/>
            </p:custDataLst>
          </p:nvPr>
        </p:nvSpPr>
        <p:spPr>
          <a:xfrm>
            <a:off x="3753504" y="3199152"/>
            <a:ext cx="2242694" cy="1068070"/>
          </a:xfrm>
          <a:prstGeom prst="rect">
            <a:avLst/>
          </a:prstGeom>
          <a:solidFill>
            <a:schemeClr val="accent4">
              <a:lumMod val="75000"/>
            </a:schemeClr>
          </a:solidFill>
          <a:ln>
            <a:noFill/>
            <a:miter lim="800000"/>
          </a:ln>
        </p:spPr>
        <p:txBody>
          <a:bodyPr wrap="square">
            <a:spAutoFit/>
          </a:bodyPr>
          <a:p>
            <a:pPr algn="l">
              <a:spcBef>
                <a:spcPct val="50000"/>
              </a:spcBef>
            </a:pPr>
            <a:r>
              <a:rPr lang="en-US" altLang="zh-CN" sz="2115">
                <a:solidFill>
                  <a:schemeClr val="bg1"/>
                </a:solidFill>
                <a:latin typeface="黑体" panose="02010609060101010101" charset="-122"/>
                <a:ea typeface="黑体" panose="02010609060101010101" charset="-122"/>
                <a:cs typeface="黑体" panose="02010609060101010101" charset="-122"/>
              </a:rPr>
              <a:t> </a:t>
            </a:r>
            <a:r>
              <a:rPr lang="zh-CN" altLang="en-US" sz="2115">
                <a:solidFill>
                  <a:schemeClr val="bg1"/>
                </a:solidFill>
                <a:latin typeface="黑体" panose="02010609060101010101" charset="-122"/>
                <a:ea typeface="黑体" panose="02010609060101010101" charset="-122"/>
                <a:cs typeface="黑体" panose="02010609060101010101" charset="-122"/>
              </a:rPr>
              <a:t>诗人的思想感情与客观物象融合，形成意象。</a:t>
            </a:r>
            <a:endParaRPr lang="zh-CN" altLang="en-US" sz="2115">
              <a:solidFill>
                <a:schemeClr val="bg1"/>
              </a:solidFill>
              <a:latin typeface="黑体" panose="02010609060101010101" charset="-122"/>
              <a:ea typeface="黑体" panose="02010609060101010101" charset="-122"/>
              <a:cs typeface="黑体" panose="02010609060101010101" charset="-122"/>
            </a:endParaRPr>
          </a:p>
        </p:txBody>
      </p:sp>
      <p:sp>
        <p:nvSpPr>
          <p:cNvPr id="36874" name="AutoShape 10"/>
          <p:cNvSpPr>
            <a:spLocks noChangeArrowheads="1"/>
          </p:cNvSpPr>
          <p:nvPr>
            <p:custDataLst>
              <p:tags r:id="rId7"/>
            </p:custDataLst>
          </p:nvPr>
        </p:nvSpPr>
        <p:spPr bwMode="auto">
          <a:xfrm>
            <a:off x="6257543" y="3550216"/>
            <a:ext cx="1252736" cy="372998"/>
          </a:xfrm>
          <a:prstGeom prst="rightArrow">
            <a:avLst>
              <a:gd name="adj1" fmla="val 50000"/>
              <a:gd name="adj2" fmla="val 109912"/>
            </a:avLst>
          </a:prstGeom>
          <a:solidFill>
            <a:schemeClr val="tx1"/>
          </a:solidFill>
          <a:ln w="9525" algn="ctr">
            <a:noFill/>
            <a:miter lim="800000"/>
          </a:ln>
        </p:spPr>
        <p:txBody>
          <a:bodyPr wrap="none"/>
          <a:p>
            <a:endParaRPr lang="zh-CN" altLang="en-US">
              <a:latin typeface="黑体" panose="02010609060101010101" charset="-122"/>
              <a:ea typeface="黑体" panose="02010609060101010101" charset="-122"/>
            </a:endParaRPr>
          </a:p>
        </p:txBody>
      </p:sp>
      <p:sp>
        <p:nvSpPr>
          <p:cNvPr id="69643" name="Rectangle 11"/>
          <p:cNvSpPr/>
          <p:nvPr>
            <p:custDataLst>
              <p:tags r:id="rId8"/>
            </p:custDataLst>
          </p:nvPr>
        </p:nvSpPr>
        <p:spPr>
          <a:xfrm>
            <a:off x="7711317" y="3216090"/>
            <a:ext cx="690887" cy="1054877"/>
          </a:xfrm>
          <a:prstGeom prst="roundRect">
            <a:avLst/>
          </a:prstGeom>
          <a:solidFill>
            <a:schemeClr val="accent4">
              <a:lumMod val="75000"/>
            </a:schemeClr>
          </a:solidFill>
          <a:ln>
            <a:noFill/>
            <a:miter lim="800000"/>
          </a:ln>
        </p:spPr>
        <p:txBody>
          <a:bodyPr wrap="square" anchor="ctr" anchorCtr="0">
            <a:spAutoFit/>
          </a:bodyPr>
          <a:p>
            <a:pPr algn="ctr">
              <a:spcBef>
                <a:spcPct val="50000"/>
              </a:spcBef>
            </a:pPr>
            <a:r>
              <a:rPr lang="zh-CN" altLang="en-US" sz="2115">
                <a:solidFill>
                  <a:srgbClr val="FFFFCC"/>
                </a:solidFill>
                <a:latin typeface="黑体" panose="02010609060101010101" charset="-122"/>
                <a:ea typeface="黑体" panose="02010609060101010101" charset="-122"/>
                <a:cs typeface="黑体" panose="02010609060101010101" charset="-122"/>
              </a:rPr>
              <a:t>意境</a:t>
            </a:r>
            <a:r>
              <a:rPr lang="zh-CN" altLang="en-US" sz="3705">
                <a:solidFill>
                  <a:srgbClr val="FFFFCC"/>
                </a:solidFill>
                <a:latin typeface="黑体" panose="02010609060101010101" charset="-122"/>
                <a:ea typeface="黑体" panose="02010609060101010101" charset="-122"/>
                <a:cs typeface="黑体" panose="02010609060101010101" charset="-122"/>
              </a:rPr>
              <a:t> </a:t>
            </a:r>
            <a:r>
              <a:rPr lang="zh-CN" altLang="en-US" sz="3705">
                <a:latin typeface="黑体" panose="02010609060101010101" charset="-122"/>
                <a:ea typeface="黑体" panose="02010609060101010101" charset="-122"/>
                <a:cs typeface="黑体" panose="02010609060101010101" charset="-122"/>
              </a:rPr>
              <a:t> </a:t>
            </a:r>
            <a:endParaRPr lang="zh-CN" altLang="en-US" sz="3705">
              <a:latin typeface="黑体" panose="02010609060101010101" charset="-122"/>
              <a:ea typeface="黑体" panose="02010609060101010101" charset="-122"/>
              <a:cs typeface="黑体" panose="02010609060101010101" charset="-122"/>
            </a:endParaRPr>
          </a:p>
        </p:txBody>
      </p:sp>
      <p:sp>
        <p:nvSpPr>
          <p:cNvPr id="69644" name="Rectangle 12"/>
          <p:cNvSpPr/>
          <p:nvPr>
            <p:custDataLst>
              <p:tags r:id="rId9"/>
            </p:custDataLst>
          </p:nvPr>
        </p:nvSpPr>
        <p:spPr>
          <a:xfrm>
            <a:off x="8519144" y="3082907"/>
            <a:ext cx="2674162" cy="1393825"/>
          </a:xfrm>
          <a:prstGeom prst="rect">
            <a:avLst/>
          </a:prstGeom>
          <a:noFill/>
          <a:ln>
            <a:noFill/>
            <a:miter lim="800000"/>
          </a:ln>
        </p:spPr>
        <p:txBody>
          <a:bodyPr wrap="square" anchor="ctr" anchorCtr="0">
            <a:spAutoFit/>
          </a:bodyPr>
          <a:p>
            <a:pPr algn="l">
              <a:spcBef>
                <a:spcPct val="50000"/>
              </a:spcBef>
            </a:pPr>
            <a:r>
              <a:rPr lang="en-US" altLang="zh-CN" sz="2115" err="1">
                <a:solidFill>
                  <a:srgbClr val="C00000"/>
                </a:solidFill>
                <a:latin typeface="黑体" panose="02010609060101010101" charset="-122"/>
                <a:ea typeface="黑体" panose="02010609060101010101" charset="-122"/>
                <a:cs typeface="黑体" panose="02010609060101010101" charset="-122"/>
              </a:rPr>
              <a:t>诗人通过种种意象的创造和组合所构成的一种充满诗意的艺术境界。</a:t>
            </a:r>
            <a:endParaRPr lang="en-US" altLang="zh-CN" sz="2115" err="1">
              <a:solidFill>
                <a:srgbClr val="C00000"/>
              </a:solidFill>
              <a:latin typeface="黑体" panose="02010609060101010101" charset="-122"/>
              <a:ea typeface="黑体" panose="02010609060101010101" charset="-122"/>
              <a:cs typeface="黑体" panose="02010609060101010101" charset="-122"/>
            </a:endParaRPr>
          </a:p>
        </p:txBody>
      </p:sp>
      <p:sp>
        <p:nvSpPr>
          <p:cNvPr id="107527" name="AutoShape 7"/>
          <p:cNvSpPr/>
          <p:nvPr>
            <p:custDataLst>
              <p:tags r:id="rId10"/>
            </p:custDataLst>
          </p:nvPr>
        </p:nvSpPr>
        <p:spPr bwMode="auto">
          <a:xfrm>
            <a:off x="3187622" y="2217932"/>
            <a:ext cx="444910" cy="3123776"/>
          </a:xfrm>
          <a:prstGeom prst="rightBrace">
            <a:avLst>
              <a:gd name="adj1" fmla="val 51471"/>
              <a:gd name="adj2" fmla="val 46326"/>
            </a:avLst>
          </a:prstGeom>
          <a:noFill/>
          <a:ln w="25400">
            <a:solidFill>
              <a:schemeClr val="tx1"/>
            </a:solidFill>
            <a:round/>
          </a:ln>
        </p:spPr>
        <p:txBody>
          <a:bodyPr wrap="none" anchor="ctr"/>
          <a:p>
            <a:endParaRPr lang="zh-CN" altLang="en-US">
              <a:latin typeface="黑体" panose="02010609060101010101" charset="-122"/>
              <a:ea typeface="黑体" panose="02010609060101010101" charset="-122"/>
            </a:endParaRPr>
          </a:p>
        </p:txBody>
      </p:sp>
      <p:pic>
        <p:nvPicPr>
          <p:cNvPr id="2" name="图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6564" y="207645"/>
            <a:ext cx="2086052" cy="1282709"/>
          </a:xfrm>
          <a:prstGeom prst="rect">
            <a:avLst/>
          </a:prstGeom>
        </p:spPr>
      </p:pic>
      <p:pic>
        <p:nvPicPr>
          <p:cNvPr id="3" name="图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21409" y="534162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45572" y="1008389"/>
            <a:ext cx="2324780" cy="521970"/>
          </a:xfrm>
          <a:prstGeom prst="rect">
            <a:avLst/>
          </a:prstGeom>
          <a:solidFill>
            <a:srgbClr val="B09568"/>
          </a:solidFill>
          <a:ln w="28575">
            <a:solidFill>
              <a:schemeClr val="bg1"/>
            </a:solidFill>
          </a:ln>
          <a:effectLst/>
        </p:spPr>
        <p:txBody>
          <a:bodyPr wrap="square" rtlCol="0" anchor="ctr" anchorCtr="0">
            <a:spAutoFit/>
          </a:bodyPr>
          <a:p>
            <a:pPr algn="ctr" fontAlgn="auto">
              <a:lnSpc>
                <a:spcPct val="100000"/>
              </a:lnSpc>
            </a:pPr>
            <a:r>
              <a:rPr lang="zh-CN" altLang="en-US" sz="2800" b="1">
                <a:solidFill>
                  <a:sysClr val="window" lastClr="FFFFFF"/>
                </a:solidFill>
                <a:latin typeface="黑体" panose="02010609060101010101" charset="-122"/>
                <a:ea typeface="黑体" panose="02010609060101010101" charset="-122"/>
              </a:rPr>
              <a:t>学习任务</a:t>
            </a:r>
            <a:endParaRPr lang="zh-CN" altLang="en-US" sz="2800" b="1">
              <a:solidFill>
                <a:sysClr val="window" lastClr="FFFFFF"/>
              </a:solidFill>
              <a:latin typeface="黑体" panose="02010609060101010101" charset="-122"/>
              <a:ea typeface="黑体" panose="02010609060101010101" charset="-122"/>
            </a:endParaRPr>
          </a:p>
        </p:txBody>
      </p:sp>
      <p:sp>
        <p:nvSpPr>
          <p:cNvPr id="12" name="矩形 11"/>
          <p:cNvSpPr/>
          <p:nvPr/>
        </p:nvSpPr>
        <p:spPr>
          <a:xfrm>
            <a:off x="2266216" y="2212892"/>
            <a:ext cx="9490956" cy="454660"/>
          </a:xfrm>
          <a:prstGeom prst="rect">
            <a:avLst/>
          </a:prstGeom>
        </p:spPr>
        <p:txBody>
          <a:bodyPr wrap="square" lIns="96767" tIns="48382" rIns="96767" bIns="48382">
            <a:spAutoFit/>
          </a:bodyPr>
          <a:lstStyle/>
          <a:p>
            <a:r>
              <a:rPr lang="zh-CN" altLang="en-US" sz="2330" b="1" dirty="0" smtClean="0">
                <a:latin typeface="黑体" panose="02010609060101010101" charset="-122"/>
                <a:ea typeface="黑体" panose="02010609060101010101" charset="-122"/>
              </a:rPr>
              <a:t>了解词及其相关知识。</a:t>
            </a:r>
            <a:endParaRPr lang="zh-CN" altLang="en-US" sz="2330" b="1" dirty="0" smtClean="0">
              <a:latin typeface="黑体" panose="02010609060101010101" charset="-122"/>
              <a:ea typeface="黑体" panose="02010609060101010101" charset="-122"/>
            </a:endParaRPr>
          </a:p>
        </p:txBody>
      </p:sp>
      <p:sp>
        <p:nvSpPr>
          <p:cNvPr id="15" name="矩形 14"/>
          <p:cNvSpPr/>
          <p:nvPr/>
        </p:nvSpPr>
        <p:spPr>
          <a:xfrm>
            <a:off x="2266216" y="4879745"/>
            <a:ext cx="9489611" cy="454660"/>
          </a:xfrm>
          <a:prstGeom prst="rect">
            <a:avLst/>
          </a:prstGeom>
        </p:spPr>
        <p:txBody>
          <a:bodyPr wrap="square" lIns="96767" tIns="48382" rIns="96767" bIns="48382">
            <a:spAutoFit/>
          </a:bodyPr>
          <a:lstStyle/>
          <a:p>
            <a:r>
              <a:rPr lang="zh-CN" altLang="en-US" sz="2330" b="1" dirty="0" smtClean="0">
                <a:latin typeface="黑体" panose="02010609060101010101" charset="-122"/>
                <a:ea typeface="黑体" panose="02010609060101010101" charset="-122"/>
              </a:rPr>
              <a:t>诵读词作，领略毛泽东以天下为己任的胸怀。</a:t>
            </a:r>
            <a:endParaRPr lang="en-US" altLang="zh-CN" sz="2330" b="1" dirty="0" smtClean="0">
              <a:latin typeface="黑体" panose="02010609060101010101" charset="-122"/>
              <a:ea typeface="黑体" panose="02010609060101010101" charset="-122"/>
            </a:endParaRPr>
          </a:p>
        </p:txBody>
      </p:sp>
      <p:sp>
        <p:nvSpPr>
          <p:cNvPr id="17" name="矩形 16"/>
          <p:cNvSpPr/>
          <p:nvPr/>
        </p:nvSpPr>
        <p:spPr>
          <a:xfrm>
            <a:off x="2266216" y="2956620"/>
            <a:ext cx="8877357" cy="812800"/>
          </a:xfrm>
          <a:prstGeom prst="rect">
            <a:avLst/>
          </a:prstGeom>
        </p:spPr>
        <p:txBody>
          <a:bodyPr wrap="square" lIns="96767" tIns="48382" rIns="96767" bIns="48382">
            <a:spAutoFit/>
          </a:bodyPr>
          <a:lstStyle/>
          <a:p>
            <a:r>
              <a:rPr lang="zh-CN" altLang="en-US" sz="2330" b="1" dirty="0" smtClean="0">
                <a:latin typeface="黑体" panose="02010609060101010101" charset="-122"/>
                <a:ea typeface="黑体" panose="02010609060101010101" charset="-122"/>
                <a:cs typeface="黑体" panose="02010609060101010101" charset="-122"/>
              </a:rPr>
              <a:t>品味其中意象的活泼灵动、意境的丰盈深邃；揣摩练字选词的精妙之处。</a:t>
            </a:r>
            <a:endParaRPr lang="zh-CN" altLang="en-US" sz="2330" b="1" dirty="0" smtClean="0">
              <a:latin typeface="黑体" panose="02010609060101010101" charset="-122"/>
              <a:ea typeface="黑体" panose="02010609060101010101" charset="-122"/>
              <a:cs typeface="黑体" panose="02010609060101010101" charset="-122"/>
            </a:endParaRPr>
          </a:p>
        </p:txBody>
      </p:sp>
      <p:sp>
        <p:nvSpPr>
          <p:cNvPr id="18" name="文本框 17"/>
          <p:cNvSpPr txBox="1"/>
          <p:nvPr/>
        </p:nvSpPr>
        <p:spPr>
          <a:xfrm>
            <a:off x="2266216" y="4057804"/>
            <a:ext cx="9490283" cy="449580"/>
          </a:xfrm>
          <a:prstGeom prst="rect">
            <a:avLst/>
          </a:prstGeom>
          <a:noFill/>
        </p:spPr>
        <p:txBody>
          <a:bodyPr wrap="square" rtlCol="0">
            <a:spAutoFit/>
          </a:bodyPr>
          <a:p>
            <a:pPr algn="l"/>
            <a:r>
              <a:rPr lang="zh-CN" altLang="en-US" sz="2330" b="1" dirty="0" smtClean="0">
                <a:latin typeface="黑体" panose="02010609060101010101" charset="-122"/>
                <a:ea typeface="黑体" panose="02010609060101010101" charset="-122"/>
                <a:sym typeface="+mn-ea"/>
              </a:rPr>
              <a:t>分析词作结构和词语运用，理解作品的意蕴、意境。</a:t>
            </a:r>
            <a:endParaRPr lang="zh-CN" altLang="en-US" sz="2330" b="1" dirty="0" smtClean="0">
              <a:latin typeface="黑体" panose="02010609060101010101" charset="-122"/>
              <a:ea typeface="黑体" panose="02010609060101010101" charset="-122"/>
            </a:endParaRPr>
          </a:p>
        </p:txBody>
      </p:sp>
      <p:sp>
        <p:nvSpPr>
          <p:cNvPr id="16" name="文本框 15"/>
          <p:cNvSpPr txBox="1"/>
          <p:nvPr/>
        </p:nvSpPr>
        <p:spPr>
          <a:xfrm>
            <a:off x="846135" y="995958"/>
            <a:ext cx="2324686" cy="547370"/>
          </a:xfrm>
          <a:prstGeom prst="rect">
            <a:avLst/>
          </a:prstGeom>
          <a:solidFill>
            <a:srgbClr val="C0504D"/>
          </a:solidFill>
          <a:ln w="28575">
            <a:solidFill>
              <a:schemeClr val="bg1"/>
            </a:solidFill>
          </a:ln>
          <a:effectLst/>
        </p:spPr>
        <p:txBody>
          <a:bodyPr wrap="square" rtlCol="0" anchor="ctr" anchorCtr="0">
            <a:spAutoFit/>
          </a:bodyPr>
          <a:p>
            <a:pPr algn="ctr" fontAlgn="auto">
              <a:lnSpc>
                <a:spcPct val="100000"/>
              </a:lnSpc>
            </a:pPr>
            <a:r>
              <a:rPr lang="zh-CN" altLang="en-US" sz="2965" b="1">
                <a:solidFill>
                  <a:sysClr val="window" lastClr="FFFFFF"/>
                </a:solidFill>
                <a:latin typeface="黑体" panose="02010609060101010101" charset="-122"/>
                <a:ea typeface="黑体" panose="02010609060101010101" charset="-122"/>
              </a:rPr>
              <a:t>学习任务</a:t>
            </a:r>
            <a:endParaRPr lang="zh-CN" altLang="en-US" sz="2965" b="1">
              <a:solidFill>
                <a:sysClr val="window" lastClr="FFFFFF"/>
              </a:solidFill>
              <a:latin typeface="黑体" panose="02010609060101010101" charset="-122"/>
              <a:ea typeface="黑体" panose="02010609060101010101" charset="-122"/>
            </a:endParaRPr>
          </a:p>
        </p:txBody>
      </p:sp>
      <p:sp>
        <p:nvSpPr>
          <p:cNvPr id="19" name="文本框 18"/>
          <p:cNvSpPr txBox="1"/>
          <p:nvPr/>
        </p:nvSpPr>
        <p:spPr>
          <a:xfrm>
            <a:off x="1683532" y="2137488"/>
            <a:ext cx="584700" cy="604454"/>
          </a:xfrm>
          <a:prstGeom prst="roundRect">
            <a:avLst/>
          </a:prstGeom>
        </p:spPr>
        <p:style>
          <a:lnRef idx="3">
            <a:schemeClr val="lt1"/>
          </a:lnRef>
          <a:fillRef idx="1">
            <a:schemeClr val="accent5"/>
          </a:fillRef>
          <a:effectRef idx="1">
            <a:schemeClr val="accent5"/>
          </a:effectRef>
          <a:fontRef idx="minor">
            <a:schemeClr val="lt1"/>
          </a:fontRef>
        </p:style>
        <p:txBody>
          <a:bodyPr wrap="square" rtlCol="0" anchor="ctr" anchorCtr="0">
            <a:spAutoFit/>
          </a:bodyPr>
          <a:p>
            <a:pPr algn="ctr" fontAlgn="auto">
              <a:lnSpc>
                <a:spcPct val="100000"/>
              </a:lnSpc>
            </a:pPr>
            <a:r>
              <a:rPr lang="en-US" altLang="zh-CN" sz="2965" b="1">
                <a:solidFill>
                  <a:sysClr val="window" lastClr="FFFFFF"/>
                </a:solidFill>
                <a:latin typeface="黑体" panose="02010609060101010101" charset="-122"/>
                <a:ea typeface="黑体" panose="02010609060101010101" charset="-122"/>
              </a:rPr>
              <a:t>1</a:t>
            </a:r>
            <a:endParaRPr lang="en-US" altLang="zh-CN" sz="2965" b="1">
              <a:solidFill>
                <a:sysClr val="window" lastClr="FFFFFF"/>
              </a:solidFill>
              <a:latin typeface="黑体" panose="02010609060101010101" charset="-122"/>
              <a:ea typeface="黑体" panose="02010609060101010101" charset="-122"/>
            </a:endParaRPr>
          </a:p>
        </p:txBody>
      </p:sp>
      <p:sp>
        <p:nvSpPr>
          <p:cNvPr id="23" name="文本框 22"/>
          <p:cNvSpPr txBox="1"/>
          <p:nvPr/>
        </p:nvSpPr>
        <p:spPr>
          <a:xfrm>
            <a:off x="1683532" y="2957496"/>
            <a:ext cx="584700" cy="604454"/>
          </a:xfrm>
          <a:prstGeom prst="roundRect">
            <a:avLst/>
          </a:prstGeom>
        </p:spPr>
        <p:style>
          <a:lnRef idx="3">
            <a:schemeClr val="lt1"/>
          </a:lnRef>
          <a:fillRef idx="1">
            <a:schemeClr val="accent5"/>
          </a:fillRef>
          <a:effectRef idx="1">
            <a:schemeClr val="accent5"/>
          </a:effectRef>
          <a:fontRef idx="minor">
            <a:schemeClr val="lt1"/>
          </a:fontRef>
        </p:style>
        <p:txBody>
          <a:bodyPr wrap="square" rtlCol="0" anchor="ctr" anchorCtr="0">
            <a:spAutoFit/>
          </a:bodyPr>
          <a:p>
            <a:pPr algn="ctr" fontAlgn="auto">
              <a:lnSpc>
                <a:spcPct val="100000"/>
              </a:lnSpc>
            </a:pPr>
            <a:r>
              <a:rPr lang="en-US" altLang="zh-CN" sz="2965" b="1">
                <a:solidFill>
                  <a:sysClr val="window" lastClr="FFFFFF"/>
                </a:solidFill>
                <a:latin typeface="黑体" panose="02010609060101010101" charset="-122"/>
                <a:ea typeface="黑体" panose="02010609060101010101" charset="-122"/>
              </a:rPr>
              <a:t>2</a:t>
            </a:r>
            <a:endParaRPr lang="en-US" altLang="zh-CN" sz="2965" b="1">
              <a:solidFill>
                <a:sysClr val="window" lastClr="FFFFFF"/>
              </a:solidFill>
              <a:latin typeface="黑体" panose="02010609060101010101" charset="-122"/>
              <a:ea typeface="黑体" panose="02010609060101010101" charset="-122"/>
            </a:endParaRPr>
          </a:p>
        </p:txBody>
      </p:sp>
      <p:sp>
        <p:nvSpPr>
          <p:cNvPr id="25" name="文本框 24"/>
          <p:cNvSpPr txBox="1"/>
          <p:nvPr/>
        </p:nvSpPr>
        <p:spPr>
          <a:xfrm>
            <a:off x="1683532" y="3983073"/>
            <a:ext cx="584700" cy="604454"/>
          </a:xfrm>
          <a:prstGeom prst="roundRect">
            <a:avLst/>
          </a:prstGeom>
        </p:spPr>
        <p:style>
          <a:lnRef idx="3">
            <a:schemeClr val="lt1"/>
          </a:lnRef>
          <a:fillRef idx="1">
            <a:schemeClr val="accent5"/>
          </a:fillRef>
          <a:effectRef idx="1">
            <a:schemeClr val="accent5"/>
          </a:effectRef>
          <a:fontRef idx="minor">
            <a:schemeClr val="lt1"/>
          </a:fontRef>
        </p:style>
        <p:txBody>
          <a:bodyPr wrap="square" rtlCol="0" anchor="ctr" anchorCtr="0">
            <a:spAutoFit/>
          </a:bodyPr>
          <a:p>
            <a:pPr algn="ctr" fontAlgn="auto">
              <a:lnSpc>
                <a:spcPct val="100000"/>
              </a:lnSpc>
            </a:pPr>
            <a:r>
              <a:rPr lang="en-US" altLang="zh-CN" sz="2965" b="1">
                <a:solidFill>
                  <a:sysClr val="window" lastClr="FFFFFF"/>
                </a:solidFill>
                <a:latin typeface="黑体" panose="02010609060101010101" charset="-122"/>
                <a:ea typeface="黑体" panose="02010609060101010101" charset="-122"/>
              </a:rPr>
              <a:t>3</a:t>
            </a:r>
            <a:endParaRPr lang="en-US" altLang="zh-CN" sz="2965" b="1">
              <a:solidFill>
                <a:sysClr val="window" lastClr="FFFFFF"/>
              </a:solidFill>
              <a:latin typeface="黑体" panose="02010609060101010101" charset="-122"/>
              <a:ea typeface="黑体" panose="02010609060101010101" charset="-122"/>
            </a:endParaRPr>
          </a:p>
        </p:txBody>
      </p:sp>
      <p:sp>
        <p:nvSpPr>
          <p:cNvPr id="26" name="文本框 25"/>
          <p:cNvSpPr txBox="1"/>
          <p:nvPr/>
        </p:nvSpPr>
        <p:spPr>
          <a:xfrm>
            <a:off x="1683532" y="4804341"/>
            <a:ext cx="584700" cy="604454"/>
          </a:xfrm>
          <a:prstGeom prst="roundRect">
            <a:avLst/>
          </a:prstGeom>
        </p:spPr>
        <p:style>
          <a:lnRef idx="3">
            <a:schemeClr val="lt1"/>
          </a:lnRef>
          <a:fillRef idx="1">
            <a:schemeClr val="accent5"/>
          </a:fillRef>
          <a:effectRef idx="1">
            <a:schemeClr val="accent5"/>
          </a:effectRef>
          <a:fontRef idx="minor">
            <a:schemeClr val="lt1"/>
          </a:fontRef>
        </p:style>
        <p:txBody>
          <a:bodyPr wrap="square" rtlCol="0" anchor="ctr" anchorCtr="0">
            <a:spAutoFit/>
          </a:bodyPr>
          <a:p>
            <a:pPr algn="ctr" fontAlgn="auto">
              <a:lnSpc>
                <a:spcPct val="100000"/>
              </a:lnSpc>
            </a:pPr>
            <a:r>
              <a:rPr lang="en-US" altLang="zh-CN" sz="2965" b="1">
                <a:solidFill>
                  <a:sysClr val="window" lastClr="FFFFFF"/>
                </a:solidFill>
                <a:latin typeface="黑体" panose="02010609060101010101" charset="-122"/>
                <a:ea typeface="黑体" panose="02010609060101010101" charset="-122"/>
              </a:rPr>
              <a:t>4</a:t>
            </a:r>
            <a:endParaRPr lang="en-US" altLang="zh-CN" sz="2965" b="1">
              <a:solidFill>
                <a:sysClr val="window" lastClr="FFFFFF"/>
              </a:solidFill>
              <a:latin typeface="黑体" panose="02010609060101010101" charset="-122"/>
              <a:ea typeface="黑体" panose="02010609060101010101" charset="-122"/>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24279" y="78105"/>
            <a:ext cx="2086052" cy="1282709"/>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0974" y="562610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Rectangle 2"/>
          <p:cNvSpPr>
            <a:spLocks noGrp="1" noRot="1" noChangeArrowheads="1"/>
          </p:cNvSpPr>
          <p:nvPr/>
        </p:nvSpPr>
        <p:spPr>
          <a:xfrm>
            <a:off x="875034" y="1005520"/>
            <a:ext cx="10331042" cy="5336226"/>
          </a:xfrm>
        </p:spPr>
        <p:txBody>
          <a:bodyPr/>
          <a:lstStyle>
            <a:lvl1pPr marL="215900" indent="-215900" algn="l" defTabSz="864235"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mn-ea"/>
                <a:cs typeface="+mn-cs"/>
              </a:defRPr>
            </a:lvl1pPr>
            <a:lvl2pPr marL="647700" indent="-215900" algn="l" defTabSz="864235" rtl="0" eaLnBrk="1" latinLnBrk="0" hangingPunct="1">
              <a:lnSpc>
                <a:spcPct val="90000"/>
              </a:lnSpc>
              <a:spcBef>
                <a:spcPct val="95000"/>
              </a:spcBef>
              <a:buFont typeface="Arial" panose="020B0604020202020204" pitchFamily="34" charset="0"/>
              <a:buChar char="•"/>
              <a:defRPr sz="2270" kern="1200">
                <a:solidFill>
                  <a:schemeClr val="tx1"/>
                </a:solidFill>
                <a:latin typeface="+mn-lt"/>
                <a:ea typeface="+mn-ea"/>
                <a:cs typeface="+mn-cs"/>
              </a:defRPr>
            </a:lvl2pPr>
            <a:lvl3pPr marL="1080135" indent="-215900" algn="l" defTabSz="864235" rtl="0" eaLnBrk="1" latinLnBrk="0" hangingPunct="1">
              <a:lnSpc>
                <a:spcPct val="90000"/>
              </a:lnSpc>
              <a:spcBef>
                <a:spcPct val="95000"/>
              </a:spcBef>
              <a:buFont typeface="Arial" panose="020B0604020202020204" pitchFamily="34" charset="0"/>
              <a:buChar char="•"/>
              <a:defRPr sz="1890" kern="1200">
                <a:solidFill>
                  <a:schemeClr val="tx1"/>
                </a:solidFill>
                <a:latin typeface="+mn-lt"/>
                <a:ea typeface="+mn-ea"/>
                <a:cs typeface="+mn-cs"/>
              </a:defRPr>
            </a:lvl3pPr>
            <a:lvl4pPr marL="15119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4pPr>
            <a:lvl5pPr marL="19437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a:lstStyle>
          <a:p>
            <a:pPr marL="0" indent="513080" algn="l" defTabSz="914400">
              <a:lnSpc>
                <a:spcPct val="100000"/>
              </a:lnSpc>
              <a:buClrTx/>
              <a:buSzTx/>
              <a:buFontTx/>
              <a:buNone/>
              <a:extLst>
                <a:ext uri="{35155182-B16C-46BC-9424-99874614C6A1}">
                  <wpsdc:indentchars xmlns:wpsdc="http://www.wps.cn/officeDocument/2017/drawingmlCustomData" val="200" checksum="3048255309"/>
                </a:ext>
              </a:extLst>
            </a:pPr>
            <a:r>
              <a:rPr lang="zh-CN" altLang="en-US" sz="2115" spc="-100" dirty="0" smtClean="0">
                <a:latin typeface="黑体" panose="02010609060101010101" charset="-122"/>
                <a:ea typeface="黑体" panose="02010609060101010101" charset="-122"/>
                <a:cs typeface="黑体" panose="02010609060101010101" charset="-122"/>
              </a:rPr>
              <a:t>（2）古典诗词中的意象</a:t>
            </a:r>
            <a:endParaRPr lang="zh-CN" altLang="en-US" sz="2115" spc="-100" dirty="0" smtClean="0">
              <a:latin typeface="黑体" panose="02010609060101010101" charset="-122"/>
              <a:ea typeface="黑体" panose="02010609060101010101" charset="-122"/>
              <a:cs typeface="黑体" panose="02010609060101010101" charset="-122"/>
            </a:endParaRPr>
          </a:p>
          <a:p>
            <a:pPr>
              <a:lnSpc>
                <a:spcPct val="150000"/>
              </a:lnSpc>
              <a:spcBef>
                <a:spcPct val="0"/>
              </a:spcBef>
              <a:buFont typeface="Wingdings" panose="05000000000000000000" pitchFamily="2" charset="2"/>
              <a:buNone/>
            </a:pPr>
            <a:r>
              <a:rPr lang="zh-CN" altLang="en-US" sz="2750" b="1" spc="-100" dirty="0" smtClean="0">
                <a:solidFill>
                  <a:srgbClr val="FF0000"/>
                </a:solidFill>
                <a:latin typeface="黑体" panose="02010609060101010101" charset="-122"/>
                <a:ea typeface="黑体" panose="02010609060101010101" charset="-122"/>
                <a:cs typeface="黑体" panose="02010609060101010101" charset="-122"/>
              </a:rPr>
              <a:t>    </a:t>
            </a:r>
            <a:r>
              <a:rPr lang="zh-CN" altLang="en-US" sz="2115" spc="-100" dirty="0" smtClean="0">
                <a:solidFill>
                  <a:schemeClr val="tx1"/>
                </a:solidFill>
                <a:latin typeface="黑体" panose="02010609060101010101" charset="-122"/>
                <a:ea typeface="黑体" panose="02010609060101010101" charset="-122"/>
                <a:cs typeface="黑体" panose="02010609060101010101" charset="-122"/>
              </a:rPr>
              <a:t>古典诗词中，诗人的抒情往往不是情感的直接流露，也不是思想的直接灌输，而是言在此意在彼，</a:t>
            </a:r>
            <a:r>
              <a:rPr lang="zh-CN" altLang="en-US" sz="2115" spc="-100">
                <a:solidFill>
                  <a:srgbClr val="FF0000"/>
                </a:solidFill>
                <a:latin typeface="黑体" panose="02010609060101010101" charset="-122"/>
                <a:ea typeface="黑体" panose="02010609060101010101" charset="-122"/>
                <a:cs typeface="黑体" panose="02010609060101010101" charset="-122"/>
              </a:rPr>
              <a:t>写景则借景抒情，咏物则托物言志。</a:t>
            </a:r>
            <a:r>
              <a:rPr lang="zh-CN" altLang="en-US" sz="2115" spc="-100" dirty="0" smtClean="0">
                <a:latin typeface="黑体" panose="02010609060101010101" charset="-122"/>
                <a:ea typeface="黑体" panose="02010609060101010101" charset="-122"/>
                <a:cs typeface="黑体" panose="02010609060101010101" charset="-122"/>
              </a:rPr>
              <a:t>这里的所写之“景”、所咏之“物”，即为客观之“</a:t>
            </a:r>
            <a:r>
              <a:rPr lang="zh-CN" altLang="en-US" sz="2115" spc="-100">
                <a:solidFill>
                  <a:srgbClr val="FF0000"/>
                </a:solidFill>
                <a:latin typeface="黑体" panose="02010609060101010101" charset="-122"/>
                <a:ea typeface="黑体" panose="02010609060101010101" charset="-122"/>
                <a:cs typeface="黑体" panose="02010609060101010101" charset="-122"/>
              </a:rPr>
              <a:t>象</a:t>
            </a:r>
            <a:r>
              <a:rPr lang="zh-CN" altLang="en-US" sz="2115" spc="-100" dirty="0" smtClean="0">
                <a:latin typeface="黑体" panose="02010609060101010101" charset="-122"/>
                <a:ea typeface="黑体" panose="02010609060101010101" charset="-122"/>
                <a:cs typeface="黑体" panose="02010609060101010101" charset="-122"/>
              </a:rPr>
              <a:t>”；借景所抒之“情”，咏物所言之“志”，即为主观之“</a:t>
            </a:r>
            <a:r>
              <a:rPr lang="zh-CN" altLang="en-US" sz="2115" spc="-100">
                <a:solidFill>
                  <a:srgbClr val="FF0000"/>
                </a:solidFill>
                <a:latin typeface="黑体" panose="02010609060101010101" charset="-122"/>
                <a:ea typeface="黑体" panose="02010609060101010101" charset="-122"/>
                <a:cs typeface="黑体" panose="02010609060101010101" charset="-122"/>
              </a:rPr>
              <a:t>意</a:t>
            </a:r>
            <a:r>
              <a:rPr lang="zh-CN" altLang="en-US" sz="2115" spc="-100" dirty="0" smtClean="0">
                <a:latin typeface="黑体" panose="02010609060101010101" charset="-122"/>
                <a:ea typeface="黑体" panose="02010609060101010101" charset="-122"/>
                <a:cs typeface="黑体" panose="02010609060101010101" charset="-122"/>
              </a:rPr>
              <a:t>”。“象”与“意”的完美结合，就是“</a:t>
            </a:r>
            <a:r>
              <a:rPr lang="zh-CN" altLang="en-US" sz="2115" spc="-100">
                <a:solidFill>
                  <a:srgbClr val="FF0000"/>
                </a:solidFill>
                <a:latin typeface="黑体" panose="02010609060101010101" charset="-122"/>
                <a:ea typeface="黑体" panose="02010609060101010101" charset="-122"/>
                <a:cs typeface="黑体" panose="02010609060101010101" charset="-122"/>
              </a:rPr>
              <a:t>意象</a:t>
            </a:r>
            <a:r>
              <a:rPr lang="zh-CN" altLang="en-US" sz="2115" spc="-100" dirty="0" smtClean="0">
                <a:latin typeface="黑体" panose="02010609060101010101" charset="-122"/>
                <a:ea typeface="黑体" panose="02010609060101010101" charset="-122"/>
                <a:cs typeface="黑体" panose="02010609060101010101" charset="-122"/>
              </a:rPr>
              <a:t>”。诗人的聪明往往就在于他能创造一个或一群新奇的“意象”，来含蓄地抒发自己的情感。</a:t>
            </a:r>
            <a:endParaRPr lang="zh-CN" altLang="en-US" sz="2115" spc="-100" dirty="0" smtClean="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62659" y="187960"/>
            <a:ext cx="2086052" cy="1282709"/>
          </a:xfrm>
          <a:prstGeom prst="rect">
            <a:avLst/>
          </a:prstGeom>
        </p:spPr>
      </p:pic>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7169" y="535368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p:nvPr>
            <p:ph type="title"/>
          </p:nvPr>
        </p:nvSpPr>
        <p:spPr>
          <a:xfrm>
            <a:off x="1124585" y="961708"/>
            <a:ext cx="9144000" cy="1143000"/>
          </a:xfrm>
          <a:solidFill>
            <a:srgbClr val="FFFFFF"/>
          </a:solidFill>
          <a:ln>
            <a:solidFill>
              <a:srgbClr val="000000"/>
            </a:solidFill>
            <a:miter/>
          </a:ln>
        </p:spPr>
        <p:txBody>
          <a:bodyPr/>
          <a:p>
            <a:pPr eaLnBrk="1" hangingPunct="1"/>
            <a:r>
              <a:rPr lang="zh-CN" altLang="en-US" sz="5400" b="1" dirty="0"/>
              <a:t>美词再读：读语言，品感情</a:t>
            </a:r>
            <a:endParaRPr lang="zh-CN" altLang="en-US" sz="5400" b="1" dirty="0"/>
          </a:p>
        </p:txBody>
      </p:sp>
      <p:sp>
        <p:nvSpPr>
          <p:cNvPr id="100" name="文本框 99"/>
          <p:cNvSpPr txBox="1"/>
          <p:nvPr/>
        </p:nvSpPr>
        <p:spPr>
          <a:xfrm>
            <a:off x="1346200" y="2514600"/>
            <a:ext cx="8174990" cy="3784600"/>
          </a:xfrm>
          <a:prstGeom prst="rect">
            <a:avLst/>
          </a:prstGeom>
          <a:noFill/>
          <a:ln w="9525">
            <a:noFill/>
          </a:ln>
        </p:spPr>
        <p:txBody>
          <a:bodyPr wrap="square">
            <a:spAutoFit/>
          </a:bodyPr>
          <a:p>
            <a:pPr indent="0"/>
            <a:r>
              <a:rPr lang="zh-CN" sz="4000" b="1">
                <a:latin typeface="Calibri" panose="020F0502020204030204" charset="0"/>
                <a:ea typeface="宋体" panose="02010600030101010101" pitchFamily="2" charset="-122"/>
              </a:rPr>
              <a:t>独立寒秋，湘江北去，橘子洲头。看万山红遍，层林尽染；漫江碧透，百舸争流。鹰击长空，鱼翔浅底，万类霜天竞自由。怅寥廓，问苍茫大地，谁主沉浮？</a:t>
            </a:r>
            <a:endParaRPr lang="zh-CN" altLang="en-US" sz="4000" b="1">
              <a:latin typeface="Calibri" panose="020F0502020204030204" charset="0"/>
              <a:ea typeface="宋体" panose="02010600030101010101" pitchFamily="2"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61719" y="5373370"/>
            <a:ext cx="2086052" cy="1282709"/>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7169" y="5353685"/>
            <a:ext cx="2086052" cy="128270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4"/>
          <p:cNvSpPr txBox="1"/>
          <p:nvPr/>
        </p:nvSpPr>
        <p:spPr>
          <a:xfrm>
            <a:off x="1919288" y="1125538"/>
            <a:ext cx="8353425" cy="6369685"/>
          </a:xfrm>
          <a:prstGeom prst="rect">
            <a:avLst/>
          </a:prstGeom>
          <a:noFill/>
          <a:ln w="9525">
            <a:noFill/>
          </a:ln>
        </p:spPr>
        <p:txBody>
          <a:bodyPr>
            <a:spAutoFit/>
          </a:bodyPr>
          <a:p>
            <a:r>
              <a:rPr lang="zh-CN" altLang="en-US" sz="4800" b="1" dirty="0">
                <a:latin typeface="Arial" panose="020B0604020202020204" pitchFamily="34" charset="0"/>
              </a:rPr>
              <a:t>探究一：毛泽东选择意象想要表达什么样的感情？从哪些诗句中可以看出来？</a:t>
            </a:r>
            <a:endParaRPr lang="zh-CN" altLang="en-US" sz="4800" b="1" dirty="0">
              <a:latin typeface="Arial" panose="020B0604020202020204" pitchFamily="34" charset="0"/>
            </a:endParaRPr>
          </a:p>
          <a:p>
            <a:endParaRPr lang="zh-CN" altLang="en-US" sz="4800" b="1" dirty="0">
              <a:latin typeface="Arial" panose="020B0604020202020204" pitchFamily="34" charset="0"/>
            </a:endParaRPr>
          </a:p>
          <a:p>
            <a:endParaRPr lang="zh-CN" altLang="en-US" sz="4800" b="1" dirty="0">
              <a:latin typeface="Arial" panose="020B0604020202020204" pitchFamily="34" charset="0"/>
            </a:endParaRPr>
          </a:p>
          <a:p>
            <a:r>
              <a:rPr lang="zh-CN" altLang="en-US" sz="4800" b="1" dirty="0">
                <a:latin typeface="Arial" panose="020B0604020202020204" pitchFamily="34" charset="0"/>
              </a:rPr>
              <a:t>探究二： 采用你喜欢的方式，读一读本诗，读出诗歌的感情。</a:t>
            </a:r>
            <a:endParaRPr lang="zh-CN" altLang="en-US" sz="4800" dirty="0">
              <a:latin typeface="Arial" panose="020B0604020202020204" pitchFamily="34" charset="0"/>
            </a:endParaRPr>
          </a:p>
          <a:p>
            <a:pPr>
              <a:spcBef>
                <a:spcPct val="50000"/>
              </a:spcBef>
            </a:pPr>
            <a:endParaRPr lang="zh-CN" altLang="en-US" sz="4800" dirty="0">
              <a:latin typeface="Arial" panose="020B0604020202020204" pitchFamily="34"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10944" y="137795"/>
            <a:ext cx="2086052" cy="1282709"/>
          </a:xfrm>
          <a:prstGeom prst="rect">
            <a:avLst/>
          </a:prstGeom>
        </p:spPr>
      </p:pic>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7169" y="5353685"/>
            <a:ext cx="2086052" cy="1282709"/>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nvSpPr>
        <p:spPr>
          <a:xfrm>
            <a:off x="821940" y="1652050"/>
            <a:ext cx="10433868" cy="1393825"/>
          </a:xfrm>
          <a:prstGeom prst="rect">
            <a:avLst/>
          </a:prstGeom>
          <a:noFill/>
        </p:spPr>
        <p:txBody>
          <a:bodyPr wrap="square" rtlCol="0">
            <a:spAutoFit/>
          </a:bodyPr>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1.古代文人墨客面对秋风落叶、草木凋零的景象，往往选取“黄花”“枯草”“寒蝉”“暮鸦”这样的意象，抒发心中淤积的情感。同学们已经读出了豪迈奔放、气势磅礴的特点，思考诗人选取了哪些意象？这些意象有哪些特点？完成下面表格。</a:t>
            </a:r>
            <a:endParaRPr lang="zh-CN" altLang="en-US" sz="2115" dirty="0" smtClean="0">
              <a:latin typeface="黑体" panose="02010609060101010101" charset="-122"/>
              <a:ea typeface="黑体" panose="02010609060101010101" charset="-122"/>
              <a:cs typeface="黑体" panose="02010609060101010101" charset="-122"/>
            </a:endParaRPr>
          </a:p>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rPr>
              <a:t>明确：</a:t>
            </a:r>
            <a:endParaRPr lang="zh-CN" altLang="en-US" sz="2115">
              <a:solidFill>
                <a:schemeClr val="accent1">
                  <a:lumMod val="75000"/>
                </a:schemeClr>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816564" y="1008880"/>
            <a:ext cx="10437228" cy="416560"/>
          </a:xfrm>
          <a:prstGeom prst="rect">
            <a:avLst/>
          </a:prstGeom>
          <a:noFill/>
        </p:spPr>
        <p:txBody>
          <a:bodyPr wrap="square" rtlCol="0">
            <a:spAutoFit/>
          </a:bodyPr>
          <a:p>
            <a:r>
              <a:rPr lang="zh-CN" altLang="en-US" sz="2115" dirty="0" smtClean="0">
                <a:latin typeface="黑体" panose="02010609060101010101" charset="-122"/>
                <a:ea typeface="黑体" panose="02010609060101010101" charset="-122"/>
                <a:cs typeface="黑体" panose="02010609060101010101" charset="-122"/>
              </a:rPr>
              <a:t>学习活动三：合作探究，意象特点</a:t>
            </a:r>
            <a:endParaRPr lang="zh-CN" altLang="en-US" sz="2115" dirty="0" smtClean="0">
              <a:latin typeface="黑体" panose="02010609060101010101" charset="-122"/>
              <a:ea typeface="黑体" panose="02010609060101010101" charset="-122"/>
              <a:cs typeface="黑体" panose="02010609060101010101" charset="-122"/>
            </a:endParaRPr>
          </a:p>
        </p:txBody>
      </p:sp>
      <p:graphicFrame>
        <p:nvGraphicFramePr>
          <p:cNvPr id="2" name="表格 1"/>
          <p:cNvGraphicFramePr/>
          <p:nvPr>
            <p:custDataLst>
              <p:tags r:id="rId1"/>
            </p:custDataLst>
          </p:nvPr>
        </p:nvGraphicFramePr>
        <p:xfrm>
          <a:off x="836726" y="3051297"/>
          <a:ext cx="10403840" cy="3098800"/>
        </p:xfrm>
        <a:graphic>
          <a:graphicData uri="http://schemas.openxmlformats.org/drawingml/2006/table">
            <a:tbl>
              <a:tblPr firstRow="1" bandRow="1">
                <a:tableStyleId>{5C22544A-7EE6-4342-B048-85BDC9FD1C3A}</a:tableStyleId>
              </a:tblPr>
              <a:tblGrid>
                <a:gridCol w="1243330"/>
                <a:gridCol w="1487805"/>
                <a:gridCol w="1845945"/>
                <a:gridCol w="1864995"/>
                <a:gridCol w="3961765"/>
              </a:tblGrid>
              <a:tr h="387350">
                <a:tc>
                  <a:txBody>
                    <a:bodyPr/>
                    <a:p>
                      <a:pPr algn="ctr">
                        <a:buNone/>
                      </a:pPr>
                      <a:r>
                        <a:rPr lang="zh-CN" altLang="en-US" sz="1905">
                          <a:latin typeface="黑体" panose="02010609060101010101" charset="-122"/>
                          <a:ea typeface="黑体" panose="02010609060101010101" charset="-122"/>
                        </a:rPr>
                        <a:t>意象</a:t>
                      </a:r>
                      <a:endParaRPr lang="zh-CN" altLang="en-US" sz="1905">
                        <a:latin typeface="黑体" panose="02010609060101010101" charset="-122"/>
                        <a:ea typeface="黑体" panose="02010609060101010101" charset="-122"/>
                      </a:endParaRPr>
                    </a:p>
                  </a:txBody>
                  <a:tcPr marL="96777" marR="96777" marT="48388" marB="48388" anchor="ctr" anchorCtr="0"/>
                </a:tc>
                <a:tc>
                  <a:txBody>
                    <a:bodyPr/>
                    <a:p>
                      <a:pPr algn="ctr">
                        <a:buNone/>
                      </a:pPr>
                      <a:r>
                        <a:rPr lang="zh-CN" altLang="en-US" sz="1905">
                          <a:latin typeface="黑体" panose="02010609060101010101" charset="-122"/>
                          <a:ea typeface="黑体" panose="02010609060101010101" charset="-122"/>
                        </a:rPr>
                        <a:t>观察视角</a:t>
                      </a:r>
                      <a:endParaRPr lang="zh-CN" altLang="en-US" sz="1905">
                        <a:latin typeface="黑体" panose="02010609060101010101" charset="-122"/>
                        <a:ea typeface="黑体" panose="02010609060101010101" charset="-122"/>
                      </a:endParaRPr>
                    </a:p>
                  </a:txBody>
                  <a:tcPr marL="96777" marR="96777" marT="48388" marB="48388" anchor="ctr" anchorCtr="0"/>
                </a:tc>
                <a:tc>
                  <a:txBody>
                    <a:bodyPr/>
                    <a:p>
                      <a:pPr algn="ctr">
                        <a:buNone/>
                      </a:pPr>
                      <a:r>
                        <a:rPr lang="zh-CN" altLang="en-US" sz="1905">
                          <a:latin typeface="黑体" panose="02010609060101010101" charset="-122"/>
                          <a:ea typeface="黑体" panose="02010609060101010101" charset="-122"/>
                        </a:rPr>
                        <a:t>相关诗句</a:t>
                      </a:r>
                      <a:endParaRPr lang="zh-CN" altLang="en-US" sz="1905">
                        <a:latin typeface="黑体" panose="02010609060101010101" charset="-122"/>
                        <a:ea typeface="黑体" panose="02010609060101010101" charset="-122"/>
                      </a:endParaRPr>
                    </a:p>
                  </a:txBody>
                  <a:tcPr marL="96777" marR="96777" marT="48388" marB="48388" anchor="ctr" anchorCtr="0"/>
                </a:tc>
                <a:tc>
                  <a:txBody>
                    <a:bodyPr/>
                    <a:p>
                      <a:pPr algn="ctr">
                        <a:buNone/>
                      </a:pPr>
                      <a:r>
                        <a:rPr lang="zh-CN" altLang="en-US" sz="1905">
                          <a:latin typeface="黑体" panose="02010609060101010101" charset="-122"/>
                          <a:ea typeface="黑体" panose="02010609060101010101" charset="-122"/>
                        </a:rPr>
                        <a:t>修饰词</a:t>
                      </a:r>
                      <a:endParaRPr lang="zh-CN" altLang="en-US" sz="1905">
                        <a:latin typeface="黑体" panose="02010609060101010101" charset="-122"/>
                        <a:ea typeface="黑体" panose="02010609060101010101" charset="-122"/>
                      </a:endParaRPr>
                    </a:p>
                  </a:txBody>
                  <a:tcPr marL="96777" marR="96777" marT="48388" marB="48388" anchor="ctr" anchorCtr="0"/>
                </a:tc>
                <a:tc>
                  <a:txBody>
                    <a:bodyPr/>
                    <a:p>
                      <a:pPr algn="ctr">
                        <a:buNone/>
                      </a:pPr>
                      <a:r>
                        <a:rPr lang="zh-CN" altLang="en-US" sz="1905">
                          <a:latin typeface="黑体" panose="02010609060101010101" charset="-122"/>
                          <a:ea typeface="黑体" panose="02010609060101010101" charset="-122"/>
                        </a:rPr>
                        <a:t>意象特点</a:t>
                      </a:r>
                      <a:endParaRPr lang="zh-CN" altLang="en-US" sz="1905">
                        <a:latin typeface="黑体" panose="02010609060101010101" charset="-122"/>
                        <a:ea typeface="黑体" panose="02010609060101010101" charset="-122"/>
                      </a:endParaRPr>
                    </a:p>
                  </a:txBody>
                  <a:tcPr marL="96777" marR="96777" marT="48388" marB="48388" anchor="ctr" anchorCtr="0"/>
                </a:tc>
              </a:tr>
              <a:tr h="387350">
                <a:tc>
                  <a:txBody>
                    <a:bodyPr/>
                    <a:p>
                      <a:pPr algn="ctr">
                        <a:buNone/>
                      </a:pPr>
                      <a:r>
                        <a:rPr lang="zh-CN" altLang="en-US" sz="1905">
                          <a:latin typeface="黑体" panose="02010609060101010101" charset="-122"/>
                          <a:ea typeface="黑体" panose="02010609060101010101" charset="-122"/>
                        </a:rPr>
                        <a:t>山</a:t>
                      </a:r>
                      <a:endParaRPr lang="zh-CN" altLang="en-US" sz="1905">
                        <a:latin typeface="黑体" panose="02010609060101010101" charset="-122"/>
                        <a:ea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林</a:t>
                      </a:r>
                      <a:endParaRPr lang="zh-CN" altLang="en-US" sz="1905">
                        <a:latin typeface="黑体" panose="02010609060101010101" charset="-122"/>
                        <a:ea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sym typeface="+mn-ea"/>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sym typeface="+mn-ea"/>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江</a:t>
                      </a:r>
                      <a:endParaRPr lang="zh-CN" altLang="en-US" sz="1905">
                        <a:latin typeface="黑体" panose="02010609060101010101" charset="-122"/>
                        <a:ea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sym typeface="+mn-ea"/>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sym typeface="+mn-ea"/>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舸</a:t>
                      </a:r>
                      <a:endParaRPr lang="zh-CN" altLang="en-US" sz="1905">
                        <a:latin typeface="黑体" panose="02010609060101010101" charset="-122"/>
                        <a:ea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鹰</a:t>
                      </a:r>
                      <a:endParaRPr lang="zh-CN" altLang="en-US" sz="1905">
                        <a:latin typeface="黑体" panose="02010609060101010101" charset="-122"/>
                        <a:ea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鱼</a:t>
                      </a:r>
                      <a:endParaRPr lang="zh-CN" altLang="en-US" sz="1905">
                        <a:latin typeface="黑体" panose="02010609060101010101" charset="-122"/>
                        <a:ea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总结句</a:t>
                      </a:r>
                      <a:endParaRPr lang="zh-CN" altLang="en-US" sz="1905">
                        <a:latin typeface="黑体" panose="02010609060101010101" charset="-122"/>
                        <a:ea typeface="黑体" panose="02010609060101010101" charset="-122"/>
                      </a:endParaRPr>
                    </a:p>
                  </a:txBody>
                  <a:tcPr marL="96777" marR="96777" marT="48388" marB="48388"/>
                </a:tc>
                <a:tc gridSpan="4">
                  <a:txBody>
                    <a:bodyPr/>
                    <a:p>
                      <a:pPr algn="ctr">
                        <a:buNone/>
                      </a:pP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hMerge="1">
                  <a:tcPr/>
                </a:tc>
                <a:tc hMerge="1">
                  <a:tcPr/>
                </a:tc>
                <a:tc hMerge="1">
                  <a:tcPr/>
                </a:tc>
              </a:tr>
            </a:tbl>
          </a:graphicData>
        </a:graphic>
      </p:graphicFrame>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2029" y="227330"/>
            <a:ext cx="2086052" cy="128270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 y="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nvSpPr>
        <p:spPr>
          <a:xfrm>
            <a:off x="821940" y="1652050"/>
            <a:ext cx="10433868" cy="1393825"/>
          </a:xfrm>
          <a:prstGeom prst="rect">
            <a:avLst/>
          </a:prstGeom>
          <a:noFill/>
        </p:spPr>
        <p:txBody>
          <a:bodyPr wrap="square" rtlCol="0">
            <a:spAutoFit/>
          </a:bodyPr>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1.古代文人墨客面对秋风落叶、草木凋零的景象，往往选取“黄花”“枯草”“寒蝉”“暮鸦”这样的意象，抒发心中淤积的情感。同学们已经读出了豪迈奔放、气势磅礴的特点，思考诗人选取了哪些意象？这些意象有哪些特点？完成下面表格。</a:t>
            </a:r>
            <a:endParaRPr lang="zh-CN" altLang="en-US" sz="2115" dirty="0" smtClean="0">
              <a:latin typeface="黑体" panose="02010609060101010101" charset="-122"/>
              <a:ea typeface="黑体" panose="02010609060101010101" charset="-122"/>
              <a:cs typeface="黑体" panose="02010609060101010101" charset="-122"/>
            </a:endParaRPr>
          </a:p>
          <a:p>
            <a:pPr indent="538480" fontAlgn="auto">
              <a:lnSpc>
                <a:spcPct val="100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rPr>
              <a:t>明确：</a:t>
            </a:r>
            <a:endParaRPr lang="zh-CN" altLang="en-US" sz="2115">
              <a:solidFill>
                <a:schemeClr val="accent1">
                  <a:lumMod val="75000"/>
                </a:schemeClr>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816564" y="1008880"/>
            <a:ext cx="10437228" cy="416560"/>
          </a:xfrm>
          <a:prstGeom prst="rect">
            <a:avLst/>
          </a:prstGeom>
          <a:noFill/>
        </p:spPr>
        <p:txBody>
          <a:bodyPr wrap="square" rtlCol="0">
            <a:spAutoFit/>
          </a:bodyPr>
          <a:p>
            <a:r>
              <a:rPr lang="zh-CN" altLang="en-US" sz="2115" dirty="0" smtClean="0">
                <a:latin typeface="黑体" panose="02010609060101010101" charset="-122"/>
                <a:ea typeface="黑体" panose="02010609060101010101" charset="-122"/>
                <a:cs typeface="黑体" panose="02010609060101010101" charset="-122"/>
              </a:rPr>
              <a:t>学习活动三：合作探究，意象特点</a:t>
            </a:r>
            <a:endParaRPr lang="zh-CN" altLang="en-US" sz="2115" dirty="0" smtClean="0">
              <a:latin typeface="黑体" panose="02010609060101010101" charset="-122"/>
              <a:ea typeface="黑体" panose="02010609060101010101" charset="-122"/>
              <a:cs typeface="黑体" panose="02010609060101010101" charset="-122"/>
            </a:endParaRPr>
          </a:p>
        </p:txBody>
      </p:sp>
      <p:graphicFrame>
        <p:nvGraphicFramePr>
          <p:cNvPr id="2" name="表格 1"/>
          <p:cNvGraphicFramePr/>
          <p:nvPr>
            <p:custDataLst>
              <p:tags r:id="rId1"/>
            </p:custDataLst>
          </p:nvPr>
        </p:nvGraphicFramePr>
        <p:xfrm>
          <a:off x="836726" y="3051297"/>
          <a:ext cx="10403840" cy="3098800"/>
        </p:xfrm>
        <a:graphic>
          <a:graphicData uri="http://schemas.openxmlformats.org/drawingml/2006/table">
            <a:tbl>
              <a:tblPr firstRow="1" bandRow="1">
                <a:tableStyleId>{5C22544A-7EE6-4342-B048-85BDC9FD1C3A}</a:tableStyleId>
              </a:tblPr>
              <a:tblGrid>
                <a:gridCol w="1243330"/>
                <a:gridCol w="1487805"/>
                <a:gridCol w="1845945"/>
                <a:gridCol w="1864995"/>
                <a:gridCol w="3961765"/>
              </a:tblGrid>
              <a:tr h="387350">
                <a:tc>
                  <a:txBody>
                    <a:bodyPr/>
                    <a:p>
                      <a:pPr algn="ctr">
                        <a:buNone/>
                      </a:pPr>
                      <a:r>
                        <a:rPr lang="zh-CN" altLang="en-US" sz="1905">
                          <a:latin typeface="黑体" panose="02010609060101010101" charset="-122"/>
                          <a:ea typeface="黑体" panose="02010609060101010101" charset="-122"/>
                        </a:rPr>
                        <a:t>意象</a:t>
                      </a:r>
                      <a:endParaRPr lang="zh-CN" altLang="en-US" sz="1905">
                        <a:latin typeface="黑体" panose="02010609060101010101" charset="-122"/>
                        <a:ea typeface="黑体" panose="02010609060101010101" charset="-122"/>
                      </a:endParaRPr>
                    </a:p>
                  </a:txBody>
                  <a:tcPr marL="96777" marR="96777" marT="48388" marB="48388" anchor="ctr" anchorCtr="0"/>
                </a:tc>
                <a:tc>
                  <a:txBody>
                    <a:bodyPr/>
                    <a:p>
                      <a:pPr algn="ctr">
                        <a:buNone/>
                      </a:pPr>
                      <a:r>
                        <a:rPr lang="zh-CN" altLang="en-US" sz="1905">
                          <a:latin typeface="黑体" panose="02010609060101010101" charset="-122"/>
                          <a:ea typeface="黑体" panose="02010609060101010101" charset="-122"/>
                        </a:rPr>
                        <a:t>观察视角</a:t>
                      </a:r>
                      <a:endParaRPr lang="zh-CN" altLang="en-US" sz="1905">
                        <a:latin typeface="黑体" panose="02010609060101010101" charset="-122"/>
                        <a:ea typeface="黑体" panose="02010609060101010101" charset="-122"/>
                      </a:endParaRPr>
                    </a:p>
                  </a:txBody>
                  <a:tcPr marL="96777" marR="96777" marT="48388" marB="48388" anchor="ctr" anchorCtr="0"/>
                </a:tc>
                <a:tc>
                  <a:txBody>
                    <a:bodyPr/>
                    <a:p>
                      <a:pPr algn="ctr">
                        <a:buNone/>
                      </a:pPr>
                      <a:r>
                        <a:rPr lang="zh-CN" altLang="en-US" sz="1905">
                          <a:latin typeface="黑体" panose="02010609060101010101" charset="-122"/>
                          <a:ea typeface="黑体" panose="02010609060101010101" charset="-122"/>
                        </a:rPr>
                        <a:t>相关诗句</a:t>
                      </a:r>
                      <a:endParaRPr lang="zh-CN" altLang="en-US" sz="1905">
                        <a:latin typeface="黑体" panose="02010609060101010101" charset="-122"/>
                        <a:ea typeface="黑体" panose="02010609060101010101" charset="-122"/>
                      </a:endParaRPr>
                    </a:p>
                  </a:txBody>
                  <a:tcPr marL="96777" marR="96777" marT="48388" marB="48388" anchor="ctr" anchorCtr="0"/>
                </a:tc>
                <a:tc>
                  <a:txBody>
                    <a:bodyPr/>
                    <a:p>
                      <a:pPr algn="ctr">
                        <a:buNone/>
                      </a:pPr>
                      <a:r>
                        <a:rPr lang="zh-CN" altLang="en-US" sz="1905">
                          <a:latin typeface="黑体" panose="02010609060101010101" charset="-122"/>
                          <a:ea typeface="黑体" panose="02010609060101010101" charset="-122"/>
                        </a:rPr>
                        <a:t>修饰词</a:t>
                      </a:r>
                      <a:endParaRPr lang="zh-CN" altLang="en-US" sz="1905">
                        <a:latin typeface="黑体" panose="02010609060101010101" charset="-122"/>
                        <a:ea typeface="黑体" panose="02010609060101010101" charset="-122"/>
                      </a:endParaRPr>
                    </a:p>
                  </a:txBody>
                  <a:tcPr marL="96777" marR="96777" marT="48388" marB="48388" anchor="ctr" anchorCtr="0"/>
                </a:tc>
                <a:tc>
                  <a:txBody>
                    <a:bodyPr/>
                    <a:p>
                      <a:pPr algn="ctr">
                        <a:buNone/>
                      </a:pPr>
                      <a:r>
                        <a:rPr lang="zh-CN" altLang="en-US" sz="1905">
                          <a:latin typeface="黑体" panose="02010609060101010101" charset="-122"/>
                          <a:ea typeface="黑体" panose="02010609060101010101" charset="-122"/>
                        </a:rPr>
                        <a:t>意象特点</a:t>
                      </a:r>
                      <a:endParaRPr lang="zh-CN" altLang="en-US" sz="1905">
                        <a:latin typeface="黑体" panose="02010609060101010101" charset="-122"/>
                        <a:ea typeface="黑体" panose="02010609060101010101" charset="-122"/>
                      </a:endParaRPr>
                    </a:p>
                  </a:txBody>
                  <a:tcPr marL="96777" marR="96777" marT="48388" marB="48388" anchor="ctr" anchorCtr="0"/>
                </a:tc>
              </a:tr>
              <a:tr h="387350">
                <a:tc>
                  <a:txBody>
                    <a:bodyPr/>
                    <a:p>
                      <a:pPr algn="ctr">
                        <a:buNone/>
                      </a:pPr>
                      <a:r>
                        <a:rPr lang="zh-CN" altLang="en-US" sz="1905">
                          <a:latin typeface="黑体" panose="02010609060101010101" charset="-122"/>
                          <a:ea typeface="黑体" panose="02010609060101010101" charset="-122"/>
                        </a:rPr>
                        <a:t>山</a:t>
                      </a:r>
                      <a:endParaRPr lang="zh-CN" altLang="en-US" sz="1905">
                        <a:latin typeface="黑体" panose="02010609060101010101" charset="-122"/>
                        <a:ea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远、色彩</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看万山红遍</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万、红遍</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山多，红得范围广</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林</a:t>
                      </a:r>
                      <a:endParaRPr lang="zh-CN" altLang="en-US" sz="1905">
                        <a:latin typeface="黑体" panose="02010609060101010101" charset="-122"/>
                        <a:ea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sym typeface="+mn-ea"/>
                        </a:rPr>
                        <a:t>远、色彩</a:t>
                      </a:r>
                      <a:endParaRPr lang="en-US" altLang="zh-CN" sz="1905" err="1">
                        <a:solidFill>
                          <a:srgbClr val="FF0000"/>
                        </a:solidFill>
                        <a:latin typeface="黑体" panose="02010609060101010101" charset="-122"/>
                        <a:ea typeface="黑体" panose="02010609060101010101" charset="-122"/>
                        <a:cs typeface="黑体" panose="02010609060101010101" charset="-122"/>
                        <a:sym typeface="+mn-ea"/>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sym typeface="+mn-ea"/>
                        </a:rPr>
                        <a:t>层林尽染</a:t>
                      </a:r>
                      <a:endParaRPr lang="en-US" altLang="zh-CN" sz="1905" err="1">
                        <a:solidFill>
                          <a:srgbClr val="FF0000"/>
                        </a:solidFill>
                        <a:latin typeface="黑体" panose="02010609060101010101" charset="-122"/>
                        <a:ea typeface="黑体" panose="02010609060101010101" charset="-122"/>
                        <a:cs typeface="黑体" panose="02010609060101010101" charset="-122"/>
                        <a:sym typeface="+mn-ea"/>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层、尽染</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树林层层叠叠，被染得程度深</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江</a:t>
                      </a:r>
                      <a:endParaRPr lang="zh-CN" altLang="en-US" sz="1905">
                        <a:latin typeface="黑体" panose="02010609060101010101" charset="-122"/>
                        <a:ea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sym typeface="+mn-ea"/>
                        </a:rPr>
                        <a:t>近、色彩</a:t>
                      </a:r>
                      <a:endParaRPr lang="en-US" altLang="zh-CN" sz="1905" err="1">
                        <a:solidFill>
                          <a:srgbClr val="FF0000"/>
                        </a:solidFill>
                        <a:latin typeface="黑体" panose="02010609060101010101" charset="-122"/>
                        <a:ea typeface="黑体" panose="02010609060101010101" charset="-122"/>
                        <a:cs typeface="黑体" panose="02010609060101010101" charset="-122"/>
                        <a:sym typeface="+mn-ea"/>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sym typeface="+mn-ea"/>
                        </a:rPr>
                        <a:t>漫江碧透</a:t>
                      </a:r>
                      <a:endParaRPr lang="en-US" altLang="zh-CN" sz="1905" err="1">
                        <a:solidFill>
                          <a:srgbClr val="FF0000"/>
                        </a:solidFill>
                        <a:latin typeface="黑体" panose="02010609060101010101" charset="-122"/>
                        <a:ea typeface="黑体" panose="02010609060101010101" charset="-122"/>
                        <a:cs typeface="黑体" panose="02010609060101010101" charset="-122"/>
                        <a:sym typeface="+mn-ea"/>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sym typeface="+mn-ea"/>
                        </a:rPr>
                        <a:t>漫</a:t>
                      </a:r>
                      <a:r>
                        <a:rPr lang="en-US" altLang="zh-CN" sz="1905" err="1">
                          <a:solidFill>
                            <a:srgbClr val="FF0000"/>
                          </a:solidFill>
                          <a:latin typeface="黑体" panose="02010609060101010101" charset="-122"/>
                          <a:ea typeface="黑体" panose="02010609060101010101" charset="-122"/>
                          <a:cs typeface="黑体" panose="02010609060101010101" charset="-122"/>
                        </a:rPr>
                        <a:t>、碧透</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江水满溢、碧透、清澈</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舸</a:t>
                      </a:r>
                      <a:endParaRPr lang="zh-CN" altLang="en-US" sz="1905">
                        <a:latin typeface="黑体" panose="02010609060101010101" charset="-122"/>
                        <a:ea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近</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百舸争流</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百、争</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千帆竞发，争先恐后，昂扬奋进</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鹰</a:t>
                      </a:r>
                      <a:endParaRPr lang="zh-CN" altLang="en-US" sz="1905">
                        <a:latin typeface="黑体" panose="02010609060101010101" charset="-122"/>
                        <a:ea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仰视</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鹰击长空</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击</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迅捷、矫健、有力</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鱼</a:t>
                      </a:r>
                      <a:endParaRPr lang="zh-CN" altLang="en-US" sz="1905">
                        <a:latin typeface="黑体" panose="02010609060101010101" charset="-122"/>
                        <a:ea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俯瞰</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鱼翔浅底</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翔</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a:txBody>
                    <a:bodyPr/>
                    <a:p>
                      <a:pPr>
                        <a:buNone/>
                      </a:pPr>
                      <a:r>
                        <a:rPr lang="en-US" altLang="zh-CN" sz="1905" err="1">
                          <a:solidFill>
                            <a:srgbClr val="FF0000"/>
                          </a:solidFill>
                          <a:latin typeface="黑体" panose="02010609060101010101" charset="-122"/>
                          <a:ea typeface="黑体" panose="02010609060101010101" charset="-122"/>
                          <a:cs typeface="黑体" panose="02010609060101010101" charset="-122"/>
                        </a:rPr>
                        <a:t>轻盈畅快、欢愉自在</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r>
              <a:tr h="387350">
                <a:tc>
                  <a:txBody>
                    <a:bodyPr/>
                    <a:p>
                      <a:pPr algn="ctr">
                        <a:buNone/>
                      </a:pPr>
                      <a:r>
                        <a:rPr lang="zh-CN" altLang="en-US" sz="1905">
                          <a:latin typeface="黑体" panose="02010609060101010101" charset="-122"/>
                          <a:ea typeface="黑体" panose="02010609060101010101" charset="-122"/>
                        </a:rPr>
                        <a:t>总结句</a:t>
                      </a:r>
                      <a:endParaRPr lang="zh-CN" altLang="en-US" sz="1905">
                        <a:latin typeface="黑体" panose="02010609060101010101" charset="-122"/>
                        <a:ea typeface="黑体" panose="02010609060101010101" charset="-122"/>
                      </a:endParaRPr>
                    </a:p>
                  </a:txBody>
                  <a:tcPr marL="96777" marR="96777" marT="48388" marB="48388"/>
                </a:tc>
                <a:tc gridSpan="4">
                  <a:txBody>
                    <a:bodyPr/>
                    <a:p>
                      <a:pPr algn="ctr">
                        <a:buNone/>
                      </a:pPr>
                      <a:r>
                        <a:rPr lang="en-US" altLang="zh-CN" sz="1905" err="1">
                          <a:solidFill>
                            <a:srgbClr val="FF0000"/>
                          </a:solidFill>
                          <a:latin typeface="黑体" panose="02010609060101010101" charset="-122"/>
                          <a:ea typeface="黑体" panose="02010609060101010101" charset="-122"/>
                          <a:cs typeface="黑体" panose="02010609060101010101" charset="-122"/>
                        </a:rPr>
                        <a:t>万类霜天</a:t>
                      </a:r>
                      <a:r>
                        <a:rPr lang="en-US" altLang="zh-CN" sz="1905" err="1">
                          <a:solidFill>
                            <a:srgbClr val="FF0000"/>
                          </a:solidFill>
                          <a:latin typeface="黑体" panose="02010609060101010101" charset="-122"/>
                          <a:ea typeface="黑体" panose="02010609060101010101" charset="-122"/>
                          <a:cs typeface="黑体" panose="02010609060101010101" charset="-122"/>
                          <a:sym typeface="+mn-ea"/>
                        </a:rPr>
                        <a:t>竞</a:t>
                      </a:r>
                      <a:r>
                        <a:rPr lang="en-US" altLang="zh-CN" sz="1905" err="1">
                          <a:solidFill>
                            <a:srgbClr val="FF0000"/>
                          </a:solidFill>
                          <a:latin typeface="黑体" panose="02010609060101010101" charset="-122"/>
                          <a:ea typeface="黑体" panose="02010609060101010101" charset="-122"/>
                          <a:cs typeface="黑体" panose="02010609060101010101" charset="-122"/>
                        </a:rPr>
                        <a:t>自由</a:t>
                      </a:r>
                      <a:endParaRPr lang="en-US" altLang="zh-CN" sz="1905" err="1">
                        <a:solidFill>
                          <a:srgbClr val="FF0000"/>
                        </a:solidFill>
                        <a:latin typeface="黑体" panose="02010609060101010101" charset="-122"/>
                        <a:ea typeface="黑体" panose="02010609060101010101" charset="-122"/>
                        <a:cs typeface="黑体" panose="02010609060101010101" charset="-122"/>
                      </a:endParaRPr>
                    </a:p>
                  </a:txBody>
                  <a:tcPr marL="96777" marR="96777" marT="48388" marB="48388"/>
                </a:tc>
                <a:tc hMerge="1">
                  <a:tcPr/>
                </a:tc>
                <a:tc hMerge="1">
                  <a:tcPr/>
                </a:tc>
                <a:tc hMerge="1">
                  <a:tcPr/>
                </a:tc>
              </a:tr>
            </a:tbl>
          </a:graphicData>
        </a:graphic>
      </p:graphicFrame>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2029" y="142875"/>
            <a:ext cx="2086052" cy="128270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934" y="14287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3"/>
          <p:cNvSpPr>
            <a:spLocks noGrp="1" noChangeArrowheads="1"/>
          </p:cNvSpPr>
          <p:nvPr>
            <p:custDataLst>
              <p:tags r:id="rId1"/>
            </p:custDataLst>
          </p:nvPr>
        </p:nvSpPr>
        <p:spPr>
          <a:xfrm>
            <a:off x="864280" y="1030386"/>
            <a:ext cx="10376070" cy="580667"/>
          </a:xfrm>
          <a:noFill/>
          <a:extLst>
            <a:ext uri="{909E8E84-426E-40DD-AFC4-6F175D3DCCD1}">
              <a14:hiddenFill xmlns:a14="http://schemas.microsoft.com/office/drawing/2010/main">
                <a:solidFill>
                  <a:schemeClr val="accent4">
                    <a:lumMod val="40000"/>
                    <a:lumOff val="60000"/>
                  </a:schemeClr>
                </a:solidFill>
              </a14:hiddenFill>
            </a:ext>
          </a:extLst>
        </p:spPr>
        <p:txBody>
          <a:bodyPr anchor="ctr" anchorCtr="0"/>
          <a:lstStyle>
            <a:lvl1pPr marL="215900" indent="-215900" algn="l" defTabSz="864235"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mn-ea"/>
                <a:cs typeface="+mn-cs"/>
              </a:defRPr>
            </a:lvl1pPr>
            <a:lvl2pPr marL="647700" indent="-215900" algn="l" defTabSz="864235" rtl="0" eaLnBrk="1" latinLnBrk="0" hangingPunct="1">
              <a:lnSpc>
                <a:spcPct val="90000"/>
              </a:lnSpc>
              <a:spcBef>
                <a:spcPct val="95000"/>
              </a:spcBef>
              <a:buFont typeface="Arial" panose="020B0604020202020204" pitchFamily="34" charset="0"/>
              <a:buChar char="•"/>
              <a:defRPr sz="2270" kern="1200">
                <a:solidFill>
                  <a:schemeClr val="tx1"/>
                </a:solidFill>
                <a:latin typeface="+mn-lt"/>
                <a:ea typeface="+mn-ea"/>
                <a:cs typeface="+mn-cs"/>
              </a:defRPr>
            </a:lvl2pPr>
            <a:lvl3pPr marL="1080135" indent="-215900" algn="l" defTabSz="864235" rtl="0" eaLnBrk="1" latinLnBrk="0" hangingPunct="1">
              <a:lnSpc>
                <a:spcPct val="90000"/>
              </a:lnSpc>
              <a:spcBef>
                <a:spcPct val="95000"/>
              </a:spcBef>
              <a:buFont typeface="Arial" panose="020B0604020202020204" pitchFamily="34" charset="0"/>
              <a:buChar char="•"/>
              <a:defRPr sz="1890" kern="1200">
                <a:solidFill>
                  <a:schemeClr val="tx1"/>
                </a:solidFill>
                <a:latin typeface="+mn-lt"/>
                <a:ea typeface="+mn-ea"/>
                <a:cs typeface="+mn-cs"/>
              </a:defRPr>
            </a:lvl3pPr>
            <a:lvl4pPr marL="15119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4pPr>
            <a:lvl5pPr marL="19437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a:lstStyle>
          <a:p>
            <a:pPr marL="0" indent="538480" fontAlgn="auto">
              <a:lnSpc>
                <a:spcPct val="100000"/>
              </a:lnSpc>
              <a:spcBef>
                <a:spcPts val="900"/>
              </a:spcBef>
              <a:buNone/>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2.《沁园春·长沙》中的意象组合呈现出了什么样的美感？</a:t>
            </a:r>
            <a:endParaRPr lang="zh-CN" altLang="en-US" sz="2115" dirty="0" smtClean="0">
              <a:latin typeface="黑体" panose="02010609060101010101" charset="-122"/>
              <a:ea typeface="黑体" panose="02010609060101010101" charset="-122"/>
              <a:cs typeface="黑体" panose="02010609060101010101" charset="-122"/>
            </a:endParaRPr>
          </a:p>
        </p:txBody>
      </p:sp>
      <p:sp>
        <p:nvSpPr>
          <p:cNvPr id="28674" name="Text Box 4"/>
          <p:cNvSpPr txBox="1">
            <a:spLocks noChangeArrowheads="1"/>
          </p:cNvSpPr>
          <p:nvPr>
            <p:custDataLst>
              <p:tags r:id="rId2"/>
            </p:custDataLst>
          </p:nvPr>
        </p:nvSpPr>
        <p:spPr bwMode="auto">
          <a:xfrm>
            <a:off x="864280" y="2570768"/>
            <a:ext cx="10402953" cy="416560"/>
          </a:xfrm>
          <a:prstGeom prst="rect">
            <a:avLst/>
          </a:prstGeom>
          <a:noFill/>
          <a:ln w="9525">
            <a:noFill/>
            <a:miter lim="800000"/>
          </a:ln>
        </p:spPr>
        <p:txBody>
          <a:bodyPr wrap="square">
            <a:spAutoFit/>
          </a:bodyPr>
          <a:lstStyle/>
          <a:p>
            <a:pPr indent="538480" fontAlgn="auto">
              <a:spcBef>
                <a:spcPts val="0"/>
              </a:spcBef>
              <a:extLst>
                <a:ext uri="{35155182-B16C-46BC-9424-99874614C6A1}">
                  <wpsdc:indentchars xmlns:wpsdc="http://www.wps.cn/officeDocument/2017/drawingmlCustomData" val="200" checksum="3813436403"/>
                </a:ext>
              </a:extLst>
            </a:pPr>
            <a:r>
              <a:rPr lang="en-US" altLang="zh-CN" sz="2115" err="1">
                <a:solidFill>
                  <a:srgbClr val="C00000"/>
                </a:solidFill>
                <a:latin typeface="黑体" panose="02010609060101010101" charset="-122"/>
                <a:ea typeface="黑体" panose="02010609060101010101" charset="-122"/>
                <a:cs typeface="黑体" panose="02010609060101010101" charset="-122"/>
              </a:rPr>
              <a:t>诗人笔下的意象不应是客观的白描，而应是“灌注了生气的形象”(康德语) </a:t>
            </a:r>
            <a:endParaRPr lang="zh-CN" altLang="en-US" sz="2115">
              <a:solidFill>
                <a:srgbClr val="FF0000"/>
              </a:solidFill>
              <a:latin typeface="黑体" panose="02010609060101010101" charset="-122"/>
              <a:ea typeface="黑体" panose="02010609060101010101" charset="-122"/>
              <a:cs typeface="黑体" panose="02010609060101010101" charset="-122"/>
            </a:endParaRPr>
          </a:p>
        </p:txBody>
      </p:sp>
      <p:sp>
        <p:nvSpPr>
          <p:cNvPr id="28675" name="Text Box 5"/>
          <p:cNvSpPr txBox="1">
            <a:spLocks noChangeArrowheads="1"/>
          </p:cNvSpPr>
          <p:nvPr>
            <p:custDataLst>
              <p:tags r:id="rId3"/>
            </p:custDataLst>
          </p:nvPr>
        </p:nvSpPr>
        <p:spPr bwMode="auto">
          <a:xfrm>
            <a:off x="877632" y="3379510"/>
            <a:ext cx="11023944" cy="461645"/>
          </a:xfrm>
          <a:prstGeom prst="rect">
            <a:avLst/>
          </a:prstGeom>
          <a:noFill/>
          <a:ln w="9525">
            <a:noFill/>
            <a:miter lim="800000"/>
          </a:ln>
        </p:spPr>
        <p:txBody>
          <a:bodyPr wrap="square">
            <a:spAutoFit/>
          </a:bodyPr>
          <a:lstStyle/>
          <a:p>
            <a:pPr>
              <a:spcBef>
                <a:spcPct val="50000"/>
              </a:spcBef>
            </a:pPr>
            <a:r>
              <a:rPr lang="en-US" altLang="zh-CN" sz="2405">
                <a:latin typeface="黑体" panose="02010609060101010101" charset="-122"/>
                <a:ea typeface="黑体" panose="02010609060101010101" charset="-122"/>
                <a:cs typeface="黑体" panose="02010609060101010101" charset="-122"/>
              </a:rPr>
              <a:t>   </a:t>
            </a:r>
            <a:endParaRPr lang="zh-CN" altLang="en-US" sz="2405">
              <a:solidFill>
                <a:srgbClr val="FF0000"/>
              </a:solidFill>
              <a:latin typeface="黑体" panose="02010609060101010101" charset="-122"/>
              <a:ea typeface="黑体" panose="02010609060101010101" charset="-122"/>
              <a:cs typeface="黑体" panose="02010609060101010101" charset="-122"/>
            </a:endParaRPr>
          </a:p>
        </p:txBody>
      </p:sp>
      <p:sp>
        <p:nvSpPr>
          <p:cNvPr id="28676" name="Text Box 6"/>
          <p:cNvSpPr txBox="1">
            <a:spLocks noChangeArrowheads="1"/>
          </p:cNvSpPr>
          <p:nvPr>
            <p:custDataLst>
              <p:tags r:id="rId4"/>
            </p:custDataLst>
          </p:nvPr>
        </p:nvSpPr>
        <p:spPr bwMode="auto">
          <a:xfrm>
            <a:off x="864280" y="3114472"/>
            <a:ext cx="10418410" cy="3022600"/>
          </a:xfrm>
          <a:prstGeom prst="rect">
            <a:avLst/>
          </a:prstGeom>
          <a:noFill/>
          <a:ln w="9525">
            <a:noFill/>
            <a:miter lim="800000"/>
          </a:ln>
        </p:spPr>
        <p:txBody>
          <a:bodyPr wrap="square">
            <a:spAutoFit/>
          </a:bodyPr>
          <a:lstStyle/>
          <a:p>
            <a:pPr indent="538480" fontAlgn="auto">
              <a:spcBef>
                <a:spcPts val="0"/>
              </a:spcBef>
              <a:extLst>
                <a:ext uri="{35155182-B16C-46BC-9424-99874614C6A1}">
                  <wpsdc:indentchars xmlns:wpsdc="http://www.wps.cn/officeDocument/2017/drawingmlCustomData" val="200" checksum="3813436403"/>
                </a:ext>
              </a:extLst>
            </a:pPr>
            <a:r>
              <a:rPr lang="zh-CN" altLang="en-US" sz="2115">
                <a:solidFill>
                  <a:srgbClr val="0070C0"/>
                </a:solidFill>
                <a:latin typeface="黑体" panose="02010609060101010101" charset="-122"/>
                <a:ea typeface="黑体" panose="02010609060101010101" charset="-122"/>
                <a:cs typeface="黑体" panose="02010609060101010101" charset="-122"/>
              </a:rPr>
              <a:t>（1）山红水绿的静景的色彩美。</a:t>
            </a:r>
            <a:r>
              <a:rPr lang="zh-CN" altLang="en-US" sz="2115">
                <a:latin typeface="黑体" panose="02010609060101010101" charset="-122"/>
                <a:ea typeface="黑体" panose="02010609060101010101" charset="-122"/>
                <a:cs typeface="黑体" panose="02010609060101010101" charset="-122"/>
                <a:sym typeface="+mn-ea"/>
              </a:rPr>
              <a:t>“万山红遍”“层林尽染”“漫江碧透”中的“万”“层”“漫”以及“遍”“尽”“透”这些词在范围、程度等方面，使</a:t>
            </a: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红绿两色更为突出，更为丰富，更为浓艳鲜明，令人感到可爱。</a:t>
            </a:r>
            <a:endParaRPr lang="en-US" altLang="zh-CN" sz="2115" err="1">
              <a:solidFill>
                <a:srgbClr val="C00000"/>
              </a:solidFill>
              <a:latin typeface="黑体" panose="02010609060101010101" charset="-122"/>
              <a:ea typeface="黑体" panose="02010609060101010101" charset="-122"/>
              <a:cs typeface="黑体" panose="02010609060101010101" charset="-122"/>
              <a:sym typeface="+mn-ea"/>
            </a:endParaRPr>
          </a:p>
          <a:p>
            <a:pPr indent="538480" fontAlgn="auto">
              <a:spcBef>
                <a:spcPts val="0"/>
              </a:spcBef>
              <a:extLst>
                <a:ext uri="{35155182-B16C-46BC-9424-99874614C6A1}">
                  <wpsdc:indentchars xmlns:wpsdc="http://www.wps.cn/officeDocument/2017/drawingmlCustomData" val="200" checksum="3813436403"/>
                </a:ext>
              </a:extLst>
            </a:pPr>
            <a:endParaRPr lang="zh-CN" altLang="en-US" sz="2115">
              <a:solidFill>
                <a:srgbClr val="FF0000"/>
              </a:solidFill>
              <a:latin typeface="黑体" panose="02010609060101010101" charset="-122"/>
              <a:ea typeface="黑体" panose="02010609060101010101" charset="-122"/>
              <a:cs typeface="黑体" panose="02010609060101010101" charset="-122"/>
              <a:sym typeface="+mn-ea"/>
            </a:endParaRPr>
          </a:p>
          <a:p>
            <a:pPr indent="538480" algn="l" fontAlgn="auto">
              <a:spcBef>
                <a:spcPts val="0"/>
              </a:spcBef>
              <a:buClrTx/>
              <a:buSzTx/>
              <a:buFontTx/>
              <a:extLst>
                <a:ext uri="{35155182-B16C-46BC-9424-99874614C6A1}">
                  <wpsdc:indentchars xmlns:wpsdc="http://www.wps.cn/officeDocument/2017/drawingmlCustomData" val="200" checksum="3813436403"/>
                </a:ext>
              </a:extLst>
            </a:pPr>
            <a:r>
              <a:rPr lang="zh-CN" altLang="en-US" sz="2115">
                <a:solidFill>
                  <a:srgbClr val="0070C0"/>
                </a:solidFill>
                <a:latin typeface="黑体" panose="02010609060101010101" charset="-122"/>
                <a:ea typeface="黑体" panose="02010609060101010101" charset="-122"/>
                <a:cs typeface="黑体" panose="02010609060101010101" charset="-122"/>
                <a:sym typeface="+mn-ea"/>
              </a:rPr>
              <a:t>（2）事物动态的雄壮美。</a:t>
            </a:r>
            <a:r>
              <a:rPr lang="zh-CN" altLang="en-US" sz="2115">
                <a:latin typeface="黑体" panose="02010609060101010101" charset="-122"/>
                <a:ea typeface="黑体" panose="02010609060101010101" charset="-122"/>
                <a:cs typeface="黑体" panose="02010609060101010101" charset="-122"/>
                <a:sym typeface="+mn-ea"/>
              </a:rPr>
              <a:t>“百舸争流”中的“争”增加了昂扬奋进的气氛，活现出千帆竞发、争先恐后的热烈场面。“鹰击长空”“鱼翔浅底”中，</a:t>
            </a: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“击”“翔” 准确而生动地刻画出了在万里长空中鹰飞的矫健和在清澈见底的江水中鱼游的欢愉自在， “万类霜天竞自由”中的“竞”字， 有力地突出了在寒秋严霜下的万物蓬勃旺盛的生命力，让人感受到诗人对大自然的无限热爱和由衷赞美。</a:t>
            </a:r>
            <a:endParaRPr lang="en-US" altLang="zh-CN" sz="2115" err="1">
              <a:solidFill>
                <a:srgbClr val="C00000"/>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864280" y="1874505"/>
            <a:ext cx="10376070" cy="416560"/>
          </a:xfrm>
          <a:prstGeom prst="rect">
            <a:avLst/>
          </a:prstGeom>
          <a:noFill/>
        </p:spPr>
        <p:txBody>
          <a:bodyPr wrap="square" rtlCol="0">
            <a:spAutoFit/>
          </a:bodyPr>
          <a:p>
            <a:pPr indent="538480" fontAlgn="auto">
              <a:extLst>
                <a:ext uri="{35155182-B16C-46BC-9424-99874614C6A1}">
                  <wpsdc:indentchars xmlns:wpsdc="http://www.wps.cn/officeDocument/2017/drawingmlCustomData" val="200" checksum="3813436403"/>
                </a:ext>
              </a:extLst>
            </a:pPr>
            <a:r>
              <a:rPr lang="zh-CN" altLang="en-US" sz="2115">
                <a:solidFill>
                  <a:srgbClr val="0070C0"/>
                </a:solidFill>
                <a:latin typeface="黑体" panose="02010609060101010101" charset="-122"/>
                <a:ea typeface="黑体" panose="02010609060101010101" charset="-122"/>
                <a:cs typeface="黑体" panose="02010609060101010101" charset="-122"/>
              </a:rPr>
              <a:t>提示：</a:t>
            </a:r>
            <a:endParaRPr lang="zh-CN" altLang="en-US" sz="2540" smtClean="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699" y="147955"/>
            <a:ext cx="2086052" cy="1282709"/>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15999" y="14795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linds(horizontal)">
                                      <p:cBhvr>
                                        <p:cTn id="7"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nvSpPr>
        <p:spPr>
          <a:xfrm>
            <a:off x="846135" y="1490082"/>
            <a:ext cx="10418410" cy="3453765"/>
          </a:xfrm>
          <a:prstGeom prst="rect">
            <a:avLst/>
          </a:prstGeom>
          <a:noFill/>
        </p:spPr>
        <p:txBody>
          <a:bodyPr wrap="square" rtlCol="0">
            <a:spAutoFit/>
          </a:bodyPr>
          <a:p>
            <a:pPr indent="538480" fontAlgn="auto">
              <a:lnSpc>
                <a:spcPct val="86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请从下阙中找出体现诗人青春理想激情的字词和使用修辞的语句，进行品读。</a:t>
            </a:r>
            <a:endParaRPr lang="zh-CN" altLang="en-US" sz="2115" dirty="0" smtClean="0">
              <a:latin typeface="黑体" panose="02010609060101010101" charset="-122"/>
              <a:ea typeface="黑体" panose="02010609060101010101" charset="-122"/>
              <a:cs typeface="黑体" panose="02010609060101010101" charset="-122"/>
            </a:endParaRPr>
          </a:p>
          <a:p>
            <a:pPr indent="538480" fontAlgn="auto">
              <a:lnSpc>
                <a:spcPct val="86000"/>
              </a:lnSpc>
              <a:spcBef>
                <a:spcPts val="0"/>
              </a:spcBef>
              <a:spcAft>
                <a:spcPts val="0"/>
              </a:spcAft>
              <a:extLst>
                <a:ext uri="{35155182-B16C-46BC-9424-99874614C6A1}">
                  <wpsdc:indentchars xmlns:wpsdc="http://www.wps.cn/officeDocument/2017/drawingmlCustomData" val="200" checksum="3813436403"/>
                </a:ext>
              </a:extLst>
            </a:pPr>
            <a:endParaRPr lang="zh-CN" altLang="en-US" sz="2115">
              <a:solidFill>
                <a:srgbClr val="0070C0"/>
              </a:solidFill>
              <a:latin typeface="黑体" panose="02010609060101010101" charset="-122"/>
              <a:ea typeface="黑体" panose="02010609060101010101" charset="-122"/>
              <a:cs typeface="黑体" panose="02010609060101010101" charset="-122"/>
            </a:endParaRPr>
          </a:p>
          <a:p>
            <a:pPr indent="538480" fontAlgn="auto">
              <a:lnSpc>
                <a:spcPct val="86000"/>
              </a:lnSpc>
              <a:spcBef>
                <a:spcPts val="0"/>
              </a:spcBef>
              <a:spcAft>
                <a:spcPts val="0"/>
              </a:spcAft>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rPr>
              <a:t>提示（示例）：</a:t>
            </a:r>
            <a:endParaRPr lang="zh-CN" altLang="en-US" sz="2115" dirty="0" smtClean="0">
              <a:solidFill>
                <a:schemeClr val="tx2"/>
              </a:solidFill>
              <a:latin typeface="黑体" panose="02010609060101010101" charset="-122"/>
              <a:ea typeface="黑体" panose="02010609060101010101" charset="-122"/>
              <a:cs typeface="黑体" panose="02010609060101010101" charset="-122"/>
            </a:endParaRPr>
          </a:p>
          <a:p>
            <a:pPr indent="538480" fontAlgn="auto">
              <a:lnSpc>
                <a:spcPct val="86000"/>
              </a:lnSpc>
              <a:spcBef>
                <a:spcPts val="0"/>
              </a:spcBef>
              <a:spcAft>
                <a:spcPts val="0"/>
              </a:spcAft>
              <a:extLst>
                <a:ext uri="{35155182-B16C-46BC-9424-99874614C6A1}">
                  <wpsdc:indentchars xmlns:wpsdc="http://www.wps.cn/officeDocument/2017/drawingmlCustomData" val="200" checksum="3813436403"/>
                </a:ext>
              </a:extLst>
            </a:pPr>
            <a:endParaRPr lang="zh-CN" altLang="en-US" sz="2115">
              <a:solidFill>
                <a:srgbClr val="0070C0"/>
              </a:solidFill>
              <a:latin typeface="黑体" panose="02010609060101010101" charset="-122"/>
              <a:ea typeface="黑体" panose="02010609060101010101" charset="-122"/>
              <a:cs typeface="黑体" panose="02010609060101010101" charset="-122"/>
            </a:endParaRPr>
          </a:p>
          <a:p>
            <a:pPr indent="538480" algn="l" fontAlgn="auto">
              <a:lnSpc>
                <a:spcPct val="86000"/>
              </a:lnSpc>
              <a:spcBef>
                <a:spcPts val="0"/>
              </a:spcBef>
              <a:spcAft>
                <a:spcPts val="0"/>
              </a:spcAft>
              <a:buClrTx/>
              <a:buSzTx/>
              <a:buFontTx/>
              <a:extLst>
                <a:ext uri="{35155182-B16C-46BC-9424-99874614C6A1}">
                  <wpsdc:indentchars xmlns:wpsdc="http://www.wps.cn/officeDocument/2017/drawingmlCustomData" val="200" checksum="3813436403"/>
                </a:ext>
              </a:extLst>
            </a:pPr>
            <a:r>
              <a:rPr lang="zh-CN" altLang="en-US" sz="2115">
                <a:latin typeface="黑体" panose="02010609060101010101" charset="-122"/>
                <a:ea typeface="黑体" panose="02010609060101010101" charset="-122"/>
                <a:cs typeface="黑体" panose="02010609060101010101" charset="-122"/>
              </a:rPr>
              <a:t>（1）夸张的数词</a:t>
            </a:r>
            <a:endParaRPr lang="zh-CN" altLang="en-US" sz="2115">
              <a:latin typeface="黑体" panose="02010609060101010101" charset="-122"/>
              <a:ea typeface="黑体" panose="02010609060101010101" charset="-122"/>
              <a:cs typeface="黑体" panose="02010609060101010101" charset="-122"/>
            </a:endParaRPr>
          </a:p>
          <a:p>
            <a:pPr indent="538480" algn="l" fontAlgn="auto">
              <a:lnSpc>
                <a:spcPct val="86000"/>
              </a:lnSpc>
              <a:spcBef>
                <a:spcPts val="0"/>
              </a:spcBef>
              <a:spcAft>
                <a:spcPts val="0"/>
              </a:spcAft>
              <a:buClrTx/>
              <a:buSzTx/>
              <a:buFontTx/>
              <a:extLst>
                <a:ext uri="{35155182-B16C-46BC-9424-99874614C6A1}">
                  <wpsdc:indentchars xmlns:wpsdc="http://www.wps.cn/officeDocument/2017/drawingmlCustomData" val="200" checksum="3813436403"/>
                </a:ext>
              </a:extLst>
            </a:pPr>
            <a:r>
              <a:rPr lang="zh-CN" altLang="en-US" sz="2115">
                <a:latin typeface="黑体" panose="02010609060101010101" charset="-122"/>
                <a:ea typeface="黑体" panose="02010609060101010101" charset="-122"/>
                <a:cs typeface="黑体" panose="02010609060101010101" charset="-122"/>
              </a:rPr>
              <a:t>与上阙中的“万山”“万类”的</a:t>
            </a:r>
            <a:r>
              <a:rPr lang="en-US" altLang="zh-CN" sz="2115" err="1">
                <a:solidFill>
                  <a:srgbClr val="C00000"/>
                </a:solidFill>
                <a:latin typeface="黑体" panose="02010609060101010101" charset="-122"/>
                <a:ea typeface="黑体" panose="02010609060101010101" charset="-122"/>
                <a:cs typeface="黑体" panose="02010609060101010101" charset="-122"/>
              </a:rPr>
              <a:t>“万”</a:t>
            </a:r>
            <a:r>
              <a:rPr lang="zh-CN" altLang="en-US" sz="2115">
                <a:latin typeface="黑体" panose="02010609060101010101" charset="-122"/>
                <a:ea typeface="黑体" panose="02010609060101010101" charset="-122"/>
                <a:cs typeface="黑体" panose="02010609060101010101" charset="-122"/>
              </a:rPr>
              <a:t>、“百舸”的</a:t>
            </a:r>
            <a:r>
              <a:rPr lang="en-US" altLang="zh-CN" sz="2115" err="1">
                <a:solidFill>
                  <a:srgbClr val="C00000"/>
                </a:solidFill>
                <a:latin typeface="黑体" panose="02010609060101010101" charset="-122"/>
                <a:ea typeface="黑体" panose="02010609060101010101" charset="-122"/>
                <a:cs typeface="黑体" panose="02010609060101010101" charset="-122"/>
              </a:rPr>
              <a:t>“百”</a:t>
            </a:r>
            <a:r>
              <a:rPr lang="zh-CN" altLang="en-US" sz="2115">
                <a:latin typeface="黑体" panose="02010609060101010101" charset="-122"/>
                <a:ea typeface="黑体" panose="02010609060101010101" charset="-122"/>
                <a:cs typeface="黑体" panose="02010609060101010101" charset="-122"/>
              </a:rPr>
              <a:t>一样，“百侣”的“百”也是形容数量极多的数词，这种夸张的手法体现了诗人的豪情壮志。</a:t>
            </a:r>
            <a:endParaRPr lang="zh-CN" altLang="en-US" sz="2115">
              <a:latin typeface="黑体" panose="02010609060101010101" charset="-122"/>
              <a:ea typeface="黑体" panose="02010609060101010101" charset="-122"/>
              <a:cs typeface="黑体" panose="02010609060101010101" charset="-122"/>
            </a:endParaRPr>
          </a:p>
          <a:p>
            <a:pPr indent="538480" algn="l" fontAlgn="auto">
              <a:lnSpc>
                <a:spcPct val="86000"/>
              </a:lnSpc>
              <a:spcBef>
                <a:spcPts val="0"/>
              </a:spcBef>
              <a:spcAft>
                <a:spcPts val="0"/>
              </a:spcAft>
              <a:buClrTx/>
              <a:buSzTx/>
              <a:buFontTx/>
              <a:extLst>
                <a:ext uri="{35155182-B16C-46BC-9424-99874614C6A1}">
                  <wpsdc:indentchars xmlns:wpsdc="http://www.wps.cn/officeDocument/2017/drawingmlCustomData" val="200" checksum="3813436403"/>
                </a:ext>
              </a:extLst>
            </a:pPr>
            <a:endParaRPr lang="zh-CN" altLang="en-US" sz="2115">
              <a:latin typeface="黑体" panose="02010609060101010101" charset="-122"/>
              <a:ea typeface="黑体" panose="02010609060101010101" charset="-122"/>
              <a:cs typeface="黑体" panose="02010609060101010101" charset="-122"/>
            </a:endParaRPr>
          </a:p>
          <a:p>
            <a:pPr indent="538480" algn="l" fontAlgn="auto">
              <a:lnSpc>
                <a:spcPct val="86000"/>
              </a:lnSpc>
              <a:spcBef>
                <a:spcPts val="0"/>
              </a:spcBef>
              <a:spcAft>
                <a:spcPts val="0"/>
              </a:spcAft>
              <a:buClrTx/>
              <a:buSzTx/>
              <a:buFontTx/>
              <a:extLst>
                <a:ext uri="{35155182-B16C-46BC-9424-99874614C6A1}">
                  <wpsdc:indentchars xmlns:wpsdc="http://www.wps.cn/officeDocument/2017/drawingmlCustomData" val="200" checksum="3813436403"/>
                </a:ext>
              </a:extLst>
            </a:pPr>
            <a:r>
              <a:rPr lang="zh-CN" altLang="en-US" sz="2115">
                <a:latin typeface="黑体" panose="02010609060101010101" charset="-122"/>
                <a:ea typeface="黑体" panose="02010609060101010101" charset="-122"/>
                <a:cs typeface="黑体" panose="02010609060101010101" charset="-122"/>
              </a:rPr>
              <a:t>（2）生动形象的形容词</a:t>
            </a:r>
            <a:endParaRPr lang="zh-CN" altLang="en-US" sz="2115">
              <a:latin typeface="黑体" panose="02010609060101010101" charset="-122"/>
              <a:ea typeface="黑体" panose="02010609060101010101" charset="-122"/>
              <a:cs typeface="黑体" panose="02010609060101010101" charset="-122"/>
            </a:endParaRPr>
          </a:p>
          <a:p>
            <a:pPr indent="538480" algn="l" fontAlgn="auto">
              <a:lnSpc>
                <a:spcPct val="86000"/>
              </a:lnSpc>
              <a:spcBef>
                <a:spcPts val="0"/>
              </a:spcBef>
              <a:spcAft>
                <a:spcPts val="0"/>
              </a:spcAft>
              <a:buClrTx/>
              <a:buSzTx/>
              <a:buFontTx/>
              <a:extLst>
                <a:ext uri="{35155182-B16C-46BC-9424-99874614C6A1}">
                  <wpsdc:indentchars xmlns:wpsdc="http://www.wps.cn/officeDocument/2017/drawingmlCustomData" val="200" checksum="3813436403"/>
                </a:ext>
              </a:extLst>
            </a:pPr>
            <a:r>
              <a:rPr lang="zh-CN" altLang="en-US" sz="2115">
                <a:latin typeface="黑体" panose="02010609060101010101" charset="-122"/>
                <a:ea typeface="黑体" panose="02010609060101010101" charset="-122"/>
                <a:cs typeface="黑体" panose="02010609060101010101" charset="-122"/>
              </a:rPr>
              <a:t>下阙“峥嵘岁月稠”的</a:t>
            </a:r>
            <a:r>
              <a:rPr lang="en-US" altLang="zh-CN" sz="2115" err="1">
                <a:solidFill>
                  <a:srgbClr val="C00000"/>
                </a:solidFill>
                <a:latin typeface="黑体" panose="02010609060101010101" charset="-122"/>
                <a:ea typeface="黑体" panose="02010609060101010101" charset="-122"/>
                <a:cs typeface="黑体" panose="02010609060101010101" charset="-122"/>
              </a:rPr>
              <a:t>“峥嵘”“稠”</a:t>
            </a:r>
            <a:r>
              <a:rPr lang="zh-CN" altLang="en-US" sz="2115">
                <a:solidFill>
                  <a:schemeClr val="tx1"/>
                </a:solidFill>
                <a:latin typeface="黑体" panose="02010609060101010101" charset="-122"/>
                <a:ea typeface="黑体" panose="02010609060101010101" charset="-122"/>
                <a:cs typeface="黑体" panose="02010609060101010101" charset="-122"/>
              </a:rPr>
              <a:t>，反映了时代特点，时世的艰难反衬出同学少年的意气风发、奋发有为。</a:t>
            </a:r>
            <a:endParaRPr lang="zh-CN" altLang="en-US" sz="2115">
              <a:solidFill>
                <a:schemeClr val="tx1"/>
              </a:solidFill>
              <a:latin typeface="黑体" panose="02010609060101010101" charset="-122"/>
              <a:ea typeface="黑体" panose="02010609060101010101" charset="-122"/>
              <a:cs typeface="黑体" panose="02010609060101010101" charset="-122"/>
            </a:endParaRPr>
          </a:p>
          <a:p>
            <a:pPr indent="538480" fontAlgn="auto">
              <a:lnSpc>
                <a:spcPct val="86000"/>
              </a:lnSpc>
              <a:spcBef>
                <a:spcPts val="0"/>
              </a:spcBef>
              <a:spcAft>
                <a:spcPts val="0"/>
              </a:spcAft>
              <a:extLst>
                <a:ext uri="{35155182-B16C-46BC-9424-99874614C6A1}">
                  <wpsdc:indentchars xmlns:wpsdc="http://www.wps.cn/officeDocument/2017/drawingmlCustomData" val="200" checksum="3813436403"/>
                </a:ext>
              </a:extLst>
            </a:pPr>
            <a:endParaRPr lang="zh-CN" altLang="en-US" sz="2115">
              <a:solidFill>
                <a:schemeClr val="tx1"/>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846135" y="1005520"/>
            <a:ext cx="10387495" cy="416560"/>
          </a:xfrm>
          <a:prstGeom prst="rect">
            <a:avLst/>
          </a:prstGeom>
          <a:noFill/>
        </p:spPr>
        <p:txBody>
          <a:bodyPr wrap="square" rtlCol="0">
            <a:spAutoFit/>
          </a:bodyPr>
          <a:p>
            <a:pPr indent="538480" algn="l" fontAlgn="auto">
              <a:buClrTx/>
              <a:buSzTx/>
              <a:buFontTx/>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学习活动四：品味语言，感悟诗情</a:t>
            </a:r>
            <a:endParaRPr lang="zh-CN" altLang="en-US" sz="2115" dirty="0" smtClean="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662329" y="207645"/>
            <a:ext cx="2086052" cy="1282709"/>
          </a:xfrm>
          <a:prstGeom prst="rect">
            <a:avLst/>
          </a:prstGeom>
        </p:spPr>
      </p:pic>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7169" y="535368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
                                            <p:txEl>
                                              <p:pRg st="2" end="2"/>
                                            </p:txEl>
                                          </p:spTgt>
                                        </p:tgtEl>
                                        <p:attrNameLst>
                                          <p:attrName>style.visibility</p:attrName>
                                        </p:attrNameLst>
                                      </p:cBhvr>
                                      <p:to>
                                        <p:strVal val="visible"/>
                                      </p:to>
                                    </p:set>
                                    <p:animEffect transition="in" filter="blinds(horizontal)">
                                      <p:cBhvr>
                                        <p:cTn id="7" dur="500"/>
                                        <p:tgtEl>
                                          <p:spTgt spid="36">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6">
                                            <p:txEl>
                                              <p:pRg st="4" end="4"/>
                                            </p:txEl>
                                          </p:spTgt>
                                        </p:tgtEl>
                                        <p:attrNameLst>
                                          <p:attrName>style.visibility</p:attrName>
                                        </p:attrNameLst>
                                      </p:cBhvr>
                                      <p:to>
                                        <p:strVal val="visible"/>
                                      </p:to>
                                    </p:set>
                                    <p:animEffect transition="in" filter="blinds(horizontal)">
                                      <p:cBhvr>
                                        <p:cTn id="10" dur="500"/>
                                        <p:tgtEl>
                                          <p:spTgt spid="36">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6">
                                            <p:txEl>
                                              <p:pRg st="5" end="5"/>
                                            </p:txEl>
                                          </p:spTgt>
                                        </p:tgtEl>
                                        <p:attrNameLst>
                                          <p:attrName>style.visibility</p:attrName>
                                        </p:attrNameLst>
                                      </p:cBhvr>
                                      <p:to>
                                        <p:strVal val="visible"/>
                                      </p:to>
                                    </p:set>
                                    <p:animEffect transition="in" filter="blinds(horizontal)">
                                      <p:cBhvr>
                                        <p:cTn id="13" dur="500"/>
                                        <p:tgtEl>
                                          <p:spTgt spid="36">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6">
                                            <p:txEl>
                                              <p:pRg st="7" end="7"/>
                                            </p:txEl>
                                          </p:spTgt>
                                        </p:tgtEl>
                                        <p:attrNameLst>
                                          <p:attrName>style.visibility</p:attrName>
                                        </p:attrNameLst>
                                      </p:cBhvr>
                                      <p:to>
                                        <p:strVal val="visible"/>
                                      </p:to>
                                    </p:set>
                                    <p:animEffect transition="in" filter="blinds(horizontal)">
                                      <p:cBhvr>
                                        <p:cTn id="16" dur="500"/>
                                        <p:tgtEl>
                                          <p:spTgt spid="36">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6">
                                            <p:txEl>
                                              <p:pRg st="8" end="8"/>
                                            </p:txEl>
                                          </p:spTgt>
                                        </p:tgtEl>
                                        <p:attrNameLst>
                                          <p:attrName>style.visibility</p:attrName>
                                        </p:attrNameLst>
                                      </p:cBhvr>
                                      <p:to>
                                        <p:strVal val="visible"/>
                                      </p:to>
                                    </p:set>
                                    <p:animEffect transition="in" filter="blinds(horizontal)">
                                      <p:cBhvr>
                                        <p:cTn id="19" dur="500"/>
                                        <p:tgtEl>
                                          <p:spTgt spid="3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3527" y="1652050"/>
            <a:ext cx="10437900" cy="4002405"/>
          </a:xfrm>
          <a:prstGeom prst="rect">
            <a:avLst/>
          </a:prstGeom>
          <a:noFill/>
        </p:spPr>
        <p:txBody>
          <a:bodyPr wrap="square" rtlCol="0" anchor="t">
            <a:spAutoFit/>
          </a:bodyPr>
          <a:p>
            <a:pPr indent="538480" fontAlgn="auto">
              <a:lnSpc>
                <a:spcPct val="120000"/>
              </a:lnSpc>
              <a:spcBef>
                <a:spcPts val="0"/>
              </a:spcBef>
              <a:spcAft>
                <a:spcPts val="0"/>
              </a:spcAft>
              <a:extLst>
                <a:ext uri="{35155182-B16C-46BC-9424-99874614C6A1}">
                  <wpsdc:indentchars xmlns:wpsdc="http://www.wps.cn/officeDocument/2017/drawingmlCustomData" val="200" checksum="3813436403"/>
                </a:ext>
              </a:extLst>
            </a:pPr>
            <a:r>
              <a:rPr lang="zh-CN" altLang="en-US" sz="2115">
                <a:latin typeface="黑体" panose="02010609060101010101" charset="-122"/>
                <a:ea typeface="黑体" panose="02010609060101010101" charset="-122"/>
                <a:cs typeface="黑体" panose="02010609060101010101" charset="-122"/>
                <a:sym typeface="+mn-ea"/>
              </a:rPr>
              <a:t>（3）充满活力的动词。</a:t>
            </a: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“指点”</a:t>
            </a:r>
            <a:r>
              <a:rPr lang="zh-CN" altLang="en-US" sz="2115">
                <a:latin typeface="黑体" panose="02010609060101010101" charset="-122"/>
                <a:ea typeface="黑体" panose="02010609060101010101" charset="-122"/>
                <a:cs typeface="黑体" panose="02010609060101010101" charset="-122"/>
                <a:sym typeface="+mn-ea"/>
              </a:rPr>
              <a:t>一词，把评述褒贬变成了可以想象的画面，形象地写出青年们积极关注国家大事，干预社会发展形势的英姿。</a:t>
            </a:r>
            <a:r>
              <a:rPr lang="en-US" altLang="zh-CN" sz="2115" err="1">
                <a:solidFill>
                  <a:srgbClr val="C00000"/>
                </a:solidFill>
                <a:latin typeface="黑体" panose="02010609060101010101" charset="-122"/>
                <a:ea typeface="黑体" panose="02010609060101010101" charset="-122"/>
                <a:cs typeface="黑体" panose="02010609060101010101" charset="-122"/>
                <a:sym typeface="+mn-ea"/>
              </a:rPr>
              <a:t>“激扬”</a:t>
            </a:r>
            <a:r>
              <a:rPr lang="zh-CN" altLang="en-US" sz="2115">
                <a:latin typeface="黑体" panose="02010609060101010101" charset="-122"/>
                <a:ea typeface="黑体" panose="02010609060101010101" charset="-122"/>
                <a:cs typeface="黑体" panose="02010609060101010101" charset="-122"/>
                <a:sym typeface="+mn-ea"/>
              </a:rPr>
              <a:t>是激浊扬清之意，指青年们抨击社会恶行，褒扬清明，这个词还有激昂高亢之意，从中可以读出同学们文字中的爱憎分明和激昂慷慨。“粪土当年万户侯”的“粪土”，在这里用作动词，意为“视……如粪土”，表示鄙视，突出了青年们志向高远，满怀理想，有着除旧布新、主宰乾坤的决心。“到中流击水”的“击”，指游泳，显示了青年人勇于挑战、奋力拼搏的精神气概。“浪遏飞舟”的“遏”，指青年们到中流弄潮的浪花阻止了飞快前行的船，一个“遏”字写出了青年们改变旧世界的伟大精神和力量。这两句实际上预示了同学少年必将掀起革命的狂澜，为改造旧中国而英勇无畏的革命精神和壮志豪情，也回答了“谁主沉浮”的问题。</a:t>
            </a:r>
            <a:endParaRPr lang="zh-CN" altLang="en-US" sz="2115">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7004" y="118110"/>
            <a:ext cx="2086052" cy="1282709"/>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951254" y="11811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126671" y="5354792"/>
            <a:ext cx="309880" cy="368300"/>
          </a:xfrm>
          <a:prstGeom prst="rect">
            <a:avLst/>
          </a:prstGeom>
          <a:noFill/>
        </p:spPr>
        <p:txBody>
          <a:bodyPr wrap="none" rtlCol="0">
            <a:spAutoFit/>
          </a:bodyPr>
          <a:p>
            <a:endParaRPr lang="zh-CN" altLang="en-US"/>
          </a:p>
        </p:txBody>
      </p:sp>
      <p:sp>
        <p:nvSpPr>
          <p:cNvPr id="8" name="文本框 7"/>
          <p:cNvSpPr txBox="1"/>
          <p:nvPr/>
        </p:nvSpPr>
        <p:spPr>
          <a:xfrm>
            <a:off x="862936" y="1851628"/>
            <a:ext cx="10392200" cy="1772285"/>
          </a:xfrm>
          <a:prstGeom prst="rect">
            <a:avLst/>
          </a:prstGeom>
          <a:noFill/>
        </p:spPr>
        <p:txBody>
          <a:bodyPr wrap="square" rtlCol="0" anchor="t">
            <a:spAutoFit/>
          </a:bodyPr>
          <a:p>
            <a:pPr indent="576580" fontAlgn="auto">
              <a:lnSpc>
                <a:spcPct val="86000"/>
              </a:lnSpc>
              <a:extLst>
                <a:ext uri="{35155182-B16C-46BC-9424-99874614C6A1}">
                  <wpsdc:indentchars xmlns:wpsdc="http://www.wps.cn/officeDocument/2017/drawingmlCustomData" val="200" checksum="3160031346"/>
                </a:ext>
              </a:extLst>
            </a:pPr>
            <a:r>
              <a:rPr lang="zh-CN" sz="2115" spc="150" dirty="0">
                <a:latin typeface="黑体" panose="02010609060101010101" charset="-122"/>
                <a:ea typeface="黑体" panose="02010609060101010101" charset="-122"/>
                <a:cs typeface="黑体" panose="02010609060101010101" charset="-122"/>
                <a:sym typeface="+mn-ea"/>
              </a:rPr>
              <a:t>这节课就要</a:t>
            </a:r>
            <a:r>
              <a:rPr sz="2115" spc="150" dirty="0">
                <a:latin typeface="黑体" panose="02010609060101010101" charset="-122"/>
                <a:ea typeface="黑体" panose="02010609060101010101" charset="-122"/>
                <a:cs typeface="黑体" panose="02010609060101010101" charset="-122"/>
                <a:sym typeface="+mn-ea"/>
              </a:rPr>
              <a:t>结束了，但是我相信同学们的心中已经种下了一颗种子，并且将要通过自己的实际行动让种子生根，发芽。请同学们齐读这段话，作为我们这节课的结束语：播下一种心态，收获一种思想；播下一种思想，收获一种行为；播下一种行为，收获一种习惯；播下一种习惯，收获一种性格；播下一种性格，收获一种命运。让我们从现在开始，拥有一颗积极的心态，树立理想，掌控命运</a:t>
            </a:r>
            <a:r>
              <a:rPr lang="zh-CN" sz="2115" spc="150" dirty="0">
                <a:latin typeface="黑体" panose="02010609060101010101" charset="-122"/>
                <a:ea typeface="黑体" panose="02010609060101010101" charset="-122"/>
                <a:cs typeface="黑体" panose="02010609060101010101" charset="-122"/>
                <a:sym typeface="+mn-ea"/>
              </a:rPr>
              <a:t>，</a:t>
            </a:r>
            <a:r>
              <a:rPr sz="2115" spc="150" dirty="0">
                <a:latin typeface="黑体" panose="02010609060101010101" charset="-122"/>
                <a:ea typeface="黑体" panose="02010609060101010101" charset="-122"/>
                <a:cs typeface="黑体" panose="02010609060101010101" charset="-122"/>
                <a:sym typeface="+mn-ea"/>
              </a:rPr>
              <a:t>让中国梦从我们这里起航！ </a:t>
            </a:r>
            <a:endParaRPr sz="2115" spc="150" dirty="0">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852183" y="4640068"/>
            <a:ext cx="10402953" cy="1548130"/>
          </a:xfrm>
          <a:prstGeom prst="rect">
            <a:avLst/>
          </a:prstGeom>
          <a:noFill/>
        </p:spPr>
        <p:txBody>
          <a:bodyPr wrap="square" rtlCol="0" anchor="t">
            <a:spAutoFit/>
          </a:bodyPr>
          <a:p>
            <a:pPr indent="576580" fontAlgn="auto">
              <a:lnSpc>
                <a:spcPct val="86000"/>
              </a:lnSpc>
              <a:extLst>
                <a:ext uri="{35155182-B16C-46BC-9424-99874614C6A1}">
                  <wpsdc:indentchars xmlns:wpsdc="http://www.wps.cn/officeDocument/2017/drawingmlCustomData" val="200" checksum="3160031346"/>
                </a:ext>
              </a:extLst>
            </a:pPr>
            <a:r>
              <a:rPr sz="2115" spc="150" dirty="0">
                <a:solidFill>
                  <a:schemeClr val="tx1"/>
                </a:solidFill>
                <a:latin typeface="黑体" panose="02010609060101010101" charset="-122"/>
                <a:ea typeface="黑体" panose="02010609060101010101" charset="-122"/>
                <a:cs typeface="黑体" panose="02010609060101010101" charset="-122"/>
                <a:sym typeface="+mn-ea"/>
              </a:rPr>
              <a:t>1.背诵《沁园春·长沙》</a:t>
            </a:r>
            <a:r>
              <a:rPr lang="zh-CN" sz="2115" spc="150" dirty="0">
                <a:solidFill>
                  <a:schemeClr val="tx1"/>
                </a:solidFill>
                <a:latin typeface="黑体" panose="02010609060101010101" charset="-122"/>
                <a:ea typeface="黑体" panose="02010609060101010101" charset="-122"/>
                <a:cs typeface="黑体" panose="02010609060101010101" charset="-122"/>
                <a:sym typeface="+mn-ea"/>
              </a:rPr>
              <a:t>下片</a:t>
            </a:r>
            <a:endParaRPr sz="2115" spc="150" dirty="0">
              <a:solidFill>
                <a:schemeClr val="tx1"/>
              </a:solidFill>
              <a:latin typeface="黑体" panose="02010609060101010101" charset="-122"/>
              <a:ea typeface="黑体" panose="02010609060101010101" charset="-122"/>
              <a:cs typeface="黑体" panose="02010609060101010101" charset="-122"/>
              <a:sym typeface="+mn-ea"/>
            </a:endParaRPr>
          </a:p>
          <a:p>
            <a:pPr indent="576580" fontAlgn="auto">
              <a:lnSpc>
                <a:spcPct val="86000"/>
              </a:lnSpc>
              <a:extLst>
                <a:ext uri="{35155182-B16C-46BC-9424-99874614C6A1}">
                  <wpsdc:indentchars xmlns:wpsdc="http://www.wps.cn/officeDocument/2017/drawingmlCustomData" val="200" checksum="3160031346"/>
                </a:ext>
              </a:extLst>
            </a:pPr>
            <a:r>
              <a:rPr sz="2115" spc="150" dirty="0">
                <a:solidFill>
                  <a:schemeClr val="tx1"/>
                </a:solidFill>
                <a:latin typeface="黑体" panose="02010609060101010101" charset="-122"/>
                <a:ea typeface="黑体" panose="02010609060101010101" charset="-122"/>
                <a:cs typeface="黑体" panose="02010609060101010101" charset="-122"/>
                <a:sym typeface="+mn-ea"/>
              </a:rPr>
              <a:t>2.写一篇《沁园春·长沙》的阅读札记。要求：</a:t>
            </a:r>
            <a:endParaRPr sz="2115" spc="150" dirty="0">
              <a:solidFill>
                <a:schemeClr val="tx1"/>
              </a:solidFill>
              <a:latin typeface="黑体" panose="02010609060101010101" charset="-122"/>
              <a:ea typeface="黑体" panose="02010609060101010101" charset="-122"/>
              <a:cs typeface="黑体" panose="02010609060101010101" charset="-122"/>
              <a:sym typeface="+mn-ea"/>
            </a:endParaRPr>
          </a:p>
          <a:p>
            <a:pPr indent="576580" fontAlgn="auto">
              <a:lnSpc>
                <a:spcPct val="86000"/>
              </a:lnSpc>
              <a:extLst>
                <a:ext uri="{35155182-B16C-46BC-9424-99874614C6A1}">
                  <wpsdc:indentchars xmlns:wpsdc="http://www.wps.cn/officeDocument/2017/drawingmlCustomData" val="200" checksum="3160031346"/>
                </a:ext>
              </a:extLst>
            </a:pPr>
            <a:r>
              <a:rPr sz="2115" spc="150" dirty="0">
                <a:solidFill>
                  <a:schemeClr val="tx1"/>
                </a:solidFill>
                <a:latin typeface="黑体" panose="02010609060101010101" charset="-122"/>
                <a:ea typeface="黑体" panose="02010609060101010101" charset="-122"/>
                <a:cs typeface="黑体" panose="02010609060101010101" charset="-122"/>
                <a:sym typeface="+mn-ea"/>
              </a:rPr>
              <a:t>（1）抓住诗词中自己喜欢的意象，结合本诗的创作背景，以及作者所使用的语言，写出自己的阅读体会。</a:t>
            </a:r>
            <a:endParaRPr sz="2115" spc="150" dirty="0">
              <a:solidFill>
                <a:schemeClr val="tx1"/>
              </a:solidFill>
              <a:latin typeface="黑体" panose="02010609060101010101" charset="-122"/>
              <a:ea typeface="黑体" panose="02010609060101010101" charset="-122"/>
              <a:cs typeface="黑体" panose="02010609060101010101" charset="-122"/>
              <a:sym typeface="+mn-ea"/>
            </a:endParaRPr>
          </a:p>
          <a:p>
            <a:pPr indent="576580" fontAlgn="auto">
              <a:lnSpc>
                <a:spcPct val="86000"/>
              </a:lnSpc>
              <a:extLst>
                <a:ext uri="{35155182-B16C-46BC-9424-99874614C6A1}">
                  <wpsdc:indentchars xmlns:wpsdc="http://www.wps.cn/officeDocument/2017/drawingmlCustomData" val="200" checksum="3160031346"/>
                </a:ext>
              </a:extLst>
            </a:pPr>
            <a:r>
              <a:rPr sz="2115" spc="150" dirty="0">
                <a:solidFill>
                  <a:schemeClr val="tx1"/>
                </a:solidFill>
                <a:latin typeface="黑体" panose="02010609060101010101" charset="-122"/>
                <a:ea typeface="黑体" panose="02010609060101010101" charset="-122"/>
                <a:cs typeface="黑体" panose="02010609060101010101" charset="-122"/>
                <a:sym typeface="+mn-ea"/>
              </a:rPr>
              <a:t>（2）条例清晰，语言通畅，不少于200字。</a:t>
            </a:r>
            <a:r>
              <a:rPr sz="2540" b="1" spc="150" dirty="0">
                <a:solidFill>
                  <a:schemeClr val="tx1"/>
                </a:solidFill>
                <a:latin typeface="黑体" panose="02010609060101010101" charset="-122"/>
                <a:ea typeface="黑体" panose="02010609060101010101" charset="-122"/>
                <a:cs typeface="黑体" panose="02010609060101010101" charset="-122"/>
                <a:sym typeface="+mn-ea"/>
              </a:rPr>
              <a:t> </a:t>
            </a:r>
            <a:endParaRPr sz="2540" b="1" spc="15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2" name="文本框 18"/>
          <p:cNvSpPr txBox="1"/>
          <p:nvPr/>
        </p:nvSpPr>
        <p:spPr>
          <a:xfrm>
            <a:off x="862936" y="1005520"/>
            <a:ext cx="1516187" cy="533545"/>
          </a:xfrm>
          <a:prstGeom prst="roundRect">
            <a:avLst/>
          </a:prstGeom>
        </p:spPr>
        <p:style>
          <a:lnRef idx="3">
            <a:schemeClr val="lt1"/>
          </a:lnRef>
          <a:fillRef idx="1">
            <a:schemeClr val="accent5"/>
          </a:fillRef>
          <a:effectRef idx="1">
            <a:schemeClr val="accent5"/>
          </a:effectRef>
          <a:fontRef idx="minor">
            <a:schemeClr val="lt1"/>
          </a:fontRef>
        </p:style>
        <p:txBody>
          <a:bodyPr wrap="square" rtlCol="0" anchor="t">
            <a:spAutoFit/>
          </a:bodyPr>
          <a:p>
            <a:pPr algn="ctr"/>
            <a:r>
              <a:rPr kumimoji="1" lang="zh-CN" altLang="en-US" sz="2540" dirty="0">
                <a:solidFill>
                  <a:schemeClr val="bg1"/>
                </a:solidFill>
                <a:latin typeface="黑体" panose="02010609060101010101" charset="-122"/>
                <a:ea typeface="黑体" panose="02010609060101010101" charset="-122"/>
                <a:cs typeface="黑体" panose="02010609060101010101" charset="-122"/>
                <a:sym typeface="华文楷体" panose="02010600040101010101" charset="-122"/>
              </a:rPr>
              <a:t>小结</a:t>
            </a:r>
            <a:endParaRPr kumimoji="1" lang="zh-CN" altLang="en-US" sz="2540" dirty="0">
              <a:solidFill>
                <a:schemeClr val="bg1"/>
              </a:solidFill>
              <a:latin typeface="黑体" panose="02010609060101010101" charset="-122"/>
              <a:ea typeface="黑体" panose="02010609060101010101" charset="-122"/>
              <a:cs typeface="黑体" panose="02010609060101010101" charset="-122"/>
              <a:sym typeface="华文楷体" panose="02010600040101010101" charset="-122"/>
            </a:endParaRPr>
          </a:p>
        </p:txBody>
      </p:sp>
      <p:sp>
        <p:nvSpPr>
          <p:cNvPr id="3" name="文本框 2"/>
          <p:cNvSpPr txBox="1"/>
          <p:nvPr/>
        </p:nvSpPr>
        <p:spPr>
          <a:xfrm>
            <a:off x="845463" y="3860315"/>
            <a:ext cx="1629095" cy="547370"/>
          </a:xfrm>
          <a:prstGeom prst="rect">
            <a:avLst/>
          </a:prstGeom>
          <a:solidFill>
            <a:srgbClr val="C0504D"/>
          </a:solidFill>
          <a:ln w="28575">
            <a:solidFill>
              <a:schemeClr val="bg1"/>
            </a:solidFill>
          </a:ln>
          <a:effectLst/>
        </p:spPr>
        <p:txBody>
          <a:bodyPr wrap="square" rtlCol="0" anchor="ctr" anchorCtr="0">
            <a:spAutoFit/>
          </a:bodyPr>
          <a:p>
            <a:pPr algn="ctr" fontAlgn="auto">
              <a:lnSpc>
                <a:spcPct val="100000"/>
              </a:lnSpc>
            </a:pPr>
            <a:r>
              <a:rPr lang="zh-CN" altLang="en-US" sz="2965" b="1">
                <a:solidFill>
                  <a:sysClr val="window" lastClr="FFFFFF"/>
                </a:solidFill>
                <a:latin typeface="黑体" panose="02010609060101010101" charset="-122"/>
                <a:ea typeface="黑体" panose="02010609060101010101" charset="-122"/>
              </a:rPr>
              <a:t>作业</a:t>
            </a:r>
            <a:endParaRPr lang="zh-CN" altLang="en-US" sz="2965" b="1">
              <a:solidFill>
                <a:sysClr val="window" lastClr="FFFFFF"/>
              </a:solidFill>
              <a:latin typeface="黑体" panose="02010609060101010101" charset="-122"/>
              <a:ea typeface="黑体" panose="02010609060101010101"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22654" y="5575300"/>
            <a:ext cx="2086052" cy="1282709"/>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951254" y="16764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第三课时</a:t>
            </a:r>
            <a:endParaRPr lang="zh-CN" altLang="en-US"/>
          </a:p>
        </p:txBody>
      </p:sp>
      <p:sp>
        <p:nvSpPr>
          <p:cNvPr id="3" name="内容占位符 2"/>
          <p:cNvSpPr>
            <a:spLocks noGrp="1"/>
          </p:cNvSpPr>
          <p:nvPr>
            <p:ph idx="1"/>
          </p:nvPr>
        </p:nvSpPr>
        <p:spPr/>
        <p:txBody>
          <a:bodyPr/>
          <a:p>
            <a:r>
              <a:rPr lang="en-US" altLang="zh-CN" sz="8000">
                <a:solidFill>
                  <a:srgbClr val="FF0000"/>
                </a:solidFill>
              </a:rPr>
              <a:t>1</a:t>
            </a:r>
            <a:r>
              <a:rPr lang="zh-CN" altLang="en-US" sz="8000">
                <a:solidFill>
                  <a:srgbClr val="FF0000"/>
                </a:solidFill>
              </a:rPr>
              <a:t>、析形象</a:t>
            </a:r>
            <a:endParaRPr lang="zh-CN" altLang="en-US" sz="8000">
              <a:solidFill>
                <a:srgbClr val="FF0000"/>
              </a:solidFill>
            </a:endParaRPr>
          </a:p>
          <a:p>
            <a:r>
              <a:rPr lang="en-US" altLang="zh-CN" sz="8000">
                <a:solidFill>
                  <a:srgbClr val="FF0000"/>
                </a:solidFill>
              </a:rPr>
              <a:t>2</a:t>
            </a:r>
            <a:r>
              <a:rPr lang="zh-CN" altLang="en-US" sz="8000">
                <a:solidFill>
                  <a:srgbClr val="FF0000"/>
                </a:solidFill>
              </a:rPr>
              <a:t>、悟主旨</a:t>
            </a:r>
            <a:endParaRPr lang="zh-CN" altLang="en-US" sz="800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2459100" y="1906092"/>
            <a:ext cx="8781923" cy="421640"/>
          </a:xfrm>
          <a:prstGeom prst="rect">
            <a:avLst/>
          </a:prstGeom>
        </p:spPr>
        <p:txBody>
          <a:bodyPr wrap="square" lIns="96767" tIns="48382" rIns="96767" bIns="48382">
            <a:spAutoFit/>
          </a:bodyPr>
          <a:lstStyle/>
          <a:p>
            <a:r>
              <a:rPr lang="zh-CN" altLang="en-US" sz="2115" b="1" dirty="0" smtClean="0">
                <a:latin typeface="黑体" panose="02010609060101010101" charset="-122"/>
                <a:ea typeface="黑体" panose="02010609060101010101" charset="-122"/>
              </a:rPr>
              <a:t>品味意象，感悟词中优美阔大的意境。 </a:t>
            </a:r>
            <a:endParaRPr lang="zh-CN" altLang="en-US" sz="2115" b="1" dirty="0" smtClean="0">
              <a:latin typeface="黑体" panose="02010609060101010101" charset="-122"/>
              <a:ea typeface="黑体" panose="02010609060101010101" charset="-122"/>
            </a:endParaRPr>
          </a:p>
        </p:txBody>
      </p:sp>
      <p:sp>
        <p:nvSpPr>
          <p:cNvPr id="17" name="矩形 16"/>
          <p:cNvSpPr/>
          <p:nvPr/>
        </p:nvSpPr>
        <p:spPr>
          <a:xfrm>
            <a:off x="2459100" y="3037184"/>
            <a:ext cx="8749664" cy="421640"/>
          </a:xfrm>
          <a:prstGeom prst="rect">
            <a:avLst/>
          </a:prstGeom>
        </p:spPr>
        <p:txBody>
          <a:bodyPr wrap="square" lIns="96767" tIns="48382" rIns="96767" bIns="48382">
            <a:spAutoFit/>
          </a:bodyPr>
          <a:lstStyle/>
          <a:p>
            <a:r>
              <a:rPr lang="zh-CN" altLang="en-US" sz="2115" b="1" dirty="0" smtClean="0">
                <a:latin typeface="黑体" panose="02010609060101010101" charset="-122"/>
                <a:ea typeface="黑体" panose="02010609060101010101" charset="-122"/>
                <a:sym typeface="+mn-ea"/>
              </a:rPr>
              <a:t>领会诗人主宰大地沉浮的宽广胸襟和革命气概。</a:t>
            </a:r>
            <a:endParaRPr lang="zh-CN" altLang="en-US" sz="2115" b="1" dirty="0" smtClean="0">
              <a:latin typeface="黑体" panose="02010609060101010101" charset="-122"/>
              <a:ea typeface="黑体" panose="02010609060101010101" charset="-122"/>
              <a:cs typeface="黑体" panose="02010609060101010101" charset="-122"/>
            </a:endParaRPr>
          </a:p>
        </p:txBody>
      </p:sp>
      <p:sp>
        <p:nvSpPr>
          <p:cNvPr id="18" name="文本框 17"/>
          <p:cNvSpPr txBox="1"/>
          <p:nvPr/>
        </p:nvSpPr>
        <p:spPr>
          <a:xfrm>
            <a:off x="1975882" y="4906879"/>
            <a:ext cx="9292695" cy="416560"/>
          </a:xfrm>
          <a:prstGeom prst="rect">
            <a:avLst/>
          </a:prstGeom>
          <a:noFill/>
        </p:spPr>
        <p:txBody>
          <a:bodyPr wrap="square" rtlCol="0">
            <a:spAutoFit/>
          </a:bodyPr>
          <a:p>
            <a:pPr algn="l"/>
            <a:r>
              <a:rPr lang="zh-CN" altLang="en-US" sz="2115" b="1" dirty="0" smtClean="0">
                <a:latin typeface="黑体" panose="02010609060101010101" charset="-122"/>
                <a:ea typeface="黑体" panose="02010609060101010101" charset="-122"/>
                <a:sym typeface="+mn-ea"/>
              </a:rPr>
              <a:t>品味意象，感悟词中优美阔大的意境。 </a:t>
            </a:r>
            <a:endParaRPr lang="zh-CN" altLang="en-US" sz="2115" b="1" dirty="0" smtClean="0">
              <a:latin typeface="黑体" panose="02010609060101010101" charset="-122"/>
              <a:ea typeface="黑体" panose="02010609060101010101" charset="-122"/>
              <a:sym typeface="+mn-ea"/>
            </a:endParaRPr>
          </a:p>
        </p:txBody>
      </p:sp>
      <p:sp>
        <p:nvSpPr>
          <p:cNvPr id="5" name="文本框 4"/>
          <p:cNvSpPr txBox="1"/>
          <p:nvPr/>
        </p:nvSpPr>
        <p:spPr>
          <a:xfrm>
            <a:off x="813203" y="984533"/>
            <a:ext cx="2352913" cy="547370"/>
          </a:xfrm>
          <a:prstGeom prst="rect">
            <a:avLst/>
          </a:prstGeom>
          <a:solidFill>
            <a:srgbClr val="C0504D"/>
          </a:solidFill>
          <a:ln w="28575">
            <a:solidFill>
              <a:schemeClr val="bg1"/>
            </a:solidFill>
          </a:ln>
          <a:effectLst/>
        </p:spPr>
        <p:txBody>
          <a:bodyPr wrap="square" rtlCol="0" anchor="ctr" anchorCtr="0">
            <a:spAutoFit/>
          </a:bodyPr>
          <a:p>
            <a:pPr algn="ctr" fontAlgn="auto">
              <a:lnSpc>
                <a:spcPct val="100000"/>
              </a:lnSpc>
            </a:pPr>
            <a:r>
              <a:rPr lang="zh-CN" altLang="en-US" sz="2965" b="1">
                <a:solidFill>
                  <a:sysClr val="window" lastClr="FFFFFF"/>
                </a:solidFill>
                <a:latin typeface="黑体" panose="02010609060101010101" charset="-122"/>
                <a:ea typeface="黑体" panose="02010609060101010101" charset="-122"/>
              </a:rPr>
              <a:t>学习重点</a:t>
            </a:r>
            <a:endParaRPr lang="zh-CN" altLang="en-US" sz="2965" b="1">
              <a:solidFill>
                <a:sysClr val="window" lastClr="FFFFFF"/>
              </a:solidFill>
              <a:latin typeface="黑体" panose="02010609060101010101" charset="-122"/>
              <a:ea typeface="黑体" panose="02010609060101010101" charset="-122"/>
            </a:endParaRPr>
          </a:p>
        </p:txBody>
      </p:sp>
      <p:sp>
        <p:nvSpPr>
          <p:cNvPr id="6" name="文本框 5"/>
          <p:cNvSpPr txBox="1"/>
          <p:nvPr/>
        </p:nvSpPr>
        <p:spPr>
          <a:xfrm>
            <a:off x="813203" y="3995401"/>
            <a:ext cx="2369715" cy="547370"/>
          </a:xfrm>
          <a:prstGeom prst="rect">
            <a:avLst/>
          </a:prstGeom>
          <a:solidFill>
            <a:srgbClr val="C0504D"/>
          </a:solidFill>
          <a:ln w="28575">
            <a:solidFill>
              <a:schemeClr val="bg1"/>
            </a:solidFill>
          </a:ln>
          <a:effectLst/>
        </p:spPr>
        <p:txBody>
          <a:bodyPr wrap="square" rtlCol="0" anchor="ctr" anchorCtr="0">
            <a:spAutoFit/>
          </a:bodyPr>
          <a:p>
            <a:pPr algn="ctr" fontAlgn="auto">
              <a:lnSpc>
                <a:spcPct val="100000"/>
              </a:lnSpc>
            </a:pPr>
            <a:r>
              <a:rPr lang="zh-CN" altLang="en-US" sz="2965" b="1">
                <a:solidFill>
                  <a:sysClr val="window" lastClr="FFFFFF"/>
                </a:solidFill>
                <a:latin typeface="黑体" panose="02010609060101010101" charset="-122"/>
                <a:ea typeface="黑体" panose="02010609060101010101" charset="-122"/>
              </a:rPr>
              <a:t>学习难点</a:t>
            </a:r>
            <a:endParaRPr lang="zh-CN" altLang="en-US" sz="2965" b="1">
              <a:solidFill>
                <a:sysClr val="window" lastClr="FFFFFF"/>
              </a:solidFill>
              <a:latin typeface="黑体" panose="02010609060101010101" charset="-122"/>
              <a:ea typeface="黑体" panose="02010609060101010101" charset="-122"/>
            </a:endParaRPr>
          </a:p>
        </p:txBody>
      </p:sp>
      <p:sp>
        <p:nvSpPr>
          <p:cNvPr id="21" name="文本框 20"/>
          <p:cNvSpPr txBox="1"/>
          <p:nvPr/>
        </p:nvSpPr>
        <p:spPr>
          <a:xfrm>
            <a:off x="1705711" y="1814222"/>
            <a:ext cx="584700" cy="604454"/>
          </a:xfrm>
          <a:prstGeom prst="roundRect">
            <a:avLst/>
          </a:prstGeom>
        </p:spPr>
        <p:style>
          <a:lnRef idx="3">
            <a:schemeClr val="lt1"/>
          </a:lnRef>
          <a:fillRef idx="1">
            <a:schemeClr val="accent5"/>
          </a:fillRef>
          <a:effectRef idx="1">
            <a:schemeClr val="accent5"/>
          </a:effectRef>
          <a:fontRef idx="minor">
            <a:schemeClr val="lt1"/>
          </a:fontRef>
        </p:style>
        <p:txBody>
          <a:bodyPr wrap="square" rtlCol="0" anchor="ctr" anchorCtr="0">
            <a:spAutoFit/>
          </a:bodyPr>
          <a:p>
            <a:pPr algn="ctr" fontAlgn="auto">
              <a:lnSpc>
                <a:spcPct val="100000"/>
              </a:lnSpc>
            </a:pPr>
            <a:r>
              <a:rPr lang="en-US" altLang="zh-CN" sz="2965" b="1">
                <a:solidFill>
                  <a:sysClr val="window" lastClr="FFFFFF"/>
                </a:solidFill>
                <a:latin typeface="黑体" panose="02010609060101010101" charset="-122"/>
                <a:ea typeface="黑体" panose="02010609060101010101" charset="-122"/>
              </a:rPr>
              <a:t>1</a:t>
            </a:r>
            <a:endParaRPr lang="en-US" altLang="zh-CN" sz="2965" b="1">
              <a:solidFill>
                <a:sysClr val="window" lastClr="FFFFFF"/>
              </a:solidFill>
              <a:latin typeface="黑体" panose="02010609060101010101" charset="-122"/>
              <a:ea typeface="黑体" panose="02010609060101010101" charset="-122"/>
            </a:endParaRPr>
          </a:p>
        </p:txBody>
      </p:sp>
      <p:sp>
        <p:nvSpPr>
          <p:cNvPr id="22" name="文本框 21"/>
          <p:cNvSpPr txBox="1"/>
          <p:nvPr/>
        </p:nvSpPr>
        <p:spPr>
          <a:xfrm>
            <a:off x="1705711" y="2945314"/>
            <a:ext cx="584700" cy="604454"/>
          </a:xfrm>
          <a:prstGeom prst="roundRect">
            <a:avLst/>
          </a:prstGeom>
        </p:spPr>
        <p:style>
          <a:lnRef idx="3">
            <a:schemeClr val="lt1"/>
          </a:lnRef>
          <a:fillRef idx="1">
            <a:schemeClr val="accent5"/>
          </a:fillRef>
          <a:effectRef idx="1">
            <a:schemeClr val="accent5"/>
          </a:effectRef>
          <a:fontRef idx="minor">
            <a:schemeClr val="lt1"/>
          </a:fontRef>
        </p:style>
        <p:txBody>
          <a:bodyPr wrap="square" rtlCol="0" anchor="ctr" anchorCtr="0">
            <a:spAutoFit/>
          </a:bodyPr>
          <a:p>
            <a:pPr algn="ctr" fontAlgn="auto">
              <a:lnSpc>
                <a:spcPct val="100000"/>
              </a:lnSpc>
            </a:pPr>
            <a:r>
              <a:rPr lang="en-US" altLang="zh-CN" sz="2965" b="1">
                <a:solidFill>
                  <a:sysClr val="window" lastClr="FFFFFF"/>
                </a:solidFill>
                <a:latin typeface="黑体" panose="02010609060101010101" charset="-122"/>
                <a:ea typeface="黑体" panose="02010609060101010101" charset="-122"/>
              </a:rPr>
              <a:t>2</a:t>
            </a:r>
            <a:endParaRPr lang="en-US" altLang="zh-CN" sz="2965" b="1">
              <a:solidFill>
                <a:sysClr val="window" lastClr="FFFFFF"/>
              </a:solidFill>
              <a:latin typeface="黑体" panose="02010609060101010101" charset="-122"/>
              <a:ea typeface="黑体" panose="02010609060101010101" charset="-122"/>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03959" y="168275"/>
            <a:ext cx="2086052" cy="1282709"/>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4639" y="557530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544195" y="190500"/>
            <a:ext cx="3840480" cy="1076325"/>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a:t>学习下阕</a:t>
            </a:r>
            <a:endParaRPr lang="zh-CN" altLang="en-US" sz="3200"/>
          </a:p>
          <a:p>
            <a:r>
              <a:rPr lang="zh-CN" altLang="en-US" sz="3200"/>
              <a:t>（析形象，悟主题）</a:t>
            </a:r>
            <a:endParaRPr lang="zh-CN" altLang="en-US" sz="3200"/>
          </a:p>
        </p:txBody>
      </p:sp>
      <p:sp>
        <p:nvSpPr>
          <p:cNvPr id="3" name="文本框 2"/>
          <p:cNvSpPr txBox="1"/>
          <p:nvPr>
            <p:custDataLst>
              <p:tags r:id="rId2"/>
            </p:custDataLst>
          </p:nvPr>
        </p:nvSpPr>
        <p:spPr>
          <a:xfrm>
            <a:off x="544195" y="1533525"/>
            <a:ext cx="4343400" cy="5015865"/>
          </a:xfrm>
          <a:prstGeom prst="rect">
            <a:avLst/>
          </a:prstGeom>
          <a:noFill/>
        </p:spPr>
        <p:txBody>
          <a:bodyPr wrap="square" rtlCol="0" anchor="t">
            <a:spAutoFit/>
          </a:bodyPr>
          <a:lstStyle/>
          <a:p>
            <a:pPr algn="l"/>
            <a:r>
              <a:rPr lang="zh-CN" altLang="en-US" sz="3200">
                <a:latin typeface="楷体" panose="02010609060101010101" charset="-122"/>
                <a:ea typeface="楷体" panose="02010609060101010101" charset="-122"/>
                <a:cs typeface="楷体" panose="02010609060101010101" charset="-122"/>
                <a:sym typeface="+mn-ea"/>
              </a:rPr>
              <a:t>携来百侣曾游。</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忆往昔峥嵘岁月稠。</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恰同学少年，</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风华正茂；</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书生意气，</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挥斥方遒。</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指点江山，激扬文字，粪土当年万户侯。</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曾记否，到中流击水，浪遏飞舟！</a:t>
            </a:r>
            <a:endParaRPr lang="zh-CN" altLang="en-US" sz="3200">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3"/>
            </p:custDataLst>
          </p:nvPr>
        </p:nvSpPr>
        <p:spPr>
          <a:xfrm>
            <a:off x="6259830" y="1533525"/>
            <a:ext cx="5099050" cy="1076325"/>
          </a:xfrm>
          <a:prstGeom prst="rect">
            <a:avLst/>
          </a:prstGeom>
          <a:noFill/>
        </p:spPr>
        <p:txBody>
          <a:bodyPr wrap="square" rtlCol="0">
            <a:spAutoFit/>
          </a:bodyPr>
          <a:lstStyle/>
          <a:p>
            <a:r>
              <a:rPr lang="zh-CN" altLang="en-US" sz="3200"/>
              <a:t>下阕中哪一句话是直接描写上次游览橘子洲的句子？</a:t>
            </a:r>
            <a:endParaRPr lang="zh-CN" altLang="en-US" sz="3200"/>
          </a:p>
        </p:txBody>
      </p:sp>
      <p:sp>
        <p:nvSpPr>
          <p:cNvPr id="5" name="文本框 4"/>
          <p:cNvSpPr txBox="1"/>
          <p:nvPr>
            <p:custDataLst>
              <p:tags r:id="rId4"/>
            </p:custDataLst>
          </p:nvPr>
        </p:nvSpPr>
        <p:spPr>
          <a:xfrm>
            <a:off x="5862320" y="3235325"/>
            <a:ext cx="6329680" cy="768350"/>
          </a:xfrm>
          <a:prstGeom prst="rect">
            <a:avLst/>
          </a:prstGeom>
          <a:noFill/>
        </p:spPr>
        <p:txBody>
          <a:bodyPr wrap="none" rtlCol="0" anchor="t">
            <a:spAutoFit/>
          </a:bodyPr>
          <a:lstStyle/>
          <a:p>
            <a:pPr algn="l"/>
            <a:r>
              <a:rPr lang="zh-CN" altLang="en-US" sz="4400">
                <a:solidFill>
                  <a:srgbClr val="FF0000"/>
                </a:solidFill>
                <a:latin typeface="楷体" panose="02010609060101010101" charset="-122"/>
                <a:ea typeface="楷体" panose="02010609060101010101" charset="-122"/>
                <a:cs typeface="楷体" panose="02010609060101010101" charset="-122"/>
                <a:sym typeface="+mn-ea"/>
              </a:rPr>
              <a:t>到中流击水，浪遏飞舟！</a:t>
            </a:r>
            <a:endParaRPr lang="zh-CN" altLang="en-US" sz="440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custDataLst>
              <p:tags r:id="rId5"/>
            </p:custDataLst>
          </p:nvPr>
        </p:nvSpPr>
        <p:spPr>
          <a:xfrm>
            <a:off x="6688455" y="4217670"/>
            <a:ext cx="4246880" cy="583565"/>
          </a:xfrm>
          <a:prstGeom prst="rect">
            <a:avLst/>
          </a:prstGeom>
          <a:noFill/>
        </p:spPr>
        <p:txBody>
          <a:bodyPr wrap="none" rtlCol="0">
            <a:spAutoFit/>
          </a:bodyPr>
          <a:lstStyle/>
          <a:p>
            <a:r>
              <a:rPr lang="zh-CN" altLang="en-US" sz="3200"/>
              <a:t>具有怎样的象征意味？</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39140" y="3640455"/>
            <a:ext cx="5770880" cy="706755"/>
          </a:xfrm>
          <a:prstGeom prst="rect">
            <a:avLst/>
          </a:prstGeom>
          <a:noFill/>
        </p:spPr>
        <p:txBody>
          <a:bodyPr wrap="none" rtlCol="0" anchor="t">
            <a:spAutoFit/>
          </a:bodyPr>
          <a:lstStyle/>
          <a:p>
            <a:pPr algn="l"/>
            <a:r>
              <a:rPr lang="zh-CN" altLang="en-US" sz="4000">
                <a:solidFill>
                  <a:srgbClr val="FF0000"/>
                </a:solidFill>
                <a:latin typeface="楷体" panose="02010609060101010101" charset="-122"/>
                <a:ea typeface="楷体" panose="02010609060101010101" charset="-122"/>
                <a:cs typeface="楷体" panose="02010609060101010101" charset="-122"/>
                <a:sym typeface="+mn-ea"/>
              </a:rPr>
              <a:t>到中流击水，浪遏飞舟！</a:t>
            </a:r>
            <a:endParaRPr lang="zh-CN" altLang="en-US" sz="400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custDataLst>
              <p:tags r:id="rId2"/>
            </p:custDataLst>
          </p:nvPr>
        </p:nvSpPr>
        <p:spPr>
          <a:xfrm>
            <a:off x="4785360" y="1225550"/>
            <a:ext cx="2621280" cy="583565"/>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a:t>我们——青春</a:t>
            </a:r>
            <a:endParaRPr lang="zh-CN" altLang="en-US" sz="3200"/>
          </a:p>
        </p:txBody>
      </p:sp>
      <p:sp>
        <p:nvSpPr>
          <p:cNvPr id="4" name="文本框 3"/>
          <p:cNvSpPr txBox="1"/>
          <p:nvPr>
            <p:custDataLst>
              <p:tags r:id="rId3"/>
            </p:custDataLst>
          </p:nvPr>
        </p:nvSpPr>
        <p:spPr>
          <a:xfrm>
            <a:off x="525145" y="179070"/>
            <a:ext cx="3434080" cy="2676525"/>
          </a:xfrm>
          <a:prstGeom prst="rect">
            <a:avLst/>
          </a:prstGeom>
          <a:noFill/>
        </p:spPr>
        <p:txBody>
          <a:bodyPr wrap="square" rtlCol="0" anchor="t">
            <a:spAutoFit/>
          </a:bodyPr>
          <a:lstStyle/>
          <a:p>
            <a:pPr algn="l"/>
            <a:r>
              <a:rPr lang="zh-CN" altLang="en-US" sz="2800">
                <a:latin typeface="楷体" panose="02010609060101010101" charset="-122"/>
                <a:ea typeface="楷体" panose="02010609060101010101" charset="-122"/>
                <a:cs typeface="楷体" panose="02010609060101010101" charset="-122"/>
                <a:sym typeface="+mn-ea"/>
              </a:rPr>
              <a:t>恰同学少年，</a:t>
            </a:r>
            <a:endParaRPr lang="zh-CN" altLang="en-US" sz="2800">
              <a:latin typeface="楷体" panose="02010609060101010101" charset="-122"/>
              <a:ea typeface="楷体" panose="02010609060101010101" charset="-122"/>
              <a:cs typeface="楷体" panose="02010609060101010101" charset="-122"/>
              <a:sym typeface="+mn-ea"/>
            </a:endParaRPr>
          </a:p>
          <a:p>
            <a:pPr algn="l"/>
            <a:r>
              <a:rPr lang="zh-CN" altLang="en-US" sz="2800">
                <a:latin typeface="楷体" panose="02010609060101010101" charset="-122"/>
                <a:ea typeface="楷体" panose="02010609060101010101" charset="-122"/>
                <a:cs typeface="楷体" panose="02010609060101010101" charset="-122"/>
                <a:sym typeface="+mn-ea"/>
              </a:rPr>
              <a:t>风华正茂；</a:t>
            </a:r>
            <a:endParaRPr lang="zh-CN" altLang="en-US" sz="2800">
              <a:latin typeface="楷体" panose="02010609060101010101" charset="-122"/>
              <a:ea typeface="楷体" panose="02010609060101010101" charset="-122"/>
              <a:cs typeface="楷体" panose="02010609060101010101" charset="-122"/>
              <a:sym typeface="+mn-ea"/>
            </a:endParaRPr>
          </a:p>
          <a:p>
            <a:pPr algn="l"/>
            <a:r>
              <a:rPr lang="zh-CN" altLang="en-US" sz="2800">
                <a:latin typeface="楷体" panose="02010609060101010101" charset="-122"/>
                <a:ea typeface="楷体" panose="02010609060101010101" charset="-122"/>
                <a:cs typeface="楷体" panose="02010609060101010101" charset="-122"/>
                <a:sym typeface="+mn-ea"/>
              </a:rPr>
              <a:t>书生意气，</a:t>
            </a:r>
            <a:endParaRPr lang="zh-CN" altLang="en-US" sz="2800">
              <a:latin typeface="楷体" panose="02010609060101010101" charset="-122"/>
              <a:ea typeface="楷体" panose="02010609060101010101" charset="-122"/>
              <a:cs typeface="楷体" panose="02010609060101010101" charset="-122"/>
              <a:sym typeface="+mn-ea"/>
            </a:endParaRPr>
          </a:p>
          <a:p>
            <a:pPr algn="l"/>
            <a:r>
              <a:rPr lang="zh-CN" altLang="en-US" sz="2800">
                <a:latin typeface="楷体" panose="02010609060101010101" charset="-122"/>
                <a:ea typeface="楷体" panose="02010609060101010101" charset="-122"/>
                <a:cs typeface="楷体" panose="02010609060101010101" charset="-122"/>
                <a:sym typeface="+mn-ea"/>
              </a:rPr>
              <a:t>挥斥方遒。</a:t>
            </a:r>
            <a:endParaRPr lang="zh-CN" altLang="en-US" sz="2800">
              <a:latin typeface="楷体" panose="02010609060101010101" charset="-122"/>
              <a:ea typeface="楷体" panose="02010609060101010101" charset="-122"/>
              <a:cs typeface="楷体" panose="02010609060101010101" charset="-122"/>
              <a:sym typeface="+mn-ea"/>
            </a:endParaRPr>
          </a:p>
          <a:p>
            <a:pPr algn="l"/>
            <a:r>
              <a:rPr lang="zh-CN" altLang="en-US" sz="2800">
                <a:latin typeface="楷体" panose="02010609060101010101" charset="-122"/>
                <a:ea typeface="楷体" panose="02010609060101010101" charset="-122"/>
                <a:cs typeface="楷体" panose="02010609060101010101" charset="-122"/>
                <a:sym typeface="+mn-ea"/>
              </a:rPr>
              <a:t>指点江山，激扬文字，粪土当年万户侯。</a:t>
            </a:r>
            <a:endParaRPr lang="zh-CN" altLang="en-US" sz="2800">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custDataLst>
              <p:tags r:id="rId4"/>
            </p:custDataLst>
          </p:nvPr>
        </p:nvSpPr>
        <p:spPr>
          <a:xfrm>
            <a:off x="0" y="4780915"/>
            <a:ext cx="7091680" cy="583565"/>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zh-CN" altLang="en-US" sz="3200"/>
              <a:t>蔡和森、萧子升、向警予、何叔衡……</a:t>
            </a:r>
            <a:endParaRPr lang="zh-CN" altLang="en-US" sz="3200"/>
          </a:p>
        </p:txBody>
      </p:sp>
      <p:sp>
        <p:nvSpPr>
          <p:cNvPr id="7" name="文本框 6"/>
          <p:cNvSpPr txBox="1"/>
          <p:nvPr>
            <p:custDataLst>
              <p:tags r:id="rId5"/>
            </p:custDataLst>
          </p:nvPr>
        </p:nvSpPr>
        <p:spPr>
          <a:xfrm>
            <a:off x="8059420" y="3426460"/>
            <a:ext cx="3840480" cy="2306955"/>
          </a:xfrm>
          <a:prstGeom prst="rect">
            <a:avLst/>
          </a:prstGeom>
          <a:noFill/>
        </p:spPr>
        <p:txBody>
          <a:bodyPr wrap="none" rtlCol="0">
            <a:spAutoFit/>
          </a:bodyPr>
          <a:lstStyle/>
          <a:p>
            <a:pPr fontAlgn="auto">
              <a:lnSpc>
                <a:spcPct val="150000"/>
              </a:lnSpc>
            </a:pPr>
            <a:r>
              <a:rPr lang="zh-CN" altLang="en-US" sz="3200">
                <a:highlight>
                  <a:srgbClr val="FFFF00"/>
                </a:highlight>
              </a:rPr>
              <a:t>改天换地的革命理想</a:t>
            </a:r>
            <a:endParaRPr lang="zh-CN" altLang="en-US" sz="3200">
              <a:highlight>
                <a:srgbClr val="FFFF00"/>
              </a:highlight>
            </a:endParaRPr>
          </a:p>
          <a:p>
            <a:pPr fontAlgn="auto">
              <a:lnSpc>
                <a:spcPct val="150000"/>
              </a:lnSpc>
            </a:pPr>
            <a:r>
              <a:rPr lang="zh-CN" altLang="en-US" sz="3200">
                <a:highlight>
                  <a:srgbClr val="FFFF00"/>
                </a:highlight>
              </a:rPr>
              <a:t>昂扬奋发的青春活力</a:t>
            </a:r>
            <a:endParaRPr lang="zh-CN" altLang="en-US" sz="3200">
              <a:highlight>
                <a:srgbClr val="FFFF00"/>
              </a:highlight>
            </a:endParaRPr>
          </a:p>
          <a:p>
            <a:pPr fontAlgn="auto">
              <a:lnSpc>
                <a:spcPct val="150000"/>
              </a:lnSpc>
            </a:pPr>
            <a:r>
              <a:rPr lang="zh-CN" altLang="en-US" sz="3200">
                <a:highlight>
                  <a:srgbClr val="FFFF00"/>
                </a:highlight>
              </a:rPr>
              <a:t>继往开来的英雄斗志</a:t>
            </a:r>
            <a:endParaRPr lang="zh-CN" altLang="en-US" sz="3200">
              <a:highlight>
                <a:srgbClr val="FFFF00"/>
              </a:highlight>
            </a:endParaRPr>
          </a:p>
        </p:txBody>
      </p:sp>
      <p:pic>
        <p:nvPicPr>
          <p:cNvPr id="8" name="图片 7" descr="155767554b3d70f185dfcdc8e1e6dcce"/>
          <p:cNvPicPr>
            <a:picLocks noChangeAspect="1"/>
          </p:cNvPicPr>
          <p:nvPr>
            <p:custDataLst>
              <p:tags r:id="rId6"/>
            </p:custDataLst>
          </p:nvPr>
        </p:nvPicPr>
        <p:blipFill>
          <a:blip r:embed="rId7"/>
          <a:stretch>
            <a:fillRect/>
          </a:stretch>
        </p:blipFill>
        <p:spPr>
          <a:xfrm>
            <a:off x="6927850" y="0"/>
            <a:ext cx="5264150" cy="3263265"/>
          </a:xfrm>
          <a:prstGeom prst="rect">
            <a:avLst/>
          </a:prstGeom>
          <a:effectLst>
            <a:softEdge rad="635000"/>
          </a:effectLst>
        </p:spPr>
      </p:pic>
      <p:sp>
        <p:nvSpPr>
          <p:cNvPr id="9" name="右箭头 8"/>
          <p:cNvSpPr/>
          <p:nvPr>
            <p:custDataLst>
              <p:tags r:id="rId8"/>
            </p:custDataLst>
          </p:nvPr>
        </p:nvSpPr>
        <p:spPr>
          <a:xfrm>
            <a:off x="6510020" y="3880485"/>
            <a:ext cx="1633220" cy="466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custDataLst>
              <p:tags r:id="rId9"/>
            </p:custDataLst>
          </p:nvPr>
        </p:nvSpPr>
        <p:spPr>
          <a:xfrm>
            <a:off x="6670040" y="3426460"/>
            <a:ext cx="995680" cy="583565"/>
          </a:xfrm>
          <a:prstGeom prst="rect">
            <a:avLst/>
          </a:prstGeom>
          <a:noFill/>
        </p:spPr>
        <p:txBody>
          <a:bodyPr wrap="none" rtlCol="0">
            <a:spAutoFit/>
          </a:bodyPr>
          <a:lstStyle/>
          <a:p>
            <a:r>
              <a:rPr lang="zh-CN" altLang="en-US" sz="3200"/>
              <a:t>象征</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10" grpId="0"/>
      <p:bldP spid="9" grpId="0" bldLvl="0" animBg="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9929a0c37468ff6b6e47300b8218486"/>
          <p:cNvPicPr>
            <a:picLocks noChangeAspect="1"/>
          </p:cNvPicPr>
          <p:nvPr>
            <p:custDataLst>
              <p:tags r:id="rId1"/>
            </p:custDataLst>
          </p:nvPr>
        </p:nvPicPr>
        <p:blipFill>
          <a:blip r:embed="rId2"/>
          <a:srcRect r="6312" b="7676"/>
          <a:stretch>
            <a:fillRect/>
          </a:stretch>
        </p:blipFill>
        <p:spPr>
          <a:xfrm>
            <a:off x="0" y="597535"/>
            <a:ext cx="6476365" cy="3716020"/>
          </a:xfrm>
          <a:prstGeom prst="rect">
            <a:avLst/>
          </a:prstGeom>
        </p:spPr>
      </p:pic>
      <p:sp>
        <p:nvSpPr>
          <p:cNvPr id="3" name="文本框 2"/>
          <p:cNvSpPr txBox="1"/>
          <p:nvPr>
            <p:custDataLst>
              <p:tags r:id="rId3"/>
            </p:custDataLst>
          </p:nvPr>
        </p:nvSpPr>
        <p:spPr>
          <a:xfrm>
            <a:off x="6887210" y="736600"/>
            <a:ext cx="5091430" cy="5384800"/>
          </a:xfrm>
          <a:prstGeom prst="rect">
            <a:avLst/>
          </a:prstGeom>
          <a:noFill/>
        </p:spPr>
        <p:txBody>
          <a:bodyPr wrap="square" rtlCol="0" anchor="t">
            <a:spAutoFit/>
          </a:bodyPr>
          <a:lstStyle/>
          <a:p>
            <a:r>
              <a:rPr lang="zh-CN" altLang="en-US" sz="3200"/>
              <a:t>……</a:t>
            </a:r>
            <a:endParaRPr lang="zh-CN" altLang="en-US" sz="3200"/>
          </a:p>
          <a:p>
            <a:r>
              <a:rPr lang="zh-CN" altLang="en-US" sz="3200"/>
              <a:t>相信你是最严肃的诗人</a:t>
            </a:r>
            <a:endParaRPr lang="zh-CN" altLang="en-US" sz="3200"/>
          </a:p>
          <a:p>
            <a:r>
              <a:rPr lang="zh-CN" altLang="en-US" sz="3200"/>
              <a:t>屈指数算</a:t>
            </a:r>
            <a:endParaRPr lang="zh-CN" altLang="en-US" sz="3200"/>
          </a:p>
          <a:p>
            <a:r>
              <a:rPr lang="zh-CN" altLang="en-US" sz="3200"/>
              <a:t>一首气势磅礴的诗</a:t>
            </a:r>
            <a:endParaRPr lang="zh-CN" altLang="en-US" sz="3200"/>
          </a:p>
          <a:p>
            <a:r>
              <a:rPr lang="zh-CN" altLang="en-US" sz="3200"/>
              <a:t>调动了半个世纪的酝酿</a:t>
            </a:r>
            <a:endParaRPr lang="zh-CN" altLang="en-US" sz="3200"/>
          </a:p>
          <a:p>
            <a:r>
              <a:rPr lang="zh-CN" altLang="en-US" sz="3200"/>
              <a:t>轻易不朗诵</a:t>
            </a:r>
            <a:endParaRPr lang="zh-CN" altLang="en-US" sz="3200"/>
          </a:p>
          <a:p>
            <a:r>
              <a:rPr lang="zh-CN" altLang="en-US" sz="3200"/>
              <a:t>天安门城楼上只那一句</a:t>
            </a:r>
            <a:endParaRPr lang="zh-CN" altLang="en-US" sz="3200"/>
          </a:p>
          <a:p>
            <a:r>
              <a:rPr lang="zh-CN" altLang="en-US" sz="3200"/>
              <a:t>便成了世界的诗眼</a:t>
            </a:r>
            <a:endParaRPr lang="zh-CN" altLang="en-US" sz="3200"/>
          </a:p>
          <a:p>
            <a:r>
              <a:rPr lang="zh-CN" altLang="en-US" sz="3200"/>
              <a:t>嘹亮了东方!</a:t>
            </a:r>
            <a:endParaRPr lang="zh-CN" altLang="en-US" sz="3200"/>
          </a:p>
          <a:p>
            <a:endParaRPr lang="zh-CN" altLang="en-US" sz="2800"/>
          </a:p>
          <a:p>
            <a:pPr algn="r"/>
            <a:r>
              <a:rPr lang="zh-CN" altLang="en-US" sz="2800"/>
              <a:t>——任先青《诗人 领袖》</a:t>
            </a:r>
            <a:endParaRPr lang="zh-CN" altLang="en-US" sz="2800"/>
          </a:p>
        </p:txBody>
      </p:sp>
      <p:sp>
        <p:nvSpPr>
          <p:cNvPr id="4" name="文本框 3"/>
          <p:cNvSpPr txBox="1"/>
          <p:nvPr>
            <p:custDataLst>
              <p:tags r:id="rId4"/>
            </p:custDataLst>
          </p:nvPr>
        </p:nvSpPr>
        <p:spPr>
          <a:xfrm>
            <a:off x="874395" y="5635625"/>
            <a:ext cx="2931160" cy="922020"/>
          </a:xfrm>
          <a:prstGeom prst="rect">
            <a:avLst/>
          </a:prstGeom>
          <a:noFill/>
        </p:spPr>
        <p:txBody>
          <a:bodyPr wrap="none" rtlCol="0">
            <a:spAutoFit/>
          </a:bodyPr>
          <a:lstStyle/>
          <a:p>
            <a:r>
              <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谁主沉浮</a:t>
            </a:r>
            <a:endPar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94310" y="2388870"/>
            <a:ext cx="2418080" cy="768350"/>
          </a:xfrm>
          <a:prstGeom prst="rect">
            <a:avLst/>
          </a:prstGeom>
          <a:noFill/>
        </p:spPr>
        <p:txBody>
          <a:bodyPr wrap="none" rtlCol="0">
            <a:spAutoFit/>
          </a:bodyPr>
          <a:lstStyle/>
          <a:p>
            <a:r>
              <a:rPr lang="zh-CN" altLang="en-US" sz="4400"/>
              <a:t>独立寒秋</a:t>
            </a:r>
            <a:endParaRPr lang="zh-CN" altLang="en-US" sz="4400"/>
          </a:p>
        </p:txBody>
      </p:sp>
      <p:sp>
        <p:nvSpPr>
          <p:cNvPr id="3" name="文本框 2"/>
          <p:cNvSpPr txBox="1"/>
          <p:nvPr>
            <p:custDataLst>
              <p:tags r:id="rId2"/>
            </p:custDataLst>
          </p:nvPr>
        </p:nvSpPr>
        <p:spPr>
          <a:xfrm>
            <a:off x="368935" y="307340"/>
            <a:ext cx="1808480" cy="583565"/>
          </a:xfrm>
          <a:prstGeom prst="rect">
            <a:avLst/>
          </a:prstGeom>
          <a:noFill/>
        </p:spPr>
        <p:txBody>
          <a:bodyPr wrap="none" rtlCol="0">
            <a:spAutoFit/>
          </a:bodyPr>
          <a:lstStyle/>
          <a:p>
            <a:r>
              <a:rPr lang="zh-CN" altLang="en-US" sz="3200"/>
              <a:t>梳理思路</a:t>
            </a:r>
            <a:endParaRPr lang="zh-CN" altLang="en-US" sz="3200"/>
          </a:p>
        </p:txBody>
      </p:sp>
      <p:sp>
        <p:nvSpPr>
          <p:cNvPr id="4" name="右箭头 3"/>
          <p:cNvSpPr/>
          <p:nvPr>
            <p:custDataLst>
              <p:tags r:id="rId3"/>
            </p:custDataLst>
          </p:nvPr>
        </p:nvSpPr>
        <p:spPr>
          <a:xfrm>
            <a:off x="2799715" y="2640965"/>
            <a:ext cx="991870" cy="3498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4"/>
            </p:custDataLst>
          </p:nvPr>
        </p:nvSpPr>
        <p:spPr>
          <a:xfrm>
            <a:off x="2799715" y="2057400"/>
            <a:ext cx="589280" cy="583565"/>
          </a:xfrm>
          <a:prstGeom prst="rect">
            <a:avLst/>
          </a:prstGeom>
          <a:noFill/>
        </p:spPr>
        <p:txBody>
          <a:bodyPr wrap="none" rtlCol="0">
            <a:spAutoFit/>
          </a:bodyPr>
          <a:lstStyle/>
          <a:p>
            <a:r>
              <a:rPr lang="zh-CN" altLang="en-US" sz="3200"/>
              <a:t>看</a:t>
            </a:r>
            <a:endParaRPr lang="zh-CN" altLang="en-US" sz="3200"/>
          </a:p>
        </p:txBody>
      </p:sp>
      <p:sp>
        <p:nvSpPr>
          <p:cNvPr id="6" name="文本框 5"/>
          <p:cNvSpPr txBox="1"/>
          <p:nvPr>
            <p:custDataLst>
              <p:tags r:id="rId5"/>
            </p:custDataLst>
          </p:nvPr>
        </p:nvSpPr>
        <p:spPr>
          <a:xfrm>
            <a:off x="3869055" y="2481580"/>
            <a:ext cx="1808480" cy="583565"/>
          </a:xfrm>
          <a:prstGeom prst="rect">
            <a:avLst/>
          </a:prstGeom>
          <a:noFill/>
        </p:spPr>
        <p:txBody>
          <a:bodyPr wrap="none" rtlCol="0">
            <a:spAutoFit/>
          </a:bodyPr>
          <a:lstStyle/>
          <a:p>
            <a:r>
              <a:rPr lang="zh-CN" altLang="en-US" sz="3200"/>
              <a:t>湘江秋景</a:t>
            </a:r>
            <a:endParaRPr lang="zh-CN" altLang="en-US" sz="3200"/>
          </a:p>
        </p:txBody>
      </p:sp>
      <p:sp>
        <p:nvSpPr>
          <p:cNvPr id="7" name="文本框 6"/>
          <p:cNvSpPr txBox="1"/>
          <p:nvPr>
            <p:custDataLst>
              <p:tags r:id="rId6"/>
            </p:custDataLst>
          </p:nvPr>
        </p:nvSpPr>
        <p:spPr>
          <a:xfrm>
            <a:off x="4119880" y="3157220"/>
            <a:ext cx="1306830" cy="2061210"/>
          </a:xfrm>
          <a:prstGeom prst="rect">
            <a:avLst/>
          </a:prstGeom>
          <a:noFill/>
        </p:spPr>
        <p:txBody>
          <a:bodyPr wrap="square" rtlCol="0">
            <a:spAutoFit/>
          </a:bodyPr>
          <a:lstStyle/>
          <a:p>
            <a:r>
              <a:rPr lang="zh-CN" altLang="en-US" sz="3200"/>
              <a:t>自由</a:t>
            </a:r>
            <a:endParaRPr lang="zh-CN" altLang="en-US" sz="3200"/>
          </a:p>
          <a:p>
            <a:r>
              <a:rPr lang="zh-CN" altLang="en-US" sz="3200"/>
              <a:t>蓬勃</a:t>
            </a:r>
            <a:endParaRPr lang="zh-CN" altLang="en-US" sz="3200"/>
          </a:p>
          <a:p>
            <a:r>
              <a:rPr lang="zh-CN" altLang="en-US" sz="3200"/>
              <a:t>生机</a:t>
            </a:r>
            <a:endParaRPr lang="zh-CN" altLang="en-US" sz="3200"/>
          </a:p>
          <a:p>
            <a:r>
              <a:rPr lang="zh-CN" altLang="en-US" sz="3200"/>
              <a:t>壮丽</a:t>
            </a:r>
            <a:endParaRPr lang="zh-CN" altLang="en-US" sz="3200"/>
          </a:p>
        </p:txBody>
      </p:sp>
      <p:sp>
        <p:nvSpPr>
          <p:cNvPr id="9" name="文本框 8"/>
          <p:cNvSpPr txBox="1"/>
          <p:nvPr>
            <p:custDataLst>
              <p:tags r:id="rId7"/>
            </p:custDataLst>
          </p:nvPr>
        </p:nvSpPr>
        <p:spPr>
          <a:xfrm>
            <a:off x="6036310" y="1959610"/>
            <a:ext cx="538480" cy="521970"/>
          </a:xfrm>
          <a:prstGeom prst="rect">
            <a:avLst/>
          </a:prstGeom>
          <a:noFill/>
        </p:spPr>
        <p:txBody>
          <a:bodyPr wrap="none" rtlCol="0">
            <a:spAutoFit/>
          </a:bodyPr>
          <a:lstStyle/>
          <a:p>
            <a:r>
              <a:rPr lang="zh-CN" altLang="en-US" sz="2800"/>
              <a:t>问</a:t>
            </a:r>
            <a:endParaRPr lang="zh-CN" altLang="en-US" sz="2800"/>
          </a:p>
        </p:txBody>
      </p:sp>
      <p:sp>
        <p:nvSpPr>
          <p:cNvPr id="10" name="文本框 9"/>
          <p:cNvSpPr txBox="1"/>
          <p:nvPr>
            <p:custDataLst>
              <p:tags r:id="rId8"/>
            </p:custDataLst>
          </p:nvPr>
        </p:nvSpPr>
        <p:spPr>
          <a:xfrm>
            <a:off x="5937250" y="2672080"/>
            <a:ext cx="736600" cy="1920240"/>
          </a:xfrm>
          <a:prstGeom prst="rect">
            <a:avLst/>
          </a:prstGeom>
          <a:noFill/>
        </p:spPr>
        <p:txBody>
          <a:bodyPr vert="eaVert" wrap="none" rtlCol="0">
            <a:spAutoFit/>
          </a:bodyPr>
          <a:lstStyle/>
          <a:p>
            <a:r>
              <a:rPr lang="zh-CN" altLang="en-US" sz="3600"/>
              <a:t>谁主沉浮</a:t>
            </a:r>
            <a:endParaRPr lang="zh-CN" altLang="en-US" sz="3600"/>
          </a:p>
        </p:txBody>
      </p:sp>
      <p:sp>
        <p:nvSpPr>
          <p:cNvPr id="11" name="文本框 10"/>
          <p:cNvSpPr txBox="1"/>
          <p:nvPr>
            <p:custDataLst>
              <p:tags r:id="rId9"/>
            </p:custDataLst>
          </p:nvPr>
        </p:nvSpPr>
        <p:spPr>
          <a:xfrm>
            <a:off x="7184390" y="2640965"/>
            <a:ext cx="2672080" cy="521970"/>
          </a:xfrm>
          <a:prstGeom prst="rect">
            <a:avLst/>
          </a:prstGeom>
          <a:noFill/>
        </p:spPr>
        <p:txBody>
          <a:bodyPr wrap="none" rtlCol="0">
            <a:spAutoFit/>
          </a:bodyPr>
          <a:lstStyle/>
          <a:p>
            <a:r>
              <a:rPr lang="zh-CN" altLang="en-US" sz="2800"/>
              <a:t>忆往昔峥嵘岁月</a:t>
            </a:r>
            <a:endParaRPr lang="zh-CN" altLang="en-US" sz="2800"/>
          </a:p>
        </p:txBody>
      </p:sp>
      <p:sp>
        <p:nvSpPr>
          <p:cNvPr id="12" name="文本框 11"/>
          <p:cNvSpPr txBox="1"/>
          <p:nvPr>
            <p:custDataLst>
              <p:tags r:id="rId10"/>
            </p:custDataLst>
          </p:nvPr>
        </p:nvSpPr>
        <p:spPr>
          <a:xfrm>
            <a:off x="10367010" y="1959610"/>
            <a:ext cx="589280" cy="583565"/>
          </a:xfrm>
          <a:prstGeom prst="rect">
            <a:avLst/>
          </a:prstGeom>
          <a:noFill/>
        </p:spPr>
        <p:txBody>
          <a:bodyPr wrap="none" rtlCol="0">
            <a:spAutoFit/>
          </a:bodyPr>
          <a:lstStyle/>
          <a:p>
            <a:r>
              <a:rPr lang="zh-CN" altLang="en-US" sz="3200"/>
              <a:t>答</a:t>
            </a:r>
            <a:endParaRPr lang="zh-CN" altLang="en-US" sz="3200"/>
          </a:p>
        </p:txBody>
      </p:sp>
      <p:sp>
        <p:nvSpPr>
          <p:cNvPr id="13" name="文本框 12"/>
          <p:cNvSpPr txBox="1"/>
          <p:nvPr>
            <p:custDataLst>
              <p:tags r:id="rId11"/>
            </p:custDataLst>
          </p:nvPr>
        </p:nvSpPr>
        <p:spPr>
          <a:xfrm>
            <a:off x="10367010" y="2672080"/>
            <a:ext cx="675005" cy="4155440"/>
          </a:xfrm>
          <a:prstGeom prst="rect">
            <a:avLst/>
          </a:prstGeom>
          <a:noFill/>
        </p:spPr>
        <p:txBody>
          <a:bodyPr vert="eaVert" wrap="none" rtlCol="0">
            <a:spAutoFit/>
          </a:bodyPr>
          <a:lstStyle/>
          <a:p>
            <a:r>
              <a:rPr lang="zh-CN" altLang="en-US" sz="3200"/>
              <a:t>到中流击水，浪遏飞舟</a:t>
            </a:r>
            <a:endParaRPr lang="zh-CN" altLang="en-US" sz="3200"/>
          </a:p>
        </p:txBody>
      </p:sp>
      <p:sp>
        <p:nvSpPr>
          <p:cNvPr id="14" name="文本框 13"/>
          <p:cNvSpPr txBox="1"/>
          <p:nvPr>
            <p:custDataLst>
              <p:tags r:id="rId12"/>
            </p:custDataLst>
          </p:nvPr>
        </p:nvSpPr>
        <p:spPr>
          <a:xfrm>
            <a:off x="3524885" y="831850"/>
            <a:ext cx="5463540" cy="829945"/>
          </a:xfrm>
          <a:prstGeom prst="rect">
            <a:avLst/>
          </a:prstGeom>
          <a:noFill/>
        </p:spPr>
        <p:txBody>
          <a:bodyPr wrap="square" rtlCol="0">
            <a:spAutoFit/>
          </a:bodyPr>
          <a:lstStyle/>
          <a:p>
            <a:r>
              <a:rPr lang="zh-CN" altLang="en-US" sz="4800">
                <a:solidFill>
                  <a:srgbClr val="FF0000"/>
                </a:solidFill>
              </a:rPr>
              <a:t>借景  抒情       明志</a:t>
            </a:r>
            <a:endParaRPr lang="zh-CN" altLang="en-US" sz="4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4" grpId="0" bldLvl="0" animBg="1"/>
      <p:bldP spid="6" grpId="0"/>
      <p:bldP spid="7" grpId="0"/>
      <p:bldP spid="9" grpId="0"/>
      <p:bldP spid="10" grpId="0"/>
      <p:bldP spid="11" grpId="0"/>
      <p:bldP spid="12"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custDataLst>
              <p:tags r:id="rId1"/>
            </p:custDataLst>
          </p:nvPr>
        </p:nvSpPr>
        <p:spPr>
          <a:xfrm>
            <a:off x="960000" y="164639"/>
            <a:ext cx="3887861" cy="1022985"/>
          </a:xfrm>
          <a:prstGeom prst="rect">
            <a:avLst/>
          </a:prstGeom>
          <a:noFill/>
        </p:spPr>
        <p:txBody>
          <a:bodyPr wrap="square" lIns="121866" tIns="60933" rIns="121866" bIns="60933" rtlCol="0">
            <a:spAutoFit/>
          </a:bodyPr>
          <a:lstStyle/>
          <a:p>
            <a:pPr algn="ctr"/>
            <a:r>
              <a:rPr lang="zh-CN" altLang="en-US" sz="5865" b="1">
                <a:solidFill>
                  <a:srgbClr val="FF0000"/>
                </a:solidFill>
                <a:latin typeface="黑体" panose="02010609060101010101" charset="-122"/>
                <a:ea typeface="黑体" panose="02010609060101010101" charset="-122"/>
              </a:rPr>
              <a:t>主旨领悟：</a:t>
            </a:r>
            <a:endParaRPr lang="zh-CN" altLang="en-US" sz="5865" b="1">
              <a:solidFill>
                <a:srgbClr val="FF0000"/>
              </a:solidFill>
              <a:latin typeface="黑体" panose="02010609060101010101" charset="-122"/>
              <a:ea typeface="黑体" panose="02010609060101010101" charset="-122"/>
            </a:endParaRPr>
          </a:p>
        </p:txBody>
      </p:sp>
      <p:sp>
        <p:nvSpPr>
          <p:cNvPr id="23" name="TextBox 22"/>
          <p:cNvSpPr txBox="1"/>
          <p:nvPr>
            <p:custDataLst>
              <p:tags r:id="rId2"/>
            </p:custDataLst>
          </p:nvPr>
        </p:nvSpPr>
        <p:spPr>
          <a:xfrm>
            <a:off x="963559" y="1196928"/>
            <a:ext cx="11017496" cy="5373370"/>
          </a:xfrm>
          <a:prstGeom prst="rect">
            <a:avLst/>
          </a:prstGeom>
          <a:solidFill>
            <a:srgbClr val="FF6699">
              <a:alpha val="17000"/>
            </a:srgbClr>
          </a:solidFill>
        </p:spPr>
        <p:txBody>
          <a:bodyPr wrap="square" lIns="121866" tIns="60933" rIns="121866" bIns="60933" rtlCol="0">
            <a:spAutoFit/>
          </a:bodyPr>
          <a:lstStyle/>
          <a:p>
            <a:pPr indent="719455"/>
            <a:r>
              <a:rPr lang="zh-CN" altLang="en-US" sz="4265">
                <a:latin typeface="黑体" panose="02010609060101010101" charset="-122"/>
                <a:ea typeface="黑体" panose="02010609060101010101" charset="-122"/>
                <a:sym typeface="+mn-ea"/>
              </a:rPr>
              <a:t>这首词上阕描绘了一幅多姿多彩、生机勃勃的湘江寒秋图，并借景抒情，提出了“苍茫大地，谁主沉浮”的问题。下阕回忆了往昔的峥嵘岁月，表现了诗人和战友们为改造旧中国英勇无畏的革命精神和壮志豪情，艺术地回答了“谁主沉浮”的问题</a:t>
            </a:r>
            <a:r>
              <a:rPr lang="en-US" altLang="zh-CN" sz="4265">
                <a:latin typeface="黑体" panose="02010609060101010101" charset="-122"/>
                <a:ea typeface="黑体" panose="02010609060101010101" charset="-122"/>
                <a:sym typeface="+mn-ea"/>
              </a:rPr>
              <a:t>——</a:t>
            </a:r>
            <a:r>
              <a:rPr lang="zh-CN" altLang="en-US" sz="4265">
                <a:latin typeface="黑体" panose="02010609060101010101" charset="-122"/>
                <a:ea typeface="黑体" panose="02010609060101010101" charset="-122"/>
                <a:sym typeface="+mn-ea"/>
              </a:rPr>
              <a:t>主宰国家命运的，是以天下为己任、蔑视反动统治者、敢于改造旧世界的青年革命者。</a:t>
            </a:r>
            <a:endParaRPr lang="zh-CN" altLang="en-US" sz="4265">
              <a:latin typeface="黑体" panose="02010609060101010101" charset="-122"/>
              <a:ea typeface="黑体" panose="02010609060101010101" charset="-122"/>
            </a:endParaRPr>
          </a:p>
        </p:txBody>
      </p:sp>
      <p:pic>
        <p:nvPicPr>
          <p:cNvPr id="24" name="New picture"/>
          <p:cNvPicPr/>
          <p:nvPr>
            <p:custDataLst>
              <p:tags r:id="rId3"/>
            </p:custDataLst>
          </p:nvPr>
        </p:nvPicPr>
        <p:blipFill>
          <a:blip r:embed="rId4"/>
          <a:stretch>
            <a:fillRect/>
          </a:stretch>
        </p:blipFill>
        <p:spPr>
          <a:xfrm>
            <a:off x="11099800" y="11391900"/>
            <a:ext cx="342900" cy="2540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p:tgtEl>
                                          <p:spTgt spid="23"/>
                                        </p:tgtEl>
                                        <p:attrNameLst>
                                          <p:attrName>ppt_y</p:attrName>
                                        </p:attrNameLst>
                                      </p:cBhvr>
                                      <p:tavLst>
                                        <p:tav tm="0">
                                          <p:val>
                                            <p:strVal val="#ppt_y-#ppt_h*1.125000"/>
                                          </p:val>
                                        </p:tav>
                                        <p:tav tm="100000">
                                          <p:val>
                                            <p:strVal val="#ppt_y"/>
                                          </p:val>
                                        </p:tav>
                                      </p:tavLst>
                                    </p:anim>
                                    <p:animEffect transition="in" filter="wipe(down)">
                                      <p:cBhvr>
                                        <p:cTn id="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838070" y="2540525"/>
            <a:ext cx="10415722" cy="421640"/>
          </a:xfrm>
          <a:prstGeom prst="rect">
            <a:avLst/>
          </a:prstGeom>
        </p:spPr>
        <p:txBody>
          <a:bodyPr wrap="square" lIns="96767" tIns="48382" rIns="96767" bIns="48382">
            <a:spAutoFit/>
          </a:bodyPr>
          <a:lstStyle/>
          <a:p>
            <a:pPr indent="538480" fontAlgn="auto">
              <a:extLst>
                <a:ext uri="{35155182-B16C-46BC-9424-99874614C6A1}">
                  <wpsdc:indentchars xmlns:wpsdc="http://www.wps.cn/officeDocument/2017/drawingmlCustomData" val="200" checksum="3813436403"/>
                </a:ext>
              </a:extLst>
            </a:pPr>
            <a:r>
              <a:rPr lang="zh-CN" altLang="en-US" sz="2115" b="1" dirty="0" smtClean="0">
                <a:latin typeface="黑体" panose="02010609060101010101" charset="-122"/>
                <a:ea typeface="黑体" panose="02010609060101010101" charset="-122"/>
              </a:rPr>
              <a:t>一、情境导入</a:t>
            </a:r>
            <a:endParaRPr lang="zh-CN" altLang="en-US" sz="2115" b="1" dirty="0" smtClean="0">
              <a:latin typeface="黑体" panose="02010609060101010101" charset="-122"/>
              <a:ea typeface="黑体" panose="02010609060101010101" charset="-122"/>
            </a:endParaRPr>
          </a:p>
        </p:txBody>
      </p:sp>
      <p:sp>
        <p:nvSpPr>
          <p:cNvPr id="17" name="矩形 16"/>
          <p:cNvSpPr/>
          <p:nvPr/>
        </p:nvSpPr>
        <p:spPr>
          <a:xfrm>
            <a:off x="838070" y="3265015"/>
            <a:ext cx="10421771" cy="2409190"/>
          </a:xfrm>
          <a:prstGeom prst="rect">
            <a:avLst/>
          </a:prstGeom>
        </p:spPr>
        <p:txBody>
          <a:bodyPr wrap="square" lIns="96767" tIns="48382" rIns="96767" bIns="48382">
            <a:spAutoFit/>
          </a:bodyPr>
          <a:lstStyle/>
          <a:p>
            <a:pPr indent="538480" fontAlgn="auto">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古代有才学之士、有抱负之士，一旦登上高处眺望远方，必定生出很多感慨。曹操登上碣石山，大发诗兴，写下《观沧海》。“日月之行，若出其中；星汉灿烂，若出其里。”这几句表现出诗人吞吐宇宙的博大胸怀。陈子昂在幽州台上吟诵“前不见古人，后不见来者，念天地之悠悠，独怆然而泣下。”感叹宇宙之寥廓，人生之苦短，抒发了他怀才不遇的愁苦之情。</a:t>
            </a:r>
            <a:endParaRPr lang="zh-CN" altLang="en-US" sz="2115" dirty="0" smtClean="0">
              <a:latin typeface="黑体" panose="02010609060101010101" charset="-122"/>
              <a:ea typeface="黑体" panose="02010609060101010101" charset="-122"/>
              <a:cs typeface="黑体" panose="02010609060101010101" charset="-122"/>
            </a:endParaRPr>
          </a:p>
          <a:p>
            <a:pPr indent="538480" fontAlgn="auto">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那么，一代伟人毛泽东重游橘子洲时又会抒发什么样的情怀呢？今天，就让我们来学习毛泽东的词《沁园春</a:t>
            </a:r>
            <a:r>
              <a:rPr lang="en-US" altLang="zh-CN" sz="2115" dirty="0" smtClean="0">
                <a:latin typeface="黑体" panose="02010609060101010101" charset="-122"/>
                <a:ea typeface="黑体" panose="02010609060101010101" charset="-122"/>
                <a:cs typeface="黑体" panose="02010609060101010101" charset="-122"/>
              </a:rPr>
              <a:t>·</a:t>
            </a:r>
            <a:r>
              <a:rPr lang="zh-CN" altLang="en-US" sz="2115" dirty="0" smtClean="0">
                <a:latin typeface="黑体" panose="02010609060101010101" charset="-122"/>
                <a:ea typeface="黑体" panose="02010609060101010101" charset="-122"/>
                <a:cs typeface="黑体" panose="02010609060101010101" charset="-122"/>
              </a:rPr>
              <a:t>长沙》。</a:t>
            </a:r>
            <a:r>
              <a:rPr lang="zh-CN" altLang="en-US" sz="2330" b="1" dirty="0" smtClean="0">
                <a:latin typeface="黑体" panose="02010609060101010101" charset="-122"/>
                <a:ea typeface="黑体" panose="02010609060101010101" charset="-122"/>
                <a:cs typeface="黑体" panose="02010609060101010101" charset="-122"/>
              </a:rPr>
              <a:t> </a:t>
            </a:r>
            <a:endParaRPr lang="zh-CN" altLang="en-US" sz="2330" b="1" dirty="0" smtClean="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46334" y="1008215"/>
            <a:ext cx="2324780" cy="547370"/>
          </a:xfrm>
          <a:prstGeom prst="rect">
            <a:avLst/>
          </a:prstGeom>
          <a:solidFill>
            <a:srgbClr val="C0504D"/>
          </a:solidFill>
          <a:ln w="28575">
            <a:solidFill>
              <a:schemeClr val="bg1"/>
            </a:solidFill>
          </a:ln>
          <a:effectLst/>
        </p:spPr>
        <p:txBody>
          <a:bodyPr wrap="square" rtlCol="0" anchor="ctr" anchorCtr="0">
            <a:spAutoFit/>
          </a:bodyPr>
          <a:p>
            <a:pPr algn="ctr" fontAlgn="auto">
              <a:lnSpc>
                <a:spcPct val="100000"/>
              </a:lnSpc>
            </a:pPr>
            <a:r>
              <a:rPr lang="zh-CN" altLang="en-US" sz="2965" b="1">
                <a:solidFill>
                  <a:sysClr val="window" lastClr="FFFFFF"/>
                </a:solidFill>
                <a:latin typeface="黑体" panose="02010609060101010101" charset="-122"/>
                <a:ea typeface="黑体" panose="02010609060101010101" charset="-122"/>
              </a:rPr>
              <a:t>教学过程</a:t>
            </a:r>
            <a:endParaRPr lang="zh-CN" altLang="en-US" sz="2965" b="1">
              <a:solidFill>
                <a:sysClr val="window" lastClr="FFFFFF"/>
              </a:solidFill>
              <a:latin typeface="黑体" panose="02010609060101010101" charset="-122"/>
              <a:ea typeface="黑体" panose="02010609060101010101" charset="-122"/>
            </a:endParaRPr>
          </a:p>
        </p:txBody>
      </p:sp>
      <p:sp>
        <p:nvSpPr>
          <p:cNvPr id="4" name="Title 6"/>
          <p:cNvSpPr txBox="1"/>
          <p:nvPr>
            <p:custDataLst>
              <p:tags r:id="rId1"/>
            </p:custDataLst>
          </p:nvPr>
        </p:nvSpPr>
        <p:spPr>
          <a:xfrm>
            <a:off x="838070" y="1771678"/>
            <a:ext cx="10421771" cy="554552"/>
          </a:xfrm>
          <a:prstGeom prst="roundRect">
            <a:avLst/>
          </a:prstGeom>
        </p:spPr>
        <p:style>
          <a:lnRef idx="3">
            <a:schemeClr val="lt1"/>
          </a:lnRef>
          <a:fillRef idx="1">
            <a:schemeClr val="accent5"/>
          </a:fillRef>
          <a:effectRef idx="1">
            <a:schemeClr val="accent5"/>
          </a:effectRef>
          <a:fontRef idx="minor">
            <a:schemeClr val="lt1"/>
          </a:fontRef>
        </p:style>
        <p:txBody>
          <a:bodyPr wrap="square" lIns="71999" tIns="35999" rIns="71999" bIns="35999"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fontAlgn="auto">
              <a:lnSpc>
                <a:spcPct val="110000"/>
              </a:lnSpc>
            </a:pPr>
            <a:r>
              <a:rPr lang="zh-CN" altLang="en-US" sz="2540" spc="300" dirty="0">
                <a:ln w="3175">
                  <a:noFill/>
                  <a:prstDash val="dash"/>
                </a:ln>
                <a:solidFill>
                  <a:schemeClr val="bg1"/>
                </a:solidFill>
                <a:latin typeface="黑体" panose="02010609060101010101" charset="-122"/>
                <a:ea typeface="黑体" panose="02010609060101010101" charset="-122"/>
                <a:cs typeface="黑体" panose="02010609060101010101" charset="-122"/>
              </a:rPr>
              <a:t>第一课时：</a:t>
            </a:r>
            <a:r>
              <a:rPr lang="zh-CN" altLang="en-US" sz="2540">
                <a:solidFill>
                  <a:schemeClr val="bg1"/>
                </a:solidFill>
                <a:latin typeface="黑体" panose="02010609060101010101" charset="-122"/>
                <a:ea typeface="黑体" panose="02010609060101010101" charset="-122"/>
                <a:cs typeface="黑体" panose="02010609060101010101" charset="-122"/>
                <a:sym typeface="+mn-ea"/>
              </a:rPr>
              <a:t>走进《沁园春·长沙》</a:t>
            </a:r>
            <a:endParaRPr lang="zh-CN" altLang="en-US" sz="2540">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75994" y="0"/>
            <a:ext cx="2086052" cy="1282709"/>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99" y="557530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33365" y="998799"/>
            <a:ext cx="10428491" cy="421640"/>
          </a:xfrm>
          <a:prstGeom prst="rect">
            <a:avLst/>
          </a:prstGeom>
        </p:spPr>
        <p:txBody>
          <a:bodyPr wrap="square" lIns="96767" tIns="48382" rIns="96767" bIns="48382">
            <a:spAutoFit/>
          </a:bodyPr>
          <a:p>
            <a:pPr indent="538480" fontAlgn="auto">
              <a:extLst>
                <a:ext uri="{35155182-B16C-46BC-9424-99874614C6A1}">
                  <wpsdc:indentchars xmlns:wpsdc="http://www.wps.cn/officeDocument/2017/drawingmlCustomData" val="200" checksum="3813436403"/>
                </a:ext>
              </a:extLst>
            </a:pPr>
            <a:r>
              <a:rPr lang="zh-CN" altLang="en-US" sz="2115" b="1" smtClean="0">
                <a:latin typeface="黑体" panose="02010609060101010101" charset="-122"/>
                <a:ea typeface="黑体" panose="02010609060101010101" charset="-122"/>
                <a:cs typeface="黑体" panose="02010609060101010101" charset="-122"/>
                <a:sym typeface="+mn-ea"/>
              </a:rPr>
              <a:t>二、学习活动</a:t>
            </a:r>
            <a:endParaRPr lang="zh-CN" altLang="en-US" sz="2115" b="1" dirty="0" smtClean="0">
              <a:latin typeface="黑体" panose="02010609060101010101" charset="-122"/>
              <a:ea typeface="黑体" panose="02010609060101010101" charset="-122"/>
            </a:endParaRPr>
          </a:p>
        </p:txBody>
      </p:sp>
      <p:sp>
        <p:nvSpPr>
          <p:cNvPr id="2" name="矩形 1"/>
          <p:cNvSpPr/>
          <p:nvPr/>
        </p:nvSpPr>
        <p:spPr>
          <a:xfrm>
            <a:off x="848823" y="1767646"/>
            <a:ext cx="10413034" cy="421640"/>
          </a:xfrm>
          <a:prstGeom prst="rect">
            <a:avLst/>
          </a:prstGeom>
        </p:spPr>
        <p:txBody>
          <a:bodyPr wrap="square" lIns="96767" tIns="48382" rIns="96767" bIns="48382">
            <a:spAutoFit/>
          </a:bodyPr>
          <a:p>
            <a:pPr indent="538480" fontAlgn="auto">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学习活动一：结合相关资料，了解作者、写作背景以及相关文学常识</a:t>
            </a:r>
            <a:r>
              <a:rPr lang="zh-CN" altLang="en-US" sz="2115" b="1" dirty="0" smtClean="0">
                <a:latin typeface="黑体" panose="02010609060101010101" charset="-122"/>
                <a:ea typeface="黑体" panose="02010609060101010101" charset="-122"/>
                <a:cs typeface="黑体" panose="02010609060101010101" charset="-122"/>
              </a:rPr>
              <a:t> </a:t>
            </a:r>
            <a:endParaRPr lang="zh-CN" altLang="en-US" sz="2115" b="1" dirty="0" smtClean="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833365" y="2536493"/>
            <a:ext cx="10427819" cy="416560"/>
          </a:xfrm>
          <a:prstGeom prst="rect">
            <a:avLst/>
          </a:prstGeom>
          <a:noFill/>
        </p:spPr>
        <p:txBody>
          <a:bodyPr wrap="square" rtlCol="0">
            <a:spAutoFit/>
          </a:bodyPr>
          <a:p>
            <a:pPr indent="538480" algn="l" fontAlgn="auto">
              <a:extLst>
                <a:ext uri="{35155182-B16C-46BC-9424-99874614C6A1}">
                  <wpsdc:indentchars xmlns:wpsdc="http://www.wps.cn/officeDocument/2017/drawingmlCustomData" val="200" checksum="3813436403"/>
                </a:ext>
              </a:extLst>
            </a:pPr>
            <a:r>
              <a:rPr lang="zh-CN" altLang="en-US" sz="2115" dirty="0" smtClean="0">
                <a:solidFill>
                  <a:schemeClr val="tx2"/>
                </a:solidFill>
                <a:latin typeface="黑体" panose="02010609060101010101" charset="-122"/>
                <a:ea typeface="黑体" panose="02010609060101010101" charset="-122"/>
                <a:cs typeface="黑体" panose="02010609060101010101" charset="-122"/>
              </a:rPr>
              <a:t>提示：</a:t>
            </a:r>
            <a:endParaRPr lang="zh-CN" altLang="en-US" sz="2115" dirty="0" smtClean="0">
              <a:solidFill>
                <a:schemeClr val="tx2"/>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842102" y="3306683"/>
            <a:ext cx="10409674" cy="416560"/>
          </a:xfrm>
          <a:prstGeom prst="rect">
            <a:avLst/>
          </a:prstGeom>
          <a:noFill/>
        </p:spPr>
        <p:txBody>
          <a:bodyPr wrap="square" rtlCol="0">
            <a:spAutoFit/>
          </a:bodyPr>
          <a:p>
            <a:pPr indent="538480" algn="l" fontAlgn="auto">
              <a:extLst>
                <a:ext uri="{35155182-B16C-46BC-9424-99874614C6A1}">
                  <wpsdc:indentchars xmlns:wpsdc="http://www.wps.cn/officeDocument/2017/drawingmlCustomData" val="200" checksum="3813436403"/>
                </a:ext>
              </a:extLst>
            </a:pPr>
            <a:r>
              <a:rPr lang="zh-CN" altLang="en-US" sz="2115" dirty="0" smtClean="0">
                <a:latin typeface="黑体" panose="02010609060101010101" charset="-122"/>
                <a:ea typeface="黑体" panose="02010609060101010101" charset="-122"/>
                <a:cs typeface="黑体" panose="02010609060101010101" charset="-122"/>
              </a:rPr>
              <a:t>1.了解毛泽东。</a:t>
            </a:r>
            <a:endParaRPr lang="zh-CN" altLang="en-US" sz="2115" dirty="0" smtClean="0">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834037" y="4076874"/>
            <a:ext cx="10427819" cy="1873885"/>
          </a:xfrm>
          <a:prstGeom prst="rect">
            <a:avLst/>
          </a:prstGeom>
          <a:noFill/>
        </p:spPr>
        <p:txBody>
          <a:bodyPr wrap="square" rtlCol="0">
            <a:spAutoFit/>
          </a:bodyPr>
          <a:p>
            <a:pPr indent="538480" fontAlgn="auto">
              <a:lnSpc>
                <a:spcPct val="100000"/>
              </a:lnSpc>
              <a:spcBef>
                <a:spcPts val="600"/>
              </a:spcBef>
              <a:spcAft>
                <a:spcPts val="600"/>
              </a:spcAft>
              <a:extLst>
                <a:ext uri="{35155182-B16C-46BC-9424-99874614C6A1}">
                  <wpsdc:indentchars xmlns:wpsdc="http://www.wps.cn/officeDocument/2017/drawingmlCustomData" val="200" checksum="3813436403"/>
                </a:ext>
              </a:extLst>
            </a:pPr>
            <a:r>
              <a:rPr lang="zh-CN" altLang="en-US" sz="2115" noProof="1">
                <a:solidFill>
                  <a:srgbClr val="FF0000"/>
                </a:solidFill>
                <a:latin typeface="黑体" panose="02010609060101010101" charset="-122"/>
                <a:ea typeface="黑体" panose="02010609060101010101" charset="-122"/>
                <a:sym typeface="Arial" panose="020B0604020202020204" pitchFamily="34" charset="0"/>
              </a:rPr>
              <a:t>毛泽东（1893年12月26日-1976年9月9日），字润之，笔名子任。湖南湘潭人。中国人民的领袖，伟大的马克思主义者，无产阶级革命家、战略家和理论家，中国共产党、中国人民解放军和中华人民共和国的主要缔造者和领导人、诗人、书法家。 </a:t>
            </a:r>
            <a:endParaRPr lang="zh-CN" altLang="en-US" sz="2115" noProof="1">
              <a:solidFill>
                <a:srgbClr val="FF0000"/>
              </a:solidFill>
              <a:latin typeface="黑体" panose="02010609060101010101" charset="-122"/>
              <a:ea typeface="黑体" panose="02010609060101010101" charset="-122"/>
              <a:sym typeface="Arial" panose="020B0604020202020204" pitchFamily="34" charset="0"/>
            </a:endParaRPr>
          </a:p>
          <a:p>
            <a:pPr indent="538480" fontAlgn="auto">
              <a:lnSpc>
                <a:spcPct val="100000"/>
              </a:lnSpc>
              <a:spcBef>
                <a:spcPts val="600"/>
              </a:spcBef>
              <a:spcAft>
                <a:spcPts val="600"/>
              </a:spcAft>
              <a:extLst>
                <a:ext uri="{35155182-B16C-46BC-9424-99874614C6A1}">
                  <wpsdc:indentchars xmlns:wpsdc="http://www.wps.cn/officeDocument/2017/drawingmlCustomData" val="200" checksum="3813436403"/>
                </a:ext>
              </a:extLst>
            </a:pPr>
            <a:r>
              <a:rPr lang="zh-CN" altLang="en-US" sz="2115">
                <a:solidFill>
                  <a:srgbClr val="FF0000"/>
                </a:solidFill>
                <a:latin typeface="黑体" panose="02010609060101010101" charset="-122"/>
                <a:ea typeface="黑体" panose="02010609060101010101" charset="-122"/>
                <a:sym typeface="Arial" panose="020B0604020202020204" pitchFamily="34" charset="0"/>
              </a:rPr>
              <a:t>毛泽东被视为现代世界历史中最重要的人物之一，《时代》杂志也将他评为20世纪最具影响100人之一。</a:t>
            </a:r>
            <a:endParaRPr lang="zh-CN" altLang="en-US" sz="2115" noProof="1">
              <a:solidFill>
                <a:srgbClr val="FF0000"/>
              </a:solidFill>
              <a:latin typeface="黑体" panose="02010609060101010101" charset="-122"/>
              <a:ea typeface="黑体" panose="02010609060101010101" charset="-122"/>
              <a:sym typeface="Arial" panose="020B0604020202020204" pitchFamily="34" charset="0"/>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06194" y="129540"/>
            <a:ext cx="2086052" cy="1282709"/>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8261" y="555307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
          <p:cNvPicPr>
            <a:picLocks noChangeAspect="1" noChangeArrowheads="1"/>
          </p:cNvPicPr>
          <p:nvPr>
            <p:custDataLst>
              <p:tags r:id="rId1"/>
            </p:custDataLst>
          </p:nvPr>
        </p:nvPicPr>
        <p:blipFill>
          <a:blip r:embed="rId2">
            <a:clrChange>
              <a:clrFrom>
                <a:srgbClr val="FFFFFF">
                  <a:alpha val="100000"/>
                </a:srgbClr>
              </a:clrFrom>
              <a:clrTo>
                <a:srgbClr val="FFFFFF">
                  <a:alpha val="100000"/>
                  <a:alpha val="0"/>
                </a:srgbClr>
              </a:clrTo>
            </a:clrChange>
          </a:blip>
          <a:srcRect b="3020"/>
          <a:stretch>
            <a:fillRect/>
          </a:stretch>
        </p:blipFill>
        <p:spPr bwMode="auto">
          <a:xfrm>
            <a:off x="1270792" y="2170123"/>
            <a:ext cx="2983985" cy="3107646"/>
          </a:xfrm>
          <a:prstGeom prst="rect">
            <a:avLst/>
          </a:prstGeom>
          <a:noFill/>
          <a:ln w="9525">
            <a:noFill/>
            <a:miter lim="800000"/>
            <a:headEnd/>
            <a:tailEnd/>
          </a:ln>
        </p:spPr>
      </p:pic>
      <p:pic>
        <p:nvPicPr>
          <p:cNvPr id="5" name="图片 5"/>
          <p:cNvPicPr>
            <a:picLocks noChangeAspect="1" noChangeArrowheads="1"/>
          </p:cNvPicPr>
          <p:nvPr>
            <p:custDataLst>
              <p:tags r:id="rId3"/>
            </p:custDataLst>
          </p:nvPr>
        </p:nvPicPr>
        <p:blipFill>
          <a:blip r:embed="rId4">
            <a:clrChange>
              <a:clrFrom>
                <a:srgbClr val="FFFFFF">
                  <a:alpha val="100000"/>
                </a:srgbClr>
              </a:clrFrom>
              <a:clrTo>
                <a:srgbClr val="FFFFFF">
                  <a:alpha val="100000"/>
                  <a:alpha val="0"/>
                </a:srgbClr>
              </a:clrTo>
            </a:clrChange>
          </a:blip>
          <a:srcRect/>
          <a:stretch>
            <a:fillRect/>
          </a:stretch>
        </p:blipFill>
        <p:spPr bwMode="auto">
          <a:xfrm>
            <a:off x="7993496" y="2993743"/>
            <a:ext cx="2891240" cy="1460405"/>
          </a:xfrm>
          <a:prstGeom prst="rect">
            <a:avLst/>
          </a:prstGeom>
          <a:noFill/>
          <a:ln w="9525">
            <a:noFill/>
            <a:miter lim="800000"/>
            <a:headEnd/>
            <a:tailEnd/>
          </a:ln>
        </p:spPr>
      </p:pic>
      <p:pic>
        <p:nvPicPr>
          <p:cNvPr id="8" name="图片 7"/>
          <p:cNvPicPr>
            <a:picLocks noChangeAspect="1"/>
          </p:cNvPicPr>
          <p:nvPr>
            <p:custDataLst>
              <p:tags r:id="rId5"/>
            </p:custDataLst>
          </p:nvPr>
        </p:nvPicPr>
        <p:blipFill>
          <a:blip r:embed="rId6">
            <a:clrChange>
              <a:clrFrom>
                <a:srgbClr val="FEFEFE">
                  <a:alpha val="100000"/>
                </a:srgbClr>
              </a:clrFrom>
              <a:clrTo>
                <a:srgbClr val="FEFEFE">
                  <a:alpha val="100000"/>
                  <a:alpha val="0"/>
                </a:srgbClr>
              </a:clrTo>
            </a:clrChange>
          </a:blip>
          <a:stretch>
            <a:fillRect/>
          </a:stretch>
        </p:blipFill>
        <p:spPr>
          <a:xfrm>
            <a:off x="4803858" y="1732606"/>
            <a:ext cx="2640558" cy="3982680"/>
          </a:xfrm>
          <a:prstGeom prst="rect">
            <a:avLst/>
          </a:prstGeom>
        </p:spPr>
      </p:pic>
      <p:sp>
        <p:nvSpPr>
          <p:cNvPr id="9" name="文本框 8"/>
          <p:cNvSpPr txBox="1"/>
          <p:nvPr/>
        </p:nvSpPr>
        <p:spPr>
          <a:xfrm>
            <a:off x="846045" y="1263610"/>
            <a:ext cx="1431507" cy="4165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scene3d>
              <a:camera prst="orthographicFront"/>
              <a:lightRig rig="threePt" dir="t"/>
            </a:scene3d>
          </a:bodyPr>
          <a:p>
            <a:pPr algn="ctr"/>
            <a:r>
              <a:rPr lang="zh-CN" altLang="en-US" sz="2115" noProof="1">
                <a:solidFill>
                  <a:schemeClr val="bg1"/>
                </a:solidFill>
                <a:effectLst/>
                <a:latin typeface="黑体" panose="02010609060101010101" charset="-122"/>
                <a:ea typeface="黑体" panose="02010609060101010101" charset="-122"/>
                <a:cs typeface="+mn-ea"/>
                <a:sym typeface="+mn-lt"/>
              </a:rPr>
              <a:t>书法家</a:t>
            </a:r>
            <a:endParaRPr lang="zh-CN" altLang="en-US" sz="2115" noProof="1">
              <a:solidFill>
                <a:schemeClr val="bg1"/>
              </a:solidFill>
              <a:effectLst/>
              <a:latin typeface="黑体" panose="02010609060101010101" charset="-122"/>
              <a:ea typeface="黑体" panose="02010609060101010101" charset="-122"/>
              <a:cs typeface="+mn-ea"/>
              <a:sym typeface="+mn-lt"/>
            </a:endParaRPr>
          </a:p>
        </p:txBody>
      </p:sp>
      <p:pic>
        <p:nvPicPr>
          <p:cNvPr id="46" name="图片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06194" y="88265"/>
            <a:ext cx="2086052" cy="1282709"/>
          </a:xfrm>
          <a:prstGeom prst="rect">
            <a:avLst/>
          </a:prstGeom>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0044" y="550291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45373" y="1005763"/>
            <a:ext cx="1431507" cy="4165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scene3d>
              <a:camera prst="orthographicFront"/>
              <a:lightRig rig="threePt" dir="t"/>
            </a:scene3d>
          </a:bodyPr>
          <a:p>
            <a:pPr algn="ctr"/>
            <a:r>
              <a:rPr lang="zh-CN" altLang="en-US" sz="2115" noProof="1">
                <a:solidFill>
                  <a:schemeClr val="bg1"/>
                </a:solidFill>
                <a:effectLst/>
                <a:latin typeface="黑体" panose="02010609060101010101" charset="-122"/>
                <a:ea typeface="黑体" panose="02010609060101010101" charset="-122"/>
                <a:cs typeface="+mn-ea"/>
                <a:sym typeface="+mn-lt"/>
              </a:rPr>
              <a:t>诗 人</a:t>
            </a:r>
            <a:endParaRPr lang="zh-CN" altLang="en-US" sz="2540" noProof="1">
              <a:solidFill>
                <a:schemeClr val="bg1"/>
              </a:solidFill>
              <a:effectLst/>
              <a:latin typeface="黑体" panose="02010609060101010101" charset="-122"/>
              <a:ea typeface="黑体" panose="02010609060101010101" charset="-122"/>
              <a:cs typeface="+mn-ea"/>
              <a:sym typeface="+mn-lt"/>
            </a:endParaRPr>
          </a:p>
        </p:txBody>
      </p:sp>
      <p:sp>
        <p:nvSpPr>
          <p:cNvPr id="25601" name="Rectangle 3"/>
          <p:cNvSpPr>
            <a:spLocks noGrp="1" noChangeArrowheads="1"/>
          </p:cNvSpPr>
          <p:nvPr/>
        </p:nvSpPr>
        <p:spPr>
          <a:xfrm>
            <a:off x="846135" y="1975315"/>
            <a:ext cx="6625254" cy="3313971"/>
          </a:xfrm>
          <a:ln>
            <a:noFill/>
          </a:ln>
        </p:spPr>
        <p:txBody>
          <a:bodyPr/>
          <a:lstStyle>
            <a:lvl1pPr marL="215900" indent="-215900" algn="l" defTabSz="864235"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mn-ea"/>
                <a:cs typeface="+mn-cs"/>
              </a:defRPr>
            </a:lvl1pPr>
            <a:lvl2pPr marL="647700" indent="-215900" algn="l" defTabSz="864235" rtl="0" eaLnBrk="1" latinLnBrk="0" hangingPunct="1">
              <a:lnSpc>
                <a:spcPct val="90000"/>
              </a:lnSpc>
              <a:spcBef>
                <a:spcPct val="95000"/>
              </a:spcBef>
              <a:buFont typeface="Arial" panose="020B0604020202020204" pitchFamily="34" charset="0"/>
              <a:buChar char="•"/>
              <a:defRPr sz="2270" kern="1200">
                <a:solidFill>
                  <a:schemeClr val="tx1"/>
                </a:solidFill>
                <a:latin typeface="+mn-lt"/>
                <a:ea typeface="+mn-ea"/>
                <a:cs typeface="+mn-cs"/>
              </a:defRPr>
            </a:lvl2pPr>
            <a:lvl3pPr marL="1080135" indent="-215900" algn="l" defTabSz="864235" rtl="0" eaLnBrk="1" latinLnBrk="0" hangingPunct="1">
              <a:lnSpc>
                <a:spcPct val="90000"/>
              </a:lnSpc>
              <a:spcBef>
                <a:spcPct val="95000"/>
              </a:spcBef>
              <a:buFont typeface="Arial" panose="020B0604020202020204" pitchFamily="34" charset="0"/>
              <a:buChar char="•"/>
              <a:defRPr sz="1890" kern="1200">
                <a:solidFill>
                  <a:schemeClr val="tx1"/>
                </a:solidFill>
                <a:latin typeface="+mn-lt"/>
                <a:ea typeface="+mn-ea"/>
                <a:cs typeface="+mn-cs"/>
              </a:defRPr>
            </a:lvl3pPr>
            <a:lvl4pPr marL="15119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4pPr>
            <a:lvl5pPr marL="19437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a:lstStyle>
          <a:p>
            <a:pPr marL="0" indent="538480" fontAlgn="auto">
              <a:lnSpc>
                <a:spcPct val="100000"/>
              </a:lnSpc>
              <a:spcBef>
                <a:spcPct val="0"/>
              </a:spcBef>
              <a:buFontTx/>
              <a:buNone/>
              <a:extLst>
                <a:ext uri="{35155182-B16C-46BC-9424-99874614C6A1}">
                  <wpsdc:indentchars xmlns:wpsdc="http://www.wps.cn/officeDocument/2017/drawingmlCustomData" val="200" checksum="3813436403"/>
                </a:ext>
              </a:extLst>
            </a:pP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正如他洒脱的字体一样，他的诗词情调慷慨激扬，风格豪迈爽朗，大开大阖，吞云吐月，既有壮阔的奇观，又富有深广的内涵，是壮观与优美的结合。</a:t>
            </a:r>
            <a:endPar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endParaRPr>
          </a:p>
          <a:p>
            <a:pPr marL="0" indent="538480" fontAlgn="auto">
              <a:lnSpc>
                <a:spcPct val="100000"/>
              </a:lnSpc>
              <a:spcBef>
                <a:spcPct val="0"/>
              </a:spcBef>
              <a:buFontTx/>
              <a:buNone/>
              <a:extLst>
                <a:ext uri="{35155182-B16C-46BC-9424-99874614C6A1}">
                  <wpsdc:indentchars xmlns:wpsdc="http://www.wps.cn/officeDocument/2017/drawingmlCustomData" val="200" checksum="3813436403"/>
                </a:ext>
              </a:extLst>
            </a:pPr>
            <a:endPar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endParaRPr>
          </a:p>
          <a:p>
            <a:pPr marL="0" indent="538480" fontAlgn="auto">
              <a:lnSpc>
                <a:spcPct val="100000"/>
              </a:lnSpc>
              <a:spcBef>
                <a:spcPct val="0"/>
              </a:spcBef>
              <a:buFontTx/>
              <a:buNone/>
              <a:extLst>
                <a:ext uri="{35155182-B16C-46BC-9424-99874614C6A1}">
                  <wpsdc:indentchars xmlns:wpsdc="http://www.wps.cn/officeDocument/2017/drawingmlCustomData" val="200" checksum="3813436403"/>
                </a:ext>
              </a:extLst>
            </a:pP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毛泽东不愧为一代豪放的诗人。</a:t>
            </a:r>
            <a:endPar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endParaRPr>
          </a:p>
          <a:p>
            <a:pPr marL="0" indent="538480" fontAlgn="auto">
              <a:lnSpc>
                <a:spcPct val="100000"/>
              </a:lnSpc>
              <a:spcBef>
                <a:spcPct val="0"/>
              </a:spcBef>
              <a:buFontTx/>
              <a:buNone/>
              <a:extLst>
                <a:ext uri="{35155182-B16C-46BC-9424-99874614C6A1}">
                  <wpsdc:indentchars xmlns:wpsdc="http://www.wps.cn/officeDocument/2017/drawingmlCustomData" val="200" checksum="3813436403"/>
                </a:ext>
              </a:extLst>
            </a:pPr>
            <a:endPar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endParaRPr>
          </a:p>
          <a:p>
            <a:pPr marL="0" indent="538480" fontAlgn="auto">
              <a:lnSpc>
                <a:spcPct val="100000"/>
              </a:lnSpc>
              <a:spcBef>
                <a:spcPct val="0"/>
              </a:spcBef>
              <a:buFontTx/>
              <a:buNone/>
              <a:extLst>
                <a:ext uri="{35155182-B16C-46BC-9424-99874614C6A1}">
                  <wpsdc:indentchars xmlns:wpsdc="http://www.wps.cn/officeDocument/2017/drawingmlCustomData" val="200" checksum="3813436403"/>
                </a:ext>
              </a:extLst>
            </a:pP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他的作品有</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沁园春</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雪</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水调歌头</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游泳</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卜算子</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咏梅</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忆秦娥</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娄山关</a:t>
            </a:r>
            <a:r>
              <a:rPr lang="en-US" altLang="zh-CN" sz="2115" smtClean="0">
                <a:latin typeface="黑体" panose="02010609060101010101" charset="-122"/>
                <a:ea typeface="黑体" panose="02010609060101010101" charset="-122"/>
                <a:cs typeface="黑体" panose="02010609060101010101" charset="-122"/>
                <a:sym typeface="Arial" panose="020B0604020202020204" pitchFamily="34" charset="0"/>
              </a:rPr>
              <a:t>》</a:t>
            </a:r>
            <a:r>
              <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rPr>
              <a:t>等。</a:t>
            </a:r>
            <a:endParaRPr lang="zh-CN" altLang="en-US" sz="2115" smtClean="0">
              <a:latin typeface="黑体" panose="02010609060101010101" charset="-122"/>
              <a:ea typeface="黑体" panose="02010609060101010101" charset="-122"/>
              <a:cs typeface="黑体" panose="02010609060101010101"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7549931" y="1794772"/>
            <a:ext cx="2490015" cy="3675544"/>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0154" y="0"/>
            <a:ext cx="2086052" cy="1282709"/>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4" y="557530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4"/>
          <p:cNvSpPr>
            <a:spLocks noChangeArrowheads="1"/>
          </p:cNvSpPr>
          <p:nvPr/>
        </p:nvSpPr>
        <p:spPr bwMode="auto">
          <a:xfrm>
            <a:off x="838070" y="1005520"/>
            <a:ext cx="10427147" cy="4983480"/>
          </a:xfrm>
          <a:prstGeom prst="rect">
            <a:avLst/>
          </a:prstGeom>
          <a:noFill/>
          <a:ln w="9525">
            <a:noFill/>
            <a:round/>
          </a:ln>
        </p:spPr>
        <p:txBody>
          <a:bodyPr wrap="square">
            <a:spAutoFit/>
          </a:bodyPr>
          <a:p>
            <a:pPr>
              <a:lnSpc>
                <a:spcPct val="150000"/>
              </a:lnSpc>
            </a:pPr>
            <a:r>
              <a:rPr lang="en-US" altLang="zh-CN" sz="2115" err="1">
                <a:solidFill>
                  <a:srgbClr val="C00000"/>
                </a:solidFill>
                <a:latin typeface="黑体" panose="02010609060101010101" charset="-122"/>
                <a:ea typeface="黑体" panose="02010609060101010101" charset="-122"/>
                <a:cs typeface="黑体" panose="02010609060101010101" charset="-122"/>
                <a:sym typeface="Arial" panose="020B0604020202020204" pitchFamily="34" charset="0"/>
              </a:rPr>
              <a:t>1.雄关漫道真如铁，而今迈步从头越。</a:t>
            </a: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  ——《忆秦娥·娄山关》</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en-US" altLang="zh-CN" sz="2115" err="1">
                <a:solidFill>
                  <a:srgbClr val="C00000"/>
                </a:solidFill>
                <a:latin typeface="黑体" panose="02010609060101010101" charset="-122"/>
                <a:ea typeface="黑体" panose="02010609060101010101" charset="-122"/>
                <a:cs typeface="黑体" panose="02010609060101010101" charset="-122"/>
                <a:sym typeface="Arial" panose="020B0604020202020204" pitchFamily="34" charset="0"/>
              </a:rPr>
              <a:t>2.天若有情天亦老，人间正道是沧桑。</a:t>
            </a: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  ——《七律·人民解放军占领南京》</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3.江山如此多娇，引无数英雄竞折腰。  ——《沁园春·雪》</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4.北国风光，千里冰封，万里雪飘。    ——《沁园春·雪》</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5.红军不怕远征难，万水千山只等闲。  ——《七律·长征》</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6.不到长城非好汉，屈指行程二万。    ——《清平乐·六盘山》</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en-US" altLang="zh-CN" sz="2115" err="1">
                <a:solidFill>
                  <a:srgbClr val="C00000"/>
                </a:solidFill>
                <a:latin typeface="黑体" panose="02010609060101010101" charset="-122"/>
                <a:ea typeface="黑体" panose="02010609060101010101" charset="-122"/>
                <a:cs typeface="黑体" panose="02010609060101010101" charset="-122"/>
                <a:sym typeface="Arial" panose="020B0604020202020204" pitchFamily="34" charset="0"/>
              </a:rPr>
              <a:t>7.一万年太久，只争朝夕。  </a:t>
            </a: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          ——《满江红·和郭沫若同志》</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8.五岭逶迤腾细浪，乌蒙磅礴走泥丸。  ——《七律·长征》</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9.钟山风雨起苍黄，百万雄师过大江。  ——《七律·人民解放军占领南京》</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a:p>
            <a:pPr>
              <a:lnSpc>
                <a:spcPct val="150000"/>
              </a:lnSpc>
            </a:pPr>
            <a:r>
              <a:rPr lang="zh-CN" altLang="en-US" sz="2115">
                <a:latin typeface="黑体" panose="02010609060101010101" charset="-122"/>
                <a:ea typeface="黑体" panose="02010609060101010101" charset="-122"/>
                <a:cs typeface="黑体" panose="02010609060101010101" charset="-122"/>
                <a:sym typeface="Arial" panose="020B0604020202020204" pitchFamily="34" charset="0"/>
              </a:rPr>
              <a:t>10.坐地日行八万里，巡天遥看一千河。 ——《七律·送瘟神》</a:t>
            </a:r>
            <a:endParaRPr lang="zh-CN" altLang="en-US" sz="2115">
              <a:latin typeface="黑体" panose="02010609060101010101" charset="-122"/>
              <a:ea typeface="黑体" panose="02010609060101010101" charset="-122"/>
              <a:cs typeface="黑体" panose="02010609060101010101" charset="-122"/>
              <a:sym typeface="Arial" panose="020B0604020202020204" pitchFamily="34" charset="0"/>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24279" y="107950"/>
            <a:ext cx="2086052" cy="1282709"/>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24279" y="5502910"/>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829333" y="1732698"/>
            <a:ext cx="10441261" cy="3674110"/>
          </a:xfrm>
          <a:prstGeom prst="rect">
            <a:avLst/>
          </a:prstGeom>
          <a:noFill/>
        </p:spPr>
        <p:txBody>
          <a:bodyPr wrap="square" rtlCol="0">
            <a:spAutoFit/>
          </a:bodyPr>
          <a:p>
            <a:pPr indent="538480" fontAlgn="auto">
              <a:buFont typeface="Arial" panose="020B0604020202020204" pitchFamily="34" charset="0"/>
              <a:buNone/>
              <a:extLst>
                <a:ext uri="{35155182-B16C-46BC-9424-99874614C6A1}">
                  <wpsdc:indentchars xmlns:wpsdc="http://www.wps.cn/officeDocument/2017/drawingmlCustomData" val="200" checksum="3813436403"/>
                </a:ext>
              </a:extLst>
            </a:pPr>
            <a:r>
              <a:rPr lang="zh-CN" altLang="en-US" sz="2115" smtClean="0">
                <a:latin typeface="黑体" panose="02010609060101010101" charset="-122"/>
                <a:ea typeface="黑体" panose="02010609060101010101" charset="-122"/>
                <a:cs typeface="黑体" panose="02010609060101010101" charset="-122"/>
              </a:rPr>
              <a:t>《沁园春·长沙》作于1925年。当时在中国共产党的领导下，全国工农运动形势高涨，革命的发展势头异常迅猛。震惊世界的“五卅运动”和省港大罢工也遍及十几个省，各种形式的反帝反封建斗争正风起云涌地开展着。这时候，一方面是工农革命运动在蓬勃发展，另一方面是反动势力为了维护其反动统治对革命力量进行疯狂的镇压。那么中华民族的命运将走向何方，是继续维护黑暗衰退的反动统治，还是冲垮黑暗统治走向兴盛进步，谁将成为主宰发展方面的力量，这些问题成为人们所关注的焦点。 </a:t>
            </a:r>
            <a:endParaRPr lang="zh-CN" altLang="en-US" sz="2115" smtClean="0">
              <a:latin typeface="黑体" panose="02010609060101010101" charset="-122"/>
              <a:ea typeface="黑体" panose="02010609060101010101" charset="-122"/>
              <a:cs typeface="黑体" panose="02010609060101010101" charset="-122"/>
            </a:endParaRPr>
          </a:p>
          <a:p>
            <a:pPr indent="538480" fontAlgn="auto">
              <a:buFont typeface="Arial" panose="020B0604020202020204" pitchFamily="34" charset="0"/>
              <a:buNone/>
              <a:extLst>
                <a:ext uri="{35155182-B16C-46BC-9424-99874614C6A1}">
                  <wpsdc:indentchars xmlns:wpsdc="http://www.wps.cn/officeDocument/2017/drawingmlCustomData" val="200" checksum="3813436403"/>
                </a:ext>
              </a:extLst>
            </a:pPr>
            <a:endParaRPr lang="zh-CN" altLang="en-US" sz="2115" smtClean="0">
              <a:latin typeface="黑体" panose="02010609060101010101" charset="-122"/>
              <a:ea typeface="黑体" panose="02010609060101010101" charset="-122"/>
              <a:cs typeface="黑体" panose="02010609060101010101" charset="-122"/>
            </a:endParaRPr>
          </a:p>
          <a:p>
            <a:pPr indent="538480" fontAlgn="auto">
              <a:buFont typeface="Arial" panose="020B0604020202020204" pitchFamily="34" charset="0"/>
              <a:buNone/>
              <a:extLst>
                <a:ext uri="{35155182-B16C-46BC-9424-99874614C6A1}">
                  <wpsdc:indentchars xmlns:wpsdc="http://www.wps.cn/officeDocument/2017/drawingmlCustomData" val="200" checksum="3813436403"/>
                </a:ext>
              </a:extLst>
            </a:pPr>
            <a:r>
              <a:rPr lang="zh-CN" altLang="en-US" sz="2115" smtClean="0">
                <a:latin typeface="黑体" panose="02010609060101010101" charset="-122"/>
                <a:ea typeface="黑体" panose="02010609060101010101" charset="-122"/>
                <a:cs typeface="黑体" panose="02010609060101010101" charset="-122"/>
              </a:rPr>
              <a:t>长沙是湖南的省会，是毛泽东求学和早年从事革命活动的地方，一九二五年二月他从上海回湖南开展农民运动，八月从韶山到长沙，九月前往广州主持全国农民运动讲习所。在长沙逗留期间重游橘子洲，面对湘江上美丽动人的自然秋景，联想起当时的革命形势和往日之事，不禁心潮澎湃，便以“长沙”为题写下了这首《沁园春》。</a:t>
            </a:r>
            <a:endParaRPr lang="zh-CN" altLang="en-US" sz="2115" smtClean="0">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829333" y="1004848"/>
            <a:ext cx="10431180" cy="416560"/>
          </a:xfrm>
          <a:prstGeom prst="rect">
            <a:avLst/>
          </a:prstGeom>
          <a:noFill/>
        </p:spPr>
        <p:txBody>
          <a:bodyPr wrap="square" rtlCol="0">
            <a:spAutoFit/>
          </a:bodyPr>
          <a:p>
            <a:pPr indent="538480" algn="l">
              <a:buClrTx/>
              <a:buSzTx/>
              <a:buFontTx/>
              <a:extLst>
                <a:ext uri="{35155182-B16C-46BC-9424-99874614C6A1}">
                  <wpsdc:indentchars xmlns:wpsdc="http://www.wps.cn/officeDocument/2017/drawingmlCustomData" val="200" checksum="3813436403"/>
                </a:ext>
              </a:extLst>
            </a:pPr>
            <a:r>
              <a:rPr lang="zh-CN" altLang="en-US" sz="2115" dirty="0" smtClean="0">
                <a:solidFill>
                  <a:schemeClr val="tx1"/>
                </a:solidFill>
                <a:latin typeface="黑体" panose="02010609060101010101" charset="-122"/>
                <a:ea typeface="黑体" panose="02010609060101010101" charset="-122"/>
                <a:cs typeface="黑体" panose="02010609060101010101" charset="-122"/>
              </a:rPr>
              <a:t>2.了解写作背景。</a:t>
            </a:r>
            <a:endParaRPr lang="zh-CN" altLang="en-US" sz="2115" dirty="0" smtClean="0">
              <a:solidFill>
                <a:schemeClr val="tx1"/>
              </a:solidFill>
              <a:latin typeface="黑体" panose="02010609060101010101" charset="-122"/>
              <a:ea typeface="黑体" panose="02010609060101010101" charset="-122"/>
              <a:cs typeface="黑体" panose="02010609060101010101" charset="-122"/>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06194" y="138430"/>
            <a:ext cx="2086052" cy="1282709"/>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0659" y="5407025"/>
            <a:ext cx="2086052" cy="12827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AS_UNIQUEID" val="101"/>
</p:tagLst>
</file>

<file path=ppt/tags/tag101.xml><?xml version="1.0" encoding="utf-8"?>
<p:tagLst xmlns:p="http://schemas.openxmlformats.org/presentationml/2006/main">
  <p:tag name="AS_UNIQUEID" val="103"/>
</p:tagLst>
</file>

<file path=ppt/tags/tag102.xml><?xml version="1.0" encoding="utf-8"?>
<p:tagLst xmlns:p="http://schemas.openxmlformats.org/presentationml/2006/main">
  <p:tag name="AS_UNIQUEID" val="104"/>
</p:tagLst>
</file>

<file path=ppt/tags/tag103.xml><?xml version="1.0" encoding="utf-8"?>
<p:tagLst xmlns:p="http://schemas.openxmlformats.org/presentationml/2006/main">
  <p:tag name="AS_UNIQUEID" val="105"/>
</p:tagLst>
</file>

<file path=ppt/tags/tag104.xml><?xml version="1.0" encoding="utf-8"?>
<p:tagLst xmlns:p="http://schemas.openxmlformats.org/presentationml/2006/main">
  <p:tag name="AS_UNIQUEID" val="106"/>
</p:tagLst>
</file>

<file path=ppt/tags/tag105.xml><?xml version="1.0" encoding="utf-8"?>
<p:tagLst xmlns:p="http://schemas.openxmlformats.org/presentationml/2006/main">
  <p:tag name="AS_UNIQUEID" val="107"/>
</p:tagLst>
</file>

<file path=ppt/tags/tag106.xml><?xml version="1.0" encoding="utf-8"?>
<p:tagLst xmlns:p="http://schemas.openxmlformats.org/presentationml/2006/main">
  <p:tag name="AS_UNIQUEID" val="108"/>
</p:tagLst>
</file>

<file path=ppt/tags/tag107.xml><?xml version="1.0" encoding="utf-8"?>
<p:tagLst xmlns:p="http://schemas.openxmlformats.org/presentationml/2006/main">
  <p:tag name="AS_UNIQUEID" val="109"/>
</p:tagLst>
</file>

<file path=ppt/tags/tag108.xml><?xml version="1.0" encoding="utf-8"?>
<p:tagLst xmlns:p="http://schemas.openxmlformats.org/presentationml/2006/main">
  <p:tag name="AS_UNIQUEID" val="110"/>
</p:tagLst>
</file>

<file path=ppt/tags/tag109.xml><?xml version="1.0" encoding="utf-8"?>
<p:tagLst xmlns:p="http://schemas.openxmlformats.org/presentationml/2006/main">
  <p:tag name="AS_UNIQUEID" val="11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AS_UNIQUEID" val="112"/>
</p:tagLst>
</file>

<file path=ppt/tags/tag111.xml><?xml version="1.0" encoding="utf-8"?>
<p:tagLst xmlns:p="http://schemas.openxmlformats.org/presentationml/2006/main">
  <p:tag name="AS_UNIQUEID" val="113"/>
</p:tagLst>
</file>

<file path=ppt/tags/tag112.xml><?xml version="1.0" encoding="utf-8"?>
<p:tagLst xmlns:p="http://schemas.openxmlformats.org/presentationml/2006/main">
  <p:tag name="AS_UNIQUEID" val="114"/>
</p:tagLst>
</file>

<file path=ppt/tags/tag113.xml><?xml version="1.0" encoding="utf-8"?>
<p:tagLst xmlns:p="http://schemas.openxmlformats.org/presentationml/2006/main">
  <p:tag name="AS_UNIQUEID" val="120"/>
</p:tagLst>
</file>

<file path=ppt/tags/tag114.xml><?xml version="1.0" encoding="utf-8"?>
<p:tagLst xmlns:p="http://schemas.openxmlformats.org/presentationml/2006/main">
  <p:tag name="AS_UNIQUEID" val="121"/>
</p:tagLst>
</file>

<file path=ppt/tags/tag115.xml><?xml version="1.0" encoding="utf-8"?>
<p:tagLst xmlns:p="http://schemas.openxmlformats.org/presentationml/2006/main">
  <p:tag name="AS_UNIQUEID" val="214"/>
</p:tagLst>
</file>

<file path=ppt/tags/tag116.xml><?xml version="1.0" encoding="utf-8"?>
<p:tagLst xmlns:p="http://schemas.openxmlformats.org/presentationml/2006/main">
  <p:tag name="AS_UNIQUEID" val="116"/>
</p:tagLst>
</file>

<file path=ppt/tags/tag117.xml><?xml version="1.0" encoding="utf-8"?>
<p:tagLst xmlns:p="http://schemas.openxmlformats.org/presentationml/2006/main">
  <p:tag name="AS_UNIQUEID" val="117"/>
</p:tagLst>
</file>

<file path=ppt/tags/tag118.xml><?xml version="1.0" encoding="utf-8"?>
<p:tagLst xmlns:p="http://schemas.openxmlformats.org/presentationml/2006/main">
  <p:tag name="AS_UNIQUEID" val="118"/>
</p:tagLst>
</file>

<file path=ppt/tags/tag119.xml><?xml version="1.0" encoding="utf-8"?>
<p:tagLst xmlns:p="http://schemas.openxmlformats.org/presentationml/2006/main">
  <p:tag name="COMMONDATA" val="eyJoZGlkIjoiZGMxM2ZjM2M2NzNlMmJhMWE0NGNlYWY4NDI5OTViMmUifQ=="/>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65.xml><?xml version="1.0" encoding="utf-8"?>
<p:tagLst xmlns:p="http://schemas.openxmlformats.org/presentationml/2006/main">
  <p:tag name="KSO_WM_UNIT_PLACING_PICTURE_USER_VIEWPORT" val="{&quot;height&quot;:4624,&quot;width&quot;:4440}"/>
</p:tagLst>
</file>

<file path=ppt/tags/tag66.xml><?xml version="1.0" encoding="utf-8"?>
<p:tagLst xmlns:p="http://schemas.openxmlformats.org/presentationml/2006/main">
  <p:tag name="KSO_WM_UNIT_PLACING_PICTURE_USER_VIEWPORT" val="{&quot;height&quot;:2173,&quot;width&quot;:4302}"/>
</p:tagLst>
</file>

<file path=ppt/tags/tag67.xml><?xml version="1.0" encoding="utf-8"?>
<p:tagLst xmlns:p="http://schemas.openxmlformats.org/presentationml/2006/main">
  <p:tag name="KSO_WM_UNIT_PLACING_PICTURE_USER_VIEWPORT" val="{&quot;height&quot;:5926,&quot;width&quot;:3929}"/>
</p:tagLst>
</file>

<file path=ppt/tags/tag68.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 name="KSO_WM_UNIT_PLACING_PICTURE_USER_VIEWPORT" val="{&quot;height&quot;:825.607874015748,&quot;width&quot;:15457}"/>
</p:tagLst>
</file>

<file path=ppt/tags/tag69.xml><?xml version="1.0" encoding="utf-8"?>
<p:tagLst xmlns:p="http://schemas.openxmlformats.org/presentationml/2006/main">
  <p:tag name="AS_UNIQUEID" val="119"/>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AS_UNIQUEID" val="120"/>
</p:tagLst>
</file>

<file path=ppt/tags/tag71.xml><?xml version="1.0" encoding="utf-8"?>
<p:tagLst xmlns:p="http://schemas.openxmlformats.org/presentationml/2006/main">
  <p:tag name="AS_UNIQUEID" val="122"/>
</p:tagLst>
</file>

<file path=ppt/tags/tag72.xml><?xml version="1.0" encoding="utf-8"?>
<p:tagLst xmlns:p="http://schemas.openxmlformats.org/presentationml/2006/main">
  <p:tag name="AS_UNIQUEID" val="123"/>
</p:tagLst>
</file>

<file path=ppt/tags/tag73.xml><?xml version="1.0" encoding="utf-8"?>
<p:tagLst xmlns:p="http://schemas.openxmlformats.org/presentationml/2006/main">
  <p:tag name="AS_UNIQUEID" val="124"/>
</p:tagLst>
</file>

<file path=ppt/tags/tag74.xml><?xml version="1.0" encoding="utf-8"?>
<p:tagLst xmlns:p="http://schemas.openxmlformats.org/presentationml/2006/main">
  <p:tag name="AS_UNIQUEID" val="126"/>
</p:tagLst>
</file>

<file path=ppt/tags/tag75.xml><?xml version="1.0" encoding="utf-8"?>
<p:tagLst xmlns:p="http://schemas.openxmlformats.org/presentationml/2006/main">
  <p:tag name="AS_UNIQUEID" val="127"/>
</p:tagLst>
</file>

<file path=ppt/tags/tag76.xml><?xml version="1.0" encoding="utf-8"?>
<p:tagLst xmlns:p="http://schemas.openxmlformats.org/presentationml/2006/main">
  <p:tag name="AS_UNIQUEID" val="128"/>
</p:tagLst>
</file>

<file path=ppt/tags/tag77.xml><?xml version="1.0" encoding="utf-8"?>
<p:tagLst xmlns:p="http://schemas.openxmlformats.org/presentationml/2006/main">
  <p:tag name="AS_UNIQUEID" val="129"/>
</p:tagLst>
</file>

<file path=ppt/tags/tag78.xml><?xml version="1.0" encoding="utf-8"?>
<p:tagLst xmlns:p="http://schemas.openxmlformats.org/presentationml/2006/main">
  <p:tag name="AS_UNIQUEID" val="90"/>
</p:tagLst>
</file>

<file path=ppt/tags/tag79.xml><?xml version="1.0" encoding="utf-8"?>
<p:tagLst xmlns:p="http://schemas.openxmlformats.org/presentationml/2006/main">
  <p:tag name="KSO_WM_UNIT_TABLE_BEAUTIFY" val="smartTable{da5491bc-d6a2-47c1-ae49-83b5a719971d}"/>
  <p:tag name="TABLE_ENDDRAG_ORIGIN_RECT" val="774*219"/>
  <p:tag name="TABLE_ENDDRAG_RECT" val="63*239*774*21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ABLE_BEAUTIFY" val="smartTable{da5491bc-d6a2-47c1-ae49-83b5a719971d}"/>
  <p:tag name="TABLE_ENDDRAG_ORIGIN_RECT" val="774*219"/>
  <p:tag name="TABLE_ENDDRAG_RECT" val="63*239*774*219"/>
</p:tagLst>
</file>

<file path=ppt/tags/tag81.xml><?xml version="1.0" encoding="utf-8"?>
<p:tagLst xmlns:p="http://schemas.openxmlformats.org/presentationml/2006/main">
  <p:tag name="AS_UNIQUEID" val="95"/>
</p:tagLst>
</file>

<file path=ppt/tags/tag82.xml><?xml version="1.0" encoding="utf-8"?>
<p:tagLst xmlns:p="http://schemas.openxmlformats.org/presentationml/2006/main">
  <p:tag name="AS_UNIQUEID" val="96"/>
</p:tagLst>
</file>

<file path=ppt/tags/tag83.xml><?xml version="1.0" encoding="utf-8"?>
<p:tagLst xmlns:p="http://schemas.openxmlformats.org/presentationml/2006/main">
  <p:tag name="AS_UNIQUEID" val="97"/>
</p:tagLst>
</file>

<file path=ppt/tags/tag84.xml><?xml version="1.0" encoding="utf-8"?>
<p:tagLst xmlns:p="http://schemas.openxmlformats.org/presentationml/2006/main">
  <p:tag name="AS_UNIQUEID" val="98"/>
</p:tagLst>
</file>

<file path=ppt/tags/tag85.xml><?xml version="1.0" encoding="utf-8"?>
<p:tagLst xmlns:p="http://schemas.openxmlformats.org/presentationml/2006/main">
  <p:tag name="AS_UNIQUEID" val="84"/>
</p:tagLst>
</file>

<file path=ppt/tags/tag86.xml><?xml version="1.0" encoding="utf-8"?>
<p:tagLst xmlns:p="http://schemas.openxmlformats.org/presentationml/2006/main">
  <p:tag name="AS_UNIQUEID" val="85"/>
</p:tagLst>
</file>

<file path=ppt/tags/tag87.xml><?xml version="1.0" encoding="utf-8"?>
<p:tagLst xmlns:p="http://schemas.openxmlformats.org/presentationml/2006/main">
  <p:tag name="AS_UNIQUEID" val="86"/>
</p:tagLst>
</file>

<file path=ppt/tags/tag88.xml><?xml version="1.0" encoding="utf-8"?>
<p:tagLst xmlns:p="http://schemas.openxmlformats.org/presentationml/2006/main">
  <p:tag name="AS_UNIQUEID" val="87"/>
</p:tagLst>
</file>

<file path=ppt/tags/tag89.xml><?xml version="1.0" encoding="utf-8"?>
<p:tagLst xmlns:p="http://schemas.openxmlformats.org/presentationml/2006/main">
  <p:tag name="AS_UNIQUEID" val="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AS_UNIQUEID" val="90"/>
</p:tagLst>
</file>

<file path=ppt/tags/tag91.xml><?xml version="1.0" encoding="utf-8"?>
<p:tagLst xmlns:p="http://schemas.openxmlformats.org/presentationml/2006/main">
  <p:tag name="AS_UNIQUEID" val="91"/>
</p:tagLst>
</file>

<file path=ppt/tags/tag92.xml><?xml version="1.0" encoding="utf-8"?>
<p:tagLst xmlns:p="http://schemas.openxmlformats.org/presentationml/2006/main">
  <p:tag name="AS_UNIQUEID" val="92"/>
</p:tagLst>
</file>

<file path=ppt/tags/tag93.xml><?xml version="1.0" encoding="utf-8"?>
<p:tagLst xmlns:p="http://schemas.openxmlformats.org/presentationml/2006/main">
  <p:tag name="AS_UNIQUEID" val="93"/>
</p:tagLst>
</file>

<file path=ppt/tags/tag94.xml><?xml version="1.0" encoding="utf-8"?>
<p:tagLst xmlns:p="http://schemas.openxmlformats.org/presentationml/2006/main">
  <p:tag name="AS_UNIQUEID" val="94"/>
</p:tagLst>
</file>

<file path=ppt/tags/tag95.xml><?xml version="1.0" encoding="utf-8"?>
<p:tagLst xmlns:p="http://schemas.openxmlformats.org/presentationml/2006/main">
  <p:tag name="AS_UNIQUEID" val="95"/>
</p:tagLst>
</file>

<file path=ppt/tags/tag96.xml><?xml version="1.0" encoding="utf-8"?>
<p:tagLst xmlns:p="http://schemas.openxmlformats.org/presentationml/2006/main">
  <p:tag name="AS_UNIQUEID" val="96"/>
</p:tagLst>
</file>

<file path=ppt/tags/tag97.xml><?xml version="1.0" encoding="utf-8"?>
<p:tagLst xmlns:p="http://schemas.openxmlformats.org/presentationml/2006/main">
  <p:tag name="AS_UNIQUEID" val="97"/>
</p:tagLst>
</file>

<file path=ppt/tags/tag98.xml><?xml version="1.0" encoding="utf-8"?>
<p:tagLst xmlns:p="http://schemas.openxmlformats.org/presentationml/2006/main">
  <p:tag name="AS_UNIQUEID" val="99"/>
</p:tagLst>
</file>

<file path=ppt/tags/tag99.xml><?xml version="1.0" encoding="utf-8"?>
<p:tagLst xmlns:p="http://schemas.openxmlformats.org/presentationml/2006/main">
  <p:tag name="AS_UNIQUEID" val="100"/>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5882</Words>
  <Application>WPS 演示</Application>
  <PresentationFormat>宽屏</PresentationFormat>
  <Paragraphs>463</Paragraphs>
  <Slides>34</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34</vt:i4>
      </vt:variant>
    </vt:vector>
  </HeadingPairs>
  <TitlesOfParts>
    <vt:vector size="48" baseType="lpstr">
      <vt:lpstr>Arial</vt:lpstr>
      <vt:lpstr>宋体</vt:lpstr>
      <vt:lpstr>Wingdings</vt:lpstr>
      <vt:lpstr>Wingdings</vt:lpstr>
      <vt:lpstr>黑体</vt:lpstr>
      <vt:lpstr>方正粗黑宋简体</vt:lpstr>
      <vt:lpstr>楷体</vt:lpstr>
      <vt:lpstr>微软雅黑</vt:lpstr>
      <vt:lpstr>Segoe UI</vt:lpstr>
      <vt:lpstr>Arial Unicode MS</vt:lpstr>
      <vt:lpstr>Calibri</vt:lpstr>
      <vt:lpstr>Times New Roman</vt:lpstr>
      <vt:lpstr>华文楷体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美词再读：读语言，品感情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第三课时</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夏荷听雨</cp:lastModifiedBy>
  <cp:revision>181</cp:revision>
  <dcterms:created xsi:type="dcterms:W3CDTF">2019-06-19T02:08:00Z</dcterms:created>
  <dcterms:modified xsi:type="dcterms:W3CDTF">2022-09-07T07:14:48Z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2052-11.1.0.12313</vt:lpwstr>
  </property>
  <property fmtid="{D5CDD505-2E9C-101B-9397-08002B2CF9AE}" pid="3" name="ICV">
    <vt:lpwstr>890FE9014000434298C03567F205E475</vt:lpwstr>
  </property>
</Properties>
</file>