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5" r:id="rId3"/>
    <p:sldId id="336" r:id="rId4"/>
    <p:sldId id="33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  <p:sldId id="329" r:id="rId68"/>
    <p:sldId id="338" r:id="rId69"/>
    <p:sldId id="339" r:id="rId70"/>
    <p:sldId id="340" r:id="rId71"/>
    <p:sldId id="341" r:id="rId72"/>
    <p:sldId id="342" r:id="rId73"/>
    <p:sldId id="343" r:id="rId74"/>
    <p:sldId id="344" r:id="rId75"/>
    <p:sldId id="345" r:id="rId76"/>
    <p:sldId id="346" r:id="rId77"/>
    <p:sldId id="347" r:id="rId78"/>
    <p:sldId id="348" r:id="rId79"/>
    <p:sldId id="349" r:id="rId80"/>
    <p:sldId id="350" r:id="rId81"/>
    <p:sldId id="351" r:id="rId82"/>
    <p:sldId id="352" r:id="rId83"/>
    <p:sldId id="353" r:id="rId84"/>
    <p:sldId id="354" r:id="rId85"/>
    <p:sldId id="355" r:id="rId86"/>
    <p:sldId id="356" r:id="rId87"/>
    <p:sldId id="357" r:id="rId8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9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1" Type="http://schemas.openxmlformats.org/officeDocument/2006/relationships/tableStyles" Target="tableStyles.xml"/><Relationship Id="rId90" Type="http://schemas.openxmlformats.org/officeDocument/2006/relationships/viewProps" Target="viewProps.xml"/><Relationship Id="rId9" Type="http://schemas.openxmlformats.org/officeDocument/2006/relationships/slide" Target="slides/slide7.xml"/><Relationship Id="rId89" Type="http://schemas.openxmlformats.org/officeDocument/2006/relationships/presProps" Target="presProps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311B1-3680-46EA-9D91-ADE2A49BD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42CA-6CA7-43BB-BCFC-2DF7BD3D9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311B1-3680-46EA-9D91-ADE2A49BD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42CA-6CA7-43BB-BCFC-2DF7BD3D9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311B1-3680-46EA-9D91-ADE2A49BD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42CA-6CA7-43BB-BCFC-2DF7BD3D9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311B1-3680-46EA-9D91-ADE2A49BD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42CA-6CA7-43BB-BCFC-2DF7BD3D9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311B1-3680-46EA-9D91-ADE2A49BD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42CA-6CA7-43BB-BCFC-2DF7BD3D9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311B1-3680-46EA-9D91-ADE2A49BD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42CA-6CA7-43BB-BCFC-2DF7BD3D9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311B1-3680-46EA-9D91-ADE2A49BD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42CA-6CA7-43BB-BCFC-2DF7BD3D9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311B1-3680-46EA-9D91-ADE2A49BD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42CA-6CA7-43BB-BCFC-2DF7BD3D9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311B1-3680-46EA-9D91-ADE2A49BD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42CA-6CA7-43BB-BCFC-2DF7BD3D9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311B1-3680-46EA-9D91-ADE2A49BD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42CA-6CA7-43BB-BCFC-2DF7BD3D9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311B1-3680-46EA-9D91-ADE2A49BD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42CA-6CA7-43BB-BCFC-2DF7BD3D9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311B1-3680-46EA-9D91-ADE2A49BD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A42CA-6CA7-43BB-BCFC-2DF7BD3D9C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GIF"/><Relationship Id="rId1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hyperlink" Target="&#28891;&#20043;&#27494;&#36864;&#31206;&#24072;020697&#26519;&#28023;&#40483;.swf" TargetMode="Externa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 idx="4294967295"/>
          </p:nvPr>
        </p:nvSpPr>
        <p:spPr>
          <a:xfrm>
            <a:off x="8153400" y="1219200"/>
            <a:ext cx="685800" cy="4038600"/>
          </a:xfrm>
          <a:solidFill>
            <a:srgbClr val="92D050"/>
          </a:solidFill>
        </p:spPr>
        <p:txBody>
          <a:bodyPr vert="eaVert" wrap="square" lIns="91440" tIns="45720" rIns="91440" bIns="45720" anchor="ctr"/>
          <a:p>
            <a:pPr algn="l"/>
            <a:r>
              <a:rPr lang="zh-CN" altLang="en-US" sz="4000" dirty="0">
                <a:ea typeface="黑体" panose="02010609060101010101" pitchFamily="49" charset="-122"/>
              </a:rPr>
              <a:t>烛之武</a:t>
            </a:r>
            <a:r>
              <a:rPr lang="zh-CN" altLang="en-US" sz="4000" dirty="0">
                <a:solidFill>
                  <a:srgbClr val="FF0000"/>
                </a:solidFill>
                <a:ea typeface="黑体" panose="02010609060101010101" pitchFamily="49" charset="-122"/>
              </a:rPr>
              <a:t>退</a:t>
            </a:r>
            <a:r>
              <a:rPr lang="zh-CN" altLang="en-US" sz="4000" dirty="0">
                <a:ea typeface="黑体" panose="02010609060101010101" pitchFamily="49" charset="-122"/>
              </a:rPr>
              <a:t>秦师</a:t>
            </a:r>
            <a:endParaRPr lang="zh-CN" altLang="en-US" sz="4000" dirty="0">
              <a:ea typeface="黑体" panose="02010609060101010101" pitchFamily="49" charset="-122"/>
            </a:endParaRPr>
          </a:p>
        </p:txBody>
      </p:sp>
      <p:pic>
        <p:nvPicPr>
          <p:cNvPr id="137220" name="Picture 4" descr="劝退秦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762000"/>
            <a:ext cx="7848600" cy="490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Rectangle 2"/>
          <p:cNvSpPr/>
          <p:nvPr/>
        </p:nvSpPr>
        <p:spPr>
          <a:xfrm>
            <a:off x="927100" y="527050"/>
            <a:ext cx="2495550" cy="3505200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464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  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晋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侯、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秦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伯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围郑，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以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其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无礼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晋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，且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贰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于楚也。晋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军</a:t>
            </a:r>
            <a:r>
              <a:rPr lang="zh-CN" altLang="en-US" sz="3200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（于）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函陵，秦军</a:t>
            </a:r>
            <a:r>
              <a:rPr lang="zh-CN" altLang="en-US" sz="3200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（于）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汜南。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565" name="Text Box 5"/>
          <p:cNvSpPr txBox="1"/>
          <p:nvPr/>
        </p:nvSpPr>
        <p:spPr>
          <a:xfrm>
            <a:off x="3516313" y="527050"/>
            <a:ext cx="5180012" cy="822325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晋侯、秦伯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</a:t>
            </a:r>
            <a:r>
              <a:rPr lang="zh-CN" altLang="en-US" sz="2400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晋文公、秦穆公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r>
              <a:rPr lang="zh-CN" altLang="en-US" sz="2400" dirty="0">
                <a:solidFill>
                  <a:srgbClr val="99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五级爵位制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。（公、侯、伯、子、男）</a:t>
            </a:r>
            <a:endParaRPr lang="zh-CN" altLang="en-US" sz="24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69" name="Text Box 9"/>
          <p:cNvSpPr txBox="1"/>
          <p:nvPr/>
        </p:nvSpPr>
        <p:spPr>
          <a:xfrm>
            <a:off x="3516313" y="1349375"/>
            <a:ext cx="1682750" cy="476250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：因为。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66" name="Text Box 6"/>
          <p:cNvSpPr txBox="1"/>
          <p:nvPr/>
        </p:nvSpPr>
        <p:spPr>
          <a:xfrm>
            <a:off x="5380038" y="1436688"/>
            <a:ext cx="3500437" cy="823912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于：对。无礼于晋：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于晋无礼。</a:t>
            </a:r>
            <a:endParaRPr lang="zh-CN" altLang="en-US" sz="24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71" name="Text Box 11"/>
          <p:cNvSpPr txBox="1"/>
          <p:nvPr/>
        </p:nvSpPr>
        <p:spPr>
          <a:xfrm>
            <a:off x="3516313" y="2259013"/>
            <a:ext cx="4635500" cy="841375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贰：从属</a:t>
            </a:r>
            <a:r>
              <a:rPr lang="zh-CN" altLang="en-US" sz="2400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于晋的同时又从属于楚。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贰，</a:t>
            </a:r>
            <a:r>
              <a:rPr lang="zh-CN" altLang="en-US" sz="2400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从属二主。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数→动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73" name="Text Box 13"/>
          <p:cNvSpPr txBox="1"/>
          <p:nvPr/>
        </p:nvSpPr>
        <p:spPr>
          <a:xfrm>
            <a:off x="3490913" y="3209925"/>
            <a:ext cx="1889125" cy="822325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军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：驻军。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名词→动词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63" name="Rectangle 3"/>
          <p:cNvSpPr/>
          <p:nvPr/>
        </p:nvSpPr>
        <p:spPr>
          <a:xfrm>
            <a:off x="252413" y="4573588"/>
            <a:ext cx="5489575" cy="2016125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晋文公、秦穆公联合攻打郑国，因为郑国曾对晋文公无礼，并且在与晋国结盟的情况下又与楚国结盟。晋军驻扎在函陵，秦军驻扎在汜南。   </a:t>
            </a:r>
            <a:endParaRPr lang="zh-CN" altLang="en-US" sz="28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575" name="Text Box 15"/>
          <p:cNvSpPr txBox="1"/>
          <p:nvPr/>
        </p:nvSpPr>
        <p:spPr>
          <a:xfrm>
            <a:off x="5975350" y="4573588"/>
            <a:ext cx="2962275" cy="2051050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介绍背景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晋秦围郑。开篇为下文的情节发展埋下伏笔，试分析。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 bldLvl="0" animBg="1"/>
      <p:bldP spid="66569" grpId="0" bldLvl="0" animBg="1"/>
      <p:bldP spid="66566" grpId="0" bldLvl="0" animBg="1"/>
      <p:bldP spid="66571" grpId="0" bldLvl="0" animBg="1"/>
      <p:bldP spid="66573" grpId="0" bldLvl="0" animBg="1"/>
      <p:bldP spid="66563" grpId="0" bldLvl="0" animBg="1"/>
      <p:bldP spid="6657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" descr="aijpg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2290" name="Picture 3" descr="大师傅感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4463" y="115888"/>
            <a:ext cx="8820150" cy="792162"/>
          </a:xfrm>
        </p:spPr>
      </p:pic>
      <p:sp>
        <p:nvSpPr>
          <p:cNvPr id="12291" name="Text Box 4"/>
          <p:cNvSpPr txBox="1"/>
          <p:nvPr/>
        </p:nvSpPr>
        <p:spPr>
          <a:xfrm>
            <a:off x="250825" y="5876925"/>
            <a:ext cx="4244975" cy="809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dirty="0">
                <a:solidFill>
                  <a:srgbClr val="6600CC"/>
                </a:solidFill>
                <a:latin typeface="Arial" panose="020B0604020202020204" pitchFamily="34" charset="0"/>
                <a:ea typeface="隶书" pitchFamily="49" charset="-122"/>
              </a:rPr>
              <a:t>公元前</a:t>
            </a:r>
            <a:r>
              <a:rPr lang="en-US" altLang="zh-CN" sz="4400" dirty="0">
                <a:solidFill>
                  <a:srgbClr val="6600CC"/>
                </a:solidFill>
                <a:latin typeface="Arial" panose="020B0604020202020204" pitchFamily="34" charset="0"/>
                <a:ea typeface="隶书" pitchFamily="49" charset="-122"/>
              </a:rPr>
              <a:t>630</a:t>
            </a:r>
            <a:r>
              <a:rPr lang="zh-CN" altLang="en-US" sz="4400" dirty="0">
                <a:solidFill>
                  <a:srgbClr val="6600CC"/>
                </a:solidFill>
                <a:latin typeface="Arial" panose="020B0604020202020204" pitchFamily="34" charset="0"/>
                <a:ea typeface="隶书" pitchFamily="49" charset="-122"/>
              </a:rPr>
              <a:t>年</a:t>
            </a:r>
            <a:endParaRPr lang="zh-CN" altLang="en-US" sz="4400" dirty="0">
              <a:solidFill>
                <a:srgbClr val="6600CC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59397" name="AutoShape 5"/>
          <p:cNvSpPr/>
          <p:nvPr/>
        </p:nvSpPr>
        <p:spPr>
          <a:xfrm>
            <a:off x="7451725" y="4508500"/>
            <a:ext cx="504825" cy="1223963"/>
          </a:xfrm>
          <a:prstGeom prst="curvedLeftArrow">
            <a:avLst>
              <a:gd name="adj1" fmla="val 48490"/>
              <a:gd name="adj2" fmla="val 96981"/>
              <a:gd name="adj3" fmla="val 33291"/>
            </a:avLst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  <a:tileRect/>
          </a:gradFill>
          <a:ln w="9525" cap="flat" cmpd="sng">
            <a:solidFill>
              <a:srgbClr val="CC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8" name="AutoShape 6"/>
          <p:cNvSpPr/>
          <p:nvPr/>
        </p:nvSpPr>
        <p:spPr>
          <a:xfrm>
            <a:off x="6156325" y="2924175"/>
            <a:ext cx="504825" cy="1728788"/>
          </a:xfrm>
          <a:prstGeom prst="curvedRightArrow">
            <a:avLst>
              <a:gd name="adj1" fmla="val 68490"/>
              <a:gd name="adj2" fmla="val 136981"/>
              <a:gd name="adj3" fmla="val 33291"/>
            </a:avLst>
          </a:prstGeom>
          <a:gradFill rotWithShape="1">
            <a:gsLst>
              <a:gs pos="0">
                <a:srgbClr val="FF3300"/>
              </a:gs>
              <a:gs pos="50000">
                <a:srgbClr val="FFFF00"/>
              </a:gs>
              <a:gs pos="100000">
                <a:srgbClr val="FF3300"/>
              </a:gs>
            </a:gsLst>
            <a:lin ang="0" scaled="1"/>
            <a:tileRect/>
          </a:gradFill>
          <a:ln w="9525" cap="flat" cmpd="sng">
            <a:solidFill>
              <a:srgbClr val="CC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9" name="Oval 7"/>
          <p:cNvSpPr/>
          <p:nvPr/>
        </p:nvSpPr>
        <p:spPr>
          <a:xfrm>
            <a:off x="6804025" y="4868863"/>
            <a:ext cx="287338" cy="288925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C62106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Text Box 8"/>
          <p:cNvSpPr txBox="1"/>
          <p:nvPr/>
        </p:nvSpPr>
        <p:spPr>
          <a:xfrm>
            <a:off x="6732588" y="5589588"/>
            <a:ext cx="1008062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6000" dirty="0">
                <a:solidFill>
                  <a:srgbClr val="CC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郑</a:t>
            </a:r>
            <a:endParaRPr lang="zh-CN" altLang="en-US" sz="6000" dirty="0">
              <a:solidFill>
                <a:srgbClr val="CC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6227763" y="5084763"/>
            <a:ext cx="15843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新郑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7" name="Text Box 10"/>
          <p:cNvSpPr txBox="1"/>
          <p:nvPr/>
        </p:nvSpPr>
        <p:spPr>
          <a:xfrm>
            <a:off x="6804025" y="4149725"/>
            <a:ext cx="8636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zh-CN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03" name="Text Box 11"/>
          <p:cNvSpPr txBox="1"/>
          <p:nvPr/>
        </p:nvSpPr>
        <p:spPr>
          <a:xfrm rot="-1833122">
            <a:off x="6572250" y="3794125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函陵</a:t>
            </a:r>
            <a:endParaRPr lang="zh-CN" altLang="en-US" sz="2800" dirty="0">
              <a:solidFill>
                <a:srgbClr val="FF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04" name="Text Box 12"/>
          <p:cNvSpPr txBox="1"/>
          <p:nvPr/>
        </p:nvSpPr>
        <p:spPr>
          <a:xfrm rot="2366329">
            <a:off x="7543800" y="4151313"/>
            <a:ext cx="16192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氾水</a:t>
            </a:r>
            <a:endParaRPr lang="zh-CN" altLang="en-US" sz="2800" dirty="0">
              <a:solidFill>
                <a:srgbClr val="FF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1258888" y="2708275"/>
            <a:ext cx="1081088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秦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CC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406" name="Text Box 14"/>
          <p:cNvSpPr txBox="1">
            <a:spLocks noChangeArrowheads="1"/>
          </p:cNvSpPr>
          <p:nvPr/>
        </p:nvSpPr>
        <p:spPr bwMode="auto">
          <a:xfrm>
            <a:off x="5076825" y="1412875"/>
            <a:ext cx="129540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晋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CC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407" name="Text Box 15"/>
          <p:cNvSpPr txBox="1">
            <a:spLocks noChangeArrowheads="1"/>
          </p:cNvSpPr>
          <p:nvPr/>
        </p:nvSpPr>
        <p:spPr bwMode="auto">
          <a:xfrm>
            <a:off x="5508625" y="3141663"/>
            <a:ext cx="1373188" cy="172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1" u="none" strike="noStrike" kern="1200" cap="none" spc="0" normalizeH="0" baseline="0" noProof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晋 军</a:t>
            </a:r>
            <a:endParaRPr kumimoji="0" lang="zh-CN" altLang="en-US" sz="4000" b="1" i="1" u="none" strike="noStrike" kern="1200" cap="none" spc="0" normalizeH="0" baseline="0" noProof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auto">
          <a:xfrm>
            <a:off x="7885113" y="4797425"/>
            <a:ext cx="793750" cy="14398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1" u="none" strike="noStrike" kern="1200" cap="none" spc="0" normalizeH="0" baseline="0" noProof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秦 军</a:t>
            </a:r>
            <a:endParaRPr kumimoji="0" lang="zh-CN" altLang="en-US" sz="4000" b="1" i="1" u="none" strike="noStrike" kern="1200" cap="none" spc="0" normalizeH="0" baseline="0" noProof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animBg="1"/>
      <p:bldP spid="59398" grpId="0" animBg="1"/>
      <p:bldP spid="59399" grpId="0" animBg="1"/>
      <p:bldP spid="59401" grpId="0"/>
      <p:bldP spid="59403" grpId="0"/>
      <p:bldP spid="59404" grpId="0"/>
      <p:bldP spid="59407" grpId="0"/>
      <p:bldP spid="594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76550" y="0"/>
            <a:ext cx="4094163" cy="811213"/>
          </a:xfrm>
          <a:solidFill>
            <a:srgbClr val="FFC000"/>
          </a:solid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秦晋围郑示意图</a:t>
            </a:r>
            <a:endParaRPr kumimoji="0" lang="zh-CN" sz="4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13315" name="图片 3" descr="秦晋围郑示意图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714375"/>
            <a:ext cx="9050338" cy="6143625"/>
          </a:xfrm>
        </p:spPr>
      </p:pic>
      <p:pic>
        <p:nvPicPr>
          <p:cNvPr id="19460" name="图片 6" descr="秦晋围郑示意图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15309">
            <a:off x="2643188" y="4105275"/>
            <a:ext cx="3794125" cy="217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7" descr="秦晋围郑示意图 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1266167">
            <a:off x="5445125" y="3587750"/>
            <a:ext cx="2092325" cy="248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120650" y="1101725"/>
            <a:ext cx="8842375" cy="5456238"/>
          </a:xfrm>
          <a:prstGeom prst="rect">
            <a:avLst/>
          </a:prstGeom>
          <a:noFill/>
          <a:ln w="19050" algn="ctr">
            <a:solidFill>
              <a:srgbClr val="FF99CC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lvl="0" eaLnBrk="1" fontAlgn="base" hangingPunct="1"/>
            <a:r>
              <a:rPr lang="en-US" altLang="zh-CN" sz="30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    </a:t>
            </a:r>
            <a:r>
              <a:rPr lang="zh-CN" altLang="en-US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秦、晋围郑发生在公元前</a:t>
            </a:r>
            <a:r>
              <a:rPr lang="en-US" altLang="zh-CN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630</a:t>
            </a:r>
            <a:r>
              <a:rPr lang="zh-CN" altLang="en-US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年</a:t>
            </a:r>
            <a:r>
              <a:rPr lang="en-US" altLang="zh-CN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(</a:t>
            </a:r>
            <a:r>
              <a:rPr lang="zh-CN" altLang="en-US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鲁僖公三十年</a:t>
            </a:r>
            <a:r>
              <a:rPr lang="en-US" altLang="zh-CN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)</a:t>
            </a:r>
            <a:r>
              <a:rPr lang="zh-CN" altLang="en-US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。在这之前，郑国有两件事得罪了晋国：</a:t>
            </a:r>
            <a:endParaRPr lang="zh-CN" altLang="en-US" sz="3200" strike="noStrike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lvl="0" eaLnBrk="1" fontAlgn="base" hangingPunct="1"/>
            <a:r>
              <a:rPr lang="zh-CN" altLang="en-US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    </a:t>
            </a:r>
            <a:r>
              <a:rPr lang="zh-CN" altLang="en-US" sz="3200" strike="noStrike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隶书" pitchFamily="49" charset="-122"/>
                <a:cs typeface="+mn-ea"/>
              </a:rPr>
              <a:t>一是晋文公当年逃亡路过郑国时，郑国没有以礼相待；二是在公元前</a:t>
            </a:r>
            <a:r>
              <a:rPr lang="en-US" altLang="zh-CN" sz="3200" strike="noStrike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隶书" pitchFamily="49" charset="-122"/>
                <a:cs typeface="+mn-ea"/>
              </a:rPr>
              <a:t>632</a:t>
            </a:r>
            <a:r>
              <a:rPr lang="zh-CN" altLang="en-US" sz="3200" strike="noStrike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隶书" pitchFamily="49" charset="-122"/>
                <a:cs typeface="+mn-ea"/>
              </a:rPr>
              <a:t>年</a:t>
            </a:r>
            <a:r>
              <a:rPr lang="en-US" altLang="zh-CN" sz="3200" strike="noStrike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隶书" pitchFamily="49" charset="-122"/>
                <a:cs typeface="+mn-ea"/>
              </a:rPr>
              <a:t>(</a:t>
            </a:r>
            <a:r>
              <a:rPr lang="zh-CN" altLang="en-US" sz="3200" strike="noStrike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隶书" pitchFamily="49" charset="-122"/>
                <a:cs typeface="+mn-ea"/>
              </a:rPr>
              <a:t>鲁僖公二十八年</a:t>
            </a:r>
            <a:r>
              <a:rPr lang="en-US" altLang="zh-CN" sz="3200" strike="noStrike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隶书" pitchFamily="49" charset="-122"/>
                <a:cs typeface="+mn-ea"/>
              </a:rPr>
              <a:t>)</a:t>
            </a:r>
            <a:r>
              <a:rPr lang="zh-CN" altLang="en-US" sz="3200" strike="noStrike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隶书" pitchFamily="49" charset="-122"/>
                <a:cs typeface="+mn-ea"/>
              </a:rPr>
              <a:t>的晋、楚城濮之战中，郑国曾出兵帮助楚国，结果，城濮之战以楚国失败而告终。</a:t>
            </a:r>
            <a:endParaRPr lang="zh-CN" altLang="en-US" sz="3200" strike="noStrike" noProof="1">
              <a:solidFill>
                <a:srgbClr val="00B05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隶书" pitchFamily="49" charset="-122"/>
            </a:endParaRPr>
          </a:p>
          <a:p>
            <a:pPr lvl="0" eaLnBrk="1" fontAlgn="base" hangingPunct="1"/>
            <a:r>
              <a:rPr lang="zh-CN" altLang="en-US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    郑国感到形势不妙，马上派人出使晋国，与晋结好。甚至在公元前</a:t>
            </a:r>
            <a:r>
              <a:rPr lang="en-US" altLang="zh-CN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632</a:t>
            </a:r>
            <a:r>
              <a:rPr lang="zh-CN" altLang="en-US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年五月，</a:t>
            </a:r>
            <a:r>
              <a:rPr lang="zh-CN" altLang="en-US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_GB2312" pitchFamily="1" charset="-122"/>
                <a:cs typeface="+mn-ea"/>
              </a:rPr>
              <a:t>“</a:t>
            </a:r>
            <a:r>
              <a:rPr lang="zh-CN" altLang="en-US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晋侯及郑伯盟于衡雍</a:t>
            </a:r>
            <a:r>
              <a:rPr lang="zh-CN" altLang="en-US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_GB2312" pitchFamily="1" charset="-122"/>
                <a:cs typeface="+mn-ea"/>
              </a:rPr>
              <a:t>”</a:t>
            </a:r>
            <a:r>
              <a:rPr lang="zh-CN" altLang="en-US" sz="32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。但是，最终也没能感化晋国。晋文公为了争夺霸权的需要，还是在两年后发动了这次战争。</a:t>
            </a:r>
            <a:endParaRPr lang="zh-CN" altLang="en-US" sz="3200" strike="noStrike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2546350" y="233363"/>
            <a:ext cx="3887788" cy="9144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algn="ctr" eaLnBrk="1" fontAlgn="base" hangingPunct="1">
              <a:spcBef>
                <a:spcPct val="50000"/>
              </a:spcBef>
            </a:pPr>
            <a:r>
              <a:rPr lang="zh-CN" altLang="en-US" sz="5400" strike="noStrike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故事背景</a:t>
            </a:r>
            <a:endParaRPr lang="zh-CN" altLang="en-US" sz="5400" strike="noStrike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图片15"/>
          <p:cNvPicPr>
            <a:picLocks noGrp="1"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8371" name="Oval 3"/>
          <p:cNvSpPr/>
          <p:nvPr/>
        </p:nvSpPr>
        <p:spPr>
          <a:xfrm>
            <a:off x="4356100" y="1916113"/>
            <a:ext cx="287338" cy="288925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C62106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3505200" y="6216650"/>
            <a:ext cx="22225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前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632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年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85738" y="993775"/>
            <a:ext cx="8297863" cy="5121275"/>
          </a:xfrm>
          <a:prstGeom prst="rect">
            <a:avLst/>
          </a:prstGeom>
          <a:noFill/>
          <a:ln w="19050">
            <a:solidFill>
              <a:srgbClr val="FF99CC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lvl="0" eaLnBrk="1" fontAlgn="base" hangingPunct="1"/>
            <a:r>
              <a:rPr lang="en-US" altLang="zh-CN" sz="30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    </a:t>
            </a:r>
            <a:r>
              <a:rPr lang="zh-CN" altLang="en-US" sz="30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晋国为什么要联合秦国围攻郑国呢？这是因为，秦国当时也要争夺霸权，也需要向外扩张。发生在公元前</a:t>
            </a:r>
            <a:r>
              <a:rPr lang="en-US" altLang="zh-CN" sz="30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632</a:t>
            </a:r>
            <a:r>
              <a:rPr lang="zh-CN" altLang="en-US" sz="30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年的城濮（</a:t>
            </a:r>
            <a:r>
              <a:rPr lang="en-US" altLang="zh-CN" sz="30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pú</a:t>
            </a:r>
            <a:r>
              <a:rPr lang="zh-CN" altLang="en-US" sz="30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）之战，事实上是两大军事集团之间的战争。</a:t>
            </a:r>
            <a:endParaRPr lang="zh-CN" altLang="en-US" sz="3000" strike="noStrike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lvl="0" eaLnBrk="1" fontAlgn="base" hangingPunct="1"/>
            <a:r>
              <a:rPr lang="zh-CN" altLang="en-US" sz="30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    </a:t>
            </a:r>
            <a:r>
              <a:rPr lang="zh-CN" altLang="en-US" sz="3000" strike="noStrike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一方是晋文公率晋、宋、齐、秦四国联军，</a:t>
            </a:r>
            <a:endParaRPr lang="zh-CN" altLang="en-US" sz="3000" strike="noStrike" noProof="1">
              <a:solidFill>
                <a:srgbClr val="00B05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fontAlgn="base" hangingPunct="1"/>
            <a:r>
              <a:rPr lang="zh-CN" altLang="en-US" sz="3000" strike="noStrike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另一方则是以楚国为主的楚、陈、蔡、郑四国联军。</a:t>
            </a:r>
            <a:endParaRPr lang="zh-CN" altLang="en-US" sz="3000" strike="noStrike" noProof="1">
              <a:solidFill>
                <a:srgbClr val="00B05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fontAlgn="base" hangingPunct="1"/>
            <a:r>
              <a:rPr lang="en-US" altLang="zh-CN" sz="30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    </a:t>
            </a:r>
            <a:r>
              <a:rPr lang="zh-CN" altLang="en-US" sz="30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ea"/>
              </a:rPr>
              <a:t>两年后，当晋国发动对郑国的战争时，自然要寻找得力的伙伴。秦、晋历史上关系一直很好；更重要的是，秦国也有向外扩张的愿望，所以，秦、晋联合也就是必然的了。</a:t>
            </a:r>
            <a:endParaRPr lang="zh-CN" altLang="en-US" sz="3000" strike="noStrike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393950" y="233363"/>
            <a:ext cx="4652963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algn="ctr" eaLnBrk="1" fontAlgn="base" hangingPunct="1">
              <a:spcBef>
                <a:spcPct val="50000"/>
              </a:spcBef>
            </a:pPr>
            <a:r>
              <a:rPr lang="zh-CN" altLang="en-US" sz="5400" strike="noStrike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故事背景</a:t>
            </a:r>
            <a:endParaRPr lang="zh-CN" altLang="en-US" sz="5400" strike="noStrike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53975" y="52388"/>
            <a:ext cx="8931275" cy="3992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第一段：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秦晋围郑</a:t>
            </a:r>
            <a:r>
              <a:rPr lang="zh-CN" altLang="en-US" sz="3600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altLang="en-US" sz="36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共有五个分句，语言简练，从情节发展上看属于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开端</a:t>
            </a:r>
            <a:r>
              <a:rPr lang="zh-CN" altLang="en-US" sz="36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，从</a:t>
            </a:r>
            <a:r>
              <a:rPr lang="zh-CN" altLang="en-US" sz="36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</a:t>
            </a:r>
            <a:r>
              <a:rPr lang="zh-CN" altLang="en-US" sz="36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方面为下文作了铺垫。内容上交代</a:t>
            </a:r>
            <a:r>
              <a:rPr lang="zh-CN" altLang="en-US" sz="36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的形式。</a:t>
            </a:r>
            <a:endParaRPr lang="zh-CN" altLang="en-US" sz="36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 indent="0"/>
            <a:endParaRPr lang="zh-CN" altLang="en-US" sz="36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 indent="0"/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这次围郑，晋国为了报复郑国，与秦国没有多大利害关系，为烛之武退秦师埋下伏笔。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/>
            <a:endParaRPr lang="en-US" altLang="zh-CN" sz="3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750" y="3711575"/>
            <a:ext cx="8826500" cy="1187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两国军队没有驻扎在一起，也就为烛之武的说服分化提供了有利条件。</a:t>
            </a:r>
            <a:endParaRPr lang="zh-CN" altLang="en-US" sz="3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75" y="5254625"/>
            <a:ext cx="8931275" cy="140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215900"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</a:t>
            </a:r>
            <a:r>
              <a:rPr lang="zh-CN" altLang="en-US" sz="36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秦晋围郑，来势凶猛； 弱小郑国，危如累卵。</a:t>
            </a:r>
            <a:endParaRPr lang="zh-CN" altLang="en-US" sz="36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" descr="W020150402514398582735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" y="207963"/>
            <a:ext cx="4583113" cy="6456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5"/>
          <p:cNvSpPr txBox="1"/>
          <p:nvPr/>
        </p:nvSpPr>
        <p:spPr>
          <a:xfrm>
            <a:off x="196850" y="1638300"/>
            <a:ext cx="792163" cy="31543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齐桓公姜小白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5" name="图片 10" descr="16040713563826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2300" y="0"/>
            <a:ext cx="4711700" cy="666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7"/>
          <p:cNvSpPr txBox="1"/>
          <p:nvPr/>
        </p:nvSpPr>
        <p:spPr>
          <a:xfrm>
            <a:off x="8286750" y="1638300"/>
            <a:ext cx="793750" cy="31543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秦穆公赢任好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66963" y="0"/>
            <a:ext cx="3551237" cy="1096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66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春秋五霸</a:t>
            </a:r>
            <a:endParaRPr lang="zh-CN" altLang="en-US" sz="66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" descr="0[4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113" y="355600"/>
            <a:ext cx="3643312" cy="632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图片 5" descr="30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988" y="60325"/>
            <a:ext cx="4632325" cy="6694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6"/>
          <p:cNvSpPr txBox="1"/>
          <p:nvPr/>
        </p:nvSpPr>
        <p:spPr>
          <a:xfrm>
            <a:off x="8047038" y="1414463"/>
            <a:ext cx="792162" cy="315436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宋襄公子兹甫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81400" y="188913"/>
            <a:ext cx="2938463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春秋五霸</a:t>
            </a:r>
            <a:endParaRPr lang="zh-CN" altLang="en-US" sz="54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TextBox 7"/>
          <p:cNvSpPr txBox="1"/>
          <p:nvPr/>
        </p:nvSpPr>
        <p:spPr>
          <a:xfrm>
            <a:off x="334963" y="1989138"/>
            <a:ext cx="738187" cy="37338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楚庄王熊（芈）侣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8" descr="20147911384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" y="-12700"/>
            <a:ext cx="4808538" cy="681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9"/>
          <p:cNvSpPr txBox="1"/>
          <p:nvPr/>
        </p:nvSpPr>
        <p:spPr>
          <a:xfrm>
            <a:off x="161925" y="1133475"/>
            <a:ext cx="792163" cy="31543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晋文公姬重耳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3" name="Picture 8" descr="http://img0.imgtn.bdimg.com/it/u=3189385374,760441344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1388" y="0"/>
            <a:ext cx="43926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TextBox 6"/>
          <p:cNvSpPr txBox="1"/>
          <p:nvPr/>
        </p:nvSpPr>
        <p:spPr>
          <a:xfrm>
            <a:off x="2997200" y="144463"/>
            <a:ext cx="2659063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春秋五霸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QQ图片201909101057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145" y="867728"/>
            <a:ext cx="9157970" cy="51225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9435" y="1616393"/>
            <a:ext cx="77577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/>
              <a:t>“</a:t>
            </a:r>
            <a:r>
              <a:rPr lang="zh-CN" altLang="en-US" sz="2400" b="1"/>
              <a:t>上兵伐谋，其次伐交，其次伐兵，其下攻城。</a:t>
            </a:r>
            <a:r>
              <a:rPr lang="en-US" altLang="zh-CN" sz="2400" b="1"/>
              <a:t>”</a:t>
            </a:r>
            <a:endParaRPr lang="zh-CN" altLang="en-US" sz="2400" b="1"/>
          </a:p>
          <a:p>
            <a:pPr algn="l"/>
            <a:endParaRPr lang="zh-CN" altLang="en-US" sz="2400" b="1"/>
          </a:p>
          <a:p>
            <a:pPr algn="l"/>
            <a:r>
              <a:rPr lang="en-US" altLang="zh-CN" sz="2400" b="1"/>
              <a:t>“</a:t>
            </a:r>
            <a:r>
              <a:rPr lang="zh-CN" altLang="en-US" sz="2400" b="1"/>
              <a:t>不战而屈人之兵，善之善者也。</a:t>
            </a:r>
            <a:r>
              <a:rPr lang="en-US" altLang="zh-CN" sz="2400" b="1"/>
              <a:t>”</a:t>
            </a:r>
            <a:endParaRPr lang="zh-CN" altLang="en-US" sz="2400" b="1"/>
          </a:p>
          <a:p>
            <a:pPr algn="r"/>
            <a:r>
              <a:rPr lang="zh-CN" altLang="en-US" sz="2400" b="1"/>
              <a:t>     ——《孙子兵法》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559435" y="3562033"/>
            <a:ext cx="80257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/>
              <a:t>“</a:t>
            </a:r>
            <a:r>
              <a:rPr lang="zh-CN" altLang="en-US" sz="2400" b="1"/>
              <a:t>一言之辩，重于九鼎之宝；三寸之舌，强于百万之师。</a:t>
            </a:r>
            <a:r>
              <a:rPr lang="en-US" altLang="zh-CN" sz="2400" b="1"/>
              <a:t>”</a:t>
            </a:r>
            <a:endParaRPr lang="zh-CN" altLang="en-US" sz="2400" b="1"/>
          </a:p>
          <a:p>
            <a:pPr algn="l"/>
            <a:endParaRPr lang="zh-CN" altLang="en-US" sz="2400" b="1"/>
          </a:p>
          <a:p>
            <a:pPr algn="r"/>
            <a:r>
              <a:rPr lang="zh-CN" altLang="en-US" sz="2400" b="1"/>
              <a:t>——《文心雕龙》</a:t>
            </a:r>
            <a:endParaRPr lang="zh-CN" altLang="en-US" sz="24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未标题-222 拷贝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1443" name="Picture 3" descr="未标题-7sdsd 拷贝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43213" y="1484313"/>
            <a:ext cx="663575" cy="1104900"/>
          </a:xfrm>
        </p:spPr>
      </p:pic>
      <p:sp>
        <p:nvSpPr>
          <p:cNvPr id="61444" name="Oval 4"/>
          <p:cNvSpPr/>
          <p:nvPr/>
        </p:nvSpPr>
        <p:spPr>
          <a:xfrm>
            <a:off x="4643438" y="3429000"/>
            <a:ext cx="288925" cy="287338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C93A13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Text Box 5"/>
          <p:cNvSpPr txBox="1"/>
          <p:nvPr/>
        </p:nvSpPr>
        <p:spPr>
          <a:xfrm>
            <a:off x="71438" y="98425"/>
            <a:ext cx="782637" cy="5067300"/>
          </a:xfrm>
          <a:prstGeom prst="rect">
            <a:avLst/>
          </a:prstGeom>
          <a:noFill/>
          <a:ln w="19050" cap="flat" cmpd="sng">
            <a:solidFill>
              <a:srgbClr val="33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800" dirty="0">
                <a:latin typeface="宋体" panose="02010600030101010101" pitchFamily="2" charset="-122"/>
                <a:ea typeface="宋体" panose="02010600030101010101" pitchFamily="2" charset="-122"/>
              </a:rPr>
              <a:t>晋公子重耳流亡路线图</a:t>
            </a:r>
            <a:endParaRPr lang="zh-CN" altLang="en-US" sz="3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51 0.04213 C 0.03246 0.04422 0.03576 0.04561 0.03854 0.04815 C 0.04028 0.04977 0.04115 0.05301 0.04305 0.0544 C 0.0474 0.05718 0.05677 0.06042 0.05677 0.06042 C 0.06736 0.03913 0.07951 0.02084 0.09305 0.00278 C 0.09687 -0.00231 0.09844 -0.00995 0.10226 -0.01527 C 0.10746 -0.02268 0.12049 -0.03356 0.12049 -0.03356 C 0.12726 -0.04699 0.13385 -0.05578 0.14549 -0.06087 C 0.14774 -0.05787 0.14983 -0.05462 0.15226 -0.05185 C 0.15434 -0.04953 0.15729 -0.04837 0.15903 -0.0456 C 0.16042 -0.04305 0.1599 -0.03912 0.16128 -0.03657 C 0.16302 -0.0331 0.1658 -0.03055 0.16805 -0.02754 C 0.17535 -0.00069 0.1651 -0.03449 0.175 -0.01226 C 0.17621 -0.00949 0.17621 -0.00601 0.17726 -0.00324 C 0.18142 0.00788 0.18698 0.01413 0.19549 0.01806 C 0.19809 0.06667 0.18924 0.06528 0.21354 0.0544 C 0.2224 0.04653 0.23125 0.03866 0.2408 0.03311 C 0.24514 0.03056 0.25052 0.03056 0.25451 0.02709 C 0.26319 0.01922 0.25868 0.02223 0.26805 0.01806 C 0.29149 -0.003 0.34149 -0.00486 0.36805 -0.00925 C 0.37569 -0.0125 0.38333 -0.01481 0.3908 -0.01851 C 0.38542 0.00325 0.38889 -0.00555 0.38177 0.0088 C 0.3783 0.02269 0.37674 0.03797 0.36805 0.04815 C 0.34462 0.07593 0.36319 0.05209 0.34774 0.06343 C 0.34288 0.0669 0.33941 0.07362 0.33403 0.07547 C 0.33021 0.07686 0.32205 0.07917 0.31805 0.08149 C 0.30903 0.08681 0.3099 0.08936 0.3 0.09075 C 0.28941 0.09237 0.27865 0.09283 0.26805 0.09375 C 0.26285 0.09468 0.25746 0.09607 0.25226 0.09676 C 0.24392 0.09792 0.23437 0.09399 0.22726 0.09977 C 0.22413 0.10232 0.23194 0.10764 0.23403 0.11181 C 0.23715 0.11783 0.23993 0.12408 0.24305 0.1301 C 0.24462 0.13311 0.24774 0.13913 0.24774 0.13913 C 0.25035 0.14977 0.25538 0.15348 0.25903 0.16343 C 0.26458 0.17825 0.25729 0.16737 0.2658 0.18149 C 0.27153 0.19098 0.27049 0.1845 0.275 0.19676 C 0.27934 0.20834 0.27517 0.20463 0.27951 0.21806 C 0.28055 0.2213 0.28281 0.22385 0.28403 0.22709 C 0.28507 0.22987 0.28559 0.23311 0.28628 0.23612 C 0.28559 0.24815 0.28646 0.26065 0.28403 0.27246 C 0.28333 0.27593 0.28003 0.27825 0.27726 0.27848 C 0.26805 0.27917 0.23281 0.27408 0.22049 0.27246 C 0.20937 0.2676 0.20191 0.25625 0.1908 0.25139 C 0.18281 0.24028 0.17118 0.22987 0.16128 0.22107 C 0.15972 0.21806 0.15937 0.2132 0.15677 0.21181 C 0.15069 0.20857 0.1408 0.22709 0.1408 0.22709 C 0.13663 0.24375 0.1368 0.26135 0.13403 0.27848 C 0.12535 0.33149 0.12413 0.38612 0.1158 0.43913 C 0.11476 0.44538 0.11215 0.45116 0.11128 0.45741 C 0.1059 0.49306 0.09878 0.52709 0.075 0.54815 C 0.0375 0.54561 0.03385 0.55232 0.01128 0.52709 C 0.00295 0.51783 0.0059 0.51945 3.05556E-6 0.5088 C -0.00451 0.5007 -0.01372 0.48473 -0.01372 0.48473 C -0.0191 0.46297 -0.01563 0.47176 -0.02274 0.45741 C -0.0257 0.42616 -0.0276 0.39028 -0.04097 0.36343 C -0.04271 0.34445 -0.04462 0.32246 -0.05226 0.30579 C -0.05486 0.30024 -0.05868 0.29607 -0.06146 0.29075 C -0.06545 0.27454 -0.06111 0.2875 -0.07049 0.27246 C -0.0783 0.25973 -0.07188 0.26644 -0.07951 0.25139 C -0.08368 0.24306 -0.08924 0.23565 -0.09549 0.2301 C -0.10122 0.21852 -0.10781 0.20857 -0.11372 0.19676 C -0.11667 0.19075 -0.125 0.18149 -0.125 0.18149 C -0.1257 0.17755 -0.12726 0.17362 -0.12726 0.16945 C -0.12726 0.15672 -0.1092 0.13311 -0.10226 0.12709 C -0.1 0.12292 -0.09826 0.11829 -0.09549 0.11482 C -0.09149 0.10996 -0.08195 0.10278 -0.08195 0.10278 C -0.07656 0.08241 -0.08403 0.10301 -0.07274 0.09075 C -0.07066 0.08843 -0.07031 0.0838 -0.06823 0.08149 C -0.06059 0.07269 -0.04965 0.06505 -0.04097 0.05741 C -0.03646 0.05325 -0.03247 0.04746 -0.02726 0.04514 C -0.01788 0.04098 -0.0224 0.04399 -0.01372 0.03612 C 0.00486 0.03866 0.01007 0.03843 0.025 0.04815 C 0.02049 0.03033 0.02587 0.047 0.01805 0.03311 C 0.00451 0.00903 0.0151 0.02014 0.00226 0.0088 C 0.00156 0.00579 3.05556E-6 -0.00023 3.05556E-6 -0.00023 " pathEditMode="relative" ptsTypes="ffffffffff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29698"/>
          <p:cNvSpPr/>
          <p:nvPr/>
        </p:nvSpPr>
        <p:spPr>
          <a:xfrm>
            <a:off x="152400" y="228600"/>
            <a:ext cx="8686800" cy="6126163"/>
          </a:xfrm>
          <a:prstGeom prst="rect">
            <a:avLst/>
          </a:prstGeom>
          <a:solidFill>
            <a:srgbClr val="CCFFFF"/>
          </a:solidFill>
          <a:ln w="273050" cap="flat" cmpd="tri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215900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重耳过郑（公元前</a:t>
            </a:r>
            <a:r>
              <a:rPr lang="en-US" altLang="zh-CN" sz="3600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637</a:t>
            </a:r>
            <a:r>
              <a:rPr lang="zh-CN" altLang="en-US" sz="3600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年）</a:t>
            </a:r>
            <a:endParaRPr lang="zh-CN" altLang="en-US" sz="3600" dirty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  <a:p>
            <a:pPr lvl="0" indent="215900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这一年，晋公子重耳在齐国居五年后，离开齐国。经曹、宋路过郑国。郑国大夫叔瞻劝郑文公要以礼待重耳，郑文公却以“诸侯亡公子过此者众，安可尽礼！”为由，不听叔瞻劝告，对重耳不礼。这就是课文中“以其无礼于晋”</a:t>
            </a:r>
            <a:r>
              <a:rPr lang="zh-CN" altLang="en-US" sz="36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一事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。 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52226"/>
          <p:cNvSpPr>
            <a:spLocks noGrp="1" noRot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500" dirty="0"/>
              <a:t>一段</a:t>
            </a:r>
            <a:endParaRPr lang="zh-CN" altLang="en-US" sz="500" dirty="0"/>
          </a:p>
        </p:txBody>
      </p:sp>
      <p:pic>
        <p:nvPicPr>
          <p:cNvPr id="23554" name="图片 5" descr="u=1332628321,377914317&amp;fm=21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563" y="274638"/>
            <a:ext cx="8737600" cy="6205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1"/>
          <p:cNvSpPr txBox="1"/>
          <p:nvPr/>
        </p:nvSpPr>
        <p:spPr>
          <a:xfrm>
            <a:off x="608013" y="3046413"/>
            <a:ext cx="914400" cy="1316037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秦军</a:t>
            </a:r>
            <a:endParaRPr lang="zh-CN" altLang="en-US" sz="4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文本框 2"/>
          <p:cNvSpPr txBox="1"/>
          <p:nvPr/>
        </p:nvSpPr>
        <p:spPr>
          <a:xfrm>
            <a:off x="6977063" y="3148013"/>
            <a:ext cx="852487" cy="1214437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晋军</a:t>
            </a:r>
            <a:endParaRPr lang="zh-CN" altLang="en-US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1701800" y="1630363"/>
            <a:ext cx="792163" cy="4249737"/>
          </a:xfrm>
          <a:prstGeom prst="leftBrace">
            <a:avLst>
              <a:gd name="adj1" fmla="val 44532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" name="AutoShape 4"/>
          <p:cNvSpPr/>
          <p:nvPr/>
        </p:nvSpPr>
        <p:spPr>
          <a:xfrm rot="10800000">
            <a:off x="6408738" y="1630363"/>
            <a:ext cx="792162" cy="4249737"/>
          </a:xfrm>
          <a:prstGeom prst="leftBrace">
            <a:avLst>
              <a:gd name="adj1" fmla="val 44532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16175" y="16303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开端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7650" y="1630363"/>
            <a:ext cx="2019300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秦晋围郑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28863" y="3027363"/>
            <a:ext cx="1204912" cy="700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发展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28863" y="4362450"/>
            <a:ext cx="12049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高潮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28863" y="5564188"/>
            <a:ext cx="12049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结局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4" grpId="0" animBg="1"/>
      <p:bldP spid="2" grpId="0" animBg="1"/>
      <p:bldP spid="3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Rectangle 2"/>
          <p:cNvSpPr/>
          <p:nvPr/>
        </p:nvSpPr>
        <p:spPr>
          <a:xfrm>
            <a:off x="839788" y="893763"/>
            <a:ext cx="3046412" cy="3382962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464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3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佚之狐言于郑伯曰：“国危矣，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若使</a:t>
            </a:r>
            <a:r>
              <a:rPr lang="zh-CN" altLang="en-US" sz="36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烛之武见秦君，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</a:t>
            </a:r>
            <a:r>
              <a:rPr lang="zh-CN" altLang="en-US" sz="36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必退。”公从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3965575" y="1908175"/>
            <a:ext cx="4902200" cy="6413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若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：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如果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。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使：派遣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69650" name="Text Box 18"/>
          <p:cNvSpPr txBox="1"/>
          <p:nvPr/>
        </p:nvSpPr>
        <p:spPr>
          <a:xfrm>
            <a:off x="3965575" y="2701925"/>
            <a:ext cx="2441575" cy="639763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师</a:t>
            </a:r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：军队。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9652" name="Text Box 20"/>
          <p:cNvSpPr txBox="1"/>
          <p:nvPr/>
        </p:nvSpPr>
        <p:spPr>
          <a:xfrm>
            <a:off x="3965575" y="3636963"/>
            <a:ext cx="3248025" cy="639762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：代词，他。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9635" name="Rectangle 3"/>
          <p:cNvSpPr/>
          <p:nvPr/>
        </p:nvSpPr>
        <p:spPr>
          <a:xfrm>
            <a:off x="388938" y="4826000"/>
            <a:ext cx="8207375" cy="1579563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　 </a:t>
            </a:r>
            <a:r>
              <a:rPr lang="zh-CN" altLang="en-US" sz="36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佚之狐对郑伯说：“郑国处于危险之中，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zh-CN" altLang="en-US" sz="36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能派烛之武去见秦伯，一定能说服他们撤军。”郑伯同意了。</a:t>
            </a:r>
            <a:r>
              <a:rPr lang="zh-CN" altLang="en-US" sz="3600" b="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6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9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69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6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54" grpId="0" bldLvl="0" animBg="1"/>
      <p:bldP spid="69650" grpId="0" bldLvl="0" animBg="1"/>
      <p:bldP spid="69652" grpId="0" bldLvl="0" animBg="1"/>
      <p:bldP spid="6963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Rectangle 2"/>
          <p:cNvSpPr/>
          <p:nvPr/>
        </p:nvSpPr>
        <p:spPr>
          <a:xfrm>
            <a:off x="657225" y="458788"/>
            <a:ext cx="3644900" cy="4524375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464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辞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曰：“臣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壮也，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犹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不如人；今老矣，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无能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也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已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。”公曰：“吾不能早用子，今急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而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求子，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寡人之过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也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。然郑亡，子亦有不利焉！”</a:t>
            </a:r>
            <a:r>
              <a:rPr lang="zh-CN" alt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许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之。</a:t>
            </a: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4302125" y="414338"/>
            <a:ext cx="4167188" cy="841375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：助词，主谓之间，</a:t>
            </a:r>
            <a:r>
              <a:rPr lang="zh-CN" altLang="en-US" sz="2400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取消句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子的独立性，不译。</a:t>
            </a:r>
            <a:endParaRPr lang="zh-CN" altLang="en-US" sz="24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6575" y="1268413"/>
            <a:ext cx="193516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犹：尚且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70375" y="1763713"/>
            <a:ext cx="48736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做（什么）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已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，同“矣”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57675" y="2889250"/>
            <a:ext cx="45720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而：承接关系连词，“才”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02125" y="3519488"/>
            <a:ext cx="4572000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------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也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，代词，这。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也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，判断句的标志。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Rectangle 3"/>
          <p:cNvSpPr/>
          <p:nvPr/>
        </p:nvSpPr>
        <p:spPr>
          <a:xfrm>
            <a:off x="431800" y="5138738"/>
            <a:ext cx="8089900" cy="1558925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60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6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烛之武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推辞</a:t>
            </a:r>
            <a:r>
              <a:rPr lang="zh-CN" altLang="en-US" sz="26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说：“我年轻时，</a:t>
            </a:r>
            <a:r>
              <a:rPr lang="zh-CN" altLang="en-US" sz="26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尚且</a:t>
            </a:r>
            <a:r>
              <a:rPr lang="zh-CN" altLang="en-US" sz="26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不如别人；现在老了，做不成什么了。”郑文公说：“我早先没有</a:t>
            </a:r>
            <a:r>
              <a:rPr lang="zh-CN" altLang="en-US" sz="26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重用</a:t>
            </a:r>
            <a:r>
              <a:rPr lang="zh-CN" altLang="en-US" sz="26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您，现在危急之中求您，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这是我的过错</a:t>
            </a:r>
            <a:r>
              <a:rPr lang="zh-CN" altLang="en-US" sz="26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。然而郑国灭亡了，对您也不利啊</a:t>
            </a:r>
            <a:r>
              <a:rPr lang="en-US" altLang="zh-CN" sz="26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!”</a:t>
            </a:r>
            <a:r>
              <a:rPr lang="zh-CN" altLang="en-US" sz="26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烛之武就</a:t>
            </a:r>
            <a:r>
              <a:rPr lang="zh-CN" altLang="en-US" sz="2600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答应</a:t>
            </a:r>
            <a:r>
              <a:rPr lang="zh-CN" altLang="en-US" sz="26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了。</a:t>
            </a:r>
            <a:r>
              <a:rPr lang="zh-CN" altLang="en-US" sz="2600" b="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6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endParaRPr lang="zh-CN" altLang="en-US" sz="26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1625" y="1196975"/>
            <a:ext cx="8540750" cy="5256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lvl="0" indent="-342900" eaLnBrk="1" fontAlgn="base" hangingPunct="1">
              <a:spcBef>
                <a:spcPct val="20000"/>
              </a:spcBef>
            </a:pPr>
            <a:endParaRPr lang="en-US" altLang="zh-CN" sz="3200" strike="noStrike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342900" lvl="0" indent="-342900" eaLnBrk="1" fontAlgn="base" hangingPunct="1">
              <a:spcBef>
                <a:spcPct val="20000"/>
              </a:spcBef>
              <a:buChar char="•"/>
            </a:pPr>
            <a:r>
              <a:rPr lang="en-US" altLang="zh-CN" sz="3200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</a:t>
            </a:r>
            <a:r>
              <a:rPr lang="zh-CN" altLang="en-US" sz="3600" strike="noStrike" noProof="1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ea"/>
              </a:rPr>
              <a:t>烛之武，考城人，是三朝老臣，但始终得不到升官，在郑国一直担任“圉正”（</a:t>
            </a:r>
            <a:r>
              <a:rPr lang="en-US" altLang="zh-CN" sz="3600" strike="noStrike" noProof="1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ea"/>
              </a:rPr>
              <a:t>yǔ</a:t>
            </a:r>
            <a:r>
              <a:rPr lang="zh-CN" altLang="en-US" sz="3600" strike="noStrike" noProof="1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ea"/>
              </a:rPr>
              <a:t>、养马的长官），大概相当于</a:t>
            </a:r>
            <a:r>
              <a:rPr lang="en-US" altLang="zh-CN" sz="3600" strike="noStrike" noProof="1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ea"/>
              </a:rPr>
              <a:t>《</a:t>
            </a:r>
            <a:r>
              <a:rPr lang="zh-CN" altLang="en-US" sz="3600" strike="noStrike" noProof="1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ea"/>
              </a:rPr>
              <a:t>西游记</a:t>
            </a:r>
            <a:r>
              <a:rPr lang="en-US" altLang="zh-CN" sz="3600" strike="noStrike" noProof="1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ea"/>
              </a:rPr>
              <a:t>》</a:t>
            </a:r>
            <a:r>
              <a:rPr lang="zh-CN" altLang="en-US" sz="3600" strike="noStrike" noProof="1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ea"/>
              </a:rPr>
              <a:t>里所说的“弼马温”吧。被举荐使秦时，已年过七十，须发皆白，身子伛偻，步履蹒跚。</a:t>
            </a:r>
            <a:r>
              <a:rPr lang="zh-CN" altLang="en-US" sz="3200" strike="noStrike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   </a:t>
            </a:r>
            <a:endParaRPr lang="zh-CN" altLang="en-US" sz="3200" strike="noStrike" noProof="1">
              <a:solidFill>
                <a:srgbClr val="00B05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342900" lvl="0" indent="-342900" eaLnBrk="1" fontAlgn="base" hangingPunct="1">
              <a:spcBef>
                <a:spcPct val="20000"/>
              </a:spcBef>
              <a:buChar char="•"/>
            </a:pPr>
            <a:r>
              <a:rPr lang="zh-CN" altLang="en-US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        </a:t>
            </a:r>
            <a:r>
              <a:rPr lang="en-US" altLang="zh-CN" sz="3200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——</a:t>
            </a:r>
            <a:r>
              <a:rPr lang="zh-CN" altLang="en-US" sz="3200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冯梦龙</a:t>
            </a:r>
            <a:r>
              <a:rPr lang="en-US" altLang="zh-CN" sz="3200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《</a:t>
            </a:r>
            <a:r>
              <a:rPr lang="zh-CN" altLang="en-US" sz="3200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东周列国演义</a:t>
            </a:r>
            <a:r>
              <a:rPr lang="en-US" altLang="zh-CN" sz="3200" b="0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》</a:t>
            </a:r>
            <a:endParaRPr lang="en-US" altLang="zh-CN" sz="3200" b="0" strike="noStrike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232025" y="819150"/>
            <a:ext cx="4814888" cy="584200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烛</a:t>
            </a:r>
            <a:r>
              <a:rPr kumimoji="0" lang="zh-CN" altLang="en-US" sz="6000" b="0" i="0" u="none" strike="noStrike" kern="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之</a:t>
            </a:r>
            <a:r>
              <a:rPr kumimoji="0" lang="zh-CN" altLang="en-US" sz="6000" b="0" i="0" u="none" strike="noStrike" kern="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武其人</a:t>
            </a:r>
            <a:endParaRPr kumimoji="0" lang="zh-CN" altLang="en-US" sz="6000" b="0" i="0" u="none" strike="noStrike" kern="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9" descr="F20ABD76DB3B74DB14361DD28D34F48F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913"/>
            <a:ext cx="8775700" cy="616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Text Box 16"/>
          <p:cNvSpPr txBox="1"/>
          <p:nvPr/>
        </p:nvSpPr>
        <p:spPr>
          <a:xfrm>
            <a:off x="1258888" y="260350"/>
            <a:ext cx="345757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6000" i="1" u="sng" dirty="0">
                <a:solidFill>
                  <a:srgbClr val="00B050"/>
                </a:solidFill>
                <a:latin typeface="Arial" panose="020B0604020202020204" pitchFamily="34" charset="0"/>
                <a:ea typeface="隶书" pitchFamily="49" charset="-122"/>
              </a:rPr>
              <a:t>想一想</a:t>
            </a:r>
            <a:endParaRPr lang="zh-CN" altLang="en-US" sz="6000" i="1" u="sng" dirty="0">
              <a:solidFill>
                <a:srgbClr val="00B05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7651" name="AutoShape 17"/>
          <p:cNvSpPr/>
          <p:nvPr/>
        </p:nvSpPr>
        <p:spPr>
          <a:xfrm>
            <a:off x="5580063" y="549275"/>
            <a:ext cx="2952750" cy="647700"/>
          </a:xfrm>
          <a:prstGeom prst="cloudCallout">
            <a:avLst>
              <a:gd name="adj1" fmla="val -9463"/>
              <a:gd name="adj2" fmla="val 150000"/>
            </a:avLst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  <a:tileRect/>
          </a:gradFill>
          <a:ln w="9525" cap="flat" cmpd="sng">
            <a:solidFill>
              <a:srgbClr val="66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endParaRPr lang="zh-CN" altLang="zh-CN" sz="4000" dirty="0">
              <a:solidFill>
                <a:srgbClr val="3333CC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6732588" y="503238"/>
            <a:ext cx="503238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1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？</a:t>
            </a:r>
            <a:endParaRPr kumimoji="0" lang="zh-CN" altLang="en-US" sz="4800" b="1" i="1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7653" name="Picture 2" descr="STARBADG"/>
          <p:cNvPicPr>
            <a:picLocks noGrp="1" noRot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209550" y="1628775"/>
            <a:ext cx="1617663" cy="944563"/>
          </a:xfrm>
        </p:spPr>
      </p:pic>
      <p:sp>
        <p:nvSpPr>
          <p:cNvPr id="27654" name="Text Box 3"/>
          <p:cNvSpPr txBox="1"/>
          <p:nvPr/>
        </p:nvSpPr>
        <p:spPr>
          <a:xfrm>
            <a:off x="1511300" y="1538288"/>
            <a:ext cx="7110413" cy="647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佚之狐的话对刻画烛之武有何作用？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5" name="Oval 12"/>
          <p:cNvSpPr/>
          <p:nvPr/>
        </p:nvSpPr>
        <p:spPr>
          <a:xfrm>
            <a:off x="1258888" y="2492375"/>
            <a:ext cx="2736850" cy="1584325"/>
          </a:xfrm>
          <a:prstGeom prst="ellipse">
            <a:avLst/>
          </a:prstGeom>
          <a:gradFill rotWithShape="0">
            <a:gsLst>
              <a:gs pos="0">
                <a:srgbClr val="FFFF99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pattFill prst="weave">
              <a:fgClr>
                <a:srgbClr val="CC0000"/>
              </a:fgClr>
              <a:bgClr>
                <a:srgbClr val="FF99FF"/>
              </a:bgClr>
            </a:patt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1619250" y="2492375"/>
            <a:ext cx="2449513" cy="1465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未见其人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9900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先知其才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9900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7" name="右箭头 11"/>
          <p:cNvSpPr/>
          <p:nvPr/>
        </p:nvSpPr>
        <p:spPr>
          <a:xfrm>
            <a:off x="4211638" y="3203575"/>
            <a:ext cx="1574800" cy="360363"/>
          </a:xfrm>
          <a:prstGeom prst="rightArrow">
            <a:avLst>
              <a:gd name="adj1" fmla="val 50000"/>
              <a:gd name="adj2" fmla="val 498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AutoShape 14"/>
          <p:cNvSpPr/>
          <p:nvPr/>
        </p:nvSpPr>
        <p:spPr>
          <a:xfrm rot="-406964">
            <a:off x="5935663" y="2551113"/>
            <a:ext cx="2738437" cy="1152525"/>
          </a:xfrm>
          <a:prstGeom prst="wave">
            <a:avLst>
              <a:gd name="adj1" fmla="val 13005"/>
              <a:gd name="adj2" fmla="val 0"/>
            </a:avLst>
          </a:prstGeom>
          <a:gradFill rotWithShape="1">
            <a:gsLst>
              <a:gs pos="0">
                <a:srgbClr val="FFFF99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  <a:tileRect/>
          </a:gradFill>
          <a:ln w="952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26636" name="WordArt 15"/>
          <p:cNvSpPr>
            <a:spLocks noTextEdit="1"/>
          </p:cNvSpPr>
          <p:nvPr/>
        </p:nvSpPr>
        <p:spPr>
          <a:xfrm>
            <a:off x="6192838" y="2708275"/>
            <a:ext cx="2303462" cy="863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solidFill>
                  <a:srgbClr val="99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侧面烘托</a:t>
            </a:r>
            <a:endParaRPr lang="zh-CN" altLang="en-US" sz="3600" b="1" i="1">
              <a:solidFill>
                <a:srgbClr val="99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0" name="Text Box 4"/>
          <p:cNvSpPr txBox="1"/>
          <p:nvPr/>
        </p:nvSpPr>
        <p:spPr>
          <a:xfrm>
            <a:off x="827088" y="4076700"/>
            <a:ext cx="6084887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郑伯是如何说服烛之武的？</a:t>
            </a:r>
            <a:endParaRPr lang="zh-CN" altLang="en-US" sz="36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1331913" y="5013325"/>
            <a:ext cx="2376488" cy="158432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619250" y="4997450"/>
            <a:ext cx="2160588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CC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C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自责（情）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C33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/>
          <p:nvPr/>
        </p:nvSpPr>
        <p:spPr>
          <a:xfrm>
            <a:off x="3563938" y="5805488"/>
            <a:ext cx="2159000" cy="576262"/>
          </a:xfrm>
          <a:prstGeom prst="curvedUpArrow">
            <a:avLst>
              <a:gd name="adj1" fmla="val 74931"/>
              <a:gd name="adj2" fmla="val 149862"/>
              <a:gd name="adj3" fmla="val 33300"/>
            </a:avLst>
          </a:prstGeom>
          <a:gradFill rotWithShape="1">
            <a:gsLst>
              <a:gs pos="0">
                <a:schemeClr val="accent2"/>
              </a:gs>
              <a:gs pos="100000">
                <a:srgbClr val="FF3300"/>
              </a:gs>
            </a:gsLst>
            <a:path path="rect">
              <a:fillToRect l="100000" b="100000"/>
            </a:path>
            <a:tileRect/>
          </a:gra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zh-CN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AutoShape 8"/>
          <p:cNvSpPr/>
          <p:nvPr/>
        </p:nvSpPr>
        <p:spPr>
          <a:xfrm>
            <a:off x="5653088" y="4868863"/>
            <a:ext cx="2590800" cy="1800225"/>
          </a:xfrm>
          <a:prstGeom prst="flowChartDecision">
            <a:avLst/>
          </a:prstGeom>
          <a:gradFill rotWithShape="1">
            <a:gsLst>
              <a:gs pos="0">
                <a:srgbClr val="FFFF00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6084888" y="5084763"/>
            <a:ext cx="230505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CC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C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晓义（理）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C33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2" decel="100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92" decel="100000"/>
                                        <p:tgtEl>
                                          <p:spTgt spid="266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92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92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nimBg="1"/>
      <p:bldP spid="11" grpId="0"/>
      <p:bldP spid="13" grpId="0" animBg="1"/>
      <p:bldP spid="17" grpId="0"/>
      <p:bldP spid="18" grpId="0" animBg="1"/>
      <p:bldP spid="19" grpId="0" animBg="1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矩形 4"/>
          <p:cNvSpPr/>
          <p:nvPr/>
        </p:nvSpPr>
        <p:spPr>
          <a:xfrm>
            <a:off x="1331913" y="549275"/>
            <a:ext cx="6340475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zh-CN" sz="40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烛之武为什么能临危受命？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2038" y="1989138"/>
            <a:ext cx="7515225" cy="2862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一是郑伯态度诚恳，勇于自责，并晓之以理；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zh-CN" sz="36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一是烛之武深明大义，爱国且腹有良谋、成竹在胸。</a:t>
            </a:r>
            <a:endParaRPr lang="zh-CN" altLang="en-US" sz="36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/>
          <p:nvPr/>
        </p:nvSpPr>
        <p:spPr>
          <a:xfrm>
            <a:off x="608013" y="3046413"/>
            <a:ext cx="914400" cy="1316037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秦军</a:t>
            </a:r>
            <a:endParaRPr lang="zh-CN" altLang="en-US" sz="4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8" name="AutoShape 4"/>
          <p:cNvSpPr/>
          <p:nvPr/>
        </p:nvSpPr>
        <p:spPr>
          <a:xfrm>
            <a:off x="1701800" y="1630363"/>
            <a:ext cx="792163" cy="4249737"/>
          </a:xfrm>
          <a:prstGeom prst="leftBrace">
            <a:avLst>
              <a:gd name="adj1" fmla="val 44532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9699" name="文本框 4"/>
          <p:cNvSpPr txBox="1"/>
          <p:nvPr/>
        </p:nvSpPr>
        <p:spPr>
          <a:xfrm>
            <a:off x="2416175" y="16303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开端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0" name="文本框 5"/>
          <p:cNvSpPr txBox="1"/>
          <p:nvPr/>
        </p:nvSpPr>
        <p:spPr>
          <a:xfrm>
            <a:off x="4057650" y="1630363"/>
            <a:ext cx="2019300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秦晋围郑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1" name="AutoShape 4"/>
          <p:cNvSpPr/>
          <p:nvPr/>
        </p:nvSpPr>
        <p:spPr>
          <a:xfrm rot="10800000">
            <a:off x="6408738" y="1630363"/>
            <a:ext cx="792162" cy="4249737"/>
          </a:xfrm>
          <a:prstGeom prst="leftBrace">
            <a:avLst>
              <a:gd name="adj1" fmla="val 44532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9702" name="文本框 2"/>
          <p:cNvSpPr txBox="1"/>
          <p:nvPr/>
        </p:nvSpPr>
        <p:spPr>
          <a:xfrm>
            <a:off x="6977063" y="3148013"/>
            <a:ext cx="852487" cy="1214437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晋军</a:t>
            </a:r>
            <a:endParaRPr lang="zh-CN" altLang="en-US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28863" y="3027363"/>
            <a:ext cx="1204912" cy="700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发展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AutoShape 4"/>
          <p:cNvSpPr/>
          <p:nvPr/>
        </p:nvSpPr>
        <p:spPr>
          <a:xfrm>
            <a:off x="3533775" y="2660650"/>
            <a:ext cx="317500" cy="1435100"/>
          </a:xfrm>
          <a:prstGeom prst="leftBrace">
            <a:avLst>
              <a:gd name="adj1" fmla="val 44635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7419" name="文本框 17418"/>
          <p:cNvSpPr txBox="1"/>
          <p:nvPr/>
        </p:nvSpPr>
        <p:spPr>
          <a:xfrm>
            <a:off x="4057650" y="2406650"/>
            <a:ext cx="2019300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临危受命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174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8435" descr="人教版第一册第五单元17烛之武退秦师图片资料(1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1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形标注 4"/>
          <p:cNvSpPr/>
          <p:nvPr/>
        </p:nvSpPr>
        <p:spPr>
          <a:xfrm>
            <a:off x="3276600" y="381000"/>
            <a:ext cx="4724400" cy="2819400"/>
          </a:xfrm>
          <a:prstGeom prst="wedgeEllipseCallout">
            <a:avLst>
              <a:gd name="adj1" fmla="val -58435"/>
              <a:gd name="adj2" fmla="val -32153"/>
            </a:avLst>
          </a:prstGeom>
          <a:solidFill>
            <a:srgbClr val="0000FF"/>
          </a:solidFill>
          <a:ln w="38100" cap="flat" cmpd="sng">
            <a:solidFill>
              <a:srgbClr val="96969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/>
            <a:r>
              <a:rPr lang="en-US" altLang="zh-CN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1" charset="-122"/>
              </a:rPr>
              <a:t>      </a:t>
            </a:r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1" charset="-122"/>
              </a:rPr>
              <a:t>烛之武运用了哪些方法来说服秦伯退兵呢？结果如何？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6" name="文本框 18437"/>
          <p:cNvSpPr txBox="1"/>
          <p:nvPr/>
        </p:nvSpPr>
        <p:spPr>
          <a:xfrm>
            <a:off x="2362200" y="3529013"/>
            <a:ext cx="4748213" cy="655637"/>
          </a:xfrm>
          <a:prstGeom prst="rect">
            <a:avLst/>
          </a:prstGeom>
          <a:solidFill>
            <a:srgbClr val="FF6600"/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dirty="0">
                <a:latin typeface="Arial" panose="020B0604020202020204" pitchFamily="34" charset="0"/>
                <a:ea typeface="楷体_GB2312" pitchFamily="1" charset="-122"/>
              </a:rPr>
              <a:t>齐读第三段，共同探讨。</a:t>
            </a:r>
            <a:endParaRPr lang="zh-CN" altLang="en-US" sz="3200" dirty="0"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2"/>
          <p:cNvSpPr txBox="1"/>
          <p:nvPr/>
        </p:nvSpPr>
        <p:spPr>
          <a:xfrm>
            <a:off x="38100" y="703263"/>
            <a:ext cx="9093200" cy="5576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一九五五年，著名科学家钱学森冲破重重阻挠回国，当时美国的海军处长金波尔说：“我宁可把这家伙枪毙了，也不让他离开美国，无论他在哪里，都抵得上五个师。”一个人的力量真的能抵得上五个师吗？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今天我们要学的</a:t>
            </a:r>
            <a:r>
              <a:rPr lang="zh-CN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烛之武退秦师</a:t>
            </a:r>
            <a:r>
              <a:rPr lang="zh-CN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会告诉我们这个问题的答案。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>
                                            <p:txEl>
                                              <p:charRg st="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>
                                            <p:txEl>
                                              <p:charRg st="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9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74">
                                            <p:txEl>
                                              <p:charRg st="9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74">
                                            <p:txEl>
                                              <p:charRg st="9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74">
                                            <p:txEl>
                                              <p:charRg st="9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Rectangle 2"/>
          <p:cNvSpPr/>
          <p:nvPr/>
        </p:nvSpPr>
        <p:spPr>
          <a:xfrm>
            <a:off x="881063" y="1044575"/>
            <a:ext cx="2746375" cy="3538538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464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夜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缒而出。见秦伯，曰：“秦、晋围郑，郑既知其亡矣。若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亡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郑而有益于君，敢以</a:t>
            </a:r>
            <a:r>
              <a:rPr lang="zh-CN" altLang="en-US" sz="3200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（之）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烦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执事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。 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747" name="直接连接符 20482"/>
          <p:cNvSpPr/>
          <p:nvPr/>
        </p:nvSpPr>
        <p:spPr>
          <a:xfrm flipH="1">
            <a:off x="3897313" y="458788"/>
            <a:ext cx="0" cy="42306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Text Box 5"/>
          <p:cNvSpPr txBox="1"/>
          <p:nvPr/>
        </p:nvSpPr>
        <p:spPr>
          <a:xfrm>
            <a:off x="3897313" y="998538"/>
            <a:ext cx="4500562" cy="476250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夜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：名词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作状语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。在夜里</a:t>
            </a:r>
            <a:r>
              <a:rPr lang="en-US" altLang="zh-CN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当夜。</a:t>
            </a:r>
            <a:endParaRPr lang="zh-CN" altLang="en-US" sz="24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文本框 19469"/>
          <p:cNvSpPr txBox="1"/>
          <p:nvPr/>
        </p:nvSpPr>
        <p:spPr>
          <a:xfrm>
            <a:off x="1871663" y="0"/>
            <a:ext cx="4516437" cy="584200"/>
          </a:xfrm>
          <a:prstGeom prst="rect">
            <a:avLst/>
          </a:prstGeom>
          <a:solidFill>
            <a:srgbClr val="0000FF"/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楷体_GB2312" pitchFamily="1" charset="-122"/>
              </a:rPr>
              <a:t>1</a:t>
            </a:r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楷体_GB2312" pitchFamily="1" charset="-122"/>
              </a:rPr>
              <a:t>、欲扬先抑，以退为进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3941763" y="3068638"/>
            <a:ext cx="4049712" cy="461962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亡：</a:t>
            </a:r>
            <a:r>
              <a:rPr lang="zh-CN" altLang="en-US" sz="24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en-US" altLang="zh-CN" sz="24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</a:t>
            </a:r>
            <a:r>
              <a:rPr lang="zh-CN" altLang="en-US" sz="24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灭亡。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使动用法。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13"/>
          <p:cNvSpPr txBox="1"/>
          <p:nvPr/>
        </p:nvSpPr>
        <p:spPr>
          <a:xfrm>
            <a:off x="3924300" y="3608388"/>
            <a:ext cx="4967288" cy="954087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执事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：执行事务的人（有关官员），对对方的敬称</a:t>
            </a:r>
            <a:endParaRPr lang="zh-CN" altLang="en-US" sz="28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Rectangle 3"/>
          <p:cNvSpPr/>
          <p:nvPr/>
        </p:nvSpPr>
        <p:spPr>
          <a:xfrm>
            <a:off x="522288" y="4824413"/>
            <a:ext cx="8207375" cy="1666875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当夜，烛之武用绳子从城上吊下去，见到了秦伯，烛之武说：“秦、晋两国围攻郑国，郑国已经知道要灭亡了。如果灭掉郑国对您有什么好处，那就冒昧地拿（亡郑这件事）烦劳您。 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4"/>
          <p:cNvSpPr/>
          <p:nvPr/>
        </p:nvSpPr>
        <p:spPr>
          <a:xfrm>
            <a:off x="881063" y="144463"/>
            <a:ext cx="72009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80000"/>
              </a:lnSpc>
            </a:pP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烛之武为什么一见到秦伯就说“郑既知亡矣”</a:t>
            </a:r>
            <a:r>
              <a:rPr lang="en-US" altLang="zh-CN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这段采用了什么方法？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550" y="1898650"/>
            <a:ext cx="7426325" cy="3416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烛之武采用了</a:t>
            </a:r>
            <a:r>
              <a:rPr lang="zh-CN" altLang="en-US" sz="36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欲扬先抑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的办法。一开始，烛之武使秦伯认为烛之武完全是站在秦国的立场上。这就引起秦伯对烛之武的好感，愿意听烛之武把话说完，这就为进一步说服秦伯提供了可能。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pPr eaLnBrk="1" hangingPunct="1"/>
            <a:endParaRPr lang="zh-CN" altLang="en-US" dirty="0"/>
          </a:p>
        </p:txBody>
      </p:sp>
      <p:pic>
        <p:nvPicPr>
          <p:cNvPr id="337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矩形 20481"/>
          <p:cNvSpPr/>
          <p:nvPr/>
        </p:nvSpPr>
        <p:spPr>
          <a:xfrm>
            <a:off x="1062038" y="503238"/>
            <a:ext cx="2393950" cy="3933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越国以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鄙</a:t>
            </a:r>
            <a:r>
              <a:rPr lang="zh-CN" altLang="en-US" sz="32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远，君知其难也。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焉</a:t>
            </a:r>
            <a:r>
              <a:rPr lang="zh-CN" altLang="en-US" sz="32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用亡郑以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陪</a:t>
            </a:r>
            <a:r>
              <a:rPr lang="zh-CN" altLang="en-US" sz="32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邻？邻之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厚</a:t>
            </a:r>
            <a:r>
              <a:rPr lang="zh-CN" altLang="en-US" sz="32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，君之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薄</a:t>
            </a:r>
            <a:r>
              <a:rPr lang="zh-CN" altLang="en-US" sz="32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也。</a:t>
            </a:r>
            <a:endParaRPr lang="zh-CN" altLang="en-US" sz="3200" dirty="0">
              <a:solidFill>
                <a:schemeClr val="tx2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3796" name="直接连接符 20482"/>
          <p:cNvSpPr/>
          <p:nvPr/>
        </p:nvSpPr>
        <p:spPr>
          <a:xfrm>
            <a:off x="3897313" y="458788"/>
            <a:ext cx="0" cy="37353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矩形 6"/>
          <p:cNvSpPr/>
          <p:nvPr/>
        </p:nvSpPr>
        <p:spPr>
          <a:xfrm>
            <a:off x="4032250" y="593725"/>
            <a:ext cx="40052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鄙：把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…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作为疆界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86213" y="1808163"/>
            <a:ext cx="40052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焉：怎么，疑问代词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86213" y="2528888"/>
            <a:ext cx="42767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陪：通“倍”，增加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20492"/>
          <p:cNvSpPr txBox="1"/>
          <p:nvPr/>
        </p:nvSpPr>
        <p:spPr>
          <a:xfrm>
            <a:off x="3851275" y="3068638"/>
            <a:ext cx="2386013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厚：变雄厚   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薄：变薄弱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6146800" y="3249613"/>
            <a:ext cx="152400" cy="685800"/>
          </a:xfrm>
          <a:prstGeom prst="rightBrace">
            <a:avLst>
              <a:gd name="adj1" fmla="val 37500"/>
              <a:gd name="adj2" fmla="val 50000"/>
            </a:avLst>
          </a:prstGeom>
          <a:noFill/>
          <a:ln w="38100" cap="flat" cmpd="sng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20494"/>
          <p:cNvSpPr txBox="1"/>
          <p:nvPr/>
        </p:nvSpPr>
        <p:spPr>
          <a:xfrm>
            <a:off x="6380163" y="3294063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形作动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20495"/>
          <p:cNvSpPr txBox="1"/>
          <p:nvPr/>
        </p:nvSpPr>
        <p:spPr>
          <a:xfrm>
            <a:off x="161925" y="0"/>
            <a:ext cx="5219700" cy="646113"/>
          </a:xfrm>
          <a:prstGeom prst="rect">
            <a:avLst/>
          </a:prstGeom>
          <a:solidFill>
            <a:srgbClr val="0000FF"/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、阐述利害，晓之以理</a:t>
            </a:r>
            <a:r>
              <a:rPr lang="zh-CN" altLang="en-US" sz="360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3"/>
          <p:cNvSpPr/>
          <p:nvPr/>
        </p:nvSpPr>
        <p:spPr>
          <a:xfrm>
            <a:off x="206375" y="4557713"/>
            <a:ext cx="8775700" cy="1089025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越过晋国把远方的郑国作为秦国的东部边境，您知道是很难的，（您）怎么要用灭掉郑国来给邻国（晋国）增加土地呢？邻国的国力雄厚了，您的国力也就相对削弱了。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22551"/>
          <p:cNvSpPr txBox="1"/>
          <p:nvPr/>
        </p:nvSpPr>
        <p:spPr>
          <a:xfrm>
            <a:off x="881063" y="0"/>
            <a:ext cx="5427662" cy="646113"/>
          </a:xfrm>
          <a:prstGeom prst="rect">
            <a:avLst/>
          </a:prstGeom>
          <a:solidFill>
            <a:srgbClr val="0000FF"/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、以利相诱，为秦着想</a:t>
            </a:r>
            <a:r>
              <a:rPr lang="zh-CN" altLang="en-US" sz="360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矩形 22529"/>
          <p:cNvSpPr/>
          <p:nvPr/>
        </p:nvSpPr>
        <p:spPr>
          <a:xfrm>
            <a:off x="836613" y="998538"/>
            <a:ext cx="2657475" cy="32940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en-US" altLang="zh-CN" sz="3200" dirty="0">
                <a:latin typeface="宋体" panose="02010600030101010101" pitchFamily="2" charset="-122"/>
                <a:ea typeface="楷体_GB2312" pitchFamily="1" charset="-122"/>
              </a:rPr>
              <a:t>    </a:t>
            </a:r>
            <a:r>
              <a:rPr lang="zh-CN" altLang="en-US" sz="3200" dirty="0">
                <a:latin typeface="宋体" panose="02010600030101010101" pitchFamily="2" charset="-122"/>
                <a:ea typeface="楷体_GB2312" pitchFamily="1" charset="-122"/>
              </a:rPr>
              <a:t>若舍郑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1" charset="-122"/>
              </a:rPr>
              <a:t>以为东道主</a:t>
            </a:r>
            <a:r>
              <a:rPr lang="zh-CN" altLang="en-US" sz="3200" dirty="0">
                <a:latin typeface="宋体" panose="02010600030101010101" pitchFamily="2" charset="-122"/>
                <a:ea typeface="楷体_GB2312" pitchFamily="1" charset="-122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1" charset="-122"/>
              </a:rPr>
              <a:t>行李</a:t>
            </a:r>
            <a:r>
              <a:rPr lang="zh-CN" altLang="en-US" sz="3200" dirty="0">
                <a:latin typeface="宋体" panose="02010600030101010101" pitchFamily="2" charset="-122"/>
                <a:ea typeface="楷体_GB2312" pitchFamily="1" charset="-122"/>
              </a:rPr>
              <a:t>之往来，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1" charset="-122"/>
              </a:rPr>
              <a:t>共</a:t>
            </a:r>
            <a:r>
              <a:rPr lang="zh-CN" altLang="en-US" sz="3200" dirty="0">
                <a:latin typeface="宋体" panose="02010600030101010101" pitchFamily="2" charset="-122"/>
                <a:ea typeface="楷体_GB2312" pitchFamily="1" charset="-122"/>
              </a:rPr>
              <a:t>其</a:t>
            </a:r>
            <a:r>
              <a:rPr lang="zh-CN" altLang="en-US" sz="3200" dirty="0">
                <a:solidFill>
                  <a:srgbClr val="00B050"/>
                </a:solidFill>
                <a:latin typeface="宋体" panose="02010600030101010101" pitchFamily="2" charset="-122"/>
                <a:ea typeface="楷体_GB2312" pitchFamily="1" charset="-122"/>
              </a:rPr>
              <a:t>乏困</a:t>
            </a:r>
            <a:r>
              <a:rPr lang="zh-CN" altLang="en-US" sz="3200" dirty="0">
                <a:latin typeface="宋体" panose="02010600030101010101" pitchFamily="2" charset="-122"/>
                <a:ea typeface="楷体_GB2312" pitchFamily="1" charset="-122"/>
              </a:rPr>
              <a:t>，君亦无所害。</a:t>
            </a:r>
            <a:endParaRPr lang="zh-CN" altLang="en-US" sz="3200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34820" name="直接连接符 22530"/>
          <p:cNvSpPr/>
          <p:nvPr/>
        </p:nvSpPr>
        <p:spPr>
          <a:xfrm>
            <a:off x="4343400" y="609600"/>
            <a:ext cx="3175" cy="35401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" name="矩形 7"/>
          <p:cNvSpPr/>
          <p:nvPr/>
        </p:nvSpPr>
        <p:spPr>
          <a:xfrm>
            <a:off x="4437063" y="1044575"/>
            <a:ext cx="2835275" cy="488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以为：把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……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作为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92613" y="1628775"/>
            <a:ext cx="4165600" cy="488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东道主：东方道路上的主人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81513" y="2349500"/>
            <a:ext cx="1935163" cy="488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行李：使者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21488" y="2349500"/>
            <a:ext cx="1841500" cy="488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共：通“供”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46575" y="3024188"/>
            <a:ext cx="357187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乏困：缺少的物资。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32700" y="3024188"/>
            <a:ext cx="127158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形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→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名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32" name="矩形 13"/>
          <p:cNvSpPr/>
          <p:nvPr/>
        </p:nvSpPr>
        <p:spPr>
          <a:xfrm>
            <a:off x="252413" y="4419600"/>
            <a:ext cx="8459787" cy="2122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假如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放弃灭郑的打算，而让郑国作为您秦国东方道路上的主人，秦国的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使者</a:t>
            </a:r>
            <a:r>
              <a:rPr lang="zh-CN" alt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往来，郑国可以随时供给他们所缺乏的东西，对您秦国来说，也没有什么害处。</a:t>
            </a:r>
            <a:r>
              <a:rPr lang="zh-CN" altLang="en-US" sz="3600" dirty="0">
                <a:solidFill>
                  <a:srgbClr val="33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200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307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23576"/>
          <p:cNvSpPr txBox="1"/>
          <p:nvPr/>
        </p:nvSpPr>
        <p:spPr>
          <a:xfrm>
            <a:off x="1106488" y="0"/>
            <a:ext cx="5545137" cy="646113"/>
          </a:xfrm>
          <a:prstGeom prst="rect">
            <a:avLst/>
          </a:prstGeom>
          <a:solidFill>
            <a:srgbClr val="0000FF"/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、引史为例，巧设离间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矩形 23553"/>
          <p:cNvSpPr/>
          <p:nvPr/>
        </p:nvSpPr>
        <p:spPr>
          <a:xfrm>
            <a:off x="971550" y="863600"/>
            <a:ext cx="3810000" cy="32940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en-US" altLang="zh-CN" sz="3200" dirty="0">
                <a:latin typeface="宋体" panose="02010600030101010101" pitchFamily="2" charset="-122"/>
                <a:ea typeface="楷体_GB2312" pitchFamily="1" charset="-122"/>
              </a:rPr>
              <a:t>    </a:t>
            </a:r>
            <a:r>
              <a:rPr lang="zh-CN" altLang="en-US" sz="3200" dirty="0">
                <a:latin typeface="宋体" panose="02010600030101010101" pitchFamily="2" charset="-122"/>
                <a:ea typeface="楷体_GB2312" pitchFamily="1" charset="-122"/>
              </a:rPr>
              <a:t>且君尝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为</a:t>
            </a:r>
            <a:r>
              <a:rPr lang="zh-CN" altLang="en-US" sz="3200" dirty="0">
                <a:latin typeface="Arial" panose="020B0604020202020204" pitchFamily="34" charset="0"/>
                <a:ea typeface="楷体_GB2312" pitchFamily="1" charset="-122"/>
              </a:rPr>
              <a:t>晋君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赐</a:t>
            </a:r>
            <a:r>
              <a:rPr lang="zh-CN" altLang="en-US" sz="3200" dirty="0">
                <a:latin typeface="Arial" panose="020B0604020202020204" pitchFamily="34" charset="0"/>
                <a:ea typeface="楷体_GB2312" pitchFamily="1" charset="-122"/>
              </a:rPr>
              <a:t>矣，（      ）许君焦、瑕，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朝</a:t>
            </a:r>
            <a:r>
              <a:rPr lang="zh-CN" altLang="en-US" sz="3200" dirty="0">
                <a:latin typeface="Arial" panose="020B0604020202020204" pitchFamily="34" charset="0"/>
                <a:ea typeface="楷体_GB2312" pitchFamily="1" charset="-122"/>
              </a:rPr>
              <a:t>济而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夕</a:t>
            </a:r>
            <a:r>
              <a:rPr lang="zh-CN" altLang="en-US" sz="3200" dirty="0">
                <a:latin typeface="Arial" panose="020B0604020202020204" pitchFamily="34" charset="0"/>
                <a:ea typeface="楷体_GB2312" pitchFamily="1" charset="-122"/>
              </a:rPr>
              <a:t>设版焉，君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之</a:t>
            </a:r>
            <a:r>
              <a:rPr lang="zh-CN" altLang="en-US" sz="3200" dirty="0">
                <a:latin typeface="Arial" panose="020B0604020202020204" pitchFamily="34" charset="0"/>
                <a:ea typeface="楷体_GB2312" pitchFamily="1" charset="-122"/>
              </a:rPr>
              <a:t>所知也。</a:t>
            </a:r>
            <a:endParaRPr lang="zh-CN" altLang="en-US" sz="3200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57450" y="1538288"/>
            <a:ext cx="1265238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晋君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5" name="直接连接符 23554"/>
          <p:cNvSpPr/>
          <p:nvPr/>
        </p:nvSpPr>
        <p:spPr>
          <a:xfrm>
            <a:off x="4662488" y="593725"/>
            <a:ext cx="0" cy="40497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" name="矩形 8"/>
          <p:cNvSpPr/>
          <p:nvPr/>
        </p:nvSpPr>
        <p:spPr>
          <a:xfrm>
            <a:off x="4616450" y="908050"/>
            <a:ext cx="355600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为：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w èi 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介，给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23572"/>
          <p:cNvSpPr txBox="1"/>
          <p:nvPr/>
        </p:nvSpPr>
        <p:spPr>
          <a:xfrm>
            <a:off x="4662488" y="1584325"/>
            <a:ext cx="21145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赐：恩惠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23573"/>
          <p:cNvSpPr txBox="1"/>
          <p:nvPr/>
        </p:nvSpPr>
        <p:spPr>
          <a:xfrm>
            <a:off x="4662488" y="2214563"/>
            <a:ext cx="41227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朝：早晨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—&gt;</a:t>
            </a: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在早上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文本框 23574"/>
          <p:cNvSpPr txBox="1"/>
          <p:nvPr/>
        </p:nvSpPr>
        <p:spPr>
          <a:xfrm>
            <a:off x="4706938" y="2754313"/>
            <a:ext cx="41227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夕：傍晚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—&gt;</a:t>
            </a: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在晚上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文本框 23575"/>
          <p:cNvSpPr txBox="1"/>
          <p:nvPr/>
        </p:nvSpPr>
        <p:spPr>
          <a:xfrm>
            <a:off x="4797425" y="3429000"/>
            <a:ext cx="2030413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0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1" charset="-122"/>
              </a:rPr>
              <a:t>名作状语</a:t>
            </a:r>
            <a:endParaRPr lang="zh-CN" altLang="en-US" sz="3600" b="0" dirty="0">
              <a:solidFill>
                <a:srgbClr val="000099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31800" y="5184775"/>
            <a:ext cx="8207375" cy="1420813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况且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曾经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对晋惠公有恩惠，他也曾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答应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把焦、瑕两城割让给您，然而，他早上渡河归晋，晚上就筑城拒秦，这是您知道的。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1757" name="矩形 14"/>
          <p:cNvSpPr/>
          <p:nvPr/>
        </p:nvSpPr>
        <p:spPr>
          <a:xfrm>
            <a:off x="4932363" y="4194175"/>
            <a:ext cx="265588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：主谓之间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矩形 27650"/>
          <p:cNvSpPr/>
          <p:nvPr/>
        </p:nvSpPr>
        <p:spPr>
          <a:xfrm>
            <a:off x="206375" y="368300"/>
            <a:ext cx="8839200" cy="5478463"/>
          </a:xfrm>
          <a:prstGeom prst="rect">
            <a:avLst/>
          </a:prstGeom>
          <a:solidFill>
            <a:srgbClr val="FFFF99"/>
          </a:solidFill>
          <a:ln w="273050" cap="flat" cmpd="tri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215900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秦立晋君（公元前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651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年）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215900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仿宋" pitchFamily="2" charset="-122"/>
              </a:rPr>
              <a:t>     </a:t>
            </a:r>
            <a:r>
              <a:rPr lang="zh-CN" altLang="en-US" sz="2800" dirty="0">
                <a:solidFill>
                  <a:srgbClr val="3333FF"/>
                </a:solidFill>
                <a:latin typeface="Times New Roman" panose="02020603050405020304" pitchFamily="18" charset="0"/>
                <a:ea typeface="华文仿宋" pitchFamily="2" charset="-122"/>
              </a:rPr>
              <a:t>这一年，晋献公死，晋国陷入内乱。晋国大夫里克杀了晋献工的庶子夷齐、卓子。并派人迎接公子重耳，重耳不就。后又派人迎接献公次子夷吾。夷吾采纳了大臣吕省，卻芮的意见，厚礼贿赂秦国，答应割让晋河以东之地予秦。于是秦穆公拥立夷吾为君，即晋惠公。这就是课文中所言“且君尝为晋君赐矣”。“君”即秦穆公，“晋君”即晋惠公，“赐”则指“秦立晋君”之事。</a:t>
            </a:r>
            <a:r>
              <a:rPr lang="zh-CN" altLang="en-US" sz="28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7" name="TextBox 6"/>
          <p:cNvSpPr txBox="1"/>
          <p:nvPr/>
        </p:nvSpPr>
        <p:spPr>
          <a:xfrm>
            <a:off x="4481513" y="0"/>
            <a:ext cx="3787775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背景介绍（二）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矩形 28674"/>
          <p:cNvSpPr/>
          <p:nvPr/>
        </p:nvSpPr>
        <p:spPr>
          <a:xfrm>
            <a:off x="522288" y="1179513"/>
            <a:ext cx="8324850" cy="4832350"/>
          </a:xfrm>
          <a:prstGeom prst="rect">
            <a:avLst/>
          </a:prstGeom>
          <a:solidFill>
            <a:srgbClr val="CCFFFF"/>
          </a:solidFill>
          <a:ln w="273050" cap="flat" cmpd="tri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215900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惠公背约（公元前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650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年）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215900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仿宋" pitchFamily="2" charset="-122"/>
              </a:rPr>
              <a:t>晋惠公借秦国之力即位后，对割让土地之事非常后悔，就派大臣丕郑赴秦国，以先君之地不得擅许为由食言。这就是文中“许君焦、瑕、朝济而夕设版焉”，“君”指秦穆公，“许君焦、瑕”则指公元前</a:t>
            </a:r>
            <a:r>
              <a:rPr lang="en-US" altLang="zh-CN" sz="2800" dirty="0">
                <a:latin typeface="Times New Roman" panose="02020603050405020304" pitchFamily="18" charset="0"/>
                <a:ea typeface="华文仿宋" pitchFamily="2" charset="-122"/>
              </a:rPr>
              <a:t>651</a:t>
            </a:r>
            <a:r>
              <a:rPr lang="zh-CN" altLang="en-US" sz="2800" dirty="0">
                <a:latin typeface="Times New Roman" panose="02020603050405020304" pitchFamily="18" charset="0"/>
                <a:ea typeface="华文仿宋" pitchFamily="2" charset="-122"/>
              </a:rPr>
              <a:t>年夷吾答应予秦河东之地一事。秦晋两国之间的关系从此出现了裂痕</a:t>
            </a:r>
            <a:r>
              <a:rPr lang="zh-CN" altLang="en-US" sz="2400" dirty="0">
                <a:latin typeface="Times New Roman" panose="02020603050405020304" pitchFamily="18" charset="0"/>
                <a:ea typeface="华文仿宋" pitchFamily="2" charset="-122"/>
              </a:rPr>
              <a:t>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副标题 11267"/>
          <p:cNvSpPr txBox="1">
            <a:spLocks noRot="1" noChangeArrowheads="1"/>
          </p:cNvSpPr>
          <p:nvPr/>
        </p:nvSpPr>
        <p:spPr bwMode="auto">
          <a:xfrm>
            <a:off x="2187575" y="144463"/>
            <a:ext cx="4594225" cy="982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背景介绍（二）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矩形 24577"/>
          <p:cNvSpPr/>
          <p:nvPr/>
        </p:nvSpPr>
        <p:spPr>
          <a:xfrm>
            <a:off x="746125" y="503238"/>
            <a:ext cx="3646488" cy="4573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en-US" altLang="zh-CN" sz="3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夫晋，何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之有？”既东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郑，又欲肆其西封，若不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阙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秦，将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取之？阙秦以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晋，唯君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之。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endParaRPr lang="zh-CN" altLang="en-US" sz="3200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38915" name="直接连接符 23554"/>
          <p:cNvSpPr/>
          <p:nvPr/>
        </p:nvSpPr>
        <p:spPr>
          <a:xfrm>
            <a:off x="4616450" y="458788"/>
            <a:ext cx="0" cy="3644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矩形 6"/>
          <p:cNvSpPr/>
          <p:nvPr/>
        </p:nvSpPr>
        <p:spPr>
          <a:xfrm>
            <a:off x="4616450" y="414338"/>
            <a:ext cx="30607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厌：通”餍”满足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6938" y="1944688"/>
            <a:ext cx="3168650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封：使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……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作疆界。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2488" y="2528888"/>
            <a:ext cx="3619500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阙：通“缺”，削减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06938" y="2933700"/>
            <a:ext cx="1530350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焉：哪里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62488" y="3384550"/>
            <a:ext cx="2438400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利：使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…..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获利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3"/>
          <p:cNvSpPr/>
          <p:nvPr/>
        </p:nvSpPr>
        <p:spPr>
          <a:xfrm>
            <a:off x="431800" y="4826000"/>
            <a:ext cx="8207375" cy="2032000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　　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晋国有什么满足的呢？现在它已经在东边让郑国成为晋国的边界，又想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西部的疆界，如果不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侵损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秦国，晋国将从哪里得到他们所企求的土地呢？使秦国受损而让晋国受益，您还是好好掂量掂量吧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en-US" altLang="zh-CN" sz="2800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1"/>
          <p:cNvSpPr txBox="1"/>
          <p:nvPr/>
        </p:nvSpPr>
        <p:spPr>
          <a:xfrm>
            <a:off x="2457450" y="4238625"/>
            <a:ext cx="6426200" cy="518160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唯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：句首语气词，表示希望。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图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：考虑。</a:t>
            </a:r>
            <a:endParaRPr lang="zh-CN" altLang="en-US" sz="28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Text Box 9"/>
          <p:cNvSpPr txBox="1"/>
          <p:nvPr/>
        </p:nvSpPr>
        <p:spPr>
          <a:xfrm>
            <a:off x="4706938" y="908050"/>
            <a:ext cx="4437062" cy="955675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何厌之有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：有何厌之，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“之”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，宾语前置的标志。</a:t>
            </a:r>
            <a:endParaRPr lang="zh-CN" altLang="en-US" sz="28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" name="文本框 23576"/>
          <p:cNvSpPr txBox="1"/>
          <p:nvPr/>
        </p:nvSpPr>
        <p:spPr>
          <a:xfrm>
            <a:off x="0" y="0"/>
            <a:ext cx="5130800" cy="646113"/>
          </a:xfrm>
          <a:prstGeom prst="rect">
            <a:avLst/>
          </a:prstGeom>
          <a:solidFill>
            <a:srgbClr val="0000FF"/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、推测未来，劝秦谨慎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 animBg="1"/>
      <p:bldP spid="13" grpId="0" bldLvl="0" animBg="1"/>
      <p:bldP spid="14" grpId="0" animBg="1"/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文本框 1"/>
          <p:cNvSpPr txBox="1"/>
          <p:nvPr/>
        </p:nvSpPr>
        <p:spPr>
          <a:xfrm>
            <a:off x="296863" y="3114675"/>
            <a:ext cx="914400" cy="1316038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秦军</a:t>
            </a:r>
            <a:endParaRPr lang="zh-CN" altLang="en-US" sz="4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39" name="AutoShape 4"/>
          <p:cNvSpPr/>
          <p:nvPr/>
        </p:nvSpPr>
        <p:spPr>
          <a:xfrm>
            <a:off x="971550" y="458788"/>
            <a:ext cx="792163" cy="6119812"/>
          </a:xfrm>
          <a:prstGeom prst="leftBrace">
            <a:avLst>
              <a:gd name="adj1" fmla="val 44457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9940" name="文本框 4"/>
          <p:cNvSpPr txBox="1"/>
          <p:nvPr/>
        </p:nvSpPr>
        <p:spPr>
          <a:xfrm>
            <a:off x="1646238" y="3683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开端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1" name="文本框 5"/>
          <p:cNvSpPr txBox="1"/>
          <p:nvPr/>
        </p:nvSpPr>
        <p:spPr>
          <a:xfrm>
            <a:off x="3041650" y="414338"/>
            <a:ext cx="2019300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秦晋围郑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2" name="文本框 7"/>
          <p:cNvSpPr txBox="1"/>
          <p:nvPr/>
        </p:nvSpPr>
        <p:spPr>
          <a:xfrm>
            <a:off x="1646238" y="2079625"/>
            <a:ext cx="1204912" cy="700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发展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3" name="AutoShape 4"/>
          <p:cNvSpPr/>
          <p:nvPr/>
        </p:nvSpPr>
        <p:spPr>
          <a:xfrm>
            <a:off x="2906713" y="1854200"/>
            <a:ext cx="228600" cy="1038225"/>
          </a:xfrm>
          <a:prstGeom prst="leftBrace">
            <a:avLst>
              <a:gd name="adj1" fmla="val 44491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9944" name="文本框 17418"/>
          <p:cNvSpPr txBox="1"/>
          <p:nvPr/>
        </p:nvSpPr>
        <p:spPr>
          <a:xfrm>
            <a:off x="3176588" y="1584325"/>
            <a:ext cx="2019300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临危受命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5" name="AutoShape 4"/>
          <p:cNvSpPr/>
          <p:nvPr/>
        </p:nvSpPr>
        <p:spPr>
          <a:xfrm rot="10800000">
            <a:off x="7677150" y="414338"/>
            <a:ext cx="657225" cy="6254750"/>
          </a:xfrm>
          <a:prstGeom prst="leftBrace">
            <a:avLst>
              <a:gd name="adj1" fmla="val 44412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9946" name="文本框 2"/>
          <p:cNvSpPr txBox="1"/>
          <p:nvPr/>
        </p:nvSpPr>
        <p:spPr>
          <a:xfrm>
            <a:off x="8081963" y="3068638"/>
            <a:ext cx="852487" cy="1214437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晋军</a:t>
            </a:r>
            <a:endParaRPr lang="zh-CN" altLang="en-US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2" name="TextBox 13"/>
          <p:cNvSpPr txBox="1"/>
          <p:nvPr/>
        </p:nvSpPr>
        <p:spPr>
          <a:xfrm>
            <a:off x="3222625" y="2484438"/>
            <a:ext cx="2036763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夜缒而出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6"/>
          <p:cNvSpPr txBox="1"/>
          <p:nvPr/>
        </p:nvSpPr>
        <p:spPr>
          <a:xfrm>
            <a:off x="1646238" y="3743325"/>
            <a:ext cx="12049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高潮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AutoShape 4"/>
          <p:cNvSpPr/>
          <p:nvPr/>
        </p:nvSpPr>
        <p:spPr>
          <a:xfrm>
            <a:off x="4751388" y="3338513"/>
            <a:ext cx="269875" cy="2116137"/>
          </a:xfrm>
          <a:prstGeom prst="leftBrace">
            <a:avLst>
              <a:gd name="adj1" fmla="val 44542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5855" name="文本框 26636"/>
          <p:cNvSpPr txBox="1"/>
          <p:nvPr/>
        </p:nvSpPr>
        <p:spPr>
          <a:xfrm>
            <a:off x="2862263" y="3789363"/>
            <a:ext cx="2036762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劝退秦师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26638"/>
          <p:cNvSpPr txBox="1"/>
          <p:nvPr/>
        </p:nvSpPr>
        <p:spPr>
          <a:xfrm>
            <a:off x="4886325" y="3114675"/>
            <a:ext cx="30162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欲扬先抑，以退为进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26639"/>
          <p:cNvSpPr txBox="1"/>
          <p:nvPr/>
        </p:nvSpPr>
        <p:spPr>
          <a:xfrm>
            <a:off x="4841875" y="3698875"/>
            <a:ext cx="30607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阐明利害，晓之以理</a:t>
            </a:r>
            <a:endParaRPr lang="zh-CN" altLang="en-US" sz="2400" dirty="0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26640"/>
          <p:cNvSpPr txBox="1"/>
          <p:nvPr/>
        </p:nvSpPr>
        <p:spPr>
          <a:xfrm>
            <a:off x="4841875" y="4238625"/>
            <a:ext cx="295433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以利相诱，为秦着想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6642"/>
          <p:cNvSpPr txBox="1"/>
          <p:nvPr/>
        </p:nvSpPr>
        <p:spPr>
          <a:xfrm>
            <a:off x="4886325" y="4824413"/>
            <a:ext cx="2987675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引史为例，巧设离间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60" name="矩形 21"/>
          <p:cNvSpPr/>
          <p:nvPr/>
        </p:nvSpPr>
        <p:spPr>
          <a:xfrm>
            <a:off x="4932363" y="5319713"/>
            <a:ext cx="296862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推测未来，劝秦谨慎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2" grpId="0"/>
      <p:bldP spid="16" grpId="0" bldLvl="0" animBg="1"/>
      <p:bldP spid="35855" grpId="0"/>
      <p:bldP spid="18" grpId="0"/>
      <p:bldP spid="19" grpId="0"/>
      <p:bldP spid="20" grpId="0"/>
      <p:bldP spid="21" grpId="0" build="allAtOnce"/>
      <p:bldP spid="3586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endParaRPr lang="zh-CN" altLang="en-US" dirty="0"/>
          </a:p>
        </p:txBody>
      </p:sp>
      <p:sp>
        <p:nvSpPr>
          <p:cNvPr id="40962" name="内容占位符 2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lstStyle/>
          <a:p>
            <a:endParaRPr lang="zh-CN" altLang="en-US" dirty="0"/>
          </a:p>
        </p:txBody>
      </p:sp>
      <p:pic>
        <p:nvPicPr>
          <p:cNvPr id="4096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Rectangle 2"/>
          <p:cNvSpPr/>
          <p:nvPr/>
        </p:nvSpPr>
        <p:spPr>
          <a:xfrm>
            <a:off x="1557338" y="773113"/>
            <a:ext cx="2474912" cy="2555875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秦伯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说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，与郑人盟，使杞子、逢孙、杨孙戍之，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乃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还 。 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65" name="直接连接符 27650"/>
          <p:cNvSpPr/>
          <p:nvPr/>
        </p:nvSpPr>
        <p:spPr>
          <a:xfrm flipH="1">
            <a:off x="4662488" y="368300"/>
            <a:ext cx="9525" cy="36464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Text Box 9"/>
          <p:cNvSpPr txBox="1"/>
          <p:nvPr/>
        </p:nvSpPr>
        <p:spPr>
          <a:xfrm>
            <a:off x="4751388" y="684213"/>
            <a:ext cx="2835275" cy="1076325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说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：通“悦”，高兴。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Text Box 11"/>
          <p:cNvSpPr txBox="1"/>
          <p:nvPr/>
        </p:nvSpPr>
        <p:spPr>
          <a:xfrm>
            <a:off x="4886325" y="2663825"/>
            <a:ext cx="2114550" cy="598488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乃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：于是。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Rectangle 3"/>
          <p:cNvSpPr/>
          <p:nvPr/>
        </p:nvSpPr>
        <p:spPr>
          <a:xfrm>
            <a:off x="611188" y="4103688"/>
            <a:ext cx="3960812" cy="2308225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32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秦伯很高兴，就与郑国签订了盟约。并派杞子、逢孙、杨孙帮郑国守卫，于是，秦伯就率军回国了。 </a:t>
            </a:r>
            <a:endParaRPr lang="zh-CN" altLang="en-US" sz="32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 Box 12"/>
          <p:cNvSpPr txBox="1"/>
          <p:nvPr/>
        </p:nvSpPr>
        <p:spPr>
          <a:xfrm>
            <a:off x="5607050" y="4149725"/>
            <a:ext cx="2970213" cy="2062163"/>
          </a:xfrm>
          <a:prstGeom prst="rect">
            <a:avLst/>
          </a:prstGeom>
          <a:noFill/>
          <a:ln w="2857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烛之武怎样说退秦师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？赏析其高妙的劝说艺术。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/>
          <p:nvPr/>
        </p:nvSpPr>
        <p:spPr>
          <a:xfrm>
            <a:off x="46038" y="677863"/>
            <a:ext cx="8999537" cy="5803900"/>
          </a:xfrm>
          <a:prstGeom prst="rect">
            <a:avLst/>
          </a:prstGeom>
          <a:noFill/>
          <a:ln w="1905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lvl="0" indent="0">
              <a:lnSpc>
                <a:spcPct val="115000"/>
              </a:lnSpc>
            </a:pPr>
            <a:r>
              <a:rPr lang="en-US" altLang="zh-CN" sz="3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左传</a:t>
            </a:r>
            <a:r>
              <a:rPr lang="en-US" altLang="en-US" sz="3200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我国第一部叙事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详细的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编年体历史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著作，相传是春秋末年鲁国的史官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左丘明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所著。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15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左转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的别名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春秋左氏传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左氏春秋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15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</a:t>
            </a:r>
            <a:r>
              <a:rPr lang="en-US" altLang="zh-CN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左传</a:t>
            </a:r>
            <a:r>
              <a:rPr lang="en-US" altLang="zh-CN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公羊传</a:t>
            </a:r>
            <a:r>
              <a:rPr lang="en-US" altLang="zh-CN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谷梁传</a:t>
            </a:r>
            <a:r>
              <a:rPr lang="en-US" altLang="zh-CN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都是为解说</a:t>
            </a:r>
            <a:r>
              <a:rPr lang="en-US" altLang="zh-CN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春秋</a:t>
            </a:r>
            <a:r>
              <a:rPr lang="en-US" altLang="zh-CN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而作，所以它们又被称作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“春秋三传”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《春秋》三传：《左传》、《公羊传》、《谷梁传》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左传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记事起于</a:t>
            </a:r>
            <a:r>
              <a:rPr lang="zh-CN" altLang="en-US" sz="32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鲁隐公元年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，终于</a:t>
            </a:r>
            <a:r>
              <a:rPr lang="zh-CN" altLang="en-US" sz="32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鲁哀公二十七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年。 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15000"/>
              </a:lnSpc>
            </a:pPr>
            <a:r>
              <a:rPr lang="zh-CN" altLang="en-US" sz="3200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3200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(①</a:t>
            </a:r>
            <a:r>
              <a:rPr lang="zh-CN" altLang="en-US" sz="3200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传－－注释或解释经书的文字。</a:t>
            </a:r>
            <a:r>
              <a:rPr lang="en-US" altLang="zh-CN" sz="3200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200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292350" y="-49212"/>
            <a:ext cx="4152900" cy="874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fontAlgn="base" hangingPunct="1">
              <a:spcBef>
                <a:spcPct val="50000"/>
              </a:spcBef>
            </a:pPr>
            <a:r>
              <a:rPr lang="en-US" altLang="zh-CN" sz="4800" strike="noStrike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《</a:t>
            </a:r>
            <a:r>
              <a:rPr lang="zh-CN" altLang="en-US" sz="4800" strike="noStrike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左传</a:t>
            </a:r>
            <a:r>
              <a:rPr lang="en-US" altLang="zh-CN" sz="4800" strike="noStrike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》</a:t>
            </a:r>
            <a:r>
              <a:rPr lang="zh-CN" altLang="en-US" sz="4800" strike="noStrike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简介</a:t>
            </a:r>
            <a:endParaRPr lang="zh-CN" altLang="en-US" sz="4800" strike="noStrike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标题 1"/>
          <p:cNvSpPr>
            <a:spLocks noGrp="1"/>
          </p:cNvSpPr>
          <p:nvPr>
            <p:ph type="title" idx="4294967295"/>
          </p:nvPr>
        </p:nvSpPr>
        <p:spPr>
          <a:xfrm>
            <a:off x="1435100" y="357188"/>
            <a:ext cx="749935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烛之武说辞的艺术技巧</a:t>
            </a: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1987" name="内容占位符 2"/>
          <p:cNvSpPr>
            <a:spLocks noGrp="1" noRot="1"/>
          </p:cNvSpPr>
          <p:nvPr>
            <p:ph idx="4294967295"/>
          </p:nvPr>
        </p:nvSpPr>
        <p:spPr>
          <a:xfrm>
            <a:off x="566738" y="1628775"/>
            <a:ext cx="4005262" cy="4564063"/>
          </a:xfrm>
        </p:spPr>
        <p:txBody>
          <a:bodyPr wrap="square" lIns="91440" tIns="45720" rIns="91440" bIns="45720" anchor="t"/>
          <a:lstStyle/>
          <a:p>
            <a:pPr marL="365125" lvl="0" indent="-282575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善于揣摩心理；</a:t>
            </a:r>
            <a:endParaRPr lang="zh-CN" altLang="en-US" sz="40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lvl="0" indent="-282575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善于分析利弊；</a:t>
            </a:r>
            <a:endParaRPr lang="zh-CN" altLang="en-US" sz="40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lvl="0" indent="-282575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善于利用矛盾；</a:t>
            </a:r>
            <a:endParaRPr lang="zh-CN" altLang="en-US" sz="40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lvl="0" indent="-282575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讲究语言艺术。</a:t>
            </a:r>
            <a:endParaRPr lang="zh-CN" altLang="en-US" sz="40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lvl="0" indent="-282575" eaLnBrk="1" hangingPunct="1">
              <a:buFont typeface="Wingdings" panose="05000000000000000000" pitchFamily="2" charset="2"/>
              <a:buNone/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AutoShape 14"/>
          <p:cNvSpPr/>
          <p:nvPr/>
        </p:nvSpPr>
        <p:spPr>
          <a:xfrm flipH="1">
            <a:off x="4211638" y="1944688"/>
            <a:ext cx="609600" cy="3581400"/>
          </a:xfrm>
          <a:prstGeom prst="leftBrace">
            <a:avLst>
              <a:gd name="adj1" fmla="val 48822"/>
              <a:gd name="adj2" fmla="val 50000"/>
            </a:avLst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sz="2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4719320" y="2168525"/>
            <a:ext cx="671513" cy="3657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机智善辩的外交家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9" name="AutoShape 13"/>
          <p:cNvSpPr/>
          <p:nvPr/>
        </p:nvSpPr>
        <p:spPr>
          <a:xfrm>
            <a:off x="5246688" y="1944688"/>
            <a:ext cx="609600" cy="3581400"/>
          </a:xfrm>
          <a:prstGeom prst="leftBrace">
            <a:avLst>
              <a:gd name="adj1" fmla="val 48822"/>
              <a:gd name="adj2" fmla="val 50000"/>
            </a:avLst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sz="2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5651500" y="2033588"/>
            <a:ext cx="32766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以“利”巧攻心理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5697538" y="3473450"/>
            <a:ext cx="30797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以“害”巧析形势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5741988" y="5049838"/>
            <a:ext cx="3097212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以“史”巧施离间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矩形 27649"/>
          <p:cNvSpPr/>
          <p:nvPr/>
        </p:nvSpPr>
        <p:spPr>
          <a:xfrm>
            <a:off x="657225" y="0"/>
            <a:ext cx="3960813" cy="4883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30000"/>
              </a:lnSpc>
            </a:pPr>
            <a:endParaRPr lang="zh-CN" altLang="en-US" dirty="0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子犯请击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之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，公曰：</a:t>
            </a:r>
            <a:r>
              <a:rPr lang="zh-CN" altLang="en-US" sz="3200" dirty="0">
                <a:latin typeface="宋体" panose="02010600030101010101" pitchFamily="2" charset="-122"/>
                <a:ea typeface="楷体_GB2312" pitchFamily="1" charset="-122"/>
              </a:rPr>
              <a:t>“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不可。</a:t>
            </a:r>
            <a:r>
              <a:rPr lang="zh-CN" altLang="en-US" sz="3200" dirty="0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微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夫人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之力不及此。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因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人之力而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敝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之，不仁；失其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所与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，不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知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；以乱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易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整，不武。吾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其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还也。</a:t>
            </a:r>
            <a:r>
              <a:rPr lang="zh-CN" altLang="en-US" sz="3200" dirty="0">
                <a:latin typeface="宋体" panose="02010600030101010101" pitchFamily="2" charset="-122"/>
                <a:ea typeface="楷体_GB2312" pitchFamily="1" charset="-122"/>
              </a:rPr>
              <a:t>”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亦去之。</a:t>
            </a:r>
            <a:endParaRPr lang="zh-CN" altLang="en-US" sz="32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3011" name="直接连接符 27650"/>
          <p:cNvSpPr/>
          <p:nvPr/>
        </p:nvSpPr>
        <p:spPr>
          <a:xfrm flipH="1">
            <a:off x="4662488" y="368300"/>
            <a:ext cx="9525" cy="44100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矩形 6"/>
          <p:cNvSpPr/>
          <p:nvPr/>
        </p:nvSpPr>
        <p:spPr>
          <a:xfrm>
            <a:off x="4797425" y="458788"/>
            <a:ext cx="2174875" cy="488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之：代指秦军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6938" y="1449388"/>
            <a:ext cx="3240088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夫（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f ú 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）人：那人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41875" y="1898650"/>
            <a:ext cx="194468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heavy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因：依靠</a:t>
            </a:r>
            <a:endParaRPr kumimoji="0" lang="zh-CN" altLang="en-US" sz="2600" b="1" i="0" u="heavy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7425" y="2349500"/>
            <a:ext cx="1619250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敝：损害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07163" y="2349500"/>
            <a:ext cx="2636838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所与：同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结盟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1388" y="3024188"/>
            <a:ext cx="194468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知：通“智”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2488" y="3654425"/>
            <a:ext cx="3657600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heavy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其：还是。表商量语气</a:t>
            </a:r>
            <a:endParaRPr kumimoji="0" lang="zh-CN" altLang="en-US" sz="2600" b="1" i="0" u="heavy" strike="noStrike" kern="1200" cap="none" spc="0" normalizeH="0" baseline="0" noProof="1">
              <a:ln>
                <a:noFill/>
              </a:ln>
              <a:solidFill>
                <a:srgbClr val="00B05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41875" y="954088"/>
            <a:ext cx="23495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heavy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微：</a:t>
            </a:r>
            <a:r>
              <a:rPr kumimoji="0" lang="zh-CN" altLang="en-US" sz="2800" b="1" i="0" u="heavy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假如没有</a:t>
            </a:r>
            <a:endParaRPr kumimoji="0" lang="zh-CN" altLang="en-US" sz="2800" b="1" i="0" u="heavy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3"/>
          <p:cNvSpPr/>
          <p:nvPr/>
        </p:nvSpPr>
        <p:spPr>
          <a:xfrm>
            <a:off x="0" y="4806950"/>
            <a:ext cx="9144000" cy="2051050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子犯请求晋侯下令攻击秦军。晋侯说：“不行。假如没有那人的支持，我就不会有今天。依靠了别人的力量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却</a:t>
            </a: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又去损害他，这是不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仁义</a:t>
            </a: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的；失掉自己的同盟国，这是不明智的；以混乱代替联合一致，这是不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勇武</a:t>
            </a: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的。我们还是回去吧。”这样晋军也撤离了郑国。 </a:t>
            </a:r>
            <a:endParaRPr lang="zh-CN" altLang="en-US" sz="28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02463" y="2979738"/>
            <a:ext cx="1627188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易：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代替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文本框 96260"/>
          <p:cNvSpPr txBox="1"/>
          <p:nvPr/>
        </p:nvSpPr>
        <p:spPr>
          <a:xfrm>
            <a:off x="657225" y="1628775"/>
            <a:ext cx="8099425" cy="312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48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“</a:t>
            </a:r>
            <a:r>
              <a:rPr lang="zh-CN" altLang="en-US" sz="48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微夫人之力不及此”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公元前</a:t>
            </a:r>
            <a:r>
              <a:rPr lang="en-US" altLang="zh-CN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636</a:t>
            </a: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年，秦穆公送晋文公重耳返国即位。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/>
              <a:buNone/>
            </a:pPr>
            <a:endParaRPr lang="zh-CN" altLang="en-US" sz="320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  <a:p>
            <a:pPr lvl="0" indent="0"/>
            <a:r>
              <a:rPr lang="zh-CN" altLang="en-US" sz="32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     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TextBox 4"/>
          <p:cNvSpPr txBox="1"/>
          <p:nvPr/>
        </p:nvSpPr>
        <p:spPr>
          <a:xfrm>
            <a:off x="657225" y="368300"/>
            <a:ext cx="8105775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晋文公为什么不进攻秦国军队？</a:t>
            </a:r>
            <a:endParaRPr lang="zh-CN" altLang="en-US" sz="44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8300" y="1719263"/>
            <a:ext cx="8613775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主要是晋文公并不昏庸，很有理智，能隐忍不发，随机应变。因为如果这时进攻秦军，晋军就有可能处于腹背受敌的不利境地。而由此，也就证明了烛之武说退秦师的成功。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2525" y="4913313"/>
            <a:ext cx="7596188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对秦国心怀感恩之心，“义”作祟。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文本框 1"/>
          <p:cNvSpPr txBox="1"/>
          <p:nvPr/>
        </p:nvSpPr>
        <p:spPr>
          <a:xfrm>
            <a:off x="296863" y="3114675"/>
            <a:ext cx="914400" cy="1316038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4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秦军</a:t>
            </a:r>
            <a:endParaRPr lang="zh-CN" altLang="en-US" sz="4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3" name="AutoShape 4"/>
          <p:cNvSpPr/>
          <p:nvPr/>
        </p:nvSpPr>
        <p:spPr>
          <a:xfrm>
            <a:off x="971550" y="458788"/>
            <a:ext cx="792163" cy="6119812"/>
          </a:xfrm>
          <a:prstGeom prst="leftBrace">
            <a:avLst>
              <a:gd name="adj1" fmla="val 44457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6084" name="文本框 4"/>
          <p:cNvSpPr txBox="1"/>
          <p:nvPr/>
        </p:nvSpPr>
        <p:spPr>
          <a:xfrm>
            <a:off x="1646238" y="3683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开端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5" name="文本框 5"/>
          <p:cNvSpPr txBox="1"/>
          <p:nvPr/>
        </p:nvSpPr>
        <p:spPr>
          <a:xfrm>
            <a:off x="3041650" y="414338"/>
            <a:ext cx="2019300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秦晋围郑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6" name="文本框 7"/>
          <p:cNvSpPr txBox="1"/>
          <p:nvPr/>
        </p:nvSpPr>
        <p:spPr>
          <a:xfrm>
            <a:off x="1646238" y="2079625"/>
            <a:ext cx="1204912" cy="700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发展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7" name="AutoShape 4"/>
          <p:cNvSpPr/>
          <p:nvPr/>
        </p:nvSpPr>
        <p:spPr>
          <a:xfrm>
            <a:off x="2906713" y="1854200"/>
            <a:ext cx="228600" cy="1038225"/>
          </a:xfrm>
          <a:prstGeom prst="leftBrace">
            <a:avLst>
              <a:gd name="adj1" fmla="val 44491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6088" name="文本框 17418"/>
          <p:cNvSpPr txBox="1"/>
          <p:nvPr/>
        </p:nvSpPr>
        <p:spPr>
          <a:xfrm>
            <a:off x="3176588" y="1584325"/>
            <a:ext cx="2019300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临危受命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9" name="TextBox 13"/>
          <p:cNvSpPr txBox="1"/>
          <p:nvPr/>
        </p:nvSpPr>
        <p:spPr>
          <a:xfrm>
            <a:off x="3222625" y="2484438"/>
            <a:ext cx="2036763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夜缒而出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90" name="文本框 6"/>
          <p:cNvSpPr txBox="1"/>
          <p:nvPr/>
        </p:nvSpPr>
        <p:spPr>
          <a:xfrm>
            <a:off x="1646238" y="3743325"/>
            <a:ext cx="12049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高潮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91" name="文本框 26636"/>
          <p:cNvSpPr txBox="1"/>
          <p:nvPr/>
        </p:nvSpPr>
        <p:spPr>
          <a:xfrm>
            <a:off x="3087688" y="3789363"/>
            <a:ext cx="2036762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劝退秦师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92" name="AutoShape 4"/>
          <p:cNvSpPr/>
          <p:nvPr/>
        </p:nvSpPr>
        <p:spPr>
          <a:xfrm rot="10800000">
            <a:off x="5651500" y="368300"/>
            <a:ext cx="657225" cy="6254750"/>
          </a:xfrm>
          <a:prstGeom prst="leftBrace">
            <a:avLst>
              <a:gd name="adj1" fmla="val 44412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6093" name="文本框 2"/>
          <p:cNvSpPr txBox="1"/>
          <p:nvPr/>
        </p:nvSpPr>
        <p:spPr>
          <a:xfrm>
            <a:off x="6372225" y="3068638"/>
            <a:ext cx="852488" cy="1214437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/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晋军</a:t>
            </a:r>
            <a:endParaRPr lang="zh-CN" altLang="en-US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7415"/>
          <p:cNvSpPr txBox="1"/>
          <p:nvPr/>
        </p:nvSpPr>
        <p:spPr>
          <a:xfrm>
            <a:off x="1692275" y="5724525"/>
            <a:ext cx="1212850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结局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28690"/>
          <p:cNvSpPr txBox="1"/>
          <p:nvPr/>
        </p:nvSpPr>
        <p:spPr>
          <a:xfrm>
            <a:off x="3041650" y="576897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秦晋退兵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 descr="http://g.hiphotos.baidu.com/zhidao/pic/item/8718367adab44aed4080153cb01c8701a08bfb1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TextBox 6"/>
          <p:cNvSpPr txBox="1"/>
          <p:nvPr/>
        </p:nvSpPr>
        <p:spPr>
          <a:xfrm>
            <a:off x="117475" y="0"/>
            <a:ext cx="3889375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春秋后期各诸侯国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13"/>
          <p:cNvSpPr txBox="1"/>
          <p:nvPr/>
        </p:nvSpPr>
        <p:spPr>
          <a:xfrm>
            <a:off x="2133600" y="0"/>
            <a:ext cx="4648200" cy="71120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00FF"/>
                </a:solidFill>
                <a:latin typeface="Garamond" panose="02020404030301010803" pitchFamily="18" charset="0"/>
                <a:ea typeface="华文新魏" pitchFamily="2" charset="-122"/>
              </a:rPr>
              <a:t>烛之武的语言艺术</a:t>
            </a:r>
            <a:endParaRPr lang="zh-CN" altLang="en-US" sz="4000" dirty="0">
              <a:solidFill>
                <a:srgbClr val="0000FF"/>
              </a:solidFill>
              <a:latin typeface="Garamond" panose="02020404030301010803" pitchFamily="18" charset="0"/>
              <a:ea typeface="华文新魏" pitchFamily="2" charset="-122"/>
            </a:endParaRPr>
          </a:p>
        </p:txBody>
      </p:sp>
      <p:sp>
        <p:nvSpPr>
          <p:cNvPr id="6" name="Text Box 14"/>
          <p:cNvSpPr txBox="1"/>
          <p:nvPr/>
        </p:nvSpPr>
        <p:spPr>
          <a:xfrm>
            <a:off x="457200" y="914400"/>
            <a:ext cx="3895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0000FF"/>
                </a:solidFill>
                <a:latin typeface="华文中宋"/>
                <a:ea typeface="华文中宋"/>
              </a:rPr>
              <a:t>郑  亡 （言于</a:t>
            </a:r>
            <a:r>
              <a:rPr lang="zh-CN" altLang="en-US" sz="3200" dirty="0">
                <a:latin typeface="华文中宋"/>
                <a:ea typeface="华文中宋"/>
              </a:rPr>
              <a:t>秦</a:t>
            </a:r>
            <a:r>
              <a:rPr lang="zh-CN" altLang="en-US" sz="3200" dirty="0">
                <a:solidFill>
                  <a:srgbClr val="0000FF"/>
                </a:solidFill>
                <a:latin typeface="华文中宋"/>
                <a:ea typeface="华文中宋"/>
              </a:rPr>
              <a:t>） </a:t>
            </a:r>
            <a:endParaRPr lang="zh-CN" altLang="en-US" sz="3200" dirty="0">
              <a:solidFill>
                <a:srgbClr val="0000FF"/>
              </a:solidFill>
              <a:latin typeface="华文中宋"/>
              <a:ea typeface="华文中宋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457200" y="1600200"/>
            <a:ext cx="3895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00B050"/>
                </a:solidFill>
                <a:latin typeface="华文中宋"/>
                <a:ea typeface="华文中宋"/>
              </a:rPr>
              <a:t>亡  郑 （害于</a:t>
            </a:r>
            <a:r>
              <a:rPr lang="zh-CN" altLang="en-US" sz="3200" dirty="0">
                <a:solidFill>
                  <a:schemeClr val="tx2"/>
                </a:solidFill>
                <a:latin typeface="华文中宋"/>
                <a:ea typeface="华文中宋"/>
              </a:rPr>
              <a:t>秦</a:t>
            </a:r>
            <a:r>
              <a:rPr lang="zh-CN" altLang="en-US" sz="3200" dirty="0">
                <a:solidFill>
                  <a:srgbClr val="00B050"/>
                </a:solidFill>
                <a:latin typeface="华文中宋"/>
                <a:ea typeface="华文中宋"/>
              </a:rPr>
              <a:t>） </a:t>
            </a:r>
            <a:endParaRPr lang="zh-CN" altLang="en-US" sz="3200" dirty="0">
              <a:solidFill>
                <a:srgbClr val="00B050"/>
              </a:solidFill>
              <a:latin typeface="华文中宋"/>
              <a:ea typeface="华文中宋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304800" y="2346325"/>
            <a:ext cx="41021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dirty="0">
                <a:latin typeface="华文中宋"/>
                <a:ea typeface="华文中宋"/>
              </a:rPr>
              <a:t> </a:t>
            </a:r>
            <a:r>
              <a:rPr lang="zh-CN" altLang="en-US" sz="3200" dirty="0">
                <a:solidFill>
                  <a:srgbClr val="0000FF"/>
                </a:solidFill>
                <a:latin typeface="华文中宋"/>
                <a:ea typeface="华文中宋"/>
              </a:rPr>
              <a:t>舍  郑 （利于</a:t>
            </a:r>
            <a:r>
              <a:rPr lang="zh-CN" altLang="en-US" sz="3200" dirty="0">
                <a:solidFill>
                  <a:schemeClr val="tx2"/>
                </a:solidFill>
                <a:latin typeface="华文中宋"/>
                <a:ea typeface="华文中宋"/>
              </a:rPr>
              <a:t>秦</a:t>
            </a:r>
            <a:r>
              <a:rPr lang="zh-CN" altLang="en-US" sz="3200" dirty="0">
                <a:solidFill>
                  <a:srgbClr val="0000FF"/>
                </a:solidFill>
                <a:latin typeface="华文中宋"/>
                <a:ea typeface="华文中宋"/>
              </a:rPr>
              <a:t>）</a:t>
            </a:r>
            <a:r>
              <a:rPr lang="zh-CN" altLang="en-US" sz="3200" dirty="0">
                <a:latin typeface="华文中宋"/>
                <a:ea typeface="华文中宋"/>
              </a:rPr>
              <a:t> </a:t>
            </a:r>
            <a:endParaRPr lang="zh-CN" altLang="en-US" sz="3200" dirty="0">
              <a:latin typeface="华文中宋"/>
              <a:ea typeface="华文中宋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457200" y="2955925"/>
            <a:ext cx="3895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00B050"/>
                </a:solidFill>
                <a:latin typeface="华文中宋"/>
                <a:ea typeface="华文中宋"/>
              </a:rPr>
              <a:t>赐  晋 （负于</a:t>
            </a:r>
            <a:r>
              <a:rPr lang="zh-CN" altLang="en-US" sz="3200" dirty="0">
                <a:solidFill>
                  <a:schemeClr val="tx2"/>
                </a:solidFill>
                <a:latin typeface="华文中宋"/>
                <a:ea typeface="华文中宋"/>
              </a:rPr>
              <a:t>秦</a:t>
            </a:r>
            <a:r>
              <a:rPr lang="zh-CN" altLang="en-US" sz="3200" dirty="0">
                <a:solidFill>
                  <a:srgbClr val="00B050"/>
                </a:solidFill>
                <a:latin typeface="华文中宋"/>
                <a:ea typeface="华文中宋"/>
              </a:rPr>
              <a:t>）</a:t>
            </a:r>
            <a:r>
              <a:rPr lang="zh-CN" altLang="en-US" sz="3200" dirty="0">
                <a:latin typeface="华文中宋"/>
                <a:ea typeface="华文中宋"/>
              </a:rPr>
              <a:t> </a:t>
            </a:r>
            <a:endParaRPr lang="zh-CN" altLang="en-US" sz="3200" dirty="0">
              <a:latin typeface="华文中宋"/>
              <a:ea typeface="华文中宋"/>
            </a:endParaRPr>
          </a:p>
        </p:txBody>
      </p:sp>
      <p:sp>
        <p:nvSpPr>
          <p:cNvPr id="10" name="Text Box 8"/>
          <p:cNvSpPr txBox="1"/>
          <p:nvPr/>
        </p:nvSpPr>
        <p:spPr>
          <a:xfrm>
            <a:off x="457200" y="3641725"/>
            <a:ext cx="3689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0000FF"/>
                </a:solidFill>
                <a:latin typeface="华文中宋"/>
                <a:ea typeface="华文中宋"/>
              </a:rPr>
              <a:t>肆  晋 （阙于</a:t>
            </a:r>
            <a:r>
              <a:rPr lang="zh-CN" altLang="en-US" sz="3200" dirty="0">
                <a:solidFill>
                  <a:schemeClr val="tx2"/>
                </a:solidFill>
                <a:latin typeface="华文中宋"/>
                <a:ea typeface="华文中宋"/>
              </a:rPr>
              <a:t>秦</a:t>
            </a:r>
            <a:r>
              <a:rPr lang="zh-CN" altLang="en-US" sz="3200" dirty="0">
                <a:solidFill>
                  <a:srgbClr val="0000FF"/>
                </a:solidFill>
                <a:latin typeface="华文中宋"/>
                <a:ea typeface="华文中宋"/>
              </a:rPr>
              <a:t>）</a:t>
            </a:r>
            <a:endParaRPr lang="zh-CN" altLang="en-US" sz="3200" dirty="0">
              <a:solidFill>
                <a:srgbClr val="0000FF"/>
              </a:solidFill>
              <a:latin typeface="华文中宋"/>
              <a:ea typeface="华文中宋"/>
            </a:endParaRPr>
          </a:p>
        </p:txBody>
      </p:sp>
      <p:sp>
        <p:nvSpPr>
          <p:cNvPr id="11" name="Text Box 9"/>
          <p:cNvSpPr txBox="1"/>
          <p:nvPr/>
        </p:nvSpPr>
        <p:spPr>
          <a:xfrm>
            <a:off x="4032250" y="2214563"/>
            <a:ext cx="1214438" cy="10763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晓 以</a:t>
            </a:r>
            <a:endParaRPr lang="zh-CN" altLang="en-US" sz="3200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 害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0"/>
          <p:cNvSpPr txBox="1"/>
          <p:nvPr/>
        </p:nvSpPr>
        <p:spPr>
          <a:xfrm>
            <a:off x="4076700" y="1223963"/>
            <a:ext cx="4560888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处处言秦，处处为郑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1"/>
          <p:cNvSpPr txBox="1"/>
          <p:nvPr/>
        </p:nvSpPr>
        <p:spPr>
          <a:xfrm>
            <a:off x="4302125" y="3608388"/>
            <a:ext cx="4560888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明则为秦，暗则图晋</a:t>
            </a:r>
            <a:r>
              <a:rPr lang="zh-CN" altLang="en-US" sz="32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200" dirty="0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31913" y="4329113"/>
            <a:ext cx="6670675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句句与郑无关，句句关郑兴亡。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87463" y="4959350"/>
            <a:ext cx="6704012" cy="1630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600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“</a:t>
            </a:r>
            <a:r>
              <a:rPr lang="zh-CN" altLang="en-US" sz="3600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君”，</a:t>
            </a:r>
            <a:r>
              <a:rPr lang="en-US" altLang="zh-CN" sz="3600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“</a:t>
            </a:r>
            <a:r>
              <a:rPr lang="zh-CN" altLang="en-US" sz="3600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郑” 。） </a:t>
            </a:r>
            <a:endParaRPr lang="zh-CN" altLang="en-US" sz="3600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/>
            <a:r>
              <a:rPr lang="zh-CN" altLang="en-US" sz="3200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真可谓：三寸巧舌力挽狂澜息国难，</a:t>
            </a:r>
            <a:endParaRPr lang="zh-CN" altLang="en-US" sz="3200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/>
            <a:r>
              <a:rPr lang="zh-CN" altLang="en-US" sz="3200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一番善言情荡衷肠罢干戈。</a:t>
            </a:r>
            <a:endParaRPr lang="zh-CN" altLang="en-US" sz="3200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0" y="533400"/>
            <a:ext cx="2667000" cy="5794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、郑既知亡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Line 20"/>
          <p:cNvSpPr/>
          <p:nvPr/>
        </p:nvSpPr>
        <p:spPr>
          <a:xfrm>
            <a:off x="2501900" y="819150"/>
            <a:ext cx="1689100" cy="19050"/>
          </a:xfrm>
          <a:prstGeom prst="line">
            <a:avLst/>
          </a:prstGeom>
          <a:ln w="76200" cap="flat" cmpd="sng">
            <a:solidFill>
              <a:srgbClr val="FFCC00"/>
            </a:solidFill>
            <a:prstDash val="sysDot"/>
            <a:round/>
            <a:headEnd type="none" w="med" len="med"/>
            <a:tailEnd type="triangle" w="med" len="med"/>
          </a:ln>
        </p:spPr>
      </p:sp>
      <p:sp>
        <p:nvSpPr>
          <p:cNvPr id="7" name="Text Box 22"/>
          <p:cNvSpPr txBox="1"/>
          <p:nvPr/>
        </p:nvSpPr>
        <p:spPr>
          <a:xfrm>
            <a:off x="2743200" y="2286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对秦</a:t>
            </a:r>
            <a:endParaRPr lang="zh-CN" altLang="en-US" sz="32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4481513" y="549275"/>
            <a:ext cx="2667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退出（示弱）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0" y="1447800"/>
            <a:ext cx="2743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、亡郑陪邻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Line 5"/>
          <p:cNvSpPr/>
          <p:nvPr/>
        </p:nvSpPr>
        <p:spPr>
          <a:xfrm>
            <a:off x="2667000" y="1828800"/>
            <a:ext cx="1676400" cy="0"/>
          </a:xfrm>
          <a:prstGeom prst="line">
            <a:avLst/>
          </a:prstGeom>
          <a:ln w="76200" cap="flat" cmpd="sng">
            <a:solidFill>
              <a:srgbClr val="FFCC00"/>
            </a:solidFill>
            <a:prstDash val="sysDot"/>
            <a:round/>
            <a:headEnd type="none" w="med" len="med"/>
            <a:tailEnd type="triangle" w="med" len="med"/>
          </a:ln>
        </p:spPr>
      </p:sp>
      <p:sp>
        <p:nvSpPr>
          <p:cNvPr id="11" name="Text Box 22"/>
          <p:cNvSpPr txBox="1"/>
          <p:nvPr/>
        </p:nvSpPr>
        <p:spPr>
          <a:xfrm>
            <a:off x="2816225" y="1179513"/>
            <a:ext cx="1143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对秦</a:t>
            </a:r>
            <a:endParaRPr lang="zh-CN" altLang="en-US" sz="32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481513" y="1449388"/>
            <a:ext cx="2819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有害（离间）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Text Box 16"/>
          <p:cNvSpPr txBox="1"/>
          <p:nvPr/>
        </p:nvSpPr>
        <p:spPr>
          <a:xfrm>
            <a:off x="1241425" y="2079625"/>
            <a:ext cx="18462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（表面）</a:t>
            </a:r>
            <a:endParaRPr lang="zh-CN" altLang="en-US" sz="32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0" y="2971800"/>
            <a:ext cx="3048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、舍郑利秦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Line 9"/>
          <p:cNvSpPr/>
          <p:nvPr/>
        </p:nvSpPr>
        <p:spPr>
          <a:xfrm>
            <a:off x="2667000" y="3352800"/>
            <a:ext cx="1676400" cy="0"/>
          </a:xfrm>
          <a:prstGeom prst="line">
            <a:avLst/>
          </a:prstGeom>
          <a:ln w="76200" cap="flat" cmpd="sng">
            <a:solidFill>
              <a:schemeClr val="hlink"/>
            </a:solidFill>
            <a:prstDash val="sysDot"/>
            <a:round/>
            <a:headEnd type="none" w="med" len="med"/>
            <a:tailEnd type="triangle" w="med" len="med"/>
          </a:ln>
        </p:spPr>
      </p:sp>
      <p:sp>
        <p:nvSpPr>
          <p:cNvPr id="16" name="Text Box 8"/>
          <p:cNvSpPr txBox="1"/>
          <p:nvPr/>
        </p:nvSpPr>
        <p:spPr>
          <a:xfrm>
            <a:off x="2819400" y="26670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对秦</a:t>
            </a:r>
            <a:endParaRPr lang="zh-CN" altLang="en-US" sz="32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495800" y="2971800"/>
            <a:ext cx="2819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有利（利诱）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0" y="4038600"/>
            <a:ext cx="2971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4-5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、亡郑阙秦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Line 9"/>
          <p:cNvSpPr/>
          <p:nvPr/>
        </p:nvSpPr>
        <p:spPr>
          <a:xfrm>
            <a:off x="2771775" y="4508500"/>
            <a:ext cx="1676400" cy="0"/>
          </a:xfrm>
          <a:prstGeom prst="line">
            <a:avLst/>
          </a:prstGeom>
          <a:ln w="76200" cap="flat" cmpd="sng">
            <a:solidFill>
              <a:schemeClr val="hlink"/>
            </a:solidFill>
            <a:prstDash val="sysDot"/>
            <a:round/>
            <a:headEnd type="none" w="med" len="med"/>
            <a:tailEnd type="triangle" w="med" len="med"/>
          </a:ln>
        </p:spPr>
      </p:sp>
      <p:sp>
        <p:nvSpPr>
          <p:cNvPr id="20" name="Text Box 8"/>
          <p:cNvSpPr txBox="1"/>
          <p:nvPr/>
        </p:nvSpPr>
        <p:spPr>
          <a:xfrm>
            <a:off x="2862263" y="3833813"/>
            <a:ext cx="1143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对秦</a:t>
            </a:r>
            <a:endParaRPr lang="zh-CN" altLang="en-US" sz="32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4495800" y="4038600"/>
            <a:ext cx="3181350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有大害（瓦解）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Text Box 17"/>
          <p:cNvSpPr txBox="1"/>
          <p:nvPr/>
        </p:nvSpPr>
        <p:spPr>
          <a:xfrm>
            <a:off x="1287463" y="4643438"/>
            <a:ext cx="16192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（深层）</a:t>
            </a:r>
            <a:endParaRPr lang="zh-CN" altLang="en-US" sz="32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19"/>
          <p:cNvSpPr txBox="1"/>
          <p:nvPr/>
        </p:nvSpPr>
        <p:spPr>
          <a:xfrm>
            <a:off x="0" y="5364163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4000" dirty="0">
                <a:solidFill>
                  <a:schemeClr val="tx2"/>
                </a:solidFill>
                <a:latin typeface="Garamond" panose="02020404030301010803" pitchFamily="18" charset="0"/>
                <a:ea typeface="隶书" pitchFamily="49" charset="-122"/>
              </a:rPr>
              <a:t>——</a:t>
            </a:r>
            <a:r>
              <a:rPr lang="zh-CN" altLang="en-US" sz="4000" dirty="0">
                <a:solidFill>
                  <a:schemeClr val="tx2"/>
                </a:solidFill>
                <a:latin typeface="Garamond" panose="02020404030301010803" pitchFamily="18" charset="0"/>
                <a:ea typeface="隶书" pitchFamily="49" charset="-122"/>
              </a:rPr>
              <a:t>分析利弊，利用矛盾，转移矛盾。</a:t>
            </a:r>
            <a:endParaRPr lang="zh-CN" altLang="en-US" sz="4000" dirty="0">
              <a:solidFill>
                <a:schemeClr val="tx2"/>
              </a:solidFill>
              <a:latin typeface="Garamond" panose="02020404030301010803" pitchFamily="18" charset="0"/>
              <a:ea typeface="隶书" pitchFamily="49" charset="-122"/>
            </a:endParaRPr>
          </a:p>
        </p:txBody>
      </p:sp>
      <p:sp>
        <p:nvSpPr>
          <p:cNvPr id="24" name="Text Box 23"/>
          <p:cNvSpPr txBox="1"/>
          <p:nvPr/>
        </p:nvSpPr>
        <p:spPr>
          <a:xfrm>
            <a:off x="881063" y="5994400"/>
            <a:ext cx="79248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4400" dirty="0">
                <a:solidFill>
                  <a:srgbClr val="FF3399"/>
                </a:solidFill>
                <a:latin typeface="Garamond" panose="02020404030301010803" pitchFamily="18" charset="0"/>
                <a:ea typeface="隶书" pitchFamily="49" charset="-122"/>
              </a:rPr>
              <a:t>春秋无义战</a:t>
            </a:r>
            <a:r>
              <a:rPr lang="en-US" altLang="zh-CN" sz="4400" dirty="0">
                <a:solidFill>
                  <a:srgbClr val="FF3399"/>
                </a:solidFill>
                <a:latin typeface="Garamond" panose="02020404030301010803" pitchFamily="18" charset="0"/>
                <a:ea typeface="隶书" pitchFamily="49" charset="-122"/>
              </a:rPr>
              <a:t>!     </a:t>
            </a:r>
            <a:r>
              <a:rPr lang="zh-CN" altLang="en-US" sz="4400" dirty="0">
                <a:solidFill>
                  <a:srgbClr val="FF3399"/>
                </a:solidFill>
                <a:latin typeface="Garamond" panose="02020404030301010803" pitchFamily="18" charset="0"/>
                <a:ea typeface="隶书" pitchFamily="49" charset="-122"/>
              </a:rPr>
              <a:t>利益至上。</a:t>
            </a:r>
            <a:endParaRPr lang="zh-CN" altLang="en-US" sz="4400" dirty="0">
              <a:solidFill>
                <a:srgbClr val="FF3399"/>
              </a:solidFill>
              <a:latin typeface="Garamond" panose="02020404030301010803" pitchFamily="18" charset="0"/>
              <a:ea typeface="隶书" pitchFamily="49" charset="-122"/>
            </a:endParaRPr>
          </a:p>
        </p:txBody>
      </p:sp>
      <p:sp>
        <p:nvSpPr>
          <p:cNvPr id="26" name="Line 9"/>
          <p:cNvSpPr/>
          <p:nvPr/>
        </p:nvSpPr>
        <p:spPr>
          <a:xfrm flipH="1">
            <a:off x="7362825" y="773113"/>
            <a:ext cx="0" cy="4635500"/>
          </a:xfrm>
          <a:prstGeom prst="line">
            <a:avLst/>
          </a:prstGeom>
          <a:ln w="76200" cap="flat" cmpd="sng">
            <a:solidFill>
              <a:schemeClr val="hlink"/>
            </a:solidFill>
            <a:prstDash val="sysDot"/>
            <a:round/>
            <a:headEnd type="none" w="med" len="med"/>
            <a:tailEnd type="triangle" w="med" len="med"/>
          </a:ln>
        </p:spPr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7620000" y="762000"/>
            <a:ext cx="671513" cy="48006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fontAlgn="base" hangingPunct="1">
              <a:spcBef>
                <a:spcPct val="50000"/>
              </a:spcBef>
            </a:pPr>
            <a:r>
              <a:rPr lang="zh-CN" altLang="en-US" sz="36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层层深入</a:t>
            </a:r>
            <a:endParaRPr lang="zh-CN" altLang="en-US" sz="3600" strike="noStrike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fontAlgn="base" hangingPunct="1">
              <a:spcBef>
                <a:spcPct val="50000"/>
              </a:spcBef>
            </a:pPr>
            <a:r>
              <a:rPr lang="zh-CN" altLang="en-US" sz="3600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步步紧逼</a:t>
            </a:r>
            <a:endParaRPr lang="zh-CN" altLang="en-US" sz="3600" strike="noStrike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8" name="Text Box 2"/>
          <p:cNvSpPr txBox="1"/>
          <p:nvPr/>
        </p:nvSpPr>
        <p:spPr>
          <a:xfrm>
            <a:off x="2124075" y="692150"/>
            <a:ext cx="44513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dirty="0">
                <a:latin typeface="Tahoma" panose="020B0604030504040204" pitchFamily="34" charset="0"/>
                <a:ea typeface="隶书" pitchFamily="49" charset="-122"/>
              </a:rPr>
              <a:t>烛之武谋略小析</a:t>
            </a:r>
            <a:endParaRPr lang="zh-CN" altLang="en-US" sz="4800" dirty="0"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6" name="Text Box 17"/>
          <p:cNvSpPr txBox="1"/>
          <p:nvPr/>
        </p:nvSpPr>
        <p:spPr>
          <a:xfrm>
            <a:off x="838200" y="1676400"/>
            <a:ext cx="6172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zh-CN" sz="32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40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处处言秦，处处为郑</a:t>
            </a:r>
            <a:endParaRPr lang="zh-CN" altLang="en-US" sz="40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684213" y="2438400"/>
            <a:ext cx="8459787" cy="3641725"/>
            <a:chOff x="0" y="0"/>
            <a:chExt cx="5329" cy="2931"/>
          </a:xfrm>
        </p:grpSpPr>
        <p:sp>
          <p:nvSpPr>
            <p:cNvPr id="50181" name="Text Box 9"/>
            <p:cNvSpPr txBox="1"/>
            <p:nvPr/>
          </p:nvSpPr>
          <p:spPr>
            <a:xfrm>
              <a:off x="0" y="227"/>
              <a:ext cx="874" cy="24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4800" dirty="0">
                  <a:solidFill>
                    <a:srgbClr val="0000FF"/>
                  </a:solidFill>
                  <a:latin typeface="Tahoma" panose="020B0604030504040204" pitchFamily="34" charset="0"/>
                  <a:ea typeface="隶书" pitchFamily="49" charset="-122"/>
                </a:rPr>
                <a:t>欲擒故纵</a:t>
              </a:r>
              <a:endParaRPr lang="zh-CN" altLang="en-US" sz="4800" dirty="0">
                <a:solidFill>
                  <a:srgbClr val="0000FF"/>
                </a:solidFill>
                <a:latin typeface="Tahoma" panose="020B0604030504040204" pitchFamily="34" charset="0"/>
                <a:ea typeface="隶书" pitchFamily="49" charset="-122"/>
              </a:endParaRPr>
            </a:p>
          </p:txBody>
        </p:sp>
        <p:sp>
          <p:nvSpPr>
            <p:cNvPr id="50182" name="Text Box 10"/>
            <p:cNvSpPr txBox="1"/>
            <p:nvPr/>
          </p:nvSpPr>
          <p:spPr>
            <a:xfrm>
              <a:off x="2177" y="227"/>
              <a:ext cx="602" cy="24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4800" dirty="0">
                  <a:solidFill>
                    <a:srgbClr val="0000FF"/>
                  </a:solidFill>
                  <a:latin typeface="Tahoma" panose="020B0604030504040204" pitchFamily="34" charset="0"/>
                  <a:ea typeface="隶书" pitchFamily="49" charset="-122"/>
                </a:rPr>
                <a:t>投其所好</a:t>
              </a:r>
              <a:endParaRPr lang="zh-CN" altLang="en-US" sz="4800" dirty="0">
                <a:solidFill>
                  <a:srgbClr val="0000FF"/>
                </a:solidFill>
                <a:latin typeface="Tahoma" panose="020B0604030504040204" pitchFamily="34" charset="0"/>
                <a:ea typeface="隶书" pitchFamily="49" charset="-122"/>
              </a:endParaRPr>
            </a:p>
          </p:txBody>
        </p:sp>
        <p:sp>
          <p:nvSpPr>
            <p:cNvPr id="50183" name="Text Box 11"/>
            <p:cNvSpPr txBox="1"/>
            <p:nvPr/>
          </p:nvSpPr>
          <p:spPr>
            <a:xfrm>
              <a:off x="1043" y="227"/>
              <a:ext cx="557" cy="24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4800" dirty="0">
                  <a:latin typeface="Tahoma" panose="020B0604030504040204" pitchFamily="34" charset="0"/>
                  <a:ea typeface="隶书" pitchFamily="49" charset="-122"/>
                </a:rPr>
                <a:t>挑拨离间</a:t>
              </a:r>
              <a:endParaRPr lang="zh-CN" altLang="en-US" sz="4800" dirty="0">
                <a:latin typeface="Tahoma" panose="020B0604030504040204" pitchFamily="34" charset="0"/>
                <a:ea typeface="隶书" pitchFamily="49" charset="-122"/>
              </a:endParaRPr>
            </a:p>
          </p:txBody>
        </p:sp>
        <p:sp>
          <p:nvSpPr>
            <p:cNvPr id="50184" name="Text Box 12"/>
            <p:cNvSpPr txBox="1"/>
            <p:nvPr/>
          </p:nvSpPr>
          <p:spPr>
            <a:xfrm>
              <a:off x="3311" y="227"/>
              <a:ext cx="557" cy="24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4800" dirty="0">
                  <a:latin typeface="Tahoma" panose="020B0604030504040204" pitchFamily="34" charset="0"/>
                  <a:ea typeface="隶书" pitchFamily="49" charset="-122"/>
                </a:rPr>
                <a:t>釜</a:t>
              </a:r>
              <a:endParaRPr lang="zh-CN" altLang="en-US" sz="4800" dirty="0">
                <a:latin typeface="Tahoma" panose="020B0604030504040204" pitchFamily="34" charset="0"/>
                <a:ea typeface="隶书" pitchFamily="49" charset="-122"/>
              </a:endParaRPr>
            </a:p>
            <a:p>
              <a:pPr lvl="0" indent="0"/>
              <a:r>
                <a:rPr lang="zh-CN" altLang="en-US" sz="4800" dirty="0">
                  <a:latin typeface="Tahoma" panose="020B0604030504040204" pitchFamily="34" charset="0"/>
                  <a:ea typeface="隶书" pitchFamily="49" charset="-122"/>
                </a:rPr>
                <a:t>底抽</a:t>
              </a:r>
              <a:endParaRPr lang="zh-CN" altLang="en-US" sz="4800" dirty="0">
                <a:latin typeface="Tahoma" panose="020B0604030504040204" pitchFamily="34" charset="0"/>
                <a:ea typeface="隶书" pitchFamily="49" charset="-122"/>
              </a:endParaRPr>
            </a:p>
            <a:p>
              <a:pPr lvl="0" indent="0"/>
              <a:r>
                <a:rPr lang="zh-CN" altLang="en-US" sz="4800" dirty="0">
                  <a:latin typeface="Tahoma" panose="020B0604030504040204" pitchFamily="34" charset="0"/>
                  <a:ea typeface="隶书" pitchFamily="49" charset="-122"/>
                </a:rPr>
                <a:t>薪</a:t>
              </a:r>
              <a:endParaRPr lang="zh-CN" altLang="en-US" sz="4800" dirty="0">
                <a:latin typeface="Tahoma" panose="020B0604030504040204" pitchFamily="34" charset="0"/>
                <a:ea typeface="隶书" pitchFamily="49" charset="-122"/>
              </a:endParaRPr>
            </a:p>
          </p:txBody>
        </p:sp>
        <p:sp>
          <p:nvSpPr>
            <p:cNvPr id="50185" name="AutoShape 13"/>
            <p:cNvSpPr/>
            <p:nvPr/>
          </p:nvSpPr>
          <p:spPr>
            <a:xfrm>
              <a:off x="181" y="0"/>
              <a:ext cx="4355" cy="45"/>
            </a:xfrm>
            <a:prstGeom prst="rightArrow">
              <a:avLst>
                <a:gd name="adj1" fmla="val 50000"/>
                <a:gd name="adj2" fmla="val 241720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endParaRPr lang="zh-CN" altLang="zh-CN" dirty="0"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186" name="AutoShape 14"/>
            <p:cNvSpPr/>
            <p:nvPr/>
          </p:nvSpPr>
          <p:spPr>
            <a:xfrm>
              <a:off x="181" y="2540"/>
              <a:ext cx="4355" cy="45"/>
            </a:xfrm>
            <a:prstGeom prst="rightArrow">
              <a:avLst>
                <a:gd name="adj1" fmla="val 50000"/>
                <a:gd name="adj2" fmla="val 241720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endParaRPr lang="zh-CN" altLang="zh-CN" dirty="0"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187" name="Text Box 15"/>
            <p:cNvSpPr txBox="1"/>
            <p:nvPr/>
          </p:nvSpPr>
          <p:spPr>
            <a:xfrm>
              <a:off x="4659" y="181"/>
              <a:ext cx="670" cy="27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5400" dirty="0">
                  <a:solidFill>
                    <a:srgbClr val="FF0000"/>
                  </a:solidFill>
                  <a:latin typeface="Tahoma" panose="020B0604030504040204" pitchFamily="34" charset="0"/>
                  <a:ea typeface="幼圆"/>
                </a:rPr>
                <a:t>保全郑国</a:t>
              </a:r>
              <a:endParaRPr lang="zh-CN" altLang="en-US" sz="5400" dirty="0">
                <a:solidFill>
                  <a:srgbClr val="FF0000"/>
                </a:solidFill>
                <a:latin typeface="Tahoma" panose="020B0604030504040204" pitchFamily="34" charset="0"/>
                <a:ea typeface="幼圆"/>
              </a:endParaRPr>
            </a:p>
          </p:txBody>
        </p:sp>
        <p:sp>
          <p:nvSpPr>
            <p:cNvPr id="50188" name="AutoShape 16"/>
            <p:cNvSpPr/>
            <p:nvPr/>
          </p:nvSpPr>
          <p:spPr>
            <a:xfrm>
              <a:off x="3946" y="1179"/>
              <a:ext cx="615" cy="306"/>
            </a:xfrm>
            <a:prstGeom prst="rightArrow">
              <a:avLst>
                <a:gd name="adj1" fmla="val 50000"/>
                <a:gd name="adj2" fmla="val 5019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endParaRPr lang="zh-CN" altLang="zh-CN" dirty="0"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" name="Text Box 18"/>
          <p:cNvSpPr txBox="1"/>
          <p:nvPr/>
        </p:nvSpPr>
        <p:spPr>
          <a:xfrm>
            <a:off x="3657600" y="5849938"/>
            <a:ext cx="5022850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明里为秦，暗则为郑</a:t>
            </a:r>
            <a:r>
              <a:rPr lang="zh-CN" altLang="en-US" sz="32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200" dirty="0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2"/>
          <p:cNvSpPr txBox="1"/>
          <p:nvPr/>
        </p:nvSpPr>
        <p:spPr>
          <a:xfrm>
            <a:off x="0" y="228600"/>
            <a:ext cx="9144000" cy="563880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endParaRPr lang="zh-CN" altLang="zh-CN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zh-CN" sz="2400" dirty="0"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4400" dirty="0">
                <a:solidFill>
                  <a:srgbClr val="00B050"/>
                </a:solidFill>
                <a:latin typeface="Arial" panose="020B0604020202020204" pitchFamily="34" charset="0"/>
                <a:ea typeface="隶书" pitchFamily="49" charset="-122"/>
              </a:rPr>
              <a:t>古人对烛之武说辞的评论</a:t>
            </a:r>
            <a:r>
              <a:rPr lang="zh-CN" altLang="zh-CN" sz="4400" dirty="0">
                <a:solidFill>
                  <a:srgbClr val="00B050"/>
                </a:solidFill>
                <a:latin typeface="Arial" panose="020B0604020202020204" pitchFamily="34" charset="0"/>
                <a:ea typeface="隶书" pitchFamily="49" charset="-122"/>
              </a:rPr>
              <a:t>——</a:t>
            </a:r>
            <a:endParaRPr lang="zh-CN" altLang="zh-CN" sz="4400" dirty="0">
              <a:solidFill>
                <a:srgbClr val="00B05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endParaRPr lang="zh-CN" altLang="zh-CN" sz="24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zh-CN" sz="2800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三寸巧舌 力挽狂澜纾国难，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一番善辩 情荡衷肠罢干戈。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Char char="•"/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/>
            <a:r>
              <a:rPr lang="zh-CN" altLang="en-US" sz="2800" dirty="0">
                <a:latin typeface="Arial" panose="020B0604020202020204" pitchFamily="34" charset="0"/>
                <a:ea typeface="楷体_GB2312" pitchFamily="1" charset="-122"/>
              </a:rPr>
              <a:t>         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如此辞令，真无一字不妙，无一着不老靠圆密。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342900" lvl="0" indent="-342900" algn="ctr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仿宋_GB2312"/>
              </a:rPr>
              <a:t>                                     </a:t>
            </a:r>
            <a:r>
              <a:rPr lang="zh-CN" altLang="zh-CN" sz="2800" dirty="0">
                <a:solidFill>
                  <a:srgbClr val="0000FF"/>
                </a:solidFill>
                <a:latin typeface="Arial" panose="020B0604020202020204" pitchFamily="34" charset="0"/>
                <a:ea typeface="仿宋_GB2312"/>
              </a:rPr>
              <a:t>——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仿宋_GB2312"/>
              </a:rPr>
              <a:t>魏禧</a:t>
            </a:r>
            <a:r>
              <a:rPr lang="zh-CN" altLang="zh-CN" sz="2800" dirty="0">
                <a:solidFill>
                  <a:srgbClr val="0000FF"/>
                </a:solidFill>
                <a:latin typeface="Arial" panose="020B0604020202020204" pitchFamily="34" charset="0"/>
                <a:ea typeface="仿宋_GB2312"/>
              </a:rPr>
              <a:t>《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仿宋_GB2312"/>
              </a:rPr>
              <a:t>左传经世钞</a:t>
            </a:r>
            <a:r>
              <a:rPr lang="zh-CN" altLang="zh-CN" sz="2800" dirty="0">
                <a:solidFill>
                  <a:srgbClr val="0000FF"/>
                </a:solidFill>
                <a:latin typeface="Arial" panose="020B0604020202020204" pitchFamily="34" charset="0"/>
                <a:ea typeface="仿宋_GB2312"/>
              </a:rPr>
              <a:t>》</a:t>
            </a:r>
            <a:endParaRPr lang="zh-CN" altLang="zh-CN" sz="2800" dirty="0">
              <a:solidFill>
                <a:srgbClr val="0000FF"/>
              </a:solidFill>
              <a:latin typeface="Arial" panose="020B0604020202020204" pitchFamily="34" charset="0"/>
              <a:ea typeface="仿宋_GB2312"/>
            </a:endParaRPr>
          </a:p>
          <a:p>
            <a:pPr marL="342900" lvl="0" indent="-342900" algn="ctr">
              <a:lnSpc>
                <a:spcPct val="80000"/>
              </a:lnSpc>
              <a:spcBef>
                <a:spcPct val="20000"/>
              </a:spcBef>
            </a:pPr>
            <a:endParaRPr lang="zh-CN" altLang="zh-CN" sz="2800" dirty="0">
              <a:latin typeface="Arial" panose="020B0604020202020204" pitchFamily="34" charset="0"/>
              <a:ea typeface="仿宋_GB2312"/>
            </a:endParaRPr>
          </a:p>
          <a:p>
            <a:pPr marL="342900" lvl="0" indent="-342900" algn="ctr">
              <a:lnSpc>
                <a:spcPct val="80000"/>
              </a:lnSpc>
              <a:spcBef>
                <a:spcPct val="20000"/>
              </a:spcBef>
            </a:pPr>
            <a:r>
              <a:rPr lang="zh-CN" altLang="zh-CN" sz="2800" dirty="0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sz="2800" dirty="0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一言之辩，重于九鼎之宝；</a:t>
            </a:r>
            <a:endParaRPr lang="zh-CN" altLang="en-US" sz="2800" dirty="0">
              <a:solidFill>
                <a:srgbClr val="00B05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lvl="0" indent="-342900" algn="ctr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  三寸之舌，强于百万之师。</a:t>
            </a:r>
            <a:endParaRPr lang="zh-CN" altLang="en-US" sz="2800" dirty="0">
              <a:solidFill>
                <a:srgbClr val="00B05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                    </a:t>
            </a:r>
            <a:r>
              <a:rPr lang="zh-CN" altLang="zh-CN" sz="2800" dirty="0">
                <a:solidFill>
                  <a:srgbClr val="00B050"/>
                </a:solidFill>
                <a:latin typeface="Arial" panose="020B0604020202020204" pitchFamily="34" charset="0"/>
                <a:ea typeface="仿宋_GB2312"/>
              </a:rPr>
              <a:t>——</a:t>
            </a:r>
            <a:r>
              <a:rPr lang="zh-CN" altLang="en-US" sz="2800" dirty="0">
                <a:solidFill>
                  <a:srgbClr val="00B050"/>
                </a:solidFill>
                <a:latin typeface="仿宋_GB2312"/>
                <a:ea typeface="仿宋_GB2312"/>
              </a:rPr>
              <a:t>刘勰</a:t>
            </a:r>
            <a:r>
              <a:rPr lang="zh-CN" altLang="zh-CN" sz="2800" dirty="0">
                <a:solidFill>
                  <a:srgbClr val="00B050"/>
                </a:solidFill>
                <a:latin typeface="仿宋_GB2312"/>
                <a:ea typeface="仿宋_GB2312"/>
              </a:rPr>
              <a:t>《</a:t>
            </a:r>
            <a:r>
              <a:rPr lang="zh-CN" altLang="en-US" sz="2800" dirty="0">
                <a:solidFill>
                  <a:srgbClr val="00B050"/>
                </a:solidFill>
                <a:latin typeface="仿宋_GB2312"/>
                <a:ea typeface="仿宋_GB2312"/>
              </a:rPr>
              <a:t>文心雕龙</a:t>
            </a:r>
            <a:r>
              <a:rPr lang="zh-CN" altLang="zh-CN" sz="2800" dirty="0">
                <a:solidFill>
                  <a:srgbClr val="00B050"/>
                </a:solidFill>
                <a:latin typeface="仿宋_GB2312"/>
                <a:ea typeface="仿宋_GB2312"/>
              </a:rPr>
              <a:t>》</a:t>
            </a:r>
            <a:endParaRPr lang="zh-CN" altLang="zh-CN" sz="2800" dirty="0">
              <a:solidFill>
                <a:srgbClr val="00B050"/>
              </a:solidFill>
              <a:latin typeface="仿宋_GB2312"/>
              <a:ea typeface="仿宋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5" descr="KK00441209a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7313" y="84138"/>
            <a:ext cx="9009062" cy="67151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3"/>
          <p:cNvSpPr>
            <a:spLocks noRot="1" noChangeArrowheads="1"/>
          </p:cNvSpPr>
          <p:nvPr/>
        </p:nvSpPr>
        <p:spPr bwMode="auto">
          <a:xfrm>
            <a:off x="0" y="381000"/>
            <a:ext cx="8307388" cy="838200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请用简洁的语言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或一副对联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概括各段内容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2743200"/>
            <a:ext cx="9144000" cy="5794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秦晋围郑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临危受命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说退秦师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秦晋退兵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AutoShape 9"/>
          <p:cNvSpPr/>
          <p:nvPr/>
        </p:nvSpPr>
        <p:spPr>
          <a:xfrm>
            <a:off x="1905000" y="2895600"/>
            <a:ext cx="533400" cy="381000"/>
          </a:xfrm>
          <a:prstGeom prst="rightArrow">
            <a:avLst>
              <a:gd name="adj1" fmla="val 50000"/>
              <a:gd name="adj2" fmla="val 35000"/>
            </a:avLst>
          </a:prstGeom>
          <a:solidFill>
            <a:srgbClr val="FF0066"/>
          </a:solidFill>
          <a:ln w="127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8" name="AutoShape 9"/>
          <p:cNvSpPr/>
          <p:nvPr/>
        </p:nvSpPr>
        <p:spPr>
          <a:xfrm>
            <a:off x="4346575" y="2889250"/>
            <a:ext cx="533400" cy="381000"/>
          </a:xfrm>
          <a:prstGeom prst="rightArrow">
            <a:avLst>
              <a:gd name="adj1" fmla="val 50000"/>
              <a:gd name="adj2" fmla="val 35000"/>
            </a:avLst>
          </a:prstGeom>
          <a:solidFill>
            <a:srgbClr val="FF0066"/>
          </a:solidFill>
          <a:ln w="127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6642100" y="2889250"/>
            <a:ext cx="533400" cy="381000"/>
          </a:xfrm>
          <a:prstGeom prst="rightArrow">
            <a:avLst>
              <a:gd name="adj1" fmla="val 50000"/>
              <a:gd name="adj2" fmla="val 35000"/>
            </a:avLst>
          </a:prstGeom>
          <a:solidFill>
            <a:srgbClr val="FF0066"/>
          </a:solidFill>
          <a:ln w="127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3810000"/>
            <a:ext cx="9144000" cy="3048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、大兵压境，小国告急。</a:t>
            </a:r>
            <a:endParaRPr kumimoji="0" lang="zh-CN" altLang="en-US" sz="3200" b="1" i="0" u="none" strike="noStrike" kern="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、郑文公诚心悔前过，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烛之武大义赴敌营。</a:t>
            </a:r>
            <a:endParaRPr kumimoji="0" lang="zh-CN" altLang="en-US" sz="3200" b="1" i="0" u="none" strike="noStrike" kern="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、勇士闯虎穴，巧言退秦师。</a:t>
            </a:r>
            <a:endParaRPr kumimoji="0" lang="zh-CN" altLang="en-US" sz="3200" b="1" i="0" u="none" strike="noStrike" kern="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en-US" altLang="zh-CN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秦穆公度势盟郑，晋文侯审时班师。</a:t>
            </a:r>
            <a:endParaRPr kumimoji="0" lang="zh-CN" altLang="en-US" sz="3200" b="1" i="0" u="none" strike="noStrike" kern="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标题 1"/>
          <p:cNvSpPr txBox="1"/>
          <p:nvPr/>
        </p:nvSpPr>
        <p:spPr>
          <a:xfrm>
            <a:off x="1435100" y="571500"/>
            <a:ext cx="2908300" cy="114300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r>
              <a:rPr lang="zh-CN" altLang="en-US" sz="4400" strike="noStrike" noProof="1">
                <a:solidFill>
                  <a:srgbClr val="57231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Gill Sans MT"/>
                <a:ea typeface="华文中宋"/>
                <a:cs typeface="+mn-ea"/>
              </a:rPr>
              <a:t>结构思路</a:t>
            </a:r>
            <a:endParaRPr lang="zh-CN" altLang="en-US" sz="4400" strike="noStrike" noProof="1">
              <a:solidFill>
                <a:srgbClr val="572314"/>
              </a:solidFill>
              <a:effectLst>
                <a:outerShdw blurRad="38100" dist="38100" dir="2700000">
                  <a:srgbClr val="C0C0C0"/>
                </a:outerShdw>
              </a:effectLst>
              <a:latin typeface="Gill Sans MT"/>
              <a:ea typeface="华文中宋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2063" y="3148013"/>
            <a:ext cx="881063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郑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57375" y="1785938"/>
            <a:ext cx="235743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危在旦夕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rot="5400000">
            <a:off x="2393950" y="2892425"/>
            <a:ext cx="92868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141538" y="3294063"/>
            <a:ext cx="157480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3300"/>
                </a:solidFill>
                <a:latin typeface="华文细黑"/>
                <a:ea typeface="宋体" panose="02010600030101010101" pitchFamily="2" charset="-122"/>
              </a:rPr>
              <a:t>烛之武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rot="5400000">
            <a:off x="2393950" y="4392613"/>
            <a:ext cx="92868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781175" y="482441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chemeClr val="tx2"/>
                </a:solidFill>
                <a:latin typeface="华文中宋"/>
                <a:ea typeface="宋体" panose="02010600030101010101" pitchFamily="2" charset="-122"/>
              </a:rPr>
              <a:t>转危为安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rot="10800000">
            <a:off x="3929063" y="2143125"/>
            <a:ext cx="2214563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229350" y="1854200"/>
            <a:ext cx="24860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chemeClr val="tx2"/>
                </a:solidFill>
                <a:latin typeface="华文中宋"/>
                <a:ea typeface="宋体" panose="02010600030101010101" pitchFamily="2" charset="-122"/>
              </a:rPr>
              <a:t>晋秦围郑  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rot="5400000">
            <a:off x="6785769" y="2928144"/>
            <a:ext cx="1000125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左大括号 14"/>
          <p:cNvSpPr/>
          <p:nvPr/>
        </p:nvSpPr>
        <p:spPr>
          <a:xfrm>
            <a:off x="3929063" y="2714625"/>
            <a:ext cx="508000" cy="21986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lvl="0" algn="ctr" eaLnBrk="1" fontAlgn="base" hangingPunct="1"/>
            <a:endParaRPr lang="zh-CN" altLang="en-US" strike="noStrike" noProof="1">
              <a:latin typeface="Gill Sans MT"/>
              <a:ea typeface="华文中宋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43375" y="235743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chemeClr val="tx2"/>
                </a:solidFill>
                <a:latin typeface="华文细黑"/>
                <a:ea typeface="宋体" panose="02010600030101010101" pitchFamily="2" charset="-122"/>
              </a:rPr>
              <a:t>临危受命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19563" y="3354388"/>
            <a:ext cx="2154237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chemeClr val="tx2"/>
                </a:solidFill>
                <a:latin typeface="华文细黑"/>
                <a:ea typeface="宋体" panose="02010600030101010101" pitchFamily="2" charset="-122"/>
              </a:rPr>
              <a:t>夜缒而出</a:t>
            </a:r>
            <a:r>
              <a:rPr lang="zh-CN" altLang="en-US" dirty="0">
                <a:solidFill>
                  <a:schemeClr val="bg1"/>
                </a:solidFill>
                <a:latin typeface="华文细黑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33850" y="4283075"/>
            <a:ext cx="2271713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chemeClr val="tx2"/>
                </a:solidFill>
                <a:latin typeface="华文细黑"/>
                <a:ea typeface="宋体" panose="02010600030101010101" pitchFamily="2" charset="-122"/>
              </a:rPr>
              <a:t>智说秦君</a:t>
            </a:r>
            <a:r>
              <a:rPr lang="zh-CN" altLang="en-US" dirty="0">
                <a:solidFill>
                  <a:srgbClr val="FF3300"/>
                </a:solidFill>
                <a:latin typeface="华文细黑"/>
                <a:ea typeface="宋体" panose="02010600030101010101" pitchFamily="2" charset="-122"/>
              </a:rPr>
              <a:t>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右大括号 18"/>
          <p:cNvSpPr/>
          <p:nvPr/>
        </p:nvSpPr>
        <p:spPr>
          <a:xfrm>
            <a:off x="6072188" y="2708275"/>
            <a:ext cx="479425" cy="220503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lvl="0" algn="ctr" eaLnBrk="1" fontAlgn="base" hangingPunct="1"/>
            <a:endParaRPr lang="zh-CN" altLang="en-US" strike="noStrike" noProof="1">
              <a:latin typeface="Gill Sans MT"/>
              <a:ea typeface="华文中宋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57938" y="3357563"/>
            <a:ext cx="221456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chemeClr val="tx2"/>
                </a:solidFill>
                <a:latin typeface="华文中宋"/>
                <a:ea typeface="宋体" panose="02010600030101010101" pitchFamily="2" charset="-122"/>
              </a:rPr>
              <a:t>秦军乃还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rot="5400000">
            <a:off x="6817519" y="4333081"/>
            <a:ext cx="1000125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319838" y="485457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chemeClr val="tx2"/>
                </a:solidFill>
                <a:latin typeface="华文中宋"/>
                <a:ea typeface="宋体" panose="02010600030101010101" pitchFamily="2" charset="-122"/>
              </a:rPr>
              <a:t>晋亦去之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rot="10800000">
            <a:off x="3786188" y="5143500"/>
            <a:ext cx="235743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5" grpId="0" animBg="1"/>
      <p:bldP spid="16" grpId="0"/>
      <p:bldP spid="17" grpId="0"/>
      <p:bldP spid="18" grpId="0"/>
      <p:bldP spid="19" grpId="0" animBg="1"/>
      <p:bldP spid="20" grpId="0"/>
      <p:bldP spid="2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4274" name="标题 9113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烛之武是一个怎样的人？</a:t>
            </a:r>
            <a:r>
              <a:rPr lang="zh-CN" altLang="en-US" sz="3600" b="1" i="1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鉴赏评价形象）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内容占位符 91138"/>
          <p:cNvSpPr txBox="1">
            <a:spLocks noChangeArrowheads="1"/>
          </p:cNvSpPr>
          <p:nvPr/>
        </p:nvSpPr>
        <p:spPr bwMode="auto">
          <a:xfrm>
            <a:off x="476250" y="1268413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、志士。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烛之武的外交才能通过佚之狐的话得到了充分的肯定。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若使烛之武见秦君，师必退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，一个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退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字，尽显烛之武的才华。由于长期未被重用，烛之武满腹牢骚与委屈溢于言辞，以至于以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老矣，无能为也已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来推辞。但郑伯的一番诚意和对国家形势与个人利益关系的透彻分析，最终感动了他，他决心以国家利益为重，出使秦师。这足以说明他是个深明大义的爱国志士。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矩形 4"/>
          <p:cNvSpPr/>
          <p:nvPr/>
        </p:nvSpPr>
        <p:spPr>
          <a:xfrm>
            <a:off x="1152525" y="1223963"/>
            <a:ext cx="7424738" cy="27511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、勇士。  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两方交战，生死未卜；出使秦师，成败难料。烛之武</a:t>
            </a: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"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夜缒而出</a:t>
            </a: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"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，勇入秦营，其知难而上、义无反顾的冒险精神也展示了他的</a:t>
            </a: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"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勇士</a:t>
            </a: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"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性格。</a:t>
            </a: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endParaRPr lang="zh-CN" altLang="en-US" dirty="0"/>
          </a:p>
        </p:txBody>
      </p:sp>
      <p:pic>
        <p:nvPicPr>
          <p:cNvPr id="56322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内容占位符 93186"/>
          <p:cNvSpPr txBox="1">
            <a:spLocks noChangeArrowheads="1"/>
          </p:cNvSpPr>
          <p:nvPr/>
        </p:nvSpPr>
        <p:spPr bwMode="auto">
          <a:xfrm>
            <a:off x="476250" y="773113"/>
            <a:ext cx="8415338" cy="5940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、辩士。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烛之武在到了秦营之后，面对强敌，不卑不亢，侃侃而谈。他先论说灭亡郑国对秦国有害无益，只是增加了邻国（晋国）。然后承诺，保存郑国将会对秦国大有好处，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"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行李之往来，共其乏困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"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这是郑国请求秦国退兵所施予秦国的小小恩惠，既可使对方感兴趣，以权衡利弊，又不失本国尊严。一番利诱之后，烛之武就从秦晋的历史关系入手，揭示出晋文公过河拆桥、忘恩负义的本质，公开挑拨秦晋两国关系；并且用发展的眼光，引导秦伯认识到晋的贪婪会给秦国带来的危险，这就使秦伯认识到晋是敌而非友，并最终和郑国结盟。这样一来，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"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攻守之势易矣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"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。烛之武一字未提郑国的利益，却成功说退秦师，充分展现了他的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"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辩士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"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形象。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"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辩士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"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形象是烛之武形象的核心。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7346" name="标题 95233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烛之武是个怎样的人？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1063" y="1403350"/>
            <a:ext cx="7786687" cy="2087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90000"/>
              </a:lnSpc>
            </a:pPr>
            <a:r>
              <a:rPr lang="zh-CN" altLang="en-US" sz="3600" u="sng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u="sng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u="sng" dirty="0">
                <a:latin typeface="黑体" panose="02010609060101010101" pitchFamily="49" charset="-122"/>
                <a:ea typeface="黑体" panose="02010609060101010101" pitchFamily="49" charset="-122"/>
              </a:rPr>
              <a:t>烛之武退秦师</a:t>
            </a:r>
            <a:r>
              <a:rPr lang="en-US" altLang="zh-CN" sz="3600" u="sng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u="sng" dirty="0">
                <a:latin typeface="黑体" panose="02010609060101010101" pitchFamily="49" charset="-122"/>
                <a:ea typeface="黑体" panose="02010609060101010101" pitchFamily="49" charset="-122"/>
              </a:rPr>
              <a:t>一文展示的烛之武是一个深明大义的爱国志士，是一个勇于出使，直入敌营的勇士，是一个机智善辩的辩士、外交家。</a:t>
            </a:r>
            <a:endParaRPr lang="zh-CN" altLang="en-US" sz="3600" i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7225" y="3654425"/>
            <a:ext cx="7829550" cy="2806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9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补充：春秋无义战。烛之武这位出色的外交家在见到秦穆公之后，既非据理质问，又不苦苦哀求，而是以超越事件之外的态度，动之以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利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，晓之以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理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，终于使趋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利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而来的秦兵，不仅立即避患而退，还反过来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与郑人盟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，派军队留守郑国，帮助郑国抗晋。烛之武在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利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字上做足了文章，达到了他预期的目的。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endParaRPr lang="zh-CN" altLang="en-US" dirty="0"/>
          </a:p>
        </p:txBody>
      </p:sp>
      <p:sp>
        <p:nvSpPr>
          <p:cNvPr id="58370" name="内容占位符 2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lstStyle/>
          <a:p>
            <a:endParaRPr lang="zh-CN" altLang="en-US" dirty="0"/>
          </a:p>
        </p:txBody>
      </p:sp>
      <p:pic>
        <p:nvPicPr>
          <p:cNvPr id="5837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57200" y="1600200"/>
            <a:ext cx="8229600" cy="344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一个为纾国难挺身而出的忠臣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一个远见卓识的杰出的外交家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一个晓理动情的天才式演说家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一个善用矛盾化干戈为玉帛的政治家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一个审时度势的出色的心理分析大师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endParaRPr lang="zh-CN" altLang="en-US" dirty="0"/>
          </a:p>
        </p:txBody>
      </p:sp>
      <p:sp>
        <p:nvSpPr>
          <p:cNvPr id="67586" name="内容占位符 2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lstStyle/>
          <a:p>
            <a:endParaRPr lang="zh-CN" altLang="en-US" dirty="0"/>
          </a:p>
        </p:txBody>
      </p:sp>
      <p:pic>
        <p:nvPicPr>
          <p:cNvPr id="6758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8" name="TextBox 4"/>
          <p:cNvSpPr txBox="1"/>
          <p:nvPr/>
        </p:nvSpPr>
        <p:spPr>
          <a:xfrm>
            <a:off x="1781175" y="188913"/>
            <a:ext cx="2968625" cy="923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成语故事</a:t>
            </a:r>
            <a:endParaRPr lang="zh-CN" altLang="en-US" sz="5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9" name="TextBox 5"/>
          <p:cNvSpPr txBox="1"/>
          <p:nvPr/>
        </p:nvSpPr>
        <p:spPr>
          <a:xfrm>
            <a:off x="4976813" y="368300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退避三舍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0" name="文本框 12"/>
          <p:cNvSpPr txBox="1"/>
          <p:nvPr/>
        </p:nvSpPr>
        <p:spPr>
          <a:xfrm>
            <a:off x="836613" y="1403350"/>
            <a:ext cx="7694612" cy="4956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春秋时候，晋献公听信谗言，杀了太子申生，又派人捉拿申生的弟弟重耳。重耳闻讯，逃出了晋国，在外流亡十几年。经过千幸万苦,重耳来到楚国。楚成王认为重耳日后必有大作为，就以国群之礼相迎，待他如上宾。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一天，楚王设宴招待重耳，两人饮酒叙话，气氛十分融洽。忽然楚王问重耳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“你若有一天回晋国当上国君，该怎么报答我呢？”重耳略一思索说：“美女待从、珍宝丝绸，大王您有的是，珍禽羽毛，象牙兽皮，更是楚地的盛产，晋国哪有什么珍奇物品献给大王呢？”楚王说：“公子过谦了，话虽然这么说，可总该对我有所表示吧？”</a:t>
            </a:r>
            <a:r>
              <a:rPr lang="zh-CN" altLang="en-US" sz="20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重耳笑笑回答道：“要是托您的福。果真能回国当政的话，我愿与贵国友好。假如有一天，晋楚两国之间发生战争，我一定命令军队先退避三舍（一舍等于三十里），如果还不能得到您的原谅，我再与您交战。”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四年后，重耳真的回到晋国当了国君，就是历史上有名的晋文公。晋国在他的治理下日益强大。公元前633年，楚国和晋国的军队在作战时相遇。晋文公为了实现他许下的诺言，下令军队后退九十里，驻扎在城濮。楚军见晋军后退，以为对方害怕了，马上追击。晋军利用楚军骄傲轻敌的弱点，集中兵力，大破楚军，取得了</a:t>
            </a:r>
            <a:r>
              <a:rPr lang="zh-CN" altLang="en-US" sz="240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城濮（</a:t>
            </a:r>
            <a:r>
              <a:rPr lang="en-US" altLang="zh-CN" sz="240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pú</a:t>
            </a:r>
            <a:r>
              <a:rPr lang="zh-CN" altLang="en-US" sz="240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）之战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的胜利。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endParaRPr lang="zh-CN" altLang="en-US" dirty="0"/>
          </a:p>
        </p:txBody>
      </p:sp>
      <p:sp>
        <p:nvSpPr>
          <p:cNvPr id="68610" name="内容占位符 2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lstStyle/>
          <a:p>
            <a:endParaRPr lang="zh-CN" altLang="en-US" dirty="0"/>
          </a:p>
        </p:txBody>
      </p:sp>
      <p:pic>
        <p:nvPicPr>
          <p:cNvPr id="6861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2" name="TextBox 4"/>
          <p:cNvSpPr txBox="1"/>
          <p:nvPr/>
        </p:nvSpPr>
        <p:spPr>
          <a:xfrm>
            <a:off x="1827213" y="0"/>
            <a:ext cx="2659062" cy="8302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秦晋之好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3" name="文本框 11"/>
          <p:cNvSpPr txBox="1"/>
          <p:nvPr/>
        </p:nvSpPr>
        <p:spPr>
          <a:xfrm>
            <a:off x="881063" y="593725"/>
            <a:ext cx="4140200" cy="600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秋时期，秦国和晋国为争夺霸主地位经常兵戎相见，但又彼此通婚联姻。晋献公把自己的女儿嫁给秦穆公，秦穆公把女儿文赢嫁给晋献公的儿子重耳（晋文公）。晋文公又让太子姬娶秦国公主。秦穆公抓了晋惠公，穆公夫人亲自出来求情。</a:t>
            </a:r>
            <a:r>
              <a:rPr lang="zh-CN" altLang="en-US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8614" name="图片 10" descr="20140320163742-401296708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938" y="458788"/>
            <a:ext cx="4437062" cy="6399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4" name="文本占位符 1"/>
          <p:cNvSpPr txBox="1"/>
          <p:nvPr/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2800" dirty="0">
                <a:latin typeface="楷体_GB2312" pitchFamily="1" charset="-122"/>
                <a:ea typeface="楷体_GB2312" pitchFamily="1" charset="-122"/>
              </a:rPr>
              <a:t>贪得无厌：贪心永远没有满足的时候。</a:t>
            </a:r>
            <a:endParaRPr lang="zh-CN" altLang="en-US" sz="2800" dirty="0">
              <a:latin typeface="楷体_GB2312" pitchFamily="1" charset="-122"/>
              <a:ea typeface="楷体_GB2312" pitchFamily="1" charset="-122"/>
            </a:endParaRPr>
          </a:p>
          <a:p>
            <a:pPr marL="342900" lvl="0" indent="-342900">
              <a:spcBef>
                <a:spcPct val="20000"/>
              </a:spcBef>
              <a:buChar char="•"/>
            </a:pPr>
            <a:endParaRPr lang="zh-CN" altLang="en-US" sz="2800" dirty="0">
              <a:latin typeface="楷体_GB2312" pitchFamily="1" charset="-122"/>
              <a:ea typeface="楷体_GB2312" pitchFamily="1" charset="-122"/>
            </a:endParaRPr>
          </a:p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2800" dirty="0">
                <a:latin typeface="楷体_GB2312" pitchFamily="1" charset="-122"/>
                <a:ea typeface="楷体_GB2312" pitchFamily="1" charset="-122"/>
              </a:rPr>
              <a:t>胜之不武：以强凌弱，即使赢了也不光彩。比喻以大欺小。</a:t>
            </a:r>
            <a:endParaRPr lang="zh-CN" altLang="en-US" sz="2800" dirty="0">
              <a:latin typeface="楷体_GB2312" pitchFamily="1" charset="-122"/>
              <a:ea typeface="楷体_GB2312" pitchFamily="1" charset="-122"/>
            </a:endParaRPr>
          </a:p>
          <a:p>
            <a:pPr marL="342900" lvl="0" indent="-342900">
              <a:spcBef>
                <a:spcPct val="20000"/>
              </a:spcBef>
              <a:buChar char="•"/>
            </a:pPr>
            <a:endParaRPr lang="zh-CN" altLang="en-US" sz="2800" dirty="0">
              <a:latin typeface="楷体_GB2312" pitchFamily="1" charset="-122"/>
              <a:ea typeface="楷体_GB2312" pitchFamily="1" charset="-122"/>
            </a:endParaRPr>
          </a:p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2800" dirty="0">
                <a:latin typeface="楷体_GB2312" pitchFamily="1" charset="-122"/>
                <a:ea typeface="楷体_GB2312" pitchFamily="1" charset="-122"/>
              </a:rPr>
              <a:t>春秋笔法：寓褒贬于曲折的文笔之中，不直接表明自己的态度。</a:t>
            </a:r>
            <a:endParaRPr lang="zh-CN" altLang="en-US" sz="2800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296863" y="1628775"/>
            <a:ext cx="8610600" cy="4064000"/>
          </a:xfrm>
          <a:prstGeom prst="rect">
            <a:avLst/>
          </a:prstGeom>
          <a:noFill/>
          <a:ln w="9525">
            <a:solidFill>
              <a:srgbClr val="FF99CC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1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左传</a:t>
            </a:r>
            <a:r>
              <a:rPr kumimoji="1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也是一部富有文学价值的历史散文著作。</a:t>
            </a:r>
            <a:r>
              <a:rPr kumimoji="1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左传</a:t>
            </a:r>
            <a:r>
              <a:rPr kumimoji="1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善于描写战争和记述外交辞令，记事条理清楚，详略得当；写人简洁生动，人物形象栩栩如生，是历代散文的典范。</a:t>
            </a:r>
            <a:endParaRPr kumimoji="1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601788" y="381000"/>
            <a:ext cx="639127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ctr" eaLnBrk="1" fontAlgn="base" hangingPunct="1">
              <a:spcBef>
                <a:spcPct val="50000"/>
              </a:spcBef>
            </a:pPr>
            <a:r>
              <a:rPr lang="en-US" altLang="zh-CN" sz="5400" strike="noStrike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《</a:t>
            </a:r>
            <a:r>
              <a:rPr lang="zh-CN" altLang="en-US" sz="5400" strike="noStrike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左传</a:t>
            </a:r>
            <a:r>
              <a:rPr lang="en-US" altLang="zh-CN" sz="5400" strike="noStrike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》</a:t>
            </a:r>
            <a:r>
              <a:rPr lang="zh-CN" altLang="en-US" sz="5400" strike="noStrike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简介</a:t>
            </a:r>
            <a:endParaRPr lang="zh-CN" altLang="en-US" sz="5400" strike="noStrike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171" name="AutoShape 4">
            <a:hlinkClick r:id="rId1" action="ppaction://hlinkfile">
              <a:snd r:embed="rId2" name="carbrake.wav"/>
            </a:hlinkClick>
          </p:cNvPr>
          <p:cNvSpPr/>
          <p:nvPr/>
        </p:nvSpPr>
        <p:spPr>
          <a:xfrm>
            <a:off x="8534400" y="6096000"/>
            <a:ext cx="228600" cy="533400"/>
          </a:xfrm>
          <a:prstGeom prst="actionButtonMovie">
            <a:avLst/>
          </a:prstGeom>
          <a:noFill/>
          <a:ln w="9525">
            <a:noFill/>
          </a:ln>
        </p:spPr>
        <p:txBody>
          <a:bodyPr vert="eaVert" anchor="ctr">
            <a:spAutoFit/>
          </a:bodyPr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/>
      <p:bldP spid="5632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本文塑造人物的方法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0658" name="Rectangle 3"/>
          <p:cNvSpPr>
            <a:spLocks noGrp="1"/>
          </p:cNvSpPr>
          <p:nvPr>
            <p:ph type="body" idx="4294967295"/>
          </p:nvPr>
        </p:nvSpPr>
        <p:spPr>
          <a:xfrm>
            <a:off x="1196975" y="1493838"/>
            <a:ext cx="6705600" cy="3906837"/>
          </a:xfrm>
        </p:spPr>
        <p:txBody>
          <a:bodyPr wrap="square" lIns="91440" tIns="45720" rIns="91440" bIns="45720" anchor="t"/>
          <a:lstStyle/>
          <a:p>
            <a:pPr lvl="0" indent="-342900" eaLnBrk="1" hangingPunct="1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环境烘托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-342900" eaLnBrk="1" hangingPunct="1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他人的衬托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-342900" eaLnBrk="1" hangingPunct="1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个性化的语言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-342900" eaLnBrk="1" hangingPunct="1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细节描写</a:t>
            </a:r>
            <a:r>
              <a:rPr lang="zh-CN" altLang="en-US" sz="3600" b="1" dirty="0"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夜缒而出</a:t>
            </a:r>
            <a:r>
              <a:rPr lang="zh-CN" altLang="en-US" sz="3600" b="1" dirty="0">
                <a:ea typeface="黑体" panose="02010609060101010101" pitchFamily="49" charset="-122"/>
              </a:rPr>
              <a:t>”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3"/>
          <p:cNvSpPr txBox="1"/>
          <p:nvPr/>
        </p:nvSpPr>
        <p:spPr>
          <a:xfrm>
            <a:off x="684213" y="476250"/>
            <a:ext cx="64801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2" name="Text Box 4"/>
          <p:cNvSpPr txBox="1"/>
          <p:nvPr/>
        </p:nvSpPr>
        <p:spPr>
          <a:xfrm>
            <a:off x="90488" y="425450"/>
            <a:ext cx="8937625" cy="617538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你最欣赏的是哪一个人物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理由是什么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117" name="Rectangle 5"/>
          <p:cNvSpPr/>
          <p:nvPr/>
        </p:nvSpPr>
        <p:spPr>
          <a:xfrm>
            <a:off x="296863" y="1493838"/>
            <a:ext cx="63023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郑  伯</a:t>
            </a:r>
            <a:r>
              <a:rPr lang="en-US" altLang="zh-CN" sz="3200" b="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礼贤下士，从谏如流。</a:t>
            </a:r>
            <a:endParaRPr lang="zh-CN" altLang="en-US" sz="32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0118" name="Text Box 6"/>
          <p:cNvSpPr txBox="1"/>
          <p:nvPr/>
        </p:nvSpPr>
        <p:spPr>
          <a:xfrm>
            <a:off x="341313" y="2124075"/>
            <a:ext cx="50768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佚之狐</a:t>
            </a:r>
            <a:r>
              <a:rPr lang="en-US" altLang="zh-CN" sz="32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识人才的伯乐。</a:t>
            </a:r>
            <a:endParaRPr lang="zh-CN" altLang="en-US" sz="32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0119" name="Text Box 7"/>
          <p:cNvSpPr txBox="1"/>
          <p:nvPr/>
        </p:nvSpPr>
        <p:spPr>
          <a:xfrm>
            <a:off x="296863" y="2798763"/>
            <a:ext cx="850582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烛之武</a:t>
            </a:r>
            <a:r>
              <a:rPr lang="en-US" altLang="zh-CN" sz="32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官微人轻</a:t>
            </a:r>
            <a:r>
              <a:rPr lang="en-US" altLang="zh-CN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怀才不遇</a:t>
            </a:r>
            <a:r>
              <a:rPr lang="en-US" altLang="zh-CN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临危受命，</a:t>
            </a:r>
            <a:endParaRPr lang="zh-CN" altLang="en-US" sz="32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    不避艰险，深明大义，才智超群。</a:t>
            </a:r>
            <a:endParaRPr lang="zh-CN" altLang="en-US" sz="32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0120" name="Text Box 8"/>
          <p:cNvSpPr txBox="1"/>
          <p:nvPr/>
        </p:nvSpPr>
        <p:spPr>
          <a:xfrm>
            <a:off x="296863" y="3968750"/>
            <a:ext cx="8056562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  伯</a:t>
            </a:r>
            <a:r>
              <a:rPr lang="en-US" altLang="zh-CN" sz="3200" b="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以利为重</a:t>
            </a:r>
            <a:r>
              <a:rPr lang="en-US" altLang="zh-CN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亦敌亦友</a:t>
            </a:r>
            <a:r>
              <a:rPr lang="en-US" altLang="zh-CN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变化难测</a:t>
            </a:r>
            <a:r>
              <a:rPr lang="en-US" altLang="zh-CN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endParaRPr lang="en-US" altLang="zh-CN" sz="32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r>
              <a:rPr lang="en-US" altLang="zh-CN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 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政治手腕了得。</a:t>
            </a:r>
            <a:endParaRPr lang="zh-CN" altLang="en-US" sz="32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0121" name="Text Box 9"/>
          <p:cNvSpPr txBox="1"/>
          <p:nvPr/>
        </p:nvSpPr>
        <p:spPr>
          <a:xfrm>
            <a:off x="161925" y="5229225"/>
            <a:ext cx="88836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   侯</a:t>
            </a:r>
            <a:r>
              <a:rPr lang="en-US" altLang="zh-CN" sz="32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以利为重</a:t>
            </a:r>
            <a:r>
              <a:rPr lang="en-US" altLang="zh-CN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以”不仁”为借口</a:t>
            </a:r>
            <a:r>
              <a:rPr lang="en-US" altLang="zh-CN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沉着应对</a:t>
            </a:r>
            <a:r>
              <a:rPr lang="en-US" altLang="zh-CN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endParaRPr lang="en-US" altLang="zh-CN" sz="32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r>
              <a:rPr lang="en-US" altLang="zh-CN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有政治家的风度。</a:t>
            </a:r>
            <a:endParaRPr lang="zh-CN" altLang="en-US" sz="32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  <p:bldP spid="90118" grpId="0"/>
      <p:bldP spid="90119" grpId="0"/>
      <p:bldP spid="90120" grpId="0"/>
      <p:bldP spid="9012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4"/>
          <p:cNvSpPr/>
          <p:nvPr/>
        </p:nvSpPr>
        <p:spPr>
          <a:xfrm>
            <a:off x="3222625" y="233363"/>
            <a:ext cx="362902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 eaLnBrk="0" hangingPunct="0"/>
            <a:r>
              <a:rPr lang="zh-CN" altLang="en-US" sz="6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 </a:t>
            </a:r>
            <a:endParaRPr lang="zh-CN" altLang="en-US" sz="6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06" name="Rectangle 5"/>
          <p:cNvSpPr/>
          <p:nvPr/>
        </p:nvSpPr>
        <p:spPr>
          <a:xfrm>
            <a:off x="1196975" y="2214563"/>
            <a:ext cx="7561263" cy="31099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 eaLnBrk="0" hangingPunct="0"/>
            <a:r>
              <a:rPr lang="en-US" altLang="zh-CN" sz="5400" b="0" dirty="0"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4800" b="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通过本课的学习，谈谈烛之武出色的劝谏艺术对于古人和现代人的处事有什么意义？</a:t>
            </a:r>
            <a:endParaRPr lang="zh-CN" altLang="en-US" sz="4800" b="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2"/>
          <p:cNvSpPr txBox="1"/>
          <p:nvPr/>
        </p:nvSpPr>
        <p:spPr>
          <a:xfrm>
            <a:off x="0" y="174625"/>
            <a:ext cx="9144000" cy="6186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lvl="0" indent="-342900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、对于古人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中国有句古话：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伴君如伴虎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批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龙鳞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，逆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圣听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，需要大勇与大智。作为君王，则应虚心采纳，方可成就霸业。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/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、邹忌与齐威王</a:t>
            </a:r>
            <a:r>
              <a:rPr lang="zh-CN" altLang="en-US" sz="4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zh-CN" altLang="en-US" sz="4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4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齐王接受邹忌的进谏，听取群臣吏民的意见，于是有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此所谓战胜于朝廷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的美谈。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/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、触龙与赵太后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正面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endParaRPr lang="zh-CN" altLang="en-US" sz="5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抓住赵太后爱子、怜子之心，触龙拿人心比自心，以己子做诱引，动之以情，申明大义，进而解开太后心结。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2"/>
          <p:cNvSpPr txBox="1"/>
          <p:nvPr/>
        </p:nvSpPr>
        <p:spPr>
          <a:xfrm>
            <a:off x="0" y="-36512"/>
            <a:ext cx="9144000" cy="695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、魏征与唐太宗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正面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endParaRPr lang="zh-CN" altLang="en-US" sz="4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    唐太宗虚怀若谷，善于纳谏，终成一代名君。唐太宗</a:t>
            </a:r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夫以铜为镜，可以正衣冠；以史为镜，可以知兴替；以人为镜，可以明得失。今魏徵殁，朕失一镜矣！</a:t>
            </a:r>
            <a:r>
              <a:rPr lang="zh-CN" altLang="en-US" sz="30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、管仲与齐桓公（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</a:t>
            </a:r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    齐桓公豁达大度，听了鲍叔牙的话，不但不治管仲的罪，还立刻任命他为相，让他管理国政。后来齐国就越来越富强了。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、比干与纣王。（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反面</a:t>
            </a:r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    纣王拒谏饰非、耽于酒色、暴敛重刑，甚至将比剖腹挖心。最终是民怨四起。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、召公与厉王（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反面</a:t>
            </a:r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    周厉王</a:t>
            </a:r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防民之口，甚于防川</a:t>
            </a:r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止谤</a:t>
            </a:r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使得老百姓</a:t>
            </a:r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道路以目</a:t>
            </a:r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。三年之后，被</a:t>
            </a:r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流于彘</a:t>
            </a:r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2"/>
          <p:cNvSpPr txBox="1"/>
          <p:nvPr/>
        </p:nvSpPr>
        <p:spPr>
          <a:xfrm>
            <a:off x="657225" y="1133475"/>
            <a:ext cx="7964488" cy="435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二、对于现代人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、注重对方感受，委婉劝说，文明交流。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、听取别人意见，完善自我，少走弯路。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、宰相肚里能称船。有则改之，无则加勉。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2"/>
          <p:cNvSpPr txBox="1"/>
          <p:nvPr/>
        </p:nvSpPr>
        <p:spPr>
          <a:xfrm>
            <a:off x="71438" y="755650"/>
            <a:ext cx="8982075" cy="4032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烛之武委婉劝说的艺术在今天的人际交往中仍有着十分重要的意义。在给别人提意见和建议时，我们要充分尊重被劝说者，使之受到启发，从而愉快地接受意见。同时我们还应学会倾听与交流。善于听取别人的意见，还要善于自己思考，把好的意见总汇起来，唯有这样才能成就一番事业。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1"/>
          <p:cNvSpPr txBox="1"/>
          <p:nvPr/>
        </p:nvSpPr>
        <p:spPr>
          <a:xfrm>
            <a:off x="1368425" y="973138"/>
            <a:ext cx="518160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当堂过关作业：</a:t>
            </a:r>
            <a:endParaRPr lang="zh-CN" altLang="en-US" sz="4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130" name="文本框 2"/>
          <p:cNvSpPr txBox="1"/>
          <p:nvPr/>
        </p:nvSpPr>
        <p:spPr>
          <a:xfrm>
            <a:off x="1592263" y="2209800"/>
            <a:ext cx="5688012" cy="3046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一、一词多义</a:t>
            </a:r>
            <a:endParaRPr lang="zh-CN" altLang="en-US" sz="48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二、古今异义</a:t>
            </a:r>
            <a:endParaRPr lang="zh-CN" altLang="en-US" sz="48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三、词类活用</a:t>
            </a:r>
            <a:endParaRPr lang="zh-CN" altLang="en-US" sz="48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四、特殊句式</a:t>
            </a:r>
            <a:endParaRPr lang="zh-CN" altLang="en-US" sz="48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Rectangle 2"/>
          <p:cNvSpPr/>
          <p:nvPr/>
        </p:nvSpPr>
        <p:spPr>
          <a:xfrm>
            <a:off x="1085850" y="1820863"/>
            <a:ext cx="7905750" cy="3968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</a:t>
            </a:r>
            <a:endParaRPr lang="zh-CN" altLang="en-US" sz="36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子亦有不利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    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   )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用亡郑以陪邻  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若不阙秦，将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取之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4" name="Text Box 3"/>
          <p:cNvSpPr txBox="1"/>
          <p:nvPr/>
        </p:nvSpPr>
        <p:spPr>
          <a:xfrm>
            <a:off x="757238" y="355600"/>
            <a:ext cx="3479800" cy="828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一词多义</a:t>
            </a:r>
            <a:endParaRPr lang="zh-CN" altLang="en-US" sz="48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Rectangle 2"/>
          <p:cNvSpPr/>
          <p:nvPr/>
        </p:nvSpPr>
        <p:spPr>
          <a:xfrm>
            <a:off x="371475" y="1846263"/>
            <a:ext cx="8712200" cy="3970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</a:t>
            </a:r>
            <a:endParaRPr lang="zh-CN" altLang="en-US" sz="36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子亦有不利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  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语气词，表陈述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用亡郑以陪邻  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疑问副词，为什么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若不阙秦，将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取之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疑问副词，哪里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78" name="Text Box 3"/>
          <p:cNvSpPr txBox="1"/>
          <p:nvPr/>
        </p:nvSpPr>
        <p:spPr>
          <a:xfrm>
            <a:off x="928688" y="579438"/>
            <a:ext cx="347980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一词多义</a:t>
            </a:r>
            <a:endParaRPr lang="zh-CN" altLang="en-US" sz="48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Text Box 3"/>
          <p:cNvSpPr txBox="1"/>
          <p:nvPr/>
        </p:nvSpPr>
        <p:spPr>
          <a:xfrm>
            <a:off x="385763" y="773113"/>
            <a:ext cx="8497887" cy="1939925"/>
          </a:xfrm>
          <a:prstGeom prst="rect">
            <a:avLst/>
          </a:prstGeom>
          <a:noFill/>
          <a:ln w="1905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dirty="0">
                <a:solidFill>
                  <a:srgbClr val="CC66FF"/>
                </a:solidFill>
                <a:latin typeface="Arial" panose="020B0604020202020204" pitchFamily="34" charset="0"/>
                <a:ea typeface="楷体_GB2312" pitchFamily="1" charset="-122"/>
              </a:rPr>
              <a:t>              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按年月日顺序编写的史书体裁。如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春秋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》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、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左传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》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、</a:t>
            </a:r>
            <a:r>
              <a:rPr lang="en-US" altLang="zh-CN" sz="4000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资治通鉴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》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等。</a:t>
            </a:r>
            <a:endParaRPr lang="zh-CN" altLang="en-US" sz="4000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71684" name="Text Box 4"/>
          <p:cNvSpPr txBox="1"/>
          <p:nvPr/>
        </p:nvSpPr>
        <p:spPr>
          <a:xfrm>
            <a:off x="387350" y="3068638"/>
            <a:ext cx="8550275" cy="1330325"/>
          </a:xfrm>
          <a:prstGeom prst="rect">
            <a:avLst/>
          </a:prstGeom>
          <a:noFill/>
          <a:ln w="1905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dirty="0">
                <a:solidFill>
                  <a:srgbClr val="CC66FF"/>
                </a:solidFill>
                <a:latin typeface="Arial" panose="020B0604020202020204" pitchFamily="34" charset="0"/>
                <a:ea typeface="楷体_GB2312" pitchFamily="1" charset="-122"/>
              </a:rPr>
              <a:t>               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分不同的国家编写的史书体裁。如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国语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》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、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战国策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》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等。</a:t>
            </a:r>
            <a:endParaRPr lang="zh-CN" altLang="en-US" sz="4000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71685" name="Text Box 5"/>
          <p:cNvSpPr txBox="1"/>
          <p:nvPr/>
        </p:nvSpPr>
        <p:spPr>
          <a:xfrm>
            <a:off x="377825" y="4778375"/>
            <a:ext cx="8559800" cy="1330325"/>
          </a:xfrm>
          <a:prstGeom prst="rect">
            <a:avLst/>
          </a:prstGeom>
          <a:noFill/>
          <a:ln w="1905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dirty="0">
                <a:solidFill>
                  <a:srgbClr val="CC66FF"/>
                </a:solidFill>
                <a:latin typeface="Arial" panose="020B0604020202020204" pitchFamily="34" charset="0"/>
                <a:ea typeface="楷体_GB2312" pitchFamily="1" charset="-122"/>
              </a:rPr>
              <a:t>               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以人物传记为中心的史书体裁。如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史记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》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、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三国志</a:t>
            </a:r>
            <a:r>
              <a:rPr lang="en-US" altLang="zh-CN" sz="4000" dirty="0">
                <a:latin typeface="Arial" panose="020B0604020202020204" pitchFamily="34" charset="0"/>
                <a:ea typeface="楷体_GB2312" pitchFamily="1" charset="-122"/>
              </a:rPr>
              <a:t>》</a:t>
            </a:r>
            <a:r>
              <a:rPr lang="zh-CN" altLang="en-US" sz="4000" dirty="0">
                <a:latin typeface="Arial" panose="020B0604020202020204" pitchFamily="34" charset="0"/>
                <a:ea typeface="楷体_GB2312" pitchFamily="1" charset="-122"/>
              </a:rPr>
              <a:t>等。</a:t>
            </a:r>
            <a:endParaRPr lang="zh-CN" altLang="en-US" sz="4000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8196" name="Text Box 6"/>
          <p:cNvSpPr txBox="1"/>
          <p:nvPr/>
        </p:nvSpPr>
        <p:spPr>
          <a:xfrm>
            <a:off x="323850" y="692150"/>
            <a:ext cx="26638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编年体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Text Box 7"/>
          <p:cNvSpPr txBox="1"/>
          <p:nvPr/>
        </p:nvSpPr>
        <p:spPr>
          <a:xfrm>
            <a:off x="431800" y="3024188"/>
            <a:ext cx="216058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国别体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8" name="Text Box 8"/>
          <p:cNvSpPr txBox="1"/>
          <p:nvPr/>
        </p:nvSpPr>
        <p:spPr>
          <a:xfrm>
            <a:off x="431800" y="4778375"/>
            <a:ext cx="20875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纪传体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animBg="1"/>
      <p:bldP spid="71684" grpId="0" animBg="1"/>
      <p:bldP spid="7168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Rectangle 2"/>
          <p:cNvSpPr/>
          <p:nvPr/>
        </p:nvSpPr>
        <p:spPr>
          <a:xfrm>
            <a:off x="304800" y="838200"/>
            <a:ext cx="8610600" cy="5322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endParaRPr lang="zh-CN" altLang="en-US" sz="40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其无礼于晋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敢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烦执事　　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越国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鄙远　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焉用亡郑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陪邻？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)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若舍郑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为东道主　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)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Rectangle 2"/>
          <p:cNvSpPr/>
          <p:nvPr/>
        </p:nvSpPr>
        <p:spPr>
          <a:xfrm>
            <a:off x="369888" y="574675"/>
            <a:ext cx="8610600" cy="588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endParaRPr lang="zh-CN" altLang="en-US" sz="40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其无礼于晋　　 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因为，连词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敢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烦执事　　　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拿，用，介词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越国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鄙远　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把，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表顺承，连词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焉用亡郑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陪邻？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来，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表顺承，连词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若舍郑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为东道主　   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把，介词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Text Box 2"/>
          <p:cNvSpPr txBox="1"/>
          <p:nvPr/>
        </p:nvSpPr>
        <p:spPr>
          <a:xfrm>
            <a:off x="1600200" y="0"/>
            <a:ext cx="6624638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古今异义（古</a:t>
            </a:r>
            <a:r>
              <a:rPr lang="zh-CN" altLang="zh-CN" sz="5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5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今）</a:t>
            </a:r>
            <a:endParaRPr lang="zh-CN" altLang="en-US" sz="5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3250" name="Text Box 3"/>
          <p:cNvSpPr txBox="1"/>
          <p:nvPr/>
        </p:nvSpPr>
        <p:spPr>
          <a:xfrm>
            <a:off x="661988" y="1154113"/>
            <a:ext cx="7577137" cy="4576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5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贰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于楚也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今有急而求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endParaRPr lang="zh-CN" altLang="en-US" sz="36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以为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东道主</a:t>
            </a:r>
            <a:endParaRPr lang="zh-CN" altLang="en-US" sz="36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行李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之往来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微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夫人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之力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亦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Text Box 2"/>
          <p:cNvSpPr txBox="1"/>
          <p:nvPr/>
        </p:nvSpPr>
        <p:spPr>
          <a:xfrm>
            <a:off x="1612900" y="0"/>
            <a:ext cx="6624638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古今异义（古</a:t>
            </a:r>
            <a:r>
              <a:rPr lang="zh-CN" altLang="zh-CN" sz="5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5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今）</a:t>
            </a:r>
            <a:endParaRPr lang="zh-CN" altLang="en-US" sz="5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4274" name="Text Box 3"/>
          <p:cNvSpPr txBox="1"/>
          <p:nvPr/>
        </p:nvSpPr>
        <p:spPr>
          <a:xfrm>
            <a:off x="565150" y="914400"/>
            <a:ext cx="7853363" cy="4743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5000"/>
              </a:lnSpc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贰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于楚也（从属二主、有二心</a:t>
            </a:r>
            <a:r>
              <a:rPr lang="zh-CN" altLang="zh-CN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数词二的大写）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今有急而求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（对人的尊称，多指男子</a:t>
            </a:r>
            <a:r>
              <a:rPr lang="zh-CN" altLang="zh-CN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儿子）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以为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东道主（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东方道路上的主人</a:t>
            </a:r>
            <a:r>
              <a:rPr lang="zh-CN" altLang="zh-CN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泛指主人）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行李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之往来（出使的人</a:t>
            </a:r>
            <a:r>
              <a:rPr lang="zh-CN" altLang="zh-CN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外出的人携带的随身物品）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微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之力（那个人</a:t>
            </a:r>
            <a:r>
              <a:rPr lang="zh-CN" altLang="zh-CN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尊称一般人的妻子）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亦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之（离开</a:t>
            </a:r>
            <a:r>
              <a:rPr lang="zh-CN" altLang="zh-CN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从所在地到别的地方与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来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相对的动作）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 Box 2"/>
          <p:cNvSpPr txBox="1"/>
          <p:nvPr/>
        </p:nvSpPr>
        <p:spPr>
          <a:xfrm>
            <a:off x="2803525" y="457200"/>
            <a:ext cx="5334000" cy="1219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用作动词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8915" name="Rectangle 3"/>
          <p:cNvSpPr/>
          <p:nvPr/>
        </p:nvSpPr>
        <p:spPr>
          <a:xfrm>
            <a:off x="457200" y="2514600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400" b="1" dirty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且贰于楚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8916" name="Rectangle 4"/>
          <p:cNvSpPr/>
          <p:nvPr/>
        </p:nvSpPr>
        <p:spPr>
          <a:xfrm>
            <a:off x="457200" y="1600200"/>
            <a:ext cx="61722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400" b="1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晋军函陵，秦军氾南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8917" name="Rectangle 5"/>
          <p:cNvSpPr/>
          <p:nvPr/>
        </p:nvSpPr>
        <p:spPr>
          <a:xfrm>
            <a:off x="304800" y="3657600"/>
            <a:ext cx="56388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400" b="1" dirty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秦伯说，与郑人盟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8918" name="Text Box 6"/>
          <p:cNvSpPr txBox="1"/>
          <p:nvPr/>
        </p:nvSpPr>
        <p:spPr>
          <a:xfrm>
            <a:off x="304800" y="4724400"/>
            <a:ext cx="57912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400" b="1" dirty="0"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邻之厚，君之薄也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5302" name="Rectangle 7"/>
          <p:cNvSpPr/>
          <p:nvPr/>
        </p:nvSpPr>
        <p:spPr>
          <a:xfrm>
            <a:off x="0" y="-147637"/>
            <a:ext cx="3962400" cy="1138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ea typeface="华文新魏" pitchFamily="2" charset="-122"/>
              </a:rPr>
              <a:t>词类活用现象</a:t>
            </a:r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 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  <p:bldP spid="38916" grpId="0"/>
      <p:bldP spid="38917" grpId="0"/>
      <p:bldP spid="38918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Text Box 2"/>
          <p:cNvSpPr txBox="1"/>
          <p:nvPr/>
        </p:nvSpPr>
        <p:spPr>
          <a:xfrm>
            <a:off x="3314700" y="292100"/>
            <a:ext cx="3505200" cy="1219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用作动词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6322" name="Rectangle 3"/>
          <p:cNvSpPr/>
          <p:nvPr/>
        </p:nvSpPr>
        <p:spPr>
          <a:xfrm>
            <a:off x="0" y="2514600"/>
            <a:ext cx="8785225" cy="1322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且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贰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于楚                                       （ 数词作动词，从属二主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）      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3" name="Rectangle 4"/>
          <p:cNvSpPr/>
          <p:nvPr/>
        </p:nvSpPr>
        <p:spPr>
          <a:xfrm>
            <a:off x="0" y="1219200"/>
            <a:ext cx="9396413" cy="1322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晋</a:t>
            </a:r>
            <a:r>
              <a:rPr lang="zh-CN" altLang="en-US" sz="40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军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函陵，秦</a:t>
            </a:r>
            <a:r>
              <a:rPr lang="zh-CN" altLang="en-US" sz="40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军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氾南                        （名词作动词，驻军、驻扎）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6324" name="Rectangle 5"/>
          <p:cNvSpPr/>
          <p:nvPr/>
        </p:nvSpPr>
        <p:spPr>
          <a:xfrm>
            <a:off x="0" y="3810000"/>
            <a:ext cx="8459788" cy="1322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秦伯说，与郑人</a:t>
            </a:r>
            <a:r>
              <a:rPr lang="zh-CN" altLang="en-US" sz="40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盟                     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（名词作动词，结盟）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6325" name="Text Box 6"/>
          <p:cNvSpPr txBox="1"/>
          <p:nvPr/>
        </p:nvSpPr>
        <p:spPr>
          <a:xfrm>
            <a:off x="0" y="5181600"/>
            <a:ext cx="8686800" cy="1322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黑体" panose="02010609060101010101" pitchFamily="49" charset="-122"/>
                <a:ea typeface="华文新魏" pitchFamily="2" charset="-122"/>
              </a:rPr>
              <a:t>4.</a:t>
            </a:r>
            <a:r>
              <a:rPr lang="zh-CN" altLang="en-US" sz="4000" b="1" dirty="0">
                <a:latin typeface="黑体" panose="02010609060101010101" pitchFamily="49" charset="-122"/>
                <a:ea typeface="华文新魏" pitchFamily="2" charset="-122"/>
              </a:rPr>
              <a:t>邻之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华文新魏" pitchFamily="2" charset="-122"/>
              </a:rPr>
              <a:t>厚</a:t>
            </a:r>
            <a:r>
              <a:rPr lang="zh-CN" altLang="en-US" sz="4000" b="1" dirty="0">
                <a:latin typeface="黑体" panose="02010609060101010101" pitchFamily="49" charset="-122"/>
                <a:ea typeface="华文新魏" pitchFamily="2" charset="-122"/>
              </a:rPr>
              <a:t>，君之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华文新魏" pitchFamily="2" charset="-122"/>
              </a:rPr>
              <a:t>薄</a:t>
            </a:r>
            <a:r>
              <a:rPr lang="zh-CN" altLang="en-US" sz="4000" b="1" dirty="0">
                <a:latin typeface="黑体" panose="02010609060101010101" pitchFamily="49" charset="-122"/>
                <a:ea typeface="华文新魏" pitchFamily="2" charset="-122"/>
              </a:rPr>
              <a:t>也（形容词作动词，变得雄厚，</a:t>
            </a:r>
            <a:r>
              <a:rPr lang="zh-CN" altLang="en-US" sz="4000" b="1" dirty="0">
                <a:latin typeface="Arial" panose="020B0604020202020204" pitchFamily="34" charset="0"/>
                <a:ea typeface="华文新魏" pitchFamily="2" charset="-122"/>
              </a:rPr>
              <a:t>变得弱小）</a:t>
            </a:r>
            <a:endParaRPr lang="zh-CN" altLang="en-US" sz="4000" b="1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56326" name="Rectangle 7"/>
          <p:cNvSpPr/>
          <p:nvPr/>
        </p:nvSpPr>
        <p:spPr>
          <a:xfrm>
            <a:off x="0" y="-147637"/>
            <a:ext cx="3962400" cy="1138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000" b="1" dirty="0">
                <a:solidFill>
                  <a:srgbClr val="0070C0"/>
                </a:solidFill>
                <a:latin typeface="Arial" panose="020B0604020202020204" pitchFamily="34" charset="0"/>
                <a:ea typeface="华文新魏" pitchFamily="2" charset="-122"/>
              </a:rPr>
              <a:t>词类活用现象</a:t>
            </a:r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 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/>
          <p:nvPr/>
        </p:nvSpPr>
        <p:spPr>
          <a:xfrm>
            <a:off x="701675" y="2249488"/>
            <a:ext cx="7740650" cy="3046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800" b="1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既东封郑，又欲肆其西封</a:t>
            </a:r>
            <a:endParaRPr lang="zh-CN" altLang="en-US" sz="4800" b="1" dirty="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800" b="1" dirty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夜缒而出</a:t>
            </a:r>
            <a:endParaRPr lang="zh-CN" altLang="en-US" sz="4800" b="1" dirty="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800" b="1" dirty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朝济而夕设版焉</a:t>
            </a:r>
            <a:endParaRPr lang="zh-CN" altLang="en-US" sz="4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0963" name="Text Box 3"/>
          <p:cNvSpPr txBox="1"/>
          <p:nvPr/>
        </p:nvSpPr>
        <p:spPr>
          <a:xfrm>
            <a:off x="914400" y="685800"/>
            <a:ext cx="6553200" cy="1295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名词</a:t>
            </a:r>
            <a:r>
              <a:rPr lang="en-US" altLang="zh-CN" sz="60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→</a:t>
            </a:r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状语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47" name="Rectangle 4"/>
          <p:cNvSpPr/>
          <p:nvPr/>
        </p:nvSpPr>
        <p:spPr>
          <a:xfrm>
            <a:off x="0" y="0"/>
            <a:ext cx="396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词类活用现象 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Text Box 2"/>
          <p:cNvSpPr txBox="1"/>
          <p:nvPr/>
        </p:nvSpPr>
        <p:spPr>
          <a:xfrm>
            <a:off x="676275" y="2441575"/>
            <a:ext cx="8147050" cy="3046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800" b="1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既</a:t>
            </a:r>
            <a:r>
              <a:rPr lang="zh-CN" altLang="en-US" sz="48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东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封郑，又欲肆其西封（在东边）                            </a:t>
            </a:r>
            <a:r>
              <a:rPr lang="zh-CN" altLang="zh-CN" sz="4800" b="1" dirty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48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夜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缒而出</a:t>
            </a:r>
            <a:r>
              <a:rPr lang="zh-CN" altLang="en-US" sz="4800" dirty="0">
                <a:latin typeface="华文新魏" pitchFamily="2" charset="-122"/>
                <a:ea typeface="华文新魏" pitchFamily="2" charset="-122"/>
              </a:rPr>
              <a:t>                       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（在晚上，当晚）</a:t>
            </a:r>
            <a:endParaRPr lang="zh-CN" altLang="en-US" sz="4800" b="1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58370" name="Text Box 3"/>
          <p:cNvSpPr txBox="1"/>
          <p:nvPr/>
        </p:nvSpPr>
        <p:spPr>
          <a:xfrm>
            <a:off x="808038" y="974725"/>
            <a:ext cx="6553200" cy="1295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名词</a:t>
            </a:r>
            <a:r>
              <a:rPr lang="en-US" altLang="zh-CN" sz="60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→</a:t>
            </a:r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状语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8371" name="Rectangle 4"/>
          <p:cNvSpPr/>
          <p:nvPr/>
        </p:nvSpPr>
        <p:spPr>
          <a:xfrm>
            <a:off x="0" y="0"/>
            <a:ext cx="396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词类活用现象 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2"/>
          <p:cNvSpPr txBox="1"/>
          <p:nvPr/>
        </p:nvSpPr>
        <p:spPr>
          <a:xfrm>
            <a:off x="228600" y="2209800"/>
            <a:ext cx="7848600" cy="1828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5400" b="1" dirty="0">
                <a:latin typeface="华文新魏" pitchFamily="2" charset="-122"/>
                <a:ea typeface="华文新魏" pitchFamily="2" charset="-122"/>
              </a:rPr>
              <a:t>且君尝为晋君赐矣</a:t>
            </a:r>
            <a:endParaRPr lang="zh-CN" altLang="en-US" sz="5400" b="1" dirty="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zh-CN" sz="4000" b="1" dirty="0">
              <a:solidFill>
                <a:srgbClr val="00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Text Box 3"/>
          <p:cNvSpPr txBox="1"/>
          <p:nvPr/>
        </p:nvSpPr>
        <p:spPr>
          <a:xfrm>
            <a:off x="1295400" y="762000"/>
            <a:ext cx="5715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动词</a:t>
            </a:r>
            <a:r>
              <a:rPr lang="en-US" altLang="zh-CN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→</a:t>
            </a:r>
            <a:r>
              <a:rPr lang="zh-CN" altLang="en-US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名词</a:t>
            </a:r>
            <a:endParaRPr lang="zh-CN" altLang="en-US" sz="6600" b="1" dirty="0">
              <a:solidFill>
                <a:srgbClr val="FF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9395" name="Rectangle 4"/>
          <p:cNvSpPr/>
          <p:nvPr/>
        </p:nvSpPr>
        <p:spPr>
          <a:xfrm>
            <a:off x="0" y="0"/>
            <a:ext cx="396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词类活用现象 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Text Box 2"/>
          <p:cNvSpPr txBox="1"/>
          <p:nvPr/>
        </p:nvSpPr>
        <p:spPr>
          <a:xfrm>
            <a:off x="228600" y="2209800"/>
            <a:ext cx="7848600" cy="2147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5400" b="1" dirty="0">
                <a:latin typeface="华文新魏" pitchFamily="2" charset="-122"/>
                <a:ea typeface="华文新魏" pitchFamily="2" charset="-122"/>
              </a:rPr>
              <a:t>且君尝为晋君</a:t>
            </a:r>
            <a:r>
              <a:rPr lang="zh-CN" altLang="en-US" sz="54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赐</a:t>
            </a:r>
            <a:r>
              <a:rPr lang="zh-CN" altLang="en-US" sz="5400" b="1" dirty="0">
                <a:latin typeface="华文新魏" pitchFamily="2" charset="-122"/>
                <a:ea typeface="华文新魏" pitchFamily="2" charset="-122"/>
              </a:rPr>
              <a:t>矣</a:t>
            </a:r>
            <a:endParaRPr lang="zh-CN" altLang="en-US" sz="5400" b="1" dirty="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华文新魏" pitchFamily="2" charset="-122"/>
                <a:ea typeface="华文新魏" pitchFamily="2" charset="-122"/>
              </a:rPr>
              <a:t>（恩惠、好处）</a:t>
            </a:r>
            <a:r>
              <a:rPr lang="zh-CN" altLang="en-US" sz="4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zh-CN" altLang="en-US" sz="4000" b="1" dirty="0">
              <a:solidFill>
                <a:srgbClr val="00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18" name="Text Box 3"/>
          <p:cNvSpPr txBox="1"/>
          <p:nvPr/>
        </p:nvSpPr>
        <p:spPr>
          <a:xfrm>
            <a:off x="1295400" y="762000"/>
            <a:ext cx="5715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动词</a:t>
            </a:r>
            <a:r>
              <a:rPr lang="en-US" altLang="zh-CN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→</a:t>
            </a:r>
            <a:r>
              <a:rPr lang="zh-CN" altLang="en-US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名词</a:t>
            </a:r>
            <a:endParaRPr lang="zh-CN" altLang="en-US" sz="6600" b="1" dirty="0">
              <a:solidFill>
                <a:srgbClr val="FF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0419" name="Rectangle 4"/>
          <p:cNvSpPr/>
          <p:nvPr/>
        </p:nvSpPr>
        <p:spPr>
          <a:xfrm>
            <a:off x="0" y="0"/>
            <a:ext cx="396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词类活用现象 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468313" y="2189163"/>
            <a:ext cx="4319588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无能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       )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也矣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468313" y="2997200"/>
            <a:ext cx="33131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共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          )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其乏困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4356100" y="2997200"/>
            <a:ext cx="485933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fontAlgn="base" hangingPunct="1">
              <a:spcBef>
                <a:spcPct val="50000"/>
              </a:spcBef>
            </a:pPr>
            <a:r>
              <a:rPr lang="zh-CN" altLang="en-US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秦伯</a:t>
            </a:r>
            <a:r>
              <a:rPr lang="zh-CN" altLang="en-US" sz="3200" strike="noStrike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说</a:t>
            </a:r>
            <a:r>
              <a:rPr lang="en-US" altLang="zh-CN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(        )</a:t>
            </a:r>
            <a:r>
              <a:rPr lang="en-US" altLang="zh-CN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,</a:t>
            </a:r>
            <a:r>
              <a:rPr lang="zh-CN" altLang="en-US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与郑人盟</a:t>
            </a:r>
            <a:endParaRPr lang="zh-CN" altLang="en-US" sz="3200" strike="noStrike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4356100" y="1336675"/>
            <a:ext cx="47879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夫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      )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晋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何厌之有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4356100" y="3860800"/>
            <a:ext cx="47529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夫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      )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人之力不及此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1" name="Text Box 9"/>
          <p:cNvSpPr txBox="1"/>
          <p:nvPr/>
        </p:nvSpPr>
        <p:spPr>
          <a:xfrm>
            <a:off x="1908175" y="2205038"/>
            <a:ext cx="115093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</a:t>
            </a: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éi</a:t>
            </a:r>
            <a:endParaRPr lang="en-US" altLang="zh-CN" sz="3200" dirty="0">
              <a:solidFill>
                <a:srgbClr val="6600CC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4522" name="Text Box 10"/>
          <p:cNvSpPr txBox="1"/>
          <p:nvPr/>
        </p:nvSpPr>
        <p:spPr>
          <a:xfrm>
            <a:off x="5076825" y="1412875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ú</a:t>
            </a:r>
            <a:endParaRPr lang="en-US" altLang="zh-CN" sz="3200" dirty="0">
              <a:solidFill>
                <a:srgbClr val="6600CC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4523" name="Text Box 11"/>
          <p:cNvSpPr txBox="1"/>
          <p:nvPr/>
        </p:nvSpPr>
        <p:spPr>
          <a:xfrm>
            <a:off x="1116013" y="2997200"/>
            <a:ext cx="15113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ō</a:t>
            </a: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endParaRPr lang="en-US" altLang="zh-CN" sz="32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4" name="Text Box 12"/>
          <p:cNvSpPr txBox="1"/>
          <p:nvPr/>
        </p:nvSpPr>
        <p:spPr>
          <a:xfrm>
            <a:off x="5867400" y="2997200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yu</a:t>
            </a: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è</a:t>
            </a:r>
            <a:endParaRPr lang="en-US" altLang="zh-CN" sz="3200" dirty="0">
              <a:solidFill>
                <a:srgbClr val="6600CC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4525" name="Text Box 13"/>
          <p:cNvSpPr txBox="1"/>
          <p:nvPr/>
        </p:nvSpPr>
        <p:spPr>
          <a:xfrm>
            <a:off x="5435600" y="3933825"/>
            <a:ext cx="71913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ú</a:t>
            </a:r>
            <a:endParaRPr lang="en-US" altLang="zh-CN" sz="3200" dirty="0">
              <a:solidFill>
                <a:srgbClr val="6600CC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4527" name="Text Box 15"/>
          <p:cNvSpPr txBox="1"/>
          <p:nvPr/>
        </p:nvSpPr>
        <p:spPr>
          <a:xfrm>
            <a:off x="2051050" y="1341438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en-US" altLang="zh-CN" sz="3600" dirty="0">
                <a:solidFill>
                  <a:srgbClr val="6600C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á</a:t>
            </a:r>
            <a:r>
              <a:rPr lang="en-US" altLang="zh-CN" sz="36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6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8" name="Text Box 16"/>
          <p:cNvSpPr txBox="1"/>
          <p:nvPr/>
        </p:nvSpPr>
        <p:spPr>
          <a:xfrm>
            <a:off x="1331913" y="4732338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</a:t>
            </a:r>
            <a:r>
              <a:rPr lang="en-US" altLang="zh-CN" sz="3200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ì</a:t>
            </a:r>
            <a:endParaRPr lang="en-US" altLang="zh-CN" sz="3200" b="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9" name="Text Box 17"/>
          <p:cNvSpPr txBox="1"/>
          <p:nvPr/>
        </p:nvSpPr>
        <p:spPr>
          <a:xfrm>
            <a:off x="2051050" y="3867150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qu</a:t>
            </a:r>
            <a:r>
              <a:rPr lang="en-US" altLang="zh-CN" sz="3600" dirty="0">
                <a:solidFill>
                  <a:srgbClr val="6600C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ē</a:t>
            </a:r>
            <a:endParaRPr lang="en-US" altLang="zh-CN" sz="3600" dirty="0">
              <a:solidFill>
                <a:srgbClr val="6600CC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4530" name="Text Box 18"/>
          <p:cNvSpPr txBox="1">
            <a:spLocks noChangeArrowheads="1"/>
          </p:cNvSpPr>
          <p:nvPr/>
        </p:nvSpPr>
        <p:spPr bwMode="auto">
          <a:xfrm>
            <a:off x="476250" y="1358900"/>
            <a:ext cx="49672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秦军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氾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(        )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南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31" name="Text Box 19"/>
          <p:cNvSpPr txBox="1">
            <a:spLocks noChangeArrowheads="1"/>
          </p:cNvSpPr>
          <p:nvPr/>
        </p:nvSpPr>
        <p:spPr bwMode="auto">
          <a:xfrm>
            <a:off x="522288" y="3878263"/>
            <a:ext cx="49688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若不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阙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(        )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秦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32" name="Text Box 20"/>
          <p:cNvSpPr txBox="1">
            <a:spLocks noChangeArrowheads="1"/>
          </p:cNvSpPr>
          <p:nvPr/>
        </p:nvSpPr>
        <p:spPr bwMode="auto">
          <a:xfrm>
            <a:off x="468313" y="4797425"/>
            <a:ext cx="43195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缒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(         )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而出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3" name="Oval 21"/>
          <p:cNvSpPr/>
          <p:nvPr/>
        </p:nvSpPr>
        <p:spPr>
          <a:xfrm>
            <a:off x="4140200" y="1557338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>
                  <a:alpha val="100000"/>
                </a:srgbClr>
              </a:gs>
              <a:gs pos="10001">
                <a:srgbClr val="FF0000">
                  <a:alpha val="100000"/>
                </a:srgbClr>
              </a:gs>
              <a:gs pos="35001">
                <a:srgbClr val="BA0066">
                  <a:alpha val="100000"/>
                </a:srgbClr>
              </a:gs>
              <a:gs pos="70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34" name="Text Box 22"/>
          <p:cNvSpPr txBox="1">
            <a:spLocks noChangeArrowheads="1"/>
          </p:cNvSpPr>
          <p:nvPr/>
        </p:nvSpPr>
        <p:spPr bwMode="auto">
          <a:xfrm>
            <a:off x="4356100" y="2205038"/>
            <a:ext cx="50403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失其所与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       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36" name="Text Box 24"/>
          <p:cNvSpPr txBox="1">
            <a:spLocks noChangeArrowheads="1"/>
          </p:cNvSpPr>
          <p:nvPr/>
        </p:nvSpPr>
        <p:spPr bwMode="auto">
          <a:xfrm>
            <a:off x="557213" y="5589588"/>
            <a:ext cx="63642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fontAlgn="base" hangingPunct="1">
              <a:spcBef>
                <a:spcPct val="50000"/>
              </a:spcBef>
            </a:pPr>
            <a:r>
              <a:rPr lang="zh-CN" altLang="en-US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使</a:t>
            </a:r>
            <a:r>
              <a:rPr lang="zh-CN" altLang="en-US" sz="3200" strike="noStrike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杞</a:t>
            </a:r>
            <a:r>
              <a:rPr lang="en-US" altLang="zh-CN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(</a:t>
            </a:r>
            <a:r>
              <a:rPr lang="en-US" altLang="zh-CN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)</a:t>
            </a:r>
            <a:r>
              <a:rPr lang="zh-CN" altLang="en-US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子、</a:t>
            </a:r>
            <a:r>
              <a:rPr lang="zh-CN" altLang="en-US" sz="3200" strike="noStrike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逢</a:t>
            </a:r>
            <a:r>
              <a:rPr lang="zh-CN" altLang="en-US" sz="32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        ）孙戍之</a:t>
            </a:r>
            <a:r>
              <a:rPr lang="zh-CN" altLang="en-US" sz="3200" strike="noStrike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3200" strike="noStrike" noProof="1">
              <a:solidFill>
                <a:srgbClr val="CC009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64537" name="Text Box 25"/>
          <p:cNvSpPr txBox="1"/>
          <p:nvPr/>
        </p:nvSpPr>
        <p:spPr>
          <a:xfrm>
            <a:off x="7451725" y="2205038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</a:t>
            </a: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ì</a:t>
            </a:r>
            <a:endParaRPr lang="en-US" altLang="zh-CN" sz="3200" dirty="0">
              <a:solidFill>
                <a:srgbClr val="6600CC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237" name="Oval 26"/>
          <p:cNvSpPr/>
          <p:nvPr/>
        </p:nvSpPr>
        <p:spPr>
          <a:xfrm>
            <a:off x="395288" y="1557338"/>
            <a:ext cx="144462" cy="142875"/>
          </a:xfrm>
          <a:prstGeom prst="ellipse">
            <a:avLst/>
          </a:prstGeom>
          <a:gradFill rotWithShape="1">
            <a:gsLst>
              <a:gs pos="0">
                <a:srgbClr val="FF8200">
                  <a:alpha val="100000"/>
                </a:srgbClr>
              </a:gs>
              <a:gs pos="10001">
                <a:srgbClr val="FF0000">
                  <a:alpha val="100000"/>
                </a:srgbClr>
              </a:gs>
              <a:gs pos="35001">
                <a:srgbClr val="BA0066">
                  <a:alpha val="100000"/>
                </a:srgbClr>
              </a:gs>
              <a:gs pos="70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8" name="Oval 27"/>
          <p:cNvSpPr/>
          <p:nvPr/>
        </p:nvSpPr>
        <p:spPr>
          <a:xfrm>
            <a:off x="323850" y="2422525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>
                  <a:alpha val="100000"/>
                </a:srgbClr>
              </a:gs>
              <a:gs pos="10001">
                <a:srgbClr val="FF0000">
                  <a:alpha val="100000"/>
                </a:srgbClr>
              </a:gs>
              <a:gs pos="35001">
                <a:srgbClr val="BA0066">
                  <a:alpha val="100000"/>
                </a:srgbClr>
              </a:gs>
              <a:gs pos="70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9" name="Oval 28"/>
          <p:cNvSpPr/>
          <p:nvPr/>
        </p:nvSpPr>
        <p:spPr>
          <a:xfrm>
            <a:off x="4140200" y="2420938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>
                  <a:alpha val="100000"/>
                </a:srgbClr>
              </a:gs>
              <a:gs pos="10001">
                <a:srgbClr val="FF0000">
                  <a:alpha val="100000"/>
                </a:srgbClr>
              </a:gs>
              <a:gs pos="35001">
                <a:srgbClr val="BA0066">
                  <a:alpha val="100000"/>
                </a:srgbClr>
              </a:gs>
              <a:gs pos="70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0" name="Oval 29"/>
          <p:cNvSpPr/>
          <p:nvPr/>
        </p:nvSpPr>
        <p:spPr>
          <a:xfrm>
            <a:off x="323850" y="3213100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>
                  <a:alpha val="100000"/>
                </a:srgbClr>
              </a:gs>
              <a:gs pos="10001">
                <a:srgbClr val="FF0000">
                  <a:alpha val="100000"/>
                </a:srgbClr>
              </a:gs>
              <a:gs pos="35001">
                <a:srgbClr val="BA0066">
                  <a:alpha val="100000"/>
                </a:srgbClr>
              </a:gs>
              <a:gs pos="70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1" name="Oval 30"/>
          <p:cNvSpPr/>
          <p:nvPr/>
        </p:nvSpPr>
        <p:spPr>
          <a:xfrm>
            <a:off x="4140200" y="4076700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>
                  <a:alpha val="100000"/>
                </a:srgbClr>
              </a:gs>
              <a:gs pos="10001">
                <a:srgbClr val="FF0000">
                  <a:alpha val="100000"/>
                </a:srgbClr>
              </a:gs>
              <a:gs pos="35001">
                <a:srgbClr val="BA0066">
                  <a:alpha val="100000"/>
                </a:srgbClr>
              </a:gs>
              <a:gs pos="70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2" name="Oval 31"/>
          <p:cNvSpPr/>
          <p:nvPr/>
        </p:nvSpPr>
        <p:spPr>
          <a:xfrm>
            <a:off x="323850" y="4149725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>
                  <a:alpha val="100000"/>
                </a:srgbClr>
              </a:gs>
              <a:gs pos="10001">
                <a:srgbClr val="FF0000">
                  <a:alpha val="100000"/>
                </a:srgbClr>
              </a:gs>
              <a:gs pos="35001">
                <a:srgbClr val="BA0066">
                  <a:alpha val="100000"/>
                </a:srgbClr>
              </a:gs>
              <a:gs pos="70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3" name="Oval 32"/>
          <p:cNvSpPr/>
          <p:nvPr/>
        </p:nvSpPr>
        <p:spPr>
          <a:xfrm>
            <a:off x="4140200" y="3213100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>
                  <a:alpha val="100000"/>
                </a:srgbClr>
              </a:gs>
              <a:gs pos="10001">
                <a:srgbClr val="FF0000">
                  <a:alpha val="100000"/>
                </a:srgbClr>
              </a:gs>
              <a:gs pos="35001">
                <a:srgbClr val="BA0066">
                  <a:alpha val="100000"/>
                </a:srgbClr>
              </a:gs>
              <a:gs pos="70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4" name="Oval 33"/>
          <p:cNvSpPr/>
          <p:nvPr/>
        </p:nvSpPr>
        <p:spPr>
          <a:xfrm>
            <a:off x="323850" y="5014913"/>
            <a:ext cx="144463" cy="142875"/>
          </a:xfrm>
          <a:prstGeom prst="ellipse">
            <a:avLst/>
          </a:prstGeom>
          <a:gradFill rotWithShape="1">
            <a:gsLst>
              <a:gs pos="0">
                <a:srgbClr val="FF8200">
                  <a:alpha val="100000"/>
                </a:srgbClr>
              </a:gs>
              <a:gs pos="10001">
                <a:srgbClr val="FF0000">
                  <a:alpha val="100000"/>
                </a:srgbClr>
              </a:gs>
              <a:gs pos="35001">
                <a:srgbClr val="BA0066">
                  <a:alpha val="100000"/>
                </a:srgbClr>
              </a:gs>
              <a:gs pos="70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5" name="Oval 34"/>
          <p:cNvSpPr/>
          <p:nvPr/>
        </p:nvSpPr>
        <p:spPr>
          <a:xfrm>
            <a:off x="341313" y="5905500"/>
            <a:ext cx="144462" cy="142875"/>
          </a:xfrm>
          <a:prstGeom prst="ellipse">
            <a:avLst/>
          </a:prstGeom>
          <a:gradFill rotWithShape="1">
            <a:gsLst>
              <a:gs pos="0">
                <a:srgbClr val="FF8200">
                  <a:alpha val="100000"/>
                </a:srgbClr>
              </a:gs>
              <a:gs pos="10001">
                <a:srgbClr val="FF0000">
                  <a:alpha val="100000"/>
                </a:srgbClr>
              </a:gs>
              <a:gs pos="35001">
                <a:srgbClr val="BA0066">
                  <a:alpha val="100000"/>
                </a:srgbClr>
              </a:gs>
              <a:gs pos="70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47" name="Text Box 35"/>
          <p:cNvSpPr txBox="1"/>
          <p:nvPr/>
        </p:nvSpPr>
        <p:spPr>
          <a:xfrm>
            <a:off x="1638300" y="5613400"/>
            <a:ext cx="71913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</a:t>
            </a:r>
            <a:r>
              <a:rPr lang="en-US" altLang="zh-CN" sz="3200" dirty="0">
                <a:solidFill>
                  <a:srgbClr val="6600CC"/>
                </a:solidFill>
                <a:latin typeface="宋体" panose="02010600030101010101" pitchFamily="2" charset="-122"/>
                <a:ea typeface="Arial" panose="020B0604020202020204" pitchFamily="34" charset="0"/>
              </a:rPr>
              <a:t>ǐ</a:t>
            </a:r>
            <a:endParaRPr lang="en-US" altLang="zh-CN" sz="3200" dirty="0">
              <a:solidFill>
                <a:srgbClr val="6600CC"/>
              </a:solidFill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64548" name="Text Box 36"/>
          <p:cNvSpPr txBox="1"/>
          <p:nvPr/>
        </p:nvSpPr>
        <p:spPr>
          <a:xfrm>
            <a:off x="3870325" y="5613400"/>
            <a:ext cx="16573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</a:t>
            </a: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á</a:t>
            </a:r>
            <a:r>
              <a:rPr lang="en-US" altLang="zh-CN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endParaRPr lang="en-US" altLang="zh-CN" sz="32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8" name="Oval 37"/>
          <p:cNvSpPr/>
          <p:nvPr/>
        </p:nvSpPr>
        <p:spPr>
          <a:xfrm>
            <a:off x="1619250" y="1916113"/>
            <a:ext cx="73025" cy="71437"/>
          </a:xfrm>
          <a:prstGeom prst="ellipse">
            <a:avLst/>
          </a:prstGeom>
          <a:solidFill>
            <a:srgbClr val="990099"/>
          </a:solidFill>
          <a:ln w="9525" cap="flat" cmpd="sng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9" name="Oval 38"/>
          <p:cNvSpPr/>
          <p:nvPr/>
        </p:nvSpPr>
        <p:spPr>
          <a:xfrm>
            <a:off x="4643438" y="1773238"/>
            <a:ext cx="73025" cy="71437"/>
          </a:xfrm>
          <a:prstGeom prst="ellipse">
            <a:avLst/>
          </a:prstGeom>
          <a:solidFill>
            <a:srgbClr val="990099"/>
          </a:solidFill>
          <a:ln w="9525" cap="flat" cmpd="sng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0" name="Oval 39"/>
          <p:cNvSpPr/>
          <p:nvPr/>
        </p:nvSpPr>
        <p:spPr>
          <a:xfrm>
            <a:off x="1619250" y="4437063"/>
            <a:ext cx="73025" cy="71437"/>
          </a:xfrm>
          <a:prstGeom prst="ellipse">
            <a:avLst/>
          </a:prstGeom>
          <a:solidFill>
            <a:srgbClr val="990099"/>
          </a:solidFill>
          <a:ln w="9525" cap="flat" cmpd="sng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1" name="Oval 40"/>
          <p:cNvSpPr/>
          <p:nvPr/>
        </p:nvSpPr>
        <p:spPr>
          <a:xfrm>
            <a:off x="5021263" y="4437063"/>
            <a:ext cx="73025" cy="71437"/>
          </a:xfrm>
          <a:prstGeom prst="ellipse">
            <a:avLst/>
          </a:prstGeom>
          <a:solidFill>
            <a:srgbClr val="990099"/>
          </a:solidFill>
          <a:ln w="9525" cap="flat" cmpd="sng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2" name="Oval 41"/>
          <p:cNvSpPr/>
          <p:nvPr/>
        </p:nvSpPr>
        <p:spPr>
          <a:xfrm>
            <a:off x="1547813" y="2709863"/>
            <a:ext cx="73025" cy="71437"/>
          </a:xfrm>
          <a:prstGeom prst="ellipse">
            <a:avLst/>
          </a:prstGeom>
          <a:solidFill>
            <a:srgbClr val="990099"/>
          </a:solidFill>
          <a:ln w="9525" cap="flat" cmpd="sng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3" name="Oval 42"/>
          <p:cNvSpPr/>
          <p:nvPr/>
        </p:nvSpPr>
        <p:spPr>
          <a:xfrm>
            <a:off x="5507038" y="3500438"/>
            <a:ext cx="73025" cy="71437"/>
          </a:xfrm>
          <a:prstGeom prst="ellipse">
            <a:avLst/>
          </a:prstGeom>
          <a:solidFill>
            <a:srgbClr val="990099"/>
          </a:solidFill>
          <a:ln w="9525" cap="flat" cmpd="sng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4" name="Oval 43"/>
          <p:cNvSpPr/>
          <p:nvPr/>
        </p:nvSpPr>
        <p:spPr>
          <a:xfrm>
            <a:off x="6804025" y="2708275"/>
            <a:ext cx="73025" cy="71438"/>
          </a:xfrm>
          <a:prstGeom prst="ellipse">
            <a:avLst/>
          </a:prstGeom>
          <a:solidFill>
            <a:srgbClr val="990099"/>
          </a:solidFill>
          <a:ln w="9525" cap="flat" cmpd="sng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5" name="Oval 44"/>
          <p:cNvSpPr/>
          <p:nvPr/>
        </p:nvSpPr>
        <p:spPr>
          <a:xfrm>
            <a:off x="1187450" y="5300663"/>
            <a:ext cx="73025" cy="71437"/>
          </a:xfrm>
          <a:prstGeom prst="ellipse">
            <a:avLst/>
          </a:prstGeom>
          <a:solidFill>
            <a:srgbClr val="990099"/>
          </a:solidFill>
          <a:ln w="9525" cap="flat" cmpd="sng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6" name="Oval 45"/>
          <p:cNvSpPr/>
          <p:nvPr/>
        </p:nvSpPr>
        <p:spPr>
          <a:xfrm>
            <a:off x="3294063" y="6121400"/>
            <a:ext cx="73025" cy="71438"/>
          </a:xfrm>
          <a:prstGeom prst="ellipse">
            <a:avLst/>
          </a:prstGeom>
          <a:solidFill>
            <a:srgbClr val="990099"/>
          </a:solidFill>
          <a:ln w="9525" cap="flat" cmpd="sng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7" name="Oval 46"/>
          <p:cNvSpPr/>
          <p:nvPr/>
        </p:nvSpPr>
        <p:spPr>
          <a:xfrm>
            <a:off x="1276350" y="6121400"/>
            <a:ext cx="73025" cy="71438"/>
          </a:xfrm>
          <a:prstGeom prst="ellipse">
            <a:avLst/>
          </a:prstGeom>
          <a:solidFill>
            <a:srgbClr val="990099"/>
          </a:solidFill>
          <a:ln w="9525" cap="flat" cmpd="sng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8" name="Oval 47"/>
          <p:cNvSpPr/>
          <p:nvPr/>
        </p:nvSpPr>
        <p:spPr>
          <a:xfrm>
            <a:off x="754063" y="3500438"/>
            <a:ext cx="73025" cy="71437"/>
          </a:xfrm>
          <a:prstGeom prst="ellipse">
            <a:avLst/>
          </a:prstGeom>
          <a:solidFill>
            <a:srgbClr val="990099"/>
          </a:solidFill>
          <a:ln w="9525" cap="flat" cmpd="sng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63" name="Text Box 51"/>
          <p:cNvSpPr txBox="1">
            <a:spLocks noChangeArrowheads="1"/>
          </p:cNvSpPr>
          <p:nvPr/>
        </p:nvSpPr>
        <p:spPr bwMode="auto">
          <a:xfrm>
            <a:off x="1692275" y="233363"/>
            <a:ext cx="4289425" cy="973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algn="ctr" eaLnBrk="1" fontAlgn="base" hangingPunct="1">
              <a:spcBef>
                <a:spcPct val="50000"/>
              </a:spcBef>
            </a:pPr>
            <a:r>
              <a:rPr lang="zh-CN" altLang="en-US" sz="5400" strike="noStrike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字词注音</a:t>
            </a:r>
            <a:endParaRPr lang="zh-CN" altLang="en-US" sz="5400" strike="noStrike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64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6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64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1" grpId="0"/>
      <p:bldP spid="64522" grpId="0"/>
      <p:bldP spid="64523" grpId="0"/>
      <p:bldP spid="64524" grpId="0"/>
      <p:bldP spid="64525" grpId="0"/>
      <p:bldP spid="64527" grpId="0"/>
      <p:bldP spid="64528" grpId="0"/>
      <p:bldP spid="64529" grpId="0"/>
      <p:bldP spid="64537" grpId="0"/>
      <p:bldP spid="64547" grpId="0"/>
      <p:bldP spid="64548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Text Box 2"/>
          <p:cNvSpPr txBox="1"/>
          <p:nvPr/>
        </p:nvSpPr>
        <p:spPr>
          <a:xfrm>
            <a:off x="1905000" y="914400"/>
            <a:ext cx="5562600" cy="990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形容词</a:t>
            </a:r>
            <a:r>
              <a:rPr lang="en-US" altLang="zh-CN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→</a:t>
            </a:r>
            <a:r>
              <a:rPr lang="zh-CN" altLang="en-US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名词</a:t>
            </a:r>
            <a:endParaRPr lang="zh-CN" altLang="en-US" sz="6600" b="1" dirty="0">
              <a:solidFill>
                <a:srgbClr val="FF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5059" name="Text Box 3"/>
          <p:cNvSpPr txBox="1"/>
          <p:nvPr/>
        </p:nvSpPr>
        <p:spPr>
          <a:xfrm>
            <a:off x="228600" y="2057400"/>
            <a:ext cx="8458200" cy="3381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Times New Roman" panose="02020603050405020304" pitchFamily="18" charset="0"/>
                <a:ea typeface="华文新魏" pitchFamily="2" charset="-122"/>
              </a:rPr>
              <a:t>1.</a:t>
            </a:r>
            <a:r>
              <a:rPr lang="zh-CN" altLang="en-US" sz="5400" b="1" dirty="0">
                <a:latin typeface="Times New Roman" panose="02020603050405020304" pitchFamily="18" charset="0"/>
                <a:ea typeface="华文新魏" pitchFamily="2" charset="-122"/>
              </a:rPr>
              <a:t>臣之壮也</a:t>
            </a:r>
            <a:endParaRPr lang="zh-CN" altLang="en-US" sz="54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Times New Roman" panose="02020603050405020304" pitchFamily="18" charset="0"/>
                <a:ea typeface="华文新魏" pitchFamily="2" charset="-122"/>
              </a:rPr>
              <a:t>2.</a:t>
            </a:r>
            <a:r>
              <a:rPr lang="zh-CN" altLang="en-US" sz="5400" b="1" dirty="0">
                <a:latin typeface="Times New Roman" panose="02020603050405020304" pitchFamily="18" charset="0"/>
                <a:ea typeface="华文新魏" pitchFamily="2" charset="-122"/>
              </a:rPr>
              <a:t>越国以鄙远</a:t>
            </a:r>
            <a:endParaRPr lang="zh-CN" altLang="en-US" sz="54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Times New Roman" panose="02020603050405020304" pitchFamily="18" charset="0"/>
                <a:ea typeface="华文新魏" pitchFamily="2" charset="-122"/>
              </a:rPr>
              <a:t>3.</a:t>
            </a:r>
            <a:r>
              <a:rPr lang="zh-CN" altLang="en-US" sz="5400" b="1" dirty="0">
                <a:latin typeface="Times New Roman" panose="02020603050405020304" pitchFamily="18" charset="0"/>
                <a:ea typeface="华文新魏" pitchFamily="2" charset="-122"/>
              </a:rPr>
              <a:t>共其乏困</a:t>
            </a:r>
            <a:endParaRPr lang="zh-CN" altLang="en-US" sz="54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1443" name="Rectangle 4"/>
          <p:cNvSpPr/>
          <p:nvPr/>
        </p:nvSpPr>
        <p:spPr>
          <a:xfrm>
            <a:off x="0" y="0"/>
            <a:ext cx="396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词类活用现象 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Text Box 2"/>
          <p:cNvSpPr txBox="1"/>
          <p:nvPr/>
        </p:nvSpPr>
        <p:spPr>
          <a:xfrm>
            <a:off x="1905000" y="914400"/>
            <a:ext cx="5562600" cy="990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形容词</a:t>
            </a:r>
            <a:r>
              <a:rPr lang="en-US" altLang="zh-CN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→</a:t>
            </a:r>
            <a:r>
              <a:rPr lang="zh-CN" altLang="en-US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名词</a:t>
            </a:r>
            <a:endParaRPr lang="zh-CN" altLang="en-US" sz="6600" b="1" dirty="0">
              <a:solidFill>
                <a:srgbClr val="FF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6083" name="Text Box 3"/>
          <p:cNvSpPr txBox="1"/>
          <p:nvPr/>
        </p:nvSpPr>
        <p:spPr>
          <a:xfrm>
            <a:off x="228600" y="2057400"/>
            <a:ext cx="8458200" cy="3381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Times New Roman" panose="02020603050405020304" pitchFamily="18" charset="0"/>
                <a:ea typeface="华文新魏" pitchFamily="2" charset="-122"/>
              </a:rPr>
              <a:t>1.</a:t>
            </a:r>
            <a:r>
              <a:rPr lang="zh-CN" altLang="en-US" sz="5400" b="1" dirty="0">
                <a:latin typeface="Times New Roman" panose="02020603050405020304" pitchFamily="18" charset="0"/>
                <a:ea typeface="华文新魏" pitchFamily="2" charset="-122"/>
              </a:rPr>
              <a:t>臣之壮也</a:t>
            </a:r>
            <a:endParaRPr lang="zh-CN" altLang="en-US" sz="54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Times New Roman" panose="02020603050405020304" pitchFamily="18" charset="0"/>
                <a:ea typeface="华文新魏" pitchFamily="2" charset="-122"/>
              </a:rPr>
              <a:t>2.</a:t>
            </a:r>
            <a:r>
              <a:rPr lang="zh-CN" altLang="en-US" sz="5400" b="1" dirty="0">
                <a:latin typeface="Times New Roman" panose="02020603050405020304" pitchFamily="18" charset="0"/>
                <a:ea typeface="华文新魏" pitchFamily="2" charset="-122"/>
              </a:rPr>
              <a:t>越国以鄙远</a:t>
            </a:r>
            <a:endParaRPr lang="zh-CN" altLang="en-US" sz="54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Times New Roman" panose="02020603050405020304" pitchFamily="18" charset="0"/>
                <a:ea typeface="华文新魏" pitchFamily="2" charset="-122"/>
              </a:rPr>
              <a:t>3.</a:t>
            </a:r>
            <a:r>
              <a:rPr lang="zh-CN" altLang="en-US" sz="5400" b="1" dirty="0">
                <a:latin typeface="Times New Roman" panose="02020603050405020304" pitchFamily="18" charset="0"/>
                <a:ea typeface="华文新魏" pitchFamily="2" charset="-122"/>
              </a:rPr>
              <a:t>共其乏困</a:t>
            </a:r>
            <a:endParaRPr lang="zh-CN" altLang="en-US" sz="54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2467" name="Rectangle 4"/>
          <p:cNvSpPr/>
          <p:nvPr/>
        </p:nvSpPr>
        <p:spPr>
          <a:xfrm>
            <a:off x="0" y="0"/>
            <a:ext cx="396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词类活用现象 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Text Box 2"/>
          <p:cNvSpPr txBox="1"/>
          <p:nvPr/>
        </p:nvSpPr>
        <p:spPr>
          <a:xfrm>
            <a:off x="1905000" y="914400"/>
            <a:ext cx="5562600" cy="990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形容词</a:t>
            </a:r>
            <a:r>
              <a:rPr lang="en-US" altLang="zh-CN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→</a:t>
            </a:r>
            <a:r>
              <a:rPr lang="zh-CN" altLang="en-US" sz="6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名词</a:t>
            </a:r>
            <a:endParaRPr lang="zh-CN" altLang="en-US" sz="6600" b="1" dirty="0">
              <a:solidFill>
                <a:srgbClr val="FF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3490" name="Text Box 3"/>
          <p:cNvSpPr txBox="1"/>
          <p:nvPr/>
        </p:nvSpPr>
        <p:spPr>
          <a:xfrm>
            <a:off x="228600" y="2057400"/>
            <a:ext cx="8458200" cy="4203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Times New Roman" panose="02020603050405020304" pitchFamily="18" charset="0"/>
                <a:ea typeface="华文新魏" pitchFamily="2" charset="-122"/>
              </a:rPr>
              <a:t>1.</a:t>
            </a:r>
            <a:r>
              <a:rPr lang="zh-CN" altLang="en-US" sz="5400" b="1" dirty="0">
                <a:latin typeface="Times New Roman" panose="02020603050405020304" pitchFamily="18" charset="0"/>
                <a:ea typeface="华文新魏" pitchFamily="2" charset="-122"/>
              </a:rPr>
              <a:t>臣之</a:t>
            </a:r>
            <a:r>
              <a:rPr lang="zh-CN" altLang="en-US" sz="54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壮</a:t>
            </a:r>
            <a:r>
              <a:rPr lang="zh-CN" altLang="en-US" sz="5400" b="1" dirty="0">
                <a:latin typeface="Times New Roman" panose="02020603050405020304" pitchFamily="18" charset="0"/>
                <a:ea typeface="华文新魏" pitchFamily="2" charset="-122"/>
              </a:rPr>
              <a:t>也（壮年）</a:t>
            </a:r>
            <a:endParaRPr lang="zh-CN" altLang="en-US" sz="54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Times New Roman" panose="02020603050405020304" pitchFamily="18" charset="0"/>
                <a:ea typeface="华文新魏" pitchFamily="2" charset="-122"/>
              </a:rPr>
              <a:t>2.</a:t>
            </a:r>
            <a:r>
              <a:rPr lang="zh-CN" altLang="en-US" sz="5400" b="1" dirty="0">
                <a:latin typeface="Times New Roman" panose="02020603050405020304" pitchFamily="18" charset="0"/>
                <a:ea typeface="华文新魏" pitchFamily="2" charset="-122"/>
              </a:rPr>
              <a:t>越国以鄙</a:t>
            </a:r>
            <a:r>
              <a:rPr lang="zh-CN" altLang="en-US" sz="54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远</a:t>
            </a:r>
            <a:r>
              <a:rPr lang="zh-CN" altLang="en-US" sz="5400" b="1" dirty="0">
                <a:latin typeface="Times New Roman" panose="02020603050405020304" pitchFamily="18" charset="0"/>
                <a:ea typeface="华文新魏" pitchFamily="2" charset="-122"/>
              </a:rPr>
              <a:t>（远方，边远的地方）</a:t>
            </a:r>
            <a:endParaRPr lang="zh-CN" altLang="en-US" sz="54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Times New Roman" panose="02020603050405020304" pitchFamily="18" charset="0"/>
                <a:ea typeface="华文新魏" pitchFamily="2" charset="-122"/>
              </a:rPr>
              <a:t>3.</a:t>
            </a:r>
            <a:r>
              <a:rPr lang="zh-CN" altLang="en-US" sz="5400" b="1" dirty="0">
                <a:latin typeface="Times New Roman" panose="02020603050405020304" pitchFamily="18" charset="0"/>
                <a:ea typeface="华文新魏" pitchFamily="2" charset="-122"/>
              </a:rPr>
              <a:t>共其</a:t>
            </a:r>
            <a:r>
              <a:rPr lang="zh-CN" altLang="en-US" sz="54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乏困</a:t>
            </a:r>
            <a:r>
              <a:rPr lang="zh-CN" altLang="en-US" sz="5400" b="1" dirty="0">
                <a:latin typeface="Times New Roman" panose="02020603050405020304" pitchFamily="18" charset="0"/>
                <a:ea typeface="华文新魏" pitchFamily="2" charset="-122"/>
              </a:rPr>
              <a:t>（缺少的东西）</a:t>
            </a:r>
            <a:endParaRPr lang="zh-CN" altLang="en-US" sz="54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3491" name="Rectangle 4"/>
          <p:cNvSpPr/>
          <p:nvPr/>
        </p:nvSpPr>
        <p:spPr>
          <a:xfrm>
            <a:off x="0" y="0"/>
            <a:ext cx="396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词类活用现象 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blinds dir="vert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Rectangle 2"/>
          <p:cNvSpPr/>
          <p:nvPr/>
        </p:nvSpPr>
        <p:spPr>
          <a:xfrm>
            <a:off x="0" y="0"/>
            <a:ext cx="3124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特殊句式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64514" name="Text Box 3"/>
          <p:cNvSpPr txBox="1"/>
          <p:nvPr/>
        </p:nvSpPr>
        <p:spPr>
          <a:xfrm>
            <a:off x="619125" y="1524000"/>
            <a:ext cx="8524875" cy="4676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）辞曰：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臣之壮也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）许君焦、瑕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夜缒（   ）而出             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敢以（   ）烦执事 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晋军（  ）函陵，秦军（  ）氾南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15" name="Text Box 4"/>
          <p:cNvSpPr txBox="1"/>
          <p:nvPr/>
        </p:nvSpPr>
        <p:spPr>
          <a:xfrm>
            <a:off x="1524000" y="685800"/>
            <a:ext cx="4876800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4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省略句</a:t>
            </a:r>
            <a:endParaRPr lang="zh-CN" altLang="en-US" sz="4400" b="1" dirty="0">
              <a:solidFill>
                <a:srgbClr val="FF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cover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Rectangle 2"/>
          <p:cNvSpPr/>
          <p:nvPr/>
        </p:nvSpPr>
        <p:spPr>
          <a:xfrm>
            <a:off x="0" y="0"/>
            <a:ext cx="3124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特殊句式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65538" name="Text Box 3"/>
          <p:cNvSpPr txBox="1"/>
          <p:nvPr/>
        </p:nvSpPr>
        <p:spPr>
          <a:xfrm>
            <a:off x="404813" y="1524000"/>
            <a:ext cx="8739187" cy="4400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烛之武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）辞曰：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臣之壮也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4000" b="1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主语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）                                                      （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晋惠公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）许君焦、瑕（</a:t>
            </a:r>
            <a:r>
              <a:rPr lang="zh-CN" altLang="en-US" sz="4000" b="1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主语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）            夜缒（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烛之武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）而出（</a:t>
            </a:r>
            <a:r>
              <a:rPr lang="zh-CN" altLang="en-US" sz="4000" b="1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宾语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）               敢以（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）烦执事（</a:t>
            </a:r>
            <a:r>
              <a:rPr lang="zh-CN" altLang="en-US" sz="4000" b="1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宾语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）                                                    晋军（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）函陵，秦军（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）氾南（</a:t>
            </a:r>
            <a:r>
              <a:rPr lang="zh-CN" altLang="en-US" sz="4000" b="1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介词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39" name="Text Box 4"/>
          <p:cNvSpPr txBox="1"/>
          <p:nvPr/>
        </p:nvSpPr>
        <p:spPr>
          <a:xfrm>
            <a:off x="1524000" y="685800"/>
            <a:ext cx="4876800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4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省略句</a:t>
            </a:r>
            <a:endParaRPr lang="zh-CN" altLang="en-US" sz="4400" b="1" dirty="0">
              <a:solidFill>
                <a:srgbClr val="FF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Text Box 2"/>
          <p:cNvSpPr txBox="1"/>
          <p:nvPr/>
        </p:nvSpPr>
        <p:spPr>
          <a:xfrm>
            <a:off x="1008063" y="1916113"/>
            <a:ext cx="3890962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黑体" panose="02010609060101010101" pitchFamily="49" charset="-122"/>
                <a:ea typeface="华文新魏" pitchFamily="2" charset="-122"/>
              </a:rPr>
              <a:t>何厌之有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7347" name="Text Box 3"/>
          <p:cNvSpPr txBox="1"/>
          <p:nvPr/>
        </p:nvSpPr>
        <p:spPr>
          <a:xfrm>
            <a:off x="1828800" y="685800"/>
            <a:ext cx="5638800" cy="1219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宾语前置</a:t>
            </a:r>
            <a:endParaRPr lang="zh-CN" altLang="en-US" sz="4800" b="1" dirty="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6563" name="Rectangle 4"/>
          <p:cNvSpPr/>
          <p:nvPr/>
        </p:nvSpPr>
        <p:spPr>
          <a:xfrm>
            <a:off x="304800" y="0"/>
            <a:ext cx="274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特殊句式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57349" name="Rectangle 5"/>
          <p:cNvSpPr/>
          <p:nvPr/>
        </p:nvSpPr>
        <p:spPr>
          <a:xfrm>
            <a:off x="865188" y="3068638"/>
            <a:ext cx="8050212" cy="2306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（有何厌</a:t>
            </a:r>
            <a:r>
              <a:rPr lang="zh-CN" altLang="zh-CN" sz="4800" b="1" dirty="0">
                <a:latin typeface="Times New Roman" panose="02020603050405020304" pitchFamily="18" charset="0"/>
                <a:ea typeface="华文新魏" pitchFamily="2" charset="-122"/>
              </a:rPr>
              <a:t>——</a:t>
            </a:r>
            <a:r>
              <a:rPr lang="zh-CN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“</a:t>
            </a:r>
            <a:r>
              <a:rPr lang="zh-CN" altLang="en-US" sz="4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之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”</a:t>
            </a:r>
            <a:r>
              <a:rPr lang="zh-CN" altLang="en-US" sz="4800" b="1" dirty="0">
                <a:latin typeface="Arial" panose="020B0604020202020204" pitchFamily="34" charset="0"/>
                <a:ea typeface="华文新魏" pitchFamily="2" charset="-122"/>
              </a:rPr>
              <a:t>是宾语前置的标志之一，</a:t>
            </a: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加重语气，不翻译。）</a:t>
            </a:r>
            <a:endParaRPr lang="zh-CN" altLang="en-US" sz="48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  <p:bldP spid="57349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5" name="Picture 2" descr="1_110513122723_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-80962"/>
            <a:ext cx="9128125" cy="7018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WordArt 3"/>
          <p:cNvSpPr/>
          <p:nvPr/>
        </p:nvSpPr>
        <p:spPr>
          <a:xfrm>
            <a:off x="2743200" y="2384425"/>
            <a:ext cx="3657600" cy="208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7200" strike="noStrike" noProof="1"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38100" dir="5400000" algn="ctr" rotWithShape="0">
                    <a:srgbClr val="4D4D4D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再见</a:t>
            </a:r>
            <a:endParaRPr lang="zh-CN" altLang="en-US" sz="7200" strike="noStrike" noProof="1">
              <a:gradFill rotWithShape="1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38100" dir="5400000" algn="ctr" rotWithShape="0">
                  <a:srgbClr val="4D4D4D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7200" strike="noStrike" noProof="1"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38100" dir="5400000" algn="ctr" rotWithShape="0">
                    <a:srgbClr val="4D4D4D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谢谢！</a:t>
            </a:r>
            <a:endParaRPr lang="zh-CN" altLang="en-US" sz="7200" strike="noStrike" noProof="1">
              <a:gradFill rotWithShape="1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38100" dir="5400000" algn="ctr" rotWithShape="0">
                  <a:srgbClr val="4D4D4D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3"/>
          <p:cNvSpPr txBox="1"/>
          <p:nvPr/>
        </p:nvSpPr>
        <p:spPr>
          <a:xfrm>
            <a:off x="1743075" y="1268413"/>
            <a:ext cx="5235575" cy="1096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6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翻译分析全文</a:t>
            </a:r>
            <a:endParaRPr lang="zh-CN" altLang="en-US" sz="6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4"/>
          <p:cNvSpPr txBox="1"/>
          <p:nvPr/>
        </p:nvSpPr>
        <p:spPr>
          <a:xfrm>
            <a:off x="1601788" y="2393950"/>
            <a:ext cx="6369050" cy="1323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80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鉴赏分析全文</a:t>
            </a:r>
            <a:endParaRPr lang="zh-CN" altLang="en-US" sz="80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9593</Words>
  <Application>WPS 演示</Application>
  <PresentationFormat>全屏显示(4:3)</PresentationFormat>
  <Paragraphs>831</Paragraphs>
  <Slides>86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113" baseType="lpstr">
      <vt:lpstr>Arial</vt:lpstr>
      <vt:lpstr>宋体</vt:lpstr>
      <vt:lpstr>Wingdings</vt:lpstr>
      <vt:lpstr>黑体</vt:lpstr>
      <vt:lpstr>Times New Roman</vt:lpstr>
      <vt:lpstr>楷体</vt:lpstr>
      <vt:lpstr>华文行楷</vt:lpstr>
      <vt:lpstr>微软雅黑</vt:lpstr>
      <vt:lpstr>隶书</vt:lpstr>
      <vt:lpstr>楷体_GB2312</vt:lpstr>
      <vt:lpstr>新宋体</vt:lpstr>
      <vt:lpstr>Arial Unicode MS</vt:lpstr>
      <vt:lpstr>Calibri</vt:lpstr>
      <vt:lpstr>华文新魏</vt:lpstr>
      <vt:lpstr>Garamond</vt:lpstr>
      <vt:lpstr>华文仿宋</vt:lpstr>
      <vt:lpstr>仿宋</vt:lpstr>
      <vt:lpstr>Wingdings 2</vt:lpstr>
      <vt:lpstr>PMingLiU-ExtB</vt:lpstr>
      <vt:lpstr>华文中宋</vt:lpstr>
      <vt:lpstr>Tahoma</vt:lpstr>
      <vt:lpstr>幼圆</vt:lpstr>
      <vt:lpstr>仿宋_GB2312</vt:lpstr>
      <vt:lpstr>Gill Sans MT</vt:lpstr>
      <vt:lpstr>华文细黑</vt:lpstr>
      <vt:lpstr>Wingdings</vt:lpstr>
      <vt:lpstr>Office 主题</vt:lpstr>
      <vt:lpstr>烛之武退秦师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秦晋围郑示意图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一段</vt:lpstr>
      <vt:lpstr>PowerPoint 演示文稿</vt:lpstr>
      <vt:lpstr>PowerPoint 演示文稿</vt:lpstr>
      <vt:lpstr>烛之武其人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烛之武说辞的艺术技巧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烛之武是一个怎样的人？（鉴赏评价形象）</vt:lpstr>
      <vt:lpstr>PowerPoint 演示文稿</vt:lpstr>
      <vt:lpstr>PowerPoint 演示文稿</vt:lpstr>
      <vt:lpstr>烛之武是个怎样的人？</vt:lpstr>
      <vt:lpstr>PowerPoint 演示文稿</vt:lpstr>
      <vt:lpstr>PowerPoint 演示文稿</vt:lpstr>
      <vt:lpstr>PowerPoint 演示文稿</vt:lpstr>
      <vt:lpstr>PowerPoint 演示文稿</vt:lpstr>
      <vt:lpstr>本文塑造人物的方法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Administrator</cp:lastModifiedBy>
  <cp:revision>2</cp:revision>
  <dcterms:created xsi:type="dcterms:W3CDTF">2018-11-04T10:52:00Z</dcterms:created>
  <dcterms:modified xsi:type="dcterms:W3CDTF">2020-03-05T05:22:37Z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