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52" r:id="rId5"/>
    <p:sldId id="324" r:id="rId6"/>
    <p:sldId id="353" r:id="rId7"/>
    <p:sldId id="325" r:id="rId8"/>
    <p:sldId id="354" r:id="rId9"/>
    <p:sldId id="341" r:id="rId10"/>
    <p:sldId id="428" r:id="rId11"/>
    <p:sldId id="429" r:id="rId12"/>
    <p:sldId id="455" r:id="rId13"/>
    <p:sldId id="456" r:id="rId14"/>
    <p:sldId id="457" r:id="rId15"/>
    <p:sldId id="458" r:id="rId16"/>
    <p:sldId id="388" r:id="rId17"/>
    <p:sldId id="392" r:id="rId18"/>
    <p:sldId id="390" r:id="rId19"/>
    <p:sldId id="394" r:id="rId20"/>
    <p:sldId id="391" r:id="rId21"/>
    <p:sldId id="410" r:id="rId22"/>
    <p:sldId id="411" r:id="rId23"/>
    <p:sldId id="395" r:id="rId24"/>
    <p:sldId id="407" r:id="rId25"/>
    <p:sldId id="408" r:id="rId26"/>
    <p:sldId id="430" r:id="rId27"/>
    <p:sldId id="438" r:id="rId28"/>
    <p:sldId id="432" r:id="rId29"/>
    <p:sldId id="435" r:id="rId30"/>
    <p:sldId id="333" r:id="rId31"/>
    <p:sldId id="356" r:id="rId32"/>
    <p:sldId id="326" r:id="rId33"/>
    <p:sldId id="357" r:id="rId34"/>
    <p:sldId id="439" r:id="rId35"/>
    <p:sldId id="440" r:id="rId36"/>
    <p:sldId id="362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163"/>
        <p:guide pos="284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5400" b="1" smtClean="0">
                <a:solidFill>
                  <a:srgbClr val="FF0000"/>
                </a:solidFill>
              </a:rPr>
              <a:t>25.课内文言文挖空训练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           </a:t>
            </a:r>
            <a:endParaRPr lang="en-US" sz="5400" b="1" smtClean="0">
              <a:solidFill>
                <a:srgbClr val="FF0000"/>
              </a:solidFill>
            </a:endParaRPr>
          </a:p>
          <a:p>
            <a:r>
              <a:rPr lang="en-US" sz="5400" b="1" smtClean="0">
                <a:solidFill>
                  <a:srgbClr val="FF0000"/>
                </a:solidFill>
              </a:rPr>
              <a:t>                 </a:t>
            </a:r>
            <a:r>
              <a:rPr sz="5400" b="1" smtClean="0">
                <a:solidFill>
                  <a:srgbClr val="FF0000"/>
                </a:solidFill>
              </a:rPr>
              <a:t>——《谏逐客书》</a:t>
            </a:r>
            <a:endParaRPr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夫击瓮叩缶，弹筝</a:t>
            </a:r>
            <a:r>
              <a:rPr sz="3200" b="1" u="sng">
                <a:solidFill>
                  <a:srgbClr val="FF0000"/>
                </a:solidFill>
              </a:rPr>
              <a:t>搏（击打、拍打）髀（大腿）</a:t>
            </a:r>
            <a:r>
              <a:rPr sz="3200" b="1"/>
              <a:t>，而歌呼鸣呜快耳者，</a:t>
            </a:r>
            <a:r>
              <a:rPr sz="3200" b="1" u="sng">
                <a:solidFill>
                  <a:srgbClr val="FF0000"/>
                </a:solidFill>
              </a:rPr>
              <a:t>真（真正的）</a:t>
            </a:r>
            <a:r>
              <a:rPr sz="3200" b="1"/>
              <a:t>秦之声也；《郑》《卫》《桑间》《昭》《虞》《武》《象》者，异国之乐也。今弃击瓮叩缶而就《郑》《卫》，退弹筝而取《昭》《虞》，若是者何也？快意当前，</a:t>
            </a:r>
            <a:r>
              <a:rPr sz="3200" b="1" u="sng">
                <a:solidFill>
                  <a:srgbClr val="FF0000"/>
                </a:solidFill>
              </a:rPr>
              <a:t>适观（适于观听）</a:t>
            </a:r>
            <a:r>
              <a:rPr sz="3200" b="1"/>
              <a:t>而已矣。今取人则不然，不问可否，不论曲直，非秦者去，为客者逐。然则是所重者在乎色、乐、珠玉，而所轻者在乎</a:t>
            </a:r>
            <a:r>
              <a:rPr sz="3200" b="1" u="sng">
                <a:solidFill>
                  <a:srgbClr val="FF0000"/>
                </a:solidFill>
              </a:rPr>
              <a:t>人民（百姓）</a:t>
            </a:r>
            <a:r>
              <a:rPr sz="3200" b="1"/>
              <a:t>也。此非所以跨海内、制诸侯之</a:t>
            </a:r>
            <a:r>
              <a:rPr sz="3200" b="1" u="sng">
                <a:solidFill>
                  <a:srgbClr val="FF0000"/>
                </a:solidFill>
              </a:rPr>
              <a:t>术（策略）</a:t>
            </a:r>
            <a:r>
              <a:rPr sz="3200" b="1"/>
              <a:t>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 臣闻地广者粟多，国大者人众，兵强则士勇。是以太山不</a:t>
            </a:r>
            <a:r>
              <a:rPr sz="3200" b="1" u="sng">
                <a:solidFill>
                  <a:srgbClr val="FF0000"/>
                </a:solidFill>
              </a:rPr>
              <a:t>让</a:t>
            </a:r>
            <a:r>
              <a:rPr sz="3200" b="1"/>
              <a:t>（          ）土壤，故能成其大；河海不</a:t>
            </a:r>
            <a:r>
              <a:rPr sz="3200" b="1" u="sng">
                <a:solidFill>
                  <a:srgbClr val="FF0000"/>
                </a:solidFill>
              </a:rPr>
              <a:t>择</a:t>
            </a:r>
            <a:r>
              <a:rPr sz="3200" b="1"/>
              <a:t>（          ）细流，故能</a:t>
            </a:r>
            <a:r>
              <a:rPr sz="3200" b="1" u="sng">
                <a:solidFill>
                  <a:srgbClr val="FF0000"/>
                </a:solidFill>
              </a:rPr>
              <a:t>就</a:t>
            </a:r>
            <a:r>
              <a:rPr sz="3200" b="1"/>
              <a:t>（          ）其深；王者不</a:t>
            </a:r>
            <a:r>
              <a:rPr sz="3200" b="1" u="sng">
                <a:solidFill>
                  <a:srgbClr val="FF0000"/>
                </a:solidFill>
              </a:rPr>
              <a:t>却</a:t>
            </a:r>
            <a:r>
              <a:rPr sz="3200" b="1"/>
              <a:t>（          ）众庶，故能</a:t>
            </a:r>
            <a:r>
              <a:rPr sz="3200" b="1" u="sng">
                <a:solidFill>
                  <a:srgbClr val="FF0000"/>
                </a:solidFill>
              </a:rPr>
              <a:t>明</a:t>
            </a:r>
            <a:r>
              <a:rPr sz="3200" b="1"/>
              <a:t>（          ）其德。是以地无四方，民无异国，四时</a:t>
            </a:r>
            <a:r>
              <a:rPr sz="3200" b="1" u="sng">
                <a:solidFill>
                  <a:srgbClr val="FF0000"/>
                </a:solidFill>
              </a:rPr>
              <a:t>充</a:t>
            </a:r>
            <a:r>
              <a:rPr sz="3200" b="1"/>
              <a:t>（          ）美，鬼神降福，此五帝三王之所以无敌也。今</a:t>
            </a:r>
            <a:r>
              <a:rPr sz="3200" b="1" u="sng">
                <a:solidFill>
                  <a:srgbClr val="FF0000"/>
                </a:solidFill>
              </a:rPr>
              <a:t>乃</a:t>
            </a:r>
            <a:r>
              <a:rPr sz="3200" b="1"/>
              <a:t>（          ）弃</a:t>
            </a:r>
            <a:r>
              <a:rPr sz="3200" b="1" u="sng">
                <a:solidFill>
                  <a:srgbClr val="FF0000"/>
                </a:solidFill>
              </a:rPr>
              <a:t>黔首</a:t>
            </a:r>
            <a:r>
              <a:rPr sz="3200" b="1"/>
              <a:t>（          ）以</a:t>
            </a:r>
            <a:r>
              <a:rPr sz="3200" b="1" u="sng">
                <a:solidFill>
                  <a:srgbClr val="FF0000"/>
                </a:solidFill>
              </a:rPr>
              <a:t>资</a:t>
            </a:r>
            <a:r>
              <a:rPr sz="3200" b="1"/>
              <a:t>（          ）敌国，却宾客以</a:t>
            </a:r>
            <a:r>
              <a:rPr sz="3200" b="1" u="sng">
                <a:solidFill>
                  <a:srgbClr val="FF0000"/>
                </a:solidFill>
              </a:rPr>
              <a:t>业</a:t>
            </a:r>
            <a:r>
              <a:rPr sz="3200" b="1"/>
              <a:t>（          ）诸侯，使天下之士退而不敢西向，裹足不入秦，此所谓“</a:t>
            </a:r>
            <a:r>
              <a:rPr sz="3200" b="1" u="sng">
                <a:solidFill>
                  <a:srgbClr val="FF0000"/>
                </a:solidFill>
              </a:rPr>
              <a:t>藉</a:t>
            </a:r>
            <a:r>
              <a:rPr sz="3200" b="1"/>
              <a:t>（          ）寇兵而</a:t>
            </a:r>
            <a:r>
              <a:rPr sz="3200" b="1" u="sng">
                <a:solidFill>
                  <a:srgbClr val="FF0000"/>
                </a:solidFill>
              </a:rPr>
              <a:t>赍</a:t>
            </a:r>
            <a:r>
              <a:rPr sz="3200" b="1"/>
              <a:t>（          ）盗粮”者也。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臣闻地广者粟多，国大者人众，兵强则士勇。是以太山不</a:t>
            </a:r>
            <a:r>
              <a:rPr sz="3200" b="1" u="sng">
                <a:solidFill>
                  <a:srgbClr val="FF0000"/>
                </a:solidFill>
              </a:rPr>
              <a:t>让（丢弃）</a:t>
            </a:r>
            <a:r>
              <a:rPr sz="3200" b="1"/>
              <a:t>土壤，故能成其大；河海不</a:t>
            </a:r>
            <a:r>
              <a:rPr sz="3200" b="1" u="sng">
                <a:solidFill>
                  <a:srgbClr val="FF0000"/>
                </a:solidFill>
              </a:rPr>
              <a:t>择（同“释”，舍弃）</a:t>
            </a:r>
            <a:r>
              <a:rPr sz="3200" b="1"/>
              <a:t>细流，故能</a:t>
            </a:r>
            <a:r>
              <a:rPr sz="3200" b="1" u="sng">
                <a:solidFill>
                  <a:srgbClr val="FF0000"/>
                </a:solidFill>
              </a:rPr>
              <a:t>就（成就）</a:t>
            </a:r>
            <a:r>
              <a:rPr sz="3200" b="1"/>
              <a:t>其深；王者不</a:t>
            </a:r>
            <a:r>
              <a:rPr sz="3200" b="1" u="sng">
                <a:solidFill>
                  <a:srgbClr val="FF0000"/>
                </a:solidFill>
              </a:rPr>
              <a:t>却（推辞，拒绝）</a:t>
            </a:r>
            <a:r>
              <a:rPr sz="3200" b="1"/>
              <a:t>众庶，故能</a:t>
            </a:r>
            <a:r>
              <a:rPr sz="3200" b="1" u="sng">
                <a:solidFill>
                  <a:srgbClr val="FF0000"/>
                </a:solidFill>
              </a:rPr>
              <a:t>明（显示）</a:t>
            </a:r>
            <a:r>
              <a:rPr sz="3200" b="1"/>
              <a:t>其德。是以地无四方，民无异国，四时</a:t>
            </a:r>
            <a:r>
              <a:rPr sz="3200" b="1" u="sng">
                <a:solidFill>
                  <a:srgbClr val="FF0000"/>
                </a:solidFill>
              </a:rPr>
              <a:t>充（丰裕，繁盛）</a:t>
            </a:r>
            <a:r>
              <a:rPr sz="3200" b="1"/>
              <a:t>美，鬼神降福，此五帝三王之所以无敌也。今</a:t>
            </a:r>
            <a:r>
              <a:rPr sz="3200" b="1" u="sng">
                <a:solidFill>
                  <a:srgbClr val="FF0000"/>
                </a:solidFill>
              </a:rPr>
              <a:t>乃（却）</a:t>
            </a:r>
            <a:r>
              <a:rPr sz="3200" b="1"/>
              <a:t>弃</a:t>
            </a:r>
            <a:r>
              <a:rPr sz="3200" b="1" u="sng">
                <a:solidFill>
                  <a:srgbClr val="FF0000"/>
                </a:solidFill>
              </a:rPr>
              <a:t>黔首（指平民、老百姓）</a:t>
            </a:r>
            <a:r>
              <a:rPr sz="3200" b="1"/>
              <a:t>以</a:t>
            </a:r>
            <a:r>
              <a:rPr sz="3200" b="1" u="sng">
                <a:solidFill>
                  <a:srgbClr val="FF0000"/>
                </a:solidFill>
              </a:rPr>
              <a:t>资（资助，供给）</a:t>
            </a:r>
            <a:r>
              <a:rPr sz="3200" b="1"/>
              <a:t>敌国，却宾客以</a:t>
            </a:r>
            <a:r>
              <a:rPr sz="3200" b="1" u="sng">
                <a:solidFill>
                  <a:srgbClr val="FF0000"/>
                </a:solidFill>
              </a:rPr>
              <a:t>业（使成就霸业）</a:t>
            </a:r>
            <a:r>
              <a:rPr sz="3200" b="1"/>
              <a:t>诸侯，使天下之士退而不敢西向，裹足不入秦，此所谓“</a:t>
            </a:r>
            <a:r>
              <a:rPr sz="3200" b="1" u="sng">
                <a:solidFill>
                  <a:srgbClr val="FF0000"/>
                </a:solidFill>
              </a:rPr>
              <a:t>藉（藉，同“借”）</a:t>
            </a:r>
            <a:r>
              <a:rPr sz="3200" b="1"/>
              <a:t>寇兵而</a:t>
            </a:r>
            <a:r>
              <a:rPr sz="3200" b="1" u="sng">
                <a:solidFill>
                  <a:srgbClr val="FF0000"/>
                </a:solidFill>
              </a:rPr>
              <a:t>赍（送给、付与）</a:t>
            </a:r>
            <a:r>
              <a:rPr sz="3200" b="1"/>
              <a:t>盗粮”者也。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夫物不产于秦，可</a:t>
            </a:r>
            <a:r>
              <a:rPr sz="3200" b="1" u="sng">
                <a:solidFill>
                  <a:srgbClr val="FF0000"/>
                </a:solidFill>
              </a:rPr>
              <a:t>宝</a:t>
            </a:r>
            <a:r>
              <a:rPr sz="3200" b="1"/>
              <a:t>（          ）者多；士不产于秦，而愿</a:t>
            </a:r>
            <a:r>
              <a:rPr sz="3200" b="1" u="sng">
                <a:solidFill>
                  <a:srgbClr val="FF0000"/>
                </a:solidFill>
              </a:rPr>
              <a:t>忠</a:t>
            </a:r>
            <a:r>
              <a:rPr sz="3200" b="1"/>
              <a:t>（          ）者众。今逐客以资敌国，</a:t>
            </a:r>
            <a:r>
              <a:rPr sz="3200" b="1" u="sng">
                <a:solidFill>
                  <a:srgbClr val="FF0000"/>
                </a:solidFill>
              </a:rPr>
              <a:t>损</a:t>
            </a:r>
            <a:r>
              <a:rPr sz="3200" b="1"/>
              <a:t>（          ）民以</a:t>
            </a:r>
            <a:r>
              <a:rPr sz="3200" b="1" u="sng">
                <a:solidFill>
                  <a:srgbClr val="FF0000"/>
                </a:solidFill>
              </a:rPr>
              <a:t>益</a:t>
            </a:r>
            <a:r>
              <a:rPr sz="3200" b="1"/>
              <a:t>（          ）仇，内自</a:t>
            </a:r>
            <a:r>
              <a:rPr sz="3200" b="1" u="sng">
                <a:solidFill>
                  <a:srgbClr val="FF0000"/>
                </a:solidFill>
              </a:rPr>
              <a:t>虚</a:t>
            </a:r>
            <a:r>
              <a:rPr sz="3200" b="1"/>
              <a:t>（          ）而外树怨于诸侯，求国无</a:t>
            </a:r>
            <a:r>
              <a:rPr sz="3200" b="1" u="sng">
                <a:solidFill>
                  <a:srgbClr val="FF0000"/>
                </a:solidFill>
              </a:rPr>
              <a:t>危</a:t>
            </a:r>
            <a:r>
              <a:rPr sz="3200" b="1"/>
              <a:t>（          ），不可得也。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夫物不产于秦，可</a:t>
            </a:r>
            <a:r>
              <a:rPr sz="3200" b="1" u="sng">
                <a:solidFill>
                  <a:srgbClr val="FF0000"/>
                </a:solidFill>
              </a:rPr>
              <a:t>宝（珍视）</a:t>
            </a:r>
            <a:r>
              <a:rPr sz="3200" b="1"/>
              <a:t>者多；士不产于秦，而愿</a:t>
            </a:r>
            <a:r>
              <a:rPr sz="3200" b="1" u="sng">
                <a:solidFill>
                  <a:srgbClr val="FF0000"/>
                </a:solidFill>
              </a:rPr>
              <a:t>忠（效忠）</a:t>
            </a:r>
            <a:r>
              <a:rPr sz="3200" b="1"/>
              <a:t>者众。今逐客以资敌国，</a:t>
            </a:r>
            <a:r>
              <a:rPr sz="3200" b="1" u="sng">
                <a:solidFill>
                  <a:srgbClr val="FF0000"/>
                </a:solidFill>
              </a:rPr>
              <a:t>损（减损）</a:t>
            </a:r>
            <a:r>
              <a:rPr sz="3200" b="1"/>
              <a:t>民以</a:t>
            </a:r>
            <a:r>
              <a:rPr sz="3200" b="1" u="sng">
                <a:solidFill>
                  <a:srgbClr val="FF0000"/>
                </a:solidFill>
              </a:rPr>
              <a:t>益（增加）</a:t>
            </a:r>
            <a:r>
              <a:rPr sz="3200" b="1"/>
              <a:t>仇，内自</a:t>
            </a:r>
            <a:r>
              <a:rPr sz="3200" b="1" u="sng">
                <a:solidFill>
                  <a:srgbClr val="FF0000"/>
                </a:solidFill>
              </a:rPr>
              <a:t>虚（削弱）</a:t>
            </a:r>
            <a:r>
              <a:rPr sz="3200" b="1"/>
              <a:t>而外树怨于诸侯，求国无</a:t>
            </a:r>
            <a:r>
              <a:rPr sz="3200" b="1" u="sng">
                <a:solidFill>
                  <a:srgbClr val="FF0000"/>
                </a:solidFill>
              </a:rPr>
              <a:t>危（危险）</a:t>
            </a:r>
            <a:r>
              <a:rPr sz="3200" b="1"/>
              <a:t>，不可得也。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24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500" b="1"/>
              <a:t>二．【一词多义】</a:t>
            </a:r>
            <a:endParaRPr lang="zh-CN" altLang="zh-CN" sz="2500" b="1"/>
          </a:p>
          <a:p>
            <a:r>
              <a:rPr lang="zh-CN" altLang="zh-CN" sz="2500" b="1"/>
              <a:t>1.负：①背，用背驮东西；②蒙受，遭受；③背靠着；④依仗；⑤违背，背弃；⑥辜负，对不起；⑦承载，担负，支撑；⑧使承担。</a:t>
            </a:r>
            <a:endParaRPr lang="zh-CN" altLang="zh-CN" sz="2500" b="1"/>
          </a:p>
          <a:p>
            <a:r>
              <a:rPr lang="zh-CN" altLang="zh-CN" sz="2500" b="1"/>
              <a:t>⑴谨庠序之教，申之以孝悌之义，颁白者不负（      ）戴于道路矣。（《寡人之于国也》）</a:t>
            </a:r>
            <a:endParaRPr lang="zh-CN" altLang="zh-CN" sz="2500" b="1"/>
          </a:p>
          <a:p>
            <a:r>
              <a:rPr lang="zh-CN" altLang="zh-CN" sz="2500" b="1"/>
              <a:t>⑵使负（   ）栋之柱，多于南亩之农夫。（《阿房宫赋》）</a:t>
            </a:r>
            <a:endParaRPr lang="zh-CN" altLang="zh-CN" sz="2500" b="1"/>
          </a:p>
          <a:p>
            <a:r>
              <a:rPr lang="zh-CN" altLang="zh-CN" sz="2500" b="1"/>
              <a:t>⑶吾今且赴府，不久当还归，誓天不相负（      ）！（《孔雀东南飞》）</a:t>
            </a:r>
            <a:endParaRPr lang="zh-CN" altLang="zh-CN" sz="2500" b="1"/>
          </a:p>
          <a:p>
            <a:r>
              <a:rPr lang="zh-CN" altLang="zh-CN" sz="2500" b="1"/>
              <a:t>⑷且夫水之积也不厚，则其负（  ）大舟也无力。（《逍遥游》）</a:t>
            </a:r>
            <a:endParaRPr lang="zh-CN" altLang="zh-CN" sz="2500" b="1"/>
          </a:p>
          <a:p>
            <a:r>
              <a:rPr lang="zh-CN" altLang="zh-CN" sz="2500" b="1"/>
              <a:t>⑸而后乃今培风，背负（   ）青天，而莫之夭阏者。（同上）</a:t>
            </a:r>
            <a:endParaRPr lang="zh-CN" altLang="zh-CN" sz="2500" b="1"/>
          </a:p>
          <a:p>
            <a:r>
              <a:rPr lang="zh-CN" altLang="zh-CN" sz="2500" b="1"/>
              <a:t>⑹均之二策,宁许以负（  ）秦曲。（《史记•廉颇蔺相如列传》）</a:t>
            </a:r>
            <a:endParaRPr lang="zh-CN" altLang="zh-CN" sz="2500" b="1"/>
          </a:p>
          <a:p>
            <a:r>
              <a:rPr lang="zh-CN" altLang="zh-CN" sz="2500" b="1"/>
              <a:t>⑺秦贪，负（  ）其强，以空言求璧，偿城恐不可得。（同上）</a:t>
            </a:r>
            <a:endParaRPr lang="zh-CN" altLang="zh-CN" sz="2500" b="1"/>
          </a:p>
          <a:p>
            <a:r>
              <a:rPr lang="zh-CN" altLang="zh-CN" sz="2500" b="1"/>
              <a:t>⑻相如度秦王虽斋，决负（      ）约不偿城。</a:t>
            </a:r>
            <a:endParaRPr lang="zh-CN" altLang="zh-CN" sz="2500" b="1"/>
          </a:p>
          <a:p>
            <a:r>
              <a:rPr lang="zh-CN" altLang="zh-CN" sz="2500" b="1"/>
              <a:t>⑼臣诚恐见欺于王而负（   ）赵，故令人持璧归，间至赵矣。</a:t>
            </a:r>
            <a:endParaRPr lang="zh-CN" altLang="zh-CN" sz="2500" b="1"/>
          </a:p>
          <a:p>
            <a:r>
              <a:rPr lang="zh-CN" altLang="zh-CN" sz="2500" b="1"/>
              <a:t>⑽成语“负（   ）屈衔冤”“负（    ）隅顽抗”</a:t>
            </a:r>
            <a:endParaRPr lang="zh-CN" altLang="zh-CN" sz="25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-27305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1.负：①背，用背驮东西；②蒙受，遭受；③背靠着；④依仗；⑤违背，背弃；⑥辜负，对不起；⑦承载，担负，支撑；⑧使承担。</a:t>
            </a:r>
            <a:endParaRPr lang="zh-CN" altLang="zh-CN" sz="2400" b="1"/>
          </a:p>
          <a:p>
            <a:r>
              <a:rPr lang="zh-CN" altLang="zh-CN" sz="2400" b="1"/>
              <a:t>⑴谨庠序之教，申之以孝悌之义，颁白者不负</a:t>
            </a:r>
            <a:r>
              <a:rPr lang="zh-CN" altLang="zh-CN" sz="2400" b="1" u="sng">
                <a:solidFill>
                  <a:srgbClr val="FF0000"/>
                </a:solidFill>
              </a:rPr>
              <a:t>（背，用背驮东西）</a:t>
            </a:r>
            <a:r>
              <a:rPr lang="zh-CN" altLang="zh-CN" sz="2400" b="1"/>
              <a:t>戴于道路矣。（《寡人之于国也》）</a:t>
            </a:r>
            <a:endParaRPr lang="zh-CN" altLang="zh-CN" sz="2400" b="1"/>
          </a:p>
          <a:p>
            <a:r>
              <a:rPr lang="zh-CN" altLang="zh-CN" sz="2400" b="1"/>
              <a:t>⑵使负</a:t>
            </a:r>
            <a:r>
              <a:rPr lang="zh-CN" altLang="zh-CN" sz="2400" b="1" u="sng">
                <a:solidFill>
                  <a:srgbClr val="FF0000"/>
                </a:solidFill>
              </a:rPr>
              <a:t>（承载，担负，支撑）</a:t>
            </a:r>
            <a:r>
              <a:rPr lang="zh-CN" altLang="zh-CN" sz="2400" b="1"/>
              <a:t>栋之柱，多于南亩之农夫。（《阿房宫赋》）</a:t>
            </a:r>
            <a:endParaRPr lang="zh-CN" altLang="zh-CN" sz="2400" b="1"/>
          </a:p>
          <a:p>
            <a:r>
              <a:rPr lang="zh-CN" altLang="zh-CN" sz="2400" b="1"/>
              <a:t>⑶吾今且赴府，不久当还归，誓天不相负</a:t>
            </a:r>
            <a:r>
              <a:rPr lang="zh-CN" altLang="zh-CN" sz="2400" b="1" u="sng">
                <a:solidFill>
                  <a:srgbClr val="FF0000"/>
                </a:solidFill>
              </a:rPr>
              <a:t>（辜负，对不起）</a:t>
            </a:r>
            <a:r>
              <a:rPr lang="zh-CN" altLang="zh-CN" sz="2400" b="1"/>
              <a:t>！（《孔雀东南飞》）</a:t>
            </a:r>
            <a:endParaRPr lang="zh-CN" altLang="zh-CN" sz="2400" b="1"/>
          </a:p>
          <a:p>
            <a:r>
              <a:rPr lang="zh-CN" altLang="zh-CN" sz="2400" b="1"/>
              <a:t>⑷且夫水之积也不厚，则其负</a:t>
            </a:r>
            <a:r>
              <a:rPr lang="zh-CN" altLang="zh-CN" sz="2400" b="1" u="sng">
                <a:solidFill>
                  <a:srgbClr val="FF0000"/>
                </a:solidFill>
              </a:rPr>
              <a:t>（承载，担负，支撑）</a:t>
            </a:r>
            <a:r>
              <a:rPr lang="zh-CN" altLang="zh-CN" sz="2400" b="1"/>
              <a:t>大舟也无力。（《逍遥游》）</a:t>
            </a:r>
            <a:endParaRPr lang="zh-CN" altLang="zh-CN" sz="2400" b="1"/>
          </a:p>
          <a:p>
            <a:r>
              <a:rPr lang="zh-CN" altLang="zh-CN" sz="2400" b="1"/>
              <a:t>⑸而后乃今培风，背负</a:t>
            </a:r>
            <a:r>
              <a:rPr lang="zh-CN" altLang="zh-CN" sz="2400" b="1" u="sng">
                <a:solidFill>
                  <a:srgbClr val="FF0000"/>
                </a:solidFill>
              </a:rPr>
              <a:t>（背靠着）</a:t>
            </a:r>
            <a:r>
              <a:rPr lang="zh-CN" altLang="zh-CN" sz="2400" b="1"/>
              <a:t>青天，而莫之夭阏者。（同上）</a:t>
            </a:r>
            <a:endParaRPr lang="zh-CN" altLang="zh-CN" sz="2400" b="1"/>
          </a:p>
          <a:p>
            <a:r>
              <a:rPr lang="zh-CN" altLang="zh-CN" sz="2400" b="1"/>
              <a:t>⑹均之二策,宁许以负</a:t>
            </a:r>
            <a:r>
              <a:rPr lang="zh-CN" altLang="zh-CN" sz="2400" b="1" u="sng">
                <a:solidFill>
                  <a:srgbClr val="FF0000"/>
                </a:solidFill>
              </a:rPr>
              <a:t>（使承担）</a:t>
            </a:r>
            <a:r>
              <a:rPr lang="zh-CN" altLang="zh-CN" sz="2400" b="1"/>
              <a:t>秦曲。（《史记•廉颇蔺相如列传》）</a:t>
            </a:r>
            <a:endParaRPr lang="zh-CN" altLang="zh-CN" sz="2400" b="1"/>
          </a:p>
          <a:p>
            <a:r>
              <a:rPr lang="zh-CN" altLang="zh-CN" sz="2400" b="1"/>
              <a:t>⑺秦贪，负</a:t>
            </a:r>
            <a:r>
              <a:rPr lang="zh-CN" altLang="zh-CN" sz="2400" b="1" u="sng">
                <a:solidFill>
                  <a:srgbClr val="FF0000"/>
                </a:solidFill>
              </a:rPr>
              <a:t>（依仗）</a:t>
            </a:r>
            <a:r>
              <a:rPr lang="zh-CN" altLang="zh-CN" sz="2400" b="1"/>
              <a:t>其强，以空言求璧，偿城恐不可得。（同上）</a:t>
            </a:r>
            <a:endParaRPr lang="zh-CN" altLang="zh-CN" sz="2400" b="1"/>
          </a:p>
          <a:p>
            <a:r>
              <a:rPr lang="zh-CN" altLang="zh-CN" sz="2400" b="1"/>
              <a:t>⑻相如度秦王虽斋，决负</a:t>
            </a:r>
            <a:r>
              <a:rPr lang="zh-CN" altLang="zh-CN" sz="2400" b="1" u="sng">
                <a:solidFill>
                  <a:srgbClr val="FF0000"/>
                </a:solidFill>
              </a:rPr>
              <a:t>（违背，背弃）</a:t>
            </a:r>
            <a:r>
              <a:rPr lang="zh-CN" altLang="zh-CN" sz="2400" b="1"/>
              <a:t>约不偿城。</a:t>
            </a:r>
            <a:endParaRPr lang="zh-CN" altLang="zh-CN" sz="2400" b="1"/>
          </a:p>
          <a:p>
            <a:r>
              <a:rPr lang="zh-CN" altLang="zh-CN" sz="2400" b="1"/>
              <a:t>⑼臣诚恐见欺于王而负</a:t>
            </a:r>
            <a:r>
              <a:rPr lang="zh-CN" altLang="zh-CN" sz="2400" b="1" u="sng">
                <a:solidFill>
                  <a:srgbClr val="FF0000"/>
                </a:solidFill>
              </a:rPr>
              <a:t>（辜负，对不起）</a:t>
            </a:r>
            <a:r>
              <a:rPr lang="zh-CN" altLang="zh-CN" sz="2400" b="1"/>
              <a:t>赵，故令人持璧归，间至赵矣。</a:t>
            </a:r>
            <a:endParaRPr lang="zh-CN" altLang="zh-CN" sz="2400" b="1"/>
          </a:p>
          <a:p>
            <a:r>
              <a:rPr lang="zh-CN" altLang="zh-CN" sz="2400" b="1"/>
              <a:t>⑽成语“负</a:t>
            </a:r>
            <a:r>
              <a:rPr lang="zh-CN" altLang="zh-CN" sz="2400" b="1" u="sng">
                <a:solidFill>
                  <a:srgbClr val="FF0000"/>
                </a:solidFill>
              </a:rPr>
              <a:t>（蒙受，遭受）</a:t>
            </a:r>
            <a:r>
              <a:rPr lang="zh-CN" altLang="zh-CN" sz="2400" b="1"/>
              <a:t>屈衔冤”“负</a:t>
            </a:r>
            <a:r>
              <a:rPr lang="zh-CN" altLang="zh-CN" sz="2400" b="1" u="sng">
                <a:solidFill>
                  <a:srgbClr val="FF0000"/>
                </a:solidFill>
              </a:rPr>
              <a:t>（依仗）</a:t>
            </a:r>
            <a:r>
              <a:rPr lang="zh-CN" altLang="zh-CN" sz="2400" b="1"/>
              <a:t>隅顽抗”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700" b="1"/>
              <a:t>解释句子加点词语的意思：</a:t>
            </a:r>
            <a:endParaRPr lang="zh-CN" altLang="zh-CN" sz="2700" b="1"/>
          </a:p>
          <a:p>
            <a:r>
              <a:rPr lang="zh-CN" altLang="zh-CN" sz="2700" b="1"/>
              <a:t>(1)及既上，苍山负雪，明烛天南。《登泰山记》（    ）</a:t>
            </a:r>
            <a:endParaRPr lang="zh-CN" altLang="zh-CN" sz="2700" b="1"/>
          </a:p>
          <a:p>
            <a:r>
              <a:rPr lang="zh-CN" altLang="zh-CN" sz="2700" b="1"/>
              <a:t>(2)谨庠序之教，申之以孝悌之义，颁白者不负戴于道路矣。《齐桓晋文之事》（    ）</a:t>
            </a:r>
            <a:endParaRPr lang="zh-CN" altLang="zh-CN" sz="2700" b="1"/>
          </a:p>
          <a:p>
            <a:r>
              <a:rPr lang="zh-CN" altLang="zh-CN" sz="2700" b="1"/>
              <a:t>(3)由此观之，客何负于秦哉！《谏逐客书》（    ）</a:t>
            </a:r>
            <a:endParaRPr lang="zh-CN" altLang="zh-CN" sz="2700" b="1"/>
          </a:p>
          <a:p>
            <a:r>
              <a:rPr lang="zh-CN" altLang="zh-CN" sz="2700" b="1"/>
              <a:t>(4)使负栋之柱，多于南亩之农夫。《阿房宫赋》（    ）</a:t>
            </a:r>
            <a:endParaRPr lang="zh-CN" altLang="zh-CN" sz="2700" b="1"/>
          </a:p>
          <a:p>
            <a:r>
              <a:rPr lang="zh-CN" altLang="zh-CN" sz="2700" b="1"/>
              <a:t>(5)故不战而强弱胜负已判矣。《六国论》（    ）</a:t>
            </a:r>
            <a:endParaRPr lang="zh-CN" altLang="zh-CN" sz="2700" b="1"/>
          </a:p>
          <a:p>
            <a:r>
              <a:rPr lang="zh-CN" altLang="zh-CN" sz="2700" b="1"/>
              <a:t>(6)则胜负之数，存亡之理，当与秦相较，或未易量。（    ）</a:t>
            </a:r>
            <a:endParaRPr lang="zh-CN" altLang="zh-CN" sz="2700" b="1"/>
          </a:p>
          <a:p>
            <a:r>
              <a:rPr lang="zh-CN" altLang="zh-CN" sz="2700" b="1"/>
              <a:t>(7)事如此，此必及我，见犯乃死，重负国。《苏武传》（    ）</a:t>
            </a:r>
            <a:endParaRPr lang="zh-CN" altLang="zh-CN" sz="2700" b="1"/>
          </a:p>
          <a:p>
            <a:r>
              <a:rPr lang="zh-CN" altLang="zh-CN" sz="2700" b="1"/>
              <a:t>(8)苏君，律前负汉归匈奴《苏武传》（    ）</a:t>
            </a:r>
            <a:endParaRPr lang="zh-CN" altLang="zh-CN" sz="2700" b="1"/>
          </a:p>
          <a:p>
            <a:r>
              <a:rPr lang="zh-CN" altLang="zh-CN" sz="2700" b="1"/>
              <a:t>(9)陵始降时，忽忽如狂，自痛负汉《苏武传》（    ）</a:t>
            </a:r>
            <a:endParaRPr lang="zh-CN" altLang="zh-CN" sz="2700" b="1"/>
          </a:p>
          <a:p>
            <a:r>
              <a:rPr lang="zh-CN" altLang="zh-CN" sz="2700" b="1"/>
              <a:t>(10)请其矢，盛以锦囊，负而前驱，及凯旋而纳之。《五代史伶官传序》（    ）</a:t>
            </a:r>
            <a:endParaRPr lang="zh-CN" altLang="zh-CN" sz="2700" b="1"/>
          </a:p>
          <a:p>
            <a:r>
              <a:rPr lang="zh-CN" altLang="zh-CN" sz="2700" b="1"/>
              <a:t>(11)吾今且赴府，不久当还归，誓天不相负！《孔雀东南飞》（    ）</a:t>
            </a:r>
            <a:endParaRPr lang="zh-CN" altLang="zh-CN" sz="27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解释句子加点词语的意思：</a:t>
            </a:r>
            <a:endParaRPr lang="zh-CN" altLang="zh-CN" sz="2400" b="1"/>
          </a:p>
          <a:p>
            <a:r>
              <a:rPr lang="zh-CN" altLang="zh-CN" sz="2400" b="1"/>
              <a:t>(1)及既上，苍山负雪，明烛天南。《登泰山记》</a:t>
            </a:r>
            <a:r>
              <a:rPr lang="zh-CN" altLang="zh-CN" sz="2400" b="1" u="sng">
                <a:solidFill>
                  <a:srgbClr val="FF0000"/>
                </a:solidFill>
              </a:rPr>
              <a:t>负，背，覆盖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(2)谨庠序之教，申之以孝悌之义，颁白者不负戴于道路矣。《齐桓晋文之事》</a:t>
            </a:r>
            <a:r>
              <a:rPr lang="zh-CN" altLang="zh-CN" sz="2400" b="1" u="sng">
                <a:solidFill>
                  <a:srgbClr val="FF0000"/>
                </a:solidFill>
              </a:rPr>
              <a:t>背着</a:t>
            </a:r>
            <a:endParaRPr lang="zh-CN" altLang="zh-CN" sz="2400" b="1"/>
          </a:p>
          <a:p>
            <a:r>
              <a:rPr lang="zh-CN" altLang="zh-CN" sz="2400" b="1"/>
              <a:t>(3)由此观之，客何负于秦哉！《谏逐客书》</a:t>
            </a:r>
            <a:r>
              <a:rPr lang="zh-CN" altLang="zh-CN" sz="2400" b="1" u="sng">
                <a:solidFill>
                  <a:srgbClr val="FF0000"/>
                </a:solidFill>
              </a:rPr>
              <a:t>对不起</a:t>
            </a:r>
            <a:endParaRPr lang="zh-CN" altLang="zh-CN" sz="2400" b="1"/>
          </a:p>
          <a:p>
            <a:r>
              <a:rPr lang="zh-CN" altLang="zh-CN" sz="2400" b="1"/>
              <a:t>(4)使负栋之柱，多于南亩之农夫。《阿房宫赋》</a:t>
            </a:r>
            <a:r>
              <a:rPr lang="zh-CN" altLang="zh-CN" sz="2400" b="1" u="sng">
                <a:solidFill>
                  <a:srgbClr val="FF0000"/>
                </a:solidFill>
              </a:rPr>
              <a:t>支撑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(5)故不战而强弱胜负已判矣。《六国论》</a:t>
            </a:r>
            <a:r>
              <a:rPr lang="zh-CN" altLang="zh-CN" sz="2400" b="1" u="sng">
                <a:solidFill>
                  <a:srgbClr val="FF0000"/>
                </a:solidFill>
              </a:rPr>
              <a:t>输，败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(6)则胜负之数，存亡之理，当与秦相较，或未易量。则胜负之数，存亡之理，当与秦相较，或未易量。</a:t>
            </a:r>
            <a:r>
              <a:rPr lang="zh-CN" altLang="zh-CN" sz="2400" b="1" u="sng">
                <a:solidFill>
                  <a:srgbClr val="FF0000"/>
                </a:solidFill>
                <a:sym typeface="+mn-ea"/>
              </a:rPr>
              <a:t>输，败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(7)事如此，此必及我，见犯乃死，重负国。《苏武传》</a:t>
            </a:r>
            <a:r>
              <a:rPr lang="zh-CN" altLang="zh-CN" sz="2400" b="1" u="sng">
                <a:solidFill>
                  <a:srgbClr val="FF0000"/>
                </a:solidFill>
              </a:rPr>
              <a:t>对不起</a:t>
            </a:r>
            <a:endParaRPr lang="zh-CN" altLang="zh-CN" sz="2400" b="1"/>
          </a:p>
          <a:p>
            <a:r>
              <a:rPr lang="zh-CN" altLang="zh-CN" sz="2400" b="1"/>
              <a:t>(8)苏君，律前负汉归匈奴《苏武传》</a:t>
            </a:r>
            <a:r>
              <a:rPr lang="zh-CN" altLang="zh-CN" sz="2400" b="1" u="sng">
                <a:solidFill>
                  <a:srgbClr val="FF0000"/>
                </a:solidFill>
              </a:rPr>
              <a:t>背叛</a:t>
            </a:r>
            <a:endParaRPr lang="zh-CN" altLang="zh-CN" sz="2400" b="1"/>
          </a:p>
          <a:p>
            <a:r>
              <a:rPr lang="zh-CN" altLang="zh-CN" sz="2400" b="1"/>
              <a:t>(9)陵始降时，忽忽如狂，自痛负汉《苏武传》</a:t>
            </a:r>
            <a:r>
              <a:rPr lang="zh-CN" altLang="zh-CN" sz="2400" b="1" u="sng">
                <a:solidFill>
                  <a:srgbClr val="FF0000"/>
                </a:solidFill>
              </a:rPr>
              <a:t>对不起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(10)请其矢，盛以锦囊，负而前驱，及凯旋而纳之。《五代史伶官传序》</a:t>
            </a:r>
            <a:r>
              <a:rPr lang="zh-CN" altLang="zh-CN" sz="2400" b="1" u="sng">
                <a:solidFill>
                  <a:srgbClr val="FF0000"/>
                </a:solidFill>
              </a:rPr>
              <a:t>背着</a:t>
            </a:r>
            <a:endParaRPr lang="zh-CN" altLang="zh-CN" sz="2400" b="1"/>
          </a:p>
          <a:p>
            <a:r>
              <a:rPr lang="zh-CN" altLang="zh-CN" sz="2400" b="1">
                <a:sym typeface="+mn-ea"/>
              </a:rPr>
              <a:t>(1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zh-CN" sz="2400" b="1">
                <a:sym typeface="+mn-ea"/>
              </a:rPr>
              <a:t>)</a:t>
            </a:r>
            <a:r>
              <a:rPr lang="zh-CN" altLang="zh-CN" sz="2400" b="1"/>
              <a:t>吾今且赴府，不久当还归，誓天不相负！《孔雀东南飞》</a:t>
            </a:r>
            <a:r>
              <a:rPr lang="zh-CN" altLang="zh-CN" sz="2400" b="1" u="sng">
                <a:solidFill>
                  <a:srgbClr val="FF0000"/>
                </a:solidFill>
              </a:rPr>
              <a:t>辜负</a:t>
            </a:r>
            <a:endParaRPr lang="zh-CN" altLang="zh-CN"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2.乘：①驾驭，乘坐；②登上；③趁，顺应；④顶着，冒着；⑤车，兵车，包括一车四马；⑥车的量词，“辆”。</a:t>
            </a:r>
            <a:endParaRPr lang="zh-CN" altLang="zh-CN" sz="2800" b="1"/>
          </a:p>
          <a:p>
            <a:r>
              <a:rPr lang="zh-CN" altLang="zh-CN" sz="2800" b="1"/>
              <a:t>⑴乘（      ）彼垝垣，以望复关。（《氓》）</a:t>
            </a:r>
            <a:endParaRPr lang="zh-CN" altLang="zh-CN" sz="2800" b="1"/>
          </a:p>
          <a:p>
            <a:r>
              <a:rPr lang="zh-CN" altLang="zh-CN" sz="2800" b="1"/>
              <a:t>⑵因利乘（  ）便，宰割天下，分裂山河。（过秦论》）</a:t>
            </a:r>
            <a:endParaRPr lang="zh-CN" altLang="zh-CN" sz="2800" b="1"/>
          </a:p>
          <a:p>
            <a:r>
              <a:rPr lang="zh-CN" altLang="zh-CN" sz="2800" b="1"/>
              <a:t>⑶然秦以区区之地，致万乘（  ）之势。（《过秦论》）</a:t>
            </a:r>
            <a:endParaRPr lang="zh-CN" altLang="zh-CN" sz="2800" b="1"/>
          </a:p>
          <a:p>
            <a:r>
              <a:rPr lang="zh-CN" altLang="zh-CN" sz="2800" b="1"/>
              <a:t>⑷张良曰：“沛公之参乘（  ）樊哙者也。”（《鸿门宴》）</a:t>
            </a:r>
            <a:endParaRPr lang="zh-CN" altLang="zh-CN" sz="2800" b="1"/>
          </a:p>
          <a:p>
            <a:r>
              <a:rPr lang="zh-CN" altLang="zh-CN" sz="2800" b="1"/>
              <a:t>⑸余以（在）乾隆三十九年十二月，自京师乘（      ）风雪，……至于泰安。（《登泰山记》）</a:t>
            </a:r>
            <a:endParaRPr lang="zh-CN" altLang="zh-CN" sz="2800" b="1"/>
          </a:p>
          <a:p>
            <a:r>
              <a:rPr lang="zh-CN" altLang="zh-CN" sz="2800" b="1"/>
              <a:t>⑹若夫乘（  ）天地之正，而御六气之辩（《逍遥游》）</a:t>
            </a:r>
            <a:endParaRPr lang="zh-CN" altLang="zh-CN" sz="2800" b="1"/>
          </a:p>
          <a:p>
            <a:r>
              <a:rPr lang="zh-CN" altLang="zh-CN" sz="2800" b="1"/>
              <a:t>⑺于是为长安君约车百乘（      ），质于齐，齐兵乃出。（《触龙说赵太后》）</a:t>
            </a:r>
            <a:endParaRPr lang="zh-CN" altLang="zh-CN" sz="2800" b="1"/>
          </a:p>
          <a:p>
            <a:r>
              <a:rPr lang="zh-CN" altLang="zh-CN" sz="2800" b="1"/>
              <a:t>⑻成语“乘（    ）人之危”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7392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700" b="1"/>
              <a:t>2.乘：①驾驭，乘坐；②登上；③趁，顺应；④顶着，冒着；⑤车，兵车，包括一车四马；⑥车的量词，“辆”。</a:t>
            </a:r>
            <a:endParaRPr lang="zh-CN" altLang="zh-CN" sz="2700" b="1"/>
          </a:p>
          <a:p>
            <a:r>
              <a:rPr lang="zh-CN" altLang="zh-CN" sz="2700" b="1"/>
              <a:t>⑴乘</a:t>
            </a:r>
            <a:r>
              <a:rPr lang="zh-CN" altLang="zh-CN" sz="2700" b="1" u="sng">
                <a:solidFill>
                  <a:srgbClr val="FF0000"/>
                </a:solidFill>
              </a:rPr>
              <a:t>（登上）</a:t>
            </a:r>
            <a:r>
              <a:rPr lang="zh-CN" altLang="zh-CN" sz="2700" b="1"/>
              <a:t>彼垝垣，以望复关。（《氓》）</a:t>
            </a:r>
            <a:endParaRPr lang="zh-CN" altLang="zh-CN" sz="2700" b="1"/>
          </a:p>
          <a:p>
            <a:r>
              <a:rPr lang="zh-CN" altLang="zh-CN" sz="2700" b="1"/>
              <a:t>⑵因利乘</a:t>
            </a:r>
            <a:r>
              <a:rPr lang="zh-CN" altLang="zh-CN" sz="2700" b="1" u="sng">
                <a:solidFill>
                  <a:srgbClr val="FF0000"/>
                </a:solidFill>
              </a:rPr>
              <a:t>（趁，顺应）</a:t>
            </a:r>
            <a:r>
              <a:rPr lang="zh-CN" altLang="zh-CN" sz="2700" b="1"/>
              <a:t>便，宰割天下，分裂山河。（过秦论》）</a:t>
            </a:r>
            <a:endParaRPr lang="zh-CN" altLang="zh-CN" sz="2700" b="1"/>
          </a:p>
          <a:p>
            <a:r>
              <a:rPr lang="zh-CN" altLang="zh-CN" sz="2700" b="1"/>
              <a:t>⑶然秦以区区之地，致万乘</a:t>
            </a:r>
            <a:r>
              <a:rPr lang="zh-CN" altLang="zh-CN" sz="2700" b="1" u="sng">
                <a:solidFill>
                  <a:srgbClr val="FF0000"/>
                </a:solidFill>
              </a:rPr>
              <a:t>（车的量词，“辆”）</a:t>
            </a:r>
            <a:r>
              <a:rPr lang="zh-CN" altLang="zh-CN" sz="2700" b="1"/>
              <a:t>之势。（《过秦论》）</a:t>
            </a:r>
            <a:endParaRPr lang="zh-CN" altLang="zh-CN" sz="2700" b="1"/>
          </a:p>
          <a:p>
            <a:r>
              <a:rPr lang="zh-CN" altLang="zh-CN" sz="2700" b="1"/>
              <a:t>⑷张良曰：“沛公之参乘</a:t>
            </a:r>
            <a:r>
              <a:rPr lang="zh-CN" altLang="zh-CN" sz="2700" b="1" u="sng">
                <a:solidFill>
                  <a:srgbClr val="FF0000"/>
                </a:solidFill>
              </a:rPr>
              <a:t>（车，兵车，包括一车四马）</a:t>
            </a:r>
            <a:r>
              <a:rPr lang="zh-CN" altLang="zh-CN" sz="2700" b="1"/>
              <a:t>樊哙者也。”（《鸿门宴》）</a:t>
            </a:r>
            <a:endParaRPr lang="zh-CN" altLang="zh-CN" sz="2700" b="1"/>
          </a:p>
          <a:p>
            <a:r>
              <a:rPr lang="zh-CN" altLang="zh-CN" sz="2700" b="1"/>
              <a:t>⑸余以（在）乾隆三十九年十二月，自京师乘</a:t>
            </a:r>
            <a:r>
              <a:rPr lang="zh-CN" altLang="zh-CN" sz="2700" b="1" u="sng">
                <a:solidFill>
                  <a:srgbClr val="FF0000"/>
                </a:solidFill>
              </a:rPr>
              <a:t>（顶着，冒着）</a:t>
            </a:r>
            <a:r>
              <a:rPr lang="zh-CN" altLang="zh-CN" sz="2700" b="1"/>
              <a:t>风雪，……至于泰安。（《登泰山记》）</a:t>
            </a:r>
            <a:endParaRPr lang="zh-CN" altLang="zh-CN" sz="2700" b="1"/>
          </a:p>
          <a:p>
            <a:r>
              <a:rPr lang="zh-CN" altLang="zh-CN" sz="2700" b="1"/>
              <a:t>⑹若夫乘</a:t>
            </a:r>
            <a:r>
              <a:rPr lang="zh-CN" altLang="zh-CN" sz="2700" b="1" u="sng">
                <a:solidFill>
                  <a:srgbClr val="FF0000"/>
                </a:solidFill>
              </a:rPr>
              <a:t>（趁，顺应）</a:t>
            </a:r>
            <a:r>
              <a:rPr lang="zh-CN" altLang="zh-CN" sz="2700" b="1"/>
              <a:t>天地之正，而御六气之辩（《逍遥游》）</a:t>
            </a:r>
            <a:endParaRPr lang="zh-CN" altLang="zh-CN" sz="2700" b="1"/>
          </a:p>
          <a:p>
            <a:r>
              <a:rPr lang="zh-CN" altLang="zh-CN" sz="2700" b="1"/>
              <a:t>⑺于是为长安君约车百乘</a:t>
            </a:r>
            <a:r>
              <a:rPr lang="zh-CN" altLang="zh-CN" sz="2700" b="1" u="sng">
                <a:solidFill>
                  <a:srgbClr val="FF0000"/>
                </a:solidFill>
              </a:rPr>
              <a:t>（车的量词，“辆”）</a:t>
            </a:r>
            <a:r>
              <a:rPr lang="zh-CN" altLang="zh-CN" sz="2700" b="1"/>
              <a:t>，质于齐，齐兵乃出。（《触龙说赵太后》）</a:t>
            </a:r>
            <a:endParaRPr lang="zh-CN" altLang="zh-CN" sz="2700" b="1"/>
          </a:p>
          <a:p>
            <a:r>
              <a:rPr lang="zh-CN" altLang="zh-CN" sz="2700" b="1"/>
              <a:t>⑻成语“乘</a:t>
            </a:r>
            <a:r>
              <a:rPr lang="zh-CN" altLang="zh-CN" sz="2700" b="1" u="sng">
                <a:solidFill>
                  <a:srgbClr val="FF0000"/>
                </a:solidFill>
              </a:rPr>
              <a:t>（趁，顺应）</a:t>
            </a:r>
            <a:r>
              <a:rPr lang="zh-CN" altLang="zh-CN" sz="2700" b="1"/>
              <a:t>人之危”</a:t>
            </a:r>
            <a:endParaRPr lang="zh-CN" altLang="zh-CN" sz="2700" b="1"/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解释句子加点词语的意思：</a:t>
            </a:r>
            <a:endParaRPr lang="zh-CN" altLang="zh-CN" sz="2600" b="1"/>
          </a:p>
          <a:p>
            <a:r>
              <a:rPr lang="zh-CN" altLang="zh-CN" sz="2600" b="1"/>
              <a:t>(1)余以乾隆三十九年十二月，自京师乘风雪《登泰山记》（    ）</a:t>
            </a:r>
            <a:endParaRPr lang="zh-CN" altLang="zh-CN" sz="2600" b="1"/>
          </a:p>
          <a:p>
            <a:r>
              <a:rPr lang="zh-CN" altLang="zh-CN" sz="2600" b="1"/>
              <a:t>(2)千乘之国，摄乎大国之间《子路侍坐》（    ）</a:t>
            </a:r>
            <a:endParaRPr lang="zh-CN" altLang="zh-CN" sz="2600" b="1"/>
          </a:p>
          <a:p>
            <a:r>
              <a:rPr lang="zh-CN" altLang="zh-CN" sz="2600" b="1"/>
              <a:t>(3)沛公之参乘樊哙者也。《鸿门宴》（    ）</a:t>
            </a:r>
            <a:endParaRPr lang="zh-CN" altLang="zh-CN" sz="2600" b="1"/>
          </a:p>
          <a:p>
            <a:r>
              <a:rPr lang="zh-CN" altLang="zh-CN" sz="2600" b="1"/>
              <a:t>(4)服太阿之剑，乘纤离之马《谏逐客书》（    ）</a:t>
            </a:r>
            <a:endParaRPr lang="zh-CN" altLang="zh-CN" sz="2600" b="1"/>
          </a:p>
          <a:p>
            <a:r>
              <a:rPr lang="zh-CN" altLang="zh-CN" sz="2600" b="1"/>
              <a:t>(5)不知乘月几人归，落月摇情满江树。《春江花月夜》（    ）</a:t>
            </a:r>
            <a:endParaRPr lang="zh-CN" altLang="zh-CN" sz="2600" b="1"/>
          </a:p>
          <a:p>
            <a:r>
              <a:rPr lang="zh-CN" altLang="zh-CN" sz="2600" b="1"/>
              <a:t>(6)因利乘便，宰割天下，分裂山河。《过秦论》（    ）</a:t>
            </a:r>
            <a:endParaRPr lang="zh-CN" altLang="zh-CN" sz="2600" b="1"/>
          </a:p>
          <a:p>
            <a:r>
              <a:rPr lang="zh-CN" altLang="zh-CN" sz="2600" b="1"/>
              <a:t>(7)然秦以区区之地，致万乘之势《过秦论》（    ）</a:t>
            </a:r>
            <a:endParaRPr lang="zh-CN" altLang="zh-CN" sz="2600" b="1"/>
          </a:p>
          <a:p>
            <a:r>
              <a:rPr lang="zh-CN" altLang="zh-CN" sz="2600" b="1"/>
              <a:t>(8)乘彼垝垣，以望复关。《氓》（    ）</a:t>
            </a:r>
            <a:endParaRPr lang="zh-CN" altLang="zh-CN" sz="2600" b="1"/>
          </a:p>
          <a:p>
            <a:r>
              <a:rPr lang="zh-CN" altLang="zh-CN" sz="2600" b="1"/>
              <a:t>(9)乘骐骥以驰骋兮，来吾道夫先路！《离骚》（    ）</a:t>
            </a:r>
            <a:endParaRPr lang="zh-CN" altLang="zh-CN" sz="2600" b="1"/>
          </a:p>
          <a:p>
            <a:r>
              <a:rPr lang="zh-CN" altLang="zh-CN" sz="2600" b="1"/>
              <a:t>(10)千骑拥高牙，乘醉听箫鼓，吟赏烟霞。《望海潮》（    ）</a:t>
            </a:r>
            <a:endParaRPr lang="zh-CN" altLang="zh-CN" sz="2600" b="1"/>
          </a:p>
          <a:p>
            <a:r>
              <a:rPr lang="zh-CN" altLang="zh-CN" sz="2600" b="1"/>
              <a:t>(11)聊乘化以归尽，乐夫天命复奚疑！《归去来兮辞并序》（    ）</a:t>
            </a:r>
            <a:endParaRPr lang="zh-CN" altLang="zh-CN" sz="2600" b="1"/>
          </a:p>
          <a:p>
            <a:r>
              <a:rPr lang="zh-CN" altLang="zh-CN" sz="2600" b="1">
                <a:sym typeface="+mn-ea"/>
              </a:rPr>
              <a:t>(1</a:t>
            </a:r>
            <a:r>
              <a:rPr lang="en-US" altLang="zh-CN" sz="2600" b="1">
                <a:sym typeface="+mn-ea"/>
              </a:rPr>
              <a:t>2</a:t>
            </a:r>
            <a:r>
              <a:rPr lang="zh-CN" altLang="zh-CN" sz="2600" b="1">
                <a:sym typeface="+mn-ea"/>
              </a:rPr>
              <a:t>)</a:t>
            </a:r>
            <a:r>
              <a:rPr lang="zh-CN" altLang="zh-CN" sz="2600" b="1"/>
              <a:t>至暮夜月明，独与迈乘小舟，至绝壁下。《石钟山记》（    ）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116840"/>
            <a:ext cx="9128760" cy="6770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解释句子加点词语的意思：</a:t>
            </a:r>
            <a:endParaRPr lang="zh-CN" altLang="zh-CN" sz="2600" b="1"/>
          </a:p>
          <a:p>
            <a:r>
              <a:rPr lang="zh-CN" altLang="zh-CN" sz="2600" b="1"/>
              <a:t>(1)余以乾隆三十九年十二月，自京师乘风雪《登泰山记》</a:t>
            </a:r>
            <a:r>
              <a:rPr lang="zh-CN" altLang="zh-CN" sz="2400" b="1" u="sng">
                <a:solidFill>
                  <a:srgbClr val="FF0000"/>
                </a:solidFill>
              </a:rPr>
              <a:t>冒着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600" b="1"/>
              <a:t>(2)千乘之国，摄乎大国之间《子路侍坐》</a:t>
            </a:r>
            <a:r>
              <a:rPr lang="zh-CN" altLang="zh-CN" sz="2400" b="1" u="sng">
                <a:solidFill>
                  <a:srgbClr val="FF0000"/>
                </a:solidFill>
              </a:rPr>
              <a:t>乘，古时一车四马为一乘。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600" b="1"/>
              <a:t>(3)沛公之参乘樊哙者也。《鸿门宴》</a:t>
            </a:r>
            <a:r>
              <a:rPr lang="zh-CN" altLang="zh-CN" sz="2400" b="1" u="sng">
                <a:solidFill>
                  <a:srgbClr val="FF0000"/>
                </a:solidFill>
              </a:rPr>
              <a:t>即“骖乘”</a:t>
            </a:r>
            <a:r>
              <a:rPr lang="zh-CN" altLang="zh-CN" sz="2600" b="1"/>
              <a:t>，</a:t>
            </a:r>
            <a:r>
              <a:rPr lang="zh-CN" altLang="zh-CN" sz="2400" b="1" u="sng">
                <a:solidFill>
                  <a:srgbClr val="FF0000"/>
                </a:solidFill>
              </a:rPr>
              <a:t>古时站在车右陪乘或担任警卫的人。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(4)服太阿之剑，乘纤离之马《谏逐客书》</a:t>
            </a:r>
            <a:r>
              <a:rPr lang="zh-CN" altLang="zh-CN" sz="2400" b="1" u="sng">
                <a:solidFill>
                  <a:srgbClr val="FF0000"/>
                </a:solidFill>
              </a:rPr>
              <a:t>骑</a:t>
            </a:r>
            <a:endParaRPr lang="zh-CN" altLang="zh-CN" sz="2600" b="1"/>
          </a:p>
          <a:p>
            <a:r>
              <a:rPr lang="zh-CN" altLang="zh-CN" sz="2600" b="1"/>
              <a:t>(5)不知乘月几人归，落月摇情满江树。《春江花月夜》</a:t>
            </a:r>
            <a:r>
              <a:rPr lang="zh-CN" altLang="zh-CN" sz="2400" b="1" u="sng">
                <a:solidFill>
                  <a:srgbClr val="FF0000"/>
                </a:solidFill>
              </a:rPr>
              <a:t>趁</a:t>
            </a:r>
            <a:endParaRPr lang="zh-CN" altLang="zh-CN" sz="2600" b="1"/>
          </a:p>
          <a:p>
            <a:r>
              <a:rPr lang="zh-CN" altLang="zh-CN" sz="2600" b="1"/>
              <a:t>(6)因利乘便，宰割天下，分裂山河。《过秦论》</a:t>
            </a:r>
            <a:r>
              <a:rPr lang="zh-CN" altLang="zh-CN" sz="2400" b="1" u="sng">
                <a:solidFill>
                  <a:srgbClr val="FF0000"/>
                </a:solidFill>
              </a:rPr>
              <a:t>趁</a:t>
            </a:r>
            <a:endParaRPr lang="zh-CN" altLang="zh-CN" sz="2600" b="1"/>
          </a:p>
          <a:p>
            <a:r>
              <a:rPr lang="zh-CN" altLang="zh-CN" sz="2600" b="1"/>
              <a:t>(7)然秦以区区之地，致万乘之势《过秦论》</a:t>
            </a:r>
            <a:r>
              <a:rPr lang="zh-CN" altLang="zh-CN" sz="2400" b="1" u="sng">
                <a:solidFill>
                  <a:srgbClr val="FF0000"/>
                </a:solidFill>
              </a:rPr>
              <a:t>兵车</a:t>
            </a:r>
            <a:endParaRPr lang="zh-CN" altLang="zh-CN" sz="2600" b="1"/>
          </a:p>
          <a:p>
            <a:r>
              <a:rPr lang="zh-CN" altLang="zh-CN" sz="2600" b="1"/>
              <a:t>(8)乘彼垝垣，以望复关。《氓》</a:t>
            </a:r>
            <a:r>
              <a:rPr lang="zh-CN" altLang="zh-CN" sz="2400" b="1" u="sng">
                <a:solidFill>
                  <a:srgbClr val="FF0000"/>
                </a:solidFill>
              </a:rPr>
              <a:t>登上</a:t>
            </a:r>
            <a:endParaRPr lang="zh-CN" altLang="zh-CN" sz="2600" b="1"/>
          </a:p>
          <a:p>
            <a:r>
              <a:rPr lang="zh-CN" altLang="zh-CN" sz="2600" b="1"/>
              <a:t>(9)乘骐骥以驰骋兮，来吾道夫先路！《离骚》</a:t>
            </a:r>
            <a:r>
              <a:rPr lang="zh-CN" altLang="zh-CN" sz="2400" b="1" u="sng">
                <a:solidFill>
                  <a:srgbClr val="FF0000"/>
                </a:solidFill>
              </a:rPr>
              <a:t>骑</a:t>
            </a:r>
            <a:endParaRPr lang="zh-CN" altLang="zh-CN" sz="2600" b="1"/>
          </a:p>
          <a:p>
            <a:r>
              <a:rPr lang="zh-CN" altLang="zh-CN" sz="2600" b="1"/>
              <a:t>(10)千骑拥高牙，乘醉听箫鼓，吟赏烟霞。《望海潮》</a:t>
            </a:r>
            <a:r>
              <a:rPr lang="zh-CN" altLang="zh-CN" sz="2400" b="1" u="sng">
                <a:solidFill>
                  <a:srgbClr val="FF0000"/>
                </a:solidFill>
              </a:rPr>
              <a:t>趁着</a:t>
            </a:r>
            <a:endParaRPr lang="zh-CN" altLang="zh-CN" sz="2600" b="1"/>
          </a:p>
          <a:p>
            <a:r>
              <a:rPr lang="zh-CN" altLang="zh-CN" sz="2600" b="1"/>
              <a:t>(11)聊乘化以归尽，乐夫天命复奚疑！《归去来兮辞》</a:t>
            </a:r>
            <a:r>
              <a:rPr lang="zh-CN" altLang="zh-CN" sz="2400" b="1" u="sng">
                <a:solidFill>
                  <a:srgbClr val="FF0000"/>
                </a:solidFill>
              </a:rPr>
              <a:t>顺随</a:t>
            </a:r>
            <a:endParaRPr lang="zh-CN" altLang="zh-CN" sz="2600" b="1"/>
          </a:p>
          <a:p>
            <a:r>
              <a:rPr lang="zh-CN" altLang="zh-CN" sz="2600" b="1"/>
              <a:t>(12)至暮夜月明，独与迈乘小舟，至绝壁下。《石钟山记》</a:t>
            </a:r>
            <a:r>
              <a:rPr lang="zh-CN" altLang="zh-CN" sz="2400" b="1" u="sng">
                <a:solidFill>
                  <a:srgbClr val="FF0000"/>
                </a:solidFill>
              </a:rPr>
              <a:t>乘坐</a:t>
            </a:r>
            <a:endParaRPr lang="zh-CN" altLang="zh-CN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3.方：①当，正当；②正，正在；③将，将要；④刚刚，方才；⑤方圆。</a:t>
            </a:r>
            <a:endParaRPr sz="2800" b="1"/>
          </a:p>
          <a:p>
            <a:r>
              <a:rPr sz="2800" b="1"/>
              <a:t>⑴今齐地方（     ）千里，百二十城。（《邹忌讽齐王纳谏》）</a:t>
            </a:r>
            <a:endParaRPr sz="2800" b="1"/>
          </a:p>
          <a:p>
            <a:r>
              <a:rPr sz="2800" b="1"/>
              <a:t>⑵吾方（      ）高驰而不顾。（《离骚》）</a:t>
            </a:r>
            <a:endParaRPr sz="2800" b="1"/>
          </a:p>
          <a:p>
            <a:r>
              <a:rPr sz="2800" b="1"/>
              <a:t>⑶方（      ）其破荆州，下江陵（《赤壁赋》）</a:t>
            </a:r>
            <a:endParaRPr sz="2800" b="1"/>
          </a:p>
          <a:p>
            <a:r>
              <a:rPr sz="2800" b="1"/>
              <a:t>⑷成语“方（      ）兴未艾”“来日方（      ）长”“血气方（      ）刚”“如梦方（      ）醒”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3538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3.方：①当，正当；②正，正在；③将，将要；④刚刚，方才；⑤方圆。</a:t>
            </a:r>
            <a:endParaRPr sz="2800" b="1"/>
          </a:p>
          <a:p>
            <a:r>
              <a:rPr sz="2800" b="1"/>
              <a:t>⑴今齐地方</a:t>
            </a:r>
            <a:r>
              <a:rPr sz="2800" b="1" u="sng">
                <a:solidFill>
                  <a:srgbClr val="FF0000"/>
                </a:solidFill>
              </a:rPr>
              <a:t>（方圆）</a:t>
            </a:r>
            <a:r>
              <a:rPr sz="2800" b="1"/>
              <a:t>千里，百二十城。（《邹忌讽齐王纳谏》）</a:t>
            </a:r>
            <a:endParaRPr sz="2800" b="1"/>
          </a:p>
          <a:p>
            <a:r>
              <a:rPr sz="2800" b="1"/>
              <a:t>⑵吾方</a:t>
            </a:r>
            <a:r>
              <a:rPr sz="2800" b="1" u="sng">
                <a:solidFill>
                  <a:srgbClr val="FF0000"/>
                </a:solidFill>
              </a:rPr>
              <a:t>（将，将要）</a:t>
            </a:r>
            <a:r>
              <a:rPr sz="2800" b="1"/>
              <a:t>高驰而不顾。（《离骚》）</a:t>
            </a:r>
            <a:endParaRPr sz="2800" b="1"/>
          </a:p>
          <a:p>
            <a:r>
              <a:rPr sz="2800" b="1"/>
              <a:t>⑶方</a:t>
            </a:r>
            <a:r>
              <a:rPr sz="2800" b="1" u="sng">
                <a:solidFill>
                  <a:srgbClr val="FF0000"/>
                </a:solidFill>
              </a:rPr>
              <a:t>（当，正当）</a:t>
            </a:r>
            <a:r>
              <a:rPr sz="2800" b="1"/>
              <a:t>其破荆州，下江陵（《赤壁赋》）</a:t>
            </a:r>
            <a:endParaRPr sz="2800" b="1"/>
          </a:p>
          <a:p>
            <a:r>
              <a:rPr sz="2800" b="1"/>
              <a:t>⑷成语“方</a:t>
            </a:r>
            <a:r>
              <a:rPr sz="2800" b="1" u="sng">
                <a:solidFill>
                  <a:srgbClr val="FF0000"/>
                </a:solidFill>
              </a:rPr>
              <a:t>（正，正在）</a:t>
            </a:r>
            <a:r>
              <a:rPr sz="2800" b="1"/>
              <a:t>兴未艾”“来日方</a:t>
            </a:r>
            <a:r>
              <a:rPr sz="2800" b="1" u="sng">
                <a:solidFill>
                  <a:srgbClr val="FF0000"/>
                </a:solidFill>
              </a:rPr>
              <a:t>（正，正在）</a:t>
            </a:r>
            <a:r>
              <a:rPr sz="2800" b="1"/>
              <a:t>长”“血气方</a:t>
            </a:r>
            <a:r>
              <a:rPr sz="2800" b="1" u="sng">
                <a:solidFill>
                  <a:srgbClr val="FF0000"/>
                </a:solidFill>
              </a:rPr>
              <a:t>（当，正当）</a:t>
            </a:r>
            <a:r>
              <a:rPr sz="2800" b="1"/>
              <a:t>刚”“如梦方</a:t>
            </a:r>
            <a:r>
              <a:rPr sz="2800" b="1" u="sng">
                <a:solidFill>
                  <a:srgbClr val="FF0000"/>
                </a:solidFill>
              </a:rPr>
              <a:t>（刚刚，方才）</a:t>
            </a:r>
            <a:r>
              <a:rPr sz="2800" b="1"/>
              <a:t>醒”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(1)方宅十余亩，草屋八九间。《归园田居（其一）》（    ）</a:t>
            </a:r>
            <a:endParaRPr lang="zh-CN" altLang="zh-CN" sz="2800" b="1"/>
          </a:p>
          <a:p>
            <a:r>
              <a:rPr lang="zh-CN" altLang="zh-CN" sz="2800" b="1"/>
              <a:t>(2)渺渺兮予怀，望美人兮天一方。《赤壁赋》（    ）</a:t>
            </a:r>
            <a:endParaRPr lang="zh-CN" altLang="zh-CN" sz="2800" b="1"/>
          </a:p>
          <a:p>
            <a:r>
              <a:rPr lang="zh-CN" altLang="zh-CN" sz="2800" b="1"/>
              <a:t>(3)方其破荆州，下江陵，顺流而东也。《赤壁赋》（    ）</a:t>
            </a:r>
            <a:endParaRPr lang="zh-CN" altLang="zh-CN" sz="2800" b="1"/>
          </a:p>
          <a:p>
            <a:r>
              <a:rPr lang="zh-CN" altLang="zh-CN" sz="2800" b="1"/>
              <a:t>(4)相与枕藉乎舟中，不知东方之既白。《赤壁赋》（    ）</a:t>
            </a:r>
            <a:endParaRPr lang="zh-CN" altLang="zh-CN" sz="2800" b="1"/>
          </a:p>
          <a:p>
            <a:r>
              <a:rPr lang="zh-CN" altLang="zh-CN" sz="2800" b="1"/>
              <a:t>(5)石苍黑色，多平方，少圜。《登泰山记》（    ）</a:t>
            </a:r>
            <a:endParaRPr lang="zh-CN" altLang="zh-CN" sz="2800" b="1"/>
          </a:p>
          <a:p>
            <a:r>
              <a:rPr lang="zh-CN" altLang="zh-CN" sz="2800" b="1"/>
              <a:t>(6)由也为之，比及三年，可使有勇，且知方也。《子路、曾皙、冉有、公西华侍坐》（    ）</a:t>
            </a:r>
            <a:endParaRPr lang="zh-CN" altLang="zh-CN" sz="2800" b="1"/>
          </a:p>
          <a:p>
            <a:r>
              <a:rPr lang="zh-CN" altLang="zh-CN" sz="2800" b="1"/>
              <a:t>(7)方六七十，如五六十《子路、曾皙、冉有、公西华侍坐》（    ）</a:t>
            </a:r>
            <a:endParaRPr lang="zh-CN" altLang="zh-CN" sz="2800" b="1"/>
          </a:p>
          <a:p>
            <a:r>
              <a:rPr lang="zh-CN" altLang="zh-CN" sz="2800" b="1"/>
              <a:t>(8)方今之时，臣以神遇而不以目视《庖丁解牛》（    ）</a:t>
            </a:r>
            <a:endParaRPr lang="zh-CN" altLang="zh-CN" sz="2800" b="1"/>
          </a:p>
          <a:p>
            <a:r>
              <a:rPr lang="zh-CN" altLang="zh-CN" sz="2800" b="1"/>
              <a:t>(9)海内之地，方千里者九《齐桓晋文之事》（    ）</a:t>
            </a:r>
            <a:endParaRPr lang="zh-CN" altLang="zh-CN" sz="2800" b="1"/>
          </a:p>
          <a:p>
            <a:r>
              <a:rPr lang="zh-CN" altLang="zh-CN" sz="2800" b="1"/>
              <a:t>(10)如今人方为刀俎，我为鱼肉，何辞为？《鸿门宴》（ 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09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解释句子加点词语的意思：</a:t>
            </a:r>
            <a:endParaRPr lang="zh-CN" altLang="zh-CN" sz="2600" b="1"/>
          </a:p>
          <a:p>
            <a:r>
              <a:rPr lang="zh-CN" altLang="zh-CN" sz="2600" b="1"/>
              <a:t>(1)方宅十余亩，草屋八九间。《归园田居（其一）》</a:t>
            </a:r>
            <a:r>
              <a:rPr lang="zh-CN" altLang="zh-CN" sz="2600" b="1" u="sng">
                <a:solidFill>
                  <a:srgbClr val="FF0000"/>
                </a:solidFill>
              </a:rPr>
              <a:t>四周围绕</a:t>
            </a:r>
            <a:endParaRPr lang="zh-CN" altLang="zh-CN" sz="26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(2)渺渺兮予怀，望美人兮天一方。《赤壁赋》</a:t>
            </a:r>
            <a:r>
              <a:rPr lang="zh-CN" altLang="zh-CN" sz="2600" b="1" u="sng">
                <a:solidFill>
                  <a:srgbClr val="FF0000"/>
                </a:solidFill>
              </a:rPr>
              <a:t>边</a:t>
            </a:r>
            <a:endParaRPr lang="zh-CN" altLang="zh-CN" sz="2600" b="1"/>
          </a:p>
          <a:p>
            <a:r>
              <a:rPr lang="zh-CN" altLang="zh-CN" sz="2600" b="1"/>
              <a:t>(3)方其破荆州，下江陵，顺流而东也。《赤壁赋》</a:t>
            </a:r>
            <a:r>
              <a:rPr lang="zh-CN" altLang="zh-CN" sz="2600" b="1" u="sng">
                <a:solidFill>
                  <a:srgbClr val="FF0000"/>
                </a:solidFill>
              </a:rPr>
              <a:t>当</a:t>
            </a:r>
            <a:endParaRPr lang="zh-CN" altLang="zh-CN" sz="2600" b="1"/>
          </a:p>
          <a:p>
            <a:pPr algn="l">
              <a:buClrTx/>
              <a:buSzTx/>
              <a:buFontTx/>
            </a:pPr>
            <a:r>
              <a:rPr lang="zh-CN" altLang="zh-CN" sz="2600" b="1"/>
              <a:t>(4)相与枕藉乎舟中，不知东方之既白。《赤壁赋》</a:t>
            </a:r>
            <a:r>
              <a:rPr lang="zh-CN" altLang="zh-CN" sz="2600" b="1" u="sng">
                <a:solidFill>
                  <a:srgbClr val="FF0000"/>
                </a:solidFill>
              </a:rPr>
              <a:t>天空</a:t>
            </a:r>
            <a:endParaRPr lang="zh-CN" altLang="zh-CN" sz="26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(5)石苍黑色，多平方，少圜。《登泰山记》</a:t>
            </a:r>
            <a:r>
              <a:rPr lang="zh-CN" altLang="zh-CN" sz="2600" b="1" u="sng">
                <a:solidFill>
                  <a:srgbClr val="FF0000"/>
                </a:solidFill>
              </a:rPr>
              <a:t>方形的</a:t>
            </a:r>
            <a:endParaRPr lang="zh-CN" altLang="zh-CN" sz="2600" b="1"/>
          </a:p>
          <a:p>
            <a:r>
              <a:rPr lang="zh-CN" altLang="zh-CN" sz="2600" b="1"/>
              <a:t>(6)由也为之，比及三年，可使有勇，且知方也。《子路、曾皙、冉有、公西华侍坐》</a:t>
            </a:r>
            <a:r>
              <a:rPr lang="zh-CN" altLang="zh-CN" sz="2600" b="1" u="sng">
                <a:solidFill>
                  <a:srgbClr val="FF0000"/>
                </a:solidFill>
              </a:rPr>
              <a:t>合乎礼义的行事准则</a:t>
            </a:r>
            <a:endParaRPr lang="zh-CN" altLang="zh-CN" sz="2600" b="1"/>
          </a:p>
          <a:p>
            <a:r>
              <a:rPr lang="zh-CN" altLang="zh-CN" sz="2600" b="1"/>
              <a:t>(7)方六七十，如五六十《子路、曾皙、冉有、公西华侍坐》</a:t>
            </a:r>
            <a:r>
              <a:rPr lang="zh-CN" altLang="zh-CN" sz="2600" b="1" u="sng">
                <a:solidFill>
                  <a:srgbClr val="FF0000"/>
                </a:solidFill>
              </a:rPr>
              <a:t>计量面积用语，多用以计量土地，后加表示长度的数词或数量词，表示纵横若干长度的意思。</a:t>
            </a:r>
            <a:endParaRPr lang="zh-CN" altLang="zh-CN" sz="2600" b="1"/>
          </a:p>
          <a:p>
            <a:r>
              <a:rPr lang="zh-CN" altLang="zh-CN" sz="2600" b="1"/>
              <a:t>(8)方今之时，臣以神遇而不以目视《庖丁解牛》</a:t>
            </a:r>
            <a:r>
              <a:rPr lang="zh-CN" altLang="zh-CN" sz="2600" b="1" u="sng">
                <a:solidFill>
                  <a:srgbClr val="FF0000"/>
                </a:solidFill>
              </a:rPr>
              <a:t>现在</a:t>
            </a:r>
            <a:endParaRPr lang="zh-CN" altLang="zh-CN" sz="2600" b="1"/>
          </a:p>
          <a:p>
            <a:r>
              <a:rPr lang="zh-CN" altLang="zh-CN" sz="2600" b="1"/>
              <a:t>(9)海内之地，方千里者九《齐桓晋文之事》</a:t>
            </a:r>
            <a:r>
              <a:rPr lang="zh-CN" altLang="zh-CN" sz="2600" b="1" u="sng">
                <a:solidFill>
                  <a:srgbClr val="FF0000"/>
                </a:solidFill>
              </a:rPr>
              <a:t>纵横</a:t>
            </a:r>
            <a:endParaRPr lang="zh-CN" altLang="zh-CN" sz="2600" b="1"/>
          </a:p>
          <a:p>
            <a:r>
              <a:rPr lang="zh-CN" altLang="zh-CN" sz="2600" b="1"/>
              <a:t>(10)如今人方为刀俎，我为鱼肉，何辞为？《鸿门宴》</a:t>
            </a:r>
            <a:r>
              <a:rPr lang="zh-CN" altLang="zh-CN" sz="2600" b="1" u="sng">
                <a:solidFill>
                  <a:srgbClr val="FF0000"/>
                </a:solidFill>
              </a:rPr>
              <a:t>正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(11)是以地无四方，民无异国《谏逐客书》（    ）</a:t>
            </a:r>
            <a:endParaRPr lang="zh-CN" altLang="zh-CN" sz="2800" b="1"/>
          </a:p>
          <a:p>
            <a:r>
              <a:rPr lang="zh-CN" altLang="zh-CN" sz="2800" b="1"/>
              <a:t>(12)形若土狗，梅花翅，方首，长胫，意似良。《促织》（    ）</a:t>
            </a:r>
            <a:endParaRPr lang="zh-CN" altLang="zh-CN" sz="2800" b="1"/>
          </a:p>
          <a:p>
            <a:r>
              <a:rPr lang="zh-CN" altLang="zh-CN" sz="2800" b="1"/>
              <a:t>(13)方共瞻玩，一鸡瞥来，径进以啄。《促织》（    ）</a:t>
            </a:r>
            <a:endParaRPr lang="zh-CN" altLang="zh-CN" sz="2800" b="1"/>
          </a:p>
          <a:p>
            <a:r>
              <a:rPr lang="zh-CN" altLang="zh-CN" sz="2800" b="1"/>
              <a:t>(14)客闻之，请买其方百金。《五石之瓠》（    ）</a:t>
            </a:r>
            <a:endParaRPr lang="zh-CN" altLang="zh-CN" sz="2800" b="1"/>
          </a:p>
          <a:p>
            <a:r>
              <a:rPr lang="zh-CN" altLang="zh-CN" sz="2800" b="1"/>
              <a:t>(15)邪曲之害公也，方正之不容也《屈原列传》（    ）</a:t>
            </a:r>
            <a:endParaRPr lang="zh-CN" altLang="zh-CN" sz="2800" b="1"/>
          </a:p>
          <a:p>
            <a:r>
              <a:rPr lang="zh-CN" altLang="zh-CN" sz="2800" b="1"/>
              <a:t>(16)方欲发使送武等《苏武传》（    ）</a:t>
            </a:r>
            <a:endParaRPr lang="zh-CN" altLang="zh-CN" sz="2800" b="1"/>
          </a:p>
          <a:p>
            <a:r>
              <a:rPr lang="zh-CN" altLang="zh-CN" sz="2800" b="1"/>
              <a:t>(17)方其系燕父子以组，函梁君臣之首《五代史伶官传序》（    ）</a:t>
            </a:r>
            <a:endParaRPr lang="zh-CN" altLang="zh-CN" sz="2800" b="1"/>
          </a:p>
          <a:p>
            <a:r>
              <a:rPr lang="zh-CN" altLang="zh-CN" sz="2800" b="1"/>
              <a:t>(18)故方其盛也，举天下之豪杰，莫能与之争《五代史伶官传序》（    ）</a:t>
            </a:r>
            <a:endParaRPr lang="zh-CN" altLang="zh-CN" sz="2800" b="1"/>
          </a:p>
          <a:p>
            <a:r>
              <a:rPr lang="zh-CN" altLang="zh-CN" sz="2800" b="1"/>
              <a:t>(19)何方圜之能周兮，夫孰异道而相安？《离骚》（    ）</a:t>
            </a:r>
            <a:endParaRPr lang="zh-CN" altLang="zh-CN" sz="2800" b="1"/>
          </a:p>
          <a:p>
            <a:r>
              <a:rPr lang="zh-CN" altLang="zh-CN" sz="2800" b="1"/>
              <a:t>(20)磐石方且厚，可以卒千年。《孔雀东南飞》（    ）</a:t>
            </a:r>
            <a:endParaRPr lang="zh-CN" altLang="zh-CN" sz="2800" b="1"/>
          </a:p>
          <a:p>
            <a:r>
              <a:rPr lang="zh-CN" altLang="zh-CN" sz="2800" b="1"/>
              <a:t>(21)室仅方丈，可容一人居。《项脊轩志》（    ）</a:t>
            </a:r>
            <a:endParaRPr lang="zh-CN" altLang="zh-CN" sz="2800" b="1"/>
          </a:p>
          <a:p>
            <a:r>
              <a:rPr lang="zh-CN" altLang="zh-CN" sz="2800" b="1"/>
              <a:t>余方心动欲还，而大声发于水上《石钟山记》（  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340" y="44450"/>
            <a:ext cx="9036496" cy="689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(11)是以地无四方，民无异国《谏逐客书》</a:t>
            </a:r>
            <a:r>
              <a:rPr lang="zh-CN" altLang="zh-CN" sz="2600" b="1" u="sng">
                <a:solidFill>
                  <a:srgbClr val="FF0000"/>
                </a:solidFill>
              </a:rPr>
              <a:t>方向，东西南北</a:t>
            </a:r>
            <a:endParaRPr lang="zh-CN" altLang="zh-CN" sz="2600" b="1"/>
          </a:p>
          <a:p>
            <a:r>
              <a:rPr lang="zh-CN" altLang="zh-CN" sz="2600" b="1"/>
              <a:t>(12)形若土狗，梅花翅，方首，长胫，意似良。《促织》</a:t>
            </a:r>
            <a:r>
              <a:rPr lang="zh-CN" altLang="zh-CN" sz="2600" b="1" u="sng">
                <a:solidFill>
                  <a:srgbClr val="FF0000"/>
                </a:solidFill>
              </a:rPr>
              <a:t>方形的</a:t>
            </a:r>
            <a:endParaRPr lang="zh-CN" altLang="zh-CN" sz="2600" b="1"/>
          </a:p>
          <a:p>
            <a:r>
              <a:rPr lang="zh-CN" altLang="zh-CN" sz="2600" b="1"/>
              <a:t>(13)方共瞻玩，一鸡瞥来，径进以啄。《促织》</a:t>
            </a:r>
            <a:r>
              <a:rPr lang="zh-CN" altLang="zh-CN" sz="2600" b="1" u="sng">
                <a:solidFill>
                  <a:srgbClr val="FF0000"/>
                </a:solidFill>
              </a:rPr>
              <a:t>正在</a:t>
            </a:r>
            <a:endParaRPr lang="zh-CN" altLang="zh-CN" sz="2600" b="1"/>
          </a:p>
          <a:p>
            <a:r>
              <a:rPr lang="zh-CN" altLang="zh-CN" sz="2600" b="1"/>
              <a:t>(14)客闻之，请买其方百金。《五石之瓠》</a:t>
            </a:r>
            <a:r>
              <a:rPr lang="zh-CN" altLang="zh-CN" sz="2600" b="1" u="sng">
                <a:solidFill>
                  <a:srgbClr val="FF0000"/>
                </a:solidFill>
              </a:rPr>
              <a:t>药方</a:t>
            </a:r>
            <a:endParaRPr lang="zh-CN" altLang="zh-CN" sz="2600" b="1"/>
          </a:p>
          <a:p>
            <a:r>
              <a:rPr lang="zh-CN" altLang="zh-CN" sz="2600" b="1"/>
              <a:t>(15)邪曲之害公也，方正之不容也《屈原列传》</a:t>
            </a:r>
            <a:r>
              <a:rPr lang="zh-CN" altLang="zh-CN" sz="2600" b="1" u="sng">
                <a:solidFill>
                  <a:srgbClr val="FF0000"/>
                </a:solidFill>
              </a:rPr>
              <a:t>端方正直的人</a:t>
            </a:r>
            <a:endParaRPr lang="zh-CN" altLang="zh-CN" sz="26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(16)方欲发使送武等《苏武传》</a:t>
            </a:r>
            <a:r>
              <a:rPr lang="zh-CN" altLang="zh-CN" sz="2600" b="1" u="sng">
                <a:solidFill>
                  <a:srgbClr val="FF0000"/>
                </a:solidFill>
              </a:rPr>
              <a:t>正要</a:t>
            </a:r>
            <a:endParaRPr lang="zh-CN" altLang="zh-CN" sz="2600" b="1"/>
          </a:p>
          <a:p>
            <a:r>
              <a:rPr lang="zh-CN" altLang="zh-CN" sz="2600" b="1"/>
              <a:t>(17)方其系燕父子以组，函梁君臣之首《五代史伶官传序》</a:t>
            </a:r>
            <a:r>
              <a:rPr lang="zh-CN" altLang="zh-CN" sz="2600" b="1" u="sng">
                <a:solidFill>
                  <a:srgbClr val="FF0000"/>
                </a:solidFill>
              </a:rPr>
              <a:t>当</a:t>
            </a:r>
            <a:endParaRPr lang="zh-CN" altLang="zh-CN" sz="2600" b="1"/>
          </a:p>
          <a:p>
            <a:r>
              <a:rPr lang="zh-CN" altLang="zh-CN" sz="2600" b="1"/>
              <a:t>(18)故方其盛也，举天下之豪杰，莫能与之争《五代史伶官传序》</a:t>
            </a:r>
            <a:r>
              <a:rPr lang="zh-CN" altLang="zh-CN" sz="2600" b="1" u="sng">
                <a:solidFill>
                  <a:srgbClr val="FF0000"/>
                </a:solidFill>
              </a:rPr>
              <a:t>当</a:t>
            </a:r>
            <a:endParaRPr lang="zh-CN" altLang="zh-CN" sz="2600" b="1"/>
          </a:p>
          <a:p>
            <a:r>
              <a:rPr lang="zh-CN" altLang="zh-CN" sz="2600" b="1"/>
              <a:t>(19)何方圜之能周兮，夫孰异道而相安？《离骚》</a:t>
            </a:r>
            <a:r>
              <a:rPr lang="zh-CN" altLang="zh-CN" sz="2600" b="1" u="sng">
                <a:solidFill>
                  <a:srgbClr val="FF0000"/>
                </a:solidFill>
              </a:rPr>
              <a:t>方枘（榫头）</a:t>
            </a:r>
            <a:endParaRPr lang="zh-CN" altLang="zh-CN" sz="26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(20)磐石方且厚，可以卒千年。《孔雀东南飞》</a:t>
            </a:r>
            <a:r>
              <a:rPr lang="zh-CN" altLang="zh-CN" sz="2600" b="1" u="sng">
                <a:solidFill>
                  <a:srgbClr val="FF0000"/>
                </a:solidFill>
              </a:rPr>
              <a:t>方正</a:t>
            </a:r>
            <a:endParaRPr lang="zh-CN" altLang="zh-CN" sz="2600" b="1"/>
          </a:p>
          <a:p>
            <a:r>
              <a:rPr lang="zh-CN" altLang="zh-CN" sz="2600" b="1"/>
              <a:t>(21)室仅方丈，可容一人居。《项脊轩志》</a:t>
            </a:r>
            <a:r>
              <a:rPr lang="zh-CN" altLang="zh-CN" sz="2600" b="1" u="sng">
                <a:solidFill>
                  <a:srgbClr val="FF0000"/>
                </a:solidFill>
              </a:rPr>
              <a:t>一丈见方</a:t>
            </a:r>
            <a:endParaRPr lang="zh-CN" altLang="zh-CN" sz="2600" b="1"/>
          </a:p>
          <a:p>
            <a:r>
              <a:rPr lang="zh-CN" altLang="zh-CN" sz="2600" b="1"/>
              <a:t>(22)余方心动欲还，而大声发于水上《石钟山记》</a:t>
            </a:r>
            <a:r>
              <a:rPr lang="zh-CN" altLang="zh-CN" sz="2600" b="1" u="sng">
                <a:solidFill>
                  <a:srgbClr val="FF0000"/>
                </a:solidFill>
              </a:rPr>
              <a:t>正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8462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三．【重点句子翻译】</a:t>
            </a:r>
            <a:endParaRPr lang="zh-CN" altLang="zh-CN" sz="3200" b="1"/>
          </a:p>
          <a:p>
            <a:r>
              <a:rPr lang="zh-CN" altLang="zh-CN" sz="3200" b="1"/>
              <a:t>1.孝公用商鞅之法，移风易俗，民以殷盛，国以富强，百姓乐用，诸侯亲服，获楚、魏之师，举地千里，至今治强。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2.向使四君却客而不内，疏士而不用，是使国无富利之实而秦无强大之名也。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3.今取人则不然，不问可否，不论曲直，非秦者去，为客者逐。</a:t>
            </a:r>
            <a:endParaRPr lang="zh-CN" altLang="zh-CN" sz="3200" b="1"/>
          </a:p>
          <a:p>
            <a:r>
              <a:rPr lang="zh-CN" altLang="zh-CN" sz="3200" b="1"/>
              <a:t>翻译：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                                                            </a:t>
            </a:r>
            <a:endParaRPr lang="zh-CN" altLang="zh-CN" sz="3200" b="1"/>
          </a:p>
          <a:p>
            <a:r>
              <a:rPr lang="zh-CN" altLang="zh-CN" sz="3200" b="1"/>
              <a:t>                                                                              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21920" y="116840"/>
            <a:ext cx="890016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臣闻吏议逐客，窃以为</a:t>
            </a:r>
            <a:r>
              <a:rPr sz="3200" b="1" u="sng">
                <a:solidFill>
                  <a:srgbClr val="FF0000"/>
                </a:solidFill>
              </a:rPr>
              <a:t>过</a:t>
            </a:r>
            <a:r>
              <a:rPr sz="3200" b="1"/>
              <a:t>（          ）矣。昔缪公求士，西取由余于戎，东得百里关于宛，迎蹇叔于宋，</a:t>
            </a:r>
            <a:r>
              <a:rPr sz="3200" b="1" u="sng">
                <a:solidFill>
                  <a:srgbClr val="FF0000"/>
                </a:solidFill>
              </a:rPr>
              <a:t>来</a:t>
            </a:r>
            <a:r>
              <a:rPr sz="3200" b="1"/>
              <a:t>（          ）丕豹、公孙支于晋。此五子者，不产于秦，而缪公用之，</a:t>
            </a:r>
            <a:r>
              <a:rPr sz="3200" b="1" u="sng">
                <a:solidFill>
                  <a:srgbClr val="FF0000"/>
                </a:solidFill>
              </a:rPr>
              <a:t>并</a:t>
            </a:r>
            <a:r>
              <a:rPr sz="3200" b="1"/>
              <a:t>（          ）国二十，遂霸西戎。孝公</a:t>
            </a:r>
            <a:r>
              <a:rPr sz="3200" b="1" u="sng">
                <a:solidFill>
                  <a:srgbClr val="FF0000"/>
                </a:solidFill>
              </a:rPr>
              <a:t>用</a:t>
            </a:r>
            <a:r>
              <a:rPr sz="3200" b="1"/>
              <a:t>（          ）商鞅之法，移风</a:t>
            </a:r>
            <a:r>
              <a:rPr sz="3200" b="1" u="sng">
                <a:solidFill>
                  <a:srgbClr val="FF0000"/>
                </a:solidFill>
              </a:rPr>
              <a:t>易</a:t>
            </a:r>
            <a:r>
              <a:rPr sz="3200" b="1"/>
              <a:t>（          ）俗，民</a:t>
            </a:r>
            <a:r>
              <a:rPr sz="3200" b="1" u="sng">
                <a:solidFill>
                  <a:srgbClr val="FF0000"/>
                </a:solidFill>
              </a:rPr>
              <a:t>以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殷盛</a:t>
            </a:r>
            <a:r>
              <a:rPr sz="3200" b="1"/>
              <a:t>（          ），国以富强，百姓</a:t>
            </a:r>
            <a:r>
              <a:rPr sz="3200" b="1" u="sng">
                <a:solidFill>
                  <a:srgbClr val="FF0000"/>
                </a:solidFill>
              </a:rPr>
              <a:t>乐用</a:t>
            </a:r>
            <a:r>
              <a:rPr sz="3200" b="1"/>
              <a:t>（          ），诸侯亲服，获楚、魏之</a:t>
            </a:r>
            <a:r>
              <a:rPr sz="3200" b="1" u="sng">
                <a:solidFill>
                  <a:srgbClr val="FF0000"/>
                </a:solidFill>
              </a:rPr>
              <a:t>师</a:t>
            </a:r>
            <a:r>
              <a:rPr sz="3200" b="1"/>
              <a:t>（          ），</a:t>
            </a:r>
            <a:r>
              <a:rPr sz="3200" b="1" u="sng">
                <a:solidFill>
                  <a:srgbClr val="FF0000"/>
                </a:solidFill>
              </a:rPr>
              <a:t>举</a:t>
            </a:r>
            <a:r>
              <a:rPr sz="3200" b="1"/>
              <a:t>（          ）地千里，至今</a:t>
            </a:r>
            <a:r>
              <a:rPr sz="3200" b="1" u="sng">
                <a:solidFill>
                  <a:srgbClr val="FF0000"/>
                </a:solidFill>
              </a:rPr>
              <a:t>治</a:t>
            </a:r>
            <a:r>
              <a:rPr sz="3200" b="1"/>
              <a:t>（          ）强。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9137650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【重点句子翻译】</a:t>
            </a:r>
            <a:endParaRPr lang="zh-CN" altLang="zh-CN" sz="2800" b="1"/>
          </a:p>
          <a:p>
            <a:r>
              <a:rPr lang="zh-CN" altLang="zh-CN" sz="2800" b="1"/>
              <a:t>1.孝公用商鞅之法，移风易俗，民以殷盛，国以富强，百姓乐用，诸侯亲服，获楚、魏之师，举地千里，至今治强。</a:t>
            </a:r>
            <a:endParaRPr lang="zh-CN" altLang="zh-CN"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秦孝公实行商鞅的新法，转移风气，改变习俗，人民因此殷实富裕，国家因此富强，老百姓乐于为国家效力，各国诸侯都归附听命，（秦国）战胜了楚、魏两国的军队，攻占了上千里的土地，至今安定强盛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2.向使四君却客而不内，疏士而不用，是使国无富利之实而秦无强大之名也。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翻译：假使这四位君王拒绝宾客而不接纳，疏远这些贤士而不加任用，这就会使国家得不到富强丰利之实，而秦国也不会有强大的威名了。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3.今取人则不然，不问可否，不论曲直，非秦者去，为客者逐。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翻译：现在用人却不是这样，不问行不行，不论是非曲直，不是秦国人都让离开，凡是客卿一律赶走。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4.然则是所重者在乎色、乐、珠玉，而所轻者在乎人民也。此非所以跨海内、制诸侯之术也。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5.是以太山不让土壤，故能成其大；河海不择细流，故能就其深；王者不却众庶，故能明其德。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6.是以地无四方，民无异国，四时充美，鬼神降福，此五帝三王之所以无敌也。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4.然则是所重者在乎色、乐、珠玉，而所轻者在乎人民也。此非所以跨海内、制诸侯之术也。</a:t>
            </a:r>
            <a:endParaRPr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翻译：那么您看重的只是美色、音乐、珠宝、玉器，而轻视的却是百姓。这不是能够统天下、制服诸侯的策略。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2800" b="1"/>
              <a:t>5.是以太山不让土壤，故能成其大；河海不择细流，故能就其深；王者不却众庶，故能明其德。</a:t>
            </a:r>
            <a:endParaRPr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翻译：因此，泰山不丢弃任何土壤，所以能成就它的高大；河海不舍弃细小的水流，所以能成就它的深广；君王不拒绝民众，所以才能显示他的恩德。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2800" b="1"/>
              <a:t>6.是以地无四方，民无异国，四时充美，鬼神降福，此五帝三王之所以无敌也。</a:t>
            </a:r>
            <a:endParaRPr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翻译：因此土地不分东西南北，人不分本国别国，四季就会富足美满，鬼神都来降福，这正是五帝三王无敌于天下的原因。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26035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7.今乃弃黔首以资敌国，却宾客以业诸侯，使天下之士退而不敢西向，裹足不入秦，此所谓“藉寇兵而赍盗粮”者也。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8夫物不产于秦，可宝者多；士不产于秦，而愿忠者众。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9.今逐客以资敌国，损民以益仇，内自虚而外树怨于诸侯，求国无危，不可得也。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950" y="116840"/>
            <a:ext cx="9041765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7.今乃弃黔首以资敌国，却宾客以业诸侯，使天下之士退而不敢西向，裹足不入秦，此所谓“藉寇兵而赍盗粮”者也。</a:t>
            </a:r>
            <a:endParaRPr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翻译：然而我们今天却抛弃老百姓去帮助敌国，拒绝宾客使之去成就其他国家的霸业，使天下才土都退缩着而不敢向西来，止步不入秦国，这正是所谓“给敌人提供武器和粮食”啊。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2800" b="1"/>
              <a:t>8.夫物不产于秦，可宝者多；士不产于秦，而愿忠者众。</a:t>
            </a:r>
            <a:endParaRPr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翻译：物品不出产在秦国，但值得珍视的有很多；人才不出生在秦国，但愿意效忠秦国的也很多。</a:t>
            </a:r>
            <a:endParaRPr sz="2800" b="1"/>
          </a:p>
          <a:p>
            <a:r>
              <a:rPr sz="2800" b="1"/>
              <a:t>9.今逐客以资敌国，损民以益仇，内自虚而外树怨于诸侯，求国无危，不可得也。</a:t>
            </a:r>
            <a:endParaRPr sz="2800" b="1"/>
          </a:p>
          <a:p>
            <a:pPr algn="l">
              <a:buClrTx/>
              <a:buSzTx/>
              <a:buFontTx/>
            </a:pPr>
            <a:r>
              <a:rPr lang="zh-CN" altLang="zh-CN" sz="2800" b="1" u="sng">
                <a:solidFill>
                  <a:srgbClr val="FF0000"/>
                </a:solidFill>
              </a:rPr>
              <a:t>翻译：现在驱逐客卿以帮助敌国，减损本国民众而增加敌国人口，在内则削弱了自己的国家，在外则在诸侯中结怨，（这样下去）要使秦国没有危险，是不可能的。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400" b="1" smtClean="0"/>
              <a:t>四．【文化常识积累】</a:t>
            </a:r>
            <a:endParaRPr lang="zh-CN" sz="2400" b="1" smtClean="0"/>
          </a:p>
          <a:p>
            <a:r>
              <a:rPr sz="3600" b="1"/>
              <a:t>1.</a:t>
            </a:r>
            <a:r>
              <a:rPr sz="3600" b="1" u="sng">
                <a:solidFill>
                  <a:srgbClr val="FF0000"/>
                </a:solidFill>
              </a:rPr>
              <a:t>随、和之宝</a:t>
            </a:r>
            <a:r>
              <a:rPr sz="3600" b="1"/>
              <a:t>：即随侯珠与和氏璧，传说中春秋时随侯得到的宝珠和楚人卞和所获的美玉。</a:t>
            </a:r>
            <a:endParaRPr sz="3600" b="1"/>
          </a:p>
          <a:p>
            <a:r>
              <a:rPr sz="3600" b="1"/>
              <a:t>2.</a:t>
            </a:r>
            <a:r>
              <a:rPr sz="3600" b="1" u="sng">
                <a:solidFill>
                  <a:srgbClr val="FF0000"/>
                </a:solidFill>
              </a:rPr>
              <a:t>太阿</a:t>
            </a:r>
            <a:r>
              <a:rPr sz="3600" b="1"/>
              <a:t>，古代名剑，相传为春秋时著名工匠欧冶子、干将所铸。</a:t>
            </a:r>
            <a:endParaRPr sz="3600" b="1"/>
          </a:p>
          <a:p>
            <a:r>
              <a:rPr sz="3600" b="1"/>
              <a:t>3.</a:t>
            </a:r>
            <a:r>
              <a:rPr sz="3600" b="1" u="sng">
                <a:solidFill>
                  <a:srgbClr val="FF0000"/>
                </a:solidFill>
              </a:rPr>
              <a:t>瓮</a:t>
            </a:r>
            <a:r>
              <a:rPr sz="3600" b="1"/>
              <a:t>，用来汲水的陶器，口小而腹大。缶种瓦制的打击乐器。</a:t>
            </a:r>
            <a:endParaRPr sz="3600" b="1"/>
          </a:p>
          <a:p>
            <a:r>
              <a:rPr sz="3600" b="1"/>
              <a:t>4.</a:t>
            </a:r>
            <a:r>
              <a:rPr sz="3600" b="1" u="sng">
                <a:solidFill>
                  <a:srgbClr val="FF0000"/>
                </a:solidFill>
              </a:rPr>
              <a:t>五帝</a:t>
            </a:r>
            <a:r>
              <a:rPr sz="3600" b="1"/>
              <a:t>，《史记·五帝本纪》指黄帝、颛顼、帝喾、唐尧、虞舜。三王，指沃夏、商、周三代开国君主，即夏禹、商汤和周武王。</a:t>
            </a:r>
            <a:endParaRPr sz="3600" b="1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230100" y="10210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2245"/>
            <a:ext cx="887603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臣闻吏议逐客，窃以为</a:t>
            </a:r>
            <a:r>
              <a:rPr sz="3200" b="1" u="sng">
                <a:solidFill>
                  <a:srgbClr val="FF0000"/>
                </a:solidFill>
              </a:rPr>
              <a:t>过（错误）</a:t>
            </a:r>
            <a:r>
              <a:rPr sz="3200" b="1"/>
              <a:t>矣。昔缪公求士，西取由余于戎，东得百里关于宛，迎蹇叔于宋，</a:t>
            </a:r>
            <a:r>
              <a:rPr sz="3200" b="1" u="sng">
                <a:solidFill>
                  <a:srgbClr val="FF0000"/>
                </a:solidFill>
              </a:rPr>
              <a:t>来（招致、招揽）</a:t>
            </a:r>
            <a:r>
              <a:rPr sz="3200" b="1"/>
              <a:t>丕豹、公孙支于晋。此五子者，不产于秦，而缪公用之，</a:t>
            </a:r>
            <a:r>
              <a:rPr sz="3200" b="1" u="sng">
                <a:solidFill>
                  <a:srgbClr val="FF0000"/>
                </a:solidFill>
              </a:rPr>
              <a:t>并（兼并，吞并）</a:t>
            </a:r>
            <a:r>
              <a:rPr sz="3200" b="1"/>
              <a:t>国二十，遂霸西戎。孝公</a:t>
            </a:r>
            <a:r>
              <a:rPr sz="3200" b="1" u="sng">
                <a:solidFill>
                  <a:srgbClr val="FF0000"/>
                </a:solidFill>
              </a:rPr>
              <a:t>用（实行）</a:t>
            </a:r>
            <a:r>
              <a:rPr sz="3200" b="1"/>
              <a:t>商鞅之法，移风</a:t>
            </a:r>
            <a:r>
              <a:rPr sz="3200" b="1" u="sng">
                <a:solidFill>
                  <a:srgbClr val="FF0000"/>
                </a:solidFill>
              </a:rPr>
              <a:t>易（改变）</a:t>
            </a:r>
            <a:r>
              <a:rPr sz="3200" b="1"/>
              <a:t>俗，民</a:t>
            </a:r>
            <a:r>
              <a:rPr sz="3200" b="1" u="sng">
                <a:solidFill>
                  <a:srgbClr val="FF0000"/>
                </a:solidFill>
              </a:rPr>
              <a:t>以（因此）殷盛（殷实，富裕）</a:t>
            </a:r>
            <a:r>
              <a:rPr sz="3200" b="1"/>
              <a:t>，国以富强，百姓</a:t>
            </a:r>
            <a:r>
              <a:rPr sz="3200" b="1" u="sng">
                <a:solidFill>
                  <a:srgbClr val="FF0000"/>
                </a:solidFill>
              </a:rPr>
              <a:t>乐用（乐于为用）</a:t>
            </a:r>
            <a:r>
              <a:rPr sz="3200" b="1"/>
              <a:t>，诸侯亲服，获楚、魏之</a:t>
            </a:r>
            <a:r>
              <a:rPr sz="3200" b="1" u="sng">
                <a:solidFill>
                  <a:srgbClr val="FF0000"/>
                </a:solidFill>
              </a:rPr>
              <a:t>师（军队）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举（攻克，占领）</a:t>
            </a:r>
            <a:r>
              <a:rPr sz="3200" b="1"/>
              <a:t>地千里，至今</a:t>
            </a:r>
            <a:r>
              <a:rPr sz="3200" b="1" u="sng">
                <a:solidFill>
                  <a:srgbClr val="FF0000"/>
                </a:solidFill>
              </a:rPr>
              <a:t>治（社会安定）</a:t>
            </a:r>
            <a:r>
              <a:rPr sz="3200" b="1"/>
              <a:t>强。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950" y="188595"/>
            <a:ext cx="881761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惠王用张仪之计，</a:t>
            </a:r>
            <a:r>
              <a:rPr sz="3200" b="1" u="sng">
                <a:solidFill>
                  <a:srgbClr val="FF0000"/>
                </a:solidFill>
              </a:rPr>
              <a:t>拔</a:t>
            </a:r>
            <a:r>
              <a:rPr sz="3200" b="1"/>
              <a:t>（          ）三川之地，西并巴、蜀，北收上郡，南取汉中圆，</a:t>
            </a:r>
            <a:r>
              <a:rPr sz="3200" b="1" u="sng">
                <a:solidFill>
                  <a:srgbClr val="FF0000"/>
                </a:solidFill>
              </a:rPr>
              <a:t>包</a:t>
            </a:r>
            <a:r>
              <a:rPr sz="3200" b="1"/>
              <a:t>（          ）九夷（          ），</a:t>
            </a:r>
            <a:r>
              <a:rPr sz="3200" b="1" u="sng">
                <a:solidFill>
                  <a:srgbClr val="FF0000"/>
                </a:solidFill>
              </a:rPr>
              <a:t>制</a:t>
            </a:r>
            <a:r>
              <a:rPr sz="3200" b="1"/>
              <a:t>（          ）鄢、郢，东</a:t>
            </a:r>
            <a:r>
              <a:rPr sz="3200" b="1" u="sng">
                <a:solidFill>
                  <a:srgbClr val="FF0000"/>
                </a:solidFill>
              </a:rPr>
              <a:t>据</a:t>
            </a:r>
            <a:r>
              <a:rPr sz="3200" b="1"/>
              <a:t>（          ）成皋之险，割</a:t>
            </a:r>
            <a:r>
              <a:rPr sz="3200" b="1" u="sng">
                <a:solidFill>
                  <a:srgbClr val="FF0000"/>
                </a:solidFill>
              </a:rPr>
              <a:t>膏腴</a:t>
            </a:r>
            <a:r>
              <a:rPr sz="3200" b="1"/>
              <a:t>（          ）之壤，遂</a:t>
            </a:r>
            <a:r>
              <a:rPr sz="3200" b="1" u="sng">
                <a:solidFill>
                  <a:srgbClr val="FF0000"/>
                </a:solidFill>
              </a:rPr>
              <a:t>散</a:t>
            </a:r>
            <a:r>
              <a:rPr sz="3200" b="1"/>
              <a:t>（          ）六国之从，使之西面事秦，</a:t>
            </a:r>
            <a:r>
              <a:rPr sz="3200" b="1" u="sng">
                <a:solidFill>
                  <a:srgbClr val="FF0000"/>
                </a:solidFill>
              </a:rPr>
              <a:t>功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施</a:t>
            </a:r>
            <a:r>
              <a:rPr sz="3200" b="1"/>
              <a:t>（          ）到今。昭王得范雎，废穰侯，逐华阳，强</a:t>
            </a:r>
            <a:r>
              <a:rPr sz="3200" b="1" u="sng">
                <a:solidFill>
                  <a:srgbClr val="FF0000"/>
                </a:solidFill>
              </a:rPr>
              <a:t>公室</a:t>
            </a:r>
            <a:r>
              <a:rPr sz="3200" b="1"/>
              <a:t>（          ），</a:t>
            </a:r>
            <a:r>
              <a:rPr sz="3200" b="1" u="sng">
                <a:solidFill>
                  <a:srgbClr val="FF0000"/>
                </a:solidFill>
              </a:rPr>
              <a:t>杜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私门</a:t>
            </a:r>
            <a:r>
              <a:rPr sz="3200" b="1"/>
              <a:t>（          ），蚕</a:t>
            </a:r>
            <a:r>
              <a:rPr sz="3200" b="1" u="sng">
                <a:solidFill>
                  <a:srgbClr val="FF0000"/>
                </a:solidFill>
              </a:rPr>
              <a:t>食</a:t>
            </a:r>
            <a:r>
              <a:rPr sz="3200" b="1"/>
              <a:t>（          ）诸侯，使秦成帝业。此四君者，皆</a:t>
            </a:r>
            <a:r>
              <a:rPr sz="3200" b="1" u="sng">
                <a:solidFill>
                  <a:srgbClr val="FF0000"/>
                </a:solidFill>
              </a:rPr>
              <a:t>以</a:t>
            </a:r>
            <a:r>
              <a:rPr sz="3200" b="1"/>
              <a:t>（          ）客之功。由此观之，客何</a:t>
            </a:r>
            <a:r>
              <a:rPr sz="3200" b="1" u="sng">
                <a:solidFill>
                  <a:srgbClr val="FF0000"/>
                </a:solidFill>
              </a:rPr>
              <a:t>负</a:t>
            </a:r>
            <a:r>
              <a:rPr sz="3200" b="1"/>
              <a:t>（          ）于秦哉！</a:t>
            </a:r>
            <a:r>
              <a:rPr sz="3200" b="1" u="sng">
                <a:solidFill>
                  <a:srgbClr val="FF0000"/>
                </a:solidFill>
              </a:rPr>
              <a:t>向使</a:t>
            </a:r>
            <a:r>
              <a:rPr sz="3200" b="1"/>
              <a:t>（          ）四君却客而不</a:t>
            </a:r>
            <a:r>
              <a:rPr sz="3200" b="1" u="sng">
                <a:solidFill>
                  <a:srgbClr val="FF0000"/>
                </a:solidFill>
              </a:rPr>
              <a:t>内</a:t>
            </a:r>
            <a:r>
              <a:rPr sz="3200" b="1"/>
              <a:t>（          ），</a:t>
            </a:r>
            <a:r>
              <a:rPr sz="3200" b="1" u="sng">
                <a:solidFill>
                  <a:srgbClr val="FF0000"/>
                </a:solidFill>
              </a:rPr>
              <a:t>疏</a:t>
            </a:r>
            <a:r>
              <a:rPr sz="3200" b="1"/>
              <a:t>（          ）士而不用，</a:t>
            </a:r>
            <a:r>
              <a:rPr sz="3200" b="1" u="sng">
                <a:solidFill>
                  <a:srgbClr val="FF0000"/>
                </a:solidFill>
              </a:rPr>
              <a:t>是</a:t>
            </a:r>
            <a:r>
              <a:rPr sz="3200" b="1"/>
              <a:t>（          ）使国无富利之实而秦无强大之名也。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79705" y="188595"/>
            <a:ext cx="914400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惠王用张仪之计，</a:t>
            </a:r>
            <a:r>
              <a:rPr sz="3200" b="1" u="sng">
                <a:solidFill>
                  <a:srgbClr val="FF0000"/>
                </a:solidFill>
              </a:rPr>
              <a:t>拔（攻取）</a:t>
            </a:r>
            <a:r>
              <a:rPr sz="3200" b="1"/>
              <a:t>三川之地，西并巴、蜀，北收上郡，南取汉中圆，</a:t>
            </a:r>
            <a:r>
              <a:rPr sz="3200" b="1" u="sng">
                <a:solidFill>
                  <a:srgbClr val="FF0000"/>
                </a:solidFill>
              </a:rPr>
              <a:t>包（吞并、囊括）九夷（这里指当时楚国境内各少数民族所居之地）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制（控制）</a:t>
            </a:r>
            <a:r>
              <a:rPr sz="3200" b="1"/>
              <a:t>鄢、郢，东</a:t>
            </a:r>
            <a:r>
              <a:rPr sz="3200" b="1" u="sng">
                <a:solidFill>
                  <a:srgbClr val="FF0000"/>
                </a:solidFill>
              </a:rPr>
              <a:t>据（占有）</a:t>
            </a:r>
            <a:r>
              <a:rPr sz="3200" b="1"/>
              <a:t>成皋之险，割</a:t>
            </a:r>
            <a:r>
              <a:rPr sz="3200" b="1" u="sng">
                <a:solidFill>
                  <a:srgbClr val="FF0000"/>
                </a:solidFill>
              </a:rPr>
              <a:t>膏腴（肥沃）</a:t>
            </a:r>
            <a:r>
              <a:rPr sz="3200" b="1"/>
              <a:t>之壤，遂</a:t>
            </a:r>
            <a:r>
              <a:rPr sz="3200" b="1" u="sng">
                <a:solidFill>
                  <a:srgbClr val="FF0000"/>
                </a:solidFill>
              </a:rPr>
              <a:t>散（拆散）</a:t>
            </a:r>
            <a:r>
              <a:rPr sz="3200" b="1"/>
              <a:t>六国之从，使之西面事秦，</a:t>
            </a:r>
            <a:r>
              <a:rPr sz="3200" b="1" u="sng">
                <a:solidFill>
                  <a:srgbClr val="FF0000"/>
                </a:solidFill>
              </a:rPr>
              <a:t>功（功绩）施（延续）</a:t>
            </a:r>
            <a:r>
              <a:rPr sz="3200" b="1"/>
              <a:t>到今。昭王得范雎，废穰侯，逐华阳，强</a:t>
            </a:r>
            <a:r>
              <a:rPr sz="3200" b="1" u="sng">
                <a:solidFill>
                  <a:srgbClr val="FF0000"/>
                </a:solidFill>
              </a:rPr>
              <a:t>公室（王室）</a:t>
            </a:r>
            <a:r>
              <a:rPr sz="3200" b="1"/>
              <a:t>，</a:t>
            </a:r>
            <a:r>
              <a:rPr sz="3200" b="1" u="sng">
                <a:solidFill>
                  <a:srgbClr val="FF0000"/>
                </a:solidFill>
              </a:rPr>
              <a:t>杜（堵塞、封闭）私门（对公室而言，指权贵大臣之家）</a:t>
            </a:r>
            <a:r>
              <a:rPr sz="3200" b="1"/>
              <a:t>，蚕</a:t>
            </a:r>
            <a:r>
              <a:rPr sz="3200" b="1" u="sng">
                <a:solidFill>
                  <a:srgbClr val="FF0000"/>
                </a:solidFill>
              </a:rPr>
              <a:t>食（侵占）</a:t>
            </a:r>
            <a:r>
              <a:rPr sz="3200" b="1"/>
              <a:t>诸侯，使秦成帝业。此四君者，皆</a:t>
            </a:r>
            <a:r>
              <a:rPr sz="3200" b="1" u="sng">
                <a:solidFill>
                  <a:srgbClr val="FF0000"/>
                </a:solidFill>
              </a:rPr>
              <a:t>以（依靠）</a:t>
            </a:r>
            <a:r>
              <a:rPr sz="3200" b="1"/>
              <a:t>客之功。由此观之，客何</a:t>
            </a:r>
            <a:r>
              <a:rPr sz="3200" b="1" u="sng">
                <a:solidFill>
                  <a:srgbClr val="FF0000"/>
                </a:solidFill>
              </a:rPr>
              <a:t>负（</a:t>
            </a:r>
            <a:r>
              <a:rPr lang="zh-CN" sz="3200" b="1" u="sng">
                <a:solidFill>
                  <a:srgbClr val="FF0000"/>
                </a:solidFill>
              </a:rPr>
              <a:t>对不起</a:t>
            </a:r>
            <a:r>
              <a:rPr sz="3200" b="1" u="sng">
                <a:solidFill>
                  <a:srgbClr val="FF0000"/>
                </a:solidFill>
              </a:rPr>
              <a:t>）</a:t>
            </a:r>
            <a:r>
              <a:rPr sz="3200" b="1"/>
              <a:t>于秦哉！向使</a:t>
            </a:r>
            <a:r>
              <a:rPr sz="3200" b="1" u="sng">
                <a:solidFill>
                  <a:srgbClr val="FF0000"/>
                </a:solidFill>
              </a:rPr>
              <a:t>（假使）</a:t>
            </a:r>
            <a:r>
              <a:rPr sz="3200" b="1"/>
              <a:t>四君却客而不内</a:t>
            </a:r>
            <a:r>
              <a:rPr sz="3200" b="1" u="sng">
                <a:solidFill>
                  <a:srgbClr val="FF0000"/>
                </a:solidFill>
              </a:rPr>
              <a:t>（接纳）</a:t>
            </a:r>
            <a:r>
              <a:rPr sz="3200" b="1"/>
              <a:t>，疏</a:t>
            </a:r>
            <a:r>
              <a:rPr sz="3200" b="1" u="sng">
                <a:solidFill>
                  <a:srgbClr val="FF0000"/>
                </a:solidFill>
              </a:rPr>
              <a:t>（疏远）</a:t>
            </a:r>
            <a:r>
              <a:rPr sz="3200" b="1"/>
              <a:t>士而不用，是</a:t>
            </a:r>
            <a:r>
              <a:rPr sz="3200" b="1" u="sng">
                <a:solidFill>
                  <a:srgbClr val="FF0000"/>
                </a:solidFill>
              </a:rPr>
              <a:t>（这）</a:t>
            </a:r>
            <a:r>
              <a:rPr sz="3200" b="1"/>
              <a:t>使国无富利之实而秦无强大之名也。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3200" b="1"/>
              <a:t>       </a:t>
            </a:r>
            <a:r>
              <a:rPr sz="3200" b="1"/>
              <a:t>今陛下</a:t>
            </a:r>
            <a:r>
              <a:rPr sz="3200" b="1" u="sng">
                <a:solidFill>
                  <a:srgbClr val="FF0000"/>
                </a:solidFill>
              </a:rPr>
              <a:t>致</a:t>
            </a:r>
            <a:r>
              <a:rPr sz="3200" b="1"/>
              <a:t>（          ）昆山之玉，有随、和之宝，</a:t>
            </a:r>
            <a:r>
              <a:rPr sz="3200" b="1" u="sng">
                <a:solidFill>
                  <a:srgbClr val="FF0000"/>
                </a:solidFill>
              </a:rPr>
              <a:t>垂</a:t>
            </a:r>
            <a:r>
              <a:rPr sz="3200" b="1"/>
              <a:t>（          ）明月之珠，</a:t>
            </a:r>
            <a:r>
              <a:rPr sz="3200" b="1" u="sng">
                <a:solidFill>
                  <a:srgbClr val="FF0000"/>
                </a:solidFill>
              </a:rPr>
              <a:t>服</a:t>
            </a:r>
            <a:r>
              <a:rPr sz="3200" b="1"/>
              <a:t>（          ）太阿之剑，乘纤离之马，</a:t>
            </a:r>
            <a:r>
              <a:rPr sz="3200" b="1" u="sng">
                <a:solidFill>
                  <a:srgbClr val="FF0000"/>
                </a:solidFill>
              </a:rPr>
              <a:t>建</a:t>
            </a:r>
            <a:r>
              <a:rPr sz="3200" b="1"/>
              <a:t>（          ）翠凤之旗，</a:t>
            </a:r>
            <a:r>
              <a:rPr sz="3200" b="1" u="sng">
                <a:solidFill>
                  <a:srgbClr val="FF0000"/>
                </a:solidFill>
              </a:rPr>
              <a:t>树</a:t>
            </a:r>
            <a:r>
              <a:rPr sz="3200" b="1"/>
              <a:t>（          ）灵鼍之鼓。此数宝者，秦不生一焉，而陛下说之，何也？必秦国之所生然后可，则是夜光之璧不</a:t>
            </a:r>
            <a:r>
              <a:rPr sz="3200" b="1" u="sng">
                <a:solidFill>
                  <a:srgbClr val="FF0000"/>
                </a:solidFill>
              </a:rPr>
              <a:t>饰</a:t>
            </a:r>
            <a:r>
              <a:rPr sz="3200" b="1"/>
              <a:t>（          ）朝廷，犀象之器不为玩好，郑、卫之女不充后宫，而骏良驶不</a:t>
            </a:r>
            <a:r>
              <a:rPr sz="3200" b="1" u="sng">
                <a:solidFill>
                  <a:srgbClr val="FF0000"/>
                </a:solidFill>
              </a:rPr>
              <a:t>实</a:t>
            </a:r>
            <a:r>
              <a:rPr sz="3200" b="1"/>
              <a:t>（          ）外厩，江南金锡不为用，西蜀丹青不为采。所以饰后宫、充下陈、娱心意、说耳目者，必出于秦然后可，则是宛珠之簪、</a:t>
            </a:r>
            <a:r>
              <a:rPr sz="3200" b="1" u="sng">
                <a:solidFill>
                  <a:srgbClr val="FF0000"/>
                </a:solidFill>
              </a:rPr>
              <a:t>傅</a:t>
            </a:r>
            <a:r>
              <a:rPr sz="3200" b="1"/>
              <a:t>（          ）玑之珥、阿缟之衣、锦绣之饰不进于前，而</a:t>
            </a:r>
            <a:r>
              <a:rPr sz="3200" b="1" u="sng">
                <a:solidFill>
                  <a:srgbClr val="FF0000"/>
                </a:solidFill>
              </a:rPr>
              <a:t>随俗雅化</a:t>
            </a:r>
            <a:r>
              <a:rPr sz="3200" b="1"/>
              <a:t>（          ）佳冶窈窕赵女不立于侧也。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       今陛下</a:t>
            </a:r>
            <a:r>
              <a:rPr sz="3200" b="1" u="sng">
                <a:solidFill>
                  <a:srgbClr val="FF0000"/>
                </a:solidFill>
              </a:rPr>
              <a:t>致（获得）</a:t>
            </a:r>
            <a:r>
              <a:rPr sz="3200" b="1"/>
              <a:t>昆山之玉，有随、和之宝，</a:t>
            </a:r>
            <a:r>
              <a:rPr sz="3200" b="1" u="sng">
                <a:solidFill>
                  <a:srgbClr val="FF0000"/>
                </a:solidFill>
              </a:rPr>
              <a:t>垂（悬挂）</a:t>
            </a:r>
            <a:r>
              <a:rPr sz="3200" b="1"/>
              <a:t>明月之珠，</a:t>
            </a:r>
            <a:r>
              <a:rPr sz="3200" b="1" u="sng">
                <a:solidFill>
                  <a:srgbClr val="FF0000"/>
                </a:solidFill>
              </a:rPr>
              <a:t>服（佩带）</a:t>
            </a:r>
            <a:r>
              <a:rPr sz="3200" b="1"/>
              <a:t>太阿之剑，乘纤离之马，</a:t>
            </a:r>
            <a:r>
              <a:rPr sz="3200" b="1" u="sng">
                <a:solidFill>
                  <a:srgbClr val="FF0000"/>
                </a:solidFill>
              </a:rPr>
              <a:t>建（树起）</a:t>
            </a:r>
            <a:r>
              <a:rPr sz="3200" b="1"/>
              <a:t>翠凤之旗，</a:t>
            </a:r>
            <a:r>
              <a:rPr sz="3200" b="1" u="sng">
                <a:solidFill>
                  <a:srgbClr val="FF0000"/>
                </a:solidFill>
              </a:rPr>
              <a:t>树（立起）</a:t>
            </a:r>
            <a:r>
              <a:rPr sz="3200" b="1"/>
              <a:t>灵鼍之鼓。此数宝者，秦不生一焉，而陛下说之，何也？必秦国之所生然后可，则是夜光之璧不饰（装饰）朝廷，犀象之器不为玩好，郑、卫之女不充后宫，而骏良驶不</a:t>
            </a:r>
            <a:r>
              <a:rPr sz="3200" b="1" u="sng">
                <a:solidFill>
                  <a:srgbClr val="FF0000"/>
                </a:solidFill>
              </a:rPr>
              <a:t>实（满布）</a:t>
            </a:r>
            <a:r>
              <a:rPr sz="3200" b="1"/>
              <a:t>外厩，江南金锡不为用，西蜀丹青不为采。所以饰后宫、充下陈、娱心意、说耳目者，必出于秦然后可，则是宛珠之簪、</a:t>
            </a:r>
            <a:r>
              <a:rPr sz="3200" b="1" u="sng">
                <a:solidFill>
                  <a:srgbClr val="FF0000"/>
                </a:solidFill>
              </a:rPr>
              <a:t>傅（附着，加上）</a:t>
            </a:r>
            <a:r>
              <a:rPr sz="3200" b="1"/>
              <a:t>玑之珥、阿缟之衣、锦绣之饰不进于前，而</a:t>
            </a:r>
            <a:r>
              <a:rPr sz="3200" b="1" u="sng">
                <a:solidFill>
                  <a:srgbClr val="FF0000"/>
                </a:solidFill>
              </a:rPr>
              <a:t>随俗雅化（娴雅变化而能随俗）</a:t>
            </a:r>
            <a:r>
              <a:rPr sz="3200" b="1"/>
              <a:t>佳冶窈窕赵女不立于侧也。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5015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夫击瓮叩缶，弹筝</a:t>
            </a:r>
            <a:r>
              <a:rPr sz="3200" b="1" u="sng">
                <a:solidFill>
                  <a:srgbClr val="FF0000"/>
                </a:solidFill>
              </a:rPr>
              <a:t>搏</a:t>
            </a:r>
            <a:r>
              <a:rPr sz="3200" b="1"/>
              <a:t>（          ）</a:t>
            </a:r>
            <a:r>
              <a:rPr sz="3200" b="1" u="sng">
                <a:solidFill>
                  <a:srgbClr val="FF0000"/>
                </a:solidFill>
              </a:rPr>
              <a:t>髀</a:t>
            </a:r>
            <a:r>
              <a:rPr sz="3200" b="1"/>
              <a:t>（          ），而歌呼鸣呜快耳者，</a:t>
            </a:r>
            <a:r>
              <a:rPr sz="3200" b="1" u="sng">
                <a:solidFill>
                  <a:srgbClr val="FF0000"/>
                </a:solidFill>
              </a:rPr>
              <a:t>真</a:t>
            </a:r>
            <a:r>
              <a:rPr sz="3200" b="1"/>
              <a:t>（          ）秦之声也；《郑》《卫》《桑间》《昭》《虞》《武》《象》者，异国之乐也。今弃击瓮叩缶而就《郑》《卫》，退弹筝而取《昭》《虞》，若是者何也？快意当前，</a:t>
            </a:r>
            <a:r>
              <a:rPr sz="3200" b="1" u="sng">
                <a:solidFill>
                  <a:srgbClr val="FF0000"/>
                </a:solidFill>
              </a:rPr>
              <a:t>适观</a:t>
            </a:r>
            <a:r>
              <a:rPr sz="3200" b="1"/>
              <a:t>（          ）而已矣。今取人则不然，不问可否，不论曲直，非秦者去，为客者逐。然则是</a:t>
            </a:r>
            <a:r>
              <a:rPr sz="3200" b="1" u="sng">
                <a:solidFill>
                  <a:srgbClr val="FF0000"/>
                </a:solidFill>
              </a:rPr>
              <a:t>所</a:t>
            </a:r>
            <a:r>
              <a:rPr sz="3200" b="1"/>
              <a:t>重者在乎色、乐、珠玉，而所轻者在乎</a:t>
            </a:r>
            <a:r>
              <a:rPr sz="3200" b="1" u="sng">
                <a:solidFill>
                  <a:srgbClr val="FF0000"/>
                </a:solidFill>
              </a:rPr>
              <a:t>人民</a:t>
            </a:r>
            <a:r>
              <a:rPr sz="3200" b="1"/>
              <a:t>（          ）也。此非所以跨海内、制诸侯之</a:t>
            </a:r>
            <a:r>
              <a:rPr sz="3200" b="1" u="sng">
                <a:solidFill>
                  <a:srgbClr val="FF0000"/>
                </a:solidFill>
              </a:rPr>
              <a:t>术</a:t>
            </a:r>
            <a:r>
              <a:rPr sz="3200" b="1"/>
              <a:t>（          ）也。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222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0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2021-11-09T10:12:50.808</cp:lastPrinted>
  <dcterms:created xsi:type="dcterms:W3CDTF">2021-11-09T10:12:50Z</dcterms:created>
  <dcterms:modified xsi:type="dcterms:W3CDTF">2021-11-09T02:12:51Z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