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319" r:id="rId32"/>
    <p:sldId id="320" r:id="rId33"/>
    <p:sldId id="289" r:id="rId34"/>
    <p:sldId id="321" r:id="rId35"/>
    <p:sldId id="290" r:id="rId36"/>
    <p:sldId id="291" r:id="rId37"/>
    <p:sldId id="292" r:id="rId38"/>
    <p:sldId id="293" r:id="rId39"/>
    <p:sldId id="322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3" r:id="rId58"/>
    <p:sldId id="314" r:id="rId59"/>
    <p:sldId id="315" r:id="rId60"/>
    <p:sldId id="316" r:id="rId61"/>
    <p:sldId id="317" r:id="rId62"/>
    <p:sldId id="318" r:id="rId6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CCC00"/>
    <a:srgbClr val="CC9900"/>
    <a:srgbClr val="666633"/>
    <a:srgbClr val="996633"/>
    <a:srgbClr val="81562B"/>
    <a:srgbClr val="9966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9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4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4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755650" y="1268413"/>
            <a:ext cx="4608438" cy="647700"/>
          </a:xfrm>
        </p:spPr>
        <p:txBody>
          <a:bodyPr/>
          <a:lstStyle>
            <a:lvl1pPr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4"/>
          </p:nvPr>
        </p:nvSpPr>
        <p:spPr>
          <a:xfrm>
            <a:off x="2916238" y="2781300"/>
            <a:ext cx="4968875" cy="3024188"/>
          </a:xfrm>
        </p:spPr>
        <p:txBody>
          <a:bodyPr/>
          <a:lstStyle>
            <a:lvl1pPr>
              <a:buNone/>
              <a:defRPr sz="2400" b="1"/>
            </a:lvl1pPr>
            <a:lvl2pPr>
              <a:buNone/>
              <a:defRPr sz="2400" b="1"/>
            </a:lvl2pPr>
            <a:lvl3pPr>
              <a:buNone/>
              <a:defRPr sz="2400" b="1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5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6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7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197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197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94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2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audio1.wav"/><Relationship Id="rId1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7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image" Target="../media/image30.png"/><Relationship Id="rId7" Type="http://schemas.microsoft.com/office/2007/relationships/media" Target="file:///G:\&#20255;&#22823;&#30340;&#24754;&#21095;\MIXINT21.WAV" TargetMode="External"/><Relationship Id="rId6" Type="http://schemas.openxmlformats.org/officeDocument/2006/relationships/audio" Target="file:///G:\&#20255;&#22823;&#30340;&#24754;&#21095;\MIXINT21.WAV" TargetMode="External"/><Relationship Id="rId5" Type="http://schemas.openxmlformats.org/officeDocument/2006/relationships/slide" Target="slide33.xml"/><Relationship Id="rId4" Type="http://schemas.openxmlformats.org/officeDocument/2006/relationships/slide" Target="slide39.xml"/><Relationship Id="rId3" Type="http://schemas.openxmlformats.org/officeDocument/2006/relationships/slide" Target="slide55.xml"/><Relationship Id="rId2" Type="http://schemas.openxmlformats.org/officeDocument/2006/relationships/image" Target="../media/image29.GIF"/><Relationship Id="rId1" Type="http://schemas.openxmlformats.org/officeDocument/2006/relationships/slide" Target="slide2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audio2.wav"/><Relationship Id="rId1" Type="http://schemas.openxmlformats.org/officeDocument/2006/relationships/image" Target="../media/image2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2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2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slide" Target="slide6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slide" Target="slide6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7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29697" descr="0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文本框 29698"/>
          <p:cNvSpPr txBox="1"/>
          <p:nvPr/>
        </p:nvSpPr>
        <p:spPr>
          <a:xfrm>
            <a:off x="5927725" y="2884488"/>
            <a:ext cx="1997075" cy="838200"/>
          </a:xfrm>
          <a:prstGeom prst="rect">
            <a:avLst/>
          </a:prstGeom>
          <a:noFill/>
          <a:ln w="762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/>
            </a:prstShdw>
          </a:effectLst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4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茨威格</a:t>
            </a:r>
            <a:endParaRPr lang="zh-CN" altLang="en-US" sz="4400" b="1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0" name="矩形 29699"/>
          <p:cNvSpPr/>
          <p:nvPr/>
        </p:nvSpPr>
        <p:spPr>
          <a:xfrm>
            <a:off x="1295400" y="990600"/>
            <a:ext cx="6096000" cy="1314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p>
            <a:pPr algn="ctr"/>
            <a:r>
              <a:rPr lang="zh-CN" altLang="en-US" sz="9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伟大的悲剧</a:t>
            </a:r>
            <a:endParaRPr lang="zh-CN" altLang="en-US" sz="9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图片 38913" descr="海中冰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文本框 38914"/>
          <p:cNvSpPr txBox="1"/>
          <p:nvPr/>
        </p:nvSpPr>
        <p:spPr>
          <a:xfrm>
            <a:off x="323850" y="5661025"/>
            <a:ext cx="5105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i="1" dirty="0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宋体" panose="02010600030101010101" pitchFamily="2" charset="-122"/>
              </a:rPr>
              <a:t>海 中 冰 山</a:t>
            </a:r>
            <a:endParaRPr lang="zh-CN" altLang="en-US" sz="5400" b="1" i="1" dirty="0">
              <a:solidFill>
                <a:schemeClr val="bg1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图片 39937" descr="晶莹的浮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文本框 39938"/>
          <p:cNvSpPr txBox="1"/>
          <p:nvPr/>
        </p:nvSpPr>
        <p:spPr>
          <a:xfrm>
            <a:off x="468313" y="5661025"/>
            <a:ext cx="4800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i="1" dirty="0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宋体" panose="02010600030101010101" pitchFamily="2" charset="-122"/>
              </a:rPr>
              <a:t>晶 莹 的 浮 冰</a:t>
            </a:r>
            <a:endParaRPr lang="zh-CN" altLang="en-US" sz="4800" b="1" i="1" dirty="0">
              <a:solidFill>
                <a:schemeClr val="bg1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图片 40961" descr="阿德雷企鹅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文本框 40962"/>
          <p:cNvSpPr txBox="1"/>
          <p:nvPr/>
        </p:nvSpPr>
        <p:spPr>
          <a:xfrm>
            <a:off x="4875213" y="273050"/>
            <a:ext cx="417671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i="1" dirty="0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宋体" panose="02010600030101010101" pitchFamily="2" charset="-122"/>
              </a:rPr>
              <a:t>阿 德 雷 企 鹅</a:t>
            </a:r>
            <a:endParaRPr lang="zh-CN" altLang="en-US" sz="4800" b="1" i="1" dirty="0">
              <a:solidFill>
                <a:schemeClr val="bg1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图片 41985" descr="帝企鹅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文本框 41986"/>
          <p:cNvSpPr txBox="1"/>
          <p:nvPr/>
        </p:nvSpPr>
        <p:spPr>
          <a:xfrm>
            <a:off x="395288" y="5734050"/>
            <a:ext cx="2895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4800" b="1" i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帝王企鹅</a:t>
            </a:r>
            <a:endParaRPr lang="zh-CN" altLang="en-US" sz="4800" b="1" i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图片 43009" descr="南极海狼在挠痒痒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73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文本框 43010"/>
          <p:cNvSpPr txBox="1"/>
          <p:nvPr/>
        </p:nvSpPr>
        <p:spPr>
          <a:xfrm>
            <a:off x="250825" y="260350"/>
            <a:ext cx="6697663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i="1" dirty="0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宋体" panose="02010600030101010101" pitchFamily="2" charset="-122"/>
              </a:rPr>
              <a:t>南 极 海 狼 在 挠 痒 痒</a:t>
            </a:r>
            <a:endParaRPr lang="zh-CN" altLang="en-US" sz="4800" b="1" i="1" dirty="0">
              <a:solidFill>
                <a:schemeClr val="bg1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图片 44033" descr="威德尔海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文本框 44034"/>
          <p:cNvSpPr txBox="1"/>
          <p:nvPr/>
        </p:nvSpPr>
        <p:spPr>
          <a:xfrm>
            <a:off x="323850" y="404813"/>
            <a:ext cx="496887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4800" b="1" i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威 德 尔 海 豹</a:t>
            </a:r>
            <a:endParaRPr lang="zh-CN" altLang="en-US" sz="4800" b="1" i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图片 45057" descr="雪海燕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文本框 45058"/>
          <p:cNvSpPr txBox="1"/>
          <p:nvPr/>
        </p:nvSpPr>
        <p:spPr>
          <a:xfrm>
            <a:off x="395288" y="260350"/>
            <a:ext cx="1006475" cy="24479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宋体" panose="02010600030101010101" pitchFamily="2" charset="-122"/>
              </a:rPr>
              <a:t>海   燕 </a:t>
            </a:r>
            <a:endParaRPr lang="zh-CN" altLang="en-US" sz="5400" b="1" dirty="0">
              <a:solidFill>
                <a:schemeClr val="bg1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图片 46081" descr="贼鸥母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1112"/>
            <a:ext cx="9144000" cy="6878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文本框 46082"/>
          <p:cNvSpPr txBox="1"/>
          <p:nvPr/>
        </p:nvSpPr>
        <p:spPr>
          <a:xfrm>
            <a:off x="7740650" y="476250"/>
            <a:ext cx="1006475" cy="37449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54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贼 鸥 母 子</a:t>
            </a:r>
            <a:endParaRPr lang="zh-CN" altLang="en-US" sz="5400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图片 47105" descr="鳞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文本框 47106"/>
          <p:cNvSpPr txBox="1"/>
          <p:nvPr/>
        </p:nvSpPr>
        <p:spPr>
          <a:xfrm>
            <a:off x="395288" y="404813"/>
            <a:ext cx="1006475" cy="2514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宋体" panose="02010600030101010101" pitchFamily="2" charset="-122"/>
              </a:rPr>
              <a:t>鳞   虾</a:t>
            </a:r>
            <a:endParaRPr lang="zh-CN" altLang="en-US" sz="5400" b="1" dirty="0">
              <a:solidFill>
                <a:schemeClr val="bg1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图片 48129" descr="南极地衣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文本框 48130"/>
          <p:cNvSpPr txBox="1"/>
          <p:nvPr/>
        </p:nvSpPr>
        <p:spPr>
          <a:xfrm>
            <a:off x="2484438" y="5516563"/>
            <a:ext cx="4535487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5400" b="1" i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南  极  地  衣</a:t>
            </a:r>
            <a:endParaRPr lang="zh-CN" altLang="en-US" sz="5400" b="1" i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lvl="0"/>
            <a:r>
              <a:rPr lang="zh-CN" altLang="en-US" dirty="0">
                <a:solidFill>
                  <a:schemeClr val="folHlink"/>
                </a:solidFill>
              </a:rPr>
              <a:t>学习目标</a:t>
            </a:r>
            <a:endParaRPr lang="zh-CN" altLang="en-US" dirty="0">
              <a:solidFill>
                <a:schemeClr val="folHlink"/>
              </a:solidFill>
            </a:endParaRPr>
          </a:p>
        </p:txBody>
      </p:sp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>
              <a:buNone/>
            </a:pPr>
            <a:r>
              <a:rPr lang="en-US" altLang="zh-CN" sz="4000" b="1"/>
              <a:t>1.</a:t>
            </a:r>
            <a:r>
              <a:rPr lang="zh-CN" altLang="en-US" sz="4000" b="1" dirty="0"/>
              <a:t>快速默读课文，把握内容，体会作者的感情。</a:t>
            </a:r>
            <a:endParaRPr lang="zh-CN" altLang="en-US" sz="4000" b="1" dirty="0"/>
          </a:p>
          <a:p>
            <a:pPr lvl="0">
              <a:buNone/>
            </a:pPr>
            <a:r>
              <a:rPr lang="en-US" altLang="zh-CN" sz="4000" b="1"/>
              <a:t>2.</a:t>
            </a:r>
            <a:r>
              <a:rPr lang="zh-CN" altLang="en-US" sz="4000" b="1" dirty="0"/>
              <a:t>理清故事情节，体味关键语句。</a:t>
            </a:r>
            <a:endParaRPr lang="zh-CN" altLang="en-US" sz="4000" b="1" dirty="0"/>
          </a:p>
          <a:p>
            <a:pPr lvl="0">
              <a:buNone/>
            </a:pPr>
            <a:r>
              <a:rPr lang="en-US" altLang="zh-CN" sz="4000" b="1"/>
              <a:t>3.</a:t>
            </a:r>
            <a:r>
              <a:rPr lang="zh-CN" altLang="en-US" sz="4000" b="1" dirty="0"/>
              <a:t>激起探索未知世界的兴趣，培养团结合作、勇于牺牲的精神。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23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4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4" name="图片 49153" descr="乔治王岛上的苔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0637"/>
            <a:ext cx="9144000" cy="6878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文本框 49154"/>
          <p:cNvSpPr txBox="1"/>
          <p:nvPr/>
        </p:nvSpPr>
        <p:spPr>
          <a:xfrm>
            <a:off x="144463" y="5629275"/>
            <a:ext cx="6553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i="1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宋体" panose="02010600030101010101" pitchFamily="2" charset="-122"/>
              </a:rPr>
              <a:t>乔治王岛上的</a:t>
            </a:r>
            <a:r>
              <a:rPr lang="zh-CN" altLang="en-US" sz="5400" b="1" i="1" dirty="0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宋体" panose="02010600030101010101" pitchFamily="2" charset="-122"/>
              </a:rPr>
              <a:t>苔藓</a:t>
            </a:r>
            <a:endParaRPr lang="zh-CN" altLang="en-US" sz="5400" b="1" i="1" dirty="0">
              <a:solidFill>
                <a:schemeClr val="bg1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图片 50177" descr="夜晚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文本框 50178"/>
          <p:cNvSpPr txBox="1"/>
          <p:nvPr/>
        </p:nvSpPr>
        <p:spPr>
          <a:xfrm>
            <a:off x="395288" y="404813"/>
            <a:ext cx="59055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i="1" dirty="0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宋体" panose="02010600030101010101" pitchFamily="2" charset="-122"/>
              </a:rPr>
              <a:t>南 极 的 夜 晚</a:t>
            </a:r>
            <a:endParaRPr lang="zh-CN" altLang="en-US" sz="5400" b="1" i="1" dirty="0">
              <a:solidFill>
                <a:schemeClr val="bg1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2" name="图片 51201" descr="极昼与极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文本框 51202"/>
          <p:cNvSpPr txBox="1"/>
          <p:nvPr/>
        </p:nvSpPr>
        <p:spPr>
          <a:xfrm>
            <a:off x="1547813" y="404813"/>
            <a:ext cx="662463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宋体" panose="02010600030101010101" pitchFamily="2" charset="-122"/>
              </a:rPr>
              <a:t>南 极 的 极 昼 与 极 夜</a:t>
            </a:r>
            <a:endParaRPr lang="zh-CN" altLang="en-US" sz="4800" b="1" dirty="0">
              <a:solidFill>
                <a:schemeClr val="bg1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6" name="图片 52225" descr="南极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7" name="文本框 52226"/>
          <p:cNvSpPr txBox="1"/>
          <p:nvPr/>
        </p:nvSpPr>
        <p:spPr>
          <a:xfrm>
            <a:off x="6480175" y="5734050"/>
            <a:ext cx="26638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宋体" panose="02010600030101010101" pitchFamily="2" charset="-122"/>
              </a:rPr>
              <a:t>南 极 光</a:t>
            </a:r>
            <a:endParaRPr lang="zh-CN" altLang="en-US" sz="4800" b="1" dirty="0">
              <a:solidFill>
                <a:schemeClr val="bg1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图片 53249" descr="美丽多姿的南极光怪陆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文本框 53250"/>
          <p:cNvSpPr txBox="1"/>
          <p:nvPr/>
        </p:nvSpPr>
        <p:spPr>
          <a:xfrm>
            <a:off x="6302375" y="5916613"/>
            <a:ext cx="2741613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宋体" panose="02010600030101010101" pitchFamily="2" charset="-122"/>
              </a:rPr>
              <a:t>南 极 光</a:t>
            </a:r>
            <a:endParaRPr lang="zh-CN" altLang="en-US" sz="4800" b="1" dirty="0">
              <a:solidFill>
                <a:schemeClr val="bg1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图片 54273" descr="长城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文本框 54274"/>
          <p:cNvSpPr txBox="1"/>
          <p:nvPr/>
        </p:nvSpPr>
        <p:spPr>
          <a:xfrm>
            <a:off x="192088" y="296863"/>
            <a:ext cx="294798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4800" b="1" i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长  城  湾</a:t>
            </a:r>
            <a:endParaRPr lang="zh-CN" altLang="en-US" sz="4800" b="1" i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8" name="图片 55297" descr="中山站全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299" name="文本框 55298"/>
          <p:cNvSpPr txBox="1"/>
          <p:nvPr/>
        </p:nvSpPr>
        <p:spPr>
          <a:xfrm>
            <a:off x="2411413" y="333375"/>
            <a:ext cx="4648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4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中 山 站 全 貌</a:t>
            </a:r>
            <a:endParaRPr lang="zh-CN" altLang="en-US" sz="4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2" name="图片 56321" descr="老年茨威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916113"/>
            <a:ext cx="3176588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3" name="矩形 56322"/>
          <p:cNvSpPr/>
          <p:nvPr/>
        </p:nvSpPr>
        <p:spPr>
          <a:xfrm>
            <a:off x="0" y="260350"/>
            <a:ext cx="36639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斯蒂芬</a:t>
            </a:r>
            <a:r>
              <a:rPr lang="en-US" altLang="zh-CN" sz="4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zh-CN" altLang="en-US" sz="40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茨威格   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(1881—1942)</a:t>
            </a:r>
            <a:endParaRPr lang="en-US" altLang="zh-CN" sz="24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6324" name="文本框 56323"/>
          <p:cNvSpPr txBox="1"/>
          <p:nvPr/>
        </p:nvSpPr>
        <p:spPr>
          <a:xfrm>
            <a:off x="4067175" y="1125538"/>
            <a:ext cx="4608513" cy="5453062"/>
          </a:xfrm>
          <a:prstGeom prst="rect">
            <a:avLst/>
          </a:prstGeom>
          <a:solidFill>
            <a:srgbClr val="FFFFFF">
              <a:alpha val="5200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奥地利作家 。主要成就在传记文学和小说创作方面。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代表作传记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罗曼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罗兰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、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三位大师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唯一的长篇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焦躁的心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特点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不拘于史实，着重表现人物个性。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632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charRg st="26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6324">
                                            <p:txEl>
                                              <p:charRg st="26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charRg st="48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6324">
                                            <p:txEl>
                                              <p:charRg st="48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charRg st="62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56324">
                                            <p:txEl>
                                              <p:charRg st="62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标题 57345"/>
          <p:cNvSpPr>
            <a:spLocks noGrp="1"/>
          </p:cNvSpPr>
          <p:nvPr>
            <p:ph type="title"/>
          </p:nvPr>
        </p:nvSpPr>
        <p:spPr>
          <a:xfrm>
            <a:off x="603250" y="333375"/>
            <a:ext cx="8540750" cy="1143000"/>
          </a:xfrm>
        </p:spPr>
        <p:txBody>
          <a:bodyPr anchor="ctr"/>
          <a:p>
            <a:pPr lvl="0"/>
            <a:r>
              <a:rPr lang="zh-CN" altLang="en-US" sz="4000" b="1" dirty="0">
                <a:solidFill>
                  <a:schemeClr val="tx1"/>
                </a:solidFill>
              </a:rPr>
              <a:t>读一读，写一写</a:t>
            </a:r>
            <a:r>
              <a:rPr lang="zh-CN" altLang="en-US" sz="4000" b="1" dirty="0">
                <a:solidFill>
                  <a:srgbClr val="66FF66"/>
                </a:solidFill>
              </a:rPr>
              <a:t>：</a:t>
            </a:r>
            <a:br>
              <a:rPr lang="zh-CN" altLang="en-US" sz="4000" b="1" dirty="0">
                <a:solidFill>
                  <a:srgbClr val="66FF66"/>
                </a:solidFill>
              </a:rPr>
            </a:br>
            <a:endParaRPr lang="zh-CN" altLang="en-US" sz="4000" b="1" dirty="0">
              <a:solidFill>
                <a:srgbClr val="66FF66"/>
              </a:solidFill>
            </a:endParaRPr>
          </a:p>
        </p:txBody>
      </p:sp>
      <p:sp>
        <p:nvSpPr>
          <p:cNvPr id="57347" name="文本框 57346"/>
          <p:cNvSpPr txBox="1"/>
          <p:nvPr/>
        </p:nvSpPr>
        <p:spPr>
          <a:xfrm>
            <a:off x="1403350" y="1196975"/>
            <a:ext cx="16557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zhuài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48" name="矩形 57347"/>
          <p:cNvSpPr/>
          <p:nvPr/>
        </p:nvSpPr>
        <p:spPr>
          <a:xfrm>
            <a:off x="323850" y="1268413"/>
            <a:ext cx="8820150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拽（          ）       毛骨悚（            ）  然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怏怏（           ）不乐         毋（      ）宁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吞噬（         ）       羸（          ）弱 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告罄（          ）    癫（            ）狂 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凛冽（          ）   步履（        ）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姗姗（          ）来迟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忧心忡忡（              ）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疲惫（                ）不堪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49" name="文本框 57348"/>
          <p:cNvSpPr txBox="1"/>
          <p:nvPr/>
        </p:nvSpPr>
        <p:spPr>
          <a:xfrm>
            <a:off x="5724525" y="1268413"/>
            <a:ext cx="16573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sǒng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0" name="文本框 57349"/>
          <p:cNvSpPr txBox="1"/>
          <p:nvPr/>
        </p:nvSpPr>
        <p:spPr>
          <a:xfrm>
            <a:off x="1692275" y="1844675"/>
            <a:ext cx="16573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yàng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1" name="文本框 57350"/>
          <p:cNvSpPr txBox="1"/>
          <p:nvPr/>
        </p:nvSpPr>
        <p:spPr>
          <a:xfrm>
            <a:off x="6623050" y="1844675"/>
            <a:ext cx="25209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wú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2" name="文本框 57351"/>
          <p:cNvSpPr txBox="1"/>
          <p:nvPr/>
        </p:nvSpPr>
        <p:spPr>
          <a:xfrm>
            <a:off x="1692275" y="2420938"/>
            <a:ext cx="1295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shì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3" name="文本框 57352"/>
          <p:cNvSpPr txBox="1"/>
          <p:nvPr/>
        </p:nvSpPr>
        <p:spPr>
          <a:xfrm>
            <a:off x="5292725" y="2420938"/>
            <a:ext cx="10080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léi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4" name="文本框 57353"/>
          <p:cNvSpPr txBox="1"/>
          <p:nvPr/>
        </p:nvSpPr>
        <p:spPr>
          <a:xfrm>
            <a:off x="1692275" y="2924175"/>
            <a:ext cx="18716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qìng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5" name="文本框 57354"/>
          <p:cNvSpPr txBox="1"/>
          <p:nvPr/>
        </p:nvSpPr>
        <p:spPr>
          <a:xfrm>
            <a:off x="4859338" y="2924175"/>
            <a:ext cx="15827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diān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6" name="文本框 57355"/>
          <p:cNvSpPr txBox="1"/>
          <p:nvPr/>
        </p:nvSpPr>
        <p:spPr>
          <a:xfrm>
            <a:off x="1763713" y="3573463"/>
            <a:ext cx="1366837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lǐn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l 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ì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7" name="文本框 57356"/>
          <p:cNvSpPr txBox="1"/>
          <p:nvPr/>
        </p:nvSpPr>
        <p:spPr>
          <a:xfrm>
            <a:off x="5219700" y="3500438"/>
            <a:ext cx="16573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lǚ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8" name="文本框 57357"/>
          <p:cNvSpPr txBox="1"/>
          <p:nvPr/>
        </p:nvSpPr>
        <p:spPr>
          <a:xfrm>
            <a:off x="1763713" y="4076700"/>
            <a:ext cx="13668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shān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9" name="文本框 57358"/>
          <p:cNvSpPr txBox="1"/>
          <p:nvPr/>
        </p:nvSpPr>
        <p:spPr>
          <a:xfrm>
            <a:off x="2843530" y="4581525"/>
            <a:ext cx="185483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chōng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60" name="文本框 57359"/>
          <p:cNvSpPr txBox="1"/>
          <p:nvPr/>
        </p:nvSpPr>
        <p:spPr>
          <a:xfrm>
            <a:off x="1908810" y="5175568"/>
            <a:ext cx="22320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pí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bèi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57349" grpId="0"/>
      <p:bldP spid="57350" grpId="0"/>
      <p:bldP spid="57351" grpId="0"/>
      <p:bldP spid="57352" grpId="0"/>
      <p:bldP spid="57353" grpId="0"/>
      <p:bldP spid="57354" grpId="0"/>
      <p:bldP spid="57355" grpId="0"/>
      <p:bldP spid="57356" grpId="0"/>
      <p:bldP spid="57357" grpId="0"/>
      <p:bldP spid="57358" grpId="0"/>
      <p:bldP spid="57359" grpId="0"/>
      <p:bldP spid="5736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文本框 93185"/>
          <p:cNvSpPr txBox="1"/>
          <p:nvPr/>
        </p:nvSpPr>
        <p:spPr>
          <a:xfrm>
            <a:off x="228600" y="53340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200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解词：</a:t>
            </a:r>
            <a:endParaRPr lang="zh-CN" altLang="en-US" sz="3200">
              <a:solidFill>
                <a:srgbClr val="CC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187" name="文本框 93186"/>
          <p:cNvSpPr txBox="1"/>
          <p:nvPr/>
        </p:nvSpPr>
        <p:spPr>
          <a:xfrm>
            <a:off x="304800" y="1219200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拽：</a:t>
            </a:r>
            <a:endParaRPr lang="zh-CN" altLang="en-US" sz="3600" b="1">
              <a:solidFill>
                <a:srgbClr val="8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3188" name="文本框 93187"/>
          <p:cNvSpPr txBox="1"/>
          <p:nvPr/>
        </p:nvSpPr>
        <p:spPr>
          <a:xfrm>
            <a:off x="0" y="1989138"/>
            <a:ext cx="2286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毛骨悚然：</a:t>
            </a:r>
            <a:endParaRPr lang="zh-CN" altLang="en-US" sz="3600" b="1">
              <a:solidFill>
                <a:srgbClr val="8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3189" name="文本框 93188"/>
          <p:cNvSpPr txBox="1"/>
          <p:nvPr/>
        </p:nvSpPr>
        <p:spPr>
          <a:xfrm>
            <a:off x="0" y="2852738"/>
            <a:ext cx="2362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怏怏不乐：</a:t>
            </a:r>
            <a:endParaRPr lang="zh-CN" altLang="en-US" sz="3600" b="1">
              <a:solidFill>
                <a:srgbClr val="8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3190" name="文本框 93189"/>
          <p:cNvSpPr txBox="1"/>
          <p:nvPr/>
        </p:nvSpPr>
        <p:spPr>
          <a:xfrm>
            <a:off x="0" y="3500438"/>
            <a:ext cx="1981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毋宁：</a:t>
            </a:r>
            <a:endParaRPr lang="zh-CN" altLang="en-US" sz="3600" b="1">
              <a:solidFill>
                <a:srgbClr val="8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3191" name="文本框 93190"/>
          <p:cNvSpPr txBox="1"/>
          <p:nvPr/>
        </p:nvSpPr>
        <p:spPr>
          <a:xfrm>
            <a:off x="0" y="4221163"/>
            <a:ext cx="2514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吞噬：</a:t>
            </a:r>
            <a:endParaRPr lang="zh-CN" altLang="en-US" sz="3600" b="1">
              <a:solidFill>
                <a:srgbClr val="8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3192" name="文本框 93191"/>
          <p:cNvSpPr txBox="1"/>
          <p:nvPr/>
        </p:nvSpPr>
        <p:spPr>
          <a:xfrm>
            <a:off x="0" y="5013325"/>
            <a:ext cx="2209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语无伦次：</a:t>
            </a:r>
            <a:endParaRPr lang="zh-CN" altLang="en-US" sz="3600" b="1">
              <a:solidFill>
                <a:srgbClr val="8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3193" name="文本框 93192"/>
          <p:cNvSpPr txBox="1"/>
          <p:nvPr/>
        </p:nvSpPr>
        <p:spPr>
          <a:xfrm>
            <a:off x="1187450" y="1268413"/>
            <a:ext cx="2438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拉。</a:t>
            </a:r>
            <a:endParaRPr lang="zh-CN" altLang="en-US" sz="3600" b="1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3194" name="文本框 93193"/>
          <p:cNvSpPr txBox="1"/>
          <p:nvPr/>
        </p:nvSpPr>
        <p:spPr>
          <a:xfrm>
            <a:off x="2051050" y="1989138"/>
            <a:ext cx="73263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形容十分恐惧。悚然，恐惧的样子。</a:t>
            </a:r>
            <a:endParaRPr lang="zh-CN" altLang="en-US" sz="3600" b="1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3195" name="文本框 93194"/>
          <p:cNvSpPr txBox="1"/>
          <p:nvPr/>
        </p:nvSpPr>
        <p:spPr>
          <a:xfrm>
            <a:off x="2124075" y="2852738"/>
            <a:ext cx="5715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形容不满意或不高兴的神情。</a:t>
            </a:r>
            <a:endParaRPr lang="zh-CN" altLang="en-US" sz="3600" b="1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3196" name="文本框 93195"/>
          <p:cNvSpPr txBox="1"/>
          <p:nvPr/>
        </p:nvSpPr>
        <p:spPr>
          <a:xfrm>
            <a:off x="2051050" y="3500438"/>
            <a:ext cx="3810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不如。</a:t>
            </a:r>
            <a:endParaRPr lang="zh-CN" altLang="en-US" sz="3600" b="1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3197" name="文本框 93196"/>
          <p:cNvSpPr txBox="1"/>
          <p:nvPr/>
        </p:nvSpPr>
        <p:spPr>
          <a:xfrm>
            <a:off x="2051050" y="4221163"/>
            <a:ext cx="3505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吞食。</a:t>
            </a:r>
            <a:endParaRPr lang="zh-CN" altLang="en-US" sz="3600" b="1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3198" name="文本框 93197"/>
          <p:cNvSpPr txBox="1"/>
          <p:nvPr/>
        </p:nvSpPr>
        <p:spPr>
          <a:xfrm>
            <a:off x="2124075" y="5013325"/>
            <a:ext cx="5638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话讲得很乱，没有条理。</a:t>
            </a:r>
            <a:endParaRPr lang="zh-CN" altLang="en-US" sz="3600" b="1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3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3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/>
      <p:bldP spid="93187" grpId="0"/>
      <p:bldP spid="93188" grpId="0"/>
      <p:bldP spid="93189" grpId="0"/>
      <p:bldP spid="93190" grpId="0"/>
      <p:bldP spid="93191" grpId="0"/>
      <p:bldP spid="93192" grpId="0"/>
      <p:bldP spid="93193" grpId="0"/>
      <p:bldP spid="93194" grpId="0"/>
      <p:bldP spid="93195" grpId="0"/>
      <p:bldP spid="93196" grpId="0"/>
      <p:bldP spid="93197" grpId="0"/>
      <p:bldP spid="9319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31745"/>
          <p:cNvSpPr txBox="1"/>
          <p:nvPr/>
        </p:nvSpPr>
        <p:spPr>
          <a:xfrm>
            <a:off x="7315200" y="4800600"/>
            <a:ext cx="1371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1747" name="图片 31746" descr="0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文本框 31747"/>
          <p:cNvSpPr txBox="1"/>
          <p:nvPr/>
        </p:nvSpPr>
        <p:spPr>
          <a:xfrm>
            <a:off x="304800" y="609600"/>
            <a:ext cx="1281113" cy="5943600"/>
          </a:xfrm>
          <a:prstGeom prst="rect">
            <a:avLst/>
          </a:prstGeom>
          <a:noFill/>
          <a:ln w="9525">
            <a:noFill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vert="eaVert">
            <a:spAutoFit/>
            <a:flatTx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7200" b="1">
                <a:solidFill>
                  <a:srgbClr val="FF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你</a:t>
            </a:r>
            <a:r>
              <a:rPr lang="zh-CN" altLang="en-US" sz="7200" b="1" dirty="0">
                <a:solidFill>
                  <a:srgbClr val="FF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了解南极吗</a:t>
            </a:r>
            <a:endParaRPr lang="zh-CN" altLang="en-US" sz="7200" b="1" dirty="0">
              <a:solidFill>
                <a:srgbClr val="FF66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文本框 94209"/>
          <p:cNvSpPr txBox="1"/>
          <p:nvPr/>
        </p:nvSpPr>
        <p:spPr>
          <a:xfrm>
            <a:off x="609600" y="533400"/>
            <a:ext cx="121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羸弱：</a:t>
            </a:r>
            <a:endParaRPr lang="zh-CN" altLang="en-US" sz="3600" b="1">
              <a:solidFill>
                <a:srgbClr val="8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4211" name="文本框 94210"/>
          <p:cNvSpPr txBox="1"/>
          <p:nvPr/>
        </p:nvSpPr>
        <p:spPr>
          <a:xfrm>
            <a:off x="533400" y="1447800"/>
            <a:ext cx="1676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告罄：</a:t>
            </a:r>
            <a:endParaRPr lang="zh-CN" altLang="en-US" sz="3600" b="1">
              <a:solidFill>
                <a:srgbClr val="8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4212" name="文本框 94211"/>
          <p:cNvSpPr txBox="1"/>
          <p:nvPr/>
        </p:nvSpPr>
        <p:spPr>
          <a:xfrm>
            <a:off x="533400" y="2286000"/>
            <a:ext cx="2286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忧心忡忡：</a:t>
            </a:r>
            <a:endParaRPr lang="zh-CN" altLang="en-US" sz="3600" b="1">
              <a:solidFill>
                <a:srgbClr val="8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4213" name="文本框 94212"/>
          <p:cNvSpPr txBox="1"/>
          <p:nvPr/>
        </p:nvSpPr>
        <p:spPr>
          <a:xfrm>
            <a:off x="609600" y="3124200"/>
            <a:ext cx="2819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姗姗来迟：</a:t>
            </a:r>
            <a:endParaRPr lang="zh-CN" altLang="en-US" sz="3600" b="1">
              <a:solidFill>
                <a:srgbClr val="8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4214" name="文本框 94213"/>
          <p:cNvSpPr txBox="1"/>
          <p:nvPr/>
        </p:nvSpPr>
        <p:spPr>
          <a:xfrm>
            <a:off x="609600" y="3886200"/>
            <a:ext cx="2743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endParaRPr lang="zh-CN" altLang="en-US" sz="36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4215" name="文本框 94214"/>
          <p:cNvSpPr txBox="1"/>
          <p:nvPr/>
        </p:nvSpPr>
        <p:spPr>
          <a:xfrm>
            <a:off x="533400" y="4495800"/>
            <a:ext cx="3276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海市蜃楼：</a:t>
            </a:r>
            <a:endParaRPr lang="zh-CN" altLang="en-US" sz="3600" b="1">
              <a:solidFill>
                <a:srgbClr val="8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4216" name="文本框 94215"/>
          <p:cNvSpPr txBox="1"/>
          <p:nvPr/>
        </p:nvSpPr>
        <p:spPr>
          <a:xfrm>
            <a:off x="539750" y="5229225"/>
            <a:ext cx="3048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鲁莽：</a:t>
            </a:r>
            <a:endParaRPr lang="zh-CN" altLang="en-US" sz="3600" b="1">
              <a:solidFill>
                <a:srgbClr val="8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4217" name="文本框 94216"/>
          <p:cNvSpPr txBox="1"/>
          <p:nvPr/>
        </p:nvSpPr>
        <p:spPr>
          <a:xfrm>
            <a:off x="2286000" y="609600"/>
            <a:ext cx="3352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瘦弱。</a:t>
            </a:r>
            <a:endParaRPr lang="zh-CN" altLang="en-US" sz="3600" b="1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4218" name="文本框 94217"/>
          <p:cNvSpPr txBox="1"/>
          <p:nvPr/>
        </p:nvSpPr>
        <p:spPr>
          <a:xfrm>
            <a:off x="2362200" y="1524000"/>
            <a:ext cx="3429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指财务用完。</a:t>
            </a:r>
            <a:endParaRPr lang="zh-CN" altLang="en-US" sz="3600" b="1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4219" name="文本框 94218"/>
          <p:cNvSpPr txBox="1"/>
          <p:nvPr/>
        </p:nvSpPr>
        <p:spPr>
          <a:xfrm>
            <a:off x="2971800" y="2362200"/>
            <a:ext cx="3581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忧愁的样子。</a:t>
            </a:r>
            <a:endParaRPr lang="zh-CN" altLang="en-US" sz="3600" b="1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4220" name="文本框 94219"/>
          <p:cNvSpPr txBox="1"/>
          <p:nvPr/>
        </p:nvSpPr>
        <p:spPr>
          <a:xfrm>
            <a:off x="2971800" y="4495800"/>
            <a:ext cx="4191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比喻虚幻的事物。</a:t>
            </a:r>
            <a:endParaRPr lang="zh-CN" altLang="en-US" sz="3600" b="1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4221" name="文本框 94220"/>
          <p:cNvSpPr txBox="1"/>
          <p:nvPr/>
        </p:nvSpPr>
        <p:spPr>
          <a:xfrm>
            <a:off x="2971800" y="5181600"/>
            <a:ext cx="6172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说话做事不经过考虑；轻率。</a:t>
            </a:r>
            <a:endParaRPr lang="zh-CN" altLang="en-US" sz="3600" b="1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4222" name="文本框 94221"/>
          <p:cNvSpPr txBox="1"/>
          <p:nvPr/>
        </p:nvSpPr>
        <p:spPr>
          <a:xfrm>
            <a:off x="3124200" y="3124200"/>
            <a:ext cx="60198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来的很晚。姗姗：形容走路缓慢从容的姿态。</a:t>
            </a:r>
            <a:endParaRPr lang="zh-CN" altLang="en-US" sz="3600" b="1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4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4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4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4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/>
      <p:bldP spid="94211" grpId="0"/>
      <p:bldP spid="94212" grpId="0"/>
      <p:bldP spid="94213" grpId="0"/>
      <p:bldP spid="94215" grpId="0"/>
      <p:bldP spid="94216" grpId="0"/>
      <p:bldP spid="94217" grpId="0"/>
      <p:bldP spid="94218" grpId="0"/>
      <p:bldP spid="94219" grpId="0"/>
      <p:bldP spid="94220" grpId="0"/>
      <p:bldP spid="94221" grpId="0"/>
      <p:bldP spid="942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70" name="图片 58369" descr="Frame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1" name="文本框 58370"/>
          <p:cNvSpPr txBox="1"/>
          <p:nvPr/>
        </p:nvSpPr>
        <p:spPr>
          <a:xfrm>
            <a:off x="2051050" y="765175"/>
            <a:ext cx="19446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endParaRPr lang="zh-CN" altLang="en-US" sz="36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8372" name="矩形 58371"/>
          <p:cNvSpPr/>
          <p:nvPr/>
        </p:nvSpPr>
        <p:spPr>
          <a:xfrm>
            <a:off x="2916238" y="620713"/>
            <a:ext cx="324802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整体感知：</a:t>
            </a:r>
            <a:endParaRPr lang="zh-CN" altLang="en-US" sz="4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3" name="文本框 58372"/>
          <p:cNvSpPr txBox="1"/>
          <p:nvPr/>
        </p:nvSpPr>
        <p:spPr>
          <a:xfrm>
            <a:off x="971550" y="1989138"/>
            <a:ext cx="35290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endParaRPr lang="zh-CN" altLang="en-US" sz="36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8374" name="文本框 58373"/>
          <p:cNvSpPr txBox="1"/>
          <p:nvPr/>
        </p:nvSpPr>
        <p:spPr>
          <a:xfrm>
            <a:off x="1143000" y="1773238"/>
            <a:ext cx="73152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速读课文，思考问题：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5" name="文本框 58374"/>
          <p:cNvSpPr txBox="1"/>
          <p:nvPr/>
        </p:nvSpPr>
        <p:spPr>
          <a:xfrm>
            <a:off x="1979613" y="4581525"/>
            <a:ext cx="431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endParaRPr lang="zh-CN" altLang="en-US" sz="36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8376" name="文本框 58375"/>
          <p:cNvSpPr txBox="1"/>
          <p:nvPr/>
        </p:nvSpPr>
        <p:spPr>
          <a:xfrm>
            <a:off x="2843213" y="2420938"/>
            <a:ext cx="28082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zh-CN" altLang="en-US" sz="3600" b="1" dirty="0">
                <a:solidFill>
                  <a:schemeClr val="bg2"/>
                </a:solidFill>
                <a:latin typeface="Times New Roman" panose="02020603050405020304" pitchFamily="18" charset="0"/>
                <a:ea typeface="楷体_GB2312" pitchFamily="49" charset="-122"/>
              </a:rPr>
              <a:t>速读要求</a:t>
            </a:r>
            <a:endParaRPr lang="zh-CN" altLang="en-US" sz="3600" b="1" dirty="0">
              <a:solidFill>
                <a:schemeClr val="bg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8377" name="文本框 58376"/>
          <p:cNvSpPr txBox="1"/>
          <p:nvPr/>
        </p:nvSpPr>
        <p:spPr>
          <a:xfrm>
            <a:off x="1619250" y="3284538"/>
            <a:ext cx="63373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32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、不动唇，不指读，忌回视。</a:t>
            </a:r>
            <a:endParaRPr lang="zh-CN" altLang="en-US" sz="3200" b="1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r>
              <a:rPr lang="en-US" altLang="zh-CN" sz="32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、眼扫视，心专一，脑直映</a:t>
            </a:r>
            <a:r>
              <a:rPr lang="zh-CN" altLang="en-US" sz="32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r>
              <a:rPr lang="en-US" altLang="zh-CN" sz="32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、抓重点，记大意，明中心。</a:t>
            </a:r>
            <a:endParaRPr lang="zh-CN" altLang="en-US" sz="3200" b="1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r>
              <a:rPr lang="en-US" altLang="zh-CN" sz="32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、每分钟不少于</a:t>
            </a:r>
            <a:r>
              <a:rPr lang="en-US" altLang="zh-CN" sz="32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300</a:t>
            </a: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字。</a:t>
            </a:r>
            <a:endParaRPr lang="zh-CN" altLang="en-US" sz="3200" b="1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标题 95233"/>
          <p:cNvSpPr>
            <a:spLocks noGrp="1"/>
          </p:cNvSpPr>
          <p:nvPr>
            <p:ph type="title"/>
          </p:nvPr>
        </p:nvSpPr>
        <p:spPr>
          <a:xfrm>
            <a:off x="304800" y="533400"/>
            <a:ext cx="8540750" cy="838200"/>
          </a:xfrm>
        </p:spPr>
        <p:txBody>
          <a:bodyPr anchor="ctr"/>
          <a:p>
            <a:pPr lvl="0"/>
            <a:r>
              <a:rPr lang="zh-CN" altLang="en-US" sz="3600" b="1" dirty="0">
                <a:solidFill>
                  <a:schemeClr val="tx1"/>
                </a:solidFill>
              </a:rPr>
              <a:t>本文共写了五个人物，</a:t>
            </a:r>
            <a:br>
              <a:rPr lang="zh-CN" altLang="en-US" sz="3600" b="1" dirty="0">
                <a:solidFill>
                  <a:schemeClr val="tx1"/>
                </a:solidFill>
              </a:rPr>
            </a:br>
            <a:r>
              <a:rPr lang="zh-CN" altLang="en-US" sz="3600" b="1" dirty="0">
                <a:solidFill>
                  <a:schemeClr val="tx1"/>
                </a:solidFill>
              </a:rPr>
              <a:t>他们的姓名和身份分别是：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95235" name="文本占位符 95234"/>
          <p:cNvSpPr>
            <a:spLocks noGrp="1"/>
          </p:cNvSpPr>
          <p:nvPr>
            <p:ph type="body" idx="1"/>
          </p:nvPr>
        </p:nvSpPr>
        <p:spPr>
          <a:xfrm>
            <a:off x="250825" y="2058988"/>
            <a:ext cx="6073775" cy="4037012"/>
          </a:xfrm>
        </p:spPr>
        <p:txBody>
          <a:bodyPr/>
          <a:p>
            <a:pPr marL="533400" lvl="0" indent="-533400">
              <a:lnSpc>
                <a:spcPct val="90000"/>
              </a:lnSpc>
              <a:buAutoNum type="arabicPeriod"/>
            </a:pPr>
            <a:r>
              <a:rPr lang="zh-CN" altLang="en-US" b="1" dirty="0">
                <a:solidFill>
                  <a:srgbClr val="000000"/>
                </a:solidFill>
                <a:ea typeface="楷体_GB2312" pitchFamily="49" charset="-122"/>
              </a:rPr>
              <a:t>罗伯特</a:t>
            </a:r>
            <a:r>
              <a:rPr lang="en-US" altLang="zh-CN" b="1">
                <a:solidFill>
                  <a:srgbClr val="000000"/>
                </a:solidFill>
                <a:ea typeface="楷体_GB2312" pitchFamily="49" charset="-122"/>
              </a:rPr>
              <a:t>·</a:t>
            </a:r>
            <a:r>
              <a:rPr lang="zh-CN" altLang="en-US" b="1" dirty="0">
                <a:solidFill>
                  <a:srgbClr val="000000"/>
                </a:solidFill>
                <a:ea typeface="楷体_GB2312" pitchFamily="49" charset="-122"/>
              </a:rPr>
              <a:t>福尔肯</a:t>
            </a:r>
            <a:r>
              <a:rPr lang="en-US" altLang="zh-CN" b="1">
                <a:solidFill>
                  <a:srgbClr val="000000"/>
                </a:solidFill>
                <a:ea typeface="楷体_GB2312" pitchFamily="49" charset="-122"/>
              </a:rPr>
              <a:t>·</a:t>
            </a:r>
            <a:r>
              <a:rPr lang="zh-CN" altLang="en-US" b="1" dirty="0">
                <a:solidFill>
                  <a:srgbClr val="000000"/>
                </a:solidFill>
                <a:ea typeface="楷体_GB2312" pitchFamily="49" charset="-122"/>
              </a:rPr>
              <a:t>斯科特</a:t>
            </a:r>
            <a:r>
              <a:rPr lang="en-US" altLang="zh-CN" b="1">
                <a:solidFill>
                  <a:srgbClr val="000000"/>
                </a:solidFill>
                <a:ea typeface="楷体_GB2312" pitchFamily="49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英国海军上校</a:t>
            </a:r>
            <a:endParaRPr lang="zh-CN" altLang="en-US" b="1" dirty="0">
              <a:solidFill>
                <a:srgbClr val="FF0000"/>
              </a:solidFill>
              <a:ea typeface="楷体_GB2312" pitchFamily="49" charset="-122"/>
            </a:endParaRPr>
          </a:p>
          <a:p>
            <a:pPr marL="533400" lvl="0" indent="-533400">
              <a:lnSpc>
                <a:spcPct val="90000"/>
              </a:lnSpc>
              <a:buAutoNum type="arabicPeriod"/>
            </a:pPr>
            <a:r>
              <a:rPr lang="zh-CN" altLang="en-US" b="1" dirty="0">
                <a:solidFill>
                  <a:srgbClr val="000000"/>
                </a:solidFill>
                <a:ea typeface="楷体_GB2312" pitchFamily="49" charset="-122"/>
              </a:rPr>
              <a:t>鲍尔斯</a:t>
            </a:r>
            <a:r>
              <a:rPr lang="en-US" altLang="zh-CN" b="1">
                <a:solidFill>
                  <a:srgbClr val="000000"/>
                </a:solidFill>
                <a:ea typeface="楷体_GB2312" pitchFamily="49" charset="-122"/>
              </a:rPr>
              <a:t>—</a:t>
            </a:r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？</a:t>
            </a:r>
            <a:endParaRPr lang="zh-CN" altLang="en-US" b="1" dirty="0">
              <a:solidFill>
                <a:srgbClr val="FF0000"/>
              </a:solidFill>
              <a:ea typeface="楷体_GB2312" pitchFamily="49" charset="-122"/>
            </a:endParaRPr>
          </a:p>
          <a:p>
            <a:pPr marL="533400" lvl="0" indent="-533400">
              <a:lnSpc>
                <a:spcPct val="90000"/>
              </a:lnSpc>
              <a:buAutoNum type="arabicPeriod"/>
            </a:pPr>
            <a:r>
              <a:rPr lang="zh-CN" altLang="en-US" b="1" dirty="0">
                <a:solidFill>
                  <a:srgbClr val="000000"/>
                </a:solidFill>
                <a:ea typeface="楷体_GB2312" pitchFamily="49" charset="-122"/>
              </a:rPr>
              <a:t>威尔逊</a:t>
            </a:r>
            <a:r>
              <a:rPr lang="en-US" altLang="zh-CN" b="1">
                <a:solidFill>
                  <a:srgbClr val="000000"/>
                </a:solidFill>
                <a:ea typeface="楷体_GB2312" pitchFamily="49" charset="-122"/>
              </a:rPr>
              <a:t>—</a:t>
            </a:r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博士，负责科学研究</a:t>
            </a:r>
            <a:endParaRPr lang="zh-CN" altLang="en-US" b="1" dirty="0">
              <a:solidFill>
                <a:srgbClr val="FF0000"/>
              </a:solidFill>
              <a:ea typeface="楷体_GB2312" pitchFamily="49" charset="-122"/>
            </a:endParaRPr>
          </a:p>
          <a:p>
            <a:pPr marL="533400" lvl="0" indent="-533400">
              <a:lnSpc>
                <a:spcPct val="90000"/>
              </a:lnSpc>
              <a:buAutoNum type="arabicPeriod"/>
            </a:pPr>
            <a:r>
              <a:rPr lang="zh-CN" altLang="en-US" b="1" dirty="0">
                <a:solidFill>
                  <a:srgbClr val="000000"/>
                </a:solidFill>
                <a:ea typeface="楷体_GB2312" pitchFamily="49" charset="-122"/>
              </a:rPr>
              <a:t>埃文斯</a:t>
            </a:r>
            <a:r>
              <a:rPr lang="en-US" altLang="zh-CN" b="1">
                <a:solidFill>
                  <a:srgbClr val="000000"/>
                </a:solidFill>
                <a:ea typeface="楷体_GB2312" pitchFamily="49" charset="-122"/>
              </a:rPr>
              <a:t>—</a:t>
            </a:r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英国海军军士</a:t>
            </a:r>
            <a:endParaRPr lang="zh-CN" altLang="en-US" b="1" dirty="0">
              <a:solidFill>
                <a:srgbClr val="FF0000"/>
              </a:solidFill>
              <a:ea typeface="楷体_GB2312" pitchFamily="49" charset="-122"/>
            </a:endParaRPr>
          </a:p>
          <a:p>
            <a:pPr marL="533400" lvl="0" indent="-533400">
              <a:lnSpc>
                <a:spcPct val="90000"/>
              </a:lnSpc>
              <a:buAutoNum type="arabicPeriod"/>
            </a:pPr>
            <a:r>
              <a:rPr lang="zh-CN" altLang="en-US" b="1" dirty="0">
                <a:solidFill>
                  <a:srgbClr val="000000"/>
                </a:solidFill>
                <a:ea typeface="楷体_GB2312" pitchFamily="49" charset="-122"/>
              </a:rPr>
              <a:t>劳伦斯</a:t>
            </a:r>
            <a:r>
              <a:rPr lang="en-US" altLang="zh-CN" b="1">
                <a:solidFill>
                  <a:srgbClr val="000000"/>
                </a:solidFill>
                <a:ea typeface="楷体_GB2312" pitchFamily="49" charset="-122"/>
              </a:rPr>
              <a:t>·</a:t>
            </a:r>
            <a:r>
              <a:rPr lang="zh-CN" altLang="en-US" b="1" dirty="0">
                <a:solidFill>
                  <a:srgbClr val="000000"/>
                </a:solidFill>
                <a:ea typeface="楷体_GB2312" pitchFamily="49" charset="-122"/>
              </a:rPr>
              <a:t>奥茨</a:t>
            </a:r>
            <a:r>
              <a:rPr lang="en-US" altLang="zh-CN" b="1">
                <a:solidFill>
                  <a:srgbClr val="000000"/>
                </a:solidFill>
                <a:ea typeface="楷体_GB2312" pitchFamily="49" charset="-122"/>
              </a:rPr>
              <a:t>—</a:t>
            </a:r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英国皇家禁卫军的骑兵上尉</a:t>
            </a:r>
            <a:endParaRPr lang="zh-CN" altLang="en-US" b="1" dirty="0">
              <a:solidFill>
                <a:srgbClr val="FF0000"/>
              </a:solidFill>
              <a:ea typeface="楷体_GB2312" pitchFamily="49" charset="-122"/>
            </a:endParaRPr>
          </a:p>
          <a:p>
            <a:pPr marL="533400" lvl="0" indent="-533400">
              <a:lnSpc>
                <a:spcPct val="90000"/>
              </a:lnSpc>
              <a:buAutoNum type="arabicPeriod"/>
            </a:pPr>
            <a:endParaRPr lang="zh-CN" altLang="en-US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  <p:pic>
        <p:nvPicPr>
          <p:cNvPr id="95236" name="图片 95235" descr="pic_17061"/>
          <p:cNvPicPr>
            <a:picLocks noChangeAspect="1"/>
          </p:cNvPicPr>
          <p:nvPr/>
        </p:nvPicPr>
        <p:blipFill>
          <a:blip r:embed="rId1"/>
          <a:srcRect l="11676" t="2942" r="6886" b="5182"/>
          <a:stretch>
            <a:fillRect/>
          </a:stretch>
        </p:blipFill>
        <p:spPr>
          <a:xfrm>
            <a:off x="6300788" y="1557338"/>
            <a:ext cx="2701925" cy="434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523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charRg st="2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5235">
                                            <p:txEl>
                                              <p:charRg st="2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charRg st="26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95235">
                                            <p:txEl>
                                              <p:charRg st="26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charRg st="4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95235">
                                            <p:txEl>
                                              <p:charRg st="4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charRg st="51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95235">
                                            <p:txEl>
                                              <p:charRg st="51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4" name="图片 59393" descr="Frame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5" name="文本框 59394"/>
          <p:cNvSpPr txBox="1"/>
          <p:nvPr/>
        </p:nvSpPr>
        <p:spPr>
          <a:xfrm>
            <a:off x="2051050" y="765175"/>
            <a:ext cx="19446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endParaRPr lang="zh-CN" altLang="en-US" sz="36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9396" name="矩形 59395"/>
          <p:cNvSpPr/>
          <p:nvPr/>
        </p:nvSpPr>
        <p:spPr>
          <a:xfrm>
            <a:off x="2916238" y="620713"/>
            <a:ext cx="324802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整体感知：</a:t>
            </a:r>
            <a:endParaRPr lang="zh-CN" altLang="en-US" sz="4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7" name="文本框 59396"/>
          <p:cNvSpPr txBox="1"/>
          <p:nvPr/>
        </p:nvSpPr>
        <p:spPr>
          <a:xfrm>
            <a:off x="971550" y="1989138"/>
            <a:ext cx="35290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endParaRPr lang="zh-CN" altLang="en-US" sz="36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9398" name="文本框 59397"/>
          <p:cNvSpPr txBox="1"/>
          <p:nvPr/>
        </p:nvSpPr>
        <p:spPr>
          <a:xfrm>
            <a:off x="1143000" y="1773238"/>
            <a:ext cx="7315200" cy="3017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思考问题：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r>
              <a:rPr lang="en-US" altLang="zh-CN" sz="3200" b="1">
                <a:solidFill>
                  <a:srgbClr val="CC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CC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CC3399"/>
                </a:solidFill>
                <a:latin typeface="Times New Roman" panose="02020603050405020304" pitchFamily="18" charset="0"/>
                <a:ea typeface="楷体_GB2312" pitchFamily="49" charset="-122"/>
              </a:rPr>
              <a:t>了解课文大意，填表复述故事。</a:t>
            </a:r>
            <a:r>
              <a:rPr lang="zh-CN" altLang="en-US" sz="3200" b="1" dirty="0">
                <a:solidFill>
                  <a:srgbClr val="CC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再用一句话概括文章主要内容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（可从时间、地点、 人物、事件、结果等方面思考）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r>
              <a:rPr lang="en-US" altLang="zh-CN" sz="3200" b="1">
                <a:solidFill>
                  <a:srgbClr val="CC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CC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、你认为文中的哪个段落能够起到</a:t>
            </a:r>
            <a:endParaRPr lang="zh-CN" altLang="en-US" sz="3200" b="1" dirty="0">
              <a:solidFill>
                <a:srgbClr val="CC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r>
              <a:rPr lang="zh-CN" altLang="en-US" sz="3200" b="1" dirty="0">
                <a:solidFill>
                  <a:srgbClr val="CC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点题的作用？</a:t>
            </a:r>
            <a:endParaRPr lang="zh-CN" altLang="en-US" sz="3200" b="1">
              <a:solidFill>
                <a:srgbClr val="CC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9" name="文本框 59398"/>
          <p:cNvSpPr txBox="1"/>
          <p:nvPr/>
        </p:nvSpPr>
        <p:spPr>
          <a:xfrm>
            <a:off x="1979613" y="4581525"/>
            <a:ext cx="431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endParaRPr lang="zh-CN" altLang="en-US" sz="36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9400" name="文本框 59399"/>
          <p:cNvSpPr txBox="1"/>
          <p:nvPr/>
        </p:nvSpPr>
        <p:spPr>
          <a:xfrm>
            <a:off x="2268538" y="5373688"/>
            <a:ext cx="56165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endParaRPr lang="zh-CN" altLang="en-US" sz="2800" b="1" dirty="0">
              <a:solidFill>
                <a:srgbClr val="990033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0485" name="内容占位符 60484"/>
          <p:cNvGraphicFramePr/>
          <p:nvPr>
            <p:ph idx="1"/>
          </p:nvPr>
        </p:nvGraphicFramePr>
        <p:xfrm>
          <a:off x="0" y="63500"/>
          <a:ext cx="9144000" cy="6794500"/>
        </p:xfrm>
        <a:graphic>
          <a:graphicData uri="http://schemas.openxmlformats.org/drawingml/2006/table">
            <a:tbl>
              <a:tblPr/>
              <a:tblGrid>
                <a:gridCol w="3048000"/>
                <a:gridCol w="1811338"/>
                <a:gridCol w="4284662"/>
              </a:tblGrid>
              <a:tr h="639763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 dirty="0"/>
                        <a:t>时间</a:t>
                      </a:r>
                      <a:endParaRPr lang="zh-CN" altLang="en-US" sz="3600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 dirty="0"/>
                        <a:t>地点</a:t>
                      </a:r>
                      <a:endParaRPr lang="zh-CN" altLang="en-US" sz="36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 dirty="0"/>
                        <a:t>人物及事件</a:t>
                      </a:r>
                      <a:endParaRPr lang="zh-CN" altLang="en-US" sz="36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212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/>
                        <a:t>12.1.16</a:t>
                      </a:r>
                      <a:endParaRPr lang="en-US" altLang="zh-CN" sz="3600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213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/>
                        <a:t>12.1.18</a:t>
                      </a:r>
                      <a:endParaRPr lang="en-US" altLang="zh-CN" sz="3600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/>
                        <a:t>12.2.17</a:t>
                      </a:r>
                      <a:endParaRPr lang="en-US" altLang="zh-CN" sz="3600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212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/>
                        <a:t>12.3.2</a:t>
                      </a:r>
                      <a:endParaRPr lang="en-US" altLang="zh-CN" sz="3600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/>
                        <a:t>12.3.21</a:t>
                      </a:r>
                      <a:endParaRPr lang="en-US" altLang="zh-CN" sz="3600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213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/>
                        <a:t>12.3.29</a:t>
                      </a:r>
                      <a:endParaRPr lang="en-US" altLang="zh-CN" sz="3600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/>
                        <a:t>12.10.29</a:t>
                      </a:r>
                      <a:endParaRPr lang="en-US" altLang="zh-CN" sz="3600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/>
                        <a:t>12.11.12</a:t>
                      </a:r>
                      <a:endParaRPr lang="en-US" altLang="zh-CN" sz="3600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212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0465" name="文本框 60464"/>
          <p:cNvSpPr txBox="1"/>
          <p:nvPr/>
        </p:nvSpPr>
        <p:spPr>
          <a:xfrm>
            <a:off x="323850" y="1125538"/>
            <a:ext cx="20875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66" name="文本框 60465"/>
          <p:cNvSpPr txBox="1"/>
          <p:nvPr/>
        </p:nvSpPr>
        <p:spPr>
          <a:xfrm>
            <a:off x="3132138" y="1125538"/>
            <a:ext cx="26638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67" name="文本框 60466"/>
          <p:cNvSpPr txBox="1"/>
          <p:nvPr/>
        </p:nvSpPr>
        <p:spPr>
          <a:xfrm>
            <a:off x="3059113" y="765175"/>
            <a:ext cx="20161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白色雪原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68" name="文本框 60467"/>
          <p:cNvSpPr txBox="1"/>
          <p:nvPr/>
        </p:nvSpPr>
        <p:spPr>
          <a:xfrm>
            <a:off x="4859338" y="836613"/>
            <a:ext cx="4284662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斯科特等发现自己晚到一个月</a:t>
            </a:r>
            <a:endParaRPr lang="zh-CN" altLang="en-US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69" name="文本框 60468"/>
          <p:cNvSpPr txBox="1"/>
          <p:nvPr/>
        </p:nvSpPr>
        <p:spPr>
          <a:xfrm>
            <a:off x="3059113" y="1484313"/>
            <a:ext cx="24479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南极点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70" name="文本框 60469"/>
          <p:cNvSpPr txBox="1"/>
          <p:nvPr/>
        </p:nvSpPr>
        <p:spPr>
          <a:xfrm>
            <a:off x="5003800" y="1484313"/>
            <a:ext cx="41402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斯等到达极点，伤心并要作证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71" name="文本框 60470"/>
          <p:cNvSpPr txBox="1"/>
          <p:nvPr/>
        </p:nvSpPr>
        <p:spPr>
          <a:xfrm>
            <a:off x="3203575" y="2205038"/>
            <a:ext cx="110490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屠宰场地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72" name="文本框 60471"/>
          <p:cNvSpPr txBox="1"/>
          <p:nvPr/>
        </p:nvSpPr>
        <p:spPr>
          <a:xfrm>
            <a:off x="5003800" y="2276475"/>
            <a:ext cx="251936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埃文斯死去</a:t>
            </a:r>
            <a:endParaRPr lang="zh-CN" altLang="en-US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73" name="文本框 60472"/>
          <p:cNvSpPr txBox="1"/>
          <p:nvPr/>
        </p:nvSpPr>
        <p:spPr>
          <a:xfrm>
            <a:off x="3203575" y="2852738"/>
            <a:ext cx="15843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贮藏点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74" name="文本框 60473"/>
          <p:cNvSpPr txBox="1"/>
          <p:nvPr/>
        </p:nvSpPr>
        <p:spPr>
          <a:xfrm>
            <a:off x="5003800" y="2852738"/>
            <a:ext cx="2255838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四人感到可怕的绝望</a:t>
            </a:r>
            <a:endParaRPr lang="zh-CN" altLang="en-US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75" name="文本框 60474"/>
          <p:cNvSpPr txBox="1"/>
          <p:nvPr/>
        </p:nvSpPr>
        <p:spPr>
          <a:xfrm>
            <a:off x="3276600" y="3573463"/>
            <a:ext cx="10795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帐篷里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76" name="文本框 60475"/>
          <p:cNvSpPr txBox="1"/>
          <p:nvPr/>
        </p:nvSpPr>
        <p:spPr>
          <a:xfrm>
            <a:off x="5076825" y="3500438"/>
            <a:ext cx="18716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无法离开帐篷</a:t>
            </a:r>
            <a:endParaRPr lang="zh-CN" altLang="en-US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77" name="文本框 60476"/>
          <p:cNvSpPr txBox="1"/>
          <p:nvPr/>
        </p:nvSpPr>
        <p:spPr>
          <a:xfrm>
            <a:off x="3276600" y="4292600"/>
            <a:ext cx="115093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帐篷里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78" name="文本框 60477"/>
          <p:cNvSpPr txBox="1"/>
          <p:nvPr/>
        </p:nvSpPr>
        <p:spPr>
          <a:xfrm>
            <a:off x="5292725" y="4652963"/>
            <a:ext cx="115093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79" name="文本框 60478"/>
          <p:cNvSpPr txBox="1"/>
          <p:nvPr/>
        </p:nvSpPr>
        <p:spPr>
          <a:xfrm>
            <a:off x="5003800" y="4221163"/>
            <a:ext cx="2486025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等待死神来临并写书信</a:t>
            </a:r>
            <a:endParaRPr lang="zh-CN" altLang="en-US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80" name="文本框 60479"/>
          <p:cNvSpPr txBox="1"/>
          <p:nvPr/>
        </p:nvSpPr>
        <p:spPr>
          <a:xfrm>
            <a:off x="3276600" y="4941888"/>
            <a:ext cx="136683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营地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81" name="文本框 60480"/>
          <p:cNvSpPr txBox="1"/>
          <p:nvPr/>
        </p:nvSpPr>
        <p:spPr>
          <a:xfrm>
            <a:off x="5148263" y="4868863"/>
            <a:ext cx="30956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一探险队出发寻找他们</a:t>
            </a:r>
            <a:endParaRPr lang="zh-CN" altLang="en-US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82" name="文本框 60481"/>
          <p:cNvSpPr txBox="1"/>
          <p:nvPr/>
        </p:nvSpPr>
        <p:spPr>
          <a:xfrm>
            <a:off x="3203575" y="5661025"/>
            <a:ext cx="143986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帐篷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83" name="文本框 60482"/>
          <p:cNvSpPr txBox="1"/>
          <p:nvPr/>
        </p:nvSpPr>
        <p:spPr>
          <a:xfrm>
            <a:off x="4932363" y="5589588"/>
            <a:ext cx="352901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发现尸体并垒了石墓</a:t>
            </a:r>
            <a:endParaRPr lang="zh-CN" altLang="en-US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60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60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60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60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60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60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60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6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6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6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67" grpId="0"/>
      <p:bldP spid="60468" grpId="0"/>
      <p:bldP spid="60469" grpId="0"/>
      <p:bldP spid="60470" grpId="0"/>
      <p:bldP spid="60471" grpId="0"/>
      <p:bldP spid="60472" grpId="0"/>
      <p:bldP spid="60473" grpId="0"/>
      <p:bldP spid="60474" grpId="0"/>
      <p:bldP spid="60475" grpId="0"/>
      <p:bldP spid="60476" grpId="0"/>
      <p:bldP spid="60477" grpId="0"/>
      <p:bldP spid="60479" grpId="0"/>
      <p:bldP spid="60480" grpId="0"/>
      <p:bldP spid="60481" grpId="0"/>
      <p:bldP spid="60482" grpId="0"/>
      <p:bldP spid="6048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流程图: 资料带 61441"/>
          <p:cNvSpPr/>
          <p:nvPr/>
        </p:nvSpPr>
        <p:spPr>
          <a:xfrm>
            <a:off x="533400" y="0"/>
            <a:ext cx="457200" cy="457200"/>
          </a:xfrm>
          <a:prstGeom prst="flowChartPunchedTape">
            <a:avLst/>
          </a:prstGeom>
          <a:solidFill>
            <a:srgbClr val="FF0000"/>
          </a:solidFill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443" name="直接连接符 61442"/>
          <p:cNvSpPr/>
          <p:nvPr/>
        </p:nvSpPr>
        <p:spPr>
          <a:xfrm>
            <a:off x="533400" y="0"/>
            <a:ext cx="0" cy="914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444" name="任意多边形 61443"/>
          <p:cNvSpPr/>
          <p:nvPr/>
        </p:nvSpPr>
        <p:spPr>
          <a:xfrm>
            <a:off x="609600" y="215900"/>
            <a:ext cx="381000" cy="88900"/>
          </a:xfrm>
          <a:custGeom>
            <a:avLst/>
            <a:gdLst/>
            <a:ahLst/>
            <a:cxnLst/>
            <a:pathLst>
              <a:path w="240" h="56">
                <a:moveTo>
                  <a:pt x="0" y="56"/>
                </a:moveTo>
                <a:cubicBezTo>
                  <a:pt x="52" y="36"/>
                  <a:pt x="104" y="16"/>
                  <a:pt x="144" y="8"/>
                </a:cubicBezTo>
                <a:cubicBezTo>
                  <a:pt x="184" y="0"/>
                  <a:pt x="224" y="8"/>
                  <a:pt x="240" y="8"/>
                </a:cubicBez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445" name="直接连接符 61444"/>
          <p:cNvSpPr/>
          <p:nvPr/>
        </p:nvSpPr>
        <p:spPr>
          <a:xfrm>
            <a:off x="762000" y="0"/>
            <a:ext cx="0" cy="381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cxnSp>
        <p:nvCxnSpPr>
          <p:cNvPr id="61446" name="直接箭头连接符 61445"/>
          <p:cNvCxnSpPr/>
          <p:nvPr/>
        </p:nvCxnSpPr>
        <p:spPr>
          <a:xfrm flipH="1" flipV="1">
            <a:off x="533400" y="838200"/>
            <a:ext cx="76200" cy="381000"/>
          </a:xfrm>
          <a:prstGeom prst="straightConnector1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cxnSp>
      <p:pic>
        <p:nvPicPr>
          <p:cNvPr id="61447" name="图片 61446" descr="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4400" y="62484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8" name="图片 61447" descr="球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5105400"/>
            <a:ext cx="206375" cy="20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9" name="图片 61448" descr="球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3810000"/>
            <a:ext cx="206375" cy="20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0" name="图片 61449" descr="球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2819400"/>
            <a:ext cx="206375" cy="20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1" name="图片 61450" descr="球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43000"/>
            <a:ext cx="206375" cy="20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2" name="图片 61451" descr="球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685800"/>
            <a:ext cx="206375" cy="20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53" name="直接连接符 61452"/>
          <p:cNvSpPr/>
          <p:nvPr/>
        </p:nvSpPr>
        <p:spPr>
          <a:xfrm>
            <a:off x="609600" y="838200"/>
            <a:ext cx="1600200" cy="205740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61454" name="直接连接符 61453"/>
          <p:cNvSpPr/>
          <p:nvPr/>
        </p:nvSpPr>
        <p:spPr>
          <a:xfrm>
            <a:off x="2286000" y="2971800"/>
            <a:ext cx="1493838" cy="962025"/>
          </a:xfrm>
          <a:prstGeom prst="line">
            <a:avLst/>
          </a:prstGeom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61455" name="直接连接符 61454"/>
          <p:cNvSpPr/>
          <p:nvPr/>
        </p:nvSpPr>
        <p:spPr>
          <a:xfrm>
            <a:off x="3886200" y="3962400"/>
            <a:ext cx="1406525" cy="7620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pic>
        <p:nvPicPr>
          <p:cNvPr id="61456" name="图片 61455" descr="球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4648200"/>
            <a:ext cx="152400" cy="15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57" name="直接连接符 61456"/>
          <p:cNvSpPr/>
          <p:nvPr/>
        </p:nvSpPr>
        <p:spPr>
          <a:xfrm>
            <a:off x="5334000" y="4724400"/>
            <a:ext cx="304800" cy="1524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61458" name="正五边形 61457">
            <a:hlinkClick r:id="rId5" action="ppaction://hlinksldjump"/>
          </p:cNvPr>
          <p:cNvSpPr/>
          <p:nvPr/>
        </p:nvSpPr>
        <p:spPr>
          <a:xfrm>
            <a:off x="5562600" y="4724400"/>
            <a:ext cx="228600" cy="304800"/>
          </a:xfrm>
          <a:prstGeom prst="pentagon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459" name="文本框 61458"/>
          <p:cNvSpPr txBox="1"/>
          <p:nvPr/>
        </p:nvSpPr>
        <p:spPr>
          <a:xfrm>
            <a:off x="762000" y="457200"/>
            <a:ext cx="2819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南极点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1912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年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月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18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日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0" name="文本框 61459"/>
          <p:cNvSpPr txBox="1"/>
          <p:nvPr/>
        </p:nvSpPr>
        <p:spPr>
          <a:xfrm>
            <a:off x="0" y="1484313"/>
            <a:ext cx="1219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12.1.16</a:t>
            </a:r>
            <a:endParaRPr lang="en-US" altLang="zh-CN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1" name="文本框 61460"/>
          <p:cNvSpPr txBox="1"/>
          <p:nvPr/>
        </p:nvSpPr>
        <p:spPr>
          <a:xfrm>
            <a:off x="2362200" y="2362200"/>
            <a:ext cx="1219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屠宰场地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12.2.17</a:t>
            </a:r>
            <a:endParaRPr lang="en-US" altLang="zh-CN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2" name="文本框 61461"/>
          <p:cNvSpPr txBox="1"/>
          <p:nvPr/>
        </p:nvSpPr>
        <p:spPr>
          <a:xfrm>
            <a:off x="6300788" y="6156325"/>
            <a:ext cx="2362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搜救队从营地出发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12.10.29</a:t>
            </a:r>
            <a:endParaRPr lang="en-US" altLang="zh-CN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3" name="文本框 61462"/>
          <p:cNvSpPr txBox="1"/>
          <p:nvPr/>
        </p:nvSpPr>
        <p:spPr>
          <a:xfrm>
            <a:off x="3962400" y="3276600"/>
            <a:ext cx="1219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贮藏点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12.3.2</a:t>
            </a:r>
            <a:endParaRPr lang="en-US" altLang="zh-CN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4" name="文本框 61463"/>
          <p:cNvSpPr txBox="1"/>
          <p:nvPr/>
        </p:nvSpPr>
        <p:spPr>
          <a:xfrm>
            <a:off x="5508625" y="3933825"/>
            <a:ext cx="1447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离贮藏点还差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17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公里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12.3.29</a:t>
            </a:r>
            <a:endParaRPr lang="en-US" altLang="zh-CN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5" name="文本框 61464"/>
          <p:cNvSpPr txBox="1"/>
          <p:nvPr/>
        </p:nvSpPr>
        <p:spPr>
          <a:xfrm>
            <a:off x="3492500" y="4652963"/>
            <a:ext cx="1752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离下一个贮藏点还有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公里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12.3.21</a:t>
            </a:r>
            <a:endParaRPr lang="en-US" altLang="zh-CN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6" name="文本框 61465"/>
          <p:cNvSpPr txBox="1"/>
          <p:nvPr/>
        </p:nvSpPr>
        <p:spPr>
          <a:xfrm>
            <a:off x="6084888" y="4868863"/>
            <a:ext cx="1219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贮藏点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7" name="直接连接符 61466"/>
          <p:cNvSpPr/>
          <p:nvPr/>
        </p:nvSpPr>
        <p:spPr>
          <a:xfrm flipH="1" flipV="1">
            <a:off x="5795963" y="5013325"/>
            <a:ext cx="2743200" cy="129540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61468" name="文本框 61467"/>
          <p:cNvSpPr txBox="1"/>
          <p:nvPr/>
        </p:nvSpPr>
        <p:spPr>
          <a:xfrm>
            <a:off x="2971800" y="57150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9" name="上箭头标注 61468"/>
          <p:cNvSpPr/>
          <p:nvPr/>
        </p:nvSpPr>
        <p:spPr>
          <a:xfrm>
            <a:off x="5181600" y="4953000"/>
            <a:ext cx="914400" cy="137160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470" name="文本框 61469"/>
          <p:cNvSpPr txBox="1"/>
          <p:nvPr/>
        </p:nvSpPr>
        <p:spPr>
          <a:xfrm>
            <a:off x="5181600" y="5334000"/>
            <a:ext cx="1066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12.11.12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发现帐篷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71" name="文本框 61470"/>
          <p:cNvSpPr txBox="1"/>
          <p:nvPr/>
        </p:nvSpPr>
        <p:spPr>
          <a:xfrm>
            <a:off x="1219200" y="1295400"/>
            <a:ext cx="1066800" cy="1192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zh-CN" b="1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</a:t>
            </a:r>
            <a:endParaRPr lang="zh-CN" altLang="en-US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人</a:t>
            </a:r>
            <a:endParaRPr lang="zh-CN" altLang="en-US" b="1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72" name="文本框 61471"/>
          <p:cNvSpPr txBox="1"/>
          <p:nvPr/>
        </p:nvSpPr>
        <p:spPr>
          <a:xfrm>
            <a:off x="2411413" y="2997200"/>
            <a:ext cx="1676400" cy="1192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b="1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</a:t>
            </a:r>
            <a:endParaRPr lang="zh-CN" altLang="en-US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人</a:t>
            </a:r>
            <a:endParaRPr lang="zh-CN" altLang="en-US" b="1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73" name="文本框 61472"/>
          <p:cNvSpPr txBox="1"/>
          <p:nvPr/>
        </p:nvSpPr>
        <p:spPr>
          <a:xfrm>
            <a:off x="5076825" y="4581525"/>
            <a:ext cx="1066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个人</a:t>
            </a:r>
            <a:endParaRPr lang="zh-CN" altLang="en-US" b="1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74" name="矩形 61473"/>
          <p:cNvSpPr/>
          <p:nvPr/>
        </p:nvSpPr>
        <p:spPr>
          <a:xfrm>
            <a:off x="4140200" y="549275"/>
            <a:ext cx="44577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请 用 一 句 话 概 括 全 文</a:t>
            </a:r>
            <a:endParaRPr lang="zh-CN" altLang="en-US" sz="36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475" name="MIXINT21.WAV">
            <a:hlinkClick r:id="" action="ppaction://ole?verb="/>
            <a:hlinkHover r:id="" action="ppaction://ole?verb="/>
          </p:cNvPr>
          <p:cNvPicPr>
            <a:picLocks noRot="1"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61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1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1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1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1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61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1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1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6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1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1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1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61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1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61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9" grpId="0"/>
      <p:bldP spid="61460" grpId="0"/>
      <p:bldP spid="61461" grpId="0"/>
      <p:bldP spid="61462" grpId="0"/>
      <p:bldP spid="61463" grpId="0"/>
      <p:bldP spid="61464" grpId="0"/>
      <p:bldP spid="61465" grpId="0"/>
      <p:bldP spid="61466" grpId="0"/>
      <p:bldP spid="61470" grpId="0"/>
      <p:bldP spid="61471" grpId="0"/>
      <p:bldP spid="61472" grpId="0"/>
      <p:bldP spid="6147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6" name="图片 62465" descr="Frame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7" name="矩形 62466"/>
          <p:cNvSpPr/>
          <p:nvPr/>
        </p:nvSpPr>
        <p:spPr>
          <a:xfrm>
            <a:off x="611188" y="765175"/>
            <a:ext cx="7850187" cy="64135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2468" name="文本框 62467"/>
          <p:cNvSpPr txBox="1"/>
          <p:nvPr/>
        </p:nvSpPr>
        <p:spPr>
          <a:xfrm>
            <a:off x="2051050" y="765175"/>
            <a:ext cx="19446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endParaRPr lang="zh-CN" altLang="en-US" sz="36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2469" name="文本框 62468"/>
          <p:cNvSpPr txBox="1"/>
          <p:nvPr/>
        </p:nvSpPr>
        <p:spPr>
          <a:xfrm>
            <a:off x="971550" y="1989138"/>
            <a:ext cx="35290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endParaRPr lang="zh-CN" altLang="en-US" sz="36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2470" name="文本框 62469"/>
          <p:cNvSpPr txBox="1"/>
          <p:nvPr/>
        </p:nvSpPr>
        <p:spPr>
          <a:xfrm>
            <a:off x="2555875" y="4868863"/>
            <a:ext cx="431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endParaRPr lang="zh-CN" altLang="en-US" sz="36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2471" name="文本框 62470"/>
          <p:cNvSpPr txBox="1"/>
          <p:nvPr/>
        </p:nvSpPr>
        <p:spPr>
          <a:xfrm>
            <a:off x="1692275" y="765175"/>
            <a:ext cx="56165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i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用 </a:t>
            </a:r>
            <a:r>
              <a:rPr lang="zh-CN" altLang="en-US" sz="3600" i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一 句 话 </a:t>
            </a:r>
            <a:r>
              <a:rPr lang="zh-CN" altLang="en-US" sz="3600" i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概 括 全 文内容</a:t>
            </a:r>
            <a:endParaRPr lang="zh-CN" altLang="en-US" sz="3600" i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2472" name="文本框 62471"/>
          <p:cNvSpPr txBox="1"/>
          <p:nvPr/>
        </p:nvSpPr>
        <p:spPr>
          <a:xfrm>
            <a:off x="685800" y="2133600"/>
            <a:ext cx="19415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GB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时间</a:t>
            </a:r>
            <a:r>
              <a:rPr lang="zh-CN" altLang="en-GB" sz="3600" b="1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en-US" sz="3600" b="1">
              <a:solidFill>
                <a:schemeClr val="bg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2473" name="文本框 62472"/>
          <p:cNvSpPr txBox="1"/>
          <p:nvPr/>
        </p:nvSpPr>
        <p:spPr>
          <a:xfrm>
            <a:off x="2555875" y="2205038"/>
            <a:ext cx="1981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1912</a:t>
            </a:r>
            <a:r>
              <a:rPr lang="zh-CN" altLang="en-US" sz="4000" b="1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endParaRPr lang="zh-CN" altLang="en-US" sz="4000" b="1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2474" name="文本框 62473"/>
          <p:cNvSpPr txBox="1"/>
          <p:nvPr/>
        </p:nvSpPr>
        <p:spPr>
          <a:xfrm>
            <a:off x="685800" y="3068638"/>
            <a:ext cx="17256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人物</a:t>
            </a:r>
            <a:r>
              <a:rPr lang="zh-CN" altLang="en-US" sz="3600" b="1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en-US" sz="3600" b="1">
              <a:solidFill>
                <a:schemeClr val="bg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2475" name="文本框 62474"/>
          <p:cNvSpPr txBox="1"/>
          <p:nvPr/>
        </p:nvSpPr>
        <p:spPr>
          <a:xfrm>
            <a:off x="2133600" y="3048000"/>
            <a:ext cx="7010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斯科特一行</a:t>
            </a:r>
            <a:r>
              <a:rPr lang="en-US" altLang="zh-CN" sz="4000" b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4000" b="1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人（或斯科特等）</a:t>
            </a:r>
            <a:endParaRPr lang="zh-CN" altLang="en-US" sz="4000" b="1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2476" name="文本框 62475"/>
          <p:cNvSpPr txBox="1"/>
          <p:nvPr/>
        </p:nvSpPr>
        <p:spPr>
          <a:xfrm>
            <a:off x="539750" y="4292600"/>
            <a:ext cx="2016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地点</a:t>
            </a:r>
            <a:r>
              <a:rPr lang="zh-CN" altLang="en-US" sz="3600" b="1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en-US" sz="3600" b="1">
              <a:solidFill>
                <a:schemeClr val="bg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2477" name="文本框 62476"/>
          <p:cNvSpPr txBox="1"/>
          <p:nvPr/>
        </p:nvSpPr>
        <p:spPr>
          <a:xfrm>
            <a:off x="2195513" y="4292600"/>
            <a:ext cx="5638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从南极点返回的途中</a:t>
            </a:r>
            <a:endParaRPr lang="zh-CN" altLang="en-US" sz="4000" b="1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2478" name="文本框 62477"/>
          <p:cNvSpPr txBox="1"/>
          <p:nvPr/>
        </p:nvSpPr>
        <p:spPr>
          <a:xfrm>
            <a:off x="395288" y="5229225"/>
            <a:ext cx="2232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事件</a:t>
            </a:r>
            <a:r>
              <a:rPr lang="zh-CN" altLang="en-US" sz="3600" b="1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en-US" sz="3600" b="1">
              <a:solidFill>
                <a:schemeClr val="bg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2479" name="文本框 62478"/>
          <p:cNvSpPr txBox="1"/>
          <p:nvPr/>
        </p:nvSpPr>
        <p:spPr>
          <a:xfrm>
            <a:off x="1908175" y="5084763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u="sng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不幸</a:t>
            </a:r>
            <a:endParaRPr lang="zh-CN" altLang="en-US" sz="4000" b="1" u="sng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2480" name="文本框 62479"/>
          <p:cNvSpPr txBox="1"/>
          <p:nvPr/>
        </p:nvSpPr>
        <p:spPr>
          <a:xfrm>
            <a:off x="3276600" y="5157788"/>
            <a:ext cx="5867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u="sng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遇难（覆没、牺牲</a:t>
            </a:r>
            <a:r>
              <a:rPr lang="en-US" altLang="zh-CN" sz="4000" b="1" u="sng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4000" b="1" u="sng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4000" b="1" u="sng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2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2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2" grpId="0"/>
      <p:bldP spid="62473" grpId="0"/>
      <p:bldP spid="62474" grpId="0"/>
      <p:bldP spid="62475" grpId="0"/>
      <p:bldP spid="62476" grpId="0"/>
      <p:bldP spid="62477" grpId="0"/>
      <p:bldP spid="62478" grpId="0"/>
      <p:bldP spid="62479" grpId="0"/>
      <p:bldP spid="6248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标题 96257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59763" cy="985838"/>
          </a:xfrm>
        </p:spPr>
        <p:txBody>
          <a:bodyPr anchor="ctr"/>
          <a:p>
            <a:pPr lvl="0"/>
            <a:r>
              <a:rPr lang="en-US" altLang="zh-CN" sz="4000" b="1">
                <a:solidFill>
                  <a:srgbClr val="000000"/>
                </a:solidFill>
                <a:ea typeface="黑体" panose="02010609060101010101" pitchFamily="49" charset="-122"/>
              </a:rPr>
              <a:t>4</a:t>
            </a:r>
            <a:r>
              <a:rPr lang="zh-CN" altLang="en-US" sz="4000" b="1" dirty="0">
                <a:solidFill>
                  <a:srgbClr val="000000"/>
                </a:solidFill>
                <a:ea typeface="黑体" panose="02010609060101010101" pitchFamily="49" charset="-122"/>
              </a:rPr>
              <a:t>、理清故事情节</a:t>
            </a:r>
            <a:endParaRPr lang="zh-CN" altLang="en-US" sz="4800" b="1" u="sng" dirty="0">
              <a:ea typeface="楷体_GB2312" pitchFamily="49" charset="-122"/>
            </a:endParaRPr>
          </a:p>
        </p:txBody>
      </p:sp>
      <p:sp>
        <p:nvSpPr>
          <p:cNvPr id="96259" name="文本占位符 96258"/>
          <p:cNvSpPr>
            <a:spLocks noGrp="1"/>
          </p:cNvSpPr>
          <p:nvPr>
            <p:ph type="body" idx="1"/>
          </p:nvPr>
        </p:nvSpPr>
        <p:spPr>
          <a:xfrm>
            <a:off x="304800" y="1143000"/>
            <a:ext cx="8540750" cy="5257800"/>
          </a:xfrm>
        </p:spPr>
        <p:txBody>
          <a:bodyPr/>
          <a:p>
            <a:pPr lvl="0">
              <a:buNone/>
            </a:pPr>
            <a:r>
              <a:rPr lang="zh-CN" altLang="en-US" sz="4000" b="1" dirty="0">
                <a:ea typeface="楷体_GB2312" pitchFamily="49" charset="-122"/>
              </a:rPr>
              <a:t>            课文写的事件发生在</a:t>
            </a:r>
            <a:r>
              <a:rPr lang="zh-CN" altLang="en-US" sz="4000" b="1" u="sng" dirty="0">
                <a:ea typeface="楷体_GB2312" pitchFamily="49" charset="-122"/>
              </a:rPr>
              <a:t>             </a:t>
            </a:r>
            <a:r>
              <a:rPr lang="zh-CN" altLang="en-US" sz="4000" b="1" dirty="0">
                <a:ea typeface="楷体_GB2312" pitchFamily="49" charset="-122"/>
              </a:rPr>
              <a:t>年， 国人斯科特探险队一行五人精疲力尽却又满怀希望奔向南极点，到达时间为</a:t>
            </a:r>
            <a:r>
              <a:rPr lang="zh-CN" altLang="en-US" sz="4000" b="1" u="sng" dirty="0">
                <a:ea typeface="楷体_GB2312" pitchFamily="49" charset="-122"/>
              </a:rPr>
              <a:t>            </a:t>
            </a:r>
            <a:r>
              <a:rPr lang="en-US" altLang="zh-CN" sz="4000" b="1" u="sng">
                <a:ea typeface="楷体_GB2312" pitchFamily="49" charset="-122"/>
              </a:rPr>
              <a:t>,</a:t>
            </a:r>
            <a:r>
              <a:rPr lang="zh-CN" altLang="en-US" sz="4000" b="1" dirty="0">
                <a:ea typeface="楷体_GB2312" pitchFamily="49" charset="-122"/>
              </a:rPr>
              <a:t>但却悲哀地发现已经有人捷足先登，他们仅仅比</a:t>
            </a:r>
            <a:r>
              <a:rPr lang="zh-CN" altLang="en-US" sz="4000" b="1" u="sng" dirty="0">
                <a:ea typeface="楷体_GB2312" pitchFamily="49" charset="-122"/>
              </a:rPr>
              <a:t>       </a:t>
            </a:r>
            <a:r>
              <a:rPr lang="zh-CN" altLang="en-US" sz="4000" b="1" dirty="0">
                <a:ea typeface="楷体_GB2312" pitchFamily="49" charset="-122"/>
              </a:rPr>
              <a:t>人阿蒙森迟了</a:t>
            </a:r>
            <a:r>
              <a:rPr lang="zh-CN" altLang="en-US" sz="4000" b="1" u="sng" dirty="0">
                <a:ea typeface="楷体_GB2312" pitchFamily="49" charset="-122"/>
              </a:rPr>
              <a:t>         </a:t>
            </a:r>
            <a:r>
              <a:rPr lang="en-US" altLang="zh-CN" sz="4000" b="1" u="sng">
                <a:ea typeface="楷体_GB2312" pitchFamily="49" charset="-122"/>
              </a:rPr>
              <a:t>,</a:t>
            </a:r>
            <a:r>
              <a:rPr lang="zh-CN" altLang="en-US" sz="4000" b="1" dirty="0">
                <a:ea typeface="楷体_GB2312" pitchFamily="49" charset="-122"/>
              </a:rPr>
              <a:t>于是只好垂头丧气地踏上归途，最后一个个悲壮地死去。</a:t>
            </a:r>
            <a:endParaRPr lang="zh-CN" altLang="en-US" sz="4000" b="1" dirty="0">
              <a:ea typeface="楷体_GB2312" pitchFamily="49" charset="-122"/>
            </a:endParaRPr>
          </a:p>
        </p:txBody>
      </p:sp>
      <p:sp>
        <p:nvSpPr>
          <p:cNvPr id="96260" name="文本框 96259"/>
          <p:cNvSpPr txBox="1"/>
          <p:nvPr/>
        </p:nvSpPr>
        <p:spPr>
          <a:xfrm>
            <a:off x="7019925" y="1066800"/>
            <a:ext cx="15128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1912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1" name="矩形 96260"/>
          <p:cNvSpPr/>
          <p:nvPr/>
        </p:nvSpPr>
        <p:spPr>
          <a:xfrm>
            <a:off x="3563938" y="4221163"/>
            <a:ext cx="28082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一个月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262" name="矩形 96261"/>
          <p:cNvSpPr/>
          <p:nvPr/>
        </p:nvSpPr>
        <p:spPr>
          <a:xfrm>
            <a:off x="1403350" y="1773238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英</a:t>
            </a:r>
            <a:endParaRPr lang="zh-CN" altLang="en-US" sz="3600" b="1" u="sng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263" name="矩形 96262"/>
          <p:cNvSpPr/>
          <p:nvPr/>
        </p:nvSpPr>
        <p:spPr>
          <a:xfrm flipH="1">
            <a:off x="3348038" y="2997200"/>
            <a:ext cx="20177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月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18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日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264" name="矩形 96263"/>
          <p:cNvSpPr/>
          <p:nvPr/>
        </p:nvSpPr>
        <p:spPr>
          <a:xfrm>
            <a:off x="7812088" y="3505200"/>
            <a:ext cx="13319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挪威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charRg st="0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6259">
                                            <p:txEl>
                                              <p:charRg st="0" end="1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626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build="p"/>
      <p:bldP spid="96260" grpId="0" build="p"/>
      <p:bldP spid="96261" grpId="0"/>
      <p:bldP spid="96262" grpId="0"/>
      <p:bldP spid="96263" grpId="0"/>
      <p:bldP spid="9626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矩形 63489"/>
          <p:cNvSpPr/>
          <p:nvPr/>
        </p:nvSpPr>
        <p:spPr>
          <a:xfrm>
            <a:off x="827088" y="2060575"/>
            <a:ext cx="72739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你认为文中的哪个段落能够起到点题的作用？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右箭头 64513"/>
          <p:cNvSpPr/>
          <p:nvPr/>
        </p:nvSpPr>
        <p:spPr>
          <a:xfrm rot="5400000">
            <a:off x="3598863" y="3411538"/>
            <a:ext cx="1371600" cy="1101725"/>
          </a:xfrm>
          <a:prstGeom prst="rightArrow">
            <a:avLst>
              <a:gd name="adj1" fmla="val 50000"/>
              <a:gd name="adj2" fmla="val 31123"/>
            </a:avLst>
          </a:prstGeom>
          <a:gradFill rotWithShape="1">
            <a:gsLst>
              <a:gs pos="0">
                <a:srgbClr val="800000">
                  <a:alpha val="75000"/>
                </a:srgbClr>
              </a:gs>
              <a:gs pos="50000">
                <a:srgbClr val="800000">
                  <a:gamma/>
                  <a:tint val="28627"/>
                  <a:invGamma/>
                </a:srgbClr>
              </a:gs>
              <a:gs pos="100000">
                <a:srgbClr val="800000">
                  <a:alpha val="75000"/>
                </a:srgbClr>
              </a:gs>
            </a:gsLst>
            <a:lin ang="0" scaled="1"/>
            <a:tileRect/>
          </a:gradFill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3499999" algn="ctr" rotWithShape="0">
              <a:schemeClr val="bg2">
                <a:alpha val="50000"/>
              </a:scheme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64515" name="文本框 64514"/>
          <p:cNvSpPr txBox="1"/>
          <p:nvPr/>
        </p:nvSpPr>
        <p:spPr>
          <a:xfrm>
            <a:off x="468313" y="0"/>
            <a:ext cx="8512175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“伟大的悲剧”，悲剧是以悲惨结局结尾的故事，既然是悲惨的故事为什么蕴含着伟大呢？</a:t>
            </a:r>
            <a:endParaRPr lang="zh-CN" altLang="en-US" sz="3600" b="1" dirty="0"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4516" name="图片 64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1989138"/>
            <a:ext cx="5410200" cy="1101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7" name="矩形 64516"/>
          <p:cNvSpPr/>
          <p:nvPr/>
        </p:nvSpPr>
        <p:spPr>
          <a:xfrm>
            <a:off x="1476375" y="4508500"/>
            <a:ext cx="1752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悲剧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4518" name="矩形 64517"/>
          <p:cNvSpPr/>
          <p:nvPr/>
        </p:nvSpPr>
        <p:spPr>
          <a:xfrm>
            <a:off x="5257800" y="4495800"/>
            <a:ext cx="2133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3333CC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伟大</a:t>
            </a:r>
            <a:endParaRPr lang="zh-CN" altLang="en-US" sz="3600" b="1">
              <a:ln w="12700" cap="flat" cmpd="sng">
                <a:solidFill>
                  <a:srgbClr val="3333CC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lvl="0"/>
            <a:r>
              <a:rPr lang="zh-CN" altLang="en-US" dirty="0">
                <a:solidFill>
                  <a:schemeClr val="tx1"/>
                </a:solidFill>
              </a:rPr>
              <a:t>南极洲的气候特征和成因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2771" name="文本框 32770"/>
          <p:cNvSpPr txBox="1"/>
          <p:nvPr/>
        </p:nvSpPr>
        <p:spPr>
          <a:xfrm>
            <a:off x="1258888" y="1484313"/>
            <a:ext cx="208915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酷寒</a:t>
            </a: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2" name="文本框 32771"/>
          <p:cNvSpPr txBox="1"/>
          <p:nvPr/>
        </p:nvSpPr>
        <p:spPr>
          <a:xfrm>
            <a:off x="5148263" y="1628775"/>
            <a:ext cx="251936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高纬度</a:t>
            </a: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3" name="文本框 32772"/>
          <p:cNvSpPr txBox="1"/>
          <p:nvPr/>
        </p:nvSpPr>
        <p:spPr>
          <a:xfrm>
            <a:off x="1258888" y="2852738"/>
            <a:ext cx="165576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狂风</a:t>
            </a: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4" name="文本框 32773"/>
          <p:cNvSpPr txBox="1"/>
          <p:nvPr/>
        </p:nvSpPr>
        <p:spPr>
          <a:xfrm>
            <a:off x="5148263" y="2924175"/>
            <a:ext cx="208756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高海拔</a:t>
            </a: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5" name="文本框 32774"/>
          <p:cNvSpPr txBox="1"/>
          <p:nvPr/>
        </p:nvSpPr>
        <p:spPr>
          <a:xfrm>
            <a:off x="1258888" y="4437063"/>
            <a:ext cx="194468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干燥</a:t>
            </a: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6" name="文本框 32775"/>
          <p:cNvSpPr txBox="1"/>
          <p:nvPr/>
        </p:nvSpPr>
        <p:spPr>
          <a:xfrm>
            <a:off x="5148263" y="4292600"/>
            <a:ext cx="2592387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强反射</a:t>
            </a: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3" grpId="0"/>
      <p:bldP spid="32774" grpId="0"/>
      <p:bldP spid="32775" grpId="0"/>
      <p:bldP spid="3277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矩形 65537"/>
          <p:cNvSpPr/>
          <p:nvPr/>
        </p:nvSpPr>
        <p:spPr>
          <a:xfrm>
            <a:off x="0" y="0"/>
            <a:ext cx="41148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问题探究</a:t>
            </a:r>
            <a:endParaRPr lang="zh-CN" altLang="en-US" sz="3600">
              <a:ln w="127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5539" name="文本框 65538"/>
          <p:cNvSpPr txBox="1"/>
          <p:nvPr/>
        </p:nvSpPr>
        <p:spPr>
          <a:xfrm>
            <a:off x="142875" y="1484313"/>
            <a:ext cx="8893175" cy="466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60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、鲁迅说过，悲剧就是把有价值的东西毁灭给人看。课文题为</a:t>
            </a:r>
            <a:r>
              <a:rPr lang="en-US" altLang="zh-CN" sz="6000" b="1"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伟大的悲剧</a:t>
            </a:r>
            <a:r>
              <a:rPr lang="en-US" altLang="zh-CN" sz="6000" b="1"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，所谓“悲剧”表现在哪些方面？</a:t>
            </a:r>
            <a:endParaRPr lang="zh-CN" altLang="en-US" sz="6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文本框 66561"/>
          <p:cNvSpPr txBox="1"/>
          <p:nvPr/>
        </p:nvSpPr>
        <p:spPr>
          <a:xfrm>
            <a:off x="0" y="0"/>
            <a:ext cx="100584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7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altLang="en-US" sz="72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失败之悲</a:t>
            </a:r>
            <a:endParaRPr lang="zh-CN" altLang="en-US" sz="72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6563" name="文本框 66562"/>
          <p:cNvSpPr txBox="1"/>
          <p:nvPr/>
        </p:nvSpPr>
        <p:spPr>
          <a:xfrm>
            <a:off x="0" y="1484313"/>
            <a:ext cx="9144000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60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6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“对于人类来说，第一个到达者拥有一切，第二个到达者什么也不是。”你认为这句话说得对不对呢？</a:t>
            </a:r>
            <a:endParaRPr lang="zh-CN" altLang="en-US" sz="6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文本框 67585"/>
          <p:cNvSpPr txBox="1"/>
          <p:nvPr/>
        </p:nvSpPr>
        <p:spPr>
          <a:xfrm>
            <a:off x="0" y="260350"/>
            <a:ext cx="91440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66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en-US" sz="6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作证之悲</a:t>
            </a:r>
            <a:endParaRPr lang="zh-CN" altLang="en-US" sz="66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587" name="文本框 67586"/>
          <p:cNvSpPr txBox="1"/>
          <p:nvPr/>
        </p:nvSpPr>
        <p:spPr>
          <a:xfrm>
            <a:off x="0" y="1447800"/>
            <a:ext cx="9612313" cy="466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6000" b="1" dirty="0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6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“他</a:t>
            </a:r>
            <a:r>
              <a:rPr lang="zh-CN" altLang="en-US" sz="60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要</a:t>
            </a:r>
            <a:r>
              <a:rPr lang="zh-CN" altLang="en-US" sz="6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忠实地去履行这一最冷酷无情的职责：在世界面前为另一个人完成的业绩作证，而这一事业正是他自己所热烈追求的。”</a:t>
            </a:r>
            <a:endParaRPr lang="zh-CN" altLang="en-US" sz="6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  <p:bldP spid="6758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8610" name="图片 68609" descr="antview13_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1" name="文本框 68610"/>
          <p:cNvSpPr txBox="1"/>
          <p:nvPr/>
        </p:nvSpPr>
        <p:spPr>
          <a:xfrm>
            <a:off x="304800" y="304800"/>
            <a:ext cx="85344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7200" b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7200" b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死亡之悲</a:t>
            </a:r>
            <a:endParaRPr lang="zh-CN" altLang="en-US" sz="7200" b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8612" name="文本框 68611"/>
          <p:cNvSpPr txBox="1"/>
          <p:nvPr/>
        </p:nvSpPr>
        <p:spPr>
          <a:xfrm>
            <a:off x="0" y="1752600"/>
            <a:ext cx="9144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4400" b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4400" b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埃文</a:t>
            </a:r>
            <a:r>
              <a:rPr lang="zh-CN" altLang="en-US" sz="4400" b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斯</a:t>
            </a:r>
            <a:r>
              <a:rPr lang="zh-CN" altLang="en-US" sz="4400" b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精神失常，死了。</a:t>
            </a:r>
            <a:endParaRPr lang="zh-CN" altLang="en-US" sz="4400" b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8613" name="文本框 68612"/>
          <p:cNvSpPr txBox="1"/>
          <p:nvPr/>
        </p:nvSpPr>
        <p:spPr>
          <a:xfrm>
            <a:off x="0" y="2708275"/>
            <a:ext cx="99012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4400" b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4400" b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奥茨像一位英雄似的向死神走去。</a:t>
            </a:r>
            <a:endParaRPr lang="zh-CN" altLang="en-US" sz="4400" b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8614" name="文本框 68613"/>
          <p:cNvSpPr txBox="1"/>
          <p:nvPr/>
        </p:nvSpPr>
        <p:spPr>
          <a:xfrm>
            <a:off x="0" y="3733800"/>
            <a:ext cx="8991600" cy="3503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44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en-US" sz="44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羸弱的三个人决定骄傲地在帐篷里等待死神的来临。而且始终没向世界哀叹过自己最后遭遇到的种种苦难。</a:t>
            </a:r>
            <a:endParaRPr lang="zh-CN" altLang="en-US" sz="44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endParaRPr lang="zh-CN" altLang="en-US" sz="44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634" name="图片 69633" descr="antview13_s"/>
          <p:cNvPicPr>
            <a:picLocks noChangeAspect="1"/>
          </p:cNvPicPr>
          <p:nvPr/>
        </p:nvPicPr>
        <p:blipFill>
          <a:blip r:embed="rId1">
            <a:grayscl/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文本框 69634"/>
          <p:cNvSpPr txBox="1"/>
          <p:nvPr/>
        </p:nvSpPr>
        <p:spPr>
          <a:xfrm>
            <a:off x="228600" y="152400"/>
            <a:ext cx="891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9636" name="文本框 69635"/>
          <p:cNvSpPr txBox="1"/>
          <p:nvPr/>
        </p:nvSpPr>
        <p:spPr>
          <a:xfrm>
            <a:off x="0" y="1600200"/>
            <a:ext cx="9144000" cy="1828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6000" b="1" dirty="0">
                <a:solidFill>
                  <a:srgbClr val="99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5400" b="1" dirty="0">
                <a:solidFill>
                  <a:srgbClr val="99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在英国国家主教堂里，国王跪下来悼念这几位英雄。</a:t>
            </a:r>
            <a:endParaRPr lang="zh-CN" altLang="en-US" sz="5400" b="1" dirty="0">
              <a:solidFill>
                <a:srgbClr val="990033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9637" name="文本框 69636"/>
          <p:cNvSpPr txBox="1"/>
          <p:nvPr/>
        </p:nvSpPr>
        <p:spPr>
          <a:xfrm>
            <a:off x="152400" y="3810000"/>
            <a:ext cx="8991600" cy="2651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6000" b="1">
                <a:solidFill>
                  <a:srgbClr val="99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5400" b="1">
                <a:solidFill>
                  <a:srgbClr val="99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2002</a:t>
            </a:r>
            <a:r>
              <a:rPr lang="zh-CN" altLang="en-US" sz="5400" b="1" dirty="0">
                <a:solidFill>
                  <a:srgbClr val="99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年，安妮公主登上南极，悼念斯科特他们南极探险</a:t>
            </a:r>
            <a:r>
              <a:rPr lang="en-US" altLang="zh-CN" sz="5400" b="1">
                <a:solidFill>
                  <a:srgbClr val="99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90</a:t>
            </a:r>
            <a:r>
              <a:rPr lang="zh-CN" altLang="en-US" sz="5400" b="1" dirty="0">
                <a:solidFill>
                  <a:srgbClr val="99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周年。</a:t>
            </a:r>
            <a:endParaRPr lang="zh-CN" altLang="en-US" sz="5400" b="1" dirty="0">
              <a:solidFill>
                <a:srgbClr val="990033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9638" name="文本框 69637"/>
          <p:cNvSpPr txBox="1"/>
          <p:nvPr/>
        </p:nvSpPr>
        <p:spPr>
          <a:xfrm>
            <a:off x="0" y="228600"/>
            <a:ext cx="87630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7200" b="1" dirty="0">
                <a:solidFill>
                  <a:srgbClr val="99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7200" b="1">
                <a:solidFill>
                  <a:srgbClr val="99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7200" b="1" dirty="0">
                <a:solidFill>
                  <a:srgbClr val="99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）世人之悲</a:t>
            </a:r>
            <a:endParaRPr lang="zh-CN" altLang="en-US" sz="7200" b="1" dirty="0">
              <a:solidFill>
                <a:srgbClr val="990033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9639" name="矩形 69638"/>
          <p:cNvSpPr/>
          <p:nvPr/>
        </p:nvSpPr>
        <p:spPr>
          <a:xfrm>
            <a:off x="0" y="3581400"/>
            <a:ext cx="8839200" cy="228600"/>
          </a:xfrm>
          <a:prstGeom prst="rect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ClrTx/>
            </a:pPr>
            <a:endParaRPr lang="zh-CN" altLang="en-US" sz="2400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  <p:bldP spid="6963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文本框 70657"/>
          <p:cNvSpPr txBox="1"/>
          <p:nvPr/>
        </p:nvSpPr>
        <p:spPr>
          <a:xfrm>
            <a:off x="0" y="30480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59" name="文本框 70658"/>
          <p:cNvSpPr txBox="1"/>
          <p:nvPr/>
        </p:nvSpPr>
        <p:spPr>
          <a:xfrm>
            <a:off x="323850" y="404813"/>
            <a:ext cx="8820150" cy="3111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66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660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2.  </a:t>
            </a:r>
            <a:r>
              <a:rPr lang="zh-CN" altLang="en-US" sz="66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斯科特他们的探险之悲</a:t>
            </a:r>
            <a:r>
              <a:rPr lang="en-US" altLang="zh-CN" sz="660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66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你认为是“悲  哀” 之悲</a:t>
            </a:r>
            <a:r>
              <a:rPr lang="en-US" altLang="zh-CN" sz="660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66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还是“悲壮” 之悲</a:t>
            </a:r>
            <a:r>
              <a:rPr lang="en-US" altLang="zh-CN" sz="660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en-US" altLang="zh-CN" sz="660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矩形 72705"/>
          <p:cNvSpPr/>
          <p:nvPr/>
        </p:nvSpPr>
        <p:spPr>
          <a:xfrm>
            <a:off x="539750" y="476250"/>
            <a:ext cx="79835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36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茨威格给失败者斯科特写传记的原因：</a:t>
            </a:r>
            <a:endParaRPr lang="zh-CN" altLang="en-US" sz="36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07" name="文本框 72706"/>
          <p:cNvSpPr txBox="1"/>
          <p:nvPr/>
        </p:nvSpPr>
        <p:spPr>
          <a:xfrm>
            <a:off x="539750" y="3860800"/>
            <a:ext cx="8280400" cy="2796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作为一位伟大的作家，威茨格想到的绝不主要是事业的成功者，而是许多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历史事件背后给人精神上的震撼和启迪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。按照这个价值标准，茨威格当然认为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给斯科特作传记会更有意义，会给人长久的思考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08" name="文本框 72707"/>
          <p:cNvSpPr txBox="1"/>
          <p:nvPr/>
        </p:nvSpPr>
        <p:spPr>
          <a:xfrm>
            <a:off x="539750" y="1196975"/>
            <a:ext cx="7777163" cy="2941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这可以从课文的最后两句话中找到答案：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“一个人虽然在同不可战胜的厄运的搏斗中毁灭了自己，但他的心灵却因此变得无比高尚。所有这些在一切时代都是最伟大的悲剧。”     </a:t>
            </a:r>
            <a:endParaRPr lang="zh-CN" altLang="en-US" sz="32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/>
      <p:bldP spid="7270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文本框 73729"/>
          <p:cNvSpPr txBox="1"/>
          <p:nvPr/>
        </p:nvSpPr>
        <p:spPr>
          <a:xfrm>
            <a:off x="0" y="30480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3731" name="文本框 73730"/>
          <p:cNvSpPr txBox="1"/>
          <p:nvPr/>
        </p:nvSpPr>
        <p:spPr>
          <a:xfrm>
            <a:off x="0" y="0"/>
            <a:ext cx="8659813" cy="243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6600" b="1" dirty="0">
                <a:solidFill>
                  <a:srgbClr val="66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4400" b="1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从中找出让你感到钦佩的描写语句，分析一下它体现了斯科特他们怎样的精神品质？</a:t>
            </a:r>
            <a:endParaRPr lang="zh-CN" altLang="en-US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3732" name="矩形 73731"/>
          <p:cNvSpPr/>
          <p:nvPr/>
        </p:nvSpPr>
        <p:spPr>
          <a:xfrm>
            <a:off x="179388" y="2636838"/>
            <a:ext cx="8229600" cy="391636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533400" lvl="0" indent="-533400">
              <a:buAutoNum type="arabicPeriod"/>
            </a:pPr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诚信</a:t>
            </a:r>
            <a:r>
              <a:rPr lang="zh-CN" altLang="en-US" b="1" dirty="0">
                <a:ea typeface="楷体_GB2312" pitchFamily="49" charset="-122"/>
              </a:rPr>
              <a:t>，有令人敬佩的绅士风度。</a:t>
            </a:r>
            <a:endParaRPr lang="zh-CN" altLang="en-US" b="1" dirty="0">
              <a:ea typeface="楷体_GB2312" pitchFamily="49" charset="-122"/>
            </a:endParaRPr>
          </a:p>
          <a:p>
            <a:pPr marL="533400" lvl="0" indent="-533400">
              <a:buAutoNum type="arabicPeriod"/>
            </a:pPr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坚毅，执著</a:t>
            </a:r>
            <a:r>
              <a:rPr lang="zh-CN" altLang="en-US" b="1" dirty="0">
                <a:ea typeface="楷体_GB2312" pitchFamily="49" charset="-122"/>
              </a:rPr>
              <a:t>，为事业而献身的英雄气概。</a:t>
            </a:r>
            <a:endParaRPr lang="zh-CN" altLang="en-US" b="1" dirty="0">
              <a:ea typeface="楷体_GB2312" pitchFamily="49" charset="-122"/>
            </a:endParaRPr>
          </a:p>
          <a:p>
            <a:pPr marL="533400" lvl="0" indent="-533400">
              <a:buAutoNum type="arabicPeriod"/>
            </a:pPr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强烈的集体主义精神</a:t>
            </a:r>
            <a:r>
              <a:rPr lang="zh-CN" altLang="en-US" b="1" dirty="0">
                <a:ea typeface="楷体_GB2312" pitchFamily="49" charset="-122"/>
              </a:rPr>
              <a:t>。为了保护同伴勇于献出自己的生命。</a:t>
            </a:r>
            <a:endParaRPr lang="zh-CN" altLang="en-US" b="1" dirty="0">
              <a:ea typeface="楷体_GB2312" pitchFamily="49" charset="-122"/>
            </a:endParaRPr>
          </a:p>
          <a:p>
            <a:pPr marL="533400" lvl="0" indent="-533400">
              <a:buAutoNum type="arabicPeriod"/>
            </a:pPr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无私的爱</a:t>
            </a:r>
            <a:r>
              <a:rPr lang="zh-CN" altLang="en-US" b="1" dirty="0">
                <a:ea typeface="楷体_GB2312" pitchFamily="49" charset="-122"/>
              </a:rPr>
              <a:t>。在生命的最后一息心中惦记的始终是别人：朋友、同伴、妻小，还有他的祖国和人民。</a:t>
            </a:r>
            <a:endParaRPr lang="zh-CN" altLang="en-US" b="1" dirty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373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charRg st="1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73732">
                                            <p:txEl>
                                              <p:charRg st="15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charRg st="3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73732">
                                            <p:txEl>
                                              <p:charRg st="34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charRg st="61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73732">
                                            <p:txEl>
                                              <p:charRg st="61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文本框 74753"/>
          <p:cNvSpPr txBox="1"/>
          <p:nvPr/>
        </p:nvSpPr>
        <p:spPr>
          <a:xfrm>
            <a:off x="0" y="30480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5" name="文本框 74754"/>
          <p:cNvSpPr txBox="1"/>
          <p:nvPr/>
        </p:nvSpPr>
        <p:spPr>
          <a:xfrm>
            <a:off x="304800" y="914400"/>
            <a:ext cx="9144000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8000" b="1" dirty="0">
                <a:solidFill>
                  <a:srgbClr val="66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6000" b="1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根据以上认识，谈谈你如何理解课文题目</a:t>
            </a:r>
            <a:r>
              <a:rPr lang="en-US" altLang="zh-CN" sz="6000" b="1"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伟大的悲剧</a:t>
            </a:r>
            <a:r>
              <a:rPr lang="en-US" altLang="zh-CN" sz="6000" b="1"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文本框 75777"/>
          <p:cNvSpPr txBox="1"/>
          <p:nvPr/>
        </p:nvSpPr>
        <p:spPr>
          <a:xfrm>
            <a:off x="0" y="609600"/>
            <a:ext cx="85344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8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5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80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5400" dirty="0">
                <a:latin typeface="Times New Roman" panose="02020603050405020304" pitchFamily="18" charset="0"/>
                <a:ea typeface="宋体" panose="02010600030101010101" pitchFamily="2" charset="-122"/>
              </a:rPr>
              <a:t>失败之悲</a:t>
            </a:r>
            <a:r>
              <a:rPr lang="en-US" altLang="zh-CN" sz="540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5400" dirty="0">
                <a:latin typeface="Times New Roman" panose="02020603050405020304" pitchFamily="18" charset="0"/>
                <a:ea typeface="宋体" panose="02010600030101010101" pitchFamily="2" charset="-122"/>
              </a:rPr>
              <a:t>冒险精神</a:t>
            </a:r>
            <a:endParaRPr lang="zh-CN" altLang="en-US" sz="5400" b="1">
              <a:solidFill>
                <a:srgbClr val="66FF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5779" name="文本框 75778"/>
          <p:cNvSpPr txBox="1"/>
          <p:nvPr/>
        </p:nvSpPr>
        <p:spPr>
          <a:xfrm>
            <a:off x="7315200" y="4800600"/>
            <a:ext cx="1371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5780" name="文本框 75779"/>
          <p:cNvSpPr txBox="1"/>
          <p:nvPr/>
        </p:nvSpPr>
        <p:spPr>
          <a:xfrm>
            <a:off x="755650" y="0"/>
            <a:ext cx="76327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4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悲剧                    伟大</a:t>
            </a:r>
            <a:endParaRPr lang="zh-CN" altLang="en-US" sz="40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5781" name="文本框 75780"/>
          <p:cNvSpPr txBox="1"/>
          <p:nvPr/>
        </p:nvSpPr>
        <p:spPr>
          <a:xfrm>
            <a:off x="304800" y="2133600"/>
            <a:ext cx="86106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540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5400" dirty="0">
                <a:latin typeface="Times New Roman" panose="02020603050405020304" pitchFamily="18" charset="0"/>
                <a:ea typeface="宋体" panose="02010600030101010101" pitchFamily="2" charset="-122"/>
              </a:rPr>
              <a:t>作证之悲</a:t>
            </a:r>
            <a:r>
              <a:rPr lang="en-US" altLang="zh-CN" sz="540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5400" dirty="0">
                <a:latin typeface="Times New Roman" panose="02020603050405020304" pitchFamily="18" charset="0"/>
                <a:ea typeface="宋体" panose="02010600030101010101" pitchFamily="2" charset="-122"/>
              </a:rPr>
              <a:t>诚信</a:t>
            </a:r>
            <a:endParaRPr lang="zh-CN" altLang="en-US" sz="5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5782" name="文本框 75781"/>
          <p:cNvSpPr txBox="1"/>
          <p:nvPr/>
        </p:nvSpPr>
        <p:spPr>
          <a:xfrm>
            <a:off x="304800" y="3200400"/>
            <a:ext cx="8153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540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5400" dirty="0">
                <a:latin typeface="Times New Roman" panose="02020603050405020304" pitchFamily="18" charset="0"/>
                <a:ea typeface="宋体" panose="02010600030101010101" pitchFamily="2" charset="-122"/>
              </a:rPr>
              <a:t>死亡之悲</a:t>
            </a:r>
            <a:r>
              <a:rPr lang="en-US" altLang="zh-CN" sz="540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5400" dirty="0">
                <a:latin typeface="Times New Roman" panose="02020603050405020304" pitchFamily="18" charset="0"/>
                <a:ea typeface="宋体" panose="02010600030101010101" pitchFamily="2" charset="-122"/>
              </a:rPr>
              <a:t>团结   无私</a:t>
            </a:r>
            <a:endParaRPr lang="zh-CN" altLang="en-US" sz="5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5783" name="文本框 75782"/>
          <p:cNvSpPr txBox="1"/>
          <p:nvPr/>
        </p:nvSpPr>
        <p:spPr>
          <a:xfrm>
            <a:off x="250825" y="4162425"/>
            <a:ext cx="9144000" cy="324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540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sz="5400" dirty="0">
                <a:latin typeface="Times New Roman" panose="02020603050405020304" pitchFamily="18" charset="0"/>
                <a:ea typeface="宋体" panose="02010600030101010101" pitchFamily="2" charset="-122"/>
              </a:rPr>
              <a:t>世人之悲</a:t>
            </a:r>
            <a:r>
              <a:rPr lang="en-US" altLang="zh-CN" sz="540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5400" dirty="0">
                <a:latin typeface="Times New Roman" panose="02020603050405020304" pitchFamily="18" charset="0"/>
                <a:ea typeface="宋体" panose="02010600030101010101" pitchFamily="2" charset="-122"/>
              </a:rPr>
              <a:t>敬仰永远悼念，</a:t>
            </a:r>
            <a:endParaRPr lang="zh-CN" altLang="en-US" sz="5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5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</a:t>
            </a:r>
            <a:r>
              <a:rPr lang="zh-CN" altLang="en-US" sz="4800" dirty="0">
                <a:latin typeface="Times New Roman" panose="02020603050405020304" pitchFamily="18" charset="0"/>
                <a:ea typeface="宋体" panose="02010600030101010101" pitchFamily="2" charset="-122"/>
              </a:rPr>
              <a:t>从中获得精神鼓舞</a:t>
            </a:r>
            <a:endParaRPr lang="zh-CN" altLang="en-US" sz="4800" b="1" dirty="0">
              <a:solidFill>
                <a:srgbClr val="66FF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endParaRPr lang="zh-CN" altLang="en-US" sz="4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  <p:bldP spid="75779" grpId="0"/>
      <p:bldP spid="75781" grpId="0"/>
      <p:bldP spid="75782" grpId="0"/>
      <p:bldP spid="757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33793" descr="南极冰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33794"/>
          <p:cNvSpPr txBox="1"/>
          <p:nvPr/>
        </p:nvSpPr>
        <p:spPr>
          <a:xfrm>
            <a:off x="7823200" y="333375"/>
            <a:ext cx="915988" cy="39306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i="1" dirty="0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宋体" panose="02010600030101010101" pitchFamily="2" charset="-122"/>
              </a:rPr>
              <a:t>南  极  冰  川</a:t>
            </a:r>
            <a:endParaRPr lang="zh-CN" altLang="en-US" sz="4800" b="1" i="1" dirty="0">
              <a:solidFill>
                <a:schemeClr val="bg1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矩形 76801"/>
          <p:cNvSpPr/>
          <p:nvPr/>
        </p:nvSpPr>
        <p:spPr>
          <a:xfrm>
            <a:off x="323850" y="0"/>
            <a:ext cx="5638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00FF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品味语句含义：</a:t>
            </a:r>
            <a:endParaRPr lang="zh-CN" altLang="en-US" sz="3600">
              <a:ln w="12700" cap="flat" cmpd="sng">
                <a:solidFill>
                  <a:srgbClr val="00FF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6803" name="文本框 76802"/>
          <p:cNvSpPr txBox="1"/>
          <p:nvPr/>
        </p:nvSpPr>
        <p:spPr>
          <a:xfrm flipH="1">
            <a:off x="409575" y="3349625"/>
            <a:ext cx="18415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endParaRPr lang="zh-CN" altLang="en-US" sz="2800" b="1" dirty="0">
              <a:solidFill>
                <a:srgbClr val="66FF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endParaRPr lang="zh-CN" altLang="en-US" sz="2800" b="1" dirty="0">
              <a:solidFill>
                <a:srgbClr val="66FF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endParaRPr lang="zh-CN" altLang="en-US" sz="2800" b="1" dirty="0">
              <a:solidFill>
                <a:srgbClr val="66FF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04" name="文本框 76803"/>
          <p:cNvSpPr txBox="1"/>
          <p:nvPr/>
        </p:nvSpPr>
        <p:spPr>
          <a:xfrm>
            <a:off x="304800" y="914400"/>
            <a:ext cx="88392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3200" b="1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、对人类来说，第一个到达者拥有一切，第二个到者什么也不是。作者在这里要表达的是什么意思？你同意这种说法吗？</a:t>
            </a:r>
            <a:endParaRPr lang="zh-CN" altLang="en-US" sz="3200" b="1" dirty="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endParaRPr lang="zh-CN" altLang="en-US" sz="320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05" name="文本框 76804"/>
          <p:cNvSpPr txBox="1"/>
          <p:nvPr/>
        </p:nvSpPr>
        <p:spPr>
          <a:xfrm>
            <a:off x="0" y="3068638"/>
            <a:ext cx="9144000" cy="131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作者站在斯科特的角度，表达了角逐失败后的一种极度沮丧、悲哀的心情。</a:t>
            </a:r>
            <a:endParaRPr lang="zh-CN" altLang="en-US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  <p:bldP spid="7680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矩形 77825"/>
          <p:cNvSpPr/>
          <p:nvPr/>
        </p:nvSpPr>
        <p:spPr>
          <a:xfrm>
            <a:off x="304800" y="0"/>
            <a:ext cx="5638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00FF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品味语句含义：</a:t>
            </a:r>
            <a:endParaRPr lang="zh-CN" altLang="en-US" sz="3600">
              <a:ln w="12700" cap="flat" cmpd="sng">
                <a:solidFill>
                  <a:srgbClr val="00FF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7827" name="文本框 77826"/>
          <p:cNvSpPr txBox="1"/>
          <p:nvPr/>
        </p:nvSpPr>
        <p:spPr>
          <a:xfrm>
            <a:off x="107950" y="1125538"/>
            <a:ext cx="88392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3600" b="1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、挪威国旗“耀武扬威”“洋洋得意”地在这被人类冲破的堡垒上猎猎作响。（国旗怎么会“耀武扬威”“洋洋得意”？这里表现出斯科特内心什么样的复杂感情？）</a:t>
            </a:r>
            <a:endParaRPr lang="zh-CN" altLang="en-US" sz="3600" b="1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7828" name="文本框 77827"/>
          <p:cNvSpPr txBox="1"/>
          <p:nvPr/>
        </p:nvSpPr>
        <p:spPr>
          <a:xfrm>
            <a:off x="0" y="4221163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了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拟人的修辞手法，表达了斯科特和伙伴们痛苦万分的心情。</a:t>
            </a:r>
            <a:endParaRPr lang="zh-CN" altLang="en-US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  <p:bldP spid="7782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矩形 78849"/>
          <p:cNvSpPr/>
          <p:nvPr/>
        </p:nvSpPr>
        <p:spPr>
          <a:xfrm>
            <a:off x="304800" y="0"/>
            <a:ext cx="5638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00FF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品味语句含义：</a:t>
            </a:r>
            <a:endParaRPr lang="zh-CN" altLang="en-US" sz="3600">
              <a:ln w="12700" cap="flat" cmpd="sng">
                <a:solidFill>
                  <a:srgbClr val="00FF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8851" name="文本框 78850"/>
          <p:cNvSpPr txBox="1"/>
          <p:nvPr/>
        </p:nvSpPr>
        <p:spPr>
          <a:xfrm>
            <a:off x="323850" y="981075"/>
            <a:ext cx="8577263" cy="22272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buClrTx/>
            </a:pPr>
            <a:r>
              <a:rPr lang="en-US" altLang="zh-CN" sz="2800" b="1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、斯科特接受了这项任务，他要忠实地去履行这一最</a:t>
            </a:r>
            <a:endParaRPr lang="zh-CN" altLang="en-US" sz="2800" b="1" dirty="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r>
              <a:rPr lang="zh-CN" altLang="en-US" sz="28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冷酷无情的职责：在世界面前为另一个人完成的业绩</a:t>
            </a:r>
            <a:endParaRPr lang="zh-CN" altLang="en-US" sz="2800" b="1" dirty="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r>
              <a:rPr lang="zh-CN" altLang="en-US" sz="28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作证，而这一事业正是他自己所热烈追求的。（斯科</a:t>
            </a:r>
            <a:endParaRPr lang="zh-CN" altLang="en-US" sz="2800" b="1" dirty="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r>
              <a:rPr lang="zh-CN" altLang="en-US" sz="28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特为什么要接受这项为他人业绩作证的任务？他不接</a:t>
            </a:r>
            <a:endParaRPr lang="zh-CN" altLang="en-US" sz="2800" b="1" dirty="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r>
              <a:rPr lang="zh-CN" altLang="en-US" sz="28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受不行吗？</a:t>
            </a:r>
            <a:endParaRPr lang="zh-CN" altLang="en-US" sz="2400" b="1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8852" name="文本框 78851"/>
          <p:cNvSpPr txBox="1"/>
          <p:nvPr/>
        </p:nvSpPr>
        <p:spPr>
          <a:xfrm>
            <a:off x="0" y="3429000"/>
            <a:ext cx="9144000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斯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科特受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英国传统文化的影响，讲求绅士风度，主张诚实、守信，坦然面对成功和失败，不能不接受这项为他人作证的任务。正因为他的这一行动，其人格才显得无比高尚，赢得人们的尊敬。</a:t>
            </a:r>
            <a:endParaRPr lang="zh-CN" altLang="en-US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  <p:bldP spid="7885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文本框 79873">
            <a:hlinkClick r:id="rId1" action="ppaction://hlinksldjump"/>
          </p:cNvPr>
          <p:cNvSpPr txBox="1"/>
          <p:nvPr/>
        </p:nvSpPr>
        <p:spPr>
          <a:xfrm>
            <a:off x="134938" y="684213"/>
            <a:ext cx="8901112" cy="3387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buClrTx/>
            </a:pPr>
            <a:r>
              <a:rPr lang="en-US" altLang="zh-CN" sz="3600" b="1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36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、但是在这白雪皑皑的荒漠上，只有心中</a:t>
            </a:r>
            <a:endParaRPr lang="zh-CN" altLang="en-US" sz="3600" b="1" dirty="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r>
              <a:rPr lang="zh-CN" altLang="en-US" sz="36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的海市蜃楼，它召来那些由于爱情、忠诚</a:t>
            </a:r>
            <a:endParaRPr lang="zh-CN" altLang="en-US" sz="3600" b="1" dirty="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r>
              <a:rPr lang="zh-CN" altLang="en-US" sz="36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和友谊曾经同他有过联系的各种人的形象，</a:t>
            </a:r>
            <a:endParaRPr lang="zh-CN" altLang="en-US" sz="3600" b="1" dirty="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r>
              <a:rPr lang="zh-CN" altLang="en-US" sz="36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他给所有人留下了话。（联系上下文看，</a:t>
            </a:r>
            <a:endParaRPr lang="zh-CN" altLang="en-US" sz="3600" b="1" dirty="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r>
              <a:rPr lang="zh-CN" altLang="en-US" sz="36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“心中的海市蜃楼”是指什么？作者为什么</a:t>
            </a:r>
            <a:endParaRPr lang="zh-CN" altLang="en-US" sz="3600" b="1" dirty="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r>
              <a:rPr lang="zh-CN" altLang="en-US" sz="36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要这样比喻？）</a:t>
            </a:r>
            <a:endParaRPr lang="zh-CN" altLang="en-US" sz="240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9875" name="矩形 79874"/>
          <p:cNvSpPr/>
          <p:nvPr/>
        </p:nvSpPr>
        <p:spPr>
          <a:xfrm>
            <a:off x="304800" y="0"/>
            <a:ext cx="5638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00FF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品味语句含义：</a:t>
            </a:r>
            <a:endParaRPr lang="zh-CN" altLang="en-US" sz="3600">
              <a:ln w="12700" cap="flat" cmpd="sng">
                <a:solidFill>
                  <a:srgbClr val="00FF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9876" name="文本框 79875"/>
          <p:cNvSpPr txBox="1"/>
          <p:nvPr/>
        </p:nvSpPr>
        <p:spPr>
          <a:xfrm>
            <a:off x="0" y="4365625"/>
            <a:ext cx="91440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指斯科特在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离开世界之前心中回忆的美好的往事和他对祖国亲人和朋友的怀想。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虽是美好的，却是无法实现的，这样写更加突出了悲剧效果，给人心灵的冲击。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98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9876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charRg st="38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9876">
                                            <p:txEl>
                                              <p:charRg st="38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文本框 80897">
            <a:hlinkClick r:id="rId1" action="ppaction://hlinksldjump"/>
          </p:cNvPr>
          <p:cNvSpPr txBox="1"/>
          <p:nvPr/>
        </p:nvSpPr>
        <p:spPr>
          <a:xfrm>
            <a:off x="179388" y="908050"/>
            <a:ext cx="8964612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3600" b="1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36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、一个人虽然在不可战胜的厄运的搏斗中</a:t>
            </a:r>
            <a:endParaRPr lang="zh-CN" altLang="en-US" sz="3600" b="1" dirty="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r>
              <a:rPr lang="zh-CN" altLang="en-US" sz="36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毁灭自己，但他的心灵却因此变得无比高</a:t>
            </a:r>
            <a:endParaRPr lang="zh-CN" altLang="en-US" sz="3600" b="1" dirty="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r>
              <a:rPr lang="zh-CN" altLang="en-US" sz="36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尚。所有这些在一切时代都是最伟大的悲剧。</a:t>
            </a:r>
            <a:endParaRPr lang="zh-CN" altLang="en-US" sz="3600" b="1" dirty="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r>
              <a:rPr lang="zh-CN" altLang="en-US" sz="36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（这两句话是什么意思？在全文中起什么作用？）</a:t>
            </a:r>
            <a:endParaRPr lang="zh-CN" altLang="en-US" sz="3600" b="1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0899" name="矩形 80898"/>
          <p:cNvSpPr/>
          <p:nvPr/>
        </p:nvSpPr>
        <p:spPr>
          <a:xfrm>
            <a:off x="304800" y="0"/>
            <a:ext cx="5638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00FF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品味语句含义：</a:t>
            </a:r>
            <a:endParaRPr lang="zh-CN" altLang="en-US" sz="3600">
              <a:ln w="12700" cap="flat" cmpd="sng">
                <a:solidFill>
                  <a:srgbClr val="00FF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0900" name="文本框 80899"/>
          <p:cNvSpPr txBox="1"/>
          <p:nvPr/>
        </p:nvSpPr>
        <p:spPr>
          <a:xfrm>
            <a:off x="0" y="3789363"/>
            <a:ext cx="9324975" cy="2895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表达了作者对斯科特崇高的赞誉，意思是虽然他的肉体倒下了但是他的心灵经受了考验，变得无比的崇高。有价值的、美的毁灭当然是伟大的悲剧。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这句话是主旨句，起点题的作用。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0900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charRg st="68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0900">
                                            <p:txEl>
                                              <p:charRg st="68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2946" name="图片 82945" descr="Img1648083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334000" cy="4598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47" name="图片 82946" descr="Img1648083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0"/>
            <a:ext cx="3733800" cy="464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948" name="文本框 82947"/>
          <p:cNvSpPr txBox="1"/>
          <p:nvPr/>
        </p:nvSpPr>
        <p:spPr>
          <a:xfrm>
            <a:off x="304800" y="4800600"/>
            <a:ext cx="8153400" cy="1311275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2002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年北大“山鹰”登山 队在希夏邦马峰遭到雪崩</a:t>
            </a: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,5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名队员遇难</a:t>
            </a:r>
            <a:endParaRPr lang="zh-CN" altLang="en-US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10000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3970" name="图片 83969" descr="1_1-74-1646-21_2003020385215_smal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800600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1" name="图片 83970" descr="1_1-74-1636-21_2003020385214_smal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0"/>
            <a:ext cx="434340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2" name="文本框 83971"/>
          <p:cNvSpPr txBox="1"/>
          <p:nvPr/>
        </p:nvSpPr>
        <p:spPr>
          <a:xfrm>
            <a:off x="533400" y="4419600"/>
            <a:ext cx="7239000" cy="1920875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2003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年</a:t>
            </a: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月</a:t>
            </a: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日</a:t>
            </a: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美“哥伦比亚”在返回地面时失事</a:t>
            </a: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,7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名宇航员全部遇难</a:t>
            </a:r>
            <a:endParaRPr lang="zh-CN" altLang="en-US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矩形 84993"/>
          <p:cNvSpPr/>
          <p:nvPr/>
        </p:nvSpPr>
        <p:spPr>
          <a:xfrm>
            <a:off x="742950" y="2073910"/>
            <a:ext cx="6989445" cy="271018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这都是真正的英雄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文本框 86017"/>
          <p:cNvSpPr txBox="1"/>
          <p:nvPr/>
        </p:nvSpPr>
        <p:spPr>
          <a:xfrm>
            <a:off x="228600" y="0"/>
            <a:ext cx="9144000" cy="618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5400" b="1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en-US" sz="8000" dirty="0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向所有探险英雄致敬，是他们以过人的胆识和勇气显示了人类认识和探索世界的魄力。</a:t>
            </a:r>
            <a:endParaRPr lang="zh-CN" altLang="en-US" sz="8000" dirty="0">
              <a:solidFill>
                <a:schemeClr val="fol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文本框 87041"/>
          <p:cNvSpPr txBox="1"/>
          <p:nvPr/>
        </p:nvSpPr>
        <p:spPr>
          <a:xfrm>
            <a:off x="609600" y="1524000"/>
            <a:ext cx="6629400" cy="701675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7043" name="矩形 87042"/>
          <p:cNvSpPr/>
          <p:nvPr/>
        </p:nvSpPr>
        <p:spPr>
          <a:xfrm>
            <a:off x="457200" y="198438"/>
            <a:ext cx="2940050" cy="91440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chemeClr val="bg2">
                <a:alpha val="80000"/>
              </a:schemeClr>
            </a:outerShdw>
          </a:effectLst>
        </p:spPr>
        <p:txBody>
          <a:bodyPr wrap="none" anchor="t"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5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扩展延伸</a:t>
            </a:r>
            <a:endParaRPr lang="zh-CN" altLang="en-US" sz="5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7044" name="文本框 87043"/>
          <p:cNvSpPr txBox="1"/>
          <p:nvPr/>
        </p:nvSpPr>
        <p:spPr>
          <a:xfrm>
            <a:off x="685800" y="1752600"/>
            <a:ext cx="8458200" cy="1311275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假如你是阿蒙森，当你得知斯科特等人遇难的消息，你要说些什么？</a:t>
            </a:r>
            <a:endParaRPr lang="zh-CN" altLang="en-US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7045" name="图片 87044" descr="anniu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28800"/>
            <a:ext cx="582613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6" name="图片 87045" descr="anniu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810000"/>
            <a:ext cx="582613" cy="60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47" name="文本框 87046"/>
          <p:cNvSpPr txBox="1"/>
          <p:nvPr/>
        </p:nvSpPr>
        <p:spPr>
          <a:xfrm>
            <a:off x="838200" y="3733800"/>
            <a:ext cx="7924800" cy="1311275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假如你是挪威国王，你会说些什么，做些什么？</a:t>
            </a:r>
            <a:endParaRPr lang="zh-CN" altLang="en-US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34817" descr="雪域冰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文本框 34818"/>
          <p:cNvSpPr txBox="1"/>
          <p:nvPr/>
        </p:nvSpPr>
        <p:spPr>
          <a:xfrm>
            <a:off x="395288" y="404813"/>
            <a:ext cx="439261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i="1" dirty="0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宋体" panose="02010600030101010101" pitchFamily="2" charset="-122"/>
              </a:rPr>
              <a:t>雪  域  冰  山</a:t>
            </a:r>
            <a:endParaRPr lang="zh-CN" altLang="en-US" sz="4800" b="1" i="1" dirty="0">
              <a:solidFill>
                <a:schemeClr val="bg1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矩形 88065"/>
          <p:cNvSpPr/>
          <p:nvPr/>
        </p:nvSpPr>
        <p:spPr>
          <a:xfrm>
            <a:off x="762000" y="703263"/>
            <a:ext cx="7772400" cy="338328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5400" b="1" dirty="0">
                <a:solidFill>
                  <a:srgbClr val="00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5400" b="1" dirty="0">
                <a:solidFill>
                  <a:srgbClr val="00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学了这篇课文，你有什么感想？你对胜利和失败有了新的认识吗？写一篇读后感。</a:t>
            </a:r>
            <a:endParaRPr lang="zh-CN" altLang="en-US" sz="5400" b="1" dirty="0">
              <a:solidFill>
                <a:srgbClr val="00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35841" descr="纳尔逊冰盖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69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文本框 35842"/>
          <p:cNvSpPr txBox="1"/>
          <p:nvPr/>
        </p:nvSpPr>
        <p:spPr>
          <a:xfrm>
            <a:off x="5003800" y="5589588"/>
            <a:ext cx="3887788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i="1" dirty="0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宋体" panose="02010600030101010101" pitchFamily="2" charset="-122"/>
              </a:rPr>
              <a:t>纳 尔 逊 冰 盖</a:t>
            </a:r>
            <a:endParaRPr lang="zh-CN" altLang="en-US" sz="4800" b="1" i="1" dirty="0">
              <a:solidFill>
                <a:schemeClr val="bg1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图片 36865" descr="冰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文本框 36866"/>
          <p:cNvSpPr txBox="1"/>
          <p:nvPr/>
        </p:nvSpPr>
        <p:spPr>
          <a:xfrm>
            <a:off x="6238875" y="5783263"/>
            <a:ext cx="247015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i="1" dirty="0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宋体" panose="02010600030101010101" pitchFamily="2" charset="-122"/>
              </a:rPr>
              <a:t>冰  山</a:t>
            </a:r>
            <a:endParaRPr lang="zh-CN" altLang="en-US" sz="5400" b="1" i="1" dirty="0">
              <a:solidFill>
                <a:schemeClr val="bg1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图片 37889" descr="积雪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文本框 37890"/>
          <p:cNvSpPr txBox="1"/>
          <p:nvPr/>
        </p:nvSpPr>
        <p:spPr>
          <a:xfrm>
            <a:off x="323850" y="3789363"/>
            <a:ext cx="915988" cy="25209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i="1" dirty="0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宋体" panose="02010600030101010101" pitchFamily="2" charset="-122"/>
              </a:rPr>
              <a:t>积     雪</a:t>
            </a:r>
            <a:endParaRPr lang="zh-CN" altLang="en-US" sz="4800" b="1" i="1" dirty="0">
              <a:solidFill>
                <a:schemeClr val="bg1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"/>
</p:sld>
</file>

<file path=ppt/theme/theme1.xml><?xml version="1.0" encoding="utf-8"?>
<a:theme xmlns:a="http://schemas.openxmlformats.org/drawingml/2006/main" name="淡雅花卉">
  <a:themeElements>
    <a:clrScheme name="淡雅花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淡雅花卉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淡雅花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淡雅花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淡雅花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淡雅花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淡雅花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淡雅花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淡雅花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淡雅花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淡雅花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淡雅花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淡雅花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淡雅花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淡雅花卉">
  <a:themeElements>
    <a:clrScheme name="1_淡雅花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淡雅花卉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淡雅花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淡雅花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淡雅花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淡雅花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淡雅花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淡雅花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淡雅花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淡雅花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淡雅花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淡雅花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淡雅花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淡雅花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淡雅花卉</Template>
  <TotalTime>0</TotalTime>
  <Words>3668</Words>
  <Application>WPS 演示</Application>
  <PresentationFormat>在屏幕上显示</PresentationFormat>
  <Paragraphs>443</Paragraphs>
  <Slides>60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60</vt:i4>
      </vt:variant>
    </vt:vector>
  </HeadingPairs>
  <TitlesOfParts>
    <vt:vector size="71" baseType="lpstr">
      <vt:lpstr>Arial</vt:lpstr>
      <vt:lpstr>宋体</vt:lpstr>
      <vt:lpstr>Wingdings</vt:lpstr>
      <vt:lpstr>微软雅黑</vt:lpstr>
      <vt:lpstr>Times New Roman</vt:lpstr>
      <vt:lpstr>Calibri</vt:lpstr>
      <vt:lpstr>楷体_GB2312</vt:lpstr>
      <vt:lpstr>黑体</vt:lpstr>
      <vt:lpstr>新宋体</vt:lpstr>
      <vt:lpstr>淡雅花卉</vt:lpstr>
      <vt:lpstr>1_淡雅花卉</vt:lpstr>
      <vt:lpstr>PowerPoint 演示文稿</vt:lpstr>
      <vt:lpstr>学习目标</vt:lpstr>
      <vt:lpstr>PowerPoint 演示文稿</vt:lpstr>
      <vt:lpstr>南极洲的气候特征和成因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读一读，写一写： </vt:lpstr>
      <vt:lpstr>PowerPoint 演示文稿</vt:lpstr>
      <vt:lpstr>PowerPoint 演示文稿</vt:lpstr>
      <vt:lpstr>PowerPoint 演示文稿</vt:lpstr>
      <vt:lpstr>本文共写了五个人物， 他们的姓名和身份分别是：</vt:lpstr>
      <vt:lpstr>PowerPoint 演示文稿</vt:lpstr>
      <vt:lpstr>PowerPoint 演示文稿</vt:lpstr>
      <vt:lpstr>PowerPoint 演示文稿</vt:lpstr>
      <vt:lpstr>PowerPoint 演示文稿</vt:lpstr>
      <vt:lpstr>4、理清故事情节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雨林木风</dc:creator>
  <cp:lastModifiedBy>hp</cp:lastModifiedBy>
  <cp:revision>25</cp:revision>
  <dcterms:created xsi:type="dcterms:W3CDTF">2009-07-22T08:52:00Z</dcterms:created>
  <dcterms:modified xsi:type="dcterms:W3CDTF">2017-05-25T00:41:54Z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