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4" r:id="rId3"/>
    <p:sldId id="277" r:id="rId4"/>
    <p:sldId id="268" r:id="rId5"/>
    <p:sldId id="276" r:id="rId6"/>
    <p:sldId id="273" r:id="rId7"/>
    <p:sldId id="278" r:id="rId8"/>
    <p:sldId id="270" r:id="rId9"/>
    <p:sldId id="269" r:id="rId10"/>
    <p:sldId id="275" r:id="rId11"/>
    <p:sldId id="267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CCC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20" autoAdjust="0"/>
  </p:normalViewPr>
  <p:slideViewPr>
    <p:cSldViewPr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34F01-A433-4EA7-89D2-2305D094711C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D25F4-68CA-4895-BEB8-C2E3EC6E06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220B4-B877-4853-A0A7-BEE4FE3FC5A7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42277-8B0A-4D52-A304-6C8DD9724B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769B0-B18F-4E26-803E-6E76B085F4A8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E88E3-0963-413B-BA23-8D03FDB73E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96D92-6564-4B89-B559-2407ECC4A5EF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4A6B9-A35C-47BE-A4F4-A12B357B4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33D9D-4EA5-460C-8A4E-907B1035674D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27837-D7CA-493A-8535-99F96F84E9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5D699-6B9F-41B4-BADF-5DE6759A123A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50383-090C-41CD-A2E1-57F789B4F6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96062-96B2-42D8-9E19-3ABD8539C363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C654D-C28F-445B-B437-083FC5E260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A27B7-A84B-4B32-B51F-3BDE3CF4E861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5BCA9-AE34-4A98-804B-62374F96C6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0E0FA-77D0-4121-8D1A-D84D4F8E2A14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3C043-2442-4407-81D0-9C0CA74E04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CE88B-1102-4E6D-9258-610A16B92A74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7DE99-F1D3-4E80-9E4A-18871236C8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EDD12-62C4-444B-8655-6464ED7CD69C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E1E18-0E9F-4ADF-AD89-F083B2ADC2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24659E-415E-43F4-91EB-7624BD802020}" type="datetimeFigureOut">
              <a:rPr lang="zh-CN" altLang="en-US"/>
              <a:pPr>
                <a:defRPr/>
              </a:pPr>
              <a:t>2016/11/29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93641E-303E-445F-902F-B3434333EC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9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714375"/>
            <a:ext cx="80010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071670" y="1571612"/>
            <a:ext cx="403244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+mn-lt"/>
                <a:ea typeface="+mn-ea"/>
              </a:rPr>
              <a:t>氓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870450" y="3703638"/>
            <a:ext cx="6477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317" name="TextBox 7"/>
          <p:cNvSpPr txBox="1">
            <a:spLocks noChangeArrowheads="1"/>
          </p:cNvSpPr>
          <p:nvPr/>
        </p:nvSpPr>
        <p:spPr bwMode="auto">
          <a:xfrm>
            <a:off x="5286375" y="3429000"/>
            <a:ext cx="35290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诗经</a:t>
            </a:r>
            <a:r>
              <a:rPr lang="en-US" altLang="zh-CN" sz="3600" b="1">
                <a:latin typeface="黑体" pitchFamily="2" charset="-122"/>
                <a:ea typeface="黑体" pitchFamily="2" charset="-122"/>
              </a:rPr>
              <a:t>》</a:t>
            </a:r>
            <a:endParaRPr lang="zh-CN" altLang="en-US" sz="36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4429125" y="6072188"/>
            <a:ext cx="4714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冷水江市第六中学 潘靓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788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857250" y="1428750"/>
            <a:ext cx="4075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/>
                <a:ea typeface="微软雅黑"/>
                <a:cs typeface="微软雅黑"/>
              </a:rPr>
              <a:t>于嗟女兮，无与士耽。</a:t>
            </a: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971550" y="2708275"/>
            <a:ext cx="41767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/>
                <a:ea typeface="微软雅黑"/>
                <a:cs typeface="微软雅黑"/>
              </a:rPr>
              <a:t>女也不爽，士贰其行。士也罔极，二三其德。</a:t>
            </a: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827088" y="4508500"/>
            <a:ext cx="4651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/>
                <a:ea typeface="微软雅黑"/>
                <a:cs typeface="微软雅黑"/>
              </a:rPr>
              <a:t>反是不思，亦已焉哉！</a:t>
            </a:r>
            <a:endParaRPr lang="zh-CN" altLang="en-US" sz="3200" b="1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2533" name="TextBox 6"/>
          <p:cNvSpPr txBox="1">
            <a:spLocks noChangeArrowheads="1"/>
          </p:cNvSpPr>
          <p:nvPr/>
        </p:nvSpPr>
        <p:spPr bwMode="auto">
          <a:xfrm>
            <a:off x="2928938" y="0"/>
            <a:ext cx="40005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觉醒之美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5508625" y="1341438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初次</a:t>
            </a:r>
            <a:r>
              <a:rPr lang="zh-CN" altLang="en-US" sz="3600" b="1">
                <a:ea typeface="黑体" pitchFamily="2" charset="-122"/>
              </a:rPr>
              <a:t>觉醒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5508625" y="29972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再次</a:t>
            </a:r>
            <a:r>
              <a:rPr lang="zh-CN" altLang="en-US" sz="3600" b="1">
                <a:ea typeface="黑体" pitchFamily="2" charset="-122"/>
              </a:rPr>
              <a:t>觉醒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5508625" y="45085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终极</a:t>
            </a:r>
            <a:r>
              <a:rPr lang="zh-CN" altLang="en-US" sz="3600" b="1">
                <a:ea typeface="黑体" pitchFamily="2" charset="-122"/>
              </a:rPr>
              <a:t>觉醒</a:t>
            </a:r>
            <a:endParaRPr lang="zh-CN" altLang="en-US" sz="3600" b="1">
              <a:solidFill>
                <a:srgbClr val="FF0000"/>
              </a:solidFill>
              <a:ea typeface="黑体" pitchFamily="2" charset="-122"/>
            </a:endParaRPr>
          </a:p>
        </p:txBody>
      </p:sp>
      <p:sp>
        <p:nvSpPr>
          <p:cNvPr id="22539" name="AutoShape 11"/>
          <p:cNvSpPr>
            <a:spLocks noChangeArrowheads="1"/>
          </p:cNvSpPr>
          <p:nvPr/>
        </p:nvSpPr>
        <p:spPr bwMode="auto">
          <a:xfrm>
            <a:off x="6156325" y="3644900"/>
            <a:ext cx="288925" cy="863600"/>
          </a:xfrm>
          <a:prstGeom prst="downArrow">
            <a:avLst>
              <a:gd name="adj1" fmla="val 50000"/>
              <a:gd name="adj2" fmla="val 747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2540" name="AutoShape 12"/>
          <p:cNvSpPr>
            <a:spLocks noChangeArrowheads="1"/>
          </p:cNvSpPr>
          <p:nvPr/>
        </p:nvSpPr>
        <p:spPr bwMode="auto">
          <a:xfrm>
            <a:off x="6156325" y="2060575"/>
            <a:ext cx="288925" cy="863600"/>
          </a:xfrm>
          <a:prstGeom prst="downArrow">
            <a:avLst>
              <a:gd name="adj1" fmla="val 50000"/>
              <a:gd name="adj2" fmla="val 747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5" grpId="0"/>
      <p:bldP spid="22536" grpId="0"/>
      <p:bldP spid="22537" grpId="0"/>
      <p:bldP spid="22539" grpId="0" animBg="1"/>
      <p:bldP spid="225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9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 descr="1_160118144241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0" y="0"/>
            <a:ext cx="9144000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   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致橡树（节选）</a:t>
            </a:r>
            <a:r>
              <a:rPr lang="zh-CN" altLang="en-US" sz="2800">
                <a:latin typeface="黑体" pitchFamily="2" charset="-122"/>
                <a:ea typeface="黑体" pitchFamily="2" charset="-122"/>
              </a:rPr>
              <a:t>舒婷</a:t>
            </a:r>
            <a:endParaRPr lang="en-US" altLang="zh-CN" sz="280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我如果爱你——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绝不像攀援的凌霄花，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借你的高枝炫耀自己；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我如果爱你——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绝不学痴情的鸟儿，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为绿荫重复单调的歌曲；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     ……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我必须是你近旁的一株木棉，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做为树的形象和你站在一起。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根，紧握在地下；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叶，相触在云里。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每一阵风过，</a:t>
            </a: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我们都互相致意。</a:t>
            </a:r>
            <a:endParaRPr lang="en-US" altLang="zh-CN" sz="2800" b="1">
              <a:latin typeface="黑体" pitchFamily="2" charset="-122"/>
              <a:ea typeface="黑体" pitchFamily="2" charset="-122"/>
            </a:endParaRPr>
          </a:p>
          <a:p>
            <a:endParaRPr lang="en-US" altLang="zh-CN" sz="2800" b="1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556" name="矩形 4"/>
          <p:cNvSpPr>
            <a:spLocks noChangeArrowheads="1"/>
          </p:cNvSpPr>
          <p:nvPr/>
        </p:nvSpPr>
        <p:spPr bwMode="auto">
          <a:xfrm>
            <a:off x="3071813" y="6215063"/>
            <a:ext cx="906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……</a:t>
            </a:r>
            <a:endParaRPr lang="zh-CN" altLang="en-US" sz="2800"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214438" y="1285875"/>
            <a:ext cx="657225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微软雅黑"/>
                <a:ea typeface="微软雅黑"/>
                <a:cs typeface="微软雅黑"/>
              </a:rPr>
              <a:t>       在</a:t>
            </a:r>
            <a:r>
              <a:rPr lang="en-US" altLang="zh-CN" sz="4000" b="1" dirty="0">
                <a:latin typeface="微软雅黑"/>
                <a:ea typeface="微软雅黑"/>
                <a:cs typeface="微软雅黑"/>
              </a:rPr>
              <a:t>《</a:t>
            </a:r>
            <a:r>
              <a:rPr lang="zh-CN" altLang="en-US" sz="4000" b="1" dirty="0">
                <a:latin typeface="微软雅黑"/>
                <a:ea typeface="微软雅黑"/>
                <a:cs typeface="微软雅黑"/>
              </a:rPr>
              <a:t>诗经</a:t>
            </a:r>
            <a:r>
              <a:rPr lang="en-US" altLang="zh-CN" sz="4000" b="1" dirty="0">
                <a:latin typeface="微软雅黑"/>
                <a:ea typeface="微软雅黑"/>
                <a:cs typeface="微软雅黑"/>
              </a:rPr>
              <a:t>》</a:t>
            </a:r>
            <a:r>
              <a:rPr lang="zh-CN" altLang="en-US" sz="4000" b="1" dirty="0">
                <a:latin typeface="微软雅黑"/>
                <a:ea typeface="微软雅黑"/>
                <a:cs typeface="微软雅黑"/>
              </a:rPr>
              <a:t>中</a:t>
            </a:r>
            <a:r>
              <a:rPr lang="zh-CN" altLang="en-US" sz="4000" b="1" dirty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最完美</a:t>
            </a:r>
            <a:r>
              <a:rPr lang="zh-CN" altLang="en-US" sz="4000" b="1" dirty="0">
                <a:latin typeface="微软雅黑"/>
                <a:ea typeface="微软雅黑"/>
                <a:cs typeface="微软雅黑"/>
              </a:rPr>
              <a:t>的女性，我以为便是那位卫国的女子。</a:t>
            </a:r>
            <a:endParaRPr lang="en-US" altLang="zh-CN" sz="4000" b="1" dirty="0">
              <a:latin typeface="微软雅黑"/>
              <a:ea typeface="微软雅黑"/>
              <a:cs typeface="微软雅黑"/>
            </a:endParaRPr>
          </a:p>
          <a:p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    </a:t>
            </a:r>
          </a:p>
          <a:p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        ——《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附庸风雅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第三只眼看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&lt;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诗经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&gt;》   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鲍鹏山、王骁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788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2357438" y="0"/>
            <a:ext cx="45005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淇水意象之美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57375" y="1285875"/>
            <a:ext cx="5429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/>
                <a:ea typeface="微软雅黑"/>
                <a:cs typeface="微软雅黑"/>
              </a:rPr>
              <a:t>送子涉淇，至于顿丘。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57375" y="2500313"/>
            <a:ext cx="5286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以尔车来，以我贿迁。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57375" y="3786188"/>
            <a:ext cx="5500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/>
                <a:ea typeface="微软雅黑"/>
                <a:cs typeface="微软雅黑"/>
              </a:rPr>
              <a:t>淇水汤汤，渐车帷裳。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928813" y="5072063"/>
            <a:ext cx="4643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/>
                <a:ea typeface="微软雅黑"/>
                <a:cs typeface="微软雅黑"/>
              </a:rPr>
              <a:t>淇则有岸，隰则有泮。</a:t>
            </a:r>
          </a:p>
        </p:txBody>
      </p:sp>
      <p:sp>
        <p:nvSpPr>
          <p:cNvPr id="8" name="下箭头 7"/>
          <p:cNvSpPr/>
          <p:nvPr/>
        </p:nvSpPr>
        <p:spPr>
          <a:xfrm>
            <a:off x="3571875" y="1857375"/>
            <a:ext cx="428625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下箭头 10"/>
          <p:cNvSpPr/>
          <p:nvPr/>
        </p:nvSpPr>
        <p:spPr>
          <a:xfrm>
            <a:off x="3571875" y="3071813"/>
            <a:ext cx="428625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>
            <a:off x="3571875" y="4429125"/>
            <a:ext cx="428625" cy="714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86500" y="1071563"/>
            <a:ext cx="7858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恋爱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286500" y="2428875"/>
            <a:ext cx="571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出嫁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57938" y="3714750"/>
            <a:ext cx="50006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2" charset="-122"/>
                <a:ea typeface="黑体" pitchFamily="2" charset="-122"/>
              </a:rPr>
              <a:t>被休回家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7788" y="0"/>
            <a:ext cx="9221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928688" y="1143000"/>
            <a:ext cx="7429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sz="4000" b="1">
                <a:latin typeface="黑体" pitchFamily="2" charset="-122"/>
                <a:ea typeface="黑体" pitchFamily="2" charset="-122"/>
              </a:rPr>
              <a:t>不见则忧，既见则喜，夫情之所不容已者，女殆</a:t>
            </a:r>
            <a:r>
              <a:rPr lang="zh-CN" altLang="zh-CN" sz="4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痴</a:t>
            </a:r>
            <a:r>
              <a:rPr lang="zh-CN" altLang="zh-CN" sz="4000" b="1">
                <a:latin typeface="黑体" pitchFamily="2" charset="-122"/>
                <a:ea typeface="黑体" pitchFamily="2" charset="-122"/>
              </a:rPr>
              <a:t>于情者耳——清·方玉润</a:t>
            </a:r>
            <a:endParaRPr lang="zh-CN" altLang="en-US" sz="40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1571625" y="3786188"/>
            <a:ext cx="5643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00125" y="3325813"/>
            <a:ext cx="7143750" cy="21494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88872" rIns="0" bIns="88872" anchor="ctr">
            <a:spAutoFit/>
          </a:bodyPr>
          <a:lstStyle/>
          <a:p>
            <a:r>
              <a:rPr lang="en-US" altLang="zh-CN" sz="3200" b="1">
                <a:solidFill>
                  <a:srgbClr val="17375E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 </a:t>
            </a:r>
            <a:r>
              <a:rPr lang="zh-CN" altLang="en-US" sz="3200" b="1">
                <a:solidFill>
                  <a:srgbClr val="17375E"/>
                </a:solidFill>
                <a:latin typeface="黑体" pitchFamily="2" charset="-122"/>
                <a:ea typeface="黑体" pitchFamily="2" charset="-122"/>
                <a:cs typeface="宋体" charset="-122"/>
              </a:rPr>
              <a:t>译文：看不见心爱的男人就忧心忡忡，见到以后就欢天喜地。感情不能自己控制，女人大概在感情方面容易痴迷的缘故吧？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3071813" y="214313"/>
            <a:ext cx="27860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意象之美</a:t>
            </a:r>
          </a:p>
        </p:txBody>
      </p:sp>
      <p:sp>
        <p:nvSpPr>
          <p:cNvPr id="17411" name="矩形 3"/>
          <p:cNvSpPr>
            <a:spLocks noChangeArrowheads="1"/>
          </p:cNvSpPr>
          <p:nvPr/>
        </p:nvSpPr>
        <p:spPr bwMode="auto">
          <a:xfrm>
            <a:off x="857250" y="1357313"/>
            <a:ext cx="72866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淇水</a:t>
            </a:r>
            <a:r>
              <a:rPr lang="zh-CN" altLang="zh-CN" sz="3600" b="1">
                <a:latin typeface="黑体" pitchFamily="2" charset="-122"/>
                <a:ea typeface="黑体" pitchFamily="2" charset="-122"/>
              </a:rPr>
              <a:t>既感受了卫女恋爱、出嫁时的欢乐，也承载了卫女被无情抛弃的巨大悲伤，既倾听了卫女对变心男子的埋怨，更见证了卫女在这场婚恋悲剧中所表现出的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自尊</a:t>
            </a:r>
            <a:r>
              <a:rPr lang="zh-CN" altLang="zh-CN" sz="3600" b="1">
                <a:latin typeface="黑体" pitchFamily="2" charset="-122"/>
                <a:ea typeface="黑体" pitchFamily="2" charset="-122"/>
              </a:rPr>
              <a:t>独立。</a:t>
            </a:r>
            <a:endParaRPr lang="zh-CN" altLang="en-US" sz="360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928688" y="1285875"/>
            <a:ext cx="7000875" cy="38472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我说她是</a:t>
            </a:r>
            <a:r>
              <a:rPr lang="zh-CN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最完美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的女人，即基于此——她是一个浪漫多情、温柔的恋人，是一个贤惠、勤劳、善良的妻子，是一个自尊、</a:t>
            </a:r>
            <a:r>
              <a:rPr lang="zh-CN" altLang="en-US" sz="3600" b="1" dirty="0">
                <a:latin typeface="黑体" pitchFamily="2" charset="-122"/>
                <a:ea typeface="黑体" pitchFamily="2" charset="-122"/>
              </a:rPr>
              <a:t>自</a:t>
            </a:r>
            <a:r>
              <a:rPr lang="zh-CN" altLang="zh-CN" sz="3600" b="1" dirty="0">
                <a:latin typeface="黑体" pitchFamily="2" charset="-122"/>
                <a:ea typeface="黑体" pitchFamily="2" charset="-122"/>
              </a:rPr>
              <a:t>爱、自强的弃妇。</a:t>
            </a:r>
            <a:endParaRPr lang="en-US" altLang="zh-CN" sz="3600" b="1" dirty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3600" b="1"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3600" b="1" smtClean="0">
                <a:latin typeface="黑体" pitchFamily="2" charset="-122"/>
                <a:ea typeface="黑体" pitchFamily="2" charset="-122"/>
              </a:rPr>
              <a:t>       </a:t>
            </a:r>
            <a:r>
              <a:rPr lang="en-US" altLang="zh-CN" sz="3200" b="1" smtClean="0">
                <a:latin typeface="黑体" pitchFamily="2" charset="-122"/>
                <a:ea typeface="黑体" pitchFamily="2" charset="-122"/>
              </a:rPr>
              <a:t>——</a:t>
            </a:r>
            <a:r>
              <a:rPr lang="en-US" altLang="zh-CN" sz="2800" b="1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附庸风雅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第三只眼看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&lt;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诗经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&gt;》  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鲍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鹏山、王骁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2928938" y="0"/>
            <a:ext cx="30718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形象之美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2571750" y="2428875"/>
            <a:ext cx="43576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觉醒之美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1000125" y="500063"/>
            <a:ext cx="70723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黑体" pitchFamily="2" charset="-122"/>
                <a:ea typeface="黑体" pitchFamily="2" charset="-122"/>
              </a:rPr>
              <a:t>           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邶风·古风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（节选）</a:t>
            </a:r>
            <a:endParaRPr lang="zh-CN" altLang="zh-CN" sz="2800" b="1">
              <a:latin typeface="黑体" pitchFamily="2" charset="-122"/>
              <a:ea typeface="黑体" pitchFamily="2" charset="-122"/>
            </a:endParaRPr>
          </a:p>
          <a:p>
            <a:r>
              <a:rPr lang="zh-CN" altLang="zh-CN" sz="2800" b="1">
                <a:latin typeface="黑体" pitchFamily="2" charset="-122"/>
                <a:ea typeface="黑体" pitchFamily="2" charset="-122"/>
              </a:rPr>
              <a:t>　 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我有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旨蓄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，亦以御冬。宴尔新婚，以我御穷。</a:t>
            </a:r>
          </a:p>
          <a:p>
            <a:r>
              <a:rPr lang="en-US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有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洸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有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溃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，既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诒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我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肄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。不念昔者，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伊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余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来塈</a:t>
            </a:r>
            <a:r>
              <a:rPr lang="zh-CN" altLang="zh-CN" sz="2800" b="1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20483" name="矩形 3"/>
          <p:cNvSpPr>
            <a:spLocks noChangeArrowheads="1"/>
          </p:cNvSpPr>
          <p:nvPr/>
        </p:nvSpPr>
        <p:spPr bwMode="auto">
          <a:xfrm>
            <a:off x="0" y="3429000"/>
            <a:ext cx="91440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黑体" pitchFamily="2" charset="-122"/>
                <a:ea typeface="黑体" pitchFamily="2" charset="-122"/>
              </a:rPr>
              <a:t>注释：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旨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；甘美。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蓄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：聚集。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洸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gu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ā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ng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溃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：水流湍急貌，此借喻人动怒。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既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：尽。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诒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：遗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留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肄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(yì)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劳苦的工作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伊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：唯。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来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助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词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，无实义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。</a:t>
            </a:r>
            <a:r>
              <a:rPr lang="zh-CN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塈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(jì)</a:t>
            </a:r>
            <a:r>
              <a:rPr lang="zh-CN" altLang="zh-CN" sz="2800" b="1">
                <a:latin typeface="黑体" pitchFamily="2" charset="-122"/>
                <a:ea typeface="黑体" pitchFamily="2" charset="-122"/>
              </a:rPr>
              <a:t>爱。</a:t>
            </a:r>
          </a:p>
          <a:p>
            <a:r>
              <a:rPr lang="zh-CN" altLang="zh-CN" sz="2800" b="1">
                <a:latin typeface="黑体" pitchFamily="2" charset="-122"/>
                <a:ea typeface="黑体" pitchFamily="2" charset="-122"/>
              </a:rPr>
              <a:t>译文：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我准备好美味的菜食贮藏，为了度过冬季的匮乏时光。你们快乐地新结姻缘，却用我的积蓄把贫穷抵挡。粗声恶气地拳脚相加，还把苦活狠压在我肩上。全不顾当初的情意，“唯我是爱”真像一场空梦。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dell\Desktop\03i58PIC3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000125" y="2214563"/>
            <a:ext cx="72866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zh-CN" sz="3600" b="1">
                <a:latin typeface="黑体" pitchFamily="2" charset="-122"/>
                <a:ea typeface="黑体" pitchFamily="2" charset="-122"/>
              </a:rPr>
              <a:t>此淫妇为人所弃，而自叙其事以道其悔恨之意也。</a:t>
            </a:r>
            <a:r>
              <a:rPr lang="en-US" altLang="zh-CN" sz="3600" b="1">
                <a:latin typeface="黑体" pitchFamily="2" charset="-122"/>
                <a:ea typeface="黑体" pitchFamily="2" charset="-122"/>
              </a:rPr>
              <a:t> </a:t>
            </a:r>
          </a:p>
          <a:p>
            <a:r>
              <a:rPr lang="en-US" altLang="zh-CN" sz="3600" b="1">
                <a:latin typeface="黑体" pitchFamily="2" charset="-122"/>
                <a:ea typeface="黑体" pitchFamily="2" charset="-122"/>
              </a:rPr>
              <a:t>                  ——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宋</a:t>
            </a:r>
            <a:r>
              <a:rPr lang="en-US" altLang="zh-CN" sz="3600" b="1">
                <a:latin typeface="黑体" pitchFamily="2" charset="-122"/>
                <a:ea typeface="黑体" pitchFamily="2" charset="-122"/>
              </a:rPr>
              <a:t>·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朱熹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772</Words>
  <Application>Microsoft Office PowerPoint</Application>
  <PresentationFormat>全屏显示(4:3)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风轻无痕</dc:creator>
  <cp:lastModifiedBy>Administrator</cp:lastModifiedBy>
  <cp:revision>71</cp:revision>
  <dcterms:created xsi:type="dcterms:W3CDTF">2016-10-29T11:00:12Z</dcterms:created>
  <dcterms:modified xsi:type="dcterms:W3CDTF">2016-11-29T11:51:42Z</dcterms:modified>
</cp:coreProperties>
</file>