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3"/>
  </p:notesMasterIdLst>
  <p:sldIdLst>
    <p:sldId id="470" r:id="rId3"/>
    <p:sldId id="528" r:id="rId4"/>
    <p:sldId id="353" r:id="rId5"/>
    <p:sldId id="548" r:id="rId6"/>
    <p:sldId id="547" r:id="rId7"/>
    <p:sldId id="471" r:id="rId8"/>
    <p:sldId id="541" r:id="rId9"/>
    <p:sldId id="542" r:id="rId10"/>
    <p:sldId id="543" r:id="rId11"/>
    <p:sldId id="544" r:id="rId12"/>
    <p:sldId id="491" r:id="rId13"/>
    <p:sldId id="530" r:id="rId14"/>
    <p:sldId id="492" r:id="rId15"/>
    <p:sldId id="532" r:id="rId16"/>
    <p:sldId id="533" r:id="rId17"/>
    <p:sldId id="534" r:id="rId18"/>
    <p:sldId id="545" r:id="rId19"/>
    <p:sldId id="546" r:id="rId20"/>
    <p:sldId id="549" r:id="rId21"/>
    <p:sldId id="297" r:id="rId22"/>
  </p:sldIdLst>
  <p:sldSz cx="12190413" cy="6859588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709C"/>
    <a:srgbClr val="94BCB4"/>
    <a:srgbClr val="1FBCE4"/>
    <a:srgbClr val="6D8AAB"/>
    <a:srgbClr val="3296A8"/>
    <a:srgbClr val="274E73"/>
    <a:srgbClr val="7697B3"/>
    <a:srgbClr val="6FA094"/>
    <a:srgbClr val="59503C"/>
    <a:srgbClr val="C026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15" autoAdjust="0"/>
    <p:restoredTop sz="97778" autoAdjust="0"/>
  </p:normalViewPr>
  <p:slideViewPr>
    <p:cSldViewPr snapToGrid="0" showGuides="1">
      <p:cViewPr varScale="1">
        <p:scale>
          <a:sx n="86" d="100"/>
          <a:sy n="86" d="100"/>
        </p:scale>
        <p:origin x="-66" y="-396"/>
      </p:cViewPr>
      <p:guideLst>
        <p:guide orient="horz" pos="2161"/>
        <p:guide pos="3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824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4/26/2023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4/26/2023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4/26/2023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4/26/2023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4/26/2023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4/26/2023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4/26/2023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4/26/2023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4/26/2023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4/26/2023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4/26/2023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4/26/2023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水, 天空, 户外, 船&#10;&#10;已生成极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>
            <a:off x="2522863" y="1545816"/>
            <a:ext cx="7017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300" dirty="0" smtClean="0">
                <a:solidFill>
                  <a:srgbClr val="274E73"/>
                </a:solidFill>
                <a:cs typeface="+mn-ea"/>
                <a:sym typeface="+mn-lt"/>
              </a:rPr>
              <a:t>南州六月荔枝丹</a:t>
            </a:r>
            <a:endParaRPr lang="en-US" altLang="zh-CN" sz="7200" b="1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274E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17516" y="3168241"/>
            <a:ext cx="4724258" cy="525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rgbClr val="31709C"/>
                </a:solidFill>
                <a:cs typeface="+mn-ea"/>
                <a:sym typeface="+mn-lt"/>
              </a:rPr>
              <a:t>贾祖璋</a:t>
            </a:r>
            <a:endParaRPr lang="zh-CN" altLang="en-US" sz="4800" b="1" dirty="0">
              <a:solidFill>
                <a:srgbClr val="31709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024568" y="1562502"/>
            <a:ext cx="581690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瓤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肉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莹白如冰雪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完全正确</a:t>
            </a:r>
          </a:p>
        </p:txBody>
      </p:sp>
      <p:pic>
        <p:nvPicPr>
          <p:cNvPr id="4" name="Picture 2" descr="lj0615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08"/>
          <a:stretch/>
        </p:blipFill>
        <p:spPr bwMode="auto">
          <a:xfrm>
            <a:off x="6356733" y="1652530"/>
            <a:ext cx="4930517" cy="4043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178803" y="3150905"/>
            <a:ext cx="4825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浆液甘酸如醴酪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对</a:t>
            </a: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3757611" y="420887"/>
            <a:ext cx="4675190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500" spc="300" dirty="0" smtClean="0">
                <a:solidFill>
                  <a:srgbClr val="274E73"/>
                </a:solidFill>
                <a:cs typeface="+mn-ea"/>
              </a:rPr>
              <a:t>白</a:t>
            </a:r>
            <a:r>
              <a:rPr lang="zh-CN" altLang="en-US" sz="3500" spc="300" dirty="0">
                <a:solidFill>
                  <a:srgbClr val="274E73"/>
                </a:solidFill>
                <a:cs typeface="+mn-ea"/>
              </a:rPr>
              <a:t>居易的话有对有错</a:t>
            </a:r>
          </a:p>
        </p:txBody>
      </p:sp>
    </p:spTree>
    <p:extLst>
      <p:ext uri="{BB962C8B-B14F-4D97-AF65-F5344CB8AC3E}">
        <p14:creationId xmlns:p14="http://schemas.microsoft.com/office/powerpoint/2010/main" val="234106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水, 天空, 户外, 船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274E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65714" y="1985655"/>
            <a:ext cx="3865562" cy="846386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eaLnBrk="1" hangingPunct="1">
              <a:defRPr/>
            </a:pPr>
            <a:r>
              <a:rPr lang="zh-CN" altLang="en-US" sz="5500" noProof="1" smtClean="0">
                <a:solidFill>
                  <a:srgbClr val="274E73"/>
                </a:solidFill>
                <a:cs typeface="+mn-ea"/>
                <a:sym typeface="+mn-lt"/>
              </a:rPr>
              <a:t>说 明 顺 序</a:t>
            </a:r>
            <a:endParaRPr lang="zh-CN" altLang="en-US" sz="5500" noProof="1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701088" y="1805813"/>
            <a:ext cx="1350314" cy="1350314"/>
          </a:xfrm>
          <a:prstGeom prst="ellipse">
            <a:avLst/>
          </a:prstGeom>
          <a:solidFill>
            <a:srgbClr val="274E73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en-US" sz="60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805353" y="5384098"/>
            <a:ext cx="7420537" cy="540800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square" lIns="108850" tIns="54425" rIns="108850" bIns="54425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明顺序：由外到内，由表及里、由实到虚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5233" y="1957412"/>
            <a:ext cx="6624203" cy="927939"/>
            <a:chOff x="845233" y="1957412"/>
            <a:chExt cx="6624203" cy="927939"/>
          </a:xfrm>
        </p:grpSpPr>
        <p:sp>
          <p:nvSpPr>
            <p:cNvPr id="2" name="圆角矩形 1"/>
            <p:cNvSpPr/>
            <p:nvPr/>
          </p:nvSpPr>
          <p:spPr>
            <a:xfrm>
              <a:off x="2014667" y="1986245"/>
              <a:ext cx="5454769" cy="89910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850" tIns="54425" rIns="108850" bIns="54425" rtlCol="0" anchor="ctr"/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 smtClean="0">
                  <a:latin typeface="微软雅黑" pitchFamily="34" charset="-122"/>
                  <a:ea typeface="微软雅黑" pitchFamily="34" charset="-122"/>
                </a:rPr>
                <a:t>  介</a:t>
              </a:r>
              <a:r>
                <a:rPr lang="zh-CN" altLang="en-US" sz="3200" b="1" dirty="0">
                  <a:latin typeface="微软雅黑" pitchFamily="34" charset="-122"/>
                  <a:ea typeface="微软雅黑" pitchFamily="34" charset="-122"/>
                </a:rPr>
                <a:t>绍荔枝的形态和果实。</a:t>
              </a:r>
            </a:p>
          </p:txBody>
        </p:sp>
        <p:sp>
          <p:nvSpPr>
            <p:cNvPr id="5" name="正五边形 4"/>
            <p:cNvSpPr/>
            <p:nvPr/>
          </p:nvSpPr>
          <p:spPr>
            <a:xfrm>
              <a:off x="845233" y="1957412"/>
              <a:ext cx="960120" cy="914400"/>
            </a:xfrm>
            <a:prstGeom prst="pentagon">
              <a:avLst/>
            </a:prstGeom>
          </p:spPr>
          <p:style>
            <a:lnRef idx="2">
              <a:schemeClr val="accent3"/>
            </a:lnRef>
            <a:fillRef idx="1003">
              <a:schemeClr val="lt2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108850" tIns="54425" rIns="108850" bIns="54425" rtlCol="0" anchor="ctr"/>
            <a:lstStyle/>
            <a:p>
              <a:pPr algn="ctr"/>
              <a:r>
                <a:rPr lang="en-US" altLang="zh-CN" sz="3800" b="1" dirty="0" smtClean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sz="3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0938" y="3701669"/>
            <a:ext cx="6639386" cy="914400"/>
            <a:chOff x="920938" y="3701669"/>
            <a:chExt cx="6639386" cy="914400"/>
          </a:xfrm>
        </p:grpSpPr>
        <p:sp>
          <p:nvSpPr>
            <p:cNvPr id="3" name="圆角矩形 2"/>
            <p:cNvSpPr/>
            <p:nvPr/>
          </p:nvSpPr>
          <p:spPr>
            <a:xfrm>
              <a:off x="2105555" y="3778787"/>
              <a:ext cx="5454769" cy="8372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850" tIns="54425" rIns="108850" bIns="54425" rtlCol="0" anchor="ctr"/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 smtClean="0">
                  <a:latin typeface="微软雅黑" pitchFamily="34" charset="-122"/>
                  <a:ea typeface="微软雅黑" pitchFamily="34" charset="-122"/>
                </a:rPr>
                <a:t>  介</a:t>
              </a:r>
              <a:r>
                <a:rPr lang="zh-CN" altLang="en-US" sz="3200" b="1" dirty="0">
                  <a:latin typeface="微软雅黑" pitchFamily="34" charset="-122"/>
                  <a:ea typeface="微软雅黑" pitchFamily="34" charset="-122"/>
                </a:rPr>
                <a:t>绍荔枝</a:t>
              </a:r>
              <a:r>
                <a:rPr lang="zh-CN" altLang="en-US" sz="3200" b="1" dirty="0" smtClean="0">
                  <a:latin typeface="微软雅黑" pitchFamily="34" charset="-122"/>
                  <a:ea typeface="微软雅黑" pitchFamily="34" charset="-122"/>
                </a:rPr>
                <a:t>的生</a:t>
              </a:r>
              <a:r>
                <a:rPr lang="zh-CN" altLang="en-US" sz="3200" b="1" dirty="0">
                  <a:latin typeface="微软雅黑" pitchFamily="34" charset="-122"/>
                  <a:ea typeface="微软雅黑" pitchFamily="34" charset="-122"/>
                </a:rPr>
                <a:t>产知识。</a:t>
              </a:r>
            </a:p>
          </p:txBody>
        </p:sp>
        <p:sp>
          <p:nvSpPr>
            <p:cNvPr id="20" name="正五边形 19"/>
            <p:cNvSpPr/>
            <p:nvPr/>
          </p:nvSpPr>
          <p:spPr>
            <a:xfrm>
              <a:off x="920938" y="3701669"/>
              <a:ext cx="960120" cy="914400"/>
            </a:xfrm>
            <a:prstGeom prst="pentagon">
              <a:avLst/>
            </a:prstGeom>
          </p:spPr>
          <p:style>
            <a:lnRef idx="2">
              <a:schemeClr val="accent3"/>
            </a:lnRef>
            <a:fillRef idx="1003">
              <a:schemeClr val="lt2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108850" tIns="54425" rIns="108850" bIns="54425" rtlCol="0" anchor="ctr"/>
            <a:lstStyle/>
            <a:p>
              <a:pPr algn="ctr"/>
              <a:r>
                <a:rPr lang="en-US" altLang="zh-CN" sz="3800" b="1" dirty="0" smtClean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sz="3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469436" y="1299990"/>
            <a:ext cx="2313542" cy="2345632"/>
            <a:chOff x="7469436" y="1299990"/>
            <a:chExt cx="2313542" cy="2345632"/>
          </a:xfrm>
        </p:grpSpPr>
        <p:sp>
          <p:nvSpPr>
            <p:cNvPr id="4" name="左大括号 3"/>
            <p:cNvSpPr/>
            <p:nvPr/>
          </p:nvSpPr>
          <p:spPr>
            <a:xfrm>
              <a:off x="7469436" y="1299990"/>
              <a:ext cx="402115" cy="234563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7871551" y="1299990"/>
              <a:ext cx="1911427" cy="56273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850" tIns="54425" rIns="108850" bIns="54425" rtlCol="0" anchor="ctr"/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 smtClean="0"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引出话题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7871551" y="3082886"/>
              <a:ext cx="1911427" cy="56273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850" tIns="54425" rIns="108850" bIns="54425" rtlCol="0" anchor="ctr"/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 smtClean="0"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果实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7871551" y="2169965"/>
              <a:ext cx="1911427" cy="56273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850" tIns="54425" rIns="108850" bIns="54425" rtlCol="0"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外部形</a:t>
              </a:r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态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3757611" y="413193"/>
            <a:ext cx="46751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3500" spc="300" dirty="0" smtClean="0">
                <a:solidFill>
                  <a:srgbClr val="274E73"/>
                </a:solidFill>
                <a:cs typeface="+mn-ea"/>
                <a:sym typeface="+mn-lt"/>
              </a:rPr>
              <a:t>说明顺序</a:t>
            </a:r>
            <a:endParaRPr lang="zh-CN" altLang="en-US" sz="35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885903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水, 天空, 户外, 船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274E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65714" y="2030626"/>
            <a:ext cx="3865562" cy="846386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eaLnBrk="1" hangingPunct="1">
              <a:defRPr/>
            </a:pPr>
            <a:r>
              <a:rPr lang="zh-CN" altLang="en-US" sz="5500" noProof="1" smtClean="0">
                <a:solidFill>
                  <a:srgbClr val="274E73"/>
                </a:solidFill>
                <a:cs typeface="+mn-ea"/>
                <a:sym typeface="+mn-lt"/>
              </a:rPr>
              <a:t>说 明 方 法</a:t>
            </a:r>
            <a:endParaRPr lang="zh-CN" altLang="en-US" sz="5500" noProof="1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61388" y="1805813"/>
            <a:ext cx="1350314" cy="1350314"/>
          </a:xfrm>
          <a:prstGeom prst="ellipse">
            <a:avLst/>
          </a:prstGeom>
          <a:solidFill>
            <a:srgbClr val="274E73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prstClr val="white"/>
                </a:solidFill>
                <a:cs typeface="+mn-ea"/>
                <a:sym typeface="+mn-lt"/>
              </a:rPr>
              <a:t>4</a:t>
            </a:r>
            <a:endParaRPr lang="en-US" sz="60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1" name="Line 27"/>
          <p:cNvSpPr>
            <a:spLocks noChangeShapeType="1"/>
          </p:cNvSpPr>
          <p:nvPr/>
        </p:nvSpPr>
        <p:spPr bwMode="auto">
          <a:xfrm>
            <a:off x="1015868" y="457306"/>
            <a:ext cx="0" cy="685959"/>
          </a:xfrm>
          <a:prstGeom prst="line">
            <a:avLst/>
          </a:prstGeom>
          <a:noFill/>
          <a:ln w="38100" cap="rnd">
            <a:solidFill>
              <a:srgbClr val="FFFFCC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8850" tIns="54425" rIns="108850" bIns="54425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215256" y="1192059"/>
            <a:ext cx="9226759" cy="1379984"/>
            <a:chOff x="510883" y="1027356"/>
            <a:chExt cx="9226759" cy="1379984"/>
          </a:xfrm>
        </p:grpSpPr>
        <p:sp>
          <p:nvSpPr>
            <p:cNvPr id="49156" name="Text Box 4"/>
            <p:cNvSpPr txBox="1">
              <a:spLocks noChangeArrowheads="1"/>
            </p:cNvSpPr>
            <p:nvPr/>
          </p:nvSpPr>
          <p:spPr bwMode="auto">
            <a:xfrm>
              <a:off x="510883" y="1143265"/>
              <a:ext cx="4620062" cy="1264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8850" tIns="54425" rIns="108850" bIns="54425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9pPr>
            </a:lstStyle>
            <a:p>
              <a:pPr algn="just" eaLnBrk="1" hangingPunct="1">
                <a:lnSpc>
                  <a:spcPts val="3000"/>
                </a:lnSpc>
              </a:pP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通常直径三四厘米</a:t>
              </a: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，重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十多克到二十多克</a:t>
              </a: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。温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度保持在</a:t>
              </a: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1℃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到</a:t>
              </a: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5℃</a:t>
              </a: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，可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贮藏三十天左右。</a:t>
              </a:r>
            </a:p>
          </p:txBody>
        </p:sp>
        <p:sp>
          <p:nvSpPr>
            <p:cNvPr id="49164" name="AutoShape 12"/>
            <p:cNvSpPr>
              <a:spLocks/>
            </p:cNvSpPr>
            <p:nvPr/>
          </p:nvSpPr>
          <p:spPr bwMode="auto">
            <a:xfrm>
              <a:off x="5189657" y="1086755"/>
              <a:ext cx="304760" cy="1219482"/>
            </a:xfrm>
            <a:prstGeom prst="rightBrace">
              <a:avLst>
                <a:gd name="adj1" fmla="val 44444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08850" tIns="54425" rIns="108850" bIns="54425" anchor="ctr"/>
            <a:lstStyle/>
            <a:p>
              <a:endParaRPr lang="zh-CN" altLang="en-US"/>
            </a:p>
          </p:txBody>
        </p:sp>
        <p:sp>
          <p:nvSpPr>
            <p:cNvPr id="49170" name="Text Box 18"/>
            <p:cNvSpPr txBox="1">
              <a:spLocks noChangeArrowheads="1"/>
            </p:cNvSpPr>
            <p:nvPr/>
          </p:nvSpPr>
          <p:spPr bwMode="auto">
            <a:xfrm>
              <a:off x="6542643" y="1544101"/>
              <a:ext cx="3194999" cy="556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8850" tIns="54425" rIns="108850" bIns="54425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9pPr>
            </a:lstStyle>
            <a:p>
              <a:pPr algn="l" eaLnBrk="1" hangingPunct="1"/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准确、客观、具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体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5629984" y="1027356"/>
              <a:ext cx="667024" cy="1379984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50" tIns="54425" rIns="108850" bIns="54425" rtlCol="0" anchor="ctr"/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列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数据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22742" y="2940430"/>
            <a:ext cx="5589894" cy="1379984"/>
            <a:chOff x="3961730" y="2824522"/>
            <a:chExt cx="5589894" cy="1379984"/>
          </a:xfrm>
        </p:grpSpPr>
        <p:sp>
          <p:nvSpPr>
            <p:cNvPr id="49159" name="Text Box 7"/>
            <p:cNvSpPr txBox="1">
              <a:spLocks noChangeArrowheads="1"/>
            </p:cNvSpPr>
            <p:nvPr/>
          </p:nvSpPr>
          <p:spPr bwMode="auto">
            <a:xfrm>
              <a:off x="3961730" y="2882476"/>
              <a:ext cx="989267" cy="1264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8850" tIns="54425" rIns="108850" bIns="54425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9pPr>
            </a:lstStyle>
            <a:p>
              <a:pPr algn="just" eaLnBrk="1" hangingPunct="1">
                <a:lnSpc>
                  <a:spcPts val="3000"/>
                </a:lnSpc>
              </a:pP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龟裂片</a:t>
              </a:r>
            </a:p>
            <a:p>
              <a:pPr algn="just" eaLnBrk="1" hangingPunct="1">
                <a:lnSpc>
                  <a:spcPts val="3000"/>
                </a:lnSpc>
              </a:pP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缝合线</a:t>
              </a:r>
            </a:p>
            <a:p>
              <a:pPr algn="just" eaLnBrk="1" hangingPunct="1">
                <a:lnSpc>
                  <a:spcPts val="3000"/>
                </a:lnSpc>
              </a:pP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假种皮</a:t>
              </a:r>
            </a:p>
          </p:txBody>
        </p:sp>
        <p:sp>
          <p:nvSpPr>
            <p:cNvPr id="49165" name="AutoShape 13"/>
            <p:cNvSpPr>
              <a:spLocks/>
            </p:cNvSpPr>
            <p:nvPr/>
          </p:nvSpPr>
          <p:spPr bwMode="auto">
            <a:xfrm>
              <a:off x="5130945" y="2997893"/>
              <a:ext cx="304760" cy="973363"/>
            </a:xfrm>
            <a:prstGeom prst="rightBrace">
              <a:avLst>
                <a:gd name="adj1" fmla="val 27778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08850" tIns="54425" rIns="108850" bIns="54425" anchor="ctr"/>
            <a:lstStyle/>
            <a:p>
              <a:endParaRPr lang="zh-CN" altLang="en-US"/>
            </a:p>
          </p:txBody>
        </p:sp>
        <p:sp>
          <p:nvSpPr>
            <p:cNvPr id="49180" name="Text Box 28"/>
            <p:cNvSpPr txBox="1">
              <a:spLocks noChangeArrowheads="1"/>
            </p:cNvSpPr>
            <p:nvPr/>
          </p:nvSpPr>
          <p:spPr bwMode="auto">
            <a:xfrm>
              <a:off x="6565549" y="3168987"/>
              <a:ext cx="2986075" cy="556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8850" tIns="54425" rIns="108850" bIns="54425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准确、科学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5667332" y="2824522"/>
              <a:ext cx="667024" cy="1379984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50" tIns="54425" rIns="108850" bIns="54425"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下定义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03408" y="4564073"/>
            <a:ext cx="9486003" cy="1648796"/>
            <a:chOff x="598975" y="4529865"/>
            <a:chExt cx="9486003" cy="1648796"/>
          </a:xfrm>
        </p:grpSpPr>
        <p:sp>
          <p:nvSpPr>
            <p:cNvPr id="49168" name="Text Box 16"/>
            <p:cNvSpPr txBox="1">
              <a:spLocks noChangeArrowheads="1"/>
            </p:cNvSpPr>
            <p:nvPr/>
          </p:nvSpPr>
          <p:spPr bwMode="auto">
            <a:xfrm>
              <a:off x="598975" y="4529865"/>
              <a:ext cx="4484580" cy="1648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8850" tIns="54425" rIns="108850" bIns="54425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9pPr>
            </a:lstStyle>
            <a:p>
              <a:pPr algn="just" eaLnBrk="1" hangingPunct="1">
                <a:lnSpc>
                  <a:spcPts val="3000"/>
                </a:lnSpc>
              </a:pP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荔枝壳表面</a:t>
              </a: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好像龟甲</a:t>
              </a:r>
            </a:p>
            <a:p>
              <a:pPr algn="just" eaLnBrk="1" hangingPunct="1">
                <a:lnSpc>
                  <a:spcPts val="3000"/>
                </a:lnSpc>
              </a:pP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突起部分，有的尖锐如刺</a:t>
              </a:r>
            </a:p>
            <a:p>
              <a:pPr algn="just" eaLnBrk="1" hangingPunct="1">
                <a:lnSpc>
                  <a:spcPts val="3000"/>
                </a:lnSpc>
              </a:pP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“壳如红缯</a:t>
              </a: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甘酸如醴酪”</a:t>
              </a:r>
            </a:p>
            <a:p>
              <a:pPr algn="just" eaLnBrk="1" hangingPunct="1">
                <a:lnSpc>
                  <a:spcPts val="3000"/>
                </a:lnSpc>
              </a:pP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“飞焰”“红云”“荷瓣”“桃</a:t>
              </a: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花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169" name="AutoShape 17"/>
            <p:cNvSpPr>
              <a:spLocks/>
            </p:cNvSpPr>
            <p:nvPr/>
          </p:nvSpPr>
          <p:spPr bwMode="auto">
            <a:xfrm>
              <a:off x="5118908" y="4657216"/>
              <a:ext cx="328834" cy="1394094"/>
            </a:xfrm>
            <a:prstGeom prst="rightBrace">
              <a:avLst>
                <a:gd name="adj1" fmla="val 41514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08850" tIns="54425" rIns="108850" bIns="54425" anchor="ctr"/>
            <a:lstStyle/>
            <a:p>
              <a:endParaRPr lang="zh-CN" altLang="en-US"/>
            </a:p>
          </p:txBody>
        </p:sp>
        <p:sp>
          <p:nvSpPr>
            <p:cNvPr id="49172" name="Text Box 20"/>
            <p:cNvSpPr txBox="1">
              <a:spLocks noChangeArrowheads="1"/>
            </p:cNvSpPr>
            <p:nvPr/>
          </p:nvSpPr>
          <p:spPr bwMode="auto">
            <a:xfrm>
              <a:off x="6542643" y="4765523"/>
              <a:ext cx="3542335" cy="1135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8850" tIns="54425" rIns="108850" bIns="54425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华文彩云" pitchFamily="2" charset="-122"/>
                </a:defRPr>
              </a:lvl9pPr>
            </a:lstStyle>
            <a:p>
              <a:pPr eaLnBrk="1" hangingPunct="1">
                <a:lnSpc>
                  <a:spcPts val="4000"/>
                </a:lnSpc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形象，使人易于理解生动，富有文学情趣</a:t>
              </a: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5667333" y="4619658"/>
              <a:ext cx="667024" cy="1379984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50" tIns="54425" rIns="108850" bIns="54425"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打比方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3757611" y="413193"/>
            <a:ext cx="46751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3500" spc="300" dirty="0" smtClean="0">
                <a:solidFill>
                  <a:srgbClr val="274E73"/>
                </a:solidFill>
                <a:cs typeface="+mn-ea"/>
                <a:sym typeface="+mn-lt"/>
              </a:rPr>
              <a:t>说明方法</a:t>
            </a:r>
            <a:endParaRPr lang="zh-CN" altLang="en-US" sz="35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49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057943" y="2212963"/>
            <a:ext cx="10972476" cy="334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50" tIns="54425" rIns="108850" bIns="54425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荔枝图序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》          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明荔枝的外形及内部特征</a:t>
            </a:r>
            <a:endParaRPr lang="en-US" altLang="zh-CN" b="1" dirty="0" smtClean="0">
              <a:solidFill>
                <a:srgbClr val="00006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咏荔枝膜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altLang="zh-CN" b="1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明荔枝的膜的轻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薄</a:t>
            </a:r>
            <a:endParaRPr lang="en-US" altLang="zh-CN" b="1" dirty="0" smtClean="0">
              <a:solidFill>
                <a:srgbClr val="00006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过华清宫绝句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》   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明荔枝的不耐贮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藏</a:t>
            </a:r>
            <a:endParaRPr lang="en-US" altLang="zh-CN" b="1" dirty="0" smtClean="0">
              <a:solidFill>
                <a:srgbClr val="00006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惠州一绝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》          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突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出苏轼对荔枝的喜爱侧面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表现荔枝的口味很好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89822" y="1276529"/>
            <a:ext cx="3194890" cy="8042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引用古诗文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3757611" y="413193"/>
            <a:ext cx="46751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3500" spc="300" dirty="0" smtClean="0">
                <a:solidFill>
                  <a:srgbClr val="274E73"/>
                </a:solidFill>
                <a:cs typeface="+mn-ea"/>
                <a:sym typeface="+mn-lt"/>
              </a:rPr>
              <a:t>说明方法</a:t>
            </a:r>
            <a:endParaRPr lang="zh-CN" altLang="en-US" sz="35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937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193562" y="2427507"/>
            <a:ext cx="5053002" cy="54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50" tIns="54425" rIns="108850" bIns="54425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唐明皇宠幸杨贵妃兼程送荔枝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6640188" y="2434319"/>
            <a:ext cx="3495330" cy="54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50" tIns="54425" rIns="108850" bIns="54425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荔枝不耐贮藏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193562" y="3848145"/>
            <a:ext cx="4602199" cy="1187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50" tIns="54425" rIns="108850" bIns="54425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宋晦宗移荔枝于宣和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殿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顾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氏种活荔枝的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事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6095206" y="4245112"/>
            <a:ext cx="5663463" cy="69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荔枝性喜温暖的特点</a:t>
            </a: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3757611" y="413193"/>
            <a:ext cx="46751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3500" spc="300" dirty="0" smtClean="0">
                <a:solidFill>
                  <a:srgbClr val="274E73"/>
                </a:solidFill>
                <a:cs typeface="+mn-ea"/>
                <a:sym typeface="+mn-lt"/>
              </a:rPr>
              <a:t>说明方法</a:t>
            </a:r>
            <a:endParaRPr lang="zh-CN" altLang="en-US" sz="35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93562" y="1311007"/>
            <a:ext cx="3194890" cy="8042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引用典故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2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3703092" y="1935089"/>
            <a:ext cx="6421409" cy="18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50" tIns="54425" rIns="108850" bIns="54425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说明顺序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明方法</a:t>
            </a: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3757611" y="413193"/>
            <a:ext cx="46751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3500" spc="300" dirty="0" smtClean="0">
                <a:solidFill>
                  <a:srgbClr val="274E73"/>
                </a:solidFill>
                <a:cs typeface="+mn-ea"/>
                <a:sym typeface="+mn-lt"/>
              </a:rPr>
              <a:t>课堂总结</a:t>
            </a:r>
            <a:endParaRPr lang="zh-CN" altLang="en-US" sz="35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977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水, 天空, 户外, 船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274E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65714" y="2009013"/>
            <a:ext cx="3865562" cy="846386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eaLnBrk="1" hangingPunct="1">
              <a:defRPr/>
            </a:pPr>
            <a:r>
              <a:rPr lang="zh-CN" altLang="en-US" sz="5500" noProof="1" smtClean="0">
                <a:solidFill>
                  <a:srgbClr val="274E73"/>
                </a:solidFill>
                <a:cs typeface="+mn-ea"/>
                <a:sym typeface="+mn-lt"/>
              </a:rPr>
              <a:t>课 后 作 业</a:t>
            </a:r>
            <a:endParaRPr lang="zh-CN" altLang="en-US" sz="5500" noProof="1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61388" y="1805813"/>
            <a:ext cx="1350314" cy="1350314"/>
          </a:xfrm>
          <a:prstGeom prst="ellipse">
            <a:avLst/>
          </a:prstGeom>
          <a:solidFill>
            <a:srgbClr val="274E73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prstClr val="white"/>
                </a:solidFill>
                <a:cs typeface="+mn-ea"/>
                <a:sym typeface="+mn-lt"/>
              </a:rPr>
              <a:t>5</a:t>
            </a:r>
            <a:endParaRPr lang="en-US" sz="60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429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3757611" y="413193"/>
            <a:ext cx="46751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3500" spc="300" dirty="0" smtClean="0">
                <a:solidFill>
                  <a:srgbClr val="274E73"/>
                </a:solidFill>
                <a:cs typeface="+mn-ea"/>
                <a:sym typeface="+mn-lt"/>
              </a:rPr>
              <a:t>课后作业</a:t>
            </a:r>
            <a:endParaRPr lang="zh-CN" altLang="en-US" sz="35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266940" y="2218372"/>
            <a:ext cx="9441455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dirty="0" smtClean="0">
                <a:solidFill>
                  <a:srgbClr val="274E73"/>
                </a:solidFill>
                <a:cs typeface="+mn-ea"/>
                <a:sym typeface="+mn-lt"/>
              </a:rPr>
              <a:t>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葡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萄是我们经常食用的水果之一。通过实物观察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、查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阅资料，向同学们介绍一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下葡萄的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相关科学知识以及与之有关的古诗文、故事等。</a:t>
            </a:r>
            <a:endParaRPr kumimoji="1" lang="en-US" altLang="zh-CN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543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901983" y="1668429"/>
            <a:ext cx="5245430" cy="2479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50" tIns="54425" rIns="108850" bIns="54425">
            <a:spAutoFit/>
          </a:bodyPr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lvl="1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产地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南州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泛指我国南部地区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成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熟期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阴历六月。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 lvl="1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成熟果实的颜色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丹。</a:t>
            </a:r>
          </a:p>
        </p:txBody>
      </p:sp>
      <p:pic>
        <p:nvPicPr>
          <p:cNvPr id="4" name="Picture 2" descr="lj0615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08"/>
          <a:stretch/>
        </p:blipFill>
        <p:spPr bwMode="auto">
          <a:xfrm>
            <a:off x="6235548" y="2743200"/>
            <a:ext cx="5220150" cy="379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3757611" y="413193"/>
            <a:ext cx="46751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3500" spc="300" dirty="0" smtClean="0">
                <a:solidFill>
                  <a:srgbClr val="274E73"/>
                </a:solidFill>
                <a:cs typeface="+mn-ea"/>
                <a:sym typeface="+mn-lt"/>
              </a:rPr>
              <a:t>标题含义</a:t>
            </a:r>
            <a:endParaRPr lang="zh-CN" altLang="en-US" sz="35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589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 descr="图片包含 水, 天空, 户外, 船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3" name="TextBox 4"/>
          <p:cNvSpPr txBox="1"/>
          <p:nvPr/>
        </p:nvSpPr>
        <p:spPr>
          <a:xfrm>
            <a:off x="3541259" y="2746601"/>
            <a:ext cx="546720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300" dirty="0">
                <a:solidFill>
                  <a:srgbClr val="274E73"/>
                </a:solidFill>
                <a:cs typeface="+mn-ea"/>
                <a:sym typeface="+mn-lt"/>
              </a:rPr>
              <a:t>同学们下课！</a:t>
            </a:r>
            <a:endParaRPr lang="en-US" altLang="zh-CN" sz="7200" b="1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274E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水, 天空, 户外, 船&#10;&#10;已生成极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42"/>
            <a:ext cx="12190413" cy="6857107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404500" y="333260"/>
            <a:ext cx="11482388" cy="6173786"/>
          </a:xfrm>
          <a:prstGeom prst="rect">
            <a:avLst/>
          </a:prstGeom>
          <a:noFill/>
          <a:ln>
            <a:solidFill>
              <a:srgbClr val="274E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圆角矩形 52"/>
          <p:cNvSpPr/>
          <p:nvPr/>
        </p:nvSpPr>
        <p:spPr>
          <a:xfrm>
            <a:off x="6130655" y="1494044"/>
            <a:ext cx="2636882" cy="442091"/>
          </a:xfrm>
          <a:prstGeom prst="roundRect">
            <a:avLst>
              <a:gd name="adj" fmla="val 28455"/>
            </a:avLst>
          </a:prstGeom>
          <a:noFill/>
          <a:ln>
            <a:solidFill>
              <a:srgbClr val="274E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spc="300" dirty="0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442261" y="1440349"/>
            <a:ext cx="549482" cy="549482"/>
          </a:xfrm>
          <a:prstGeom prst="ellipse">
            <a:avLst/>
          </a:prstGeom>
          <a:solidFill>
            <a:srgbClr val="274E73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291567" y="1438090"/>
            <a:ext cx="2315057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000" spc="300" dirty="0" smtClean="0">
                <a:solidFill>
                  <a:srgbClr val="274E73"/>
                </a:solidFill>
                <a:cs typeface="+mn-ea"/>
                <a:sym typeface="+mn-lt"/>
              </a:rPr>
              <a:t>课 文 主 题</a:t>
            </a:r>
            <a:endParaRPr lang="zh-CN" altLang="en-US" sz="30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40" name="圆角矩形 52"/>
          <p:cNvSpPr/>
          <p:nvPr/>
        </p:nvSpPr>
        <p:spPr>
          <a:xfrm>
            <a:off x="6145169" y="2368788"/>
            <a:ext cx="2636882" cy="442091"/>
          </a:xfrm>
          <a:prstGeom prst="roundRect">
            <a:avLst>
              <a:gd name="adj" fmla="val 19837"/>
            </a:avLst>
          </a:prstGeom>
          <a:noFill/>
          <a:ln>
            <a:solidFill>
              <a:srgbClr val="274E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spc="300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456775" y="2315092"/>
            <a:ext cx="549482" cy="549482"/>
          </a:xfrm>
          <a:prstGeom prst="ellipse">
            <a:avLst/>
          </a:prstGeom>
          <a:solidFill>
            <a:srgbClr val="274E73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306081" y="2310576"/>
            <a:ext cx="2315057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000" spc="300" dirty="0" smtClean="0">
                <a:solidFill>
                  <a:srgbClr val="274E73"/>
                </a:solidFill>
                <a:cs typeface="+mn-ea"/>
                <a:sym typeface="+mn-lt"/>
              </a:rPr>
              <a:t>感 知 课 文</a:t>
            </a:r>
            <a:endParaRPr lang="zh-CN" altLang="en-US" sz="30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43" name="圆角矩形 52"/>
          <p:cNvSpPr/>
          <p:nvPr/>
        </p:nvSpPr>
        <p:spPr>
          <a:xfrm>
            <a:off x="6145167" y="3229392"/>
            <a:ext cx="2636882" cy="442091"/>
          </a:xfrm>
          <a:prstGeom prst="roundRect">
            <a:avLst>
              <a:gd name="adj" fmla="val 28455"/>
            </a:avLst>
          </a:prstGeom>
          <a:noFill/>
          <a:ln>
            <a:solidFill>
              <a:srgbClr val="274E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spc="300"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456775" y="3175697"/>
            <a:ext cx="549482" cy="549482"/>
          </a:xfrm>
          <a:prstGeom prst="ellipse">
            <a:avLst/>
          </a:prstGeom>
          <a:solidFill>
            <a:srgbClr val="274E73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291565" y="3175697"/>
            <a:ext cx="2315057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000" spc="300" dirty="0" smtClean="0">
                <a:solidFill>
                  <a:srgbClr val="274E73"/>
                </a:solidFill>
                <a:cs typeface="+mn-ea"/>
                <a:sym typeface="+mn-lt"/>
              </a:rPr>
              <a:t>说 明 顺 序</a:t>
            </a:r>
            <a:endParaRPr lang="zh-CN" altLang="en-US" sz="30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46" name="圆角矩形 52"/>
          <p:cNvSpPr/>
          <p:nvPr/>
        </p:nvSpPr>
        <p:spPr>
          <a:xfrm>
            <a:off x="6145169" y="4108017"/>
            <a:ext cx="2636882" cy="442091"/>
          </a:xfrm>
          <a:prstGeom prst="roundRect">
            <a:avLst>
              <a:gd name="adj" fmla="val 28455"/>
            </a:avLst>
          </a:prstGeom>
          <a:noFill/>
          <a:ln>
            <a:solidFill>
              <a:srgbClr val="274E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spc="300" dirty="0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474080" y="4054322"/>
            <a:ext cx="549482" cy="549482"/>
          </a:xfrm>
          <a:prstGeom prst="ellipse">
            <a:avLst/>
          </a:prstGeom>
          <a:solidFill>
            <a:srgbClr val="274E73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306606" y="4054322"/>
            <a:ext cx="2315057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000" spc="300" dirty="0" smtClean="0">
                <a:solidFill>
                  <a:srgbClr val="274E73"/>
                </a:solidFill>
                <a:cs typeface="+mn-ea"/>
                <a:sym typeface="+mn-lt"/>
              </a:rPr>
              <a:t>说 明 方 法</a:t>
            </a:r>
            <a:endParaRPr lang="zh-CN" altLang="en-US" sz="30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49" name="MH_Others_1"/>
          <p:cNvSpPr txBox="1"/>
          <p:nvPr>
            <p:custDataLst>
              <p:tags r:id="rId1"/>
            </p:custDataLst>
          </p:nvPr>
        </p:nvSpPr>
        <p:spPr>
          <a:xfrm>
            <a:off x="3710981" y="1353351"/>
            <a:ext cx="830997" cy="2097087"/>
          </a:xfrm>
          <a:prstGeom prst="rect">
            <a:avLst/>
          </a:prstGeom>
          <a:noFill/>
        </p:spPr>
        <p:txBody>
          <a:bodyPr vert="eaVert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5400" spc="600" noProof="1">
                <a:solidFill>
                  <a:srgbClr val="274E73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50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3688585" y="2227174"/>
            <a:ext cx="2151063" cy="33855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hangingPunct="1">
              <a:defRPr/>
            </a:pPr>
            <a:r>
              <a:rPr lang="en-US" altLang="zh-CN" sz="2200" spc="300" noProof="1">
                <a:solidFill>
                  <a:srgbClr val="274E73"/>
                </a:solidFill>
                <a:cs typeface="+mn-ea"/>
                <a:sym typeface="+mn-lt"/>
              </a:rPr>
              <a:t>CONTENTS</a:t>
            </a:r>
            <a:endParaRPr lang="zh-CN" altLang="en-US" sz="2200" spc="300" noProof="1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456775" y="4901485"/>
            <a:ext cx="549482" cy="549482"/>
          </a:xfrm>
          <a:prstGeom prst="ellipse">
            <a:avLst/>
          </a:prstGeom>
          <a:solidFill>
            <a:srgbClr val="274E73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cs typeface="+mn-ea"/>
                <a:sym typeface="+mn-lt"/>
              </a:rPr>
              <a:t>5</a:t>
            </a:r>
            <a:endParaRPr 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47"/>
          <p:cNvSpPr txBox="1"/>
          <p:nvPr/>
        </p:nvSpPr>
        <p:spPr>
          <a:xfrm>
            <a:off x="6306606" y="4932909"/>
            <a:ext cx="2315057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000" spc="300" dirty="0" smtClean="0">
                <a:solidFill>
                  <a:srgbClr val="274E73"/>
                </a:solidFill>
                <a:cs typeface="+mn-ea"/>
                <a:sym typeface="+mn-lt"/>
              </a:rPr>
              <a:t>课 后 作 业</a:t>
            </a:r>
            <a:endParaRPr lang="zh-CN" altLang="en-US" sz="30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22" name="圆角矩形 52"/>
          <p:cNvSpPr/>
          <p:nvPr/>
        </p:nvSpPr>
        <p:spPr>
          <a:xfrm>
            <a:off x="6145694" y="4988863"/>
            <a:ext cx="2636882" cy="442091"/>
          </a:xfrm>
          <a:prstGeom prst="roundRect">
            <a:avLst>
              <a:gd name="adj" fmla="val 28455"/>
            </a:avLst>
          </a:prstGeom>
          <a:noFill/>
          <a:ln>
            <a:solidFill>
              <a:srgbClr val="274E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spc="3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水, 天空, 户外, 船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135" y="2481"/>
            <a:ext cx="12190413" cy="68571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274E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65714" y="2164207"/>
            <a:ext cx="3865562" cy="846386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eaLnBrk="1" hangingPunct="1">
              <a:defRPr/>
            </a:pPr>
            <a:r>
              <a:rPr lang="zh-CN" altLang="en-US" sz="5500" noProof="1" smtClean="0">
                <a:solidFill>
                  <a:srgbClr val="274E73"/>
                </a:solidFill>
                <a:cs typeface="+mn-ea"/>
                <a:sym typeface="+mn-lt"/>
              </a:rPr>
              <a:t>课 文 主 题</a:t>
            </a:r>
            <a:endParaRPr lang="zh-CN" altLang="en-US" sz="5500" noProof="1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61388" y="1912243"/>
            <a:ext cx="1350314" cy="1350314"/>
          </a:xfrm>
          <a:prstGeom prst="ellipse">
            <a:avLst/>
          </a:prstGeom>
          <a:solidFill>
            <a:srgbClr val="274E73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6372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368230" y="4077644"/>
            <a:ext cx="5892033" cy="98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>
            <a:spAutoFit/>
          </a:bodyPr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lvl="1" algn="l" eaLnBrk="1" hangingPunct="1">
              <a:spcBef>
                <a:spcPct val="50000"/>
              </a:spcBef>
            </a:pPr>
            <a:r>
              <a:rPr lang="zh-CN" altLang="en-US" sz="5700" b="1" dirty="0" smtClean="0">
                <a:solidFill>
                  <a:srgbClr val="000066"/>
                </a:solidFill>
                <a:ea typeface="宋体" charset="-122"/>
              </a:rPr>
              <a:t>                       </a:t>
            </a:r>
            <a:endParaRPr lang="zh-CN" altLang="en-US" sz="5700" b="1" dirty="0">
              <a:solidFill>
                <a:srgbClr val="000066"/>
              </a:solidFill>
              <a:ea typeface="宋体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454227" y="1979616"/>
            <a:ext cx="8923662" cy="22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南州六月荔枝丹》是我国著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名科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普作家贾祖璋写的一篇科学小品文。文章准确、翔实地说明了荔枝的果形、果实以及贮运，对荔枝的习性、产地、栽培史等做了一般性介绍，并对我国荔枝生产的未来充满了信心，充分体现了科学的严谨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3578463" y="348669"/>
            <a:ext cx="46751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3500" spc="300" dirty="0" smtClean="0">
                <a:solidFill>
                  <a:srgbClr val="274E73"/>
                </a:solidFill>
                <a:cs typeface="+mn-ea"/>
                <a:sym typeface="+mn-lt"/>
              </a:rPr>
              <a:t>课文主题</a:t>
            </a:r>
            <a:endParaRPr lang="zh-CN" altLang="en-US" sz="35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171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水, 天空, 户外, 船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135" y="2481"/>
            <a:ext cx="12190413" cy="68571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274E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65714" y="2032742"/>
            <a:ext cx="3865562" cy="846386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eaLnBrk="1" hangingPunct="1">
              <a:defRPr/>
            </a:pPr>
            <a:r>
              <a:rPr lang="zh-CN" altLang="en-US" sz="5500" noProof="1" smtClean="0">
                <a:solidFill>
                  <a:srgbClr val="274E73"/>
                </a:solidFill>
                <a:cs typeface="+mn-ea"/>
                <a:sym typeface="+mn-lt"/>
              </a:rPr>
              <a:t>感 知 课 文</a:t>
            </a:r>
            <a:endParaRPr lang="zh-CN" altLang="en-US" sz="5500" noProof="1">
              <a:solidFill>
                <a:srgbClr val="274E73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61388" y="1780778"/>
            <a:ext cx="1350314" cy="1350314"/>
          </a:xfrm>
          <a:prstGeom prst="ellipse">
            <a:avLst/>
          </a:prstGeom>
          <a:solidFill>
            <a:srgbClr val="274E73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en-US" sz="60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368230" y="4077644"/>
            <a:ext cx="5892033" cy="98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>
            <a:spAutoFit/>
          </a:bodyPr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lvl="1" algn="l" eaLnBrk="1" hangingPunct="1">
              <a:spcBef>
                <a:spcPct val="50000"/>
              </a:spcBef>
            </a:pPr>
            <a:r>
              <a:rPr lang="zh-CN" altLang="en-US" sz="5700" b="1" dirty="0" smtClean="0">
                <a:solidFill>
                  <a:srgbClr val="000066"/>
                </a:solidFill>
                <a:ea typeface="宋体" charset="-122"/>
              </a:rPr>
              <a:t>                       </a:t>
            </a:r>
            <a:endParaRPr lang="zh-CN" altLang="en-US" sz="5700" b="1" dirty="0">
              <a:solidFill>
                <a:srgbClr val="000066"/>
              </a:solidFill>
              <a:ea typeface="宋体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68637" y="1926539"/>
            <a:ext cx="101134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壳如红缯，膜如紫绡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，瓤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肉莹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白如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冰雪，浆液甘酸如醴酪。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068637" y="447818"/>
            <a:ext cx="9595691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500" spc="300" dirty="0" smtClean="0">
                <a:solidFill>
                  <a:srgbClr val="274E73"/>
                </a:solidFill>
                <a:cs typeface="+mn-ea"/>
              </a:rPr>
              <a:t>感</a:t>
            </a:r>
            <a:r>
              <a:rPr lang="zh-CN" altLang="en-US" sz="3500" spc="300" dirty="0">
                <a:solidFill>
                  <a:srgbClr val="274E73"/>
                </a:solidFill>
                <a:cs typeface="+mn-ea"/>
              </a:rPr>
              <a:t>知课文   理解白居易</a:t>
            </a:r>
            <a:r>
              <a:rPr lang="en-US" altLang="zh-CN" sz="3500" spc="300" dirty="0">
                <a:solidFill>
                  <a:srgbClr val="274E73"/>
                </a:solidFill>
                <a:cs typeface="+mn-ea"/>
              </a:rPr>
              <a:t>《</a:t>
            </a:r>
            <a:r>
              <a:rPr lang="zh-CN" altLang="en-US" sz="3500" spc="300" dirty="0">
                <a:solidFill>
                  <a:srgbClr val="274E73"/>
                </a:solidFill>
                <a:cs typeface="+mn-ea"/>
              </a:rPr>
              <a:t>荔枝图序</a:t>
            </a:r>
            <a:r>
              <a:rPr lang="en-US" altLang="zh-CN" sz="3500" spc="300" dirty="0" smtClean="0">
                <a:solidFill>
                  <a:srgbClr val="274E73"/>
                </a:solidFill>
                <a:cs typeface="+mn-ea"/>
              </a:rPr>
              <a:t>》</a:t>
            </a:r>
            <a:endParaRPr lang="zh-CN" altLang="en-US" sz="3500" spc="300" dirty="0">
              <a:solidFill>
                <a:srgbClr val="274E7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116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368230" y="4077644"/>
            <a:ext cx="5892033" cy="98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>
            <a:spAutoFit/>
          </a:bodyPr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lvl="1" algn="l" eaLnBrk="1" hangingPunct="1">
              <a:spcBef>
                <a:spcPct val="50000"/>
              </a:spcBef>
            </a:pPr>
            <a:r>
              <a:rPr lang="zh-CN" altLang="en-US" sz="5700" b="1" dirty="0" smtClean="0">
                <a:solidFill>
                  <a:srgbClr val="000066"/>
                </a:solidFill>
                <a:ea typeface="宋体" charset="-122"/>
              </a:rPr>
              <a:t>                       </a:t>
            </a:r>
            <a:endParaRPr lang="zh-CN" altLang="en-US" sz="5700" b="1" dirty="0">
              <a:solidFill>
                <a:srgbClr val="000066"/>
              </a:solidFill>
              <a:ea typeface="宋体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098978" y="1333432"/>
            <a:ext cx="53172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壳如红缯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错（粗糙）</a:t>
            </a:r>
          </a:p>
        </p:txBody>
      </p:sp>
      <p:pic>
        <p:nvPicPr>
          <p:cNvPr id="9" name="Picture 4" descr="zcgualv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882" y="1730040"/>
            <a:ext cx="5056742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3757611" y="420887"/>
            <a:ext cx="4675190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500" spc="300" dirty="0" smtClean="0">
                <a:solidFill>
                  <a:srgbClr val="274E73"/>
                </a:solidFill>
                <a:cs typeface="+mn-ea"/>
              </a:rPr>
              <a:t>白</a:t>
            </a:r>
            <a:r>
              <a:rPr lang="zh-CN" altLang="en-US" sz="3500" spc="300" dirty="0">
                <a:solidFill>
                  <a:srgbClr val="274E73"/>
                </a:solidFill>
                <a:cs typeface="+mn-ea"/>
              </a:rPr>
              <a:t>居易的话有对有错</a:t>
            </a:r>
          </a:p>
        </p:txBody>
      </p:sp>
    </p:spTree>
    <p:extLst>
      <p:ext uri="{BB962C8B-B14F-4D97-AF65-F5344CB8AC3E}">
        <p14:creationId xmlns:p14="http://schemas.microsoft.com/office/powerpoint/2010/main" val="107564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174959" y="1267860"/>
            <a:ext cx="53029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华文彩云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膜如紫绡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错（误作）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378" y="1727880"/>
            <a:ext cx="5148657" cy="4269109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3757611" y="420887"/>
            <a:ext cx="4675190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500" spc="300" dirty="0" smtClean="0">
                <a:solidFill>
                  <a:srgbClr val="274E73"/>
                </a:solidFill>
                <a:cs typeface="+mn-ea"/>
              </a:rPr>
              <a:t>白</a:t>
            </a:r>
            <a:r>
              <a:rPr lang="zh-CN" altLang="en-US" sz="3500" spc="300" dirty="0">
                <a:solidFill>
                  <a:srgbClr val="274E73"/>
                </a:solidFill>
                <a:cs typeface="+mn-ea"/>
              </a:rPr>
              <a:t>居易的话有对有错</a:t>
            </a:r>
          </a:p>
        </p:txBody>
      </p:sp>
    </p:spTree>
    <p:extLst>
      <p:ext uri="{BB962C8B-B14F-4D97-AF65-F5344CB8AC3E}">
        <p14:creationId xmlns:p14="http://schemas.microsoft.com/office/powerpoint/2010/main" val="301793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人教版小学七年级课件范本PPT-钱塘湖春行"/>
  <p:tag name="KSO_WPP_MARK_KEY" val="1bb6a670-9d2e-4113-af89-8fa9aa13a0f0"/>
  <p:tag name="COMMONDATA" val="eyJoZGlkIjoiYzEwMTc2ZDcyMTE1MDM4NWZmNjJhZGJmNDQzNTg5ZD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798.593700787402,&quot;width&quot;:19197.50078740157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y3jlfwh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2y3jlfwh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1709C"/>
        </a:solidFill>
      </a:spPr>
      <a:bodyPr lIns="108850" tIns="54425" rIns="108850" bIns="54425" rtlCol="0" anchor="ctr"/>
      <a:lstStyle>
        <a:defPPr algn="ctr">
          <a:defRPr sz="3800" b="1" dirty="0">
            <a:solidFill>
              <a:schemeClr val="bg1"/>
            </a:solidFill>
            <a:latin typeface="宋体" pitchFamily="2" charset="-122"/>
            <a:ea typeface="宋体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2545</TotalTime>
  <Words>769</Words>
  <Application>Microsoft Office PowerPoint</Application>
  <PresentationFormat>自定义</PresentationFormat>
  <Paragraphs>97</Paragraphs>
  <Slides>20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子沐创意素材</dc:creator>
  <cp:lastModifiedBy>Administrator</cp:lastModifiedBy>
  <cp:revision>67</cp:revision>
  <dcterms:created xsi:type="dcterms:W3CDTF">2023-03-18T02:37:53Z</dcterms:created>
  <dcterms:modified xsi:type="dcterms:W3CDTF">2023-04-26T09:52:22Z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81A3744D942F41FDB9ACEB54B2A2AA25</vt:lpwstr>
  </property>
</Properties>
</file>