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5" r:id="rId13"/>
    <p:sldId id="266" r:id="rId14"/>
    <p:sldId id="267" r:id="rId15"/>
    <p:sldId id="273" r:id="rId16"/>
    <p:sldId id="275" r:id="rId17"/>
    <p:sldId id="276" r:id="rId18"/>
    <p:sldId id="277" r:id="rId19"/>
    <p:sldId id="281" r:id="rId20"/>
    <p:sldId id="282" r:id="rId21"/>
    <p:sldId id="283" r:id="rId22"/>
    <p:sldId id="289" r:id="rId23"/>
    <p:sldId id="278" r:id="rId24"/>
    <p:sldId id="279" r:id="rId25"/>
    <p:sldId id="284" r:id="rId26"/>
    <p:sldId id="280" r:id="rId27"/>
    <p:sldId id="290" r:id="rId28"/>
    <p:sldId id="291" r:id="rId29"/>
    <p:sldId id="296" r:id="rId30"/>
    <p:sldId id="297" r:id="rId31"/>
    <p:sldId id="298" r:id="rId32"/>
    <p:sldId id="299" r:id="rId33"/>
    <p:sldId id="300" r:id="rId34"/>
    <p:sldId id="305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51B7D-DD4A-4A0F-876F-A7F64083DC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E1E78-00C3-43C5-A7D4-270AD01B80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  <a:latin typeface="汉仪晴空体W" pitchFamily="18" charset="-122"/>
                <a:ea typeface="汉仪晴空体W" pitchFamily="18" charset="-122"/>
              </a:rPr>
              <a:t>开</a:t>
            </a:r>
            <a:r>
              <a:rPr lang="zh-CN" altLang="en-US" dirty="0">
                <a:solidFill>
                  <a:srgbClr val="002060"/>
                </a:solidFill>
                <a:latin typeface="汉仪晴空体W" pitchFamily="18" charset="-122"/>
                <a:ea typeface="汉仪晴空体W" pitchFamily="18" charset="-122"/>
              </a:rPr>
              <a:t>脑</a:t>
            </a:r>
            <a:r>
              <a:rPr lang="zh-CN" altLang="en-US" dirty="0" smtClean="0">
                <a:solidFill>
                  <a:srgbClr val="00B050"/>
                </a:solidFill>
                <a:latin typeface="汉仪晴空体W" pitchFamily="18" charset="-122"/>
                <a:ea typeface="汉仪晴空体W" pitchFamily="18" charset="-122"/>
              </a:rPr>
              <a:t>洞</a:t>
            </a:r>
            <a:r>
              <a:rPr lang="zh-CN" altLang="en-US" dirty="0" smtClean="0">
                <a:solidFill>
                  <a:srgbClr val="0070C0"/>
                </a:solidFill>
                <a:latin typeface="汉仪晴空体W" pitchFamily="18" charset="-122"/>
                <a:ea typeface="汉仪晴空体W" pitchFamily="18" charset="-122"/>
              </a:rPr>
              <a:t>时</a:t>
            </a:r>
            <a:r>
              <a:rPr lang="zh-CN" altLang="en-US" dirty="0" smtClean="0">
                <a:solidFill>
                  <a:srgbClr val="7030A0"/>
                </a:solidFill>
                <a:latin typeface="汉仪晴空体W" pitchFamily="18" charset="-122"/>
                <a:ea typeface="汉仪晴空体W" pitchFamily="18" charset="-122"/>
              </a:rPr>
              <a:t>间</a:t>
            </a:r>
            <a:endParaRPr lang="zh-CN" altLang="en-US" dirty="0">
              <a:solidFill>
                <a:srgbClr val="7030A0"/>
              </a:solidFill>
              <a:latin typeface="汉仪晴空体W" pitchFamily="18" charset="-122"/>
              <a:ea typeface="汉仪晴空体W" pitchFamily="18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垒</a:t>
            </a:r>
            <a:r>
              <a:rPr lang="zh-CN" altLang="en-US" dirty="0"/>
              <a:t>起七星灶， 铜壶煮三江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 </a:t>
            </a:r>
            <a:r>
              <a:rPr lang="zh-CN" altLang="en-US" dirty="0"/>
              <a:t>摆开八仙桌， 招待十六方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 </a:t>
            </a:r>
            <a:r>
              <a:rPr lang="zh-CN" altLang="en-US" dirty="0"/>
              <a:t>来的都是客， 全凭嘴一张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 </a:t>
            </a:r>
            <a:r>
              <a:rPr lang="zh-CN" altLang="en-US" dirty="0"/>
              <a:t>相逢开口笑， 过后不思量。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人</a:t>
            </a:r>
            <a:r>
              <a:rPr lang="zh-CN" altLang="en-US" dirty="0"/>
              <a:t>一走，茶就凉</a:t>
            </a:r>
            <a:r>
              <a:rPr lang="en-US" altLang="zh-CN" dirty="0"/>
              <a:t>……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有</a:t>
            </a:r>
            <a:r>
              <a:rPr lang="zh-CN" altLang="en-US" dirty="0"/>
              <a:t>什么周详不周详！</a:t>
            </a:r>
            <a:endParaRPr lang="zh-CN" altLang="en-US" dirty="0"/>
          </a:p>
          <a:p>
            <a:pPr>
              <a:buNone/>
            </a:pPr>
            <a:r>
              <a:rPr lang="en-US" altLang="zh-CN" dirty="0" smtClean="0"/>
              <a:t>                                                         《</a:t>
            </a:r>
            <a:r>
              <a:rPr lang="zh-CN" altLang="en-US" dirty="0" smtClean="0"/>
              <a:t>沙家浜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1.pn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539552" y="188640"/>
            <a:ext cx="8136904" cy="64087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F2b0241036001243416749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899592" y="332656"/>
            <a:ext cx="7272808" cy="63367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“抒情的人道主义者，中国最后一个纯粹的文人，中国最后一个士大夫。”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占位符 49153"/>
          <p:cNvSpPr>
            <a:spLocks noGrp="1"/>
          </p:cNvSpPr>
          <p:nvPr>
            <p:ph type="body" idx="1"/>
          </p:nvPr>
        </p:nvSpPr>
        <p:spPr>
          <a:xfrm>
            <a:off x="228600" y="990600"/>
            <a:ext cx="8458200" cy="5638800"/>
          </a:xfrm>
        </p:spPr>
        <p:txBody>
          <a:bodyPr/>
          <a:p>
            <a:r>
              <a:rPr lang="en-US" altLang="zh-CN" b="1" dirty="0"/>
              <a:t>1</a:t>
            </a:r>
            <a:r>
              <a:rPr lang="zh-CN" altLang="en-US" b="1" dirty="0"/>
              <a:t>．给下列各组形近字组词</a:t>
            </a:r>
            <a:endParaRPr lang="zh-CN" altLang="en-US" b="1" dirty="0"/>
          </a:p>
          <a:p>
            <a:r>
              <a:rPr lang="en-US" altLang="zh-CN" b="1" dirty="0"/>
              <a:t>①</a:t>
            </a:r>
            <a:r>
              <a:rPr lang="zh-CN" altLang="en-US" b="1" dirty="0"/>
              <a:t>戳（    ） 戮（    ） </a:t>
            </a:r>
            <a:endParaRPr lang="zh-CN" altLang="en-US" b="1"/>
          </a:p>
          <a:p>
            <a:r>
              <a:rPr lang="en-US" altLang="zh-CN" b="1" dirty="0"/>
              <a:t>②</a:t>
            </a:r>
            <a:r>
              <a:rPr lang="zh-CN" altLang="en-US" b="1" dirty="0"/>
              <a:t>掺（    ） 渗（    ） 惨（    ）</a:t>
            </a:r>
            <a:endParaRPr lang="zh-CN" altLang="en-US" b="1" dirty="0"/>
          </a:p>
          <a:p>
            <a:r>
              <a:rPr lang="en-US" altLang="zh-CN" b="1" dirty="0"/>
              <a:t>③</a:t>
            </a:r>
            <a:r>
              <a:rPr lang="zh-CN" altLang="en-US" b="1" dirty="0"/>
              <a:t>篙（    ） 蒿（    ）</a:t>
            </a:r>
            <a:endParaRPr lang="zh-CN" altLang="en-US" b="1" dirty="0"/>
          </a:p>
          <a:p>
            <a:r>
              <a:rPr lang="en-US" altLang="zh-CN" b="1" dirty="0"/>
              <a:t>④</a:t>
            </a:r>
            <a:r>
              <a:rPr lang="zh-CN" altLang="en-US" b="1" dirty="0"/>
              <a:t>剽</a:t>
            </a:r>
            <a:r>
              <a:rPr lang="en-US" altLang="zh-CN" b="1" dirty="0"/>
              <a:t>(    )</a:t>
            </a:r>
            <a:r>
              <a:rPr lang="zh-CN" altLang="en-US" b="1" dirty="0"/>
              <a:t>嫖</a:t>
            </a:r>
            <a:r>
              <a:rPr lang="en-US" altLang="zh-CN" b="1"/>
              <a:t>(    )</a:t>
            </a:r>
            <a:endParaRPr lang="en-US" altLang="zh-CN" b="1"/>
          </a:p>
          <a:p>
            <a:r>
              <a:rPr lang="en-US" altLang="zh-CN" b="1" dirty="0"/>
              <a:t>2</a:t>
            </a:r>
            <a:r>
              <a:rPr lang="zh-CN" altLang="en-US" b="1" dirty="0"/>
              <a:t>．给下列加点字注音</a:t>
            </a:r>
            <a:endParaRPr lang="zh-CN" altLang="en-US" b="1" dirty="0"/>
          </a:p>
          <a:p>
            <a:r>
              <a:rPr lang="zh-CN" altLang="en-US" b="1" dirty="0"/>
              <a:t>间或（） 一爿（ ） 塑造（） 瓦脊（） 冲坍（ ） 半晌（） 傍黑（） 颠簸（） 瘌痢头（ ）（）笨拙</a:t>
            </a:r>
            <a:r>
              <a:rPr lang="en-US" altLang="zh-CN" b="1" dirty="0"/>
              <a:t>( )</a:t>
            </a:r>
            <a:r>
              <a:rPr lang="zh-CN" altLang="en-US" b="1" dirty="0"/>
              <a:t>忒 </a:t>
            </a:r>
            <a:r>
              <a:rPr lang="en-US" altLang="zh-CN" b="1" dirty="0"/>
              <a:t>(   )</a:t>
            </a:r>
            <a:r>
              <a:rPr lang="zh-CN" altLang="en-US" b="1" dirty="0"/>
              <a:t>欹侧</a:t>
            </a:r>
            <a:r>
              <a:rPr lang="en-US" altLang="zh-CN" b="1" dirty="0"/>
              <a:t>( )</a:t>
            </a:r>
            <a:r>
              <a:rPr lang="zh-CN" altLang="en-US" b="1" dirty="0"/>
              <a:t>沉疴</a:t>
            </a:r>
            <a:r>
              <a:rPr lang="en-US" altLang="zh-CN" b="1" dirty="0"/>
              <a:t>( )</a:t>
            </a:r>
            <a:r>
              <a:rPr lang="zh-CN" altLang="en-US" b="1" dirty="0"/>
              <a:t>淡泊</a:t>
            </a:r>
            <a:r>
              <a:rPr lang="en-US" altLang="zh-CN" b="1" dirty="0"/>
              <a:t>(  )</a:t>
            </a:r>
            <a:r>
              <a:rPr lang="zh-CN" altLang="en-US" b="1" dirty="0"/>
              <a:t>痈疽</a:t>
            </a:r>
            <a:r>
              <a:rPr lang="en-US" altLang="zh-CN" b="1" dirty="0"/>
              <a:t>(    )</a:t>
            </a:r>
            <a:r>
              <a:rPr lang="zh-CN" altLang="en-US" b="1" dirty="0"/>
              <a:t>信笺（ ）痄腮（  ）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49155" name="文本框 49154"/>
          <p:cNvSpPr txBox="1"/>
          <p:nvPr/>
        </p:nvSpPr>
        <p:spPr>
          <a:xfrm>
            <a:off x="457200" y="228600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charset="0"/>
                <a:ea typeface="宋体" pitchFamily="2" charset="-122"/>
              </a:rPr>
              <a:t>检查预习</a:t>
            </a:r>
            <a:endParaRPr lang="zh-CN" altLang="en-US" sz="2800" b="1" dirty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占位符 50177"/>
          <p:cNvSpPr>
            <a:spLocks noGrp="1"/>
          </p:cNvSpPr>
          <p:nvPr>
            <p:ph type="body" idx="1"/>
          </p:nvPr>
        </p:nvSpPr>
        <p:spPr>
          <a:xfrm>
            <a:off x="228600" y="990600"/>
            <a:ext cx="8458200" cy="5638800"/>
          </a:xfrm>
        </p:spPr>
        <p:txBody>
          <a:bodyPr/>
          <a:p>
            <a:r>
              <a:rPr lang="en-US" altLang="zh-CN" sz="2800" b="1" dirty="0"/>
              <a:t>1</a:t>
            </a:r>
            <a:r>
              <a:rPr lang="zh-CN" altLang="en-US" sz="2800" b="1" dirty="0"/>
              <a:t>．给下列各组形近字组词</a:t>
            </a:r>
            <a:endParaRPr lang="zh-CN" altLang="en-US" sz="2800" b="1" dirty="0"/>
          </a:p>
          <a:p>
            <a:r>
              <a:rPr lang="en-US" altLang="zh-CN" sz="2800" b="1" dirty="0"/>
              <a:t>①</a:t>
            </a:r>
            <a:r>
              <a:rPr lang="zh-CN" altLang="en-US" sz="2800" b="1" dirty="0"/>
              <a:t>戳（    ） 戮（    ） </a:t>
            </a:r>
            <a:endParaRPr lang="zh-CN" altLang="en-US" sz="2800" b="1"/>
          </a:p>
          <a:p>
            <a:r>
              <a:rPr lang="en-US" altLang="zh-CN" sz="2800" b="1" dirty="0"/>
              <a:t>②</a:t>
            </a:r>
            <a:r>
              <a:rPr lang="zh-CN" altLang="en-US" sz="2800" b="1" dirty="0"/>
              <a:t>掺（    ） 渗（    ） 惨（    ）</a:t>
            </a:r>
            <a:endParaRPr lang="zh-CN" altLang="en-US" sz="2800" b="1" dirty="0"/>
          </a:p>
          <a:p>
            <a:r>
              <a:rPr lang="en-US" altLang="zh-CN" sz="2800" b="1" dirty="0"/>
              <a:t>③</a:t>
            </a:r>
            <a:r>
              <a:rPr lang="zh-CN" altLang="en-US" sz="2800" b="1" dirty="0"/>
              <a:t>篙（    ） 蒿（    ）</a:t>
            </a:r>
            <a:endParaRPr lang="zh-CN" altLang="en-US" sz="2800" b="1" dirty="0"/>
          </a:p>
          <a:p>
            <a:r>
              <a:rPr lang="en-US" altLang="zh-CN" sz="2800" b="1" dirty="0"/>
              <a:t>④</a:t>
            </a:r>
            <a:r>
              <a:rPr lang="zh-CN" altLang="en-US" sz="2800" b="1" dirty="0"/>
              <a:t>剽</a:t>
            </a:r>
            <a:r>
              <a:rPr lang="en-US" altLang="zh-CN" sz="2800" b="1" dirty="0"/>
              <a:t>(    )</a:t>
            </a:r>
            <a:r>
              <a:rPr lang="zh-CN" altLang="en-US" sz="2800" b="1" dirty="0"/>
              <a:t>嫖</a:t>
            </a:r>
            <a:r>
              <a:rPr lang="en-US" altLang="zh-CN" sz="2800" b="1"/>
              <a:t>(    )</a:t>
            </a:r>
            <a:endParaRPr lang="en-US" altLang="zh-CN" sz="2800" b="1"/>
          </a:p>
          <a:p>
            <a:r>
              <a:rPr lang="en-US" altLang="zh-CN" sz="2800" b="1" dirty="0"/>
              <a:t>2</a:t>
            </a:r>
            <a:r>
              <a:rPr lang="zh-CN" altLang="en-US" sz="2800" b="1" dirty="0"/>
              <a:t>．给下列加点字注音</a:t>
            </a:r>
            <a:endParaRPr lang="zh-CN" altLang="en-US" sz="2800" b="1" dirty="0"/>
          </a:p>
          <a:p>
            <a:r>
              <a:rPr lang="zh-CN" altLang="en-US" sz="2800" b="1" dirty="0"/>
              <a:t>间或（</a:t>
            </a:r>
            <a:r>
              <a:rPr lang="en-US" altLang="zh-CN" sz="2800" b="1" err="1"/>
              <a:t>jiàn</a:t>
            </a:r>
            <a:r>
              <a:rPr lang="zh-CN" altLang="en-US" sz="2800" b="1" dirty="0"/>
              <a:t>） 一爿（ </a:t>
            </a:r>
            <a:r>
              <a:rPr lang="en-US" altLang="zh-CN" sz="2800" b="1" err="1"/>
              <a:t>pán</a:t>
            </a:r>
            <a:r>
              <a:rPr lang="zh-CN" altLang="en-US" sz="2800" b="1" dirty="0"/>
              <a:t>） 塑造（</a:t>
            </a:r>
            <a:r>
              <a:rPr lang="en-US" altLang="zh-CN" sz="2800" b="1" err="1"/>
              <a:t>sù</a:t>
            </a:r>
            <a:r>
              <a:rPr lang="zh-CN" altLang="en-US" sz="2800" b="1" dirty="0"/>
              <a:t>） 瓦脊（</a:t>
            </a:r>
            <a:r>
              <a:rPr lang="en-US" altLang="zh-CN" sz="2800" b="1" err="1"/>
              <a:t>jǐ</a:t>
            </a:r>
            <a:r>
              <a:rPr lang="zh-CN" altLang="en-US" sz="2800" b="1" dirty="0"/>
              <a:t>） 冲坍（ </a:t>
            </a:r>
            <a:r>
              <a:rPr lang="en-US" altLang="zh-CN" sz="2800" b="1" err="1"/>
              <a:t>tān</a:t>
            </a:r>
            <a:r>
              <a:rPr lang="zh-CN" altLang="en-US" sz="2800" b="1" dirty="0"/>
              <a:t>） 半晌（</a:t>
            </a:r>
            <a:r>
              <a:rPr lang="en-US" altLang="zh-CN" sz="2800" b="1" err="1"/>
              <a:t>shǎng</a:t>
            </a:r>
            <a:r>
              <a:rPr lang="zh-CN" altLang="en-US" sz="2800" b="1" dirty="0"/>
              <a:t>） 傍黑（</a:t>
            </a:r>
            <a:r>
              <a:rPr lang="en-US" altLang="zh-CN" sz="2800" b="1" err="1"/>
              <a:t>bàng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） 颠簸（</a:t>
            </a:r>
            <a:r>
              <a:rPr lang="en-US" altLang="zh-CN" sz="2800" b="1" err="1"/>
              <a:t>bǒ</a:t>
            </a:r>
            <a:r>
              <a:rPr lang="zh-CN" altLang="en-US" sz="2800" b="1" dirty="0"/>
              <a:t>） 瘌痢头（ </a:t>
            </a:r>
            <a:r>
              <a:rPr lang="en-US" altLang="zh-CN" sz="2800" b="1" err="1"/>
              <a:t>là</a:t>
            </a:r>
            <a:r>
              <a:rPr lang="zh-CN" altLang="en-US" sz="2800" b="1" dirty="0"/>
              <a:t>）（</a:t>
            </a:r>
            <a:r>
              <a:rPr lang="en-US" altLang="zh-CN" sz="2800" b="1" err="1"/>
              <a:t>lì</a:t>
            </a:r>
            <a:r>
              <a:rPr lang="zh-CN" altLang="en-US" sz="2800" b="1" dirty="0"/>
              <a:t>）笨拙</a:t>
            </a:r>
            <a:r>
              <a:rPr lang="en-US" altLang="zh-CN" sz="2800" b="1" err="1"/>
              <a:t>( zhuō</a:t>
            </a:r>
            <a:r>
              <a:rPr lang="en-US" altLang="zh-CN" sz="2800" b="1" dirty="0"/>
              <a:t> )</a:t>
            </a:r>
            <a:r>
              <a:rPr lang="zh-CN" altLang="en-US" sz="2800" b="1" dirty="0"/>
              <a:t>忒 </a:t>
            </a:r>
            <a:r>
              <a:rPr lang="en-US" altLang="zh-CN" sz="2800" b="1" err="1"/>
              <a:t>(  tēi</a:t>
            </a:r>
            <a:r>
              <a:rPr lang="en-US" altLang="zh-CN" sz="2800" b="1" dirty="0"/>
              <a:t> )</a:t>
            </a:r>
            <a:r>
              <a:rPr lang="zh-CN" altLang="en-US" sz="2800" b="1" dirty="0"/>
              <a:t>欹侧</a:t>
            </a:r>
            <a:r>
              <a:rPr lang="en-US" altLang="zh-CN" sz="2800" b="1" err="1"/>
              <a:t>(qī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沉疴</a:t>
            </a:r>
            <a:r>
              <a:rPr lang="en-US" altLang="zh-CN" sz="2800" b="1" err="1"/>
              <a:t>( kē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淡泊</a:t>
            </a:r>
            <a:r>
              <a:rPr lang="en-US" altLang="zh-CN" sz="2800" b="1" err="1"/>
              <a:t>( bó</a:t>
            </a:r>
            <a:r>
              <a:rPr lang="en-US" altLang="zh-CN" sz="2800" b="1" dirty="0"/>
              <a:t> )</a:t>
            </a:r>
            <a:r>
              <a:rPr lang="zh-CN" altLang="en-US" sz="2800" b="1" dirty="0"/>
              <a:t>痈疽</a:t>
            </a:r>
            <a:r>
              <a:rPr lang="en-US" altLang="zh-CN" sz="2800" b="1" err="1"/>
              <a:t>( yōng     )(jū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信笺（</a:t>
            </a:r>
            <a:r>
              <a:rPr lang="en-US" altLang="zh-CN" sz="2800" b="1" err="1"/>
              <a:t>jiān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）痄腮（ </a:t>
            </a:r>
            <a:r>
              <a:rPr lang="en-US" altLang="zh-CN" sz="2800" b="1" err="1"/>
              <a:t>zhà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endParaRPr lang="zh-CN" altLang="en-US" sz="2800" b="1"/>
          </a:p>
        </p:txBody>
      </p:sp>
      <p:sp>
        <p:nvSpPr>
          <p:cNvPr id="50179" name="文本框 50178"/>
          <p:cNvSpPr txBox="1"/>
          <p:nvPr/>
        </p:nvSpPr>
        <p:spPr>
          <a:xfrm>
            <a:off x="457200" y="228600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charset="0"/>
                <a:ea typeface="宋体" pitchFamily="2" charset="-122"/>
              </a:rPr>
              <a:t>检查预习</a:t>
            </a:r>
            <a:endParaRPr lang="zh-CN" altLang="en-US" sz="2800" b="1" dirty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占位符 51201"/>
          <p:cNvSpPr>
            <a:spLocks noGrp="1"/>
          </p:cNvSpPr>
          <p:nvPr>
            <p:ph type="body" idx="1"/>
          </p:nvPr>
        </p:nvSpPr>
        <p:spPr>
          <a:xfrm>
            <a:off x="228600" y="228600"/>
            <a:ext cx="8458200" cy="5897563"/>
          </a:xfrm>
        </p:spPr>
        <p:txBody>
          <a:bodyPr/>
          <a:p>
            <a:r>
              <a:rPr lang="en-US" altLang="zh-CN" b="1" dirty="0"/>
              <a:t>3</a:t>
            </a:r>
            <a:r>
              <a:rPr lang="zh-CN" altLang="en-US" b="1" dirty="0"/>
              <a:t>、听写</a:t>
            </a:r>
            <a:endParaRPr lang="zh-CN" altLang="en-US" b="1" dirty="0"/>
          </a:p>
          <a:p>
            <a:r>
              <a:rPr lang="zh-CN" altLang="en-US" b="1" dirty="0">
                <a:solidFill>
                  <a:srgbClr val="FF0000"/>
                </a:solidFill>
              </a:rPr>
              <a:t>湍</a:t>
            </a:r>
            <a:r>
              <a:rPr lang="zh-CN" altLang="en-US" b="1" dirty="0"/>
              <a:t>急 ：水势急。 </a:t>
            </a:r>
            <a:endParaRPr lang="zh-CN" altLang="en-US" b="1" dirty="0"/>
          </a:p>
          <a:p>
            <a:r>
              <a:rPr lang="zh-CN" altLang="en-US" b="1" dirty="0"/>
              <a:t>迫不</a:t>
            </a:r>
            <a:r>
              <a:rPr lang="zh-CN" altLang="en-US" b="1" dirty="0">
                <a:solidFill>
                  <a:srgbClr val="FF0000"/>
                </a:solidFill>
              </a:rPr>
              <a:t>及</a:t>
            </a:r>
            <a:r>
              <a:rPr lang="zh-CN" altLang="en-US" b="1" dirty="0"/>
              <a:t>待：急迫得不能再等待。  </a:t>
            </a:r>
            <a:endParaRPr lang="zh-CN" altLang="en-US" b="1" dirty="0"/>
          </a:p>
          <a:p>
            <a:r>
              <a:rPr lang="zh-CN" altLang="en-US" b="1" dirty="0"/>
              <a:t>指手</a:t>
            </a:r>
            <a:r>
              <a:rPr lang="zh-CN" altLang="en-US" b="1" dirty="0">
                <a:solidFill>
                  <a:srgbClr val="FF0000"/>
                </a:solidFill>
              </a:rPr>
              <a:t>画</a:t>
            </a:r>
            <a:r>
              <a:rPr lang="zh-CN" altLang="en-US" b="1" dirty="0"/>
              <a:t>脚 ：形容说话时兼用手势示意。也形容轻率的指点、批评。</a:t>
            </a:r>
            <a:endParaRPr lang="zh-CN" altLang="en-US" b="1" dirty="0"/>
          </a:p>
          <a:p>
            <a:r>
              <a:rPr lang="zh-CN" altLang="en-US" b="1" dirty="0">
                <a:solidFill>
                  <a:srgbClr val="FF0000"/>
                </a:solidFill>
              </a:rPr>
              <a:t>川</a:t>
            </a:r>
            <a:r>
              <a:rPr lang="zh-CN" altLang="en-US" b="1" dirty="0"/>
              <a:t>流不息：</a:t>
            </a:r>
            <a:r>
              <a:rPr lang="zh-CN" altLang="en-US" b="1" dirty="0">
                <a:sym typeface="Wingdings" pitchFamily="2" charset="2"/>
              </a:rPr>
              <a:t>（行人、车马等）</a:t>
            </a:r>
            <a:r>
              <a:rPr lang="zh-CN" altLang="en-US" b="1" dirty="0"/>
              <a:t> 像水流一样连续不断。</a:t>
            </a:r>
            <a:endParaRPr lang="zh-CN" altLang="en-US" b="1" dirty="0"/>
          </a:p>
          <a:p>
            <a:r>
              <a:rPr lang="zh-CN" altLang="en-US" b="1" dirty="0"/>
              <a:t>鳞次</a:t>
            </a:r>
            <a:r>
              <a:rPr lang="zh-CN" altLang="en-US" b="1" dirty="0">
                <a:solidFill>
                  <a:srgbClr val="FF0000"/>
                </a:solidFill>
              </a:rPr>
              <a:t>栉</a:t>
            </a:r>
            <a:r>
              <a:rPr lang="zh-CN" altLang="en-US" b="1" dirty="0"/>
              <a:t>比：多用来形容房屋的密集。  </a:t>
            </a:r>
            <a:endParaRPr lang="zh-CN" altLang="en-US" b="1" dirty="0"/>
          </a:p>
          <a:p>
            <a:r>
              <a:rPr lang="zh-CN" altLang="en-US" b="1" dirty="0"/>
              <a:t>惊涛</a:t>
            </a:r>
            <a:r>
              <a:rPr lang="zh-CN" altLang="en-US" b="1" dirty="0">
                <a:solidFill>
                  <a:srgbClr val="FF0000"/>
                </a:solidFill>
              </a:rPr>
              <a:t>骇</a:t>
            </a:r>
            <a:r>
              <a:rPr lang="zh-CN" altLang="en-US" b="1" dirty="0"/>
              <a:t>浪：比喻险恶的环境或遭遇。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b="1" dirty="0">
                <a:sym typeface="+mn-ea"/>
              </a:rPr>
              <a:t>初中阶段我们学过他的</a:t>
            </a:r>
            <a:r>
              <a:rPr lang="en-US" altLang="zh-CN" b="1" dirty="0">
                <a:sym typeface="+mn-ea"/>
              </a:rPr>
              <a:t>《</a:t>
            </a:r>
            <a:r>
              <a:rPr lang="zh-CN" altLang="en-US" b="1" dirty="0">
                <a:sym typeface="+mn-ea"/>
              </a:rPr>
              <a:t>端午的鸭蛋</a:t>
            </a:r>
            <a:r>
              <a:rPr lang="en-US" altLang="zh-CN" b="1" dirty="0">
                <a:sym typeface="+mn-ea"/>
              </a:rPr>
              <a:t>》</a:t>
            </a:r>
            <a:r>
              <a:rPr lang="zh-CN" altLang="en-US" b="1" dirty="0">
                <a:sym typeface="+mn-ea"/>
              </a:rPr>
              <a:t>，了解到汪曾祺的文章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语言风格平淡质朴自然，</a:t>
            </a:r>
            <a:r>
              <a:rPr lang="zh-CN" altLang="en-US" b="1" dirty="0">
                <a:sym typeface="+mn-ea"/>
              </a:rPr>
              <a:t>读来从容散淡，悠然恬淡之间谈古论今，包含着对生活平实却浓郁的热爱。</a:t>
            </a:r>
            <a:endParaRPr lang="zh-CN" altLang="en-US" b="1" dirty="0">
              <a:sym typeface="+mn-ea"/>
            </a:endParaRPr>
          </a:p>
          <a:p>
            <a:pPr marL="0" indent="0">
              <a:buNone/>
            </a:pPr>
            <a:r>
              <a:rPr lang="zh-CN" altLang="en-US" b="1" dirty="0">
                <a:sym typeface="+mn-ea"/>
              </a:rPr>
              <a:t>今天让我们再一次走近汪曾祺，体味他那种平淡自然的语言风格，感受他那浓浓的思乡之情。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265" y="485140"/>
            <a:ext cx="8229600" cy="3726815"/>
          </a:xfrm>
        </p:spPr>
        <p:txBody>
          <a:bodyPr/>
          <a:p>
            <a:r>
              <a:rPr lang="zh-CN" altLang="en-US">
                <a:latin typeface="黑体" charset="0"/>
                <a:ea typeface="黑体" charset="0"/>
              </a:rPr>
              <a:t>打鱼的</a:t>
            </a:r>
            <a:endParaRPr lang="zh-CN" altLang="en-US">
              <a:latin typeface="黑体" charset="0"/>
              <a:ea typeface="黑体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8163"/>
            <a:ext cx="8229600" cy="1143000"/>
          </a:xfrm>
        </p:spPr>
        <p:txBody>
          <a:bodyPr/>
          <a:p>
            <a:r>
              <a:rPr lang="zh-CN" altLang="en-US"/>
              <a:t>反馈时间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35175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/>
              <a:t> 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 同学们，你读这篇课文时想到了什么，遇到了什么问题？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我</a:t>
            </a:r>
            <a:r>
              <a:rPr lang="zh-CN" altLang="en-US" dirty="0" smtClean="0"/>
              <a:t>们的世界</a:t>
            </a:r>
            <a:endParaRPr lang="zh-CN" altLang="en-US" dirty="0"/>
          </a:p>
        </p:txBody>
      </p:sp>
      <p:pic>
        <p:nvPicPr>
          <p:cNvPr id="4" name="内容占位符 3" descr="学生被骗.pn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462476" y="1753657"/>
            <a:ext cx="6219048" cy="42190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dirty="0" smtClean="0">
                <a:sym typeface="+mn-ea"/>
              </a:rPr>
              <a:t>1</a:t>
            </a:r>
            <a:r>
              <a:rPr lang="zh-CN" altLang="en-US" dirty="0" smtClean="0">
                <a:sym typeface="+mn-ea"/>
              </a:rPr>
              <a:t>、为什么打渔夫妻不说话？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>
                <a:sym typeface="+mn-ea"/>
              </a:rPr>
              <a:t>2</a:t>
            </a:r>
            <a:r>
              <a:rPr lang="zh-CN" altLang="en-US" dirty="0" smtClean="0">
                <a:sym typeface="+mn-ea"/>
              </a:rPr>
              <a:t>、小女孩为什么顶替母亲打渔？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、为什么父亲话越来越少？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>
                <a:sym typeface="+mn-ea"/>
              </a:rPr>
              <a:t>4</a:t>
            </a:r>
            <a:r>
              <a:rPr lang="zh-CN" altLang="en-US" dirty="0" smtClean="0">
                <a:sym typeface="+mn-ea"/>
              </a:rPr>
              <a:t>、为什么这么小的鱼也要捕？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>
                <a:sym typeface="+mn-ea"/>
              </a:rPr>
              <a:t>5</a:t>
            </a:r>
            <a:r>
              <a:rPr lang="zh-CN" altLang="en-US" dirty="0" smtClean="0">
                <a:sym typeface="+mn-ea"/>
              </a:rPr>
              <a:t>、为什么选这三个职业来解释故乡人？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>
                <a:sym typeface="+mn-ea"/>
              </a:rPr>
              <a:t>6</a:t>
            </a:r>
            <a:r>
              <a:rPr lang="zh-CN" altLang="en-US" dirty="0" smtClean="0">
                <a:sym typeface="+mn-ea"/>
              </a:rPr>
              <a:t>、难道故乡人只能靠这</a:t>
            </a:r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种职业为生吗？</a:t>
            </a:r>
            <a:endParaRPr lang="zh-CN" altLang="en-US" dirty="0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 noRot="1"/>
          </p:cNvSpPr>
          <p:nvPr>
            <p:ph type="title"/>
          </p:nvPr>
        </p:nvSpPr>
        <p:spPr>
          <a:xfrm>
            <a:off x="614363" y="333375"/>
            <a:ext cx="8529637" cy="993775"/>
          </a:xfrm>
        </p:spPr>
        <p:txBody>
          <a:bodyPr anchor="ctr"/>
          <a:p>
            <a:pPr algn="l"/>
            <a:r>
              <a:rPr lang="en-US" altLang="zh-CN" sz="6000" dirty="0">
                <a:ea typeface="隶书" pitchFamily="49" charset="-122"/>
              </a:rPr>
              <a:t>“</a:t>
            </a:r>
            <a:r>
              <a:rPr lang="zh-CN" altLang="en-US" sz="6000" dirty="0">
                <a:ea typeface="隶书" pitchFamily="49" charset="-122"/>
              </a:rPr>
              <a:t>打鱼的”</a:t>
            </a:r>
            <a:r>
              <a:rPr lang="en-US" altLang="zh-CN" sz="6000">
                <a:ea typeface="隶书" pitchFamily="49" charset="-122"/>
              </a:rPr>
              <a:t>——</a:t>
            </a:r>
            <a:endParaRPr lang="en-US" altLang="zh-CN" sz="6000">
              <a:ea typeface="隶书" pitchFamily="49" charset="-122"/>
            </a:endParaRPr>
          </a:p>
        </p:txBody>
      </p:sp>
      <p:sp>
        <p:nvSpPr>
          <p:cNvPr id="3075" name="文本占位符 3074"/>
          <p:cNvSpPr>
            <a:spLocks noGrp="1" noRot="1"/>
          </p:cNvSpPr>
          <p:nvPr>
            <p:ph type="body" idx="1"/>
          </p:nvPr>
        </p:nvSpPr>
        <p:spPr>
          <a:xfrm>
            <a:off x="250825" y="1412875"/>
            <a:ext cx="8642350" cy="5145088"/>
          </a:xfrm>
          <a:ln w="28575" cmpd="sng">
            <a:solidFill>
              <a:schemeClr val="tx1"/>
            </a:solidFill>
            <a:miter/>
          </a:ln>
        </p:spPr>
        <p:txBody>
          <a:bodyPr/>
          <a:p>
            <a:r>
              <a:rPr lang="zh-CN" altLang="en-US" sz="3600" b="1" dirty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打鱼的分为几种？哪几种？顺序的安排有什么讲究？ </a:t>
            </a:r>
            <a:endParaRPr lang="zh-CN" altLang="en-US" sz="3600" b="1" dirty="0">
              <a:solidFill>
                <a:srgbClr val="660033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 b="1" dirty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作者重点写了哪几种打鱼的方式？为什么这样布局谋篇？ </a:t>
            </a:r>
            <a:endParaRPr lang="zh-CN" altLang="en-US" sz="3600" b="1" dirty="0">
              <a:solidFill>
                <a:srgbClr val="660033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 b="1" dirty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作者在这一部分为何以“女人很少打鱼”开篇？</a:t>
            </a:r>
            <a:endParaRPr lang="zh-CN" altLang="en-US" sz="3600" b="1" dirty="0">
              <a:solidFill>
                <a:srgbClr val="660033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 b="1" dirty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如何理解文中“奇怪的是</a:t>
            </a:r>
            <a:r>
              <a:rPr lang="en-US" altLang="zh-CN" sz="3600" b="1" dirty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……</a:t>
            </a:r>
            <a:r>
              <a:rPr lang="zh-CN" altLang="en-US" sz="3600" b="1" dirty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平淡得近于木然。”这句话？</a:t>
            </a:r>
            <a:endParaRPr lang="zh-CN" altLang="en-US" sz="3600" b="1" dirty="0">
              <a:solidFill>
                <a:srgbClr val="660033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07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2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075">
                                            <p:txEl>
                                              <p:charRg st="2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52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075">
                                            <p:txEl>
                                              <p:charRg st="52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74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075">
                                            <p:txEl>
                                              <p:charRg st="74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打鱼的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文章一共提到了几种打鱼方式？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>
              <a:spcBef>
                <a:spcPct val="50000"/>
              </a:spcBef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  <a:sym typeface="+mn-ea"/>
              </a:rPr>
              <a:t>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  <a:sym typeface="+mn-ea"/>
              </a:rPr>
              <a:t>大船拖网捕鱼     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黑体" pitchFamily="2" charset="-122"/>
              <a:sym typeface="+mn-ea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  <a:sym typeface="+mn-ea"/>
              </a:rPr>
              <a:t> 放鱼鹰捕鱼    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黑体" pitchFamily="2" charset="-122"/>
              <a:sym typeface="+mn-ea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  <a:sym typeface="+mn-ea"/>
              </a:rPr>
              <a:t> 扳罾捕鱼            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黑体" pitchFamily="2" charset="-122"/>
              <a:sym typeface="+mn-ea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  <a:sym typeface="+mn-ea"/>
              </a:rPr>
              <a:t> 撒网捕鱼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黑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  <a:sym typeface="+mn-ea"/>
              </a:rPr>
              <a:t> 下水赶鱼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几种打鱼方式的特点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lvl="0" indent="0">
              <a:spcBef>
                <a:spcPct val="50000"/>
              </a:spcBef>
              <a:buNone/>
            </a:pPr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大船拖网捕鱼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（极大的网，一网上来，能打上千斤</a:t>
            </a:r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）</a:t>
            </a: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楷体" charset="0"/>
              <a:ea typeface="楷体" charset="0"/>
              <a:sym typeface="+mn-ea"/>
            </a:endParaRPr>
          </a:p>
          <a:p>
            <a:pPr marL="0" lvl="0" indent="0" algn="ctr">
              <a:spcBef>
                <a:spcPct val="50000"/>
              </a:spcBef>
              <a:buNone/>
            </a:pPr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放鱼鹰捕鱼  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（浑水鹰捕名贵的鱼，看人放鹰捉鱼，                         </a:t>
            </a:r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                   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真是一件快事）</a:t>
            </a:r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          </a:t>
            </a: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楷体" charset="0"/>
              <a:ea typeface="楷体" charset="0"/>
              <a:sym typeface="+mn-ea"/>
            </a:endParaRPr>
          </a:p>
          <a:p>
            <a:pPr marL="0" lvl="0" indent="0">
              <a:spcBef>
                <a:spcPct val="50000"/>
              </a:spcBef>
              <a:buNone/>
            </a:pPr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扳罾捕鱼           </a:t>
            </a: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楷体" charset="0"/>
              <a:ea typeface="楷体" charset="0"/>
              <a:sym typeface="+mn-ea"/>
            </a:endParaRPr>
          </a:p>
          <a:p>
            <a:pPr marL="0" lvl="0" indent="0">
              <a:spcBef>
                <a:spcPct val="50000"/>
              </a:spcBef>
              <a:buNone/>
            </a:pPr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撒网捕鱼</a:t>
            </a: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楷体" charset="0"/>
              <a:ea typeface="楷体" charset="0"/>
              <a:sym typeface="+mn-ea"/>
            </a:endParaRPr>
          </a:p>
          <a:p>
            <a:pPr marL="0" lvl="0" indent="0" algn="ctr">
              <a:spcBef>
                <a:spcPct val="50000"/>
              </a:spcBef>
              <a:buNone/>
            </a:pPr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下水赶鱼     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" charset="0"/>
                <a:ea typeface="楷体" charset="0"/>
                <a:sym typeface="+mn-ea"/>
              </a:rPr>
              <a:t>（每天打不了多少，没有很大的很好的。时常打到乌龟）。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" charset="0"/>
              <a:ea typeface="楷体" charset="0"/>
              <a:sym typeface="+mn-ea"/>
            </a:endParaRPr>
          </a:p>
          <a:p>
            <a:pPr marL="0" lvl="0" indent="0" algn="ctr">
              <a:buNone/>
            </a:pPr>
            <a:endParaRPr lang="zh-CN" altLang="en-US">
              <a:latin typeface="楷体" charset="0"/>
              <a:ea typeface="楷体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zh-CN"/>
              <a:t>开篇</a:t>
            </a:r>
            <a:r>
              <a:rPr lang="en-US" altLang="zh-CN"/>
              <a:t>“</a:t>
            </a:r>
            <a:r>
              <a:rPr lang="zh-CN" altLang="en-US"/>
              <a:t>女人很少打鱼</a:t>
            </a:r>
            <a:r>
              <a:rPr lang="en-US" altLang="zh-CN"/>
              <a:t>”</a:t>
            </a:r>
            <a:r>
              <a:rPr lang="zh-CN" altLang="en-US"/>
              <a:t>这句话的用意</a:t>
            </a:r>
            <a:r>
              <a:rPr lang="en-US" altLang="zh-CN"/>
              <a:t>?</a:t>
            </a:r>
            <a:endParaRPr lang="en-US" altLang="zh-CN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如何理解文中“奇怪的是</a:t>
            </a:r>
            <a:r>
              <a:rPr lang="en-US" altLang="zh-CN" dirty="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……</a:t>
            </a:r>
            <a:r>
              <a:rPr lang="zh-CN" altLang="en-US" dirty="0">
                <a:solidFill>
                  <a:schemeClr val="tx1"/>
                </a:solidFill>
                <a:latin typeface="宋体" charset="0"/>
                <a:ea typeface="宋体" charset="0"/>
                <a:sym typeface="+mn-ea"/>
              </a:rPr>
              <a:t>平淡得近于木然。”这句话？</a:t>
            </a:r>
            <a:endParaRPr lang="zh-CN" altLang="en-US" dirty="0">
              <a:solidFill>
                <a:schemeClr val="tx1"/>
              </a:solidFill>
              <a:latin typeface="宋体" charset="0"/>
              <a:ea typeface="宋体" charset="0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占位符 44033"/>
          <p:cNvSpPr>
            <a:spLocks noGrp="1"/>
          </p:cNvSpPr>
          <p:nvPr>
            <p:ph type="body" idx="1"/>
          </p:nvPr>
        </p:nvSpPr>
        <p:spPr>
          <a:xfrm>
            <a:off x="304800" y="228600"/>
            <a:ext cx="8534400" cy="5897563"/>
          </a:xfrm>
        </p:spPr>
        <p:txBody>
          <a:bodyPr/>
          <a:p>
            <a:pPr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、任选三个人物中的一个，对其加以介绍。（</a:t>
            </a:r>
            <a:r>
              <a:rPr lang="en-US" altLang="zh-CN" b="1" dirty="0"/>
              <a:t>100</a:t>
            </a:r>
            <a:r>
              <a:rPr lang="zh-CN" altLang="en-US" b="1" dirty="0"/>
              <a:t>字左右）</a:t>
            </a:r>
            <a:endParaRPr lang="zh-CN" altLang="en-US" b="1" dirty="0"/>
          </a:p>
          <a:p>
            <a:r>
              <a:rPr lang="zh-CN" altLang="en-US" b="1" dirty="0"/>
              <a:t>提示：介绍中应涉及到：人物的职业、外貌形象、行为特点以及作者对他们的态度。</a:t>
            </a:r>
            <a:endParaRPr lang="zh-CN" altLang="en-US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、三个人物当中你最欣赏哪一个？请说说你的理由。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8229600" cy="5821363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）打鱼的一家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特点：在艰辛的生活中，默默地忍受着生活的重压。这一家人面对卑微、辛酸的生活，表现出的平静，他们没有怨天尤人，呼号哀告，只是默默承受，他们是生活中真正的强者。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）金大力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他是乡村中一个笨拙的瓦匠，更拙于言辞，但是却得到了乡亲的认可。依靠的是他淳朴的性格，甘愿为他人付出的处世态度，不计报酬的本性和容易满足的心态。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</a:rPr>
              <a:t>）钓鱼的医生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他潇洒脱俗，一边钓鱼，一边行医。经常免费为乡亲看病治病。家乡发水，他冒死救人；朋友落魄，他慷慨解囊，不求回报。他是乡村医生，但却集侠义与隐士于一身。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马蓉卷钱.pn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827584" y="1124744"/>
            <a:ext cx="7776863" cy="48574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课堂讨论</a:t>
            </a:r>
            <a:endParaRPr lang="zh-CN" altLang="en-US" dirty="0"/>
          </a:p>
        </p:txBody>
      </p:sp>
      <p:sp>
        <p:nvSpPr>
          <p:cNvPr id="41988" name="文本框 41987"/>
          <p:cNvSpPr txBox="1"/>
          <p:nvPr/>
        </p:nvSpPr>
        <p:spPr>
          <a:xfrm>
            <a:off x="228600" y="1295400"/>
            <a:ext cx="86868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思考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：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作者为什么把看似互不相干的三组人物放在一篇散文里？他们之间有什么内在联系吗？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思考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、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以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故乡人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为例，你感受到了汪曾祺作品中怎样的乡土风情？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0" y="0"/>
            <a:ext cx="9144000" cy="6164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思考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：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作者为什么把看似互不相干的三组人物放在一篇散文里？他们之间有什么内在联系吗？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黑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        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这三组人物看似互不相干，但有相通的地方，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那就是故乡人的平平淡淡，他们都有一颗随遇而安的心，他们身上有一种安于此生、乐与此生的生命体认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。这种平淡中折射出的真率的人性、朴素的人情以及正直磊落的人格，以及和人关系融洽和睦、人与人交往率直真诚的古朴环境，构建出一个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重义轻利、仁和爱人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charset="0"/>
                <a:ea typeface="黑体" pitchFamily="2" charset="-122"/>
              </a:rPr>
              <a:t>的古朴乡镇风俗场景。这正是汪曾祺文学审美理想的核心。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43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914">
                                            <p:txEl>
                                              <p:charRg st="43" end="2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0" y="0"/>
            <a:ext cx="9144000" cy="6408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思考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以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故乡人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为例，你感受到了汪曾祺作品中怎样的乡土风情？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汪曾祺作品中的场景不仅写水乡的风景如何优美，更多地把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自然景物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人情风俗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结合起来，写出了江南水乡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古朴的生活场景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，写出了各行各业各色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人的生活习性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，自然本真的生活深处，还有着这样超功利的率性自然的生活境界的美的极致</a:t>
            </a:r>
            <a:r>
              <a:rPr lang="en-US" altLang="zh-CN" sz="36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朴素、沉静、自在、水一般的生命之美</a:t>
            </a: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。作者正是在这种民俗风情画与人物的情爱、生活故事中挖掘人性的至美，寄寓个人的理想。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33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938">
                                            <p:txEl>
                                              <p:charRg st="33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请在此输入您的标题</a:t>
            </a:r>
            <a:endParaRPr lang="zh-CN" altLang="en-US" smtClean="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zh-CN" smtClean="0"/>
              <a:t>联系当下存在欺诈背叛的社会，你能体会故乡人性格的可贵之处吗？</a:t>
            </a:r>
            <a:endParaRPr lang="en-US" altLang="zh-CN" smtClean="0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恐怖袭击.pn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539552" y="1196752"/>
            <a:ext cx="8064896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欺骗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                                     道德败坏 </a:t>
            </a:r>
            <a:endParaRPr lang="en-US" altLang="zh-CN" dirty="0" smtClean="0"/>
          </a:p>
          <a:p>
            <a:r>
              <a:rPr lang="zh-CN" altLang="en-US" dirty="0" smtClean="0"/>
              <a:t>背叛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</a:t>
            </a:r>
            <a:r>
              <a:rPr lang="zh-CN" altLang="en-US" dirty="0" smtClean="0"/>
              <a:t>利益纷争             </a:t>
            </a:r>
            <a:endParaRPr lang="en-US" altLang="zh-CN" dirty="0" smtClean="0"/>
          </a:p>
          <a:p>
            <a:r>
              <a:rPr lang="zh-CN" altLang="en-US" dirty="0"/>
              <a:t>战乱</a:t>
            </a:r>
            <a:endParaRPr lang="zh-CN" altLang="en-US" dirty="0"/>
          </a:p>
        </p:txBody>
      </p:sp>
      <p:sp>
        <p:nvSpPr>
          <p:cNvPr id="4" name="右箭头 3"/>
          <p:cNvSpPr/>
          <p:nvPr/>
        </p:nvSpPr>
        <p:spPr>
          <a:xfrm>
            <a:off x="2699792" y="2996952"/>
            <a:ext cx="136815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          现实世界                           理想世界  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（难免忧伤苦痛）      （黄发垂髫怡然自乐）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   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 </a:t>
            </a:r>
            <a:r>
              <a:rPr lang="zh-CN" altLang="en-US" dirty="0" smtClean="0"/>
              <a:t>不知有汉，无论魏晋）</a:t>
            </a:r>
            <a:endParaRPr lang="zh-CN" altLang="en-US" dirty="0"/>
          </a:p>
        </p:txBody>
      </p:sp>
      <p:sp>
        <p:nvSpPr>
          <p:cNvPr id="4" name="右箭头 3"/>
          <p:cNvSpPr/>
          <p:nvPr/>
        </p:nvSpPr>
        <p:spPr>
          <a:xfrm>
            <a:off x="3707904" y="3284984"/>
            <a:ext cx="129614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桃</a:t>
            </a:r>
            <a:r>
              <a:rPr lang="zh-CN" altLang="en-US" dirty="0"/>
              <a:t>花</a:t>
            </a:r>
            <a:r>
              <a:rPr lang="zh-CN" altLang="en-US" dirty="0" smtClean="0"/>
              <a:t>源         （见渔人） 设酒杀鸡作食</a:t>
            </a:r>
            <a:endParaRPr lang="en-US" altLang="zh-CN" dirty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                             </a:t>
            </a:r>
            <a:r>
              <a:rPr lang="zh-CN" altLang="en-US" dirty="0" smtClean="0"/>
              <a:t>民风淳朴</a:t>
            </a:r>
            <a:r>
              <a:rPr lang="en-US" altLang="zh-CN" dirty="0" smtClean="0"/>
              <a:t>      </a:t>
            </a: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故乡人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</a:t>
            </a:r>
            <a:r>
              <a:rPr lang="zh-CN" altLang="en-US" dirty="0" smtClean="0"/>
              <a:t>（共同走进故乡，走近故乡人）</a:t>
            </a:r>
            <a:endParaRPr lang="zh-CN" altLang="en-US" dirty="0"/>
          </a:p>
        </p:txBody>
      </p:sp>
      <p:sp>
        <p:nvSpPr>
          <p:cNvPr id="4" name="下箭头 3"/>
          <p:cNvSpPr/>
          <p:nvPr/>
        </p:nvSpPr>
        <p:spPr>
          <a:xfrm>
            <a:off x="5940152" y="2852936"/>
            <a:ext cx="720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dirty="0" smtClean="0"/>
              <a:t>    汪曾祺，</a:t>
            </a:r>
            <a:r>
              <a:rPr lang="zh-CN" altLang="zh-CN" dirty="0"/>
              <a:t>（</a:t>
            </a:r>
            <a:r>
              <a:rPr lang="en-US" altLang="zh-CN" dirty="0" smtClean="0"/>
              <a:t>1920</a:t>
            </a:r>
            <a:r>
              <a:rPr lang="zh-CN" altLang="zh-CN" dirty="0" smtClean="0"/>
              <a:t>～</a:t>
            </a:r>
            <a:r>
              <a:rPr lang="en-US" altLang="zh-CN" dirty="0"/>
              <a:t>1997</a:t>
            </a:r>
            <a:r>
              <a:rPr lang="zh-CN" altLang="zh-CN" dirty="0"/>
              <a:t>），现、当代作家。江苏高邮人。</a:t>
            </a:r>
            <a:r>
              <a:rPr lang="en-US" altLang="zh-CN" dirty="0"/>
              <a:t>1939</a:t>
            </a:r>
            <a:r>
              <a:rPr lang="zh-CN" altLang="zh-CN" dirty="0"/>
              <a:t>年考入昆明</a:t>
            </a:r>
            <a:r>
              <a:rPr lang="zh-CN" altLang="zh-CN" dirty="0">
                <a:solidFill>
                  <a:srgbClr val="FF0000"/>
                </a:solidFill>
              </a:rPr>
              <a:t>西南联合大学</a:t>
            </a:r>
            <a:r>
              <a:rPr lang="zh-CN" altLang="zh-CN" dirty="0"/>
              <a:t>中文系，深受教写作课的</a:t>
            </a:r>
            <a:r>
              <a:rPr lang="zh-CN" altLang="zh-CN" dirty="0">
                <a:solidFill>
                  <a:srgbClr val="FF0000"/>
                </a:solidFill>
              </a:rPr>
              <a:t>沈从文</a:t>
            </a:r>
            <a:r>
              <a:rPr lang="zh-CN" altLang="zh-CN" dirty="0"/>
              <a:t>的影响。</a:t>
            </a:r>
            <a:r>
              <a:rPr lang="en-US" altLang="zh-CN" dirty="0"/>
              <a:t>1940</a:t>
            </a:r>
            <a:r>
              <a:rPr lang="zh-CN" altLang="zh-CN" dirty="0"/>
              <a:t>年开始发表小说。</a:t>
            </a:r>
            <a:r>
              <a:rPr lang="en-US" altLang="zh-CN" dirty="0"/>
              <a:t>1943</a:t>
            </a:r>
            <a:r>
              <a:rPr lang="zh-CN" altLang="zh-CN" dirty="0"/>
              <a:t>年大学毕业后在昆明、上海任中学国文教员和历史博物馆职员。</a:t>
            </a:r>
            <a:r>
              <a:rPr lang="en-US" altLang="zh-CN" dirty="0"/>
              <a:t>1946</a:t>
            </a:r>
            <a:r>
              <a:rPr lang="zh-CN" altLang="zh-CN" dirty="0"/>
              <a:t>年起在《文学杂志》《文艺复兴》和《文艺春秋》上发表《戴车匠》《复仇》《绿猫》《鸡鸭名家》等短篇小说，引起文坛注目。</a:t>
            </a:r>
            <a:r>
              <a:rPr lang="en-US" altLang="zh-CN" dirty="0"/>
              <a:t>1950</a:t>
            </a:r>
            <a:r>
              <a:rPr lang="zh-CN" altLang="zh-CN" dirty="0"/>
              <a:t>年后在北京文联、中国民间文学研究会工作，编辑《北京文艺》和《民间文学》等刊物。</a:t>
            </a:r>
            <a:r>
              <a:rPr lang="en-US" altLang="zh-CN" dirty="0"/>
              <a:t>1962</a:t>
            </a:r>
            <a:r>
              <a:rPr lang="zh-CN" altLang="zh-CN" dirty="0"/>
              <a:t>年调入北京京剧团（后改北京京剧院）任编剧。</a:t>
            </a:r>
            <a:endParaRPr lang="zh-CN" altLang="zh-CN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著</a:t>
            </a:r>
            <a:r>
              <a:rPr lang="zh-CN" altLang="zh-CN" dirty="0"/>
              <a:t>有小说集《邂逅集》《羊舍的夜晚》《汪曾祺短篇小说选》《晚饭花集》《寂寞与温暖》《茱萸集》，散文集《蒲桥集》《塔上随笔》，文学评论集《晚翠文谈》，以及《汪曾祺自选集》等。另有一些京剧剧本。短篇</a:t>
            </a:r>
            <a:r>
              <a:rPr lang="zh-CN" altLang="zh-CN" dirty="0">
                <a:solidFill>
                  <a:srgbClr val="FF0000"/>
                </a:solidFill>
              </a:rPr>
              <a:t>《受戒》</a:t>
            </a:r>
            <a:r>
              <a:rPr lang="zh-CN" altLang="zh-CN" dirty="0"/>
              <a:t>和</a:t>
            </a:r>
            <a:r>
              <a:rPr lang="zh-CN" altLang="zh-CN" dirty="0">
                <a:solidFill>
                  <a:srgbClr val="FF0000"/>
                </a:solidFill>
              </a:rPr>
              <a:t>《大淖</a:t>
            </a:r>
            <a:r>
              <a:rPr lang="en-US" altLang="zh-CN" dirty="0">
                <a:solidFill>
                  <a:srgbClr val="FF0000"/>
                </a:solidFill>
              </a:rPr>
              <a:t>(n</a:t>
            </a:r>
            <a:r>
              <a:rPr lang="zh-CN" altLang="zh-CN" dirty="0">
                <a:solidFill>
                  <a:srgbClr val="FF0000"/>
                </a:solidFill>
              </a:rPr>
              <a:t>à</a:t>
            </a:r>
            <a:r>
              <a:rPr lang="en-US" altLang="zh-CN" dirty="0">
                <a:solidFill>
                  <a:srgbClr val="FF0000"/>
                </a:solidFill>
              </a:rPr>
              <a:t>o)</a:t>
            </a:r>
            <a:r>
              <a:rPr lang="zh-CN" altLang="zh-CN" dirty="0">
                <a:solidFill>
                  <a:srgbClr val="FF0000"/>
                </a:solidFill>
              </a:rPr>
              <a:t>记事》</a:t>
            </a:r>
            <a:r>
              <a:rPr lang="zh-CN" altLang="zh-CN" dirty="0"/>
              <a:t>是他的获奖小说。作品被译成多种文字介绍到国外。他以散文笔调写小说，写出了家乡五行八</a:t>
            </a:r>
            <a:r>
              <a:rPr lang="zh-CN" altLang="zh-CN" dirty="0">
                <a:solidFill>
                  <a:srgbClr val="FF0000"/>
                </a:solidFill>
              </a:rPr>
              <a:t>作</a:t>
            </a:r>
            <a:r>
              <a:rPr lang="en-US" altLang="zh-CN" dirty="0">
                <a:solidFill>
                  <a:srgbClr val="FF0000"/>
                </a:solidFill>
              </a:rPr>
              <a:t>(zu</a:t>
            </a:r>
            <a:r>
              <a:rPr lang="zh-CN" altLang="zh-CN" dirty="0">
                <a:solidFill>
                  <a:srgbClr val="FF0000"/>
                </a:solidFill>
              </a:rPr>
              <a:t>ō</a:t>
            </a:r>
            <a:r>
              <a:rPr lang="zh-CN" altLang="zh-CN" dirty="0"/>
              <a:t>泛指各种行业</a:t>
            </a:r>
            <a:r>
              <a:rPr lang="en-US" altLang="zh-CN" dirty="0"/>
              <a:t>)</a:t>
            </a:r>
            <a:r>
              <a:rPr lang="zh-CN" altLang="zh-CN" dirty="0"/>
              <a:t>的见闻和风物人情、习俗民风，富于地方特色。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f"/>
  <p:tag name="KSO_WM_UNIT_ID" val="diagram825_1*f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231"/>
  <p:tag name="KSO_WM_UNIT_HIGHLIGHT" val="0"/>
  <p:tag name="KSO_WM_UNIT_COMPATIBLE" val="0"/>
  <p:tag name="KSO_WM_UNIT_PRESET_TEXT_INDEX" val="2"/>
  <p:tag name="KSO_WM_UNIT_PRESET_TEXT_LEN" val="10"/>
</p:tagLst>
</file>

<file path=ppt/tags/tag3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3076</Words>
  <Application>WPS 演示</Application>
  <PresentationFormat>全屏显示(4:3)</PresentationFormat>
  <Paragraphs>143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开脑洞时间</vt:lpstr>
      <vt:lpstr>我们的世界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打鱼的</vt:lpstr>
      <vt:lpstr>反馈时间</vt:lpstr>
      <vt:lpstr>PowerPoint 演示文稿</vt:lpstr>
      <vt:lpstr>“打鱼的”——</vt:lpstr>
      <vt:lpstr>打鱼的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课堂讨论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开脑洞时间</dc:title>
  <dc:creator>dreamsummit</dc:creator>
  <cp:lastModifiedBy>Administrator</cp:lastModifiedBy>
  <cp:revision>14</cp:revision>
  <dcterms:created xsi:type="dcterms:W3CDTF">2016-09-01T13:59:00Z</dcterms:created>
  <dcterms:modified xsi:type="dcterms:W3CDTF">2016-09-05T23:34:35Z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