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2" r:id="rId3"/>
    <p:sldId id="541" r:id="rId4"/>
    <p:sldId id="577" r:id="rId5"/>
    <p:sldId id="578" r:id="rId6"/>
    <p:sldId id="580" r:id="rId7"/>
    <p:sldId id="582" r:id="rId8"/>
    <p:sldId id="583" r:id="rId9"/>
    <p:sldId id="584" r:id="rId10"/>
    <p:sldId id="571" r:id="rId11"/>
    <p:sldId id="585" r:id="rId12"/>
    <p:sldId id="586" r:id="rId13"/>
    <p:sldId id="572" r:id="rId14"/>
    <p:sldId id="587" r:id="rId15"/>
    <p:sldId id="588" r:id="rId16"/>
    <p:sldId id="589" r:id="rId17"/>
    <p:sldId id="573" r:id="rId18"/>
    <p:sldId id="591" r:id="rId19"/>
    <p:sldId id="590" r:id="rId20"/>
    <p:sldId id="574" r:id="rId21"/>
    <p:sldId id="592" r:id="rId22"/>
    <p:sldId id="593" r:id="rId23"/>
    <p:sldId id="594" r:id="rId24"/>
    <p:sldId id="575" r:id="rId25"/>
    <p:sldId id="595" r:id="rId26"/>
    <p:sldId id="598" r:id="rId27"/>
    <p:sldId id="596" r:id="rId28"/>
    <p:sldId id="597" r:id="rId29"/>
    <p:sldId id="599" r:id="rId30"/>
    <p:sldId id="600" r:id="rId31"/>
    <p:sldId id="601" r:id="rId32"/>
    <p:sldId id="576" r:id="rId33"/>
    <p:sldId id="602" r:id="rId34"/>
    <p:sldId id="603" r:id="rId35"/>
    <p:sldId id="604" r:id="rId36"/>
    <p:sldId id="605" r:id="rId37"/>
    <p:sldId id="606" r:id="rId38"/>
    <p:sldId id="607" r:id="rId39"/>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91462" autoAdjust="0"/>
  </p:normalViewPr>
  <p:slideViewPr>
    <p:cSldViewPr>
      <p:cViewPr>
        <p:scale>
          <a:sx n="100" d="100"/>
          <a:sy n="100" d="100"/>
        </p:scale>
        <p:origin x="-568" y="-592"/>
      </p:cViewPr>
      <p:guideLst>
        <p:guide orient="horz" pos="1639"/>
        <p:guide pos="2906"/>
      </p:guideLst>
    </p:cSldViewPr>
  </p:slideViewPr>
  <p:notesTextViewPr>
    <p:cViewPr>
      <p:scale>
        <a:sx n="25" d="100"/>
        <a:sy n="25" d="100"/>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tags" Target="tags/tag1.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8000" smtClean="0"/>
              <a:t>亮亮图文旗舰店https://liangliangtuwen.tmall.com</a:t>
            </a:r>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27</a:t>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28</a:t>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29</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30</a:t>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31</a:t>
            </a:fld>
            <a:endParaRPr lang="zh-CN" alt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32</a:t>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33</a:t>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34</a:t>
            </a:fld>
            <a:endParaRPr lang="zh-CN" alt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35</a:t>
            </a:fld>
            <a:endParaRPr lang="zh-CN" alt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36</a:t>
            </a:fld>
            <a:endParaRPr lang="zh-CN" alt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37</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44CCEC7-3A54-47D1-BB25-17A0FDA6379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44CCEC7-3A54-47D1-BB25-17A0FDA63797}" type="datetimeFigureOut">
              <a:rPr lang="zh-CN" altLang="en-US" smtClean="0"/>
              <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495661-81B6-46E9-A91E-889569155CC2}"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 Id="rId3"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6">
            <a:lum/>
          </a:blip>
          <a:stretch>
            <a:fillRect/>
          </a:stretch>
        </a:blipFill>
        <a:effectLst/>
      </p:bgPr>
    </p:bg>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0604" y="0"/>
            <a:ext cx="1993396" cy="205283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52441"/>
            <a:ext cx="1152146" cy="1591059"/>
          </a:xfrm>
          <a:prstGeom prst="rect">
            <a:avLst/>
          </a:prstGeom>
        </p:spPr>
      </p:pic>
      <p:sp>
        <p:nvSpPr>
          <p:cNvPr id="5" name="TextBox 4"/>
          <p:cNvSpPr txBox="1"/>
          <p:nvPr/>
        </p:nvSpPr>
        <p:spPr>
          <a:xfrm>
            <a:off x="2141220" y="1275715"/>
            <a:ext cx="5009515" cy="645160"/>
          </a:xfrm>
          <a:prstGeom prst="rect">
            <a:avLst/>
          </a:prstGeom>
          <a:noFill/>
        </p:spPr>
        <p:txBody>
          <a:bodyPr wrap="square" rtlCol="0">
            <a:spAutoFit/>
          </a:bodyPr>
          <a:lstStyle/>
          <a:p>
            <a:pPr algn="ctr"/>
            <a:r>
              <a:rPr lang="zh-CN" altLang="en-US" sz="3600" b="1">
                <a:solidFill>
                  <a:schemeClr val="accent2"/>
                </a:solidFill>
                <a:latin typeface="叶根友毛笔行书" pitchFamily="2" charset="-122"/>
                <a:ea typeface="叶根友毛笔行书" pitchFamily="2" charset="-122"/>
              </a:rPr>
              <a:t>高考</a:t>
            </a:r>
            <a:r>
              <a:rPr lang="en-US" altLang="zh-CN" sz="3600" b="1">
                <a:solidFill>
                  <a:schemeClr val="accent2"/>
                </a:solidFill>
                <a:latin typeface="叶根友毛笔行书" pitchFamily="2" charset="-122"/>
                <a:ea typeface="叶根友毛笔行书" pitchFamily="2" charset="-122"/>
              </a:rPr>
              <a:t> </a:t>
            </a:r>
            <a:r>
              <a:rPr lang="zh-CN" altLang="en-US" sz="3600" b="1">
                <a:solidFill>
                  <a:schemeClr val="accent2"/>
                </a:solidFill>
                <a:latin typeface="叶根友毛笔行书" pitchFamily="2" charset="-122"/>
                <a:ea typeface="叶根友毛笔行书" pitchFamily="2" charset="-122"/>
              </a:rPr>
              <a:t>文言文专题复习</a:t>
            </a:r>
            <a:endParaRPr lang="zh-CN" altLang="en-US" sz="3600" b="1">
              <a:solidFill>
                <a:schemeClr val="accent2"/>
              </a:solidFill>
              <a:latin typeface="叶根友毛笔行书" pitchFamily="2" charset="-122"/>
              <a:ea typeface="叶根友毛笔行书" pitchFamily="2" charset="-122"/>
            </a:endParaRPr>
          </a:p>
        </p:txBody>
      </p:sp>
      <p:cxnSp>
        <p:nvCxnSpPr>
          <p:cNvPr id="14" name="直接连接符 13"/>
          <p:cNvCxnSpPr/>
          <p:nvPr/>
        </p:nvCxnSpPr>
        <p:spPr>
          <a:xfrm>
            <a:off x="2702074" y="2140205"/>
            <a:ext cx="3888432" cy="736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228184" y="3219822"/>
            <a:ext cx="988832" cy="580629"/>
          </a:xfrm>
          <a:prstGeom prst="rect">
            <a:avLst/>
          </a:prstGeom>
        </p:spPr>
      </p:pic>
    </p:spTree>
  </p:cSld>
  <p:clrMapOvr>
    <a:masterClrMapping/>
  </p:clrMapOvr>
  <mc:AlternateContent>
    <mc:Choice xmlns:p14="http://schemas.microsoft.com/office/powerpoint/2010/main" Requires="p14">
      <p:transition spd="slow" advClick="0" advTm="3000" p14:dur="4000">
        <p14:vortex dir="d"/>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2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nodeType="afterGroup">
                            <p:stCondLst>
                              <p:cond delay="350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3220"/>
            <a:chOff x="971600" y="1249119"/>
            <a:chExt cx="2016224" cy="52320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320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第三节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实词活用</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475656" y="699542"/>
            <a:ext cx="5616624" cy="4148828"/>
          </a:xfrm>
          <a:prstGeom prst="rect">
            <a:avLst/>
          </a:prstGeom>
          <a:noFill/>
        </p:spPr>
        <p:txBody>
          <a:bodyPr wrap="square" rtlCol="0">
            <a:spAutoFit/>
          </a:bodyPr>
          <a:lstStyle/>
          <a:p>
            <a:pPr>
              <a:lnSpc>
                <a:spcPct val="110000"/>
              </a:lnSpc>
            </a:pPr>
            <a:r>
              <a:rPr lang="zh-CN" altLang="en-US" sz="2400" b="1" smtClean="0">
                <a:solidFill>
                  <a:schemeClr val="accent6"/>
                </a:solidFill>
                <a:latin typeface="+mn-ea"/>
                <a:cs typeface="楷体_GB2312" charset="0"/>
              </a:rPr>
              <a:t>一</a:t>
            </a:r>
            <a:r>
              <a:rPr lang="en-US" altLang="zh-CN" sz="2400" b="1" smtClean="0">
                <a:solidFill>
                  <a:schemeClr val="accent6"/>
                </a:solidFill>
                <a:latin typeface="+mn-ea"/>
                <a:cs typeface="楷体_GB2312" charset="0"/>
              </a:rPr>
              <a:t> </a:t>
            </a:r>
            <a:r>
              <a:rPr lang="zh-CN" altLang="en-US" sz="2400" b="1">
                <a:solidFill>
                  <a:schemeClr val="accent6"/>
                </a:solidFill>
                <a:latin typeface="+mn-ea"/>
                <a:cs typeface="楷体_GB2312" charset="0"/>
              </a:rPr>
              <a:t>名词活用为动词</a:t>
            </a:r>
            <a:endParaRPr lang="en-US" altLang="zh-CN" sz="2400" b="1">
              <a:solidFill>
                <a:schemeClr val="accent6"/>
              </a:solidFill>
              <a:latin typeface="+mn-ea"/>
              <a:cs typeface="楷体_GB2312" charset="0"/>
            </a:endParaRPr>
          </a:p>
          <a:p>
            <a:pPr>
              <a:lnSpc>
                <a:spcPct val="110000"/>
              </a:lnSpc>
              <a:buFontTx/>
              <a:buNone/>
            </a:pPr>
            <a:r>
              <a:rPr lang="en-US" altLang="zh-CN" sz="2400" smtClean="0">
                <a:solidFill>
                  <a:schemeClr val="accent6"/>
                </a:solidFill>
                <a:latin typeface="+mn-ea"/>
                <a:cs typeface="楷体_GB2312" charset="0"/>
              </a:rPr>
              <a:t>  1 </a:t>
            </a:r>
            <a:r>
              <a:rPr lang="zh-CN" altLang="en-US" sz="2400">
                <a:solidFill>
                  <a:schemeClr val="accent6"/>
                </a:solidFill>
                <a:latin typeface="+mn-ea"/>
                <a:cs typeface="楷体_GB2312" charset="0"/>
              </a:rPr>
              <a:t>两名词连用，构成主谓或动宾关</a:t>
            </a:r>
            <a:r>
              <a:rPr lang="zh-CN" altLang="en-US" sz="2400" smtClean="0">
                <a:solidFill>
                  <a:schemeClr val="accent6"/>
                </a:solidFill>
                <a:latin typeface="+mn-ea"/>
                <a:cs typeface="楷体_GB2312" charset="0"/>
              </a:rPr>
              <a:t>系</a:t>
            </a:r>
            <a:endParaRPr lang="en-US" altLang="zh-CN" sz="2400">
              <a:solidFill>
                <a:schemeClr val="accent6"/>
              </a:solidFill>
              <a:latin typeface="+mn-ea"/>
              <a:cs typeface="楷体_GB2312" charset="0"/>
            </a:endParaRPr>
          </a:p>
          <a:p>
            <a:pPr>
              <a:lnSpc>
                <a:spcPct val="110000"/>
              </a:lnSpc>
              <a:buFontTx/>
              <a:buNone/>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1</a:t>
            </a:r>
            <a:r>
              <a:rPr lang="zh-CN" altLang="en-US" sz="2400">
                <a:solidFill>
                  <a:schemeClr val="accent6"/>
                </a:solidFill>
                <a:latin typeface="+mn-ea"/>
                <a:cs typeface="楷体_GB2312" charset="0"/>
              </a:rPr>
              <a:t>）乃丹书帛曰：“陈胜王”。</a:t>
            </a:r>
            <a:endParaRPr lang="en-US" altLang="zh-CN" sz="2400">
              <a:solidFill>
                <a:schemeClr val="accent6"/>
              </a:solidFill>
              <a:latin typeface="+mn-ea"/>
              <a:cs typeface="楷体_GB2312" charset="0"/>
            </a:endParaRPr>
          </a:p>
          <a:p>
            <a:pPr>
              <a:lnSpc>
                <a:spcPct val="110000"/>
              </a:lnSpc>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2</a:t>
            </a:r>
            <a:r>
              <a:rPr lang="zh-CN" altLang="en-US" sz="2400">
                <a:solidFill>
                  <a:schemeClr val="accent6"/>
                </a:solidFill>
                <a:latin typeface="+mn-ea"/>
                <a:cs typeface="楷体_GB2312" charset="0"/>
              </a:rPr>
              <a:t>）曹子手剑而从之。</a:t>
            </a:r>
            <a:endParaRPr lang="en-US" altLang="zh-CN" sz="2400">
              <a:solidFill>
                <a:schemeClr val="accent6"/>
              </a:solidFill>
              <a:latin typeface="+mn-ea"/>
              <a:cs typeface="楷体_GB2312" charset="0"/>
            </a:endParaRPr>
          </a:p>
          <a:p>
            <a:pPr>
              <a:lnSpc>
                <a:spcPct val="110000"/>
              </a:lnSpc>
              <a:buFontTx/>
              <a:buNone/>
            </a:pPr>
            <a:r>
              <a:rPr lang="en-US" altLang="zh-CN" sz="2400" smtClean="0">
                <a:solidFill>
                  <a:schemeClr val="accent6"/>
                </a:solidFill>
                <a:latin typeface="+mn-ea"/>
                <a:cs typeface="楷体_GB2312" charset="0"/>
              </a:rPr>
              <a:t>  2 </a:t>
            </a:r>
            <a:r>
              <a:rPr lang="zh-CN" altLang="en-US" sz="2400">
                <a:solidFill>
                  <a:schemeClr val="accent6"/>
                </a:solidFill>
                <a:latin typeface="+mn-ea"/>
                <a:cs typeface="楷体_GB2312" charset="0"/>
              </a:rPr>
              <a:t>名词后面出现宾语或补语</a:t>
            </a:r>
            <a:endParaRPr lang="en-US" altLang="zh-CN" sz="2400">
              <a:solidFill>
                <a:schemeClr val="accent6"/>
              </a:solidFill>
              <a:latin typeface="+mn-ea"/>
              <a:cs typeface="楷体_GB2312" charset="0"/>
            </a:endParaRPr>
          </a:p>
          <a:p>
            <a:pPr>
              <a:lnSpc>
                <a:spcPct val="110000"/>
              </a:lnSpc>
              <a:buFontTx/>
              <a:buNone/>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en-US" altLang="zh-CN" sz="2400">
                <a:solidFill>
                  <a:schemeClr val="accent6"/>
                </a:solidFill>
                <a:latin typeface="+mn-ea"/>
                <a:cs typeface="楷体_GB2312" charset="0"/>
              </a:rPr>
              <a:t>1</a:t>
            </a:r>
            <a:r>
              <a:rPr lang="zh-CN" altLang="en-US" sz="2400">
                <a:solidFill>
                  <a:schemeClr val="accent6"/>
                </a:solidFill>
                <a:latin typeface="+mn-ea"/>
                <a:cs typeface="楷体_GB2312" charset="0"/>
              </a:rPr>
              <a:t>）宦官惧其毁己，皆共</a:t>
            </a:r>
            <a:r>
              <a:rPr lang="zh-CN" altLang="en-US" sz="2400" smtClean="0">
                <a:solidFill>
                  <a:schemeClr val="accent6"/>
                </a:solidFill>
                <a:latin typeface="+mn-ea"/>
                <a:cs typeface="楷体_GB2312" charset="0"/>
              </a:rPr>
              <a:t>目之</a:t>
            </a:r>
            <a:r>
              <a:rPr lang="zh-CN" altLang="en-US" sz="2400">
                <a:solidFill>
                  <a:schemeClr val="accent6"/>
                </a:solidFill>
                <a:latin typeface="+mn-ea"/>
                <a:cs typeface="楷体_GB2312" charset="0"/>
              </a:rPr>
              <a:t>。</a:t>
            </a:r>
            <a:endParaRPr lang="en-US" altLang="zh-CN" sz="2400">
              <a:solidFill>
                <a:schemeClr val="accent6"/>
              </a:solidFill>
              <a:latin typeface="+mn-ea"/>
              <a:cs typeface="楷体_GB2312" charset="0"/>
            </a:endParaRPr>
          </a:p>
          <a:p>
            <a:pPr>
              <a:lnSpc>
                <a:spcPct val="110000"/>
              </a:lnSpc>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2</a:t>
            </a:r>
            <a:r>
              <a:rPr lang="zh-CN" altLang="en-US" sz="2400">
                <a:solidFill>
                  <a:schemeClr val="accent6"/>
                </a:solidFill>
                <a:latin typeface="+mn-ea"/>
                <a:cs typeface="楷体_GB2312" charset="0"/>
              </a:rPr>
              <a:t>）师还，馆于虞。</a:t>
            </a:r>
            <a:endParaRPr lang="en-US" altLang="zh-CN" sz="2400">
              <a:solidFill>
                <a:schemeClr val="accent6"/>
              </a:solidFill>
              <a:latin typeface="+mn-ea"/>
              <a:cs typeface="楷体_GB2312" charset="0"/>
            </a:endParaRPr>
          </a:p>
          <a:p>
            <a:pPr>
              <a:lnSpc>
                <a:spcPct val="110000"/>
              </a:lnSpc>
            </a:pPr>
            <a:r>
              <a:rPr lang="en-US" altLang="zh-CN" sz="2400" smtClean="0">
                <a:solidFill>
                  <a:schemeClr val="accent6"/>
                </a:solidFill>
                <a:latin typeface="+mn-ea"/>
                <a:cs typeface="楷体_GB2312" charset="0"/>
              </a:rPr>
              <a:t>  3 </a:t>
            </a:r>
            <a:r>
              <a:rPr lang="zh-CN" altLang="en-US" sz="2400">
                <a:solidFill>
                  <a:schemeClr val="accent6"/>
                </a:solidFill>
                <a:latin typeface="+mn-ea"/>
                <a:cs typeface="楷体_GB2312" charset="0"/>
              </a:rPr>
              <a:t>用在能愿动词或状语后面的名词</a:t>
            </a:r>
            <a:endParaRPr lang="en-US" altLang="zh-CN" sz="2400">
              <a:solidFill>
                <a:schemeClr val="accent6"/>
              </a:solidFill>
              <a:latin typeface="+mn-ea"/>
              <a:cs typeface="楷体_GB2312" charset="0"/>
            </a:endParaRPr>
          </a:p>
          <a:p>
            <a:pPr>
              <a:lnSpc>
                <a:spcPct val="110000"/>
              </a:lnSpc>
              <a:buFontTx/>
              <a:buNone/>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1</a:t>
            </a:r>
            <a:r>
              <a:rPr lang="zh-CN" altLang="en-US" sz="2400">
                <a:solidFill>
                  <a:schemeClr val="accent6"/>
                </a:solidFill>
                <a:latin typeface="+mn-ea"/>
                <a:cs typeface="楷体_GB2312" charset="0"/>
              </a:rPr>
              <a:t>）不备不虞（防备），不可以师。</a:t>
            </a:r>
            <a:endParaRPr lang="en-US" altLang="zh-CN" sz="2400">
              <a:solidFill>
                <a:schemeClr val="accent6"/>
              </a:solidFill>
              <a:latin typeface="+mn-ea"/>
              <a:cs typeface="楷体_GB2312" charset="0"/>
            </a:endParaRPr>
          </a:p>
          <a:p>
            <a:pPr>
              <a:lnSpc>
                <a:spcPct val="110000"/>
              </a:lnSpc>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2</a:t>
            </a:r>
            <a:r>
              <a:rPr lang="zh-CN" altLang="en-US" sz="2400">
                <a:solidFill>
                  <a:schemeClr val="accent6"/>
                </a:solidFill>
                <a:latin typeface="+mn-ea"/>
                <a:cs typeface="楷体_GB2312" charset="0"/>
              </a:rPr>
              <a:t>）晋灵公不君</a:t>
            </a:r>
            <a:r>
              <a:rPr lang="zh-CN" altLang="en-US" sz="2400" smtClean="0">
                <a:solidFill>
                  <a:schemeClr val="accent6"/>
                </a:solidFill>
                <a:latin typeface="+mn-ea"/>
                <a:cs typeface="楷体_GB2312" charset="0"/>
              </a:rPr>
              <a:t>。</a:t>
            </a:r>
            <a:endParaRPr lang="en-US" altLang="zh-CN" sz="2400">
              <a:solidFill>
                <a:schemeClr val="accent6"/>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3220"/>
            <a:chOff x="971600" y="1249119"/>
            <a:chExt cx="2016224" cy="52320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320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第三节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实词活用</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755576" y="843558"/>
            <a:ext cx="7488832" cy="3687163"/>
          </a:xfrm>
          <a:prstGeom prst="rect">
            <a:avLst/>
          </a:prstGeom>
          <a:noFill/>
        </p:spPr>
        <p:txBody>
          <a:bodyPr wrap="square" rtlCol="0">
            <a:spAutoFit/>
          </a:bodyPr>
          <a:lstStyle/>
          <a:p>
            <a:pPr>
              <a:lnSpc>
                <a:spcPct val="140000"/>
              </a:lnSpc>
            </a:pPr>
            <a:r>
              <a:rPr lang="zh-CN" altLang="en-US" sz="2400" b="1" smtClean="0">
                <a:solidFill>
                  <a:srgbClr val="080808"/>
                </a:solidFill>
                <a:latin typeface="+mn-ea"/>
                <a:cs typeface="楷体_GB2312" charset="0"/>
              </a:rPr>
              <a:t>二</a:t>
            </a:r>
            <a:r>
              <a:rPr lang="en-US" altLang="zh-CN" sz="2400" b="1" smtClean="0">
                <a:solidFill>
                  <a:srgbClr val="080808"/>
                </a:solidFill>
                <a:latin typeface="+mn-ea"/>
                <a:cs typeface="楷体_GB2312" charset="0"/>
              </a:rPr>
              <a:t> </a:t>
            </a:r>
            <a:r>
              <a:rPr lang="zh-CN" altLang="en-US" sz="2400" b="1">
                <a:solidFill>
                  <a:srgbClr val="080808"/>
                </a:solidFill>
                <a:latin typeface="+mn-ea"/>
                <a:cs typeface="楷体_GB2312" charset="0"/>
              </a:rPr>
              <a:t>形容词、</a:t>
            </a:r>
            <a:r>
              <a:rPr lang="zh-CN" altLang="en-US" sz="2400" b="1" smtClean="0">
                <a:solidFill>
                  <a:srgbClr val="080808"/>
                </a:solidFill>
                <a:latin typeface="+mn-ea"/>
                <a:cs typeface="楷体_GB2312" charset="0"/>
              </a:rPr>
              <a:t>数词活用为动词</a:t>
            </a:r>
            <a:endParaRPr lang="en-US" altLang="zh-CN" sz="2400" b="1" smtClean="0">
              <a:solidFill>
                <a:srgbClr val="080808"/>
              </a:solidFill>
              <a:latin typeface="+mn-ea"/>
              <a:cs typeface="楷体_GB2312" charset="0"/>
            </a:endParaRPr>
          </a:p>
          <a:p>
            <a:pPr>
              <a:lnSpc>
                <a:spcPct val="140000"/>
              </a:lnSpc>
            </a:pPr>
            <a:endParaRPr lang="en-US" altLang="zh-CN" sz="2400" b="1">
              <a:solidFill>
                <a:srgbClr val="080808"/>
              </a:solidFill>
              <a:latin typeface="+mn-ea"/>
              <a:cs typeface="楷体_GB2312" charset="0"/>
            </a:endParaRPr>
          </a:p>
          <a:p>
            <a:pPr>
              <a:lnSpc>
                <a:spcPct val="140000"/>
              </a:lnSpc>
              <a:buFontTx/>
              <a:buNone/>
            </a:pPr>
            <a:r>
              <a:rPr lang="en-US" altLang="zh-CN" sz="2400" smtClean="0">
                <a:solidFill>
                  <a:srgbClr val="080808"/>
                </a:solidFill>
                <a:latin typeface="+mn-ea"/>
                <a:cs typeface="楷体_GB2312" charset="0"/>
              </a:rPr>
              <a:t> </a:t>
            </a:r>
            <a:r>
              <a:rPr lang="en-US" altLang="zh-CN" sz="2400" b="1">
                <a:solidFill>
                  <a:srgbClr val="080808"/>
                </a:solidFill>
                <a:latin typeface="+mn-ea"/>
                <a:cs typeface="楷体_GB2312" charset="0"/>
              </a:rPr>
              <a:t>   </a:t>
            </a:r>
            <a:r>
              <a:rPr lang="zh-CN" altLang="en-US" sz="2400">
                <a:solidFill>
                  <a:srgbClr val="080808"/>
                </a:solidFill>
                <a:latin typeface="+mn-ea"/>
                <a:cs typeface="楷体_GB2312" charset="0"/>
              </a:rPr>
              <a:t>（</a:t>
            </a:r>
            <a:r>
              <a:rPr lang="en-US" altLang="zh-CN" sz="2400">
                <a:solidFill>
                  <a:srgbClr val="080808"/>
                </a:solidFill>
                <a:latin typeface="+mn-ea"/>
                <a:cs typeface="楷体_GB2312" charset="0"/>
              </a:rPr>
              <a:t>1</a:t>
            </a:r>
            <a:r>
              <a:rPr lang="zh-CN" altLang="en-US" sz="2400">
                <a:solidFill>
                  <a:srgbClr val="080808"/>
                </a:solidFill>
                <a:latin typeface="+mn-ea"/>
                <a:cs typeface="楷体_GB2312" charset="0"/>
              </a:rPr>
              <a:t>）敌人远我，欲以火器困我也。</a:t>
            </a:r>
            <a:endParaRPr lang="en-US" altLang="zh-CN" sz="2400">
              <a:solidFill>
                <a:srgbClr val="080808"/>
              </a:solidFill>
              <a:latin typeface="+mn-ea"/>
              <a:cs typeface="楷体_GB2312" charset="0"/>
            </a:endParaRPr>
          </a:p>
          <a:p>
            <a:pPr>
              <a:lnSpc>
                <a:spcPct val="140000"/>
              </a:lnSpc>
            </a:pP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a:t>
            </a:r>
            <a:r>
              <a:rPr lang="zh-CN" altLang="zh-CN" sz="2400">
                <a:solidFill>
                  <a:srgbClr val="080808"/>
                </a:solidFill>
                <a:latin typeface="+mn-ea"/>
                <a:cs typeface="楷体_GB2312" charset="0"/>
              </a:rPr>
              <a:t>2</a:t>
            </a:r>
            <a:r>
              <a:rPr lang="zh-CN" altLang="en-US" sz="2400" smtClean="0">
                <a:solidFill>
                  <a:srgbClr val="080808"/>
                </a:solidFill>
                <a:latin typeface="+mn-ea"/>
                <a:cs typeface="楷体_GB2312" charset="0"/>
              </a:rPr>
              <a:t>）</a:t>
            </a:r>
            <a:r>
              <a:rPr lang="zh-CN" altLang="en-US" sz="2400">
                <a:solidFill>
                  <a:srgbClr val="080808"/>
                </a:solidFill>
                <a:latin typeface="+mn-ea"/>
                <a:cs typeface="楷体_GB2312" charset="0"/>
              </a:rPr>
              <a:t>王者不却众庶，故能明其德</a:t>
            </a:r>
            <a:r>
              <a:rPr lang="zh-CN" altLang="en-US" sz="2400" smtClean="0">
                <a:solidFill>
                  <a:srgbClr val="080808"/>
                </a:solidFill>
                <a:latin typeface="+mn-ea"/>
                <a:cs typeface="楷体_GB2312" charset="0"/>
              </a:rPr>
              <a:t>。</a:t>
            </a:r>
            <a:endParaRPr lang="en-US" altLang="zh-CN" sz="2400" smtClean="0">
              <a:solidFill>
                <a:srgbClr val="080808"/>
              </a:solidFill>
              <a:latin typeface="+mn-ea"/>
              <a:cs typeface="楷体_GB2312" charset="0"/>
            </a:endParaRPr>
          </a:p>
          <a:p>
            <a:pPr>
              <a:lnSpc>
                <a:spcPct val="140000"/>
              </a:lnSpc>
            </a:pPr>
            <a:endParaRPr lang="en-US" altLang="zh-CN" sz="2400">
              <a:solidFill>
                <a:srgbClr val="080808"/>
              </a:solidFill>
              <a:latin typeface="+mn-ea"/>
              <a:cs typeface="楷体_GB2312" charset="0"/>
            </a:endParaRPr>
          </a:p>
          <a:p>
            <a:pPr>
              <a:lnSpc>
                <a:spcPct val="140000"/>
              </a:lnSpc>
            </a:pP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a:t>
            </a:r>
            <a:r>
              <a:rPr lang="zh-CN" altLang="zh-CN" sz="2400" smtClean="0">
                <a:solidFill>
                  <a:srgbClr val="080808"/>
                </a:solidFill>
                <a:latin typeface="+mn-ea"/>
                <a:cs typeface="楷体_GB2312" charset="0"/>
              </a:rPr>
              <a:t>3</a:t>
            </a:r>
            <a:r>
              <a:rPr lang="zh-CN" altLang="en-US" sz="2400" smtClean="0">
                <a:solidFill>
                  <a:srgbClr val="080808"/>
                </a:solidFill>
                <a:latin typeface="+mn-ea"/>
                <a:cs typeface="楷体_GB2312" charset="0"/>
              </a:rPr>
              <a:t>）</a:t>
            </a:r>
            <a:r>
              <a:rPr lang="zh-CN" altLang="en-US" sz="2400">
                <a:solidFill>
                  <a:srgbClr val="080808"/>
                </a:solidFill>
                <a:latin typeface="+mn-ea"/>
                <a:cs typeface="楷体_GB2312" charset="0"/>
              </a:rPr>
              <a:t>不十年，王弗召也。</a:t>
            </a:r>
            <a:endParaRPr lang="en-US" altLang="zh-CN" sz="2400">
              <a:solidFill>
                <a:srgbClr val="080808"/>
              </a:solidFill>
              <a:latin typeface="+mn-ea"/>
              <a:cs typeface="楷体_GB2312" charset="0"/>
            </a:endParaRPr>
          </a:p>
          <a:p>
            <a:pPr>
              <a:lnSpc>
                <a:spcPct val="140000"/>
              </a:lnSpc>
            </a:pP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a:t>
            </a:r>
            <a:r>
              <a:rPr lang="zh-CN" altLang="zh-CN" sz="2400" smtClean="0">
                <a:solidFill>
                  <a:srgbClr val="080808"/>
                </a:solidFill>
                <a:latin typeface="+mn-ea"/>
                <a:cs typeface="楷体_GB2312" charset="0"/>
              </a:rPr>
              <a:t>4</a:t>
            </a:r>
            <a:r>
              <a:rPr lang="zh-CN" altLang="en-US" sz="2400" smtClean="0">
                <a:solidFill>
                  <a:srgbClr val="080808"/>
                </a:solidFill>
                <a:latin typeface="+mn-ea"/>
                <a:cs typeface="楷体_GB2312" charset="0"/>
              </a:rPr>
              <a:t>）</a:t>
            </a:r>
            <a:r>
              <a:rPr lang="zh-CN" altLang="en-US" sz="2400">
                <a:solidFill>
                  <a:srgbClr val="080808"/>
                </a:solidFill>
                <a:latin typeface="+mn-ea"/>
                <a:cs typeface="楷体_GB2312" charset="0"/>
              </a:rPr>
              <a:t>骐骥一跃，不能十步；驽马十驾，功在不舍</a:t>
            </a:r>
            <a:r>
              <a:rPr lang="zh-CN" altLang="en-US" sz="2400" smtClean="0">
                <a:solidFill>
                  <a:srgbClr val="080808"/>
                </a:solidFill>
                <a:latin typeface="+mn-ea"/>
                <a:cs typeface="楷体_GB2312" charset="0"/>
              </a:rPr>
              <a:t>。</a:t>
            </a:r>
            <a:endParaRPr lang="en-US" altLang="zh-CN" sz="2400">
              <a:solidFill>
                <a:srgbClr val="080808"/>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4213860" cy="521970"/>
            <a:chOff x="971600" y="1249119"/>
            <a:chExt cx="2016224" cy="52193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86195" cy="52193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第四节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特殊动宾关系</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043608" y="1275606"/>
            <a:ext cx="6984776" cy="2653034"/>
          </a:xfrm>
          <a:prstGeom prst="rect">
            <a:avLst/>
          </a:prstGeom>
          <a:noFill/>
        </p:spPr>
        <p:txBody>
          <a:bodyPr wrap="square" rtlCol="0">
            <a:spAutoFit/>
          </a:bodyPr>
          <a:lstStyle/>
          <a:p>
            <a:pPr>
              <a:lnSpc>
                <a:spcPct val="14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一般来说</a:t>
            </a:r>
            <a:r>
              <a:rPr lang="zh-CN" altLang="en-US" sz="2400">
                <a:solidFill>
                  <a:srgbClr val="080808"/>
                </a:solidFill>
                <a:latin typeface="+mj-ea"/>
                <a:ea typeface="+mj-ea"/>
                <a:cs typeface="楷体_GB2312" charset="0"/>
              </a:rPr>
              <a:t>，动词和宾语之间是支配关系，在有些情况下，宾语不是动词的支配对象，动词和宾语之间的关系比较特殊，叫做特殊动宾关</a:t>
            </a:r>
            <a:r>
              <a:rPr lang="zh-CN" altLang="en-US" sz="2400" smtClean="0">
                <a:solidFill>
                  <a:srgbClr val="080808"/>
                </a:solidFill>
                <a:latin typeface="+mj-ea"/>
                <a:ea typeface="+mj-ea"/>
                <a:cs typeface="楷体_GB2312" charset="0"/>
              </a:rPr>
              <a:t>系。</a:t>
            </a:r>
            <a:endParaRPr lang="en-US" altLang="zh-CN" sz="2400" smtClean="0">
              <a:solidFill>
                <a:srgbClr val="080808"/>
              </a:solidFill>
              <a:latin typeface="+mj-ea"/>
              <a:ea typeface="+mj-ea"/>
              <a:cs typeface="楷体_GB2312" charset="0"/>
            </a:endParaRPr>
          </a:p>
          <a:p>
            <a:pPr>
              <a:lnSpc>
                <a:spcPct val="140000"/>
              </a:lnSpc>
            </a:pPr>
            <a:endParaRPr lang="en-US" altLang="zh-CN" sz="2400" smtClean="0">
              <a:solidFill>
                <a:srgbClr val="080808"/>
              </a:solidFill>
              <a:latin typeface="+mj-ea"/>
              <a:ea typeface="+mj-ea"/>
              <a:cs typeface="楷体_GB2312" charset="0"/>
            </a:endParaRPr>
          </a:p>
          <a:p>
            <a:pPr>
              <a:lnSpc>
                <a:spcPct val="140000"/>
              </a:lnSpc>
            </a:pPr>
            <a:r>
              <a:rPr lang="zh-CN" altLang="en-US" sz="2400" smtClean="0">
                <a:solidFill>
                  <a:srgbClr val="080808"/>
                </a:solidFill>
                <a:latin typeface="+mj-ea"/>
                <a:ea typeface="+mj-ea"/>
                <a:cs typeface="楷体_GB2312" charset="0"/>
              </a:rPr>
              <a:t>包括：使动用法、意动用法、为动用法。</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4214495" cy="521970"/>
            <a:chOff x="971600" y="1249119"/>
            <a:chExt cx="2016224" cy="52193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86195" cy="52193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第四节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特殊动宾关系</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475656" y="771550"/>
            <a:ext cx="6408712" cy="4148828"/>
          </a:xfrm>
          <a:prstGeom prst="rect">
            <a:avLst/>
          </a:prstGeom>
          <a:noFill/>
        </p:spPr>
        <p:txBody>
          <a:bodyPr wrap="square" rtlCol="0">
            <a:spAutoFit/>
          </a:bodyPr>
          <a:lstStyle/>
          <a:p>
            <a:pPr>
              <a:lnSpc>
                <a:spcPct val="110000"/>
              </a:lnSpc>
              <a:buFontTx/>
              <a:buNone/>
            </a:pPr>
            <a:r>
              <a:rPr lang="zh-CN" altLang="en-US" sz="2400" b="1" smtClean="0">
                <a:solidFill>
                  <a:srgbClr val="080808"/>
                </a:solidFill>
                <a:latin typeface="+mj-ea"/>
                <a:ea typeface="+mj-ea"/>
                <a:cs typeface="楷体_GB2312" charset="0"/>
              </a:rPr>
              <a:t>一</a:t>
            </a:r>
            <a:r>
              <a:rPr lang="en-US" altLang="zh-CN" sz="2400" b="1" smtClean="0">
                <a:solidFill>
                  <a:srgbClr val="080808"/>
                </a:solidFill>
                <a:latin typeface="+mj-ea"/>
                <a:ea typeface="+mj-ea"/>
                <a:cs typeface="楷体_GB2312" charset="0"/>
              </a:rPr>
              <a:t> </a:t>
            </a:r>
            <a:r>
              <a:rPr lang="zh-CN" altLang="en-US" sz="2400" b="1">
                <a:solidFill>
                  <a:srgbClr val="080808"/>
                </a:solidFill>
                <a:latin typeface="+mj-ea"/>
                <a:ea typeface="+mj-ea"/>
                <a:cs typeface="楷体_GB2312" charset="0"/>
              </a:rPr>
              <a:t>使动用法</a:t>
            </a:r>
            <a:r>
              <a:rPr lang="en-US" altLang="zh-CN" sz="2400" b="1">
                <a:solidFill>
                  <a:srgbClr val="080808"/>
                </a:solidFill>
                <a:latin typeface="+mj-ea"/>
                <a:ea typeface="+mj-ea"/>
                <a:cs typeface="楷体_GB2312" charset="0"/>
              </a:rPr>
              <a:t> </a:t>
            </a:r>
            <a:endParaRPr lang="en-US" altLang="zh-CN" sz="2400" b="1">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主语使宾语发出动词谓语所</a:t>
            </a:r>
            <a:r>
              <a:rPr lang="zh-CN" altLang="en-US" sz="2400">
                <a:solidFill>
                  <a:srgbClr val="080808"/>
                </a:solidFill>
                <a:latin typeface="+mj-ea"/>
                <a:ea typeface="+mj-ea"/>
                <a:cs typeface="楷体_GB2312" charset="0"/>
              </a:rPr>
              <a:t>表示的动作，主语自己并不发出动作。（名、动、形</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10000"/>
              </a:lnSpc>
              <a:buFontTx/>
              <a:buNone/>
            </a:pP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1 </a:t>
            </a:r>
            <a:r>
              <a:rPr lang="zh-CN" altLang="en-US" sz="2400" smtClean="0">
                <a:solidFill>
                  <a:srgbClr val="080808"/>
                </a:solidFill>
                <a:latin typeface="+mj-ea"/>
                <a:ea typeface="+mj-ea"/>
                <a:cs typeface="楷体_GB2312" charset="0"/>
              </a:rPr>
              <a:t>名词</a:t>
            </a:r>
            <a:r>
              <a:rPr lang="zh-CN" altLang="en-US" sz="2400">
                <a:solidFill>
                  <a:srgbClr val="080808"/>
                </a:solidFill>
                <a:latin typeface="+mj-ea"/>
                <a:ea typeface="+mj-ea"/>
                <a:cs typeface="楷体_GB2312" charset="0"/>
              </a:rPr>
              <a:t>的使动</a:t>
            </a:r>
            <a:r>
              <a:rPr lang="zh-CN" altLang="en-US" sz="2400" smtClean="0">
                <a:solidFill>
                  <a:srgbClr val="080808"/>
                </a:solidFill>
                <a:latin typeface="+mj-ea"/>
                <a:ea typeface="+mj-ea"/>
                <a:cs typeface="楷体_GB2312" charset="0"/>
              </a:rPr>
              <a:t>用法</a:t>
            </a: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吾见申叔，生死而</a:t>
            </a:r>
            <a:r>
              <a:rPr lang="zh-CN" altLang="en-US" sz="2400">
                <a:solidFill>
                  <a:srgbClr val="FF0000"/>
                </a:solidFill>
                <a:latin typeface="+mj-ea"/>
                <a:ea typeface="+mj-ea"/>
                <a:cs typeface="楷体_GB2312" charset="0"/>
              </a:rPr>
              <a:t>肉</a:t>
            </a:r>
            <a:r>
              <a:rPr lang="zh-CN" altLang="en-US" sz="2400">
                <a:solidFill>
                  <a:srgbClr val="080808"/>
                </a:solidFill>
                <a:latin typeface="+mj-ea"/>
                <a:ea typeface="+mj-ea"/>
                <a:cs typeface="楷体_GB2312" charset="0"/>
              </a:rPr>
              <a:t>骨也</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10000"/>
              </a:lnSpc>
            </a:pPr>
            <a:r>
              <a:rPr lang="zh-CN" altLang="zh-CN" sz="2400">
                <a:solidFill>
                  <a:srgbClr val="080808"/>
                </a:solidFill>
                <a:latin typeface="+mj-ea"/>
                <a:ea typeface="+mj-ea"/>
                <a:cs typeface="楷体_GB2312" charset="0"/>
              </a:rPr>
              <a:t>2</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动词的使动用法</a:t>
            </a: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焉</a:t>
            </a:r>
            <a:r>
              <a:rPr lang="zh-CN" altLang="en-US" sz="2400">
                <a:solidFill>
                  <a:srgbClr val="080808"/>
                </a:solidFill>
                <a:latin typeface="+mj-ea"/>
                <a:ea typeface="+mj-ea"/>
                <a:cs typeface="楷体_GB2312" charset="0"/>
              </a:rPr>
              <a:t>用</a:t>
            </a:r>
            <a:r>
              <a:rPr lang="zh-CN" altLang="en-US" sz="2400">
                <a:solidFill>
                  <a:srgbClr val="FF0000"/>
                </a:solidFill>
                <a:latin typeface="+mj-ea"/>
                <a:ea typeface="+mj-ea"/>
                <a:cs typeface="楷体_GB2312" charset="0"/>
              </a:rPr>
              <a:t>亡</a:t>
            </a:r>
            <a:r>
              <a:rPr lang="zh-CN" altLang="en-US" sz="2400">
                <a:solidFill>
                  <a:srgbClr val="080808"/>
                </a:solidFill>
                <a:latin typeface="+mj-ea"/>
                <a:ea typeface="+mj-ea"/>
                <a:cs typeface="楷体_GB2312" charset="0"/>
              </a:rPr>
              <a:t>郑以陪邻？</a:t>
            </a:r>
            <a:endParaRPr lang="en-US" altLang="zh-CN" sz="2400">
              <a:solidFill>
                <a:srgbClr val="080808"/>
              </a:solidFill>
              <a:latin typeface="+mj-ea"/>
              <a:ea typeface="+mj-ea"/>
              <a:cs typeface="楷体_GB2312" charset="0"/>
            </a:endParaRPr>
          </a:p>
          <a:p>
            <a:pPr>
              <a:lnSpc>
                <a:spcPct val="110000"/>
              </a:lnSpc>
            </a:pPr>
            <a:r>
              <a:rPr lang="zh-CN" altLang="zh-CN" sz="2400">
                <a:solidFill>
                  <a:srgbClr val="080808"/>
                </a:solidFill>
                <a:latin typeface="+mj-ea"/>
                <a:ea typeface="+mj-ea"/>
                <a:cs typeface="楷体_GB2312" charset="0"/>
              </a:rPr>
              <a:t>3</a:t>
            </a:r>
            <a:r>
              <a:rPr lang="en-US" altLang="zh-CN" sz="2400" smtClean="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形容词的使动</a:t>
            </a:r>
            <a:r>
              <a:rPr lang="zh-CN" altLang="en-US" sz="2400" smtClean="0">
                <a:solidFill>
                  <a:srgbClr val="080808"/>
                </a:solidFill>
                <a:latin typeface="+mj-ea"/>
                <a:ea typeface="+mj-ea"/>
                <a:cs typeface="楷体_GB2312" charset="0"/>
              </a:rPr>
              <a:t>用法</a:t>
            </a: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既来之</a:t>
            </a:r>
            <a:r>
              <a:rPr lang="zh-CN" altLang="en-US" sz="2400">
                <a:solidFill>
                  <a:srgbClr val="080808"/>
                </a:solidFill>
                <a:latin typeface="+mj-ea"/>
                <a:ea typeface="+mj-ea"/>
                <a:cs typeface="楷体_GB2312" charset="0"/>
              </a:rPr>
              <a:t>，则</a:t>
            </a:r>
            <a:r>
              <a:rPr lang="zh-CN" altLang="en-US" sz="2400">
                <a:solidFill>
                  <a:srgbClr val="FF0000"/>
                </a:solidFill>
                <a:latin typeface="+mj-ea"/>
                <a:ea typeface="+mj-ea"/>
                <a:cs typeface="楷体_GB2312" charset="0"/>
              </a:rPr>
              <a:t>安</a:t>
            </a:r>
            <a:r>
              <a:rPr lang="zh-CN" altLang="en-US" sz="2400">
                <a:solidFill>
                  <a:srgbClr val="080808"/>
                </a:solidFill>
                <a:latin typeface="+mj-ea"/>
                <a:ea typeface="+mj-ea"/>
                <a:cs typeface="楷体_GB2312" charset="0"/>
              </a:rPr>
              <a:t>之</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4152265" cy="521970"/>
            <a:chOff x="971600" y="1249119"/>
            <a:chExt cx="2016224" cy="52193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86195" cy="52193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第四节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特殊动宾关系</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187624" y="771550"/>
            <a:ext cx="7200800" cy="4204228"/>
          </a:xfrm>
          <a:prstGeom prst="rect">
            <a:avLst/>
          </a:prstGeom>
          <a:noFill/>
        </p:spPr>
        <p:txBody>
          <a:bodyPr wrap="square" rtlCol="0">
            <a:spAutoFit/>
          </a:bodyPr>
          <a:lstStyle/>
          <a:p>
            <a:pPr>
              <a:lnSpc>
                <a:spcPct val="140000"/>
              </a:lnSpc>
              <a:buFontTx/>
              <a:buNone/>
            </a:pPr>
            <a:r>
              <a:rPr lang="zh-CN" altLang="en-US" sz="2400" b="1" smtClean="0">
                <a:solidFill>
                  <a:srgbClr val="080808"/>
                </a:solidFill>
                <a:latin typeface="+mj-ea"/>
                <a:ea typeface="+mj-ea"/>
                <a:cs typeface="楷体_GB2312" charset="0"/>
              </a:rPr>
              <a:t>二</a:t>
            </a:r>
            <a:r>
              <a:rPr lang="en-US" altLang="zh-CN" sz="2400" b="1" smtClean="0">
                <a:solidFill>
                  <a:srgbClr val="080808"/>
                </a:solidFill>
                <a:latin typeface="+mj-ea"/>
                <a:ea typeface="+mj-ea"/>
                <a:cs typeface="楷体_GB2312" charset="0"/>
              </a:rPr>
              <a:t> </a:t>
            </a:r>
            <a:r>
              <a:rPr lang="zh-CN" altLang="en-US" sz="2400" b="1">
                <a:solidFill>
                  <a:srgbClr val="080808"/>
                </a:solidFill>
                <a:latin typeface="+mj-ea"/>
                <a:ea typeface="+mj-ea"/>
                <a:cs typeface="楷体_GB2312" charset="0"/>
              </a:rPr>
              <a:t>意动</a:t>
            </a:r>
            <a:r>
              <a:rPr lang="zh-CN" altLang="en-US" sz="2400" b="1" smtClean="0">
                <a:solidFill>
                  <a:srgbClr val="080808"/>
                </a:solidFill>
                <a:latin typeface="+mj-ea"/>
                <a:ea typeface="+mj-ea"/>
                <a:cs typeface="楷体_GB2312" charset="0"/>
              </a:rPr>
              <a:t>用法</a:t>
            </a:r>
            <a:endParaRPr lang="en-US" altLang="zh-CN" sz="2400" b="1">
              <a:solidFill>
                <a:srgbClr val="080808"/>
              </a:solidFill>
              <a:latin typeface="+mj-ea"/>
              <a:ea typeface="+mj-ea"/>
              <a:cs typeface="楷体_GB2312" charset="0"/>
            </a:endParaRPr>
          </a:p>
          <a:p>
            <a:pPr>
              <a:lnSpc>
                <a:spcPct val="14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主语主观上认为宾语所表示的人或事物怎么样，或把宾语所表示的人或事物当做什么</a:t>
            </a:r>
            <a:r>
              <a:rPr lang="zh-CN" altLang="en-US" sz="2400" smtClean="0">
                <a:solidFill>
                  <a:srgbClr val="080808"/>
                </a:solidFill>
                <a:latin typeface="+mj-ea"/>
                <a:ea typeface="+mj-ea"/>
                <a:cs typeface="楷体_GB2312" charset="0"/>
              </a:rPr>
              <a:t>。（名、形）</a:t>
            </a:r>
            <a:endParaRPr lang="en-US" altLang="zh-CN" sz="2400" smtClean="0">
              <a:solidFill>
                <a:srgbClr val="080808"/>
              </a:solidFill>
              <a:latin typeface="+mj-ea"/>
              <a:ea typeface="+mj-ea"/>
              <a:cs typeface="楷体_GB2312" charset="0"/>
            </a:endParaRPr>
          </a:p>
          <a:p>
            <a:pPr>
              <a:lnSpc>
                <a:spcPct val="140000"/>
              </a:lnSpc>
              <a:buFontTx/>
              <a:buNone/>
            </a:pPr>
            <a:r>
              <a:rPr lang="en-US" altLang="zh-CN" sz="2400" smtClean="0">
                <a:solidFill>
                  <a:srgbClr val="080808"/>
                </a:solidFill>
                <a:latin typeface="+mj-ea"/>
                <a:ea typeface="+mj-ea"/>
                <a:cs typeface="楷体_GB2312" charset="0"/>
              </a:rPr>
              <a:t>   </a:t>
            </a:r>
            <a:endParaRPr lang="en-US" altLang="zh-CN" sz="2400" smtClean="0">
              <a:solidFill>
                <a:srgbClr val="080808"/>
              </a:solidFill>
              <a:latin typeface="+mj-ea"/>
              <a:ea typeface="+mj-ea"/>
              <a:cs typeface="楷体_GB2312" charset="0"/>
            </a:endParaRPr>
          </a:p>
          <a:p>
            <a:pPr>
              <a:lnSpc>
                <a:spcPct val="140000"/>
              </a:lnSpc>
              <a:buFontTx/>
              <a:buNone/>
            </a:pPr>
            <a:r>
              <a:rPr lang="en-US" altLang="zh-CN" sz="2400">
                <a:solidFill>
                  <a:srgbClr val="080808"/>
                </a:solidFill>
                <a:latin typeface="+mj-ea"/>
                <a:ea typeface="+mj-ea"/>
                <a:cs typeface="楷体_GB2312" charset="0"/>
              </a:rPr>
              <a:t>1 </a:t>
            </a:r>
            <a:r>
              <a:rPr lang="zh-CN" altLang="en-US" sz="2400">
                <a:solidFill>
                  <a:srgbClr val="080808"/>
                </a:solidFill>
                <a:latin typeface="+mj-ea"/>
                <a:ea typeface="+mj-ea"/>
                <a:cs typeface="楷体_GB2312" charset="0"/>
              </a:rPr>
              <a:t>名词的意动用法</a:t>
            </a:r>
            <a:endParaRPr lang="en-US" altLang="zh-CN" sz="2400">
              <a:solidFill>
                <a:srgbClr val="080808"/>
              </a:solidFill>
              <a:latin typeface="+mj-ea"/>
              <a:ea typeface="+mj-ea"/>
              <a:cs typeface="楷体_GB2312" charset="0"/>
            </a:endParaRPr>
          </a:p>
          <a:p>
            <a:pPr>
              <a:lnSpc>
                <a:spcPct val="14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巫医乐师百工之人</a:t>
            </a:r>
            <a:r>
              <a:rPr lang="zh-CN" altLang="en-US" sz="2400">
                <a:solidFill>
                  <a:srgbClr val="080808"/>
                </a:solidFill>
                <a:latin typeface="+mj-ea"/>
                <a:ea typeface="+mj-ea"/>
                <a:cs typeface="楷体_GB2312" charset="0"/>
              </a:rPr>
              <a:t>，不</a:t>
            </a:r>
            <a:r>
              <a:rPr lang="zh-CN" altLang="en-US" sz="2400">
                <a:solidFill>
                  <a:srgbClr val="FF0000"/>
                </a:solidFill>
                <a:latin typeface="+mj-ea"/>
                <a:ea typeface="+mj-ea"/>
                <a:cs typeface="楷体_GB2312" charset="0"/>
              </a:rPr>
              <a:t>耻</a:t>
            </a:r>
            <a:r>
              <a:rPr lang="zh-CN" altLang="en-US" sz="2400">
                <a:solidFill>
                  <a:srgbClr val="080808"/>
                </a:solidFill>
                <a:latin typeface="+mj-ea"/>
                <a:ea typeface="+mj-ea"/>
                <a:cs typeface="楷体_GB2312" charset="0"/>
              </a:rPr>
              <a:t>相师</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40000"/>
              </a:lnSpc>
              <a:buFontTx/>
              <a:buNone/>
            </a:pPr>
            <a:r>
              <a:rPr lang="en-US" altLang="zh-CN" sz="2400">
                <a:solidFill>
                  <a:srgbClr val="080808"/>
                </a:solidFill>
                <a:latin typeface="+mj-ea"/>
                <a:ea typeface="+mj-ea"/>
                <a:cs typeface="楷体_GB2312" charset="0"/>
              </a:rPr>
              <a:t>2 </a:t>
            </a:r>
            <a:r>
              <a:rPr lang="zh-CN" altLang="en-US" sz="2400">
                <a:solidFill>
                  <a:srgbClr val="080808"/>
                </a:solidFill>
                <a:latin typeface="+mj-ea"/>
                <a:ea typeface="+mj-ea"/>
                <a:cs typeface="楷体_GB2312" charset="0"/>
              </a:rPr>
              <a:t>形容词的意动用法</a:t>
            </a:r>
            <a:endParaRPr lang="en-US" altLang="zh-CN" sz="2400">
              <a:solidFill>
                <a:srgbClr val="080808"/>
              </a:solidFill>
              <a:latin typeface="+mj-ea"/>
              <a:ea typeface="+mj-ea"/>
              <a:cs typeface="楷体_GB2312" charset="0"/>
            </a:endParaRPr>
          </a:p>
          <a:p>
            <a:pPr>
              <a:lnSpc>
                <a:spcPct val="14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吾妻之</a:t>
            </a:r>
            <a:r>
              <a:rPr lang="zh-CN" altLang="en-US" sz="2400">
                <a:solidFill>
                  <a:srgbClr val="FF0000"/>
                </a:solidFill>
                <a:latin typeface="+mj-ea"/>
                <a:ea typeface="+mj-ea"/>
                <a:cs typeface="楷体_GB2312" charset="0"/>
              </a:rPr>
              <a:t>美</a:t>
            </a:r>
            <a:r>
              <a:rPr lang="zh-CN" altLang="en-US" sz="2400">
                <a:solidFill>
                  <a:srgbClr val="080808"/>
                </a:solidFill>
                <a:latin typeface="+mj-ea"/>
                <a:ea typeface="+mj-ea"/>
                <a:cs typeface="楷体_GB2312" charset="0"/>
              </a:rPr>
              <a:t>我者，私我也。</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4390390" cy="581322"/>
            <a:chOff x="971600" y="1249119"/>
            <a:chExt cx="2016224" cy="51893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86195" cy="465948"/>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第四节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特殊动宾关系</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043608" y="843558"/>
            <a:ext cx="7488832" cy="3687163"/>
          </a:xfrm>
          <a:prstGeom prst="rect">
            <a:avLst/>
          </a:prstGeom>
          <a:noFill/>
        </p:spPr>
        <p:txBody>
          <a:bodyPr wrap="square" rtlCol="0">
            <a:spAutoFit/>
          </a:bodyPr>
          <a:lstStyle/>
          <a:p>
            <a:pPr>
              <a:lnSpc>
                <a:spcPct val="140000"/>
              </a:lnSpc>
              <a:buFontTx/>
              <a:buNone/>
            </a:pPr>
            <a:r>
              <a:rPr lang="zh-CN" altLang="en-US" sz="2400" b="1" smtClean="0">
                <a:solidFill>
                  <a:srgbClr val="080808"/>
                </a:solidFill>
                <a:latin typeface="+mj-ea"/>
                <a:ea typeface="+mj-ea"/>
                <a:cs typeface="楷体_GB2312" charset="0"/>
              </a:rPr>
              <a:t>三</a:t>
            </a:r>
            <a:r>
              <a:rPr lang="en-US" altLang="zh-CN" sz="2400" b="1" smtClean="0">
                <a:solidFill>
                  <a:srgbClr val="080808"/>
                </a:solidFill>
                <a:latin typeface="+mj-ea"/>
                <a:ea typeface="+mj-ea"/>
                <a:cs typeface="楷体_GB2312" charset="0"/>
              </a:rPr>
              <a:t> </a:t>
            </a:r>
            <a:r>
              <a:rPr lang="zh-CN" altLang="en-US" sz="2400" b="1">
                <a:solidFill>
                  <a:srgbClr val="080808"/>
                </a:solidFill>
                <a:latin typeface="+mj-ea"/>
                <a:ea typeface="+mj-ea"/>
                <a:cs typeface="楷体_GB2312" charset="0"/>
              </a:rPr>
              <a:t>为动</a:t>
            </a:r>
            <a:r>
              <a:rPr lang="zh-CN" altLang="en-US" sz="2400" b="1" smtClean="0">
                <a:solidFill>
                  <a:srgbClr val="080808"/>
                </a:solidFill>
                <a:latin typeface="+mj-ea"/>
                <a:ea typeface="+mj-ea"/>
                <a:cs typeface="楷体_GB2312" charset="0"/>
              </a:rPr>
              <a:t>用法</a:t>
            </a:r>
            <a:endParaRPr lang="en-US" altLang="zh-CN" sz="2400" b="1">
              <a:solidFill>
                <a:srgbClr val="080808"/>
              </a:solidFill>
              <a:latin typeface="+mj-ea"/>
              <a:ea typeface="+mj-ea"/>
              <a:cs typeface="楷体_GB2312" charset="0"/>
            </a:endParaRPr>
          </a:p>
          <a:p>
            <a:pPr>
              <a:lnSpc>
                <a:spcPct val="14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主语为宾语实施某种动作行为。这个“为”包含多方面的意义。比如替、给；为了；对；因为等</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翻译时要添加相应的介词</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40000"/>
              </a:lnSpc>
              <a:buFontTx/>
              <a:buNone/>
            </a:pPr>
            <a:endParaRPr lang="en-US" altLang="zh-CN" sz="2400" b="1" smtClean="0">
              <a:latin typeface="楷体_GB2312" charset="0"/>
              <a:ea typeface="楷体_GB2312" charset="0"/>
              <a:cs typeface="楷体_GB2312" charset="0"/>
            </a:endParaRPr>
          </a:p>
          <a:p>
            <a:pPr>
              <a:lnSpc>
                <a:spcPct val="140000"/>
              </a:lnSpc>
              <a:buFontTx/>
              <a:buNone/>
            </a:pP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）文嬴</a:t>
            </a:r>
            <a:r>
              <a:rPr lang="zh-CN" altLang="en-US" sz="2400">
                <a:solidFill>
                  <a:srgbClr val="FF0000"/>
                </a:solidFill>
                <a:latin typeface="+mj-ea"/>
                <a:ea typeface="+mj-ea"/>
                <a:cs typeface="楷体_GB2312" charset="0"/>
              </a:rPr>
              <a:t>请</a:t>
            </a:r>
            <a:r>
              <a:rPr lang="zh-CN" altLang="en-US" sz="2400">
                <a:solidFill>
                  <a:srgbClr val="080808"/>
                </a:solidFill>
                <a:latin typeface="+mj-ea"/>
                <a:ea typeface="+mj-ea"/>
                <a:cs typeface="楷体_GB2312" charset="0"/>
              </a:rPr>
              <a:t>三帅。</a:t>
            </a:r>
            <a:endParaRPr lang="en-US" altLang="zh-CN" sz="2400">
              <a:solidFill>
                <a:srgbClr val="080808"/>
              </a:solidFill>
              <a:latin typeface="+mj-ea"/>
              <a:ea typeface="+mj-ea"/>
              <a:cs typeface="楷体_GB2312" charset="0"/>
            </a:endParaRPr>
          </a:p>
          <a:p>
            <a:pPr>
              <a:lnSpc>
                <a:spcPct val="140000"/>
              </a:lnSpc>
              <a:buFontTx/>
              <a:buNone/>
            </a:pP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）居庙堂之高，则</a:t>
            </a:r>
            <a:r>
              <a:rPr lang="zh-CN" altLang="en-US" sz="2400">
                <a:solidFill>
                  <a:srgbClr val="FF0000"/>
                </a:solidFill>
                <a:latin typeface="+mj-ea"/>
                <a:ea typeface="+mj-ea"/>
                <a:cs typeface="楷体_GB2312" charset="0"/>
              </a:rPr>
              <a:t>忧</a:t>
            </a:r>
            <a:r>
              <a:rPr lang="zh-CN" altLang="en-US" sz="2400">
                <a:solidFill>
                  <a:srgbClr val="080808"/>
                </a:solidFill>
                <a:latin typeface="+mj-ea"/>
                <a:ea typeface="+mj-ea"/>
                <a:cs typeface="楷体_GB2312" charset="0"/>
              </a:rPr>
              <a:t>其民；处江湖之远</a:t>
            </a:r>
            <a:r>
              <a:rPr lang="zh-CN" altLang="en-US" sz="2400" smtClean="0">
                <a:solidFill>
                  <a:srgbClr val="080808"/>
                </a:solidFill>
                <a:latin typeface="+mj-ea"/>
                <a:ea typeface="+mj-ea"/>
                <a:cs typeface="楷体_GB2312" charset="0"/>
              </a:rPr>
              <a:t>，则</a:t>
            </a:r>
            <a:r>
              <a:rPr lang="zh-CN" altLang="en-US" sz="2400" smtClean="0">
                <a:solidFill>
                  <a:srgbClr val="FF0000"/>
                </a:solidFill>
                <a:latin typeface="+mj-ea"/>
                <a:ea typeface="+mj-ea"/>
                <a:cs typeface="楷体_GB2312" charset="0"/>
              </a:rPr>
              <a:t>忧</a:t>
            </a:r>
            <a:r>
              <a:rPr lang="zh-CN" altLang="en-US" sz="2400">
                <a:solidFill>
                  <a:srgbClr val="080808"/>
                </a:solidFill>
                <a:latin typeface="+mj-ea"/>
                <a:ea typeface="+mj-ea"/>
                <a:cs typeface="楷体_GB2312" charset="0"/>
              </a:rPr>
              <a:t>其君</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3220"/>
            <a:chOff x="971600" y="1249119"/>
            <a:chExt cx="2016224" cy="52320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320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第五节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名词作状语</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043608" y="843558"/>
            <a:ext cx="7488832" cy="3939539"/>
          </a:xfrm>
          <a:prstGeom prst="rect">
            <a:avLst/>
          </a:prstGeom>
          <a:noFill/>
        </p:spPr>
        <p:txBody>
          <a:bodyPr wrap="square" rtlCol="0">
            <a:spAutoFit/>
          </a:bodyPr>
          <a:lstStyle/>
          <a:p>
            <a:pPr>
              <a:lnSpc>
                <a:spcPct val="15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古汉语的名词作状语</a:t>
            </a:r>
            <a:r>
              <a:rPr lang="zh-CN" altLang="en-US" sz="2400">
                <a:solidFill>
                  <a:srgbClr val="080808"/>
                </a:solidFill>
                <a:latin typeface="+mj-ea"/>
                <a:ea typeface="+mj-ea"/>
                <a:cs typeface="楷体_GB2312" charset="0"/>
              </a:rPr>
              <a:t>指的是普通名词、</a:t>
            </a:r>
            <a:r>
              <a:rPr lang="zh-CN" altLang="en-US" sz="2400" smtClean="0">
                <a:solidFill>
                  <a:srgbClr val="080808"/>
                </a:solidFill>
                <a:latin typeface="+mj-ea"/>
                <a:ea typeface="+mj-ea"/>
                <a:cs typeface="楷体_GB2312" charset="0"/>
              </a:rPr>
              <a:t>方位名词和时间名词直接用于动词前作状语。这是古代汉语中的</a:t>
            </a:r>
            <a:r>
              <a:rPr lang="zh-CN" altLang="en-US" sz="2400">
                <a:solidFill>
                  <a:srgbClr val="080808"/>
                </a:solidFill>
                <a:latin typeface="+mj-ea"/>
                <a:ea typeface="+mj-ea"/>
                <a:cs typeface="楷体_GB2312" charset="0"/>
              </a:rPr>
              <a:t>特殊用法，与现代汉语</a:t>
            </a:r>
            <a:r>
              <a:rPr lang="zh-CN" altLang="en-US" sz="2400" smtClean="0">
                <a:solidFill>
                  <a:srgbClr val="080808"/>
                </a:solidFill>
                <a:latin typeface="+mj-ea"/>
                <a:ea typeface="+mj-ea"/>
                <a:cs typeface="楷体_GB2312" charset="0"/>
              </a:rPr>
              <a:t>不同。</a:t>
            </a:r>
            <a:endParaRPr lang="en-US" altLang="zh-CN" sz="2400" smtClean="0">
              <a:solidFill>
                <a:srgbClr val="080808"/>
              </a:solidFill>
              <a:latin typeface="+mj-ea"/>
              <a:ea typeface="+mj-ea"/>
              <a:cs typeface="楷体_GB2312" charset="0"/>
            </a:endParaRPr>
          </a:p>
          <a:p>
            <a:pPr>
              <a:lnSpc>
                <a:spcPct val="150000"/>
              </a:lnSpc>
              <a:buFontTx/>
              <a:buNone/>
            </a:pPr>
            <a:endParaRPr lang="en-US" altLang="zh-CN" sz="2400" smtClean="0">
              <a:solidFill>
                <a:srgbClr val="080808"/>
              </a:solidFill>
              <a:latin typeface="+mj-ea"/>
              <a:ea typeface="+mj-ea"/>
              <a:cs typeface="楷体_GB2312" charset="0"/>
            </a:endParaRPr>
          </a:p>
          <a:p>
            <a:pPr>
              <a:lnSpc>
                <a:spcPct val="15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现代汉语的普通名词和方位名词一般必须加介词组成介宾结构才能作状语。时间名词可以单独做状语，但是与古汉语的时间名词在意义和用法上大</a:t>
            </a:r>
            <a:r>
              <a:rPr lang="zh-CN" altLang="en-US" sz="2400" smtClean="0">
                <a:solidFill>
                  <a:srgbClr val="080808"/>
                </a:solidFill>
                <a:latin typeface="+mj-ea"/>
                <a:ea typeface="+mj-ea"/>
                <a:cs typeface="楷体_GB2312" charset="0"/>
              </a:rPr>
              <a:t>不相同。）</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3220"/>
            <a:chOff x="971600" y="1249119"/>
            <a:chExt cx="2016224" cy="52320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320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第五节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名词作状语</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331640" y="771550"/>
            <a:ext cx="6984776" cy="4068806"/>
          </a:xfrm>
          <a:prstGeom prst="rect">
            <a:avLst/>
          </a:prstGeom>
          <a:noFill/>
        </p:spPr>
        <p:txBody>
          <a:bodyPr wrap="square" rtlCol="0">
            <a:spAutoFit/>
          </a:bodyPr>
          <a:lstStyle/>
          <a:p>
            <a:pPr>
              <a:lnSpc>
                <a:spcPct val="120000"/>
              </a:lnSpc>
              <a:buFontTx/>
              <a:buNone/>
            </a:pPr>
            <a:r>
              <a:rPr lang="zh-CN" altLang="en-US" sz="2400" b="1">
                <a:solidFill>
                  <a:srgbClr val="080808"/>
                </a:solidFill>
                <a:latin typeface="+mj-ea"/>
                <a:ea typeface="+mj-ea"/>
                <a:cs typeface="楷体_GB2312" charset="0"/>
              </a:rPr>
              <a:t>一</a:t>
            </a:r>
            <a:r>
              <a:rPr lang="en-US" altLang="zh-CN" sz="2400" b="1">
                <a:solidFill>
                  <a:srgbClr val="080808"/>
                </a:solidFill>
                <a:latin typeface="+mj-ea"/>
                <a:ea typeface="+mj-ea"/>
                <a:cs typeface="楷体_GB2312" charset="0"/>
              </a:rPr>
              <a:t> </a:t>
            </a:r>
            <a:r>
              <a:rPr lang="zh-CN" altLang="en-US" sz="2400" b="1">
                <a:solidFill>
                  <a:srgbClr val="080808"/>
                </a:solidFill>
                <a:latin typeface="+mj-ea"/>
                <a:ea typeface="+mj-ea"/>
                <a:cs typeface="楷体_GB2312" charset="0"/>
              </a:rPr>
              <a:t>普通名词作状语</a:t>
            </a:r>
            <a:endParaRPr lang="en-US" altLang="zh-CN" sz="2400" b="1">
              <a:solidFill>
                <a:srgbClr val="080808"/>
              </a:solidFill>
              <a:latin typeface="+mj-ea"/>
              <a:ea typeface="+mj-ea"/>
              <a:cs typeface="楷体_GB2312" charset="0"/>
            </a:endParaRPr>
          </a:p>
          <a:p>
            <a:pPr>
              <a:lnSpc>
                <a:spcPct val="120000"/>
              </a:lnSpc>
              <a:buFontTx/>
              <a:buNone/>
            </a:pPr>
            <a:r>
              <a:rPr lang="en-US" altLang="zh-CN" sz="2400" smtClean="0">
                <a:solidFill>
                  <a:srgbClr val="080808"/>
                </a:solidFill>
                <a:latin typeface="+mj-ea"/>
                <a:ea typeface="+mj-ea"/>
                <a:cs typeface="楷体_GB2312" charset="0"/>
              </a:rPr>
              <a:t>  1 </a:t>
            </a:r>
            <a:r>
              <a:rPr lang="zh-CN" altLang="en-US" sz="2400">
                <a:solidFill>
                  <a:srgbClr val="080808"/>
                </a:solidFill>
                <a:latin typeface="+mj-ea"/>
                <a:ea typeface="+mj-ea"/>
                <a:cs typeface="楷体_GB2312" charset="0"/>
              </a:rPr>
              <a:t>表示行为的处所（在，到，当</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2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赵王</a:t>
            </a:r>
            <a:r>
              <a:rPr lang="zh-CN" altLang="en-US" sz="2400" smtClean="0">
                <a:solidFill>
                  <a:srgbClr val="FF0000"/>
                </a:solidFill>
                <a:latin typeface="+mj-ea"/>
                <a:ea typeface="+mj-ea"/>
                <a:cs typeface="楷体_GB2312" charset="0"/>
              </a:rPr>
              <a:t>郊</a:t>
            </a:r>
            <a:r>
              <a:rPr lang="zh-CN" altLang="en-US" sz="2400" smtClean="0">
                <a:solidFill>
                  <a:srgbClr val="080808"/>
                </a:solidFill>
                <a:latin typeface="+mj-ea"/>
                <a:ea typeface="+mj-ea"/>
                <a:cs typeface="楷体_GB2312" charset="0"/>
              </a:rPr>
              <a:t>迎甘罗</a:t>
            </a:r>
            <a:r>
              <a:rPr lang="zh-CN" altLang="en-US" sz="240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20000"/>
              </a:lnSpc>
            </a:pPr>
            <a:r>
              <a:rPr lang="en-US" altLang="zh-CN" sz="2400" smtClean="0">
                <a:solidFill>
                  <a:srgbClr val="080808"/>
                </a:solidFill>
                <a:latin typeface="+mj-ea"/>
                <a:ea typeface="+mj-ea"/>
                <a:cs typeface="楷体_GB2312" charset="0"/>
              </a:rPr>
              <a:t>  2 </a:t>
            </a:r>
            <a:r>
              <a:rPr lang="zh-CN" altLang="en-US" sz="2400">
                <a:solidFill>
                  <a:srgbClr val="080808"/>
                </a:solidFill>
                <a:latin typeface="+mj-ea"/>
                <a:ea typeface="+mj-ea"/>
                <a:cs typeface="楷体_GB2312" charset="0"/>
              </a:rPr>
              <a:t>表示行为</a:t>
            </a:r>
            <a:r>
              <a:rPr lang="zh-CN" altLang="en-US" sz="2400" smtClean="0">
                <a:solidFill>
                  <a:srgbClr val="080808"/>
                </a:solidFill>
                <a:latin typeface="+mj-ea"/>
                <a:ea typeface="+mj-ea"/>
                <a:cs typeface="楷体_GB2312" charset="0"/>
              </a:rPr>
              <a:t>的凭依（</a:t>
            </a:r>
            <a:r>
              <a:rPr lang="zh-CN" altLang="en-US" sz="2400">
                <a:solidFill>
                  <a:srgbClr val="080808"/>
                </a:solidFill>
                <a:latin typeface="+mj-ea"/>
                <a:ea typeface="+mj-ea"/>
                <a:cs typeface="楷体_GB2312" charset="0"/>
              </a:rPr>
              <a:t>用，依据，按照、凭借）</a:t>
            </a:r>
            <a:br>
              <a:rPr lang="en-US" altLang="zh-CN" sz="2400">
                <a:solidFill>
                  <a:srgbClr val="080808"/>
                </a:solidFill>
                <a:latin typeface="+mj-ea"/>
                <a:ea typeface="+mj-ea"/>
                <a:cs typeface="楷体_GB2312" charset="0"/>
              </a:rPr>
            </a:b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有</a:t>
            </a:r>
            <a:r>
              <a:rPr lang="zh-CN" altLang="en-US" sz="2400">
                <a:solidFill>
                  <a:srgbClr val="080808"/>
                </a:solidFill>
                <a:latin typeface="+mj-ea"/>
                <a:ea typeface="+mj-ea"/>
                <a:cs typeface="楷体_GB2312" charset="0"/>
              </a:rPr>
              <a:t>好事者</a:t>
            </a:r>
            <a:r>
              <a:rPr lang="zh-CN" altLang="en-US" sz="2400">
                <a:solidFill>
                  <a:srgbClr val="FF0000"/>
                </a:solidFill>
                <a:latin typeface="+mj-ea"/>
                <a:ea typeface="+mj-ea"/>
                <a:cs typeface="楷体_GB2312" charset="0"/>
              </a:rPr>
              <a:t>船</a:t>
            </a:r>
            <a:r>
              <a:rPr lang="zh-CN" altLang="en-US" sz="2400">
                <a:solidFill>
                  <a:srgbClr val="080808"/>
                </a:solidFill>
                <a:latin typeface="+mj-ea"/>
                <a:ea typeface="+mj-ea"/>
                <a:cs typeface="楷体_GB2312" charset="0"/>
              </a:rPr>
              <a:t>载以入</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20000"/>
              </a:lnSpc>
            </a:pPr>
            <a:r>
              <a:rPr lang="en-US" altLang="zh-CN" sz="2400" smtClean="0">
                <a:solidFill>
                  <a:srgbClr val="080808"/>
                </a:solidFill>
                <a:latin typeface="+mj-ea"/>
                <a:ea typeface="+mj-ea"/>
                <a:cs typeface="楷体_GB2312" charset="0"/>
              </a:rPr>
              <a:t>  3 </a:t>
            </a:r>
            <a:r>
              <a:rPr lang="zh-CN" altLang="en-US" sz="2400">
                <a:solidFill>
                  <a:srgbClr val="080808"/>
                </a:solidFill>
                <a:latin typeface="+mj-ea"/>
                <a:ea typeface="+mj-ea"/>
                <a:cs typeface="楷体_GB2312" charset="0"/>
              </a:rPr>
              <a:t>表示行为</a:t>
            </a:r>
            <a:r>
              <a:rPr lang="zh-CN" altLang="en-US" sz="2400" smtClean="0">
                <a:solidFill>
                  <a:srgbClr val="080808"/>
                </a:solidFill>
                <a:latin typeface="+mj-ea"/>
                <a:ea typeface="+mj-ea"/>
                <a:cs typeface="楷体_GB2312" charset="0"/>
              </a:rPr>
              <a:t>的状态（</a:t>
            </a:r>
            <a:r>
              <a:rPr lang="zh-CN" altLang="en-US" sz="2400">
                <a:solidFill>
                  <a:srgbClr val="080808"/>
                </a:solidFill>
                <a:latin typeface="+mj-ea"/>
                <a:ea typeface="+mj-ea"/>
                <a:cs typeface="楷体_GB2312" charset="0"/>
              </a:rPr>
              <a:t>也叫表示比喻）</a:t>
            </a:r>
            <a:endParaRPr lang="en-US" altLang="zh-CN" sz="2400">
              <a:solidFill>
                <a:srgbClr val="080808"/>
              </a:solidFill>
              <a:latin typeface="+mj-ea"/>
              <a:ea typeface="+mj-ea"/>
              <a:cs typeface="楷体_GB2312" charset="0"/>
            </a:endParaRPr>
          </a:p>
          <a:p>
            <a:pPr marL="457200" indent="-457200">
              <a:lnSpc>
                <a:spcPct val="12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少时</a:t>
            </a:r>
            <a:r>
              <a:rPr lang="zh-CN" altLang="en-US" sz="2400">
                <a:solidFill>
                  <a:srgbClr val="080808"/>
                </a:solidFill>
                <a:latin typeface="+mj-ea"/>
                <a:ea typeface="+mj-ea"/>
                <a:cs typeface="楷体_GB2312" charset="0"/>
              </a:rPr>
              <a:t>，一狼径去，</a:t>
            </a:r>
            <a:r>
              <a:rPr lang="zh-CN" altLang="en-US" sz="2400" smtClean="0">
                <a:solidFill>
                  <a:srgbClr val="080808"/>
                </a:solidFill>
                <a:latin typeface="+mj-ea"/>
                <a:ea typeface="+mj-ea"/>
                <a:cs typeface="楷体_GB2312" charset="0"/>
              </a:rPr>
              <a:t>其一</a:t>
            </a:r>
            <a:r>
              <a:rPr lang="zh-CN" altLang="en-US" sz="2400" smtClean="0">
                <a:solidFill>
                  <a:srgbClr val="FF0000"/>
                </a:solidFill>
                <a:latin typeface="+mj-ea"/>
                <a:ea typeface="+mj-ea"/>
                <a:cs typeface="楷体_GB2312" charset="0"/>
              </a:rPr>
              <a:t>犬</a:t>
            </a:r>
            <a:r>
              <a:rPr lang="zh-CN" altLang="en-US" sz="2400" smtClean="0">
                <a:solidFill>
                  <a:srgbClr val="080808"/>
                </a:solidFill>
                <a:latin typeface="+mj-ea"/>
                <a:ea typeface="+mj-ea"/>
                <a:cs typeface="楷体_GB2312" charset="0"/>
              </a:rPr>
              <a:t>坐于</a:t>
            </a:r>
            <a:r>
              <a:rPr lang="zh-CN" altLang="en-US" sz="2400">
                <a:solidFill>
                  <a:srgbClr val="080808"/>
                </a:solidFill>
                <a:latin typeface="+mj-ea"/>
                <a:ea typeface="+mj-ea"/>
                <a:cs typeface="楷体_GB2312" charset="0"/>
              </a:rPr>
              <a:t>前。</a:t>
            </a:r>
            <a:endParaRPr lang="en-US" altLang="zh-CN" sz="2400">
              <a:solidFill>
                <a:srgbClr val="080808"/>
              </a:solidFill>
              <a:latin typeface="+mj-ea"/>
              <a:ea typeface="+mj-ea"/>
              <a:cs typeface="楷体_GB2312" charset="0"/>
            </a:endParaRPr>
          </a:p>
          <a:p>
            <a:pPr marL="457200" indent="-457200">
              <a:lnSpc>
                <a:spcPct val="120000"/>
              </a:lnSpc>
              <a:buFontTx/>
              <a:buNone/>
            </a:pPr>
            <a:r>
              <a:rPr lang="en-US" altLang="zh-CN" sz="2400" smtClean="0">
                <a:solidFill>
                  <a:srgbClr val="080808"/>
                </a:solidFill>
                <a:latin typeface="+mj-ea"/>
                <a:ea typeface="+mj-ea"/>
                <a:cs typeface="楷体_GB2312" charset="0"/>
              </a:rPr>
              <a:t>  4 </a:t>
            </a:r>
            <a:r>
              <a:rPr lang="zh-CN" altLang="en-US" sz="2400">
                <a:solidFill>
                  <a:srgbClr val="080808"/>
                </a:solidFill>
                <a:latin typeface="+mj-ea"/>
                <a:ea typeface="+mj-ea"/>
                <a:cs typeface="楷体_GB2312" charset="0"/>
              </a:rPr>
              <a:t>表示行为者的身份或态度</a:t>
            </a:r>
            <a:endParaRPr lang="en-US" altLang="zh-CN" sz="2400">
              <a:solidFill>
                <a:srgbClr val="080808"/>
              </a:solidFill>
              <a:latin typeface="+mj-ea"/>
              <a:ea typeface="+mj-ea"/>
              <a:cs typeface="楷体_GB2312" charset="0"/>
            </a:endParaRPr>
          </a:p>
          <a:p>
            <a:pPr marL="457200" indent="-457200">
              <a:lnSpc>
                <a:spcPct val="12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沛公曰</a:t>
            </a:r>
            <a:r>
              <a:rPr lang="zh-CN" altLang="en-US" sz="2400">
                <a:solidFill>
                  <a:srgbClr val="080808"/>
                </a:solidFill>
                <a:latin typeface="+mj-ea"/>
                <a:ea typeface="+mj-ea"/>
                <a:cs typeface="楷体_GB2312" charset="0"/>
              </a:rPr>
              <a:t>：“君为我呼入，吾得</a:t>
            </a:r>
            <a:r>
              <a:rPr lang="zh-CN" altLang="en-US" sz="2400">
                <a:solidFill>
                  <a:srgbClr val="FF0000"/>
                </a:solidFill>
                <a:latin typeface="+mj-ea"/>
                <a:ea typeface="+mj-ea"/>
                <a:cs typeface="楷体_GB2312" charset="0"/>
              </a:rPr>
              <a:t>兄</a:t>
            </a:r>
            <a:r>
              <a:rPr lang="zh-CN" altLang="en-US" sz="2400">
                <a:solidFill>
                  <a:srgbClr val="080808"/>
                </a:solidFill>
                <a:latin typeface="+mj-ea"/>
                <a:ea typeface="+mj-ea"/>
                <a:cs typeface="楷体_GB2312" charset="0"/>
              </a:rPr>
              <a:t>事之。</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3220"/>
            <a:chOff x="971600" y="1249119"/>
            <a:chExt cx="2016224" cy="52320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320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第五节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名词作状语</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611560" y="758779"/>
            <a:ext cx="7632848" cy="4087272"/>
          </a:xfrm>
          <a:prstGeom prst="rect">
            <a:avLst/>
          </a:prstGeom>
          <a:noFill/>
        </p:spPr>
        <p:txBody>
          <a:bodyPr wrap="square" rtlCol="0">
            <a:spAutoFit/>
          </a:bodyPr>
          <a:lstStyle/>
          <a:p>
            <a:pPr>
              <a:lnSpc>
                <a:spcPct val="90000"/>
              </a:lnSpc>
              <a:buFontTx/>
              <a:buNone/>
            </a:pPr>
            <a:r>
              <a:rPr lang="zh-CN" altLang="en-US" sz="2400" b="1" smtClean="0">
                <a:solidFill>
                  <a:srgbClr val="080808"/>
                </a:solidFill>
                <a:latin typeface="+mj-ea"/>
                <a:ea typeface="+mj-ea"/>
                <a:cs typeface="楷体_GB2312" charset="0"/>
              </a:rPr>
              <a:t>二</a:t>
            </a:r>
            <a:r>
              <a:rPr lang="en-US" altLang="zh-CN" sz="2400" b="1" smtClean="0">
                <a:solidFill>
                  <a:srgbClr val="080808"/>
                </a:solidFill>
                <a:latin typeface="+mj-ea"/>
                <a:ea typeface="+mj-ea"/>
                <a:cs typeface="楷体_GB2312" charset="0"/>
              </a:rPr>
              <a:t> </a:t>
            </a:r>
            <a:r>
              <a:rPr lang="zh-CN" altLang="en-US" sz="2400" b="1" smtClean="0">
                <a:solidFill>
                  <a:srgbClr val="080808"/>
                </a:solidFill>
                <a:latin typeface="+mj-ea"/>
                <a:ea typeface="+mj-ea"/>
                <a:cs typeface="楷体_GB2312" charset="0"/>
              </a:rPr>
              <a:t>方位名词作状语</a:t>
            </a:r>
            <a:endParaRPr lang="en-US" altLang="zh-CN" sz="2400" b="1">
              <a:solidFill>
                <a:srgbClr val="080808"/>
              </a:solidFill>
              <a:latin typeface="+mj-ea"/>
              <a:ea typeface="+mj-ea"/>
              <a:cs typeface="楷体_GB2312" charset="0"/>
            </a:endParaRPr>
          </a:p>
          <a:p>
            <a:pPr>
              <a:lnSpc>
                <a:spcPct val="9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蚓无爪牙之</a:t>
            </a:r>
            <a:r>
              <a:rPr lang="zh-CN" altLang="en-US" sz="2400">
                <a:solidFill>
                  <a:srgbClr val="080808"/>
                </a:solidFill>
                <a:latin typeface="+mj-ea"/>
                <a:ea typeface="+mj-ea"/>
                <a:cs typeface="楷体_GB2312" charset="0"/>
              </a:rPr>
              <a:t>利，</a:t>
            </a:r>
            <a:r>
              <a:rPr lang="zh-CN" altLang="en-US" sz="2400" smtClean="0">
                <a:solidFill>
                  <a:srgbClr val="080808"/>
                </a:solidFill>
                <a:latin typeface="+mj-ea"/>
                <a:ea typeface="+mj-ea"/>
                <a:cs typeface="楷体_GB2312" charset="0"/>
              </a:rPr>
              <a:t>筋骨之强</a:t>
            </a:r>
            <a:r>
              <a:rPr lang="zh-CN" altLang="en-US" sz="2400">
                <a:solidFill>
                  <a:srgbClr val="080808"/>
                </a:solidFill>
                <a:latin typeface="+mj-ea"/>
                <a:ea typeface="+mj-ea"/>
                <a:cs typeface="楷体_GB2312" charset="0"/>
              </a:rPr>
              <a:t>，</a:t>
            </a:r>
            <a:r>
              <a:rPr lang="zh-CN" altLang="en-US" sz="2400" smtClean="0">
                <a:solidFill>
                  <a:srgbClr val="FF0000"/>
                </a:solidFill>
                <a:latin typeface="+mj-ea"/>
                <a:ea typeface="+mj-ea"/>
                <a:cs typeface="楷体_GB2312" charset="0"/>
              </a:rPr>
              <a:t>上</a:t>
            </a:r>
            <a:r>
              <a:rPr lang="zh-CN" altLang="en-US" sz="2400" smtClean="0">
                <a:solidFill>
                  <a:srgbClr val="080808"/>
                </a:solidFill>
                <a:latin typeface="+mj-ea"/>
                <a:ea typeface="+mj-ea"/>
                <a:cs typeface="楷体_GB2312" charset="0"/>
              </a:rPr>
              <a:t>食埃土，</a:t>
            </a:r>
            <a:r>
              <a:rPr lang="zh-CN" altLang="en-US" sz="2400" smtClean="0">
                <a:solidFill>
                  <a:srgbClr val="FF0000"/>
                </a:solidFill>
                <a:latin typeface="+mj-ea"/>
                <a:ea typeface="+mj-ea"/>
                <a:cs typeface="楷体_GB2312" charset="0"/>
              </a:rPr>
              <a:t>下</a:t>
            </a:r>
            <a:r>
              <a:rPr lang="zh-CN" altLang="en-US" sz="2400" smtClean="0">
                <a:solidFill>
                  <a:srgbClr val="080808"/>
                </a:solidFill>
                <a:latin typeface="+mj-ea"/>
                <a:ea typeface="+mj-ea"/>
                <a:cs typeface="楷体_GB2312" charset="0"/>
              </a:rPr>
              <a:t>饮黄泉</a:t>
            </a:r>
            <a:r>
              <a:rPr lang="zh-CN" altLang="en-US" sz="2400">
                <a:solidFill>
                  <a:srgbClr val="080808"/>
                </a:solidFill>
                <a:latin typeface="+mj-ea"/>
                <a:ea typeface="+mj-ea"/>
                <a:cs typeface="楷体_GB2312" charset="0"/>
              </a:rPr>
              <a:t>，用心一也</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90000"/>
              </a:lnSpc>
              <a:buFontTx/>
              <a:buNone/>
            </a:pPr>
            <a:endParaRPr lang="en-US" altLang="zh-CN" sz="2400">
              <a:solidFill>
                <a:srgbClr val="080808"/>
              </a:solidFill>
              <a:latin typeface="+mj-ea"/>
              <a:ea typeface="+mj-ea"/>
              <a:cs typeface="楷体_GB2312" charset="0"/>
            </a:endParaRPr>
          </a:p>
          <a:p>
            <a:pPr>
              <a:lnSpc>
                <a:spcPct val="90000"/>
              </a:lnSpc>
            </a:pPr>
            <a:r>
              <a:rPr lang="zh-CN" altLang="en-US" sz="2400" b="1" smtClean="0">
                <a:solidFill>
                  <a:srgbClr val="080808"/>
                </a:solidFill>
                <a:latin typeface="+mj-ea"/>
                <a:cs typeface="楷体_GB2312" charset="0"/>
              </a:rPr>
              <a:t>三</a:t>
            </a:r>
            <a:r>
              <a:rPr lang="en-US" altLang="zh-CN" sz="2400" b="1" smtClean="0">
                <a:solidFill>
                  <a:srgbClr val="080808"/>
                </a:solidFill>
                <a:latin typeface="+mj-ea"/>
                <a:cs typeface="楷体_GB2312" charset="0"/>
              </a:rPr>
              <a:t> </a:t>
            </a:r>
            <a:r>
              <a:rPr lang="zh-CN" altLang="en-US" sz="2400" b="1" smtClean="0">
                <a:solidFill>
                  <a:srgbClr val="080808"/>
                </a:solidFill>
                <a:latin typeface="+mj-ea"/>
                <a:cs typeface="楷体_GB2312" charset="0"/>
              </a:rPr>
              <a:t>时间名词作状语</a:t>
            </a:r>
            <a:endParaRPr lang="en-US" altLang="zh-CN" sz="2400">
              <a:solidFill>
                <a:srgbClr val="080808"/>
              </a:solidFill>
              <a:latin typeface="+mj-ea"/>
              <a:ea typeface="+mj-ea"/>
              <a:cs typeface="楷体_GB2312" charset="0"/>
            </a:endParaRPr>
          </a:p>
          <a:p>
            <a:pPr>
              <a:lnSpc>
                <a:spcPct val="90000"/>
              </a:lnSpc>
            </a:pPr>
            <a:r>
              <a:rPr lang="en-US" altLang="zh-CN" sz="2400">
                <a:solidFill>
                  <a:srgbClr val="080808"/>
                </a:solidFill>
                <a:latin typeface="+mj-ea"/>
                <a:ea typeface="+mj-ea"/>
                <a:cs typeface="楷体_GB2312" charset="0"/>
              </a:rPr>
              <a:t>  1 </a:t>
            </a:r>
            <a:r>
              <a:rPr lang="zh-CN" altLang="en-US" sz="2400">
                <a:solidFill>
                  <a:srgbClr val="080808"/>
                </a:solidFill>
                <a:latin typeface="+mj-ea"/>
                <a:ea typeface="+mj-ea"/>
                <a:cs typeface="楷体_GB2312" charset="0"/>
              </a:rPr>
              <a:t>“</a:t>
            </a:r>
            <a:r>
              <a:rPr lang="zh-CN" altLang="en-US" sz="2400" smtClean="0">
                <a:solidFill>
                  <a:srgbClr val="080808"/>
                </a:solidFill>
                <a:latin typeface="+mj-ea"/>
                <a:ea typeface="+mj-ea"/>
                <a:cs typeface="楷体_GB2312" charset="0"/>
              </a:rPr>
              <a:t>日”</a:t>
            </a:r>
            <a:r>
              <a:rPr lang="zh-CN" altLang="en-US" sz="2400">
                <a:solidFill>
                  <a:srgbClr val="080808"/>
                </a:solidFill>
                <a:latin typeface="+mj-ea"/>
                <a:ea typeface="+mj-ea"/>
                <a:cs typeface="楷体_GB2312" charset="0"/>
              </a:rPr>
              <a:t>单用于动词前，表示每</a:t>
            </a:r>
            <a:r>
              <a:rPr lang="zh-CN" altLang="en-US" sz="2400" smtClean="0">
                <a:solidFill>
                  <a:srgbClr val="080808"/>
                </a:solidFill>
                <a:latin typeface="+mj-ea"/>
                <a:ea typeface="+mj-ea"/>
                <a:cs typeface="楷体_GB2312" charset="0"/>
              </a:rPr>
              <a:t>日</a:t>
            </a:r>
            <a:br>
              <a:rPr lang="en-US" altLang="zh-CN" sz="2400">
                <a:solidFill>
                  <a:srgbClr val="080808"/>
                </a:solidFill>
                <a:latin typeface="+mj-ea"/>
                <a:ea typeface="+mj-ea"/>
                <a:cs typeface="楷体_GB2312" charset="0"/>
              </a:rPr>
            </a:b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吾</a:t>
            </a:r>
            <a:r>
              <a:rPr lang="zh-CN" altLang="en-US" sz="2400">
                <a:solidFill>
                  <a:srgbClr val="FF0000"/>
                </a:solidFill>
                <a:latin typeface="+mj-ea"/>
                <a:ea typeface="+mj-ea"/>
                <a:cs typeface="楷体_GB2312" charset="0"/>
              </a:rPr>
              <a:t>日</a:t>
            </a:r>
            <a:r>
              <a:rPr lang="zh-CN" altLang="en-US" sz="2400">
                <a:solidFill>
                  <a:srgbClr val="080808"/>
                </a:solidFill>
                <a:latin typeface="+mj-ea"/>
                <a:ea typeface="+mj-ea"/>
                <a:cs typeface="楷体_GB2312" charset="0"/>
              </a:rPr>
              <a:t>三省吾身。</a:t>
            </a:r>
            <a:endParaRPr lang="en-US" altLang="zh-CN" sz="2400">
              <a:solidFill>
                <a:srgbClr val="080808"/>
              </a:solidFill>
              <a:latin typeface="+mj-ea"/>
              <a:ea typeface="+mj-ea"/>
              <a:cs typeface="楷体_GB2312" charset="0"/>
            </a:endParaRPr>
          </a:p>
          <a:p>
            <a:pPr>
              <a:lnSpc>
                <a:spcPct val="90000"/>
              </a:lnSpc>
              <a:buFontTx/>
              <a:buNone/>
            </a:pPr>
            <a:r>
              <a:rPr lang="en-US" altLang="zh-CN" sz="2400">
                <a:solidFill>
                  <a:srgbClr val="080808"/>
                </a:solidFill>
                <a:latin typeface="+mj-ea"/>
                <a:ea typeface="+mj-ea"/>
                <a:cs typeface="楷体_GB2312" charset="0"/>
              </a:rPr>
              <a:t>  2 </a:t>
            </a:r>
            <a:r>
              <a:rPr lang="zh-CN" altLang="en-US" sz="2400">
                <a:solidFill>
                  <a:srgbClr val="080808"/>
                </a:solidFill>
                <a:latin typeface="+mj-ea"/>
                <a:ea typeface="+mj-ea"/>
                <a:cs typeface="楷体_GB2312" charset="0"/>
              </a:rPr>
              <a:t>“日”用于动词或形容词前，</a:t>
            </a:r>
            <a:r>
              <a:rPr lang="zh-CN" altLang="en-US" sz="2400" smtClean="0">
                <a:solidFill>
                  <a:srgbClr val="080808"/>
                </a:solidFill>
                <a:latin typeface="+mj-ea"/>
                <a:ea typeface="+mj-ea"/>
                <a:cs typeface="楷体_GB2312" charset="0"/>
              </a:rPr>
              <a:t>表示发展变化意义</a:t>
            </a:r>
            <a:r>
              <a:rPr lang="zh-CN" altLang="en-US" sz="2400">
                <a:solidFill>
                  <a:srgbClr val="080808"/>
                </a:solidFill>
                <a:latin typeface="+mj-ea"/>
                <a:ea typeface="+mj-ea"/>
                <a:cs typeface="楷体_GB2312" charset="0"/>
              </a:rPr>
              <a:t>，</a:t>
            </a:r>
            <a:r>
              <a:rPr lang="zh-CN" altLang="en-US" sz="2400" smtClean="0">
                <a:solidFill>
                  <a:srgbClr val="080808"/>
                </a:solidFill>
                <a:latin typeface="+mj-ea"/>
                <a:ea typeface="+mj-ea"/>
                <a:cs typeface="楷体_GB2312" charset="0"/>
              </a:rPr>
              <a:t>译为</a:t>
            </a:r>
            <a:r>
              <a:rPr lang="zh-CN" altLang="en-US" sz="2400">
                <a:solidFill>
                  <a:srgbClr val="080808"/>
                </a:solidFill>
                <a:latin typeface="+mj-ea"/>
                <a:ea typeface="+mj-ea"/>
                <a:cs typeface="楷体_GB2312" charset="0"/>
              </a:rPr>
              <a:t>“一天天地”</a:t>
            </a:r>
            <a:endParaRPr lang="en-US" altLang="zh-CN" sz="2400">
              <a:solidFill>
                <a:srgbClr val="080808"/>
              </a:solidFill>
              <a:latin typeface="+mj-ea"/>
              <a:ea typeface="+mj-ea"/>
              <a:cs typeface="楷体_GB2312" charset="0"/>
            </a:endParaRPr>
          </a:p>
          <a:p>
            <a:pPr>
              <a:lnSpc>
                <a:spcPct val="9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于</a:t>
            </a:r>
            <a:r>
              <a:rPr lang="zh-CN" altLang="en-US" sz="2400">
                <a:solidFill>
                  <a:srgbClr val="080808"/>
                </a:solidFill>
                <a:latin typeface="+mj-ea"/>
                <a:ea typeface="+mj-ea"/>
                <a:cs typeface="楷体_GB2312" charset="0"/>
              </a:rPr>
              <a:t>是与亮情好</a:t>
            </a:r>
            <a:r>
              <a:rPr lang="zh-CN" altLang="en-US" sz="2400">
                <a:solidFill>
                  <a:srgbClr val="FF0000"/>
                </a:solidFill>
                <a:latin typeface="+mj-ea"/>
                <a:ea typeface="+mj-ea"/>
                <a:cs typeface="楷体_GB2312" charset="0"/>
              </a:rPr>
              <a:t>日</a:t>
            </a:r>
            <a:r>
              <a:rPr lang="zh-CN" altLang="en-US" sz="2400">
                <a:solidFill>
                  <a:srgbClr val="080808"/>
                </a:solidFill>
                <a:latin typeface="+mj-ea"/>
                <a:ea typeface="+mj-ea"/>
                <a:cs typeface="楷体_GB2312" charset="0"/>
              </a:rPr>
              <a:t>密。</a:t>
            </a:r>
            <a:endParaRPr lang="en-US" altLang="zh-CN" sz="2400">
              <a:solidFill>
                <a:srgbClr val="080808"/>
              </a:solidFill>
              <a:latin typeface="+mj-ea"/>
              <a:ea typeface="+mj-ea"/>
              <a:cs typeface="楷体_GB2312" charset="0"/>
            </a:endParaRPr>
          </a:p>
          <a:p>
            <a:pPr>
              <a:lnSpc>
                <a:spcPct val="90000"/>
              </a:lnSpc>
              <a:buFontTx/>
              <a:buNone/>
            </a:pPr>
            <a:r>
              <a:rPr lang="en-US" altLang="zh-CN" sz="2400">
                <a:solidFill>
                  <a:srgbClr val="080808"/>
                </a:solidFill>
                <a:latin typeface="+mj-ea"/>
                <a:ea typeface="+mj-ea"/>
                <a:cs typeface="楷体_GB2312" charset="0"/>
              </a:rPr>
              <a:t>  3 </a:t>
            </a:r>
            <a:r>
              <a:rPr lang="zh-CN" altLang="en-US" sz="2400">
                <a:solidFill>
                  <a:srgbClr val="080808"/>
                </a:solidFill>
                <a:latin typeface="+mj-ea"/>
                <a:ea typeface="+mj-ea"/>
                <a:cs typeface="楷体_GB2312" charset="0"/>
              </a:rPr>
              <a:t>“日”单用作状语，</a:t>
            </a:r>
            <a:r>
              <a:rPr lang="zh-CN" altLang="en-US" sz="2400" smtClean="0">
                <a:solidFill>
                  <a:srgbClr val="080808"/>
                </a:solidFill>
                <a:latin typeface="+mj-ea"/>
                <a:ea typeface="+mj-ea"/>
                <a:cs typeface="楷体_GB2312" charset="0"/>
              </a:rPr>
              <a:t>表示“</a:t>
            </a:r>
            <a:r>
              <a:rPr lang="zh-CN" altLang="en-US" sz="2400">
                <a:solidFill>
                  <a:srgbClr val="080808"/>
                </a:solidFill>
                <a:latin typeface="+mj-ea"/>
                <a:ea typeface="+mj-ea"/>
                <a:cs typeface="楷体_GB2312" charset="0"/>
              </a:rPr>
              <a:t>往日、一日”</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的</a:t>
            </a:r>
            <a:r>
              <a:rPr lang="zh-CN" altLang="en-US" sz="2400" smtClean="0">
                <a:solidFill>
                  <a:srgbClr val="080808"/>
                </a:solidFill>
                <a:latin typeface="+mj-ea"/>
                <a:ea typeface="+mj-ea"/>
                <a:cs typeface="楷体_GB2312" charset="0"/>
              </a:rPr>
              <a:t>意思</a:t>
            </a:r>
            <a:r>
              <a:rPr lang="en-US" altLang="zh-CN" sz="2400" smtClean="0">
                <a:solidFill>
                  <a:srgbClr val="080808"/>
                </a:solidFill>
                <a:latin typeface="+mj-ea"/>
                <a:ea typeface="+mj-ea"/>
                <a:cs typeface="楷体_GB2312" charset="0"/>
              </a:rPr>
              <a:t>  </a:t>
            </a:r>
            <a:endParaRPr lang="en-US" altLang="zh-CN" sz="2400" smtClean="0">
              <a:solidFill>
                <a:srgbClr val="080808"/>
              </a:solidFill>
              <a:latin typeface="+mj-ea"/>
              <a:ea typeface="+mj-ea"/>
              <a:cs typeface="楷体_GB2312" charset="0"/>
            </a:endParaRPr>
          </a:p>
          <a:p>
            <a:pPr>
              <a:lnSpc>
                <a:spcPct val="90000"/>
              </a:lnSpc>
              <a:buFontTx/>
              <a:buNone/>
            </a:pPr>
            <a:r>
              <a:rPr lang="en-US" altLang="zh-CN" sz="2400" smtClean="0">
                <a:solidFill>
                  <a:srgbClr val="080808"/>
                </a:solidFill>
                <a:latin typeface="+mj-ea"/>
                <a:ea typeface="+mj-ea"/>
                <a:cs typeface="楷体_GB2312" charset="0"/>
              </a:rPr>
              <a:t>    </a:t>
            </a:r>
            <a:r>
              <a:rPr lang="zh-CN" altLang="en-US" sz="2400" smtClean="0">
                <a:solidFill>
                  <a:srgbClr val="FF0000"/>
                </a:solidFill>
                <a:latin typeface="+mj-ea"/>
                <a:ea typeface="+mj-ea"/>
                <a:cs typeface="楷体_GB2312" charset="0"/>
              </a:rPr>
              <a:t>日</a:t>
            </a:r>
            <a:r>
              <a:rPr lang="zh-CN" altLang="en-US" sz="2400" smtClean="0">
                <a:solidFill>
                  <a:srgbClr val="080808"/>
                </a:solidFill>
                <a:latin typeface="+mj-ea"/>
                <a:ea typeface="+mj-ea"/>
                <a:cs typeface="楷体_GB2312" charset="0"/>
              </a:rPr>
              <a:t>君以夫公孙段为</a:t>
            </a:r>
            <a:r>
              <a:rPr lang="zh-CN" altLang="en-US" sz="2400">
                <a:solidFill>
                  <a:srgbClr val="080808"/>
                </a:solidFill>
                <a:latin typeface="+mj-ea"/>
                <a:ea typeface="+mj-ea"/>
                <a:cs typeface="楷体_GB2312" charset="0"/>
              </a:rPr>
              <a:t>能任其事，</a:t>
            </a:r>
            <a:r>
              <a:rPr lang="zh-CN" altLang="en-US" sz="2400" smtClean="0">
                <a:solidFill>
                  <a:srgbClr val="080808"/>
                </a:solidFill>
                <a:latin typeface="+mj-ea"/>
                <a:ea typeface="+mj-ea"/>
                <a:cs typeface="楷体_GB2312" charset="0"/>
              </a:rPr>
              <a:t>而赐之州</a:t>
            </a:r>
            <a:r>
              <a:rPr lang="zh-CN" altLang="en-US" sz="2400">
                <a:solidFill>
                  <a:srgbClr val="080808"/>
                </a:solidFill>
                <a:latin typeface="+mj-ea"/>
                <a:ea typeface="+mj-ea"/>
                <a:cs typeface="楷体_GB2312" charset="0"/>
              </a:rPr>
              <a:t>田</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第六节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宾语前置</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827584" y="915566"/>
            <a:ext cx="7488832" cy="3385542"/>
          </a:xfrm>
          <a:prstGeom prst="rect">
            <a:avLst/>
          </a:prstGeom>
          <a:noFill/>
        </p:spPr>
        <p:txBody>
          <a:bodyPr wrap="square" rtlCol="0">
            <a:spAutoFit/>
          </a:bodyPr>
          <a:lstStyle/>
          <a:p>
            <a:pPr>
              <a:lnSpc>
                <a:spcPct val="150000"/>
              </a:lnSpc>
              <a:buFontTx/>
              <a:buNone/>
            </a:pPr>
            <a:r>
              <a:rPr lang="zh-CN" altLang="en-US" sz="2400" smtClean="0">
                <a:solidFill>
                  <a:srgbClr val="080808"/>
                </a:solidFill>
                <a:latin typeface="+mj-ea"/>
                <a:ea typeface="+mj-ea"/>
                <a:cs typeface="楷体_GB2312" charset="0"/>
              </a:rPr>
              <a:t>把宾语提到动词谓语或介词</a:t>
            </a:r>
            <a:r>
              <a:rPr lang="zh-CN" altLang="en-US" sz="2400">
                <a:solidFill>
                  <a:srgbClr val="080808"/>
                </a:solidFill>
                <a:latin typeface="+mj-ea"/>
                <a:ea typeface="+mj-ea"/>
                <a:cs typeface="楷体_GB2312" charset="0"/>
              </a:rPr>
              <a:t>前面，叫做宾语前置</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50000"/>
              </a:lnSpc>
              <a:buFontTx/>
              <a:buNone/>
            </a:pPr>
            <a:endParaRPr lang="en-US" altLang="zh-CN" sz="2400">
              <a:solidFill>
                <a:srgbClr val="080808"/>
              </a:solidFill>
              <a:latin typeface="+mj-ea"/>
              <a:ea typeface="+mj-ea"/>
              <a:cs typeface="楷体_GB2312" charset="0"/>
            </a:endParaRPr>
          </a:p>
          <a:p>
            <a:pPr>
              <a:lnSpc>
                <a:spcPct val="150000"/>
              </a:lnSpc>
              <a:buFontTx/>
              <a:buNone/>
            </a:pPr>
            <a:r>
              <a:rPr lang="zh-CN" altLang="en-US" sz="2400" smtClean="0">
                <a:solidFill>
                  <a:srgbClr val="080808"/>
                </a:solidFill>
                <a:latin typeface="+mj-ea"/>
                <a:ea typeface="+mj-ea"/>
                <a:cs typeface="楷体_GB2312" charset="0"/>
              </a:rPr>
              <a:t>宾语</a:t>
            </a:r>
            <a:r>
              <a:rPr lang="zh-CN" altLang="en-US" sz="2400">
                <a:solidFill>
                  <a:srgbClr val="080808"/>
                </a:solidFill>
                <a:latin typeface="+mj-ea"/>
                <a:ea typeface="+mj-ea"/>
                <a:cs typeface="楷体_GB2312" charset="0"/>
              </a:rPr>
              <a:t>前置具有特定的表达效果</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50000"/>
              </a:lnSpc>
              <a:buFontTx/>
              <a:buNone/>
            </a:pPr>
            <a:endParaRPr lang="en-US" altLang="zh-CN" sz="2400">
              <a:solidFill>
                <a:srgbClr val="080808"/>
              </a:solidFill>
              <a:latin typeface="+mj-ea"/>
              <a:ea typeface="+mj-ea"/>
              <a:cs typeface="楷体_GB2312" charset="0"/>
            </a:endParaRPr>
          </a:p>
          <a:p>
            <a:pPr>
              <a:lnSpc>
                <a:spcPct val="150000"/>
              </a:lnSpc>
              <a:buFontTx/>
              <a:buNone/>
            </a:pPr>
            <a:r>
              <a:rPr lang="zh-CN" altLang="en-US" sz="2400" smtClean="0">
                <a:solidFill>
                  <a:srgbClr val="080808"/>
                </a:solidFill>
                <a:latin typeface="+mj-ea"/>
                <a:ea typeface="+mj-ea"/>
                <a:cs typeface="楷体_GB2312" charset="0"/>
              </a:rPr>
              <a:t>古代汉语</a:t>
            </a:r>
            <a:r>
              <a:rPr lang="zh-CN" altLang="en-US" sz="2400">
                <a:solidFill>
                  <a:srgbClr val="080808"/>
                </a:solidFill>
                <a:latin typeface="+mj-ea"/>
                <a:ea typeface="+mj-ea"/>
                <a:cs typeface="楷体_GB2312" charset="0"/>
              </a:rPr>
              <a:t>的宾语前置有语法</a:t>
            </a:r>
            <a:r>
              <a:rPr lang="zh-CN" altLang="en-US" sz="2400" smtClean="0">
                <a:solidFill>
                  <a:srgbClr val="080808"/>
                </a:solidFill>
                <a:latin typeface="+mj-ea"/>
                <a:ea typeface="+mj-ea"/>
                <a:cs typeface="楷体_GB2312" charset="0"/>
              </a:rPr>
              <a:t>条件的限制，翻译时要按照现代汉语</a:t>
            </a:r>
            <a:r>
              <a:rPr lang="zh-CN" altLang="en-US" sz="2400">
                <a:solidFill>
                  <a:srgbClr val="080808"/>
                </a:solidFill>
                <a:latin typeface="+mj-ea"/>
                <a:ea typeface="+mj-ea"/>
                <a:cs typeface="楷体_GB2312" charset="0"/>
              </a:rPr>
              <a:t>的习惯，把宾语放在动词或介词的</a:t>
            </a:r>
            <a:r>
              <a:rPr lang="zh-CN" altLang="en-US" sz="2400" smtClean="0">
                <a:solidFill>
                  <a:srgbClr val="080808"/>
                </a:solidFill>
                <a:latin typeface="+mj-ea"/>
                <a:ea typeface="+mj-ea"/>
                <a:cs typeface="楷体_GB2312" charset="0"/>
              </a:rPr>
              <a:t>后面。</a:t>
            </a:r>
            <a:endParaRPr lang="zh-CN" altLang="en-US"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512" y="123478"/>
            <a:ext cx="2016224" cy="523220"/>
            <a:chOff x="971600" y="1249119"/>
            <a:chExt cx="2016224" cy="52322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331640" y="1249119"/>
              <a:ext cx="1296144" cy="523220"/>
            </a:xfrm>
            <a:prstGeom prst="rect">
              <a:avLst/>
            </a:prstGeom>
            <a:noFill/>
            <a:ln>
              <a:noFill/>
            </a:ln>
          </p:spPr>
          <p:txBody>
            <a:bodyPr wrap="square">
              <a:spAutoFit/>
            </a:bodyPr>
            <a:lstStyle/>
            <a:p>
              <a:pPr algn="ctr"/>
              <a:r>
                <a:rPr lang="zh-CN" altLang="zh-CN" sz="2800" b="1" smtClean="0">
                  <a:solidFill>
                    <a:srgbClr val="FFFFFF"/>
                  </a:solidFill>
                  <a:latin typeface="叶根友毛笔行书" pitchFamily="2" charset="-122"/>
                  <a:ea typeface="叶根友毛笔行书" pitchFamily="2" charset="-122"/>
                </a:rPr>
                <a:t>目</a:t>
              </a:r>
              <a:r>
                <a:rPr lang="en-US" altLang="zh-CN" sz="2800" b="1" smtClean="0">
                  <a:solidFill>
                    <a:srgbClr val="FFFFFF"/>
                  </a:solidFill>
                  <a:latin typeface="叶根友毛笔行书" pitchFamily="2" charset="-122"/>
                  <a:ea typeface="叶根友毛笔行书" pitchFamily="2" charset="-122"/>
                </a:rPr>
                <a:t>  </a:t>
              </a:r>
              <a:r>
                <a:rPr lang="zh-CN" altLang="zh-CN" sz="2800" b="1" smtClean="0">
                  <a:solidFill>
                    <a:srgbClr val="FFFFFF"/>
                  </a:solidFill>
                  <a:latin typeface="叶根友毛笔行书" pitchFamily="2" charset="-122"/>
                  <a:ea typeface="叶根友毛笔行书" pitchFamily="2" charset="-122"/>
                </a:rPr>
                <a:t>录</a:t>
              </a:r>
              <a:endParaRPr lang="zh-CN" altLang="zh-CN" sz="2800" b="1">
                <a:solidFill>
                  <a:srgbClr val="FFFFFF"/>
                </a:solidFill>
                <a:latin typeface="叶根友毛笔行书" pitchFamily="2" charset="-122"/>
                <a:ea typeface="叶根友毛笔行书" pitchFamily="2" charset="-122"/>
              </a:endParaRPr>
            </a:p>
          </p:txBody>
        </p:sp>
      </p:grpSp>
      <p:sp>
        <p:nvSpPr>
          <p:cNvPr id="5" name="文本框 4"/>
          <p:cNvSpPr txBox="1"/>
          <p:nvPr/>
        </p:nvSpPr>
        <p:spPr>
          <a:xfrm>
            <a:off x="2699792" y="699542"/>
            <a:ext cx="4104456" cy="4214487"/>
          </a:xfrm>
          <a:prstGeom prst="rect">
            <a:avLst/>
          </a:prstGeom>
          <a:noFill/>
        </p:spPr>
        <p:txBody>
          <a:bodyPr wrap="square" rtlCol="0">
            <a:spAutoFit/>
          </a:bodyPr>
          <a:lstStyle/>
          <a:p>
            <a:pPr>
              <a:lnSpc>
                <a:spcPct val="120000"/>
              </a:lnSpc>
            </a:pPr>
            <a:r>
              <a:rPr kumimoji="1" lang="zh-CN" altLang="en-US" sz="2800" b="1" smtClean="0">
                <a:solidFill>
                  <a:srgbClr val="080808"/>
                </a:solidFill>
              </a:rPr>
              <a:t>第一节</a:t>
            </a:r>
            <a:r>
              <a:rPr kumimoji="1" lang="en-US" altLang="zh-CN" sz="2800" b="1" smtClean="0">
                <a:solidFill>
                  <a:srgbClr val="080808"/>
                </a:solidFill>
              </a:rPr>
              <a:t>  </a:t>
            </a:r>
            <a:r>
              <a:rPr kumimoji="1" lang="zh-CN" altLang="en-US" sz="2800" b="1" smtClean="0">
                <a:solidFill>
                  <a:srgbClr val="080808"/>
                </a:solidFill>
              </a:rPr>
              <a:t>绪论</a:t>
            </a:r>
            <a:endParaRPr kumimoji="1" lang="en-US" altLang="zh-CN" sz="2800" b="1">
              <a:solidFill>
                <a:srgbClr val="080808"/>
              </a:solidFill>
            </a:endParaRPr>
          </a:p>
          <a:p>
            <a:pPr>
              <a:lnSpc>
                <a:spcPct val="120000"/>
              </a:lnSpc>
            </a:pPr>
            <a:r>
              <a:rPr kumimoji="1" lang="zh-CN" altLang="en-US" sz="2800" b="1" smtClean="0">
                <a:solidFill>
                  <a:srgbClr val="080808"/>
                </a:solidFill>
              </a:rPr>
              <a:t>第二节</a:t>
            </a:r>
            <a:r>
              <a:rPr kumimoji="1" lang="en-US" altLang="zh-CN" sz="2800" b="1" smtClean="0">
                <a:solidFill>
                  <a:srgbClr val="080808"/>
                </a:solidFill>
              </a:rPr>
              <a:t>  </a:t>
            </a:r>
            <a:r>
              <a:rPr kumimoji="1" lang="zh-CN" altLang="en-US" sz="2800" b="1" smtClean="0">
                <a:solidFill>
                  <a:srgbClr val="080808"/>
                </a:solidFill>
              </a:rPr>
              <a:t>汉字</a:t>
            </a:r>
            <a:endParaRPr kumimoji="1" lang="en-US" altLang="zh-CN" sz="2800" b="1">
              <a:solidFill>
                <a:srgbClr val="080808"/>
              </a:solidFill>
            </a:endParaRPr>
          </a:p>
          <a:p>
            <a:pPr>
              <a:lnSpc>
                <a:spcPct val="120000"/>
              </a:lnSpc>
            </a:pPr>
            <a:r>
              <a:rPr kumimoji="1" lang="zh-CN" altLang="en-US" sz="2800" b="1" smtClean="0">
                <a:solidFill>
                  <a:srgbClr val="080808"/>
                </a:solidFill>
              </a:rPr>
              <a:t>第三节</a:t>
            </a:r>
            <a:r>
              <a:rPr kumimoji="1" lang="en-US" altLang="zh-CN" sz="2800" b="1" smtClean="0">
                <a:solidFill>
                  <a:srgbClr val="080808"/>
                </a:solidFill>
              </a:rPr>
              <a:t>  </a:t>
            </a:r>
            <a:r>
              <a:rPr kumimoji="1" lang="zh-CN" altLang="en-US" sz="2800" b="1" smtClean="0">
                <a:solidFill>
                  <a:srgbClr val="080808"/>
                </a:solidFill>
              </a:rPr>
              <a:t>实词活用</a:t>
            </a:r>
            <a:endParaRPr kumimoji="1" lang="en-US" altLang="zh-CN" sz="2800" b="1">
              <a:solidFill>
                <a:srgbClr val="080808"/>
              </a:solidFill>
            </a:endParaRPr>
          </a:p>
          <a:p>
            <a:pPr>
              <a:lnSpc>
                <a:spcPct val="120000"/>
              </a:lnSpc>
            </a:pPr>
            <a:r>
              <a:rPr kumimoji="1" lang="zh-CN" altLang="en-US" sz="2800" b="1" smtClean="0">
                <a:solidFill>
                  <a:srgbClr val="080808"/>
                </a:solidFill>
              </a:rPr>
              <a:t>第四节</a:t>
            </a:r>
            <a:r>
              <a:rPr kumimoji="1" lang="en-US" altLang="zh-CN" sz="2800" b="1" smtClean="0">
                <a:solidFill>
                  <a:srgbClr val="080808"/>
                </a:solidFill>
              </a:rPr>
              <a:t>  </a:t>
            </a:r>
            <a:r>
              <a:rPr kumimoji="1" lang="zh-CN" altLang="en-US" sz="2800" b="1" smtClean="0">
                <a:solidFill>
                  <a:srgbClr val="080808"/>
                </a:solidFill>
              </a:rPr>
              <a:t>特殊动宾关系</a:t>
            </a:r>
            <a:endParaRPr kumimoji="1" lang="en-US" altLang="zh-CN" sz="2800" b="1" smtClean="0">
              <a:solidFill>
                <a:srgbClr val="080808"/>
              </a:solidFill>
            </a:endParaRPr>
          </a:p>
          <a:p>
            <a:pPr>
              <a:lnSpc>
                <a:spcPct val="120000"/>
              </a:lnSpc>
            </a:pPr>
            <a:r>
              <a:rPr kumimoji="1" lang="zh-CN" altLang="en-US" sz="2800" b="1" smtClean="0">
                <a:solidFill>
                  <a:srgbClr val="080808"/>
                </a:solidFill>
              </a:rPr>
              <a:t>第五节</a:t>
            </a:r>
            <a:r>
              <a:rPr kumimoji="1" lang="en-US" altLang="zh-CN" sz="2800" b="1" smtClean="0">
                <a:solidFill>
                  <a:srgbClr val="080808"/>
                </a:solidFill>
              </a:rPr>
              <a:t>  </a:t>
            </a:r>
            <a:r>
              <a:rPr kumimoji="1" lang="zh-CN" altLang="en-US" sz="2800" b="1" smtClean="0">
                <a:solidFill>
                  <a:srgbClr val="080808"/>
                </a:solidFill>
              </a:rPr>
              <a:t>名词作状语</a:t>
            </a:r>
            <a:endParaRPr kumimoji="1" lang="en-US" altLang="zh-CN" sz="2800" b="1" smtClean="0">
              <a:solidFill>
                <a:srgbClr val="080808"/>
              </a:solidFill>
            </a:endParaRPr>
          </a:p>
          <a:p>
            <a:pPr>
              <a:lnSpc>
                <a:spcPct val="120000"/>
              </a:lnSpc>
            </a:pPr>
            <a:r>
              <a:rPr kumimoji="1" lang="zh-CN" altLang="en-US" sz="2800" b="1" smtClean="0">
                <a:solidFill>
                  <a:srgbClr val="080808"/>
                </a:solidFill>
              </a:rPr>
              <a:t>第六节</a:t>
            </a:r>
            <a:r>
              <a:rPr kumimoji="1" lang="en-US" altLang="zh-CN" sz="2800" b="1" smtClean="0">
                <a:solidFill>
                  <a:srgbClr val="080808"/>
                </a:solidFill>
              </a:rPr>
              <a:t>  </a:t>
            </a:r>
            <a:r>
              <a:rPr kumimoji="1" lang="zh-CN" altLang="en-US" sz="2800" b="1" smtClean="0">
                <a:solidFill>
                  <a:srgbClr val="080808"/>
                </a:solidFill>
              </a:rPr>
              <a:t>宾语前置</a:t>
            </a:r>
            <a:endParaRPr kumimoji="1" lang="en-US" altLang="zh-CN" sz="2800" b="1" smtClean="0">
              <a:solidFill>
                <a:srgbClr val="080808"/>
              </a:solidFill>
            </a:endParaRPr>
          </a:p>
          <a:p>
            <a:pPr>
              <a:lnSpc>
                <a:spcPct val="120000"/>
              </a:lnSpc>
            </a:pPr>
            <a:r>
              <a:rPr kumimoji="1" lang="zh-CN" altLang="en-US" sz="2800" b="1" smtClean="0">
                <a:solidFill>
                  <a:srgbClr val="080808"/>
                </a:solidFill>
              </a:rPr>
              <a:t>第七节</a:t>
            </a:r>
            <a:r>
              <a:rPr kumimoji="1" lang="en-US" altLang="zh-CN" sz="2800" b="1" smtClean="0">
                <a:solidFill>
                  <a:srgbClr val="080808"/>
                </a:solidFill>
              </a:rPr>
              <a:t>  </a:t>
            </a:r>
            <a:r>
              <a:rPr kumimoji="1" lang="zh-CN" altLang="en-US" sz="2800" b="1" smtClean="0">
                <a:solidFill>
                  <a:srgbClr val="080808"/>
                </a:solidFill>
              </a:rPr>
              <a:t>判断句</a:t>
            </a:r>
            <a:endParaRPr kumimoji="1" lang="en-US" altLang="zh-CN" sz="2800" b="1" smtClean="0">
              <a:solidFill>
                <a:srgbClr val="080808"/>
              </a:solidFill>
            </a:endParaRPr>
          </a:p>
          <a:p>
            <a:pPr>
              <a:lnSpc>
                <a:spcPct val="120000"/>
              </a:lnSpc>
            </a:pPr>
            <a:r>
              <a:rPr kumimoji="1" lang="zh-CN" altLang="en-US" sz="2800" b="1" smtClean="0">
                <a:solidFill>
                  <a:srgbClr val="080808"/>
                </a:solidFill>
              </a:rPr>
              <a:t>第八节</a:t>
            </a:r>
            <a:r>
              <a:rPr kumimoji="1" lang="en-US" altLang="zh-CN" sz="2800" b="1" smtClean="0">
                <a:solidFill>
                  <a:srgbClr val="080808"/>
                </a:solidFill>
              </a:rPr>
              <a:t>  </a:t>
            </a:r>
            <a:r>
              <a:rPr kumimoji="1" lang="zh-CN" altLang="en-US" sz="2800" b="1" smtClean="0">
                <a:solidFill>
                  <a:srgbClr val="080808"/>
                </a:solidFill>
              </a:rPr>
              <a:t>被动句</a:t>
            </a:r>
            <a:endParaRPr kumimoji="1" lang="en-US" altLang="zh-CN" sz="2800" b="1" smtClean="0">
              <a:solidFill>
                <a:srgbClr val="080808"/>
              </a:solidFill>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第六节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宾语前置</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2195736" y="915566"/>
            <a:ext cx="4608512" cy="3742563"/>
          </a:xfrm>
          <a:prstGeom prst="rect">
            <a:avLst/>
          </a:prstGeom>
          <a:noFill/>
        </p:spPr>
        <p:txBody>
          <a:bodyPr wrap="square" rtlCol="0">
            <a:spAutoFit/>
          </a:bodyPr>
          <a:lstStyle/>
          <a:p>
            <a:pPr>
              <a:lnSpc>
                <a:spcPct val="110000"/>
              </a:lnSpc>
              <a:buFontTx/>
              <a:buNone/>
            </a:pPr>
            <a:r>
              <a:rPr lang="en-US" altLang="zh-CN" sz="2400" b="1" smtClean="0">
                <a:solidFill>
                  <a:srgbClr val="080808"/>
                </a:solidFill>
                <a:latin typeface="+mj-ea"/>
                <a:ea typeface="+mj-ea"/>
                <a:cs typeface="楷体_GB2312" charset="0"/>
              </a:rPr>
              <a:t>1 </a:t>
            </a:r>
            <a:r>
              <a:rPr lang="zh-CN" altLang="en-US" sz="2400" b="1">
                <a:solidFill>
                  <a:srgbClr val="080808"/>
                </a:solidFill>
                <a:latin typeface="+mj-ea"/>
                <a:ea typeface="+mj-ea"/>
                <a:cs typeface="楷体_GB2312" charset="0"/>
              </a:rPr>
              <a:t>疑问</a:t>
            </a:r>
            <a:r>
              <a:rPr lang="zh-CN" altLang="en-US" sz="2400" b="1" smtClean="0">
                <a:solidFill>
                  <a:srgbClr val="080808"/>
                </a:solidFill>
                <a:latin typeface="+mj-ea"/>
                <a:ea typeface="+mj-ea"/>
                <a:cs typeface="楷体_GB2312" charset="0"/>
              </a:rPr>
              <a:t>句中疑问代词作宾语</a:t>
            </a:r>
            <a:endParaRPr lang="en-US" altLang="zh-CN" sz="2400" b="1" smtClean="0">
              <a:solidFill>
                <a:srgbClr val="080808"/>
              </a:solidFill>
              <a:latin typeface="+mj-ea"/>
              <a:ea typeface="+mj-ea"/>
              <a:cs typeface="楷体_GB2312" charset="0"/>
            </a:endParaRPr>
          </a:p>
          <a:p>
            <a:pPr>
              <a:lnSpc>
                <a:spcPct val="110000"/>
              </a:lnSpc>
              <a:buFontTx/>
              <a:buNone/>
            </a:pP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常用的疑问代词有：</a:t>
            </a: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何</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奚</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胡</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曷</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谁</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安</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恶</a:t>
            </a:r>
            <a:r>
              <a:rPr lang="en-US" altLang="zh-CN" sz="240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焉</a:t>
            </a:r>
            <a:endParaRPr lang="en-US" altLang="zh-CN" sz="2400" smtClean="0">
              <a:solidFill>
                <a:srgbClr val="080808"/>
              </a:solidFill>
              <a:latin typeface="+mj-ea"/>
              <a:ea typeface="+mj-ea"/>
              <a:cs typeface="楷体_GB2312" charset="0"/>
            </a:endParaRPr>
          </a:p>
          <a:p>
            <a:pPr>
              <a:lnSpc>
                <a:spcPct val="110000"/>
              </a:lnSpc>
              <a:buFontTx/>
              <a:buNone/>
            </a:pP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1</a:t>
            </a:r>
            <a:r>
              <a:rPr lang="zh-CN" altLang="en-US" sz="2400" smtClean="0">
                <a:solidFill>
                  <a:srgbClr val="080808"/>
                </a:solidFill>
                <a:latin typeface="+mj-ea"/>
                <a:ea typeface="+mj-ea"/>
                <a:cs typeface="楷体_GB2312" charset="0"/>
              </a:rPr>
              <a:t>）孟尝君曰</a:t>
            </a:r>
            <a:r>
              <a:rPr lang="zh-CN" altLang="en-US" sz="2400">
                <a:solidFill>
                  <a:srgbClr val="080808"/>
                </a:solidFill>
                <a:latin typeface="+mj-ea"/>
                <a:ea typeface="+mj-ea"/>
                <a:cs typeface="楷体_GB2312" charset="0"/>
              </a:rPr>
              <a:t>：“客</a:t>
            </a:r>
            <a:r>
              <a:rPr lang="zh-CN" altLang="en-US" sz="2400">
                <a:solidFill>
                  <a:srgbClr val="FF0000"/>
                </a:solidFill>
                <a:latin typeface="+mj-ea"/>
                <a:ea typeface="+mj-ea"/>
                <a:cs typeface="楷体_GB2312" charset="0"/>
              </a:rPr>
              <a:t>何</a:t>
            </a:r>
            <a:r>
              <a:rPr lang="zh-CN" altLang="en-US" sz="2400">
                <a:solidFill>
                  <a:srgbClr val="080808"/>
                </a:solidFill>
                <a:latin typeface="+mj-ea"/>
                <a:ea typeface="+mj-ea"/>
                <a:cs typeface="楷体_GB2312" charset="0"/>
              </a:rPr>
              <a:t>好？”</a:t>
            </a: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2</a:t>
            </a:r>
            <a:r>
              <a:rPr lang="zh-CN" altLang="en-US" sz="2400" smtClean="0">
                <a:solidFill>
                  <a:srgbClr val="080808"/>
                </a:solidFill>
                <a:latin typeface="+mj-ea"/>
                <a:ea typeface="+mj-ea"/>
                <a:cs typeface="楷体_GB2312" charset="0"/>
              </a:rPr>
              <a:t>）</a:t>
            </a:r>
            <a:r>
              <a:rPr lang="zh-CN" altLang="en-US" sz="2400" smtClean="0">
                <a:solidFill>
                  <a:srgbClr val="FF0000"/>
                </a:solidFill>
                <a:latin typeface="+mj-ea"/>
                <a:ea typeface="+mj-ea"/>
                <a:cs typeface="楷体_GB2312" charset="0"/>
              </a:rPr>
              <a:t>胡</a:t>
            </a:r>
            <a:r>
              <a:rPr lang="zh-CN" altLang="en-US" sz="2400" smtClean="0">
                <a:solidFill>
                  <a:srgbClr val="080808"/>
                </a:solidFill>
                <a:latin typeface="+mj-ea"/>
                <a:ea typeface="+mj-ea"/>
                <a:cs typeface="楷体_GB2312" charset="0"/>
              </a:rPr>
              <a:t>为</a:t>
            </a:r>
            <a:r>
              <a:rPr lang="zh-CN" altLang="en-US" sz="2400">
                <a:solidFill>
                  <a:srgbClr val="080808"/>
                </a:solidFill>
                <a:latin typeface="+mj-ea"/>
                <a:ea typeface="+mj-ea"/>
                <a:cs typeface="楷体_GB2312" charset="0"/>
              </a:rPr>
              <a:t>至今不朝也？</a:t>
            </a: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3</a:t>
            </a:r>
            <a:r>
              <a:rPr lang="zh-CN" altLang="en-US" sz="2400" smtClean="0">
                <a:solidFill>
                  <a:srgbClr val="080808"/>
                </a:solidFill>
                <a:latin typeface="+mj-ea"/>
                <a:ea typeface="+mj-ea"/>
                <a:cs typeface="楷体_GB2312" charset="0"/>
              </a:rPr>
              <a:t>）吾</a:t>
            </a:r>
            <a:r>
              <a:rPr lang="zh-CN" altLang="en-US" sz="2400" smtClean="0">
                <a:solidFill>
                  <a:srgbClr val="FF0000"/>
                </a:solidFill>
                <a:latin typeface="+mj-ea"/>
                <a:ea typeface="+mj-ea"/>
                <a:cs typeface="楷体_GB2312" charset="0"/>
              </a:rPr>
              <a:t>谁</a:t>
            </a:r>
            <a:r>
              <a:rPr lang="zh-CN" altLang="en-US" sz="2400" smtClean="0">
                <a:solidFill>
                  <a:srgbClr val="080808"/>
                </a:solidFill>
                <a:latin typeface="+mj-ea"/>
                <a:ea typeface="+mj-ea"/>
                <a:cs typeface="楷体_GB2312" charset="0"/>
              </a:rPr>
              <a:t>欺</a:t>
            </a:r>
            <a:r>
              <a:rPr lang="zh-CN" altLang="en-US" sz="2400">
                <a:solidFill>
                  <a:srgbClr val="080808"/>
                </a:solidFill>
                <a:latin typeface="+mj-ea"/>
                <a:ea typeface="+mj-ea"/>
                <a:cs typeface="楷体_GB2312" charset="0"/>
              </a:rPr>
              <a:t>？欺天乎？</a:t>
            </a: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4</a:t>
            </a:r>
            <a:r>
              <a:rPr lang="zh-CN" altLang="en-US" sz="2400" smtClean="0">
                <a:solidFill>
                  <a:srgbClr val="080808"/>
                </a:solidFill>
                <a:latin typeface="+mj-ea"/>
                <a:ea typeface="+mj-ea"/>
                <a:cs typeface="楷体_GB2312" charset="0"/>
              </a:rPr>
              <a:t>）沛公</a:t>
            </a:r>
            <a:r>
              <a:rPr lang="zh-CN" altLang="en-US" sz="2400">
                <a:solidFill>
                  <a:srgbClr val="FF0000"/>
                </a:solidFill>
                <a:latin typeface="+mj-ea"/>
                <a:ea typeface="+mj-ea"/>
                <a:cs typeface="楷体_GB2312" charset="0"/>
              </a:rPr>
              <a:t>安</a:t>
            </a:r>
            <a:r>
              <a:rPr lang="zh-CN" altLang="en-US" sz="2400">
                <a:solidFill>
                  <a:srgbClr val="080808"/>
                </a:solidFill>
                <a:latin typeface="+mj-ea"/>
                <a:ea typeface="+mj-ea"/>
                <a:cs typeface="楷体_GB2312" charset="0"/>
              </a:rPr>
              <a:t>在</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第六节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宾语前置</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115616" y="843558"/>
            <a:ext cx="6552728" cy="3754874"/>
          </a:xfrm>
          <a:prstGeom prst="rect">
            <a:avLst/>
          </a:prstGeom>
          <a:noFill/>
        </p:spPr>
        <p:txBody>
          <a:bodyPr wrap="square" rtlCol="0">
            <a:spAutoFit/>
          </a:bodyPr>
          <a:lstStyle/>
          <a:p>
            <a:pPr>
              <a:lnSpc>
                <a:spcPct val="90000"/>
              </a:lnSpc>
              <a:buFontTx/>
              <a:buNone/>
            </a:pPr>
            <a:r>
              <a:rPr lang="zh-CN" altLang="zh-CN" sz="2400" b="1">
                <a:solidFill>
                  <a:srgbClr val="080808"/>
                </a:solidFill>
                <a:latin typeface="+mj-ea"/>
                <a:ea typeface="+mj-ea"/>
                <a:cs typeface="楷体_GB2312" charset="0"/>
              </a:rPr>
              <a:t>2</a:t>
            </a:r>
            <a:r>
              <a:rPr lang="en-US" altLang="zh-CN" sz="2400" b="1" smtClean="0">
                <a:solidFill>
                  <a:srgbClr val="080808"/>
                </a:solidFill>
                <a:latin typeface="+mj-ea"/>
                <a:ea typeface="+mj-ea"/>
                <a:cs typeface="楷体_GB2312" charset="0"/>
              </a:rPr>
              <a:t> </a:t>
            </a:r>
            <a:r>
              <a:rPr lang="zh-CN" altLang="en-US" sz="2400" b="1" smtClean="0">
                <a:solidFill>
                  <a:srgbClr val="080808"/>
                </a:solidFill>
                <a:latin typeface="+mj-ea"/>
                <a:ea typeface="+mj-ea"/>
                <a:cs typeface="楷体_GB2312" charset="0"/>
              </a:rPr>
              <a:t>否定句中代词作宾语</a:t>
            </a:r>
            <a:endParaRPr lang="en-US" altLang="zh-CN" sz="2400" b="1" smtClean="0">
              <a:solidFill>
                <a:srgbClr val="080808"/>
              </a:solidFill>
              <a:latin typeface="+mj-ea"/>
              <a:ea typeface="+mj-ea"/>
              <a:cs typeface="楷体_GB2312" charset="0"/>
            </a:endParaRPr>
          </a:p>
          <a:p>
            <a:pPr>
              <a:lnSpc>
                <a:spcPct val="90000"/>
              </a:lnSpc>
              <a:buFontTx/>
              <a:buNone/>
            </a:pPr>
            <a:endParaRPr lang="en-US" altLang="zh-CN" sz="2400">
              <a:solidFill>
                <a:srgbClr val="080808"/>
              </a:solidFill>
              <a:latin typeface="+mj-ea"/>
              <a:ea typeface="+mj-ea"/>
              <a:cs typeface="楷体_GB2312" charset="0"/>
            </a:endParaRPr>
          </a:p>
          <a:p>
            <a:pPr>
              <a:lnSpc>
                <a:spcPct val="90000"/>
              </a:lnSpc>
              <a:buFontTx/>
              <a:buNone/>
            </a:pPr>
            <a:r>
              <a:rPr lang="zh-CN" altLang="en-US" sz="2400">
                <a:solidFill>
                  <a:srgbClr val="080808"/>
                </a:solidFill>
                <a:latin typeface="+mj-ea"/>
                <a:ea typeface="+mj-ea"/>
                <a:cs typeface="楷体_GB2312" charset="0"/>
              </a:rPr>
              <a:t>古代汉语常用的否定词有：不</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弗</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毋</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勿</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未</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否</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非；无（否定副词）；莫（否定性无定代词）。</a:t>
            </a:r>
            <a:endParaRPr lang="en-US" altLang="zh-CN" sz="2400">
              <a:solidFill>
                <a:srgbClr val="080808"/>
              </a:solidFill>
              <a:latin typeface="+mj-ea"/>
              <a:ea typeface="+mj-ea"/>
              <a:cs typeface="楷体_GB2312" charset="0"/>
            </a:endParaRPr>
          </a:p>
          <a:p>
            <a:pPr>
              <a:lnSpc>
                <a:spcPct val="90000"/>
              </a:lnSpc>
              <a:buFontTx/>
              <a:buNone/>
            </a:pPr>
            <a:endParaRPr lang="en-US" altLang="zh-CN" sz="2400">
              <a:solidFill>
                <a:srgbClr val="080808"/>
              </a:solidFill>
              <a:latin typeface="+mj-ea"/>
              <a:ea typeface="+mj-ea"/>
              <a:cs typeface="楷体_GB2312" charset="0"/>
            </a:endParaRPr>
          </a:p>
          <a:p>
            <a:pPr>
              <a:lnSpc>
                <a:spcPct val="9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）古之人不余欺也。</a:t>
            </a:r>
            <a:endParaRPr lang="en-US" altLang="zh-CN" sz="2400">
              <a:solidFill>
                <a:srgbClr val="080808"/>
              </a:solidFill>
              <a:latin typeface="+mj-ea"/>
              <a:ea typeface="+mj-ea"/>
              <a:cs typeface="楷体_GB2312" charset="0"/>
            </a:endParaRPr>
          </a:p>
          <a:p>
            <a:pPr>
              <a:lnSpc>
                <a:spcPct val="9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）我无尔诈，尔无我虞</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90000"/>
              </a:lnSpc>
              <a:buFontTx/>
              <a:buNone/>
            </a:pPr>
            <a:endParaRPr lang="en-US" altLang="zh-CN" sz="2400">
              <a:solidFill>
                <a:srgbClr val="080808"/>
              </a:solidFill>
              <a:latin typeface="+mj-ea"/>
              <a:ea typeface="+mj-ea"/>
              <a:cs typeface="楷体_GB2312" charset="0"/>
            </a:endParaRPr>
          </a:p>
          <a:p>
            <a:pPr>
              <a:lnSpc>
                <a:spcPct val="90000"/>
              </a:lnSpc>
            </a:pPr>
            <a:r>
              <a:rPr lang="en-US" altLang="zh-CN" sz="2400" b="1">
                <a:solidFill>
                  <a:srgbClr val="080808"/>
                </a:solidFill>
                <a:latin typeface="+mj-ea"/>
                <a:ea typeface="+mj-ea"/>
                <a:cs typeface="楷体_GB2312" charset="0"/>
              </a:rPr>
              <a:t>3 </a:t>
            </a:r>
            <a:r>
              <a:rPr lang="zh-CN" altLang="en-US" sz="2400" b="1">
                <a:solidFill>
                  <a:srgbClr val="080808"/>
                </a:solidFill>
                <a:latin typeface="+mj-ea"/>
                <a:ea typeface="+mj-ea"/>
                <a:cs typeface="楷体_GB2312" charset="0"/>
              </a:rPr>
              <a:t>动词前有结构助词“是、之、焉”等</a:t>
            </a:r>
            <a:endParaRPr lang="en-US" altLang="zh-CN" sz="2400" b="1">
              <a:solidFill>
                <a:srgbClr val="080808"/>
              </a:solidFill>
              <a:latin typeface="+mj-ea"/>
              <a:ea typeface="+mj-ea"/>
              <a:cs typeface="楷体_GB2312" charset="0"/>
            </a:endParaRPr>
          </a:p>
          <a:p>
            <a:pPr>
              <a:lnSpc>
                <a:spcPct val="9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1</a:t>
            </a:r>
            <a:r>
              <a:rPr lang="zh-CN" altLang="en-US" sz="2400" smtClean="0">
                <a:solidFill>
                  <a:srgbClr val="080808"/>
                </a:solidFill>
                <a:latin typeface="+mj-ea"/>
                <a:ea typeface="+mj-ea"/>
                <a:cs typeface="楷体_GB2312" charset="0"/>
              </a:rPr>
              <a:t>）句读之</a:t>
            </a:r>
            <a:r>
              <a:rPr lang="zh-CN" altLang="en-US" sz="2400">
                <a:solidFill>
                  <a:srgbClr val="080808"/>
                </a:solidFill>
                <a:latin typeface="+mj-ea"/>
                <a:ea typeface="+mj-ea"/>
                <a:cs typeface="楷体_GB2312" charset="0"/>
              </a:rPr>
              <a:t>不知，惑之不解。</a:t>
            </a:r>
            <a:endParaRPr lang="en-US" altLang="zh-CN" sz="2400">
              <a:solidFill>
                <a:srgbClr val="080808"/>
              </a:solidFill>
              <a:latin typeface="+mj-ea"/>
              <a:ea typeface="+mj-ea"/>
              <a:cs typeface="楷体_GB2312" charset="0"/>
            </a:endParaRPr>
          </a:p>
          <a:p>
            <a:pPr>
              <a:lnSpc>
                <a:spcPct val="9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2</a:t>
            </a:r>
            <a:r>
              <a:rPr lang="zh-CN" altLang="en-US" sz="2400" smtClean="0">
                <a:solidFill>
                  <a:srgbClr val="080808"/>
                </a:solidFill>
                <a:latin typeface="+mj-ea"/>
                <a:ea typeface="+mj-ea"/>
                <a:cs typeface="楷体_GB2312" charset="0"/>
              </a:rPr>
              <a:t>）姜</a:t>
            </a:r>
            <a:r>
              <a:rPr lang="zh-CN" altLang="en-US" sz="2400">
                <a:solidFill>
                  <a:srgbClr val="080808"/>
                </a:solidFill>
                <a:latin typeface="+mj-ea"/>
                <a:ea typeface="+mj-ea"/>
                <a:cs typeface="楷体_GB2312" charset="0"/>
              </a:rPr>
              <a:t>氏何厌之有？</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第六节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宾语前置</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475656" y="843558"/>
            <a:ext cx="6552728" cy="4154983"/>
          </a:xfrm>
          <a:prstGeom prst="rect">
            <a:avLst/>
          </a:prstGeom>
          <a:noFill/>
        </p:spPr>
        <p:txBody>
          <a:bodyPr wrap="square" rtlCol="0">
            <a:spAutoFit/>
          </a:bodyPr>
          <a:lstStyle/>
          <a:p>
            <a:pPr>
              <a:buFontTx/>
              <a:buNone/>
            </a:pPr>
            <a:r>
              <a:rPr lang="zh-CN" altLang="zh-CN" sz="2400" b="1" smtClean="0">
                <a:solidFill>
                  <a:srgbClr val="080808"/>
                </a:solidFill>
                <a:latin typeface="+mj-ea"/>
                <a:ea typeface="+mj-ea"/>
                <a:cs typeface="楷体_GB2312" charset="0"/>
              </a:rPr>
              <a:t>4</a:t>
            </a:r>
            <a:r>
              <a:rPr lang="en-US" altLang="zh-CN" sz="2400" b="1" smtClean="0">
                <a:solidFill>
                  <a:srgbClr val="080808"/>
                </a:solidFill>
                <a:latin typeface="+mj-ea"/>
                <a:ea typeface="+mj-ea"/>
                <a:cs typeface="楷体_GB2312" charset="0"/>
              </a:rPr>
              <a:t> </a:t>
            </a:r>
            <a:r>
              <a:rPr lang="zh-CN" altLang="en-US" sz="2400" b="1" smtClean="0">
                <a:solidFill>
                  <a:srgbClr val="080808"/>
                </a:solidFill>
                <a:latin typeface="+mj-ea"/>
                <a:ea typeface="+mj-ea"/>
                <a:cs typeface="楷体_GB2312" charset="0"/>
              </a:rPr>
              <a:t>其他的宾语前置</a:t>
            </a:r>
            <a:endParaRPr lang="en-US" altLang="zh-CN" sz="2400" b="1" smtClean="0">
              <a:solidFill>
                <a:srgbClr val="080808"/>
              </a:solidFill>
              <a:latin typeface="+mj-ea"/>
              <a:ea typeface="+mj-ea"/>
              <a:cs typeface="楷体_GB2312" charset="0"/>
            </a:endParaRPr>
          </a:p>
          <a:p>
            <a:pPr>
              <a:buFontTx/>
              <a:buNone/>
            </a:pPr>
            <a:endParaRPr lang="en-US" altLang="zh-CN" sz="2400">
              <a:solidFill>
                <a:srgbClr val="080808"/>
              </a:solidFill>
              <a:latin typeface="+mj-ea"/>
              <a:ea typeface="+mj-ea"/>
              <a:cs typeface="楷体_GB2312" charset="0"/>
            </a:endParaRPr>
          </a:p>
          <a:p>
            <a:r>
              <a:rPr lang="zh-CN" altLang="en-US" sz="2400">
                <a:solidFill>
                  <a:srgbClr val="080808"/>
                </a:solidFill>
                <a:latin typeface="+mj-ea"/>
                <a:ea typeface="+mj-ea"/>
                <a:cs typeface="楷体_GB2312" charset="0"/>
              </a:rPr>
              <a:t>介词“以”的宾语经常前置</a:t>
            </a:r>
            <a:r>
              <a:rPr lang="zh-CN" altLang="zh-CN" sz="240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buFontTx/>
              <a:buNone/>
            </a:pPr>
            <a:endParaRPr lang="en-US" altLang="zh-CN" sz="2400">
              <a:solidFill>
                <a:srgbClr val="080808"/>
              </a:solidFill>
              <a:latin typeface="+mj-ea"/>
              <a:ea typeface="+mj-ea"/>
              <a:cs typeface="楷体_GB2312" charset="0"/>
            </a:endParaRPr>
          </a:p>
          <a:p>
            <a:pPr>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）楚国</a:t>
            </a:r>
            <a:r>
              <a:rPr lang="zh-CN" altLang="en-US" sz="2400">
                <a:solidFill>
                  <a:srgbClr val="FF0000"/>
                </a:solidFill>
                <a:latin typeface="+mj-ea"/>
                <a:ea typeface="+mj-ea"/>
                <a:cs typeface="楷体_GB2312" charset="0"/>
              </a:rPr>
              <a:t>方城</a:t>
            </a:r>
            <a:r>
              <a:rPr lang="zh-CN" altLang="en-US" sz="2400">
                <a:solidFill>
                  <a:srgbClr val="080808"/>
                </a:solidFill>
                <a:latin typeface="+mj-ea"/>
                <a:ea typeface="+mj-ea"/>
                <a:cs typeface="楷体_GB2312" charset="0"/>
              </a:rPr>
              <a:t>以为城，</a:t>
            </a:r>
            <a:r>
              <a:rPr lang="zh-CN" altLang="en-US" sz="2400">
                <a:solidFill>
                  <a:srgbClr val="FF0000"/>
                </a:solidFill>
                <a:latin typeface="+mj-ea"/>
                <a:ea typeface="+mj-ea"/>
                <a:cs typeface="楷体_GB2312" charset="0"/>
              </a:rPr>
              <a:t>汉水</a:t>
            </a:r>
            <a:r>
              <a:rPr lang="zh-CN" altLang="en-US" sz="2400">
                <a:solidFill>
                  <a:srgbClr val="080808"/>
                </a:solidFill>
                <a:latin typeface="+mj-ea"/>
                <a:ea typeface="+mj-ea"/>
                <a:cs typeface="楷体_GB2312" charset="0"/>
              </a:rPr>
              <a:t>以为池。</a:t>
            </a:r>
            <a:endParaRPr lang="en-US" altLang="zh-CN" sz="2400">
              <a:solidFill>
                <a:srgbClr val="080808"/>
              </a:solidFill>
              <a:latin typeface="+mj-ea"/>
              <a:ea typeface="+mj-ea"/>
              <a:cs typeface="楷体_GB2312" charset="0"/>
            </a:endParaRPr>
          </a:p>
          <a:p>
            <a:pPr>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）我其有不合者，仰而思之，</a:t>
            </a:r>
            <a:r>
              <a:rPr lang="zh-CN" altLang="en-US" sz="2400">
                <a:solidFill>
                  <a:srgbClr val="FF0000"/>
                </a:solidFill>
                <a:latin typeface="+mj-ea"/>
                <a:ea typeface="+mj-ea"/>
                <a:cs typeface="楷体_GB2312" charset="0"/>
              </a:rPr>
              <a:t>夜</a:t>
            </a:r>
            <a:r>
              <a:rPr lang="zh-CN" altLang="en-US" sz="2400">
                <a:solidFill>
                  <a:srgbClr val="080808"/>
                </a:solidFill>
                <a:latin typeface="+mj-ea"/>
                <a:ea typeface="+mj-ea"/>
                <a:cs typeface="楷体_GB2312" charset="0"/>
              </a:rPr>
              <a:t>以继日。</a:t>
            </a:r>
            <a:endParaRPr lang="en-US" altLang="zh-CN" sz="2400">
              <a:solidFill>
                <a:srgbClr val="080808"/>
              </a:solidFill>
              <a:latin typeface="+mj-ea"/>
              <a:ea typeface="+mj-ea"/>
              <a:cs typeface="楷体_GB2312" charset="0"/>
            </a:endParaRPr>
          </a:p>
          <a:p>
            <a:pPr>
              <a:buFontTx/>
              <a:buNone/>
            </a:pPr>
            <a:endParaRPr lang="en-US" altLang="zh-CN" sz="2400">
              <a:solidFill>
                <a:srgbClr val="080808"/>
              </a:solidFill>
              <a:latin typeface="+mj-ea"/>
              <a:ea typeface="+mj-ea"/>
              <a:cs typeface="楷体_GB2312" charset="0"/>
            </a:endParaRPr>
          </a:p>
          <a:p>
            <a:pPr>
              <a:buFontTx/>
              <a:buNone/>
            </a:pPr>
            <a:r>
              <a:rPr lang="zh-CN" altLang="en-US" sz="2400">
                <a:solidFill>
                  <a:srgbClr val="080808"/>
                </a:solidFill>
                <a:latin typeface="+mj-ea"/>
                <a:ea typeface="+mj-ea"/>
                <a:cs typeface="楷体_GB2312" charset="0"/>
              </a:rPr>
              <a:t>代词“是”作宾语经常</a:t>
            </a:r>
            <a:r>
              <a:rPr lang="zh-CN" altLang="en-US" sz="2400" smtClean="0">
                <a:solidFill>
                  <a:srgbClr val="080808"/>
                </a:solidFill>
                <a:latin typeface="+mj-ea"/>
                <a:ea typeface="+mj-ea"/>
                <a:cs typeface="楷体_GB2312" charset="0"/>
              </a:rPr>
              <a:t>前置</a:t>
            </a:r>
            <a:endParaRPr lang="en-US" altLang="zh-CN" sz="2400" smtClean="0">
              <a:solidFill>
                <a:srgbClr val="080808"/>
              </a:solidFill>
              <a:latin typeface="+mj-ea"/>
              <a:ea typeface="+mj-ea"/>
              <a:cs typeface="楷体_GB2312" charset="0"/>
            </a:endParaRPr>
          </a:p>
          <a:p>
            <a:pPr>
              <a:buFontTx/>
              <a:buNone/>
            </a:pP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）昭王南征而不复，寡人</a:t>
            </a:r>
            <a:r>
              <a:rPr lang="zh-CN" altLang="en-US" sz="2400">
                <a:solidFill>
                  <a:srgbClr val="FF0000"/>
                </a:solidFill>
                <a:latin typeface="+mj-ea"/>
                <a:ea typeface="+mj-ea"/>
                <a:cs typeface="楷体_GB2312" charset="0"/>
              </a:rPr>
              <a:t>是</a:t>
            </a:r>
            <a:r>
              <a:rPr lang="zh-CN" altLang="en-US" sz="2400">
                <a:solidFill>
                  <a:srgbClr val="080808"/>
                </a:solidFill>
                <a:latin typeface="+mj-ea"/>
                <a:ea typeface="+mj-ea"/>
                <a:cs typeface="楷体_GB2312" charset="0"/>
              </a:rPr>
              <a:t>问。</a:t>
            </a: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）无以缩酒，寡人</a:t>
            </a:r>
            <a:r>
              <a:rPr lang="zh-CN" altLang="en-US" sz="2400">
                <a:solidFill>
                  <a:srgbClr val="FF0000"/>
                </a:solidFill>
                <a:latin typeface="+mj-ea"/>
                <a:ea typeface="+mj-ea"/>
                <a:cs typeface="楷体_GB2312" charset="0"/>
              </a:rPr>
              <a:t>是</a:t>
            </a:r>
            <a:r>
              <a:rPr lang="zh-CN" altLang="en-US" sz="2400">
                <a:solidFill>
                  <a:srgbClr val="080808"/>
                </a:solidFill>
                <a:latin typeface="+mj-ea"/>
                <a:ea typeface="+mj-ea"/>
                <a:cs typeface="楷体_GB2312" charset="0"/>
              </a:rPr>
              <a:t>征。</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第七节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判断句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475656" y="699542"/>
            <a:ext cx="5544616" cy="4204228"/>
          </a:xfrm>
          <a:prstGeom prst="rect">
            <a:avLst/>
          </a:prstGeom>
          <a:noFill/>
        </p:spPr>
        <p:txBody>
          <a:bodyPr wrap="square" rtlCol="0">
            <a:spAutoFit/>
          </a:bodyPr>
          <a:lstStyle/>
          <a:p>
            <a:pPr>
              <a:lnSpc>
                <a:spcPct val="14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判断句是谓语对主语进</a:t>
            </a:r>
            <a:r>
              <a:rPr lang="zh-CN" altLang="en-US" sz="2400">
                <a:solidFill>
                  <a:srgbClr val="080808"/>
                </a:solidFill>
                <a:latin typeface="+mj-ea"/>
                <a:ea typeface="+mj-ea"/>
                <a:cs typeface="楷体_GB2312" charset="0"/>
              </a:rPr>
              <a:t>行判断的句子，表示主语是什么，不是什么；或者表示主语属于哪一类，不属于哪一类</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40000"/>
              </a:lnSpc>
              <a:buFontTx/>
              <a:buNone/>
            </a:pPr>
            <a:endParaRPr lang="en-US" altLang="zh-CN" sz="2400">
              <a:solidFill>
                <a:srgbClr val="080808"/>
              </a:solidFill>
              <a:latin typeface="+mj-ea"/>
              <a:ea typeface="+mj-ea"/>
              <a:cs typeface="楷体_GB2312" charset="0"/>
            </a:endParaRPr>
          </a:p>
          <a:p>
            <a:pPr>
              <a:lnSpc>
                <a:spcPct val="14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肯定判断句主语和谓语之间</a:t>
            </a:r>
            <a:r>
              <a:rPr lang="zh-CN" altLang="en-US" sz="2400">
                <a:solidFill>
                  <a:srgbClr val="080808"/>
                </a:solidFill>
                <a:latin typeface="+mj-ea"/>
                <a:ea typeface="+mj-ea"/>
                <a:cs typeface="楷体_GB2312" charset="0"/>
              </a:rPr>
              <a:t>是同一或类属的关系</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40000"/>
              </a:lnSpc>
              <a:buFontTx/>
              <a:buNone/>
            </a:pPr>
            <a:endParaRPr lang="en-US" altLang="zh-CN" sz="2400">
              <a:solidFill>
                <a:srgbClr val="080808"/>
              </a:solidFill>
              <a:latin typeface="+mj-ea"/>
              <a:ea typeface="+mj-ea"/>
              <a:cs typeface="楷体_GB2312" charset="0"/>
            </a:endParaRPr>
          </a:p>
          <a:p>
            <a:pPr>
              <a:lnSpc>
                <a:spcPct val="14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判断句的谓语是名词谓语。</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第七节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判断句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043608" y="748451"/>
            <a:ext cx="7128792" cy="4395049"/>
          </a:xfrm>
          <a:prstGeom prst="rect">
            <a:avLst/>
          </a:prstGeom>
          <a:noFill/>
        </p:spPr>
        <p:txBody>
          <a:bodyPr wrap="square" rtlCol="0">
            <a:spAutoFit/>
          </a:bodyPr>
          <a:lstStyle/>
          <a:p>
            <a:pPr algn="ctr">
              <a:lnSpc>
                <a:spcPct val="130000"/>
              </a:lnSpc>
              <a:buFontTx/>
              <a:buNone/>
            </a:pPr>
            <a:r>
              <a:rPr lang="zh-CN" altLang="en-US" sz="2400">
                <a:solidFill>
                  <a:srgbClr val="080808"/>
                </a:solidFill>
                <a:latin typeface="+mj-ea"/>
                <a:ea typeface="+mj-ea"/>
                <a:cs typeface="楷体_GB2312" charset="0"/>
              </a:rPr>
              <a:t>古代汉语判断句</a:t>
            </a:r>
            <a:endParaRPr lang="en-US" altLang="zh-CN" sz="2400">
              <a:solidFill>
                <a:srgbClr val="080808"/>
              </a:solidFill>
              <a:latin typeface="+mj-ea"/>
              <a:ea typeface="+mj-ea"/>
              <a:cs typeface="楷体_GB2312" charset="0"/>
            </a:endParaRPr>
          </a:p>
          <a:p>
            <a:pPr>
              <a:lnSpc>
                <a:spcPct val="13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现代汉语</a:t>
            </a:r>
            <a:r>
              <a:rPr lang="zh-CN" altLang="en-US" sz="2400">
                <a:solidFill>
                  <a:srgbClr val="080808"/>
                </a:solidFill>
                <a:latin typeface="+mj-ea"/>
                <a:ea typeface="+mj-ea"/>
                <a:cs typeface="楷体_GB2312" charset="0"/>
              </a:rPr>
              <a:t>的判断句很简单，常用判断动词“是”来表示。古代汉语</a:t>
            </a:r>
            <a:r>
              <a:rPr lang="zh-CN" altLang="en-US" sz="2400" smtClean="0">
                <a:solidFill>
                  <a:srgbClr val="080808"/>
                </a:solidFill>
                <a:latin typeface="+mj-ea"/>
                <a:ea typeface="+mj-ea"/>
                <a:cs typeface="楷体_GB2312" charset="0"/>
              </a:rPr>
              <a:t>的判断句形式多样。</a:t>
            </a:r>
            <a:endParaRPr lang="en-US" altLang="zh-CN" sz="2400">
              <a:solidFill>
                <a:srgbClr val="080808"/>
              </a:solidFill>
              <a:latin typeface="+mj-ea"/>
              <a:ea typeface="+mj-ea"/>
              <a:cs typeface="楷体_GB2312" charset="0"/>
            </a:endParaRPr>
          </a:p>
          <a:p>
            <a:pPr>
              <a:lnSpc>
                <a:spcPct val="130000"/>
              </a:lnSpc>
              <a:buFontTx/>
              <a:buNone/>
            </a:pPr>
            <a:endParaRPr lang="en-US" altLang="zh-CN" sz="2400">
              <a:solidFill>
                <a:srgbClr val="080808"/>
              </a:solidFill>
              <a:latin typeface="+mj-ea"/>
              <a:ea typeface="+mj-ea"/>
              <a:cs typeface="楷体_GB2312" charset="0"/>
            </a:endParaRPr>
          </a:p>
          <a:p>
            <a:pPr>
              <a:lnSpc>
                <a:spcPct val="130000"/>
              </a:lnSpc>
              <a:buFontTx/>
              <a:buNone/>
            </a:pPr>
            <a:r>
              <a:rPr lang="en-US" altLang="zh-CN" sz="240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需要</a:t>
            </a:r>
            <a:r>
              <a:rPr lang="zh-CN" altLang="en-US" sz="2400">
                <a:solidFill>
                  <a:srgbClr val="080808"/>
                </a:solidFill>
                <a:latin typeface="+mj-ea"/>
                <a:ea typeface="+mj-ea"/>
                <a:cs typeface="楷体_GB2312" charset="0"/>
              </a:rPr>
              <a:t>注意的是，不是只要用到“者、也”或其他副词，或“是”等形式，就是判断句。判断句的关键在于它的内容，即主语和谓语之间的关系。内容决定形式。其他各种形式的作用只是帮助表示判断或者加强</a:t>
            </a:r>
            <a:r>
              <a:rPr lang="zh-CN" altLang="en-US" sz="2400" smtClean="0">
                <a:solidFill>
                  <a:srgbClr val="080808"/>
                </a:solidFill>
                <a:latin typeface="+mj-ea"/>
                <a:ea typeface="+mj-ea"/>
                <a:cs typeface="楷体_GB2312" charset="0"/>
              </a:rPr>
              <a:t>判断。</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第七节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判断句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755576" y="631496"/>
            <a:ext cx="7776864" cy="4512004"/>
          </a:xfrm>
          <a:prstGeom prst="rect">
            <a:avLst/>
          </a:prstGeom>
          <a:noFill/>
        </p:spPr>
        <p:txBody>
          <a:bodyPr wrap="square" rtlCol="0">
            <a:spAutoFit/>
          </a:bodyPr>
          <a:lstStyle/>
          <a:p>
            <a:pPr>
              <a:lnSpc>
                <a:spcPct val="120000"/>
              </a:lnSpc>
            </a:pPr>
            <a:r>
              <a:rPr lang="zh-CN" altLang="en-US" sz="2400" b="1" smtClean="0">
                <a:solidFill>
                  <a:srgbClr val="080808"/>
                </a:solidFill>
                <a:latin typeface="+mj-ea"/>
                <a:ea typeface="+mj-ea"/>
                <a:cs typeface="楷体_GB2312" charset="0"/>
              </a:rPr>
              <a:t>古代汉语</a:t>
            </a:r>
            <a:r>
              <a:rPr lang="zh-CN" altLang="en-US" sz="2400" b="1">
                <a:solidFill>
                  <a:srgbClr val="080808"/>
                </a:solidFill>
                <a:latin typeface="+mj-ea"/>
                <a:ea typeface="+mj-ea"/>
                <a:cs typeface="楷体_GB2312" charset="0"/>
              </a:rPr>
              <a:t>判断句式的表示方法</a:t>
            </a:r>
            <a:br>
              <a:rPr lang="en-US" altLang="zh-CN" sz="2400" b="1">
                <a:solidFill>
                  <a:srgbClr val="080808"/>
                </a:solidFill>
                <a:latin typeface="+mj-ea"/>
                <a:ea typeface="+mj-ea"/>
                <a:cs typeface="楷体_GB2312" charset="0"/>
              </a:rPr>
            </a:br>
            <a:r>
              <a:rPr lang="zh-CN" altLang="en-US" sz="2400">
                <a:solidFill>
                  <a:srgbClr val="080808"/>
                </a:solidFill>
                <a:latin typeface="+mj-ea"/>
                <a:ea typeface="+mj-ea"/>
                <a:cs typeface="楷体_GB2312" charset="0"/>
              </a:rPr>
              <a:t>（一）用虚词“者、也”</a:t>
            </a:r>
            <a:r>
              <a:rPr lang="zh-CN" altLang="en-US" sz="2400" smtClean="0">
                <a:solidFill>
                  <a:srgbClr val="080808"/>
                </a:solidFill>
                <a:latin typeface="+mj-ea"/>
                <a:ea typeface="+mj-ea"/>
                <a:cs typeface="楷体_GB2312" charset="0"/>
              </a:rPr>
              <a:t>相呼应</a:t>
            </a:r>
            <a:r>
              <a:rPr lang="zh-CN" altLang="zh-CN" sz="2400">
                <a:solidFill>
                  <a:srgbClr val="080808"/>
                </a:solidFill>
                <a:latin typeface="+mj-ea"/>
                <a:ea typeface="+mj-ea"/>
                <a:cs typeface="楷体_GB2312" charset="0"/>
              </a:rPr>
              <a:t>，</a:t>
            </a:r>
            <a:r>
              <a:rPr lang="zh-CN" altLang="en-US" sz="2400" smtClean="0">
                <a:solidFill>
                  <a:srgbClr val="080808"/>
                </a:solidFill>
                <a:latin typeface="+mj-ea"/>
                <a:ea typeface="+mj-ea"/>
                <a:cs typeface="楷体_GB2312" charset="0"/>
              </a:rPr>
              <a:t>是古汉语</a:t>
            </a:r>
            <a:r>
              <a:rPr lang="zh-CN" altLang="en-US" sz="2400">
                <a:solidFill>
                  <a:srgbClr val="080808"/>
                </a:solidFill>
                <a:latin typeface="+mj-ea"/>
                <a:ea typeface="+mj-ea"/>
                <a:cs typeface="楷体_GB2312" charset="0"/>
              </a:rPr>
              <a:t>判断句的基本</a:t>
            </a:r>
            <a:r>
              <a:rPr lang="zh-CN" altLang="en-US" sz="2400" smtClean="0">
                <a:solidFill>
                  <a:srgbClr val="080808"/>
                </a:solidFill>
                <a:latin typeface="+mj-ea"/>
                <a:ea typeface="+mj-ea"/>
                <a:cs typeface="楷体_GB2312" charset="0"/>
              </a:rPr>
              <a:t>形式。</a:t>
            </a:r>
            <a:r>
              <a:rPr lang="zh-CN" altLang="en-US" sz="2400">
                <a:solidFill>
                  <a:srgbClr val="080808"/>
                </a:solidFill>
                <a:latin typeface="+mj-ea"/>
                <a:ea typeface="+mj-ea"/>
                <a:cs typeface="楷体_GB2312" charset="0"/>
              </a:rPr>
              <a:t>“者”的词性是语气助词，语法作用是表示提顿语气，即表示停顿同时提起下文。“也”是语气助词，语法作用是帮助表示判断语气</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20000"/>
              </a:lnSpc>
            </a:pPr>
            <a:endParaRPr lang="en-US" altLang="zh-CN" sz="2400">
              <a:solidFill>
                <a:srgbClr val="080808"/>
              </a:solidFill>
              <a:latin typeface="+mj-ea"/>
              <a:ea typeface="+mj-ea"/>
              <a:cs typeface="楷体_GB2312" charset="0"/>
            </a:endParaRPr>
          </a:p>
          <a:p>
            <a:pPr>
              <a:lnSpc>
                <a:spcPct val="120000"/>
              </a:lnSpc>
              <a:buFontTx/>
              <a:buNone/>
            </a:pPr>
            <a:r>
              <a:rPr lang="en-US" altLang="zh-CN" sz="2400">
                <a:solidFill>
                  <a:srgbClr val="080808"/>
                </a:solidFill>
                <a:latin typeface="+mj-ea"/>
                <a:ea typeface="+mj-ea"/>
                <a:cs typeface="楷体_GB2312" charset="0"/>
              </a:rPr>
              <a:t>  1 </a:t>
            </a:r>
            <a:r>
              <a:rPr lang="zh-CN" altLang="en-US" sz="2400" smtClean="0">
                <a:solidFill>
                  <a:srgbClr val="080808"/>
                </a:solidFill>
                <a:latin typeface="+mj-ea"/>
                <a:ea typeface="+mj-ea"/>
                <a:cs typeface="楷体_GB2312" charset="0"/>
              </a:rPr>
              <a:t>“者”和“也”都用，构</a:t>
            </a:r>
            <a:r>
              <a:rPr lang="zh-CN" altLang="en-US" sz="2400">
                <a:solidFill>
                  <a:srgbClr val="080808"/>
                </a:solidFill>
                <a:latin typeface="+mj-ea"/>
                <a:ea typeface="+mj-ea"/>
                <a:cs typeface="楷体_GB2312" charset="0"/>
              </a:rPr>
              <a:t>成</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者</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也”的</a:t>
            </a:r>
            <a:r>
              <a:rPr lang="zh-CN" altLang="en-US" sz="2400" smtClean="0">
                <a:solidFill>
                  <a:srgbClr val="080808"/>
                </a:solidFill>
                <a:latin typeface="+mj-ea"/>
                <a:ea typeface="+mj-ea"/>
                <a:cs typeface="楷体_GB2312" charset="0"/>
              </a:rPr>
              <a:t>形式</a:t>
            </a:r>
            <a:endParaRPr lang="en-US" altLang="zh-CN" sz="2400">
              <a:solidFill>
                <a:srgbClr val="080808"/>
              </a:solidFill>
              <a:latin typeface="+mj-ea"/>
              <a:ea typeface="+mj-ea"/>
              <a:cs typeface="楷体_GB2312" charset="0"/>
            </a:endParaRPr>
          </a:p>
          <a:p>
            <a:pPr>
              <a:lnSpc>
                <a:spcPct val="12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）南冥者，天池也。</a:t>
            </a:r>
            <a:endParaRPr lang="en-US" altLang="zh-CN" sz="2400">
              <a:solidFill>
                <a:srgbClr val="080808"/>
              </a:solidFill>
              <a:latin typeface="+mj-ea"/>
              <a:ea typeface="+mj-ea"/>
              <a:cs typeface="楷体_GB2312" charset="0"/>
            </a:endParaRPr>
          </a:p>
          <a:p>
            <a:pPr>
              <a:lnSpc>
                <a:spcPct val="120000"/>
              </a:lnSpc>
            </a:pPr>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）陈胜者，阳城人也。</a:t>
            </a:r>
            <a:endParaRPr lang="en-US" altLang="zh-CN" sz="2400">
              <a:solidFill>
                <a:srgbClr val="080808"/>
              </a:solidFill>
              <a:latin typeface="+mj-ea"/>
              <a:ea typeface="+mj-ea"/>
              <a:cs typeface="楷体_GB2312" charset="0"/>
            </a:endParaRPr>
          </a:p>
          <a:p>
            <a:pPr>
              <a:lnSpc>
                <a:spcPct val="120000"/>
              </a:lnSpc>
            </a:pPr>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3</a:t>
            </a:r>
            <a:r>
              <a:rPr lang="zh-CN" altLang="en-US" sz="2400">
                <a:solidFill>
                  <a:srgbClr val="080808"/>
                </a:solidFill>
                <a:latin typeface="+mj-ea"/>
                <a:ea typeface="+mj-ea"/>
                <a:cs typeface="楷体_GB2312" charset="0"/>
              </a:rPr>
              <a:t>）父母者，人之本也</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第七节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判断句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763688" y="619185"/>
            <a:ext cx="5688632" cy="4524315"/>
          </a:xfrm>
          <a:prstGeom prst="rect">
            <a:avLst/>
          </a:prstGeom>
          <a:noFill/>
        </p:spPr>
        <p:txBody>
          <a:bodyPr wrap="square" rtlCol="0">
            <a:spAutoFit/>
          </a:bodyPr>
          <a:lstStyle/>
          <a:p>
            <a:r>
              <a:rPr lang="en-US" altLang="zh-CN" sz="2400" smtClean="0">
                <a:solidFill>
                  <a:srgbClr val="080808"/>
                </a:solidFill>
                <a:latin typeface="+mj-ea"/>
                <a:ea typeface="+mj-ea"/>
                <a:cs typeface="楷体_GB2312" charset="0"/>
              </a:rPr>
              <a:t>2 </a:t>
            </a:r>
            <a:r>
              <a:rPr lang="zh-CN" altLang="en-US" sz="2400">
                <a:solidFill>
                  <a:srgbClr val="080808"/>
                </a:solidFill>
                <a:latin typeface="+mj-ea"/>
                <a:ea typeface="+mj-ea"/>
                <a:cs typeface="楷体_GB2312" charset="0"/>
              </a:rPr>
              <a:t>只用“也”，不用“者”</a:t>
            </a: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）此劲敌也。</a:t>
            </a: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）我，子瑜友也。</a:t>
            </a: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3</a:t>
            </a:r>
            <a:r>
              <a:rPr lang="zh-CN" altLang="en-US" sz="2400">
                <a:solidFill>
                  <a:srgbClr val="080808"/>
                </a:solidFill>
                <a:latin typeface="+mj-ea"/>
                <a:ea typeface="+mj-ea"/>
                <a:cs typeface="楷体_GB2312" charset="0"/>
              </a:rPr>
              <a:t>）南阳刘子骥，高尚士也。</a:t>
            </a:r>
            <a:endParaRPr lang="en-US" altLang="zh-CN" sz="2400">
              <a:solidFill>
                <a:srgbClr val="080808"/>
              </a:solidFill>
              <a:latin typeface="+mj-ea"/>
              <a:ea typeface="+mj-ea"/>
              <a:cs typeface="楷体_GB2312" charset="0"/>
            </a:endParaRPr>
          </a:p>
          <a:p>
            <a:r>
              <a:rPr lang="en-US" altLang="zh-CN" sz="2400" smtClean="0">
                <a:solidFill>
                  <a:srgbClr val="080808"/>
                </a:solidFill>
                <a:latin typeface="+mj-ea"/>
                <a:ea typeface="+mj-ea"/>
                <a:cs typeface="楷体_GB2312" charset="0"/>
              </a:rPr>
              <a:t>3 </a:t>
            </a:r>
            <a:r>
              <a:rPr lang="zh-CN" altLang="en-US" sz="2400" smtClean="0">
                <a:solidFill>
                  <a:srgbClr val="080808"/>
                </a:solidFill>
                <a:latin typeface="+mj-ea"/>
                <a:ea typeface="+mj-ea"/>
                <a:cs typeface="楷体_GB2312" charset="0"/>
              </a:rPr>
              <a:t>只</a:t>
            </a:r>
            <a:r>
              <a:rPr lang="zh-CN" altLang="en-US" sz="2400">
                <a:solidFill>
                  <a:srgbClr val="080808"/>
                </a:solidFill>
                <a:latin typeface="+mj-ea"/>
                <a:ea typeface="+mj-ea"/>
                <a:cs typeface="楷体_GB2312" charset="0"/>
              </a:rPr>
              <a:t>用“者”，不用“也”</a:t>
            </a:r>
            <a:endParaRPr lang="en-US" altLang="zh-CN" sz="2400">
              <a:solidFill>
                <a:srgbClr val="080808"/>
              </a:solidFill>
              <a:latin typeface="+mj-ea"/>
              <a:ea typeface="+mj-ea"/>
              <a:cs typeface="楷体_GB2312" charset="0"/>
            </a:endParaRPr>
          </a:p>
          <a:p>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）虎者，戾虫。</a:t>
            </a:r>
            <a:r>
              <a:rPr lang="en-US" altLang="zh-CN" sz="2400">
                <a:solidFill>
                  <a:srgbClr val="080808"/>
                </a:solidFill>
                <a:latin typeface="+mj-ea"/>
                <a:ea typeface="+mj-ea"/>
                <a:cs typeface="楷体_GB2312" charset="0"/>
              </a:rPr>
              <a:t>  </a:t>
            </a: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）天下者，高祖天下。</a:t>
            </a: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3</a:t>
            </a:r>
            <a:r>
              <a:rPr lang="zh-CN" altLang="en-US" sz="2400">
                <a:solidFill>
                  <a:srgbClr val="080808"/>
                </a:solidFill>
                <a:latin typeface="+mj-ea"/>
                <a:ea typeface="+mj-ea"/>
                <a:cs typeface="楷体_GB2312" charset="0"/>
              </a:rPr>
              <a:t>）粟者，民之所种。</a:t>
            </a:r>
            <a:endParaRPr lang="en-US" altLang="zh-CN" sz="2400">
              <a:solidFill>
                <a:srgbClr val="080808"/>
              </a:solidFill>
              <a:latin typeface="+mj-ea"/>
              <a:ea typeface="+mj-ea"/>
              <a:cs typeface="楷体_GB2312" charset="0"/>
            </a:endParaRPr>
          </a:p>
          <a:p>
            <a:r>
              <a:rPr lang="en-US" altLang="zh-CN" sz="2400" smtClean="0">
                <a:solidFill>
                  <a:srgbClr val="080808"/>
                </a:solidFill>
                <a:latin typeface="+mj-ea"/>
                <a:ea typeface="+mj-ea"/>
                <a:cs typeface="楷体_GB2312" charset="0"/>
              </a:rPr>
              <a:t>4 </a:t>
            </a:r>
            <a:r>
              <a:rPr lang="zh-CN" altLang="en-US" sz="2400">
                <a:solidFill>
                  <a:srgbClr val="080808"/>
                </a:solidFill>
                <a:latin typeface="+mj-ea"/>
                <a:ea typeface="+mj-ea"/>
                <a:cs typeface="楷体_GB2312" charset="0"/>
              </a:rPr>
              <a:t>“者、也”都不用</a:t>
            </a:r>
            <a:endParaRPr lang="en-US" altLang="zh-CN" sz="2400">
              <a:solidFill>
                <a:srgbClr val="080808"/>
              </a:solidFill>
              <a:latin typeface="+mj-ea"/>
              <a:ea typeface="+mj-ea"/>
              <a:cs typeface="楷体_GB2312" charset="0"/>
            </a:endParaRPr>
          </a:p>
          <a:p>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zh-CN" altLang="zh-CN" sz="2400">
                <a:solidFill>
                  <a:srgbClr val="080808"/>
                </a:solidFill>
                <a:latin typeface="+mj-ea"/>
                <a:ea typeface="+mj-ea"/>
                <a:cs typeface="楷体_GB2312" charset="0"/>
              </a:rPr>
              <a:t>1</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臣本布衣，躬耕于南阳。</a:t>
            </a: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zh-CN" altLang="zh-CN" sz="2400">
                <a:solidFill>
                  <a:srgbClr val="080808"/>
                </a:solidFill>
                <a:latin typeface="+mj-ea"/>
                <a:ea typeface="+mj-ea"/>
                <a:cs typeface="楷体_GB2312" charset="0"/>
              </a:rPr>
              <a:t>2</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身非木石。</a:t>
            </a:r>
            <a:endParaRPr lang="en-US" altLang="zh-CN" sz="240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zh-CN" altLang="zh-CN" sz="2400">
                <a:solidFill>
                  <a:srgbClr val="080808"/>
                </a:solidFill>
                <a:latin typeface="+mj-ea"/>
                <a:ea typeface="+mj-ea"/>
                <a:cs typeface="楷体_GB2312" charset="0"/>
              </a:rPr>
              <a:t>3</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贾生，洛阳之少年</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第七节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判断句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611560" y="631496"/>
            <a:ext cx="7920880" cy="4555093"/>
          </a:xfrm>
          <a:prstGeom prst="rect">
            <a:avLst/>
          </a:prstGeom>
          <a:noFill/>
        </p:spPr>
        <p:txBody>
          <a:bodyPr wrap="square" rtlCol="0">
            <a:spAutoFit/>
          </a:bodyPr>
          <a:lstStyle/>
          <a:p>
            <a:pPr>
              <a:lnSpc>
                <a:spcPct val="110000"/>
              </a:lnSpc>
              <a:buFontTx/>
              <a:buNone/>
            </a:pPr>
            <a:r>
              <a:rPr lang="zh-CN" altLang="en-US" sz="2400" smtClean="0">
                <a:solidFill>
                  <a:srgbClr val="080808"/>
                </a:solidFill>
                <a:latin typeface="+mj-ea"/>
                <a:ea typeface="+mj-ea"/>
                <a:cs typeface="楷体_GB2312" charset="0"/>
              </a:rPr>
              <a:t>（二）用副词表示</a:t>
            </a:r>
            <a:endParaRPr lang="en-US" altLang="zh-CN" sz="2400">
              <a:solidFill>
                <a:srgbClr val="080808"/>
              </a:solidFill>
              <a:latin typeface="+mj-ea"/>
              <a:ea typeface="+mj-ea"/>
              <a:cs typeface="楷体_GB2312" charset="0"/>
            </a:endParaRPr>
          </a:p>
          <a:p>
            <a:pPr>
              <a:lnSpc>
                <a:spcPct val="11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表示</a:t>
            </a:r>
            <a:r>
              <a:rPr lang="zh-CN" altLang="en-US" sz="2400">
                <a:solidFill>
                  <a:srgbClr val="080808"/>
                </a:solidFill>
                <a:latin typeface="+mj-ea"/>
                <a:ea typeface="+mj-ea"/>
                <a:cs typeface="楷体_GB2312" charset="0"/>
              </a:rPr>
              <a:t>判断的副词，有人把它称作语气副词，作用是表示确认语气</a:t>
            </a:r>
            <a:r>
              <a:rPr lang="zh-CN" altLang="en-US"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常用的有：乃</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即</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则</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非</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必</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诚</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亦</a:t>
            </a: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）吾</a:t>
            </a:r>
            <a:r>
              <a:rPr lang="zh-CN" altLang="en-US" sz="2400">
                <a:solidFill>
                  <a:srgbClr val="FF0000"/>
                </a:solidFill>
                <a:latin typeface="+mj-ea"/>
                <a:ea typeface="+mj-ea"/>
                <a:cs typeface="楷体_GB2312" charset="0"/>
              </a:rPr>
              <a:t>乃</a:t>
            </a:r>
            <a:r>
              <a:rPr lang="zh-CN" altLang="en-US" sz="2400">
                <a:solidFill>
                  <a:srgbClr val="080808"/>
                </a:solidFill>
                <a:latin typeface="+mj-ea"/>
                <a:ea typeface="+mj-ea"/>
                <a:cs typeface="楷体_GB2312" charset="0"/>
              </a:rPr>
              <a:t>梁人也。</a:t>
            </a: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）其季父项梁，梁父</a:t>
            </a:r>
            <a:r>
              <a:rPr lang="zh-CN" altLang="en-US" sz="2400">
                <a:solidFill>
                  <a:srgbClr val="FF0000"/>
                </a:solidFill>
                <a:latin typeface="+mj-ea"/>
                <a:ea typeface="+mj-ea"/>
                <a:cs typeface="楷体_GB2312" charset="0"/>
              </a:rPr>
              <a:t>即</a:t>
            </a:r>
            <a:r>
              <a:rPr lang="zh-CN" altLang="en-US" sz="2400">
                <a:solidFill>
                  <a:srgbClr val="080808"/>
                </a:solidFill>
                <a:latin typeface="+mj-ea"/>
                <a:ea typeface="+mj-ea"/>
                <a:cs typeface="楷体_GB2312" charset="0"/>
              </a:rPr>
              <a:t>楚将项燕，为秦将王翦所杀戮者也。</a:t>
            </a:r>
            <a:r>
              <a:rPr lang="en-US" altLang="zh-CN" sz="2400">
                <a:solidFill>
                  <a:srgbClr val="080808"/>
                </a:solidFill>
                <a:latin typeface="+mj-ea"/>
                <a:ea typeface="+mj-ea"/>
                <a:cs typeface="楷体_GB2312" charset="0"/>
              </a:rPr>
              <a:t>    </a:t>
            </a:r>
            <a:endParaRPr lang="en-US" altLang="zh-CN" sz="2400">
              <a:solidFill>
                <a:srgbClr val="080808"/>
              </a:solidFill>
              <a:latin typeface="+mj-ea"/>
              <a:ea typeface="+mj-ea"/>
              <a:cs typeface="楷体_GB2312" charset="0"/>
            </a:endParaRPr>
          </a:p>
          <a:p>
            <a:pPr>
              <a:lnSpc>
                <a:spcPct val="11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3</a:t>
            </a:r>
            <a:r>
              <a:rPr lang="zh-CN" altLang="en-US" sz="2400">
                <a:solidFill>
                  <a:srgbClr val="080808"/>
                </a:solidFill>
                <a:latin typeface="+mj-ea"/>
                <a:ea typeface="+mj-ea"/>
                <a:cs typeface="楷体_GB2312" charset="0"/>
              </a:rPr>
              <a:t>）此</a:t>
            </a:r>
            <a:r>
              <a:rPr lang="zh-CN" altLang="en-US" sz="2400">
                <a:solidFill>
                  <a:srgbClr val="FF0000"/>
                </a:solidFill>
                <a:latin typeface="+mj-ea"/>
                <a:ea typeface="+mj-ea"/>
                <a:cs typeface="楷体_GB2312" charset="0"/>
              </a:rPr>
              <a:t>则</a:t>
            </a:r>
            <a:r>
              <a:rPr lang="zh-CN" altLang="en-US" sz="2400">
                <a:solidFill>
                  <a:srgbClr val="080808"/>
                </a:solidFill>
                <a:latin typeface="+mj-ea"/>
                <a:ea typeface="+mj-ea"/>
                <a:cs typeface="楷体_GB2312" charset="0"/>
              </a:rPr>
              <a:t>岳阳楼之大观也。</a:t>
            </a: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4</a:t>
            </a:r>
            <a:r>
              <a:rPr lang="zh-CN" altLang="en-US" sz="2400">
                <a:solidFill>
                  <a:srgbClr val="080808"/>
                </a:solidFill>
                <a:latin typeface="+mj-ea"/>
                <a:ea typeface="+mj-ea"/>
                <a:cs typeface="楷体_GB2312" charset="0"/>
              </a:rPr>
              <a:t>）夺项王天下者，</a:t>
            </a:r>
            <a:r>
              <a:rPr lang="zh-CN" altLang="en-US" sz="2400">
                <a:solidFill>
                  <a:srgbClr val="FF0000"/>
                </a:solidFill>
                <a:latin typeface="+mj-ea"/>
                <a:ea typeface="+mj-ea"/>
                <a:cs typeface="楷体_GB2312" charset="0"/>
              </a:rPr>
              <a:t>必</a:t>
            </a:r>
            <a:r>
              <a:rPr lang="zh-CN" altLang="en-US" sz="2400">
                <a:solidFill>
                  <a:srgbClr val="080808"/>
                </a:solidFill>
                <a:latin typeface="+mj-ea"/>
                <a:ea typeface="+mj-ea"/>
                <a:cs typeface="楷体_GB2312" charset="0"/>
              </a:rPr>
              <a:t>沛公也。</a:t>
            </a:r>
            <a:endParaRPr lang="en-US" altLang="zh-CN" sz="2400">
              <a:solidFill>
                <a:srgbClr val="080808"/>
              </a:solidFill>
              <a:latin typeface="+mj-ea"/>
              <a:ea typeface="+mj-ea"/>
              <a:cs typeface="楷体_GB2312" charset="0"/>
            </a:endParaRPr>
          </a:p>
          <a:p>
            <a:pPr>
              <a:lnSpc>
                <a:spcPct val="110000"/>
              </a:lnSpc>
              <a:buFontTx/>
              <a:buNone/>
            </a:pPr>
            <a:r>
              <a:rPr lang="en-US" altLang="zh-CN" sz="2400" smtClean="0">
                <a:solidFill>
                  <a:srgbClr val="080808"/>
                </a:solidFill>
                <a:latin typeface="+mj-ea"/>
                <a:ea typeface="+mj-ea"/>
                <a:cs typeface="楷体_GB2312" charset="0"/>
              </a:rPr>
              <a:t>    </a:t>
            </a:r>
            <a:r>
              <a:rPr lang="zh-CN" altLang="zh-CN"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5</a:t>
            </a:r>
            <a:r>
              <a:rPr lang="zh-CN" altLang="en-US" sz="2400">
                <a:solidFill>
                  <a:srgbClr val="080808"/>
                </a:solidFill>
                <a:latin typeface="+mj-ea"/>
                <a:ea typeface="+mj-ea"/>
                <a:cs typeface="楷体_GB2312" charset="0"/>
              </a:rPr>
              <a:t>）今天下三分，益州疲弊，此</a:t>
            </a:r>
            <a:r>
              <a:rPr lang="zh-CN" altLang="en-US" sz="2400">
                <a:solidFill>
                  <a:srgbClr val="FF0000"/>
                </a:solidFill>
                <a:latin typeface="+mj-ea"/>
                <a:ea typeface="+mj-ea"/>
                <a:cs typeface="楷体_GB2312" charset="0"/>
              </a:rPr>
              <a:t>诚</a:t>
            </a:r>
            <a:r>
              <a:rPr lang="zh-CN" altLang="en-US" sz="2400">
                <a:solidFill>
                  <a:srgbClr val="080808"/>
                </a:solidFill>
                <a:latin typeface="+mj-ea"/>
                <a:ea typeface="+mj-ea"/>
                <a:cs typeface="楷体_GB2312" charset="0"/>
              </a:rPr>
              <a:t>危急存亡之秋也。</a:t>
            </a:r>
            <a:endParaRPr lang="en-US" altLang="zh-CN" sz="2400">
              <a:solidFill>
                <a:srgbClr val="080808"/>
              </a:solidFill>
              <a:latin typeface="+mj-ea"/>
              <a:ea typeface="+mj-ea"/>
              <a:cs typeface="楷体_GB2312" charset="0"/>
            </a:endParaRPr>
          </a:p>
          <a:p>
            <a:pPr>
              <a:lnSpc>
                <a:spcPct val="11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6</a:t>
            </a:r>
            <a:r>
              <a:rPr lang="zh-CN" altLang="en-US" sz="2400">
                <a:solidFill>
                  <a:srgbClr val="080808"/>
                </a:solidFill>
                <a:latin typeface="+mj-ea"/>
                <a:ea typeface="+mj-ea"/>
                <a:cs typeface="楷体_GB2312" charset="0"/>
              </a:rPr>
              <a:t>）鱼，我所欲也；熊掌，</a:t>
            </a:r>
            <a:r>
              <a:rPr lang="zh-CN" altLang="en-US" sz="2400">
                <a:solidFill>
                  <a:srgbClr val="FF0000"/>
                </a:solidFill>
                <a:latin typeface="+mj-ea"/>
                <a:ea typeface="+mj-ea"/>
                <a:cs typeface="楷体_GB2312" charset="0"/>
              </a:rPr>
              <a:t>亦</a:t>
            </a:r>
            <a:r>
              <a:rPr lang="zh-CN" altLang="en-US" sz="2400">
                <a:solidFill>
                  <a:srgbClr val="080808"/>
                </a:solidFill>
                <a:latin typeface="+mj-ea"/>
                <a:ea typeface="+mj-ea"/>
                <a:cs typeface="楷体_GB2312" charset="0"/>
              </a:rPr>
              <a:t>我所欲也。</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第七节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判断句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907704" y="987574"/>
            <a:ext cx="5472608" cy="2246769"/>
          </a:xfrm>
          <a:prstGeom prst="rect">
            <a:avLst/>
          </a:prstGeom>
          <a:noFill/>
        </p:spPr>
        <p:txBody>
          <a:bodyPr wrap="square" rtlCol="0">
            <a:spAutoFit/>
          </a:bodyPr>
          <a:lstStyle/>
          <a:p>
            <a:pPr>
              <a:lnSpc>
                <a:spcPct val="200000"/>
              </a:lnSpc>
              <a:buFontTx/>
              <a:buNone/>
            </a:pPr>
            <a:r>
              <a:rPr lang="zh-CN" altLang="en-US" sz="2400">
                <a:solidFill>
                  <a:srgbClr val="080808"/>
                </a:solidFill>
                <a:latin typeface="+mj-ea"/>
                <a:ea typeface="+mj-ea"/>
                <a:cs typeface="楷体_GB2312" charset="0"/>
              </a:rPr>
              <a:t>（三）用判断词“是”</a:t>
            </a:r>
            <a:r>
              <a:rPr lang="zh-CN" altLang="en-US" sz="2400" smtClean="0">
                <a:solidFill>
                  <a:srgbClr val="080808"/>
                </a:solidFill>
                <a:latin typeface="+mj-ea"/>
                <a:ea typeface="+mj-ea"/>
                <a:cs typeface="楷体_GB2312" charset="0"/>
              </a:rPr>
              <a:t>表示</a:t>
            </a:r>
            <a:endParaRPr lang="en-US" altLang="zh-CN" sz="2400">
              <a:solidFill>
                <a:srgbClr val="080808"/>
              </a:solidFill>
              <a:latin typeface="+mj-ea"/>
              <a:ea typeface="+mj-ea"/>
              <a:cs typeface="楷体_GB2312" charset="0"/>
            </a:endParaRPr>
          </a:p>
          <a:p>
            <a:pPr marL="609600" indent="-609600">
              <a:lnSpc>
                <a:spcPct val="20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秦</a:t>
            </a:r>
            <a:r>
              <a:rPr lang="zh-CN" altLang="en-US" sz="2400">
                <a:solidFill>
                  <a:srgbClr val="080808"/>
                </a:solidFill>
                <a:latin typeface="+mj-ea"/>
                <a:ea typeface="+mj-ea"/>
                <a:cs typeface="楷体_GB2312" charset="0"/>
              </a:rPr>
              <a:t>以前，“是”多作指示代词</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marL="609600" indent="-609600">
              <a:lnSpc>
                <a:spcPct val="200000"/>
              </a:lnSpc>
              <a:buFontTx/>
              <a:buNone/>
            </a:pPr>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战国后期以来开始做判断动词。</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第七节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判断句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683568" y="631496"/>
            <a:ext cx="7560840" cy="4512004"/>
          </a:xfrm>
          <a:prstGeom prst="rect">
            <a:avLst/>
          </a:prstGeom>
          <a:noFill/>
        </p:spPr>
        <p:txBody>
          <a:bodyPr wrap="square" rtlCol="0">
            <a:spAutoFit/>
          </a:bodyPr>
          <a:lstStyle/>
          <a:p>
            <a:pPr marL="609600" indent="-609600">
              <a:lnSpc>
                <a:spcPct val="120000"/>
              </a:lnSpc>
              <a:buFontTx/>
              <a:buNone/>
            </a:pPr>
            <a:r>
              <a:rPr lang="zh-CN" altLang="en-US" sz="2400" smtClean="0">
                <a:solidFill>
                  <a:srgbClr val="080808"/>
                </a:solidFill>
                <a:latin typeface="+mj-ea"/>
                <a:ea typeface="+mj-ea"/>
                <a:cs typeface="楷体_GB2312" charset="0"/>
              </a:rPr>
              <a:t>“是”的用法举例：</a:t>
            </a:r>
            <a:endParaRPr lang="en-US" altLang="zh-CN" sz="2400">
              <a:solidFill>
                <a:srgbClr val="080808"/>
              </a:solidFill>
              <a:latin typeface="+mj-ea"/>
              <a:ea typeface="+mj-ea"/>
              <a:cs typeface="楷体_GB2312" charset="0"/>
            </a:endParaRPr>
          </a:p>
          <a:p>
            <a:pPr marL="609600" indent="-609600">
              <a:lnSpc>
                <a:spcPct val="120000"/>
              </a:lnSpc>
              <a:buFontTx/>
              <a:buNone/>
            </a:pPr>
            <a:r>
              <a:rPr lang="en-US" altLang="zh-CN" sz="2400" smtClean="0">
                <a:solidFill>
                  <a:srgbClr val="080808"/>
                </a:solidFill>
                <a:latin typeface="+mj-ea"/>
                <a:ea typeface="+mj-ea"/>
                <a:cs typeface="楷体_GB2312" charset="0"/>
              </a:rPr>
              <a:t> 1 </a:t>
            </a:r>
            <a:r>
              <a:rPr lang="zh-CN" altLang="en-US" sz="2400" smtClean="0">
                <a:solidFill>
                  <a:srgbClr val="080808"/>
                </a:solidFill>
                <a:latin typeface="+mj-ea"/>
                <a:ea typeface="+mj-ea"/>
                <a:cs typeface="楷体_GB2312" charset="0"/>
              </a:rPr>
              <a:t>代词</a:t>
            </a:r>
            <a:endParaRPr lang="en-US" altLang="zh-CN" sz="2400" smtClean="0">
              <a:solidFill>
                <a:srgbClr val="080808"/>
              </a:solidFill>
              <a:latin typeface="+mj-ea"/>
              <a:ea typeface="+mj-ea"/>
              <a:cs typeface="楷体_GB2312" charset="0"/>
            </a:endParaRPr>
          </a:p>
          <a:p>
            <a:pPr marL="609600" indent="-609600">
              <a:lnSpc>
                <a:spcPct val="12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）昭王南征而不复，寡人</a:t>
            </a:r>
            <a:r>
              <a:rPr lang="zh-CN" altLang="en-US" sz="2400">
                <a:solidFill>
                  <a:srgbClr val="FF0000"/>
                </a:solidFill>
                <a:latin typeface="+mj-ea"/>
                <a:ea typeface="+mj-ea"/>
                <a:cs typeface="楷体_GB2312" charset="0"/>
              </a:rPr>
              <a:t>是</a:t>
            </a:r>
            <a:r>
              <a:rPr lang="zh-CN" altLang="en-US" sz="2400">
                <a:solidFill>
                  <a:srgbClr val="080808"/>
                </a:solidFill>
                <a:latin typeface="+mj-ea"/>
                <a:ea typeface="+mj-ea"/>
                <a:cs typeface="楷体_GB2312" charset="0"/>
              </a:rPr>
              <a:t>问。</a:t>
            </a:r>
            <a:endParaRPr lang="en-US" altLang="zh-CN" sz="2400">
              <a:solidFill>
                <a:srgbClr val="080808"/>
              </a:solidFill>
              <a:latin typeface="+mj-ea"/>
              <a:ea typeface="+mj-ea"/>
              <a:cs typeface="楷体_GB2312" charset="0"/>
            </a:endParaRPr>
          </a:p>
          <a:p>
            <a:pPr marL="609600" indent="-609600">
              <a:lnSpc>
                <a:spcPct val="120000"/>
              </a:lnSpc>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）吾不能早用子，今急而求子，</a:t>
            </a:r>
            <a:r>
              <a:rPr lang="zh-CN" altLang="en-US" sz="2400">
                <a:solidFill>
                  <a:srgbClr val="FF0000"/>
                </a:solidFill>
                <a:latin typeface="+mj-ea"/>
                <a:ea typeface="+mj-ea"/>
                <a:cs typeface="楷体_GB2312" charset="0"/>
              </a:rPr>
              <a:t>是</a:t>
            </a:r>
            <a:r>
              <a:rPr lang="zh-CN" altLang="en-US" sz="2400">
                <a:solidFill>
                  <a:srgbClr val="080808"/>
                </a:solidFill>
                <a:latin typeface="+mj-ea"/>
                <a:ea typeface="+mj-ea"/>
                <a:cs typeface="楷体_GB2312" charset="0"/>
              </a:rPr>
              <a:t>寡人之过也。</a:t>
            </a:r>
            <a:endParaRPr lang="en-US" altLang="zh-CN" sz="2400">
              <a:solidFill>
                <a:srgbClr val="080808"/>
              </a:solidFill>
              <a:latin typeface="+mj-ea"/>
              <a:ea typeface="+mj-ea"/>
              <a:cs typeface="楷体_GB2312" charset="0"/>
            </a:endParaRPr>
          </a:p>
          <a:p>
            <a:pPr marL="609600" indent="-609600">
              <a:lnSpc>
                <a:spcPct val="120000"/>
              </a:lnSpc>
            </a:pPr>
            <a:r>
              <a:rPr lang="en-US" altLang="zh-CN" sz="2400">
                <a:solidFill>
                  <a:srgbClr val="080808"/>
                </a:solidFill>
                <a:latin typeface="+mj-ea"/>
                <a:ea typeface="+mj-ea"/>
                <a:cs typeface="楷体_GB2312" charset="0"/>
              </a:rPr>
              <a:t> </a:t>
            </a:r>
            <a:r>
              <a:rPr lang="zh-CN" altLang="zh-CN" sz="2400">
                <a:solidFill>
                  <a:srgbClr val="080808"/>
                </a:solidFill>
                <a:latin typeface="+mj-ea"/>
                <a:ea typeface="+mj-ea"/>
                <a:cs typeface="楷体_GB2312" charset="0"/>
              </a:rPr>
              <a:t>2</a:t>
            </a: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形容词</a:t>
            </a:r>
            <a:endParaRPr lang="en-US" altLang="zh-CN" sz="2400">
              <a:solidFill>
                <a:srgbClr val="080808"/>
              </a:solidFill>
              <a:latin typeface="+mj-ea"/>
              <a:ea typeface="+mj-ea"/>
              <a:cs typeface="楷体_GB2312" charset="0"/>
            </a:endParaRPr>
          </a:p>
          <a:p>
            <a:pPr>
              <a:lnSpc>
                <a:spcPct val="12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）世儒学者，好信师而</a:t>
            </a:r>
            <a:r>
              <a:rPr lang="zh-CN" altLang="en-US" sz="2400">
                <a:solidFill>
                  <a:srgbClr val="FF0000"/>
                </a:solidFill>
                <a:latin typeface="+mj-ea"/>
                <a:ea typeface="+mj-ea"/>
                <a:cs typeface="楷体_GB2312" charset="0"/>
              </a:rPr>
              <a:t>是</a:t>
            </a:r>
            <a:r>
              <a:rPr lang="zh-CN" altLang="en-US" sz="2400">
                <a:solidFill>
                  <a:srgbClr val="080808"/>
                </a:solidFill>
                <a:latin typeface="+mj-ea"/>
                <a:ea typeface="+mj-ea"/>
                <a:cs typeface="楷体_GB2312" charset="0"/>
              </a:rPr>
              <a:t>古。</a:t>
            </a:r>
            <a:endParaRPr lang="en-US" altLang="zh-CN" sz="2400">
              <a:solidFill>
                <a:srgbClr val="080808"/>
              </a:solidFill>
              <a:latin typeface="+mj-ea"/>
              <a:ea typeface="+mj-ea"/>
              <a:cs typeface="楷体_GB2312" charset="0"/>
            </a:endParaRPr>
          </a:p>
          <a:p>
            <a:pPr>
              <a:lnSpc>
                <a:spcPct val="12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）实迷途其未远，觉今</a:t>
            </a:r>
            <a:r>
              <a:rPr lang="zh-CN" altLang="en-US" sz="2400">
                <a:solidFill>
                  <a:srgbClr val="FF0000"/>
                </a:solidFill>
                <a:latin typeface="+mj-ea"/>
                <a:ea typeface="+mj-ea"/>
                <a:cs typeface="楷体_GB2312" charset="0"/>
              </a:rPr>
              <a:t>是</a:t>
            </a:r>
            <a:r>
              <a:rPr lang="zh-CN" altLang="en-US" sz="2400">
                <a:solidFill>
                  <a:srgbClr val="080808"/>
                </a:solidFill>
                <a:latin typeface="+mj-ea"/>
                <a:ea typeface="+mj-ea"/>
                <a:cs typeface="楷体_GB2312" charset="0"/>
              </a:rPr>
              <a:t>而昨非。</a:t>
            </a:r>
            <a:endParaRPr lang="en-US" altLang="zh-CN" sz="2400">
              <a:solidFill>
                <a:srgbClr val="080808"/>
              </a:solidFill>
              <a:latin typeface="+mj-ea"/>
              <a:ea typeface="+mj-ea"/>
              <a:cs typeface="楷体_GB2312" charset="0"/>
            </a:endParaRPr>
          </a:p>
          <a:p>
            <a:pPr>
              <a:lnSpc>
                <a:spcPct val="120000"/>
              </a:lnSpc>
              <a:buFontTx/>
              <a:buNone/>
            </a:pPr>
            <a:r>
              <a:rPr lang="en-US" altLang="zh-CN" sz="2400" smtClean="0">
                <a:solidFill>
                  <a:srgbClr val="080808"/>
                </a:solidFill>
                <a:latin typeface="+mj-ea"/>
                <a:ea typeface="+mj-ea"/>
                <a:cs typeface="楷体_GB2312" charset="0"/>
              </a:rPr>
              <a:t> 3 </a:t>
            </a:r>
            <a:r>
              <a:rPr lang="zh-CN" altLang="en-US" sz="2400">
                <a:solidFill>
                  <a:srgbClr val="080808"/>
                </a:solidFill>
                <a:latin typeface="+mj-ea"/>
                <a:ea typeface="+mj-ea"/>
                <a:cs typeface="楷体_GB2312" charset="0"/>
              </a:rPr>
              <a:t>助词</a:t>
            </a:r>
            <a:endParaRPr lang="en-US" altLang="zh-CN" sz="2400">
              <a:solidFill>
                <a:srgbClr val="080808"/>
              </a:solidFill>
              <a:latin typeface="+mj-ea"/>
              <a:ea typeface="+mj-ea"/>
              <a:cs typeface="楷体_GB2312" charset="0"/>
            </a:endParaRPr>
          </a:p>
          <a:p>
            <a:pPr>
              <a:lnSpc>
                <a:spcPct val="12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）去我三十里，唯命</a:t>
            </a:r>
            <a:r>
              <a:rPr lang="zh-CN" altLang="en-US" sz="2400">
                <a:solidFill>
                  <a:srgbClr val="FF0000"/>
                </a:solidFill>
                <a:latin typeface="+mj-ea"/>
                <a:ea typeface="+mj-ea"/>
                <a:cs typeface="楷体_GB2312" charset="0"/>
              </a:rPr>
              <a:t>是</a:t>
            </a:r>
            <a:r>
              <a:rPr lang="zh-CN" altLang="en-US" sz="2400">
                <a:solidFill>
                  <a:srgbClr val="080808"/>
                </a:solidFill>
                <a:latin typeface="+mj-ea"/>
                <a:ea typeface="+mj-ea"/>
                <a:cs typeface="楷体_GB2312" charset="0"/>
              </a:rPr>
              <a:t>听。</a:t>
            </a:r>
            <a:endParaRPr lang="en-US" altLang="zh-CN" sz="2400">
              <a:solidFill>
                <a:srgbClr val="080808"/>
              </a:solidFill>
              <a:latin typeface="+mj-ea"/>
              <a:ea typeface="+mj-ea"/>
              <a:cs typeface="楷体_GB2312" charset="0"/>
            </a:endParaRPr>
          </a:p>
          <a:p>
            <a:pPr>
              <a:lnSpc>
                <a:spcPct val="12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a:solidFill>
                  <a:srgbClr val="080808"/>
                </a:solidFill>
                <a:latin typeface="+mj-ea"/>
                <a:ea typeface="+mj-ea"/>
                <a:cs typeface="楷体_GB2312" charset="0"/>
              </a:rPr>
              <a:t>2</a:t>
            </a:r>
            <a:r>
              <a:rPr lang="zh-CN" altLang="en-US" sz="2400">
                <a:solidFill>
                  <a:srgbClr val="080808"/>
                </a:solidFill>
                <a:latin typeface="+mj-ea"/>
                <a:ea typeface="+mj-ea"/>
                <a:cs typeface="楷体_GB2312" charset="0"/>
              </a:rPr>
              <a:t>）寡人其君</a:t>
            </a:r>
            <a:r>
              <a:rPr lang="zh-CN" altLang="en-US" sz="2400">
                <a:solidFill>
                  <a:srgbClr val="FF0000"/>
                </a:solidFill>
                <a:latin typeface="+mj-ea"/>
                <a:ea typeface="+mj-ea"/>
                <a:cs typeface="楷体_GB2312" charset="0"/>
              </a:rPr>
              <a:t>是</a:t>
            </a:r>
            <a:r>
              <a:rPr lang="zh-CN" altLang="en-US" sz="2400">
                <a:solidFill>
                  <a:srgbClr val="080808"/>
                </a:solidFill>
                <a:latin typeface="+mj-ea"/>
                <a:ea typeface="+mj-ea"/>
                <a:cs typeface="楷体_GB2312" charset="0"/>
              </a:rPr>
              <a:t>恶，其民何罪？</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第一节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绪论</a:t>
              </a:r>
              <a:endParaRPr lang="zh-CN" altLang="zh-CN" sz="2800" b="1">
                <a:solidFill>
                  <a:srgbClr val="FFFFFF"/>
                </a:solidFill>
                <a:latin typeface="叶根友毛笔行书" pitchFamily="2" charset="-122"/>
                <a:ea typeface="叶根友毛笔行书" pitchFamily="2" charset="-122"/>
              </a:endParaRPr>
            </a:p>
          </p:txBody>
        </p:sp>
      </p:grpSp>
      <p:sp>
        <p:nvSpPr>
          <p:cNvPr id="5" name="文本框 4"/>
          <p:cNvSpPr txBox="1"/>
          <p:nvPr/>
        </p:nvSpPr>
        <p:spPr>
          <a:xfrm>
            <a:off x="1691680" y="843558"/>
            <a:ext cx="5832648" cy="3914918"/>
          </a:xfrm>
          <a:prstGeom prst="rect">
            <a:avLst/>
          </a:prstGeom>
          <a:noFill/>
        </p:spPr>
        <p:txBody>
          <a:bodyPr wrap="square" rtlCol="0">
            <a:spAutoFit/>
          </a:bodyPr>
          <a:lstStyle/>
          <a:p>
            <a:pPr>
              <a:lnSpc>
                <a:spcPct val="130000"/>
              </a:lnSpc>
              <a:buFontTx/>
              <a:buNone/>
            </a:pPr>
            <a:r>
              <a:rPr lang="zh-CN" altLang="en-US" sz="2400" b="1">
                <a:solidFill>
                  <a:srgbClr val="080808"/>
                </a:solidFill>
                <a:latin typeface="+mj-ea"/>
                <a:ea typeface="+mj-ea"/>
                <a:cs typeface="楷体_GB2312" charset="0"/>
              </a:rPr>
              <a:t>一</a:t>
            </a:r>
            <a:r>
              <a:rPr lang="en-US" altLang="zh-CN" sz="2400" b="1">
                <a:solidFill>
                  <a:srgbClr val="080808"/>
                </a:solidFill>
                <a:latin typeface="+mj-ea"/>
                <a:ea typeface="+mj-ea"/>
                <a:cs typeface="楷体_GB2312" charset="0"/>
              </a:rPr>
              <a:t> </a:t>
            </a:r>
            <a:r>
              <a:rPr lang="zh-CN" altLang="en-US" sz="2400" b="1" smtClean="0">
                <a:solidFill>
                  <a:srgbClr val="080808"/>
                </a:solidFill>
                <a:latin typeface="+mj-ea"/>
                <a:ea typeface="+mj-ea"/>
                <a:cs typeface="楷体_GB2312" charset="0"/>
              </a:rPr>
              <a:t>什么是古代汉语</a:t>
            </a:r>
            <a:endParaRPr lang="en-US" altLang="zh-CN" sz="2400" b="1" smtClean="0">
              <a:solidFill>
                <a:srgbClr val="080808"/>
              </a:solidFill>
              <a:latin typeface="+mj-ea"/>
              <a:ea typeface="+mj-ea"/>
              <a:cs typeface="楷体_GB2312" charset="0"/>
            </a:endParaRPr>
          </a:p>
          <a:p>
            <a:pPr>
              <a:lnSpc>
                <a:spcPct val="130000"/>
              </a:lnSpc>
              <a:buFontTx/>
              <a:buNone/>
            </a:pPr>
            <a:endParaRPr lang="en-US" altLang="zh-CN" sz="2400">
              <a:solidFill>
                <a:srgbClr val="080808"/>
              </a:solidFill>
              <a:latin typeface="+mj-ea"/>
              <a:ea typeface="+mj-ea"/>
            </a:endParaRPr>
          </a:p>
          <a:p>
            <a:pPr>
              <a:lnSpc>
                <a:spcPct val="130000"/>
              </a:lnSpc>
              <a:buFontTx/>
              <a:buNone/>
            </a:pPr>
            <a:r>
              <a:rPr lang="en-US" altLang="zh-CN" sz="2400">
                <a:solidFill>
                  <a:srgbClr val="080808"/>
                </a:solidFill>
                <a:latin typeface="+mj-ea"/>
                <a:ea typeface="+mj-ea"/>
                <a:cs typeface="楷体_GB2312" charset="0"/>
              </a:rPr>
              <a:t>    1 </a:t>
            </a:r>
            <a:r>
              <a:rPr lang="zh-CN" altLang="en-US" sz="2400">
                <a:solidFill>
                  <a:srgbClr val="080808"/>
                </a:solidFill>
                <a:latin typeface="+mj-ea"/>
                <a:ea typeface="+mj-ea"/>
                <a:cs typeface="楷体_GB2312" charset="0"/>
              </a:rPr>
              <a:t>前提</a:t>
            </a:r>
            <a:r>
              <a:rPr lang="zh-CN" altLang="en-US" sz="2400" smtClean="0">
                <a:solidFill>
                  <a:srgbClr val="080808"/>
                </a:solidFill>
                <a:latin typeface="+mj-ea"/>
                <a:ea typeface="+mj-ea"/>
                <a:cs typeface="楷体_GB2312" charset="0"/>
              </a:rPr>
              <a:t>：专指古代汉语书面语。</a:t>
            </a:r>
            <a:endParaRPr lang="en-US" altLang="zh-CN" sz="2400">
              <a:solidFill>
                <a:srgbClr val="080808"/>
              </a:solidFill>
              <a:latin typeface="+mj-ea"/>
              <a:ea typeface="+mj-ea"/>
              <a:cs typeface="楷体_GB2312" charset="0"/>
            </a:endParaRPr>
          </a:p>
          <a:p>
            <a:pPr>
              <a:lnSpc>
                <a:spcPct val="130000"/>
              </a:lnSpc>
              <a:buFontTx/>
              <a:buNone/>
            </a:pPr>
            <a:r>
              <a:rPr lang="en-US" altLang="zh-CN" sz="2400">
                <a:solidFill>
                  <a:srgbClr val="080808"/>
                </a:solidFill>
                <a:latin typeface="+mj-ea"/>
                <a:ea typeface="+mj-ea"/>
                <a:cs typeface="楷体_GB2312" charset="0"/>
              </a:rPr>
              <a:t>    2 </a:t>
            </a:r>
            <a:r>
              <a:rPr lang="zh-CN" altLang="en-US" sz="2400">
                <a:solidFill>
                  <a:srgbClr val="080808"/>
                </a:solidFill>
                <a:latin typeface="+mj-ea"/>
                <a:ea typeface="+mj-ea"/>
                <a:cs typeface="楷体_GB2312" charset="0"/>
              </a:rPr>
              <a:t>历史分期</a:t>
            </a:r>
            <a:r>
              <a:rPr lang="zh-CN" altLang="en-US" sz="2400" smtClean="0">
                <a:solidFill>
                  <a:srgbClr val="080808"/>
                </a:solidFill>
                <a:latin typeface="+mj-ea"/>
                <a:ea typeface="+mj-ea"/>
                <a:cs typeface="楷体_GB2312" charset="0"/>
              </a:rPr>
              <a:t>：五四运动以前的汉语。</a:t>
            </a:r>
            <a:endParaRPr lang="en-US" altLang="zh-CN" sz="2400" smtClean="0">
              <a:solidFill>
                <a:srgbClr val="080808"/>
              </a:solidFill>
              <a:latin typeface="+mj-ea"/>
              <a:ea typeface="+mj-ea"/>
              <a:cs typeface="楷体_GB2312" charset="0"/>
            </a:endParaRPr>
          </a:p>
          <a:p>
            <a:pPr>
              <a:lnSpc>
                <a:spcPct val="130000"/>
              </a:lnSpc>
              <a:buFontTx/>
              <a:buNone/>
            </a:pPr>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a:t>
            </a:r>
            <a:r>
              <a:rPr lang="zh-CN" altLang="en-US" sz="2400" smtClean="0">
                <a:solidFill>
                  <a:srgbClr val="080808"/>
                </a:solidFill>
                <a:latin typeface="+mj-ea"/>
                <a:ea typeface="+mj-ea"/>
                <a:cs typeface="楷体_GB2312" charset="0"/>
              </a:rPr>
              <a:t>、远古时期</a:t>
            </a:r>
            <a:r>
              <a:rPr lang="zh-CN" altLang="en-US" sz="2400">
                <a:solidFill>
                  <a:srgbClr val="080808"/>
                </a:solidFill>
                <a:latin typeface="+mj-ea"/>
                <a:ea typeface="+mj-ea"/>
                <a:cs typeface="楷体_GB2312" charset="0"/>
              </a:rPr>
              <a:t>（殷商时代</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30000"/>
              </a:lnSpc>
              <a:buFontTx/>
              <a:buNone/>
            </a:pPr>
            <a:r>
              <a:rPr lang="en-US" altLang="zh-CN" sz="2400" smtClean="0">
                <a:solidFill>
                  <a:srgbClr val="080808"/>
                </a:solidFill>
                <a:latin typeface="+mj-ea"/>
                <a:ea typeface="+mj-ea"/>
                <a:cs typeface="楷体_GB2312" charset="0"/>
              </a:rPr>
              <a:t>      b</a:t>
            </a:r>
            <a:r>
              <a:rPr lang="zh-CN" altLang="en-US" sz="2400" smtClean="0">
                <a:solidFill>
                  <a:srgbClr val="080808"/>
                </a:solidFill>
                <a:latin typeface="+mj-ea"/>
                <a:ea typeface="+mj-ea"/>
                <a:cs typeface="楷体_GB2312" charset="0"/>
              </a:rPr>
              <a:t>、上古时期（周秦两汉）</a:t>
            </a:r>
            <a:endParaRPr lang="en-US" altLang="zh-CN" sz="2400" smtClean="0">
              <a:solidFill>
                <a:srgbClr val="080808"/>
              </a:solidFill>
              <a:latin typeface="+mj-ea"/>
              <a:ea typeface="+mj-ea"/>
              <a:cs typeface="楷体_GB2312" charset="0"/>
            </a:endParaRPr>
          </a:p>
          <a:p>
            <a:pPr>
              <a:lnSpc>
                <a:spcPct val="130000"/>
              </a:lnSpc>
              <a:buFontTx/>
              <a:buNone/>
            </a:pPr>
            <a:r>
              <a:rPr lang="en-US" altLang="zh-CN" sz="2400" smtClean="0">
                <a:solidFill>
                  <a:srgbClr val="080808"/>
                </a:solidFill>
                <a:latin typeface="+mj-ea"/>
                <a:ea typeface="+mj-ea"/>
                <a:cs typeface="楷体_GB2312" charset="0"/>
              </a:rPr>
              <a:t>      c</a:t>
            </a:r>
            <a:r>
              <a:rPr lang="zh-CN" altLang="en-US" sz="2400" smtClean="0">
                <a:solidFill>
                  <a:srgbClr val="080808"/>
                </a:solidFill>
                <a:latin typeface="+mj-ea"/>
                <a:ea typeface="+mj-ea"/>
                <a:cs typeface="楷体_GB2312" charset="0"/>
              </a:rPr>
              <a:t>、中古时期（魏晋南北朝唐宋）</a:t>
            </a:r>
            <a:endParaRPr lang="en-US" altLang="zh-CN" sz="2400" smtClean="0">
              <a:solidFill>
                <a:srgbClr val="080808"/>
              </a:solidFill>
              <a:latin typeface="+mj-ea"/>
              <a:ea typeface="+mj-ea"/>
              <a:cs typeface="楷体_GB2312" charset="0"/>
            </a:endParaRPr>
          </a:p>
          <a:p>
            <a:pPr>
              <a:lnSpc>
                <a:spcPct val="130000"/>
              </a:lnSpc>
            </a:pPr>
            <a:r>
              <a:rPr lang="en-US" altLang="zh-CN" sz="2400" smtClean="0">
                <a:solidFill>
                  <a:srgbClr val="080808"/>
                </a:solidFill>
                <a:latin typeface="+mj-ea"/>
                <a:ea typeface="+mj-ea"/>
                <a:cs typeface="楷体_GB2312" charset="0"/>
              </a:rPr>
              <a:t>      d</a:t>
            </a:r>
            <a:r>
              <a:rPr lang="zh-CN" altLang="en-US" sz="2400" smtClean="0">
                <a:solidFill>
                  <a:srgbClr val="080808"/>
                </a:solidFill>
                <a:latin typeface="+mj-ea"/>
                <a:ea typeface="+mj-ea"/>
                <a:cs typeface="楷体_GB2312" charset="0"/>
              </a:rPr>
              <a:t>、近古时期（元明清）</a:t>
            </a:r>
            <a:r>
              <a:rPr lang="en-US" altLang="zh-CN" sz="2400" smtClean="0">
                <a:solidFill>
                  <a:srgbClr val="080808"/>
                </a:solidFill>
                <a:latin typeface="+mj-ea"/>
                <a:ea typeface="+mj-ea"/>
                <a:cs typeface="楷体_GB2312" charset="0"/>
              </a:rPr>
              <a:t>    </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第七节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判断句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683568" y="771550"/>
            <a:ext cx="8208912" cy="4148828"/>
          </a:xfrm>
          <a:prstGeom prst="rect">
            <a:avLst/>
          </a:prstGeom>
          <a:noFill/>
        </p:spPr>
        <p:txBody>
          <a:bodyPr wrap="square" rtlCol="0">
            <a:spAutoFit/>
          </a:bodyPr>
          <a:lstStyle/>
          <a:p>
            <a:pPr marL="609600" indent="-609600">
              <a:lnSpc>
                <a:spcPct val="110000"/>
              </a:lnSpc>
              <a:buFontTx/>
              <a:buNone/>
            </a:pPr>
            <a:r>
              <a:rPr lang="en-US" altLang="zh-CN" sz="2400">
                <a:solidFill>
                  <a:srgbClr val="080808"/>
                </a:solidFill>
                <a:latin typeface="+mj-ea"/>
                <a:ea typeface="+mj-ea"/>
                <a:cs typeface="楷体_GB2312" charset="0"/>
              </a:rPr>
              <a:t>4 </a:t>
            </a:r>
            <a:r>
              <a:rPr lang="zh-CN" altLang="en-US" sz="2400">
                <a:solidFill>
                  <a:srgbClr val="080808"/>
                </a:solidFill>
                <a:latin typeface="+mj-ea"/>
                <a:ea typeface="+mj-ea"/>
                <a:cs typeface="楷体_GB2312" charset="0"/>
              </a:rPr>
              <a:t>“是”</a:t>
            </a:r>
            <a:r>
              <a:rPr lang="zh-CN" altLang="en-US" sz="2400" smtClean="0">
                <a:solidFill>
                  <a:srgbClr val="080808"/>
                </a:solidFill>
                <a:latin typeface="+mj-ea"/>
                <a:ea typeface="+mj-ea"/>
                <a:cs typeface="楷体_GB2312" charset="0"/>
              </a:rPr>
              <a:t>作判断动词</a:t>
            </a:r>
            <a:endParaRPr lang="en-US" altLang="zh-CN" sz="2400" smtClean="0">
              <a:solidFill>
                <a:srgbClr val="080808"/>
              </a:solidFill>
              <a:latin typeface="+mj-ea"/>
              <a:ea typeface="+mj-ea"/>
              <a:cs typeface="楷体_GB2312" charset="0"/>
            </a:endParaRPr>
          </a:p>
          <a:p>
            <a:pPr marL="609600" indent="-609600">
              <a:lnSpc>
                <a:spcPct val="110000"/>
              </a:lnSpc>
              <a:buFontTx/>
              <a:buNone/>
            </a:pPr>
            <a:endParaRPr lang="en-US" altLang="zh-CN" sz="2400">
              <a:solidFill>
                <a:srgbClr val="080808"/>
              </a:solidFill>
              <a:latin typeface="+mj-ea"/>
              <a:ea typeface="+mj-ea"/>
              <a:cs typeface="楷体_GB2312" charset="0"/>
            </a:endParaRPr>
          </a:p>
          <a:p>
            <a:pPr>
              <a:lnSpc>
                <a:spcPct val="110000"/>
              </a:lnSpc>
              <a:buFontTx/>
              <a:buNone/>
            </a:pPr>
            <a:r>
              <a:rPr lang="zh-CN" altLang="en-US" sz="2400">
                <a:solidFill>
                  <a:srgbClr val="080808"/>
                </a:solidFill>
                <a:latin typeface="+mj-ea"/>
                <a:ea typeface="+mj-ea"/>
                <a:cs typeface="楷体_GB2312" charset="0"/>
              </a:rPr>
              <a:t>先秦的用例：</a:t>
            </a: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zh-CN" altLang="zh-CN" sz="2400" smtClean="0">
                <a:solidFill>
                  <a:srgbClr val="080808"/>
                </a:solidFill>
                <a:latin typeface="+mj-ea"/>
                <a:ea typeface="+mj-ea"/>
                <a:cs typeface="楷体_GB2312" charset="0"/>
              </a:rPr>
              <a:t>1</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客献不死之药，臣食之而王杀臣，</a:t>
            </a:r>
            <a:r>
              <a:rPr lang="zh-CN" altLang="en-US" sz="2400" smtClean="0">
                <a:solidFill>
                  <a:srgbClr val="080808"/>
                </a:solidFill>
                <a:latin typeface="+mj-ea"/>
                <a:ea typeface="+mj-ea"/>
                <a:cs typeface="楷体_GB2312" charset="0"/>
              </a:rPr>
              <a:t>是死药也</a:t>
            </a:r>
            <a:r>
              <a:rPr lang="zh-CN" altLang="en-US" sz="240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1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zh-CN" altLang="zh-CN" sz="2400">
                <a:solidFill>
                  <a:srgbClr val="080808"/>
                </a:solidFill>
                <a:latin typeface="+mj-ea"/>
                <a:ea typeface="+mj-ea"/>
                <a:cs typeface="楷体_GB2312" charset="0"/>
              </a:rPr>
              <a:t>2</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蔡人不知其是陈君也。</a:t>
            </a:r>
            <a:r>
              <a:rPr lang="en-US" altLang="zh-CN" sz="240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谷梁传</a:t>
            </a:r>
            <a:r>
              <a:rPr lang="en-US" altLang="zh-CN"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pPr>
              <a:lnSpc>
                <a:spcPct val="110000"/>
              </a:lnSpc>
              <a:buFontTx/>
              <a:buNone/>
            </a:pPr>
            <a:endParaRPr lang="en-US" altLang="zh-CN" sz="2400">
              <a:solidFill>
                <a:srgbClr val="080808"/>
              </a:solidFill>
              <a:latin typeface="+mj-ea"/>
              <a:ea typeface="+mj-ea"/>
              <a:cs typeface="楷体_GB2312" charset="0"/>
            </a:endParaRPr>
          </a:p>
          <a:p>
            <a:pPr>
              <a:lnSpc>
                <a:spcPct val="110000"/>
              </a:lnSpc>
              <a:buFontTx/>
              <a:buNone/>
            </a:pPr>
            <a:r>
              <a:rPr lang="zh-CN" altLang="en-US" sz="2400">
                <a:solidFill>
                  <a:srgbClr val="080808"/>
                </a:solidFill>
                <a:latin typeface="+mj-ea"/>
                <a:ea typeface="+mj-ea"/>
                <a:cs typeface="楷体_GB2312" charset="0"/>
              </a:rPr>
              <a:t>秦以后的用例：</a:t>
            </a: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1</a:t>
            </a:r>
            <a:r>
              <a:rPr lang="zh-CN" altLang="en-US" sz="2400">
                <a:solidFill>
                  <a:srgbClr val="080808"/>
                </a:solidFill>
                <a:latin typeface="+mj-ea"/>
                <a:ea typeface="+mj-ea"/>
                <a:cs typeface="楷体_GB2312" charset="0"/>
              </a:rPr>
              <a:t>）客人不知其是商君也</a:t>
            </a:r>
            <a:r>
              <a:rPr lang="zh-CN" altLang="en-US" sz="2400" smtClean="0">
                <a:solidFill>
                  <a:srgbClr val="080808"/>
                </a:solidFill>
                <a:latin typeface="+mj-ea"/>
                <a:ea typeface="+mj-ea"/>
                <a:cs typeface="楷体_GB2312" charset="0"/>
              </a:rPr>
              <a:t>。</a:t>
            </a:r>
            <a:r>
              <a:rPr lang="en-US" altLang="zh-CN"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史记</a:t>
            </a:r>
            <a:r>
              <a:rPr lang="en-US" altLang="zh-CN"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10000"/>
              </a:lnSpc>
              <a:buFontTx/>
              <a:buNone/>
            </a:pPr>
            <a:r>
              <a:rPr lang="en-US" altLang="zh-CN" sz="240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zh-CN" altLang="zh-CN" sz="2400">
                <a:solidFill>
                  <a:srgbClr val="080808"/>
                </a:solidFill>
                <a:latin typeface="+mj-ea"/>
                <a:ea typeface="+mj-ea"/>
                <a:cs typeface="楷体_GB2312" charset="0"/>
              </a:rPr>
              <a:t>2</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问今是何世，乃不知有汉，无论魏晋。</a:t>
            </a:r>
            <a:r>
              <a:rPr lang="en-US" altLang="zh-CN" sz="2400">
                <a:solidFill>
                  <a:srgbClr val="080808"/>
                </a:solidFill>
                <a:latin typeface="+mj-ea"/>
                <a:ea typeface="+mj-ea"/>
                <a:cs typeface="楷体_GB2312" charset="0"/>
              </a:rPr>
              <a:t>《</a:t>
            </a:r>
            <a:r>
              <a:rPr lang="zh-CN" altLang="en-US" sz="2400" smtClean="0">
                <a:solidFill>
                  <a:srgbClr val="080808"/>
                </a:solidFill>
                <a:latin typeface="+mj-ea"/>
                <a:ea typeface="+mj-ea"/>
                <a:cs typeface="楷体_GB2312" charset="0"/>
              </a:rPr>
              <a:t>桃花源记</a:t>
            </a:r>
            <a:r>
              <a:rPr lang="en-US" altLang="zh-CN" sz="240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a:p>
            <a:pPr>
              <a:lnSpc>
                <a:spcPct val="11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a:t>
            </a:r>
            <a:r>
              <a:rPr lang="zh-CN" altLang="zh-CN" sz="2400">
                <a:solidFill>
                  <a:srgbClr val="080808"/>
                </a:solidFill>
                <a:latin typeface="+mj-ea"/>
                <a:ea typeface="+mj-ea"/>
                <a:cs typeface="楷体_GB2312" charset="0"/>
              </a:rPr>
              <a:t>3</a:t>
            </a:r>
            <a:r>
              <a:rPr lang="zh-CN" altLang="en-US" sz="2400" smtClean="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不知木兰是女郎。</a:t>
            </a:r>
            <a:r>
              <a:rPr lang="en-US" altLang="zh-CN" sz="240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木兰诗</a:t>
            </a:r>
            <a:r>
              <a:rPr lang="en-US" altLang="zh-CN" sz="2400" smtClean="0">
                <a:solidFill>
                  <a:srgbClr val="080808"/>
                </a:solidFill>
                <a:latin typeface="+mj-ea"/>
                <a:ea typeface="+mj-ea"/>
                <a:cs typeface="楷体_GB2312" charset="0"/>
              </a:rPr>
              <a:t>》</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第八节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被动句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331640" y="987574"/>
            <a:ext cx="5904656" cy="3385542"/>
          </a:xfrm>
          <a:prstGeom prst="rect">
            <a:avLst/>
          </a:prstGeom>
          <a:noFill/>
        </p:spPr>
        <p:txBody>
          <a:bodyPr wrap="square" rtlCol="0">
            <a:spAutoFit/>
          </a:bodyPr>
          <a:lstStyle/>
          <a:p>
            <a:pPr>
              <a:lnSpc>
                <a:spcPct val="150000"/>
              </a:lnSpc>
              <a:defRPr/>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在叙述句中</a:t>
            </a:r>
            <a:r>
              <a:rPr lang="zh-CN" altLang="en-US" sz="2400">
                <a:solidFill>
                  <a:srgbClr val="080808"/>
                </a:solidFill>
                <a:latin typeface="+mj-ea"/>
                <a:ea typeface="+mj-ea"/>
                <a:cs typeface="楷体_GB2312" charset="0"/>
              </a:rPr>
              <a:t>，谓语动词表示的动作行为是主语发出的，叫做主动句；不是主语发出的，而是主语承受的，</a:t>
            </a:r>
            <a:r>
              <a:rPr lang="zh-CN" altLang="en-US" sz="2400" smtClean="0">
                <a:solidFill>
                  <a:srgbClr val="080808"/>
                </a:solidFill>
                <a:latin typeface="+mj-ea"/>
                <a:ea typeface="+mj-ea"/>
                <a:cs typeface="楷体_GB2312" charset="0"/>
              </a:rPr>
              <a:t>叫做被动句。</a:t>
            </a:r>
            <a:endParaRPr lang="en-US" altLang="zh-CN" sz="2400">
              <a:solidFill>
                <a:srgbClr val="080808"/>
              </a:solidFill>
              <a:latin typeface="+mj-ea"/>
              <a:ea typeface="+mj-ea"/>
              <a:cs typeface="楷体_GB2312" charset="0"/>
            </a:endParaRPr>
          </a:p>
          <a:p>
            <a:pPr>
              <a:lnSpc>
                <a:spcPct val="150000"/>
              </a:lnSpc>
              <a:buFontTx/>
              <a:buNone/>
            </a:pPr>
            <a:endParaRPr lang="en-US" altLang="zh-CN" sz="2400">
              <a:solidFill>
                <a:srgbClr val="080808"/>
              </a:solidFill>
              <a:latin typeface="+mj-ea"/>
              <a:ea typeface="+mj-ea"/>
              <a:cs typeface="楷体_GB2312" charset="0"/>
            </a:endParaRPr>
          </a:p>
          <a:p>
            <a:pPr>
              <a:lnSpc>
                <a:spcPct val="15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主动句：主语是施事。</a:t>
            </a:r>
            <a:endParaRPr lang="en-US" altLang="zh-CN" sz="2400" smtClean="0">
              <a:solidFill>
                <a:srgbClr val="080808"/>
              </a:solidFill>
              <a:latin typeface="+mj-ea"/>
              <a:ea typeface="+mj-ea"/>
              <a:cs typeface="楷体_GB2312" charset="0"/>
            </a:endParaRPr>
          </a:p>
          <a:p>
            <a:pPr>
              <a:lnSpc>
                <a:spcPct val="150000"/>
              </a:lnSpc>
              <a:buFontTx/>
              <a:buNone/>
            </a:pP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被动句：主语是受事。</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第八节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被动句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683568" y="843558"/>
            <a:ext cx="7128792" cy="4068806"/>
          </a:xfrm>
          <a:prstGeom prst="rect">
            <a:avLst/>
          </a:prstGeom>
          <a:noFill/>
        </p:spPr>
        <p:txBody>
          <a:bodyPr wrap="square" rtlCol="0">
            <a:spAutoFit/>
          </a:bodyPr>
          <a:lstStyle/>
          <a:p>
            <a:pPr algn="ctr">
              <a:lnSpc>
                <a:spcPct val="120000"/>
              </a:lnSpc>
              <a:defRPr/>
            </a:pPr>
            <a:r>
              <a:rPr lang="zh-CN" altLang="en-US" sz="2400">
                <a:solidFill>
                  <a:srgbClr val="080808"/>
                </a:solidFill>
                <a:latin typeface="+mj-ea"/>
                <a:ea typeface="+mj-ea"/>
                <a:cs typeface="楷体_GB2312" charset="0"/>
              </a:rPr>
              <a:t>被动句的分类</a:t>
            </a:r>
            <a:endParaRPr lang="en-US" altLang="zh-CN" sz="2400">
              <a:solidFill>
                <a:srgbClr val="080808"/>
              </a:solidFill>
              <a:latin typeface="+mj-ea"/>
              <a:ea typeface="+mj-ea"/>
              <a:cs typeface="楷体_GB2312" charset="0"/>
            </a:endParaRPr>
          </a:p>
          <a:p>
            <a:pPr>
              <a:lnSpc>
                <a:spcPct val="120000"/>
              </a:lnSpc>
              <a:buFontTx/>
              <a:buNone/>
              <a:defRPr/>
            </a:pPr>
            <a:r>
              <a:rPr lang="en-US" altLang="zh-CN" sz="2400">
                <a:solidFill>
                  <a:srgbClr val="080808"/>
                </a:solidFill>
                <a:latin typeface="+mj-ea"/>
                <a:ea typeface="+mj-ea"/>
                <a:cs typeface="楷体_GB2312" charset="0"/>
              </a:rPr>
              <a:t> </a:t>
            </a:r>
            <a:r>
              <a:rPr lang="zh-CN" altLang="en-US" sz="2400">
                <a:solidFill>
                  <a:srgbClr val="080808"/>
                </a:solidFill>
                <a:latin typeface="+mj-ea"/>
                <a:ea typeface="+mj-ea"/>
                <a:cs typeface="楷体_GB2312" charset="0"/>
              </a:rPr>
              <a:t>被动句有两种类型：语义（也叫意念）</a:t>
            </a:r>
            <a:r>
              <a:rPr lang="zh-CN" altLang="en-US" sz="2400" smtClean="0">
                <a:solidFill>
                  <a:srgbClr val="080808"/>
                </a:solidFill>
                <a:latin typeface="+mj-ea"/>
                <a:ea typeface="+mj-ea"/>
                <a:cs typeface="楷体_GB2312" charset="0"/>
              </a:rPr>
              <a:t>被动句和形式被动句。</a:t>
            </a:r>
            <a:endParaRPr lang="en-US" altLang="zh-CN" sz="2400" smtClean="0">
              <a:solidFill>
                <a:srgbClr val="080808"/>
              </a:solidFill>
              <a:latin typeface="+mj-ea"/>
              <a:ea typeface="+mj-ea"/>
              <a:cs typeface="楷体_GB2312" charset="0"/>
            </a:endParaRPr>
          </a:p>
          <a:p>
            <a:pPr>
              <a:lnSpc>
                <a:spcPct val="120000"/>
              </a:lnSpc>
              <a:buFontTx/>
              <a:buNone/>
              <a:defRPr/>
            </a:pPr>
            <a:endParaRPr lang="en-US" altLang="zh-CN" sz="2400" smtClean="0">
              <a:solidFill>
                <a:srgbClr val="080808"/>
              </a:solidFill>
              <a:latin typeface="+mj-ea"/>
              <a:ea typeface="+mj-ea"/>
              <a:cs typeface="楷体_GB2312" charset="0"/>
            </a:endParaRPr>
          </a:p>
          <a:p>
            <a:pPr>
              <a:lnSpc>
                <a:spcPct val="120000"/>
              </a:lnSpc>
              <a:buFontTx/>
              <a:buNone/>
              <a:defRPr/>
            </a:pPr>
            <a:r>
              <a:rPr lang="en-US" altLang="zh-CN" sz="2400" smtClean="0">
                <a:solidFill>
                  <a:srgbClr val="080808"/>
                </a:solidFill>
                <a:latin typeface="+mj-ea"/>
                <a:ea typeface="+mj-ea"/>
                <a:cs typeface="楷体_GB2312" charset="0"/>
              </a:rPr>
              <a:t>a</a:t>
            </a:r>
            <a:r>
              <a:rPr lang="zh-CN" altLang="en-US" sz="2400" smtClean="0">
                <a:solidFill>
                  <a:srgbClr val="080808"/>
                </a:solidFill>
                <a:latin typeface="+mj-ea"/>
                <a:ea typeface="+mj-ea"/>
                <a:cs typeface="楷体_GB2312" charset="0"/>
              </a:rPr>
              <a:t>、语义被动句没有形式标</a:t>
            </a:r>
            <a:r>
              <a:rPr lang="zh-CN" altLang="en-US" sz="2400">
                <a:solidFill>
                  <a:srgbClr val="080808"/>
                </a:solidFill>
                <a:latin typeface="+mj-ea"/>
                <a:ea typeface="+mj-ea"/>
                <a:cs typeface="楷体_GB2312" charset="0"/>
              </a:rPr>
              <a:t>志，</a:t>
            </a:r>
            <a:r>
              <a:rPr lang="zh-CN" altLang="en-US" sz="2400" smtClean="0">
                <a:solidFill>
                  <a:srgbClr val="080808"/>
                </a:solidFill>
                <a:latin typeface="+mj-ea"/>
                <a:ea typeface="+mj-ea"/>
                <a:cs typeface="楷体_GB2312" charset="0"/>
              </a:rPr>
              <a:t>需要从语义上来辨别。</a:t>
            </a:r>
            <a:endParaRPr lang="en-US" altLang="zh-CN" sz="2400" smtClean="0">
              <a:solidFill>
                <a:srgbClr val="080808"/>
              </a:solidFill>
              <a:latin typeface="+mj-ea"/>
              <a:ea typeface="+mj-ea"/>
              <a:cs typeface="楷体_GB2312" charset="0"/>
            </a:endParaRPr>
          </a:p>
          <a:p>
            <a:pPr>
              <a:lnSpc>
                <a:spcPct val="120000"/>
              </a:lnSpc>
              <a:buFontTx/>
              <a:buNone/>
              <a:defRPr/>
            </a:pPr>
            <a:endParaRPr lang="en-US" altLang="zh-CN" sz="2400">
              <a:solidFill>
                <a:srgbClr val="080808"/>
              </a:solidFill>
              <a:latin typeface="+mj-ea"/>
              <a:ea typeface="+mj-ea"/>
              <a:cs typeface="楷体_GB2312" charset="0"/>
            </a:endParaRPr>
          </a:p>
          <a:p>
            <a:pPr>
              <a:lnSpc>
                <a:spcPct val="120000"/>
              </a:lnSpc>
              <a:buFontTx/>
              <a:buNone/>
              <a:defRPr/>
            </a:pPr>
            <a:r>
              <a:rPr lang="en-US" altLang="zh-CN" sz="2400" smtClean="0">
                <a:solidFill>
                  <a:srgbClr val="080808"/>
                </a:solidFill>
                <a:latin typeface="+mj-ea"/>
                <a:ea typeface="+mj-ea"/>
                <a:cs typeface="楷体_GB2312" charset="0"/>
              </a:rPr>
              <a:t>b</a:t>
            </a:r>
            <a:r>
              <a:rPr lang="zh-CN" altLang="en-US" sz="2400" smtClean="0">
                <a:solidFill>
                  <a:srgbClr val="080808"/>
                </a:solidFill>
                <a:latin typeface="+mj-ea"/>
                <a:ea typeface="+mj-ea"/>
                <a:cs typeface="楷体_GB2312" charset="0"/>
              </a:rPr>
              <a:t>、形式被动句也叫被动句式</a:t>
            </a:r>
            <a:r>
              <a:rPr lang="zh-CN" altLang="en-US" sz="2400">
                <a:solidFill>
                  <a:srgbClr val="080808"/>
                </a:solidFill>
                <a:latin typeface="+mj-ea"/>
                <a:ea typeface="+mj-ea"/>
                <a:cs typeface="楷体_GB2312" charset="0"/>
              </a:rPr>
              <a:t>，有特定的</a:t>
            </a:r>
            <a:r>
              <a:rPr lang="zh-CN" altLang="en-US" sz="2400" smtClean="0">
                <a:solidFill>
                  <a:srgbClr val="080808"/>
                </a:solidFill>
                <a:latin typeface="+mj-ea"/>
                <a:ea typeface="+mj-ea"/>
                <a:cs typeface="楷体_GB2312" charset="0"/>
              </a:rPr>
              <a:t>形式</a:t>
            </a:r>
            <a:r>
              <a:rPr lang="zh-CN" altLang="en-US" sz="2400">
                <a:solidFill>
                  <a:srgbClr val="080808"/>
                </a:solidFill>
                <a:latin typeface="+mj-ea"/>
                <a:ea typeface="+mj-ea"/>
                <a:cs typeface="楷体_GB2312" charset="0"/>
              </a:rPr>
              <a:t>，但它的被动意义也是由内容决</a:t>
            </a:r>
            <a:r>
              <a:rPr lang="zh-CN" altLang="en-US" sz="2400" smtClean="0">
                <a:solidFill>
                  <a:srgbClr val="080808"/>
                </a:solidFill>
                <a:latin typeface="+mj-ea"/>
                <a:ea typeface="+mj-ea"/>
                <a:cs typeface="楷体_GB2312" charset="0"/>
              </a:rPr>
              <a:t>定的</a:t>
            </a:r>
            <a:r>
              <a:rPr lang="zh-CN" altLang="en-US" sz="2400">
                <a:solidFill>
                  <a:srgbClr val="080808"/>
                </a:solidFill>
                <a:latin typeface="+mj-ea"/>
                <a:ea typeface="+mj-ea"/>
                <a:cs typeface="楷体_GB2312" charset="0"/>
              </a:rPr>
              <a:t>，关键是看主语是否为受事，</a:t>
            </a:r>
            <a:r>
              <a:rPr lang="zh-CN" altLang="en-US" sz="2400" smtClean="0">
                <a:solidFill>
                  <a:srgbClr val="080808"/>
                </a:solidFill>
                <a:latin typeface="+mj-ea"/>
                <a:ea typeface="+mj-ea"/>
                <a:cs typeface="楷体_GB2312" charset="0"/>
              </a:rPr>
              <a:t>然后使用各种形式使被动意义加明显。</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第八节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被动句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331640" y="843558"/>
            <a:ext cx="6480720" cy="3914918"/>
          </a:xfrm>
          <a:prstGeom prst="rect">
            <a:avLst/>
          </a:prstGeom>
          <a:noFill/>
        </p:spPr>
        <p:txBody>
          <a:bodyPr wrap="square" rtlCol="0">
            <a:spAutoFit/>
          </a:bodyPr>
          <a:lstStyle/>
          <a:p>
            <a:pPr>
              <a:lnSpc>
                <a:spcPct val="130000"/>
              </a:lnSpc>
              <a:defRPr/>
            </a:pPr>
            <a:r>
              <a:rPr lang="zh-CN" altLang="en-US" sz="2400" b="1">
                <a:solidFill>
                  <a:schemeClr val="accent6"/>
                </a:solidFill>
                <a:latin typeface="+mn-ea"/>
                <a:cs typeface="楷体_GB2312" charset="0"/>
              </a:rPr>
              <a:t>一</a:t>
            </a:r>
            <a:r>
              <a:rPr lang="en-US" altLang="zh-CN" sz="2400" b="1">
                <a:solidFill>
                  <a:schemeClr val="accent6"/>
                </a:solidFill>
                <a:latin typeface="+mn-ea"/>
                <a:cs typeface="楷体_GB2312" charset="0"/>
              </a:rPr>
              <a:t> </a:t>
            </a:r>
            <a:r>
              <a:rPr lang="zh-CN" altLang="en-US" sz="2400" b="1">
                <a:solidFill>
                  <a:schemeClr val="accent6"/>
                </a:solidFill>
                <a:latin typeface="+mn-ea"/>
                <a:cs typeface="楷体_GB2312" charset="0"/>
              </a:rPr>
              <a:t>语义被动句</a:t>
            </a:r>
            <a:endParaRPr lang="en-US" altLang="zh-CN" sz="2400" b="1" smtClean="0">
              <a:solidFill>
                <a:schemeClr val="accent6"/>
              </a:solidFill>
              <a:latin typeface="+mn-ea"/>
              <a:cs typeface="楷体_GB2312" charset="0"/>
            </a:endParaRPr>
          </a:p>
          <a:p>
            <a:pPr>
              <a:lnSpc>
                <a:spcPct val="130000"/>
              </a:lnSpc>
              <a:buFontTx/>
              <a:buNone/>
              <a:defRPr/>
            </a:pP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1</a:t>
            </a:r>
            <a:r>
              <a:rPr lang="zh-CN" altLang="en-US" sz="2400" smtClean="0">
                <a:solidFill>
                  <a:schemeClr val="accent6"/>
                </a:solidFill>
                <a:latin typeface="+mn-ea"/>
                <a:cs typeface="楷体_GB2312" charset="0"/>
              </a:rPr>
              <a:t>）朽木不可</a:t>
            </a:r>
            <a:r>
              <a:rPr lang="zh-CN" altLang="en-US" sz="2400" smtClean="0">
                <a:solidFill>
                  <a:srgbClr val="FF0000"/>
                </a:solidFill>
                <a:latin typeface="+mn-ea"/>
                <a:cs typeface="楷体_GB2312" charset="0"/>
              </a:rPr>
              <a:t>雕</a:t>
            </a:r>
            <a:r>
              <a:rPr lang="zh-CN" altLang="en-US" sz="2400" smtClean="0">
                <a:solidFill>
                  <a:schemeClr val="accent6"/>
                </a:solidFill>
                <a:latin typeface="+mn-ea"/>
                <a:cs typeface="楷体_GB2312" charset="0"/>
              </a:rPr>
              <a:t>也</a:t>
            </a:r>
            <a:r>
              <a:rPr lang="zh-CN" altLang="en-US" sz="2400">
                <a:solidFill>
                  <a:schemeClr val="accent6"/>
                </a:solidFill>
                <a:latin typeface="+mn-ea"/>
                <a:cs typeface="楷体_GB2312" charset="0"/>
              </a:rPr>
              <a:t>，粪土之墙不可</a:t>
            </a:r>
            <a:r>
              <a:rPr lang="zh-CN" altLang="en-US" sz="2400">
                <a:solidFill>
                  <a:srgbClr val="FF0000"/>
                </a:solidFill>
                <a:latin typeface="+mn-ea"/>
                <a:cs typeface="楷体_GB2312" charset="0"/>
              </a:rPr>
              <a:t>杇</a:t>
            </a:r>
            <a:r>
              <a:rPr lang="zh-CN" altLang="en-US" sz="2400">
                <a:solidFill>
                  <a:schemeClr val="accent6"/>
                </a:solidFill>
                <a:latin typeface="+mn-ea"/>
                <a:cs typeface="楷体_GB2312" charset="0"/>
              </a:rPr>
              <a:t>也。</a:t>
            </a:r>
            <a:endParaRPr lang="en-US" altLang="zh-CN" sz="2400">
              <a:solidFill>
                <a:schemeClr val="accent6"/>
              </a:solidFill>
              <a:latin typeface="+mn-ea"/>
              <a:cs typeface="楷体_GB2312" charset="0"/>
            </a:endParaRPr>
          </a:p>
          <a:p>
            <a:pPr>
              <a:lnSpc>
                <a:spcPct val="130000"/>
              </a:lnSpc>
              <a:buFontTx/>
              <a:buNone/>
              <a:defRPr/>
            </a:pPr>
            <a:r>
              <a:rPr lang="zh-CN" altLang="en-US" sz="2400" smtClean="0">
                <a:solidFill>
                  <a:schemeClr val="accent6"/>
                </a:solidFill>
                <a:latin typeface="+mn-ea"/>
                <a:cs typeface="楷体_GB2312" charset="0"/>
              </a:rPr>
              <a:t>（</a:t>
            </a:r>
            <a:r>
              <a:rPr lang="zh-CN" altLang="zh-CN" sz="2400" smtClean="0">
                <a:solidFill>
                  <a:schemeClr val="accent6"/>
                </a:solidFill>
                <a:latin typeface="+mn-ea"/>
                <a:cs typeface="楷体_GB2312" charset="0"/>
              </a:rPr>
              <a:t>2</a:t>
            </a:r>
            <a:r>
              <a:rPr lang="zh-CN" altLang="en-US" sz="2400" smtClean="0">
                <a:solidFill>
                  <a:schemeClr val="accent6"/>
                </a:solidFill>
                <a:latin typeface="+mn-ea"/>
                <a:cs typeface="楷体_GB2312" charset="0"/>
              </a:rPr>
              <a:t>）</a:t>
            </a:r>
            <a:r>
              <a:rPr lang="zh-CN" altLang="en-US" sz="2400">
                <a:solidFill>
                  <a:schemeClr val="accent6"/>
                </a:solidFill>
                <a:latin typeface="+mn-ea"/>
                <a:cs typeface="楷体_GB2312" charset="0"/>
              </a:rPr>
              <a:t>锲而不舍，金石可</a:t>
            </a:r>
            <a:r>
              <a:rPr lang="zh-CN" altLang="en-US" sz="2400">
                <a:solidFill>
                  <a:srgbClr val="FF0000"/>
                </a:solidFill>
                <a:latin typeface="+mn-ea"/>
                <a:cs typeface="楷体_GB2312" charset="0"/>
              </a:rPr>
              <a:t>镂</a:t>
            </a:r>
            <a:r>
              <a:rPr lang="zh-CN" altLang="en-US" sz="2400">
                <a:solidFill>
                  <a:schemeClr val="accent6"/>
                </a:solidFill>
                <a:latin typeface="+mn-ea"/>
                <a:cs typeface="楷体_GB2312" charset="0"/>
              </a:rPr>
              <a:t>。</a:t>
            </a:r>
            <a:endParaRPr lang="en-US" altLang="zh-CN" sz="2400">
              <a:solidFill>
                <a:schemeClr val="accent6"/>
              </a:solidFill>
              <a:latin typeface="+mn-ea"/>
              <a:cs typeface="楷体_GB2312" charset="0"/>
            </a:endParaRPr>
          </a:p>
          <a:p>
            <a:pPr>
              <a:lnSpc>
                <a:spcPct val="130000"/>
              </a:lnSpc>
              <a:buFontTx/>
              <a:buNone/>
              <a:defRPr/>
            </a:pPr>
            <a:r>
              <a:rPr lang="zh-CN" altLang="en-US" sz="2400" smtClean="0">
                <a:solidFill>
                  <a:schemeClr val="accent6"/>
                </a:solidFill>
                <a:latin typeface="+mn-ea"/>
                <a:cs typeface="楷体_GB2312" charset="0"/>
              </a:rPr>
              <a:t>（</a:t>
            </a:r>
            <a:r>
              <a:rPr lang="zh-CN" altLang="zh-CN" sz="2400" smtClean="0">
                <a:solidFill>
                  <a:schemeClr val="accent6"/>
                </a:solidFill>
                <a:latin typeface="+mn-ea"/>
                <a:cs typeface="楷体_GB2312" charset="0"/>
              </a:rPr>
              <a:t>3</a:t>
            </a:r>
            <a:r>
              <a:rPr lang="zh-CN" altLang="en-US" sz="2400" smtClean="0">
                <a:solidFill>
                  <a:schemeClr val="accent6"/>
                </a:solidFill>
                <a:latin typeface="+mn-ea"/>
                <a:cs typeface="楷体_GB2312" charset="0"/>
              </a:rPr>
              <a:t>）</a:t>
            </a:r>
            <a:r>
              <a:rPr lang="zh-CN" altLang="en-US" sz="2400">
                <a:solidFill>
                  <a:schemeClr val="accent6"/>
                </a:solidFill>
                <a:latin typeface="+mn-ea"/>
                <a:cs typeface="楷体_GB2312" charset="0"/>
              </a:rPr>
              <a:t>得道者多</a:t>
            </a:r>
            <a:r>
              <a:rPr lang="zh-CN" altLang="en-US" sz="2400">
                <a:solidFill>
                  <a:srgbClr val="FF0000"/>
                </a:solidFill>
                <a:latin typeface="+mn-ea"/>
                <a:cs typeface="楷体_GB2312" charset="0"/>
              </a:rPr>
              <a:t>助</a:t>
            </a:r>
            <a:r>
              <a:rPr lang="zh-CN" altLang="en-US" sz="2400">
                <a:solidFill>
                  <a:schemeClr val="accent6"/>
                </a:solidFill>
                <a:latin typeface="+mn-ea"/>
                <a:cs typeface="楷体_GB2312" charset="0"/>
              </a:rPr>
              <a:t>，失道者寡</a:t>
            </a:r>
            <a:r>
              <a:rPr lang="zh-CN" altLang="en-US" sz="2400">
                <a:solidFill>
                  <a:srgbClr val="FF0000"/>
                </a:solidFill>
                <a:latin typeface="+mn-ea"/>
                <a:cs typeface="楷体_GB2312" charset="0"/>
              </a:rPr>
              <a:t>助</a:t>
            </a:r>
            <a:r>
              <a:rPr lang="zh-CN" altLang="en-US" sz="2400">
                <a:solidFill>
                  <a:schemeClr val="accent6"/>
                </a:solidFill>
                <a:latin typeface="+mn-ea"/>
                <a:cs typeface="楷体_GB2312" charset="0"/>
              </a:rPr>
              <a:t>。（不是形容</a:t>
            </a:r>
            <a:endParaRPr lang="en-US" altLang="zh-CN" sz="2400">
              <a:solidFill>
                <a:schemeClr val="accent6"/>
              </a:solidFill>
              <a:latin typeface="+mn-ea"/>
              <a:cs typeface="楷体_GB2312" charset="0"/>
            </a:endParaRPr>
          </a:p>
          <a:p>
            <a:pPr>
              <a:lnSpc>
                <a:spcPct val="130000"/>
              </a:lnSpc>
              <a:buFontTx/>
              <a:buNone/>
              <a:defRPr/>
            </a:pP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词活用为动词，多有帮助；而是被动</a:t>
            </a:r>
            <a:endParaRPr lang="en-US" altLang="zh-CN" sz="2400">
              <a:solidFill>
                <a:schemeClr val="accent6"/>
              </a:solidFill>
              <a:latin typeface="+mn-ea"/>
              <a:cs typeface="楷体_GB2312" charset="0"/>
            </a:endParaRPr>
          </a:p>
          <a:p>
            <a:pPr>
              <a:lnSpc>
                <a:spcPct val="130000"/>
              </a:lnSpc>
              <a:buFontTx/>
              <a:buNone/>
              <a:defRPr/>
            </a:pP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句，多被帮助）</a:t>
            </a:r>
            <a:endParaRPr lang="en-US" altLang="zh-CN" sz="2400">
              <a:solidFill>
                <a:schemeClr val="accent6"/>
              </a:solidFill>
              <a:latin typeface="+mn-ea"/>
              <a:cs typeface="楷体_GB2312" charset="0"/>
            </a:endParaRPr>
          </a:p>
          <a:p>
            <a:pPr>
              <a:lnSpc>
                <a:spcPct val="130000"/>
              </a:lnSpc>
              <a:buFontTx/>
              <a:buNone/>
              <a:defRPr/>
            </a:pPr>
            <a:r>
              <a:rPr lang="zh-CN" altLang="en-US" sz="2400" smtClean="0">
                <a:solidFill>
                  <a:schemeClr val="accent6"/>
                </a:solidFill>
                <a:latin typeface="+mn-ea"/>
                <a:cs typeface="楷体_GB2312" charset="0"/>
              </a:rPr>
              <a:t>（</a:t>
            </a:r>
            <a:r>
              <a:rPr lang="zh-CN" altLang="zh-CN" sz="2400" smtClean="0">
                <a:solidFill>
                  <a:schemeClr val="accent6"/>
                </a:solidFill>
                <a:latin typeface="+mn-ea"/>
                <a:cs typeface="楷体_GB2312" charset="0"/>
              </a:rPr>
              <a:t>4</a:t>
            </a:r>
            <a:r>
              <a:rPr lang="zh-CN" altLang="en-US" sz="2400" smtClean="0">
                <a:solidFill>
                  <a:schemeClr val="accent6"/>
                </a:solidFill>
                <a:latin typeface="+mn-ea"/>
                <a:cs typeface="楷体_GB2312" charset="0"/>
              </a:rPr>
              <a:t>）</a:t>
            </a:r>
            <a:r>
              <a:rPr lang="zh-CN" altLang="en-US" sz="2400">
                <a:solidFill>
                  <a:schemeClr val="accent6"/>
                </a:solidFill>
                <a:latin typeface="+mn-ea"/>
                <a:cs typeface="楷体_GB2312" charset="0"/>
              </a:rPr>
              <a:t>高者难</a:t>
            </a:r>
            <a:r>
              <a:rPr lang="zh-CN" altLang="en-US" sz="2400">
                <a:solidFill>
                  <a:srgbClr val="FF0000"/>
                </a:solidFill>
                <a:latin typeface="+mn-ea"/>
                <a:cs typeface="楷体_GB2312" charset="0"/>
              </a:rPr>
              <a:t>攀</a:t>
            </a:r>
            <a:r>
              <a:rPr lang="zh-CN" altLang="en-US" sz="2400">
                <a:solidFill>
                  <a:schemeClr val="accent6"/>
                </a:solidFill>
                <a:latin typeface="+mn-ea"/>
                <a:cs typeface="楷体_GB2312" charset="0"/>
              </a:rPr>
              <a:t>，卑者易</a:t>
            </a:r>
            <a:r>
              <a:rPr lang="zh-CN" altLang="en-US" sz="2400">
                <a:solidFill>
                  <a:srgbClr val="FF0000"/>
                </a:solidFill>
                <a:latin typeface="+mn-ea"/>
                <a:cs typeface="楷体_GB2312" charset="0"/>
              </a:rPr>
              <a:t>陵</a:t>
            </a:r>
            <a:r>
              <a:rPr lang="zh-CN" altLang="en-US" sz="2400">
                <a:solidFill>
                  <a:schemeClr val="accent6"/>
                </a:solidFill>
                <a:latin typeface="+mn-ea"/>
                <a:cs typeface="楷体_GB2312" charset="0"/>
              </a:rPr>
              <a:t>（登）。（义同高</a:t>
            </a:r>
            <a:endParaRPr lang="en-US" altLang="zh-CN" sz="2400">
              <a:solidFill>
                <a:schemeClr val="accent6"/>
              </a:solidFill>
              <a:latin typeface="+mn-ea"/>
              <a:cs typeface="楷体_GB2312" charset="0"/>
            </a:endParaRPr>
          </a:p>
          <a:p>
            <a:pPr>
              <a:lnSpc>
                <a:spcPct val="130000"/>
              </a:lnSpc>
              <a:buFontTx/>
              <a:buNone/>
              <a:defRPr/>
            </a:pP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不可攀，形容帝王尊严）</a:t>
            </a:r>
            <a:endParaRPr lang="en-US" altLang="zh-CN" sz="2400">
              <a:solidFill>
                <a:schemeClr val="accent6"/>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第八节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被动句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115616" y="771550"/>
            <a:ext cx="7416824" cy="4068806"/>
          </a:xfrm>
          <a:prstGeom prst="rect">
            <a:avLst/>
          </a:prstGeom>
          <a:noFill/>
        </p:spPr>
        <p:txBody>
          <a:bodyPr wrap="square" rtlCol="0">
            <a:spAutoFit/>
          </a:bodyPr>
          <a:lstStyle/>
          <a:p>
            <a:pPr>
              <a:lnSpc>
                <a:spcPct val="120000"/>
              </a:lnSpc>
              <a:defRPr/>
            </a:pPr>
            <a:r>
              <a:rPr lang="zh-CN" altLang="en-US" sz="2400">
                <a:solidFill>
                  <a:schemeClr val="accent6"/>
                </a:solidFill>
                <a:latin typeface="+mn-ea"/>
                <a:cs typeface="楷体_GB2312" charset="0"/>
              </a:rPr>
              <a:t>一</a:t>
            </a:r>
            <a:r>
              <a:rPr lang="en-US" altLang="zh-CN" sz="2400">
                <a:solidFill>
                  <a:schemeClr val="accent6"/>
                </a:solidFill>
                <a:latin typeface="+mn-ea"/>
                <a:cs typeface="楷体_GB2312" charset="0"/>
              </a:rPr>
              <a:t> </a:t>
            </a:r>
            <a:r>
              <a:rPr lang="zh-CN" altLang="en-US" sz="2400" smtClean="0">
                <a:solidFill>
                  <a:schemeClr val="accent6"/>
                </a:solidFill>
                <a:latin typeface="+mn-ea"/>
                <a:cs typeface="楷体_GB2312" charset="0"/>
              </a:rPr>
              <a:t>被动句式</a:t>
            </a:r>
            <a:endParaRPr lang="en-US" altLang="zh-CN" sz="2400" smtClean="0">
              <a:solidFill>
                <a:schemeClr val="accent6"/>
              </a:solidFill>
              <a:latin typeface="+mn-ea"/>
              <a:cs typeface="楷体_GB2312" charset="0"/>
            </a:endParaRPr>
          </a:p>
          <a:p>
            <a:pPr>
              <a:lnSpc>
                <a:spcPct val="120000"/>
              </a:lnSpc>
              <a:defRPr/>
            </a:pPr>
            <a:endParaRPr lang="en-US" altLang="zh-CN" sz="2400">
              <a:solidFill>
                <a:schemeClr val="accent6"/>
              </a:solidFill>
              <a:latin typeface="+mn-ea"/>
              <a:cs typeface="楷体_GB2312" charset="0"/>
            </a:endParaRPr>
          </a:p>
          <a:p>
            <a:pPr>
              <a:lnSpc>
                <a:spcPct val="120000"/>
              </a:lnSpc>
              <a:buFontTx/>
              <a:buNone/>
              <a:defRPr/>
            </a:pPr>
            <a:r>
              <a:rPr lang="zh-CN" altLang="en-US" sz="2400">
                <a:solidFill>
                  <a:schemeClr val="accent6"/>
                </a:solidFill>
                <a:latin typeface="+mn-ea"/>
                <a:cs typeface="楷体_GB2312" charset="0"/>
              </a:rPr>
              <a:t>（一）“于”字式（动词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于</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施事</a:t>
            </a:r>
            <a:r>
              <a:rPr lang="zh-CN" altLang="en-US" sz="2400" smtClean="0">
                <a:solidFill>
                  <a:schemeClr val="accent6"/>
                </a:solidFill>
                <a:latin typeface="+mn-ea"/>
                <a:cs typeface="楷体_GB2312" charset="0"/>
              </a:rPr>
              <a:t>）</a:t>
            </a:r>
            <a:endParaRPr lang="en-US" altLang="zh-CN" sz="2400">
              <a:solidFill>
                <a:schemeClr val="accent6"/>
              </a:solidFill>
              <a:latin typeface="+mn-ea"/>
              <a:cs typeface="楷体_GB2312" charset="0"/>
            </a:endParaRPr>
          </a:p>
          <a:p>
            <a:pPr>
              <a:lnSpc>
                <a:spcPct val="120000"/>
              </a:lnSpc>
              <a:buFontTx/>
              <a:buNone/>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介词</a:t>
            </a:r>
            <a:r>
              <a:rPr lang="zh-CN" altLang="en-US" sz="2400">
                <a:solidFill>
                  <a:schemeClr val="accent6"/>
                </a:solidFill>
                <a:latin typeface="+mn-ea"/>
                <a:cs typeface="楷体_GB2312" charset="0"/>
              </a:rPr>
              <a:t>“于”可以引进时间、处所、对象、原因等。在被动句中，使用介词</a:t>
            </a: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“于”引进施事（行为的主动者），使被动意义凸显出来。</a:t>
            </a:r>
            <a:endParaRPr lang="en-US" altLang="zh-CN" sz="2400">
              <a:solidFill>
                <a:schemeClr val="accent6"/>
              </a:solidFill>
              <a:latin typeface="+mn-ea"/>
              <a:cs typeface="楷体_GB2312" charset="0"/>
            </a:endParaRPr>
          </a:p>
          <a:p>
            <a:pPr>
              <a:lnSpc>
                <a:spcPct val="120000"/>
              </a:lnSpc>
              <a:buFontTx/>
              <a:buNone/>
              <a:defRPr/>
            </a:pP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1</a:t>
            </a:r>
            <a:r>
              <a:rPr lang="zh-CN" altLang="en-US" sz="2400" smtClean="0">
                <a:solidFill>
                  <a:schemeClr val="accent6"/>
                </a:solidFill>
                <a:latin typeface="+mn-ea"/>
                <a:cs typeface="楷体_GB2312" charset="0"/>
              </a:rPr>
              <a:t>）</a:t>
            </a:r>
            <a:r>
              <a:rPr lang="zh-CN" altLang="en-US" sz="2400">
                <a:solidFill>
                  <a:schemeClr val="accent6"/>
                </a:solidFill>
                <a:latin typeface="+mn-ea"/>
                <a:cs typeface="楷体_GB2312" charset="0"/>
              </a:rPr>
              <a:t>先发制人，后发制于人。</a:t>
            </a:r>
            <a:endParaRPr lang="en-US" altLang="zh-CN" sz="2400">
              <a:solidFill>
                <a:schemeClr val="accent6"/>
              </a:solidFill>
              <a:latin typeface="+mn-ea"/>
              <a:cs typeface="楷体_GB2312" charset="0"/>
            </a:endParaRPr>
          </a:p>
          <a:p>
            <a:pPr>
              <a:lnSpc>
                <a:spcPct val="120000"/>
              </a:lnSpc>
              <a:buFontTx/>
              <a:buNone/>
              <a:defRPr/>
            </a:pPr>
            <a:r>
              <a:rPr lang="zh-CN" altLang="en-US" sz="2400" smtClean="0">
                <a:solidFill>
                  <a:schemeClr val="accent6"/>
                </a:solidFill>
                <a:latin typeface="+mn-ea"/>
                <a:cs typeface="楷体_GB2312" charset="0"/>
              </a:rPr>
              <a:t>（</a:t>
            </a:r>
            <a:r>
              <a:rPr lang="zh-CN" altLang="zh-CN" sz="2400" smtClean="0">
                <a:solidFill>
                  <a:schemeClr val="accent6"/>
                </a:solidFill>
                <a:latin typeface="+mn-ea"/>
                <a:cs typeface="楷体_GB2312" charset="0"/>
              </a:rPr>
              <a:t>2</a:t>
            </a:r>
            <a:r>
              <a:rPr lang="zh-CN" altLang="en-US" sz="2400" smtClean="0">
                <a:solidFill>
                  <a:schemeClr val="accent6"/>
                </a:solidFill>
                <a:latin typeface="+mn-ea"/>
                <a:cs typeface="楷体_GB2312" charset="0"/>
              </a:rPr>
              <a:t>）</a:t>
            </a:r>
            <a:r>
              <a:rPr lang="zh-CN" altLang="en-US" sz="2400">
                <a:solidFill>
                  <a:schemeClr val="accent6"/>
                </a:solidFill>
                <a:latin typeface="+mn-ea"/>
                <a:cs typeface="楷体_GB2312" charset="0"/>
              </a:rPr>
              <a:t>劳心者治人，劳力者治於人。治于人者</a:t>
            </a:r>
            <a:endParaRPr lang="en-US" altLang="zh-CN" sz="2400">
              <a:solidFill>
                <a:schemeClr val="accent6"/>
              </a:solidFill>
              <a:latin typeface="+mn-ea"/>
              <a:cs typeface="楷体_GB2312" charset="0"/>
            </a:endParaRPr>
          </a:p>
          <a:p>
            <a:pPr>
              <a:lnSpc>
                <a:spcPct val="120000"/>
              </a:lnSpc>
              <a:buFontTx/>
              <a:buNone/>
              <a:defRPr/>
            </a:pP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食人，治人者食于人</a:t>
            </a:r>
            <a:r>
              <a:rPr lang="zh-CN" altLang="en-US" sz="2400" smtClean="0">
                <a:solidFill>
                  <a:schemeClr val="accent6"/>
                </a:solidFill>
                <a:latin typeface="+mn-ea"/>
                <a:cs typeface="楷体_GB2312" charset="0"/>
              </a:rPr>
              <a:t>。</a:t>
            </a:r>
            <a:endParaRPr lang="en-US" altLang="zh-CN" sz="2400">
              <a:solidFill>
                <a:schemeClr val="accent6"/>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第八节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被动句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259632" y="843558"/>
            <a:ext cx="7056784" cy="4068806"/>
          </a:xfrm>
          <a:prstGeom prst="rect">
            <a:avLst/>
          </a:prstGeom>
          <a:noFill/>
        </p:spPr>
        <p:txBody>
          <a:bodyPr wrap="square" rtlCol="0">
            <a:spAutoFit/>
          </a:bodyPr>
          <a:lstStyle/>
          <a:p>
            <a:pPr>
              <a:lnSpc>
                <a:spcPct val="120000"/>
              </a:lnSpc>
              <a:defRPr/>
            </a:pPr>
            <a:r>
              <a:rPr lang="zh-CN" altLang="en-US" sz="2400" smtClean="0">
                <a:solidFill>
                  <a:schemeClr val="accent6"/>
                </a:solidFill>
                <a:latin typeface="+mn-ea"/>
                <a:cs typeface="楷体_GB2312" charset="0"/>
              </a:rPr>
              <a:t>（二）“见”字式</a:t>
            </a:r>
            <a:endParaRPr lang="en-US" altLang="zh-CN" sz="2400">
              <a:solidFill>
                <a:schemeClr val="accent6"/>
              </a:solidFill>
              <a:latin typeface="+mn-ea"/>
              <a:cs typeface="楷体_GB2312" charset="0"/>
            </a:endParaRPr>
          </a:p>
          <a:p>
            <a:pPr>
              <a:lnSpc>
                <a:spcPct val="120000"/>
              </a:lnSpc>
              <a:buFontTx/>
              <a:buNone/>
              <a:defRPr/>
            </a:pPr>
            <a:r>
              <a:rPr lang="en-US" altLang="zh-CN" sz="2400" smtClean="0">
                <a:solidFill>
                  <a:schemeClr val="accent6"/>
                </a:solidFill>
                <a:latin typeface="+mn-ea"/>
                <a:cs typeface="楷体_GB2312" charset="0"/>
              </a:rPr>
              <a:t>    </a:t>
            </a:r>
            <a:r>
              <a:rPr lang="zh-CN" altLang="en-US" sz="2400">
                <a:solidFill>
                  <a:schemeClr val="accent6"/>
                </a:solidFill>
                <a:latin typeface="+mn-ea"/>
                <a:cs typeface="楷体_GB2312" charset="0"/>
              </a:rPr>
              <a:t>“见”</a:t>
            </a: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用于动词前表示被动，其词性是助词。需要引进施事的时候，在动词后再使用介词“于</a:t>
            </a:r>
            <a:r>
              <a:rPr lang="zh-CN" altLang="en-US" sz="2400" smtClean="0">
                <a:solidFill>
                  <a:schemeClr val="accent6"/>
                </a:solidFill>
                <a:latin typeface="+mn-ea"/>
                <a:cs typeface="楷体_GB2312" charset="0"/>
              </a:rPr>
              <a:t>”。</a:t>
            </a:r>
            <a:endParaRPr lang="en-US" altLang="zh-CN" sz="2400">
              <a:solidFill>
                <a:schemeClr val="accent6"/>
              </a:solidFill>
              <a:latin typeface="+mn-ea"/>
              <a:cs typeface="楷体_GB2312" charset="0"/>
            </a:endParaRPr>
          </a:p>
          <a:p>
            <a:pPr>
              <a:lnSpc>
                <a:spcPct val="120000"/>
              </a:lnSpc>
              <a:buFontTx/>
              <a:buNone/>
              <a:defRPr/>
            </a:pPr>
            <a:r>
              <a:rPr lang="en-US" altLang="zh-CN" sz="2400" smtClean="0">
                <a:solidFill>
                  <a:schemeClr val="accent6"/>
                </a:solidFill>
                <a:latin typeface="+mn-ea"/>
                <a:cs typeface="楷体_GB2312" charset="0"/>
              </a:rPr>
              <a:t>1 </a:t>
            </a:r>
            <a:r>
              <a:rPr lang="zh-CN" altLang="en-US" sz="2400">
                <a:solidFill>
                  <a:schemeClr val="accent6"/>
                </a:solidFill>
                <a:latin typeface="+mn-ea"/>
                <a:cs typeface="楷体_GB2312" charset="0"/>
              </a:rPr>
              <a:t>见</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endParaRPr lang="en-US" altLang="zh-CN" sz="2400">
              <a:solidFill>
                <a:schemeClr val="accent6"/>
              </a:solidFill>
              <a:latin typeface="+mn-ea"/>
              <a:cs typeface="楷体_GB2312" charset="0"/>
            </a:endParaRPr>
          </a:p>
          <a:p>
            <a:pPr>
              <a:lnSpc>
                <a:spcPct val="120000"/>
              </a:lnSpc>
              <a:buFontTx/>
              <a:buNone/>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1</a:t>
            </a:r>
            <a:r>
              <a:rPr lang="zh-CN" altLang="en-US" sz="2400">
                <a:solidFill>
                  <a:schemeClr val="accent6"/>
                </a:solidFill>
                <a:latin typeface="+mn-ea"/>
                <a:cs typeface="楷体_GB2312" charset="0"/>
              </a:rPr>
              <a:t>）信而见疑，忠而被谤。</a:t>
            </a:r>
            <a:endParaRPr lang="en-US" altLang="zh-CN" sz="2400">
              <a:solidFill>
                <a:schemeClr val="accent6"/>
              </a:solidFill>
              <a:latin typeface="+mn-ea"/>
              <a:cs typeface="楷体_GB2312" charset="0"/>
            </a:endParaRPr>
          </a:p>
          <a:p>
            <a:pPr>
              <a:lnSpc>
                <a:spcPct val="120000"/>
              </a:lnSpc>
              <a:buFontTx/>
              <a:buNone/>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zh-CN" altLang="zh-CN" sz="2400">
                <a:solidFill>
                  <a:schemeClr val="accent6"/>
                </a:solidFill>
                <a:latin typeface="+mn-ea"/>
                <a:cs typeface="楷体_GB2312" charset="0"/>
              </a:rPr>
              <a:t>2</a:t>
            </a:r>
            <a:r>
              <a:rPr lang="zh-CN" altLang="en-US" sz="2400">
                <a:solidFill>
                  <a:schemeClr val="accent6"/>
                </a:solidFill>
                <a:latin typeface="+mn-ea"/>
                <a:cs typeface="楷体_GB2312" charset="0"/>
              </a:rPr>
              <a:t>）爱人者必见爱也，而恶人者必见恶也。</a:t>
            </a:r>
            <a:endParaRPr lang="en-US" altLang="zh-CN" sz="2400">
              <a:solidFill>
                <a:schemeClr val="accent6"/>
              </a:solidFill>
              <a:latin typeface="+mn-ea"/>
              <a:cs typeface="楷体_GB2312" charset="0"/>
            </a:endParaRPr>
          </a:p>
          <a:p>
            <a:pPr>
              <a:lnSpc>
                <a:spcPct val="120000"/>
              </a:lnSpc>
              <a:buFontTx/>
              <a:buNone/>
              <a:defRPr/>
            </a:pPr>
            <a:r>
              <a:rPr lang="en-US" altLang="zh-CN" sz="2400">
                <a:solidFill>
                  <a:schemeClr val="accent6"/>
                </a:solidFill>
                <a:latin typeface="+mn-ea"/>
                <a:cs typeface="楷体_GB2312" charset="0"/>
              </a:rPr>
              <a:t>2 </a:t>
            </a:r>
            <a:r>
              <a:rPr lang="zh-CN" altLang="en-US" sz="2400">
                <a:solidFill>
                  <a:schemeClr val="accent6"/>
                </a:solidFill>
                <a:latin typeface="+mn-ea"/>
                <a:cs typeface="楷体_GB2312" charset="0"/>
              </a:rPr>
              <a:t>见</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于</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施事</a:t>
            </a:r>
            <a:endParaRPr lang="en-US" altLang="zh-CN" sz="2400">
              <a:solidFill>
                <a:schemeClr val="accent6"/>
              </a:solidFill>
              <a:latin typeface="+mn-ea"/>
              <a:cs typeface="楷体_GB2312" charset="0"/>
            </a:endParaRPr>
          </a:p>
          <a:p>
            <a:pPr>
              <a:lnSpc>
                <a:spcPct val="120000"/>
              </a:lnSpc>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en-US" altLang="zh-CN" sz="2400">
                <a:solidFill>
                  <a:schemeClr val="accent6"/>
                </a:solidFill>
                <a:latin typeface="+mn-ea"/>
                <a:cs typeface="楷体_GB2312" charset="0"/>
              </a:rPr>
              <a:t>1</a:t>
            </a:r>
            <a:r>
              <a:rPr lang="zh-CN" altLang="en-US" sz="2400">
                <a:solidFill>
                  <a:schemeClr val="accent6"/>
                </a:solidFill>
                <a:latin typeface="+mn-ea"/>
                <a:cs typeface="楷体_GB2312" charset="0"/>
              </a:rPr>
              <a:t>）入山林草泽，见害于虎。</a:t>
            </a:r>
            <a:endParaRPr lang="en-US" altLang="zh-CN" sz="2400">
              <a:solidFill>
                <a:schemeClr val="accent6"/>
              </a:solidFill>
              <a:latin typeface="+mn-ea"/>
              <a:cs typeface="楷体_GB2312" charset="0"/>
            </a:endParaRPr>
          </a:p>
          <a:p>
            <a:pPr>
              <a:lnSpc>
                <a:spcPct val="120000"/>
              </a:lnSpc>
              <a:defRPr/>
            </a:pPr>
            <a:r>
              <a:rPr lang="en-US" altLang="zh-CN" sz="2400" smtClean="0">
                <a:solidFill>
                  <a:schemeClr val="accent6"/>
                </a:solidFill>
                <a:latin typeface="+mn-ea"/>
                <a:cs typeface="楷体_GB2312" charset="0"/>
              </a:rPr>
              <a:t>  </a:t>
            </a:r>
            <a:r>
              <a:rPr lang="zh-CN" altLang="zh-CN" sz="2400" smtClean="0">
                <a:solidFill>
                  <a:schemeClr val="accent6"/>
                </a:solidFill>
                <a:latin typeface="+mn-ea"/>
                <a:cs typeface="楷体_GB2312" charset="0"/>
              </a:rPr>
              <a:t>（</a:t>
            </a:r>
            <a:r>
              <a:rPr lang="en-US" altLang="zh-CN" sz="2400">
                <a:solidFill>
                  <a:schemeClr val="accent6"/>
                </a:solidFill>
                <a:latin typeface="+mn-ea"/>
                <a:cs typeface="楷体_GB2312" charset="0"/>
              </a:rPr>
              <a:t>2</a:t>
            </a:r>
            <a:r>
              <a:rPr lang="zh-CN" altLang="en-US" sz="2400">
                <a:solidFill>
                  <a:schemeClr val="accent6"/>
                </a:solidFill>
                <a:latin typeface="+mn-ea"/>
                <a:cs typeface="楷体_GB2312" charset="0"/>
              </a:rPr>
              <a:t>）蔡泽见逐于赵</a:t>
            </a:r>
            <a:r>
              <a:rPr lang="zh-CN" altLang="en-US" sz="2400" smtClean="0">
                <a:solidFill>
                  <a:schemeClr val="accent6"/>
                </a:solidFill>
                <a:latin typeface="+mn-ea"/>
                <a:cs typeface="楷体_GB2312" charset="0"/>
              </a:rPr>
              <a:t>。</a:t>
            </a:r>
            <a:endParaRPr lang="zh-CN" altLang="en-US" sz="2400">
              <a:solidFill>
                <a:schemeClr val="accent6"/>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第八节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被动句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926580" y="771550"/>
            <a:ext cx="8208912" cy="4148828"/>
          </a:xfrm>
          <a:prstGeom prst="rect">
            <a:avLst/>
          </a:prstGeom>
          <a:noFill/>
        </p:spPr>
        <p:txBody>
          <a:bodyPr wrap="square" rtlCol="0">
            <a:spAutoFit/>
          </a:bodyPr>
          <a:lstStyle/>
          <a:p>
            <a:pPr>
              <a:lnSpc>
                <a:spcPct val="110000"/>
              </a:lnSpc>
              <a:defRPr/>
            </a:pPr>
            <a:r>
              <a:rPr lang="zh-CN" altLang="en-US" sz="2400" smtClean="0">
                <a:solidFill>
                  <a:schemeClr val="accent6"/>
                </a:solidFill>
                <a:latin typeface="+mn-ea"/>
                <a:cs typeface="楷体_GB2312" charset="0"/>
              </a:rPr>
              <a:t>（三）“为”字式</a:t>
            </a:r>
            <a:endParaRPr lang="en-US" altLang="zh-CN" sz="2400">
              <a:solidFill>
                <a:schemeClr val="accent6"/>
              </a:solidFill>
              <a:latin typeface="+mn-ea"/>
              <a:cs typeface="楷体_GB2312" charset="0"/>
            </a:endParaRPr>
          </a:p>
          <a:p>
            <a:pPr>
              <a:lnSpc>
                <a:spcPct val="110000"/>
              </a:lnSpc>
              <a:buFontTx/>
              <a:buNone/>
              <a:defRPr/>
            </a:pPr>
            <a:r>
              <a:rPr lang="en-US" altLang="zh-CN" sz="2400">
                <a:solidFill>
                  <a:schemeClr val="accent6"/>
                </a:solidFill>
                <a:latin typeface="+mn-ea"/>
                <a:cs typeface="楷体_GB2312" charset="0"/>
              </a:rPr>
              <a:t>1 </a:t>
            </a:r>
            <a:r>
              <a:rPr lang="zh-CN" altLang="en-US" sz="2400">
                <a:solidFill>
                  <a:schemeClr val="accent6"/>
                </a:solidFill>
                <a:latin typeface="+mn-ea"/>
                <a:cs typeface="楷体_GB2312" charset="0"/>
              </a:rPr>
              <a:t>为（助词）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endParaRPr lang="en-US" altLang="zh-CN" sz="2400">
              <a:solidFill>
                <a:schemeClr val="accent6"/>
              </a:solidFill>
              <a:latin typeface="+mn-ea"/>
              <a:cs typeface="楷体_GB2312" charset="0"/>
            </a:endParaRPr>
          </a:p>
          <a:p>
            <a:pPr>
              <a:lnSpc>
                <a:spcPct val="110000"/>
              </a:lnSpc>
              <a:buFontTx/>
              <a:buNone/>
              <a:defRPr/>
            </a:pP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a:t>
            </a:r>
            <a:r>
              <a:rPr lang="zh-CN" altLang="zh-CN" sz="2400">
                <a:solidFill>
                  <a:schemeClr val="accent6"/>
                </a:solidFill>
                <a:latin typeface="+mn-ea"/>
                <a:cs typeface="楷体_GB2312" charset="0"/>
              </a:rPr>
              <a:t>1</a:t>
            </a:r>
            <a:r>
              <a:rPr lang="zh-CN" altLang="en-US" sz="2400">
                <a:solidFill>
                  <a:schemeClr val="accent6"/>
                </a:solidFill>
                <a:latin typeface="+mn-ea"/>
                <a:cs typeface="楷体_GB2312" charset="0"/>
              </a:rPr>
              <a:t>）父母宗族，皆为戮没。</a:t>
            </a:r>
            <a:endParaRPr lang="en-US" altLang="zh-CN" sz="2400">
              <a:solidFill>
                <a:schemeClr val="accent6"/>
              </a:solidFill>
              <a:latin typeface="+mn-ea"/>
              <a:cs typeface="楷体_GB2312" charset="0"/>
            </a:endParaRPr>
          </a:p>
          <a:p>
            <a:pPr>
              <a:lnSpc>
                <a:spcPct val="110000"/>
              </a:lnSpc>
              <a:buFontTx/>
              <a:buNone/>
              <a:defRPr/>
            </a:pP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a:t>
            </a:r>
            <a:r>
              <a:rPr lang="zh-CN" altLang="zh-CN" sz="2400">
                <a:solidFill>
                  <a:schemeClr val="accent6"/>
                </a:solidFill>
                <a:latin typeface="+mn-ea"/>
                <a:cs typeface="楷体_GB2312" charset="0"/>
              </a:rPr>
              <a:t>2</a:t>
            </a:r>
            <a:r>
              <a:rPr lang="zh-CN" altLang="en-US" sz="2400">
                <a:solidFill>
                  <a:schemeClr val="accent6"/>
                </a:solidFill>
                <a:latin typeface="+mn-ea"/>
                <a:cs typeface="楷体_GB2312" charset="0"/>
              </a:rPr>
              <a:t>）吴广素爱人，士卒多为用者。</a:t>
            </a:r>
            <a:endParaRPr lang="en-US" altLang="zh-CN" sz="2400">
              <a:solidFill>
                <a:schemeClr val="accent6"/>
              </a:solidFill>
              <a:latin typeface="+mn-ea"/>
              <a:cs typeface="楷体_GB2312" charset="0"/>
            </a:endParaRPr>
          </a:p>
          <a:p>
            <a:pPr>
              <a:lnSpc>
                <a:spcPct val="110000"/>
              </a:lnSpc>
              <a:buFontTx/>
              <a:buNone/>
              <a:defRPr/>
            </a:pPr>
            <a:r>
              <a:rPr lang="en-US" altLang="zh-CN" sz="2400">
                <a:solidFill>
                  <a:schemeClr val="accent6"/>
                </a:solidFill>
                <a:latin typeface="+mn-ea"/>
                <a:cs typeface="楷体_GB2312" charset="0"/>
              </a:rPr>
              <a:t>2 </a:t>
            </a:r>
            <a:r>
              <a:rPr lang="zh-CN" altLang="en-US" sz="2400">
                <a:solidFill>
                  <a:schemeClr val="accent6"/>
                </a:solidFill>
                <a:latin typeface="+mn-ea"/>
                <a:cs typeface="楷体_GB2312" charset="0"/>
              </a:rPr>
              <a:t>为（介词）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施事</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endParaRPr lang="en-US" altLang="zh-CN" sz="2400">
              <a:solidFill>
                <a:schemeClr val="accent6"/>
              </a:solidFill>
              <a:latin typeface="+mn-ea"/>
              <a:cs typeface="楷体_GB2312" charset="0"/>
            </a:endParaRPr>
          </a:p>
          <a:p>
            <a:pPr>
              <a:lnSpc>
                <a:spcPct val="110000"/>
              </a:lnSpc>
              <a:buFontTx/>
              <a:buNone/>
              <a:defRPr/>
            </a:pP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a:t>
            </a:r>
            <a:r>
              <a:rPr lang="en-US" altLang="zh-CN" sz="2400">
                <a:solidFill>
                  <a:schemeClr val="accent6"/>
                </a:solidFill>
                <a:latin typeface="+mn-ea"/>
                <a:cs typeface="楷体_GB2312" charset="0"/>
              </a:rPr>
              <a:t>1</a:t>
            </a:r>
            <a:r>
              <a:rPr lang="zh-CN" altLang="en-US" sz="2400">
                <a:solidFill>
                  <a:schemeClr val="accent6"/>
                </a:solidFill>
                <a:latin typeface="+mn-ea"/>
                <a:cs typeface="楷体_GB2312" charset="0"/>
              </a:rPr>
              <a:t>）卒为天下笑。</a:t>
            </a:r>
            <a:endParaRPr lang="en-US" altLang="zh-CN" sz="2400">
              <a:solidFill>
                <a:schemeClr val="accent6"/>
              </a:solidFill>
              <a:latin typeface="+mn-ea"/>
              <a:cs typeface="楷体_GB2312" charset="0"/>
            </a:endParaRPr>
          </a:p>
          <a:p>
            <a:pPr>
              <a:lnSpc>
                <a:spcPct val="110000"/>
              </a:lnSpc>
              <a:defRPr/>
            </a:pPr>
            <a:r>
              <a:rPr lang="en-US" altLang="zh-CN" sz="2400">
                <a:solidFill>
                  <a:schemeClr val="accent6"/>
                </a:solidFill>
                <a:latin typeface="+mn-ea"/>
                <a:cs typeface="楷体_GB2312" charset="0"/>
              </a:rPr>
              <a:t>  </a:t>
            </a:r>
            <a:r>
              <a:rPr lang="zh-CN" altLang="zh-CN" sz="2400">
                <a:solidFill>
                  <a:schemeClr val="accent6"/>
                </a:solidFill>
                <a:latin typeface="+mn-ea"/>
                <a:cs typeface="楷体_GB2312" charset="0"/>
              </a:rPr>
              <a:t>（</a:t>
            </a:r>
            <a:r>
              <a:rPr lang="en-US" altLang="zh-CN" sz="2400">
                <a:solidFill>
                  <a:schemeClr val="accent6"/>
                </a:solidFill>
                <a:latin typeface="+mn-ea"/>
                <a:cs typeface="楷体_GB2312" charset="0"/>
              </a:rPr>
              <a:t>2</a:t>
            </a:r>
            <a:r>
              <a:rPr lang="zh-CN" altLang="en-US" sz="2400">
                <a:solidFill>
                  <a:schemeClr val="accent6"/>
                </a:solidFill>
                <a:latin typeface="+mn-ea"/>
                <a:cs typeface="楷体_GB2312" charset="0"/>
              </a:rPr>
              <a:t>）吾子，白帝子也，化为蛇，当道，今为赤帝子斩之。</a:t>
            </a:r>
            <a:endParaRPr lang="en-US" altLang="zh-CN" sz="2400">
              <a:solidFill>
                <a:schemeClr val="accent6"/>
              </a:solidFill>
              <a:latin typeface="+mn-ea"/>
              <a:cs typeface="楷体_GB2312" charset="0"/>
            </a:endParaRPr>
          </a:p>
          <a:p>
            <a:pPr>
              <a:lnSpc>
                <a:spcPct val="110000"/>
              </a:lnSpc>
              <a:defRPr/>
            </a:pPr>
            <a:r>
              <a:rPr lang="en-US" altLang="zh-CN" sz="2400">
                <a:solidFill>
                  <a:schemeClr val="accent6"/>
                </a:solidFill>
                <a:latin typeface="+mn-ea"/>
                <a:cs typeface="楷体_GB2312" charset="0"/>
              </a:rPr>
              <a:t>3 </a:t>
            </a:r>
            <a:r>
              <a:rPr lang="zh-CN" altLang="en-US" sz="2400">
                <a:solidFill>
                  <a:schemeClr val="accent6"/>
                </a:solidFill>
                <a:latin typeface="+mn-ea"/>
                <a:cs typeface="楷体_GB2312" charset="0"/>
              </a:rPr>
              <a:t>为（介词）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施事</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所（助词）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endParaRPr lang="en-US" altLang="zh-CN" sz="2400">
              <a:solidFill>
                <a:schemeClr val="accent6"/>
              </a:solidFill>
              <a:latin typeface="+mn-ea"/>
              <a:cs typeface="楷体_GB2312" charset="0"/>
            </a:endParaRPr>
          </a:p>
          <a:p>
            <a:pPr>
              <a:lnSpc>
                <a:spcPct val="110000"/>
              </a:lnSpc>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en-US" altLang="zh-CN" sz="2400">
                <a:solidFill>
                  <a:schemeClr val="accent6"/>
                </a:solidFill>
                <a:latin typeface="+mn-ea"/>
                <a:cs typeface="楷体_GB2312" charset="0"/>
              </a:rPr>
              <a:t>1</a:t>
            </a:r>
            <a:r>
              <a:rPr lang="zh-CN" altLang="en-US" sz="2400">
                <a:solidFill>
                  <a:schemeClr val="accent6"/>
                </a:solidFill>
                <a:latin typeface="+mn-ea"/>
                <a:cs typeface="楷体_GB2312" charset="0"/>
              </a:rPr>
              <a:t>）先即制人，后则为人所制。</a:t>
            </a:r>
            <a:endParaRPr lang="en-US" altLang="zh-CN" sz="2400">
              <a:solidFill>
                <a:schemeClr val="accent6"/>
              </a:solidFill>
              <a:latin typeface="+mn-ea"/>
              <a:cs typeface="楷体_GB2312" charset="0"/>
            </a:endParaRPr>
          </a:p>
          <a:p>
            <a:pPr>
              <a:lnSpc>
                <a:spcPct val="110000"/>
              </a:lnSpc>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en-US" altLang="zh-CN" sz="2400">
                <a:solidFill>
                  <a:schemeClr val="accent6"/>
                </a:solidFill>
                <a:latin typeface="+mn-ea"/>
                <a:cs typeface="楷体_GB2312" charset="0"/>
              </a:rPr>
              <a:t>2</a:t>
            </a:r>
            <a:r>
              <a:rPr lang="zh-CN" altLang="en-US" sz="2400">
                <a:solidFill>
                  <a:schemeClr val="accent6"/>
                </a:solidFill>
                <a:latin typeface="+mn-ea"/>
                <a:cs typeface="楷体_GB2312" charset="0"/>
              </a:rPr>
              <a:t>）是以兵破士北，为秦所禽灭。</a:t>
            </a:r>
            <a:endParaRPr lang="zh-CN" altLang="en-US" sz="2400">
              <a:solidFill>
                <a:schemeClr val="accent6"/>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第八节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被动句</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395536" y="771550"/>
            <a:ext cx="8640960" cy="4154983"/>
          </a:xfrm>
          <a:prstGeom prst="rect">
            <a:avLst/>
          </a:prstGeom>
          <a:noFill/>
        </p:spPr>
        <p:txBody>
          <a:bodyPr wrap="square" rtlCol="0">
            <a:spAutoFit/>
          </a:bodyPr>
          <a:lstStyle/>
          <a:p>
            <a:pPr>
              <a:defRPr/>
            </a:pPr>
            <a:r>
              <a:rPr lang="zh-CN" altLang="en-US" sz="2400">
                <a:solidFill>
                  <a:schemeClr val="accent6"/>
                </a:solidFill>
                <a:latin typeface="+mn-ea"/>
                <a:cs typeface="楷体_GB2312" charset="0"/>
              </a:rPr>
              <a:t>（三）“被”字式</a:t>
            </a:r>
            <a:endParaRPr lang="en-US" altLang="zh-CN" sz="2400">
              <a:solidFill>
                <a:schemeClr val="accent6"/>
              </a:solidFill>
              <a:latin typeface="+mn-ea"/>
              <a:cs typeface="楷体_GB2312" charset="0"/>
            </a:endParaRPr>
          </a:p>
          <a:p>
            <a:pPr>
              <a:buFontTx/>
              <a:buNone/>
              <a:defRPr/>
            </a:pPr>
            <a:r>
              <a:rPr lang="en-US" altLang="zh-CN" sz="2400">
                <a:solidFill>
                  <a:schemeClr val="accent6"/>
                </a:solidFill>
                <a:latin typeface="+mn-ea"/>
                <a:cs typeface="楷体_GB2312" charset="0"/>
              </a:rPr>
              <a:t>1 </a:t>
            </a:r>
            <a:r>
              <a:rPr lang="zh-CN" altLang="en-US" sz="2400">
                <a:solidFill>
                  <a:schemeClr val="accent6"/>
                </a:solidFill>
                <a:latin typeface="+mn-ea"/>
                <a:cs typeface="楷体_GB2312" charset="0"/>
              </a:rPr>
              <a:t>被（助词）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endParaRPr lang="en-US" altLang="zh-CN" sz="2400">
              <a:solidFill>
                <a:schemeClr val="accent6"/>
              </a:solidFill>
              <a:latin typeface="+mn-ea"/>
              <a:cs typeface="楷体_GB2312" charset="0"/>
            </a:endParaRPr>
          </a:p>
          <a:p>
            <a:pPr indent="-609600">
              <a:buFontTx/>
              <a:buNone/>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信而见疑</a:t>
            </a:r>
            <a:r>
              <a:rPr lang="zh-CN" altLang="en-US" sz="2400">
                <a:solidFill>
                  <a:schemeClr val="accent6"/>
                </a:solidFill>
                <a:latin typeface="+mn-ea"/>
                <a:cs typeface="楷体_GB2312" charset="0"/>
              </a:rPr>
              <a:t>，忠而被谤，能无怨乎？</a:t>
            </a:r>
            <a:endParaRPr lang="en-US" altLang="zh-CN" sz="2400">
              <a:solidFill>
                <a:schemeClr val="accent6"/>
              </a:solidFill>
              <a:latin typeface="+mn-ea"/>
              <a:cs typeface="楷体_GB2312" charset="0"/>
            </a:endParaRPr>
          </a:p>
          <a:p>
            <a:pPr indent="-609600">
              <a:defRPr/>
            </a:pPr>
            <a:r>
              <a:rPr lang="en-US" altLang="zh-CN" sz="2400">
                <a:solidFill>
                  <a:schemeClr val="accent6"/>
                </a:solidFill>
                <a:latin typeface="+mn-ea"/>
                <a:cs typeface="楷体_GB2312" charset="0"/>
              </a:rPr>
              <a:t>2 </a:t>
            </a:r>
            <a:r>
              <a:rPr lang="zh-CN" altLang="en-US" sz="2400">
                <a:solidFill>
                  <a:schemeClr val="accent6"/>
                </a:solidFill>
                <a:latin typeface="+mn-ea"/>
                <a:cs typeface="楷体_GB2312" charset="0"/>
              </a:rPr>
              <a:t>被（助词）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于</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施事</a:t>
            </a:r>
            <a:endParaRPr lang="en-US" altLang="zh-CN" sz="2400">
              <a:solidFill>
                <a:schemeClr val="accent6"/>
              </a:solidFill>
              <a:latin typeface="+mn-ea"/>
              <a:cs typeface="楷体_GB2312" charset="0"/>
            </a:endParaRPr>
          </a:p>
          <a:p>
            <a:pPr>
              <a:buFontTx/>
              <a:buNone/>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栗腹以十万之众五折于外</a:t>
            </a:r>
            <a:r>
              <a:rPr lang="zh-CN" altLang="en-US" sz="2400">
                <a:solidFill>
                  <a:schemeClr val="accent6"/>
                </a:solidFill>
                <a:latin typeface="+mn-ea"/>
                <a:cs typeface="楷体_GB2312" charset="0"/>
              </a:rPr>
              <a:t>，以万乘之国（燕国）被围于赵。</a:t>
            </a:r>
            <a:endParaRPr lang="en-US" altLang="zh-CN" sz="2400">
              <a:solidFill>
                <a:schemeClr val="accent6"/>
              </a:solidFill>
              <a:latin typeface="+mn-ea"/>
              <a:cs typeface="楷体_GB2312" charset="0"/>
            </a:endParaRPr>
          </a:p>
          <a:p>
            <a:pPr>
              <a:buFontTx/>
              <a:buNone/>
              <a:defRPr/>
            </a:pPr>
            <a:r>
              <a:rPr lang="zh-CN" altLang="zh-CN" sz="2400">
                <a:solidFill>
                  <a:schemeClr val="accent6"/>
                </a:solidFill>
                <a:latin typeface="+mn-ea"/>
                <a:cs typeface="楷体_GB2312" charset="0"/>
              </a:rPr>
              <a:t>3</a:t>
            </a:r>
            <a:r>
              <a:rPr lang="en-US" altLang="zh-CN" sz="2400">
                <a:solidFill>
                  <a:schemeClr val="accent6"/>
                </a:solidFill>
                <a:latin typeface="+mn-ea"/>
                <a:cs typeface="楷体_GB2312" charset="0"/>
              </a:rPr>
              <a:t> </a:t>
            </a:r>
            <a:r>
              <a:rPr lang="zh-CN" altLang="en-US" sz="2400">
                <a:solidFill>
                  <a:schemeClr val="accent6"/>
                </a:solidFill>
                <a:latin typeface="+mn-ea"/>
                <a:cs typeface="楷体_GB2312" charset="0"/>
              </a:rPr>
              <a:t>被（介词）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施事</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endParaRPr lang="en-US" altLang="zh-CN" sz="2400">
              <a:solidFill>
                <a:schemeClr val="accent6"/>
              </a:solidFill>
              <a:latin typeface="+mn-ea"/>
              <a:cs typeface="楷体_GB2312" charset="0"/>
            </a:endParaRPr>
          </a:p>
          <a:p>
            <a:pPr>
              <a:buFontTx/>
              <a:buNone/>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a:t>
            </a:r>
            <a:r>
              <a:rPr lang="zh-CN" altLang="en-US" sz="2400">
                <a:solidFill>
                  <a:schemeClr val="accent6"/>
                </a:solidFill>
                <a:latin typeface="+mn-ea"/>
                <a:cs typeface="楷体_GB2312" charset="0"/>
              </a:rPr>
              <a:t>庾）亮子被苏峻害。</a:t>
            </a:r>
            <a:endParaRPr lang="en-US" altLang="zh-CN" sz="2400">
              <a:solidFill>
                <a:schemeClr val="accent6"/>
              </a:solidFill>
              <a:latin typeface="+mn-ea"/>
              <a:cs typeface="楷体_GB2312" charset="0"/>
            </a:endParaRPr>
          </a:p>
          <a:p>
            <a:pPr>
              <a:buFontTx/>
              <a:buNone/>
              <a:defRPr/>
            </a:pPr>
            <a:r>
              <a:rPr lang="en-US" altLang="zh-CN" sz="2400">
                <a:solidFill>
                  <a:schemeClr val="accent6"/>
                </a:solidFill>
                <a:latin typeface="+mn-ea"/>
                <a:cs typeface="楷体_GB2312" charset="0"/>
              </a:rPr>
              <a:t>4 </a:t>
            </a:r>
            <a:r>
              <a:rPr lang="zh-CN" altLang="en-US" sz="2400">
                <a:solidFill>
                  <a:schemeClr val="accent6"/>
                </a:solidFill>
                <a:latin typeface="+mn-ea"/>
                <a:cs typeface="楷体_GB2312" charset="0"/>
              </a:rPr>
              <a:t>被（介词）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施事</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所（助词）</a:t>
            </a:r>
            <a:r>
              <a:rPr lang="en-US" altLang="zh-CN" sz="2400">
                <a:solidFill>
                  <a:schemeClr val="accent6"/>
                </a:solidFill>
                <a:latin typeface="+mn-ea"/>
                <a:cs typeface="楷体_GB2312" charset="0"/>
              </a:rPr>
              <a:t>+</a:t>
            </a:r>
            <a:r>
              <a:rPr lang="zh-CN" altLang="en-US" sz="2400" smtClean="0">
                <a:solidFill>
                  <a:schemeClr val="accent6"/>
                </a:solidFill>
                <a:latin typeface="+mn-ea"/>
                <a:cs typeface="楷体_GB2312" charset="0"/>
              </a:rPr>
              <a:t>动词</a:t>
            </a:r>
            <a:endParaRPr lang="en-US" altLang="zh-CN" sz="2400">
              <a:solidFill>
                <a:schemeClr val="accent6"/>
              </a:solidFill>
              <a:latin typeface="+mn-ea"/>
              <a:cs typeface="楷体_GB2312" charset="0"/>
            </a:endParaRPr>
          </a:p>
          <a:p>
            <a:pPr>
              <a:buFontTx/>
              <a:buNone/>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因被匈奴所破</a:t>
            </a:r>
            <a:r>
              <a:rPr lang="zh-CN" altLang="en-US" sz="2400">
                <a:solidFill>
                  <a:schemeClr val="accent6"/>
                </a:solidFill>
                <a:latin typeface="+mn-ea"/>
                <a:cs typeface="楷体_GB2312" charset="0"/>
              </a:rPr>
              <a:t>，西逾葱岭，遂有其国</a:t>
            </a:r>
            <a:r>
              <a:rPr lang="zh-CN" altLang="en-US" sz="2400" smtClean="0">
                <a:solidFill>
                  <a:schemeClr val="accent6"/>
                </a:solidFill>
                <a:latin typeface="+mn-ea"/>
                <a:cs typeface="楷体_GB2312" charset="0"/>
              </a:rPr>
              <a:t>。</a:t>
            </a:r>
            <a:endParaRPr lang="en-US" altLang="zh-CN" sz="2400">
              <a:solidFill>
                <a:schemeClr val="accent6"/>
              </a:solidFill>
              <a:latin typeface="+mn-ea"/>
              <a:cs typeface="楷体_GB2312" charset="0"/>
            </a:endParaRPr>
          </a:p>
          <a:p>
            <a:pPr>
              <a:buFontTx/>
              <a:buNone/>
              <a:defRPr/>
            </a:pPr>
            <a:r>
              <a:rPr lang="en-US" altLang="zh-CN" sz="2400" smtClean="0">
                <a:solidFill>
                  <a:schemeClr val="accent6"/>
                </a:solidFill>
                <a:latin typeface="+mn-ea"/>
                <a:cs typeface="楷体_GB2312" charset="0"/>
              </a:rPr>
              <a:t>5 </a:t>
            </a:r>
            <a:r>
              <a:rPr lang="zh-CN" altLang="en-US" sz="2400">
                <a:solidFill>
                  <a:schemeClr val="accent6"/>
                </a:solidFill>
                <a:latin typeface="+mn-ea"/>
                <a:cs typeface="楷体_GB2312" charset="0"/>
              </a:rPr>
              <a:t>被（介词）</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施事</a:t>
            </a:r>
            <a:r>
              <a:rPr lang="en-US" altLang="zh-CN" sz="2400">
                <a:solidFill>
                  <a:schemeClr val="accent6"/>
                </a:solidFill>
                <a:latin typeface="+mn-ea"/>
                <a:cs typeface="楷体_GB2312" charset="0"/>
              </a:rPr>
              <a:t>+</a:t>
            </a:r>
            <a:r>
              <a:rPr lang="zh-CN" altLang="en-US" sz="2400">
                <a:solidFill>
                  <a:schemeClr val="accent6"/>
                </a:solidFill>
                <a:latin typeface="+mn-ea"/>
                <a:cs typeface="楷体_GB2312" charset="0"/>
              </a:rPr>
              <a:t>动词</a:t>
            </a:r>
            <a:r>
              <a:rPr lang="en-US" altLang="zh-CN" sz="2400">
                <a:solidFill>
                  <a:schemeClr val="accent6"/>
                </a:solidFill>
                <a:latin typeface="+mn-ea"/>
                <a:cs typeface="楷体_GB2312" charset="0"/>
              </a:rPr>
              <a:t>+</a:t>
            </a:r>
            <a:r>
              <a:rPr lang="zh-CN" altLang="en-US" sz="2400" smtClean="0">
                <a:solidFill>
                  <a:schemeClr val="accent6"/>
                </a:solidFill>
                <a:latin typeface="+mn-ea"/>
                <a:cs typeface="楷体_GB2312" charset="0"/>
              </a:rPr>
              <a:t>宾语（宾语直</a:t>
            </a:r>
            <a:r>
              <a:rPr lang="zh-CN" altLang="en-US" sz="2400">
                <a:solidFill>
                  <a:schemeClr val="accent6"/>
                </a:solidFill>
                <a:latin typeface="+mn-ea"/>
                <a:cs typeface="楷体_GB2312" charset="0"/>
              </a:rPr>
              <a:t>接受事，</a:t>
            </a:r>
            <a:r>
              <a:rPr lang="zh-CN" altLang="en-US" sz="2400" smtClean="0">
                <a:solidFill>
                  <a:schemeClr val="accent6"/>
                </a:solidFill>
                <a:latin typeface="+mn-ea"/>
                <a:cs typeface="楷体_GB2312" charset="0"/>
              </a:rPr>
              <a:t>主语间接受事）</a:t>
            </a:r>
            <a:endParaRPr lang="en-US" altLang="zh-CN" sz="2400">
              <a:solidFill>
                <a:schemeClr val="accent6"/>
              </a:solidFill>
              <a:latin typeface="+mn-ea"/>
              <a:cs typeface="楷体_GB2312" charset="0"/>
            </a:endParaRPr>
          </a:p>
          <a:p>
            <a:pPr>
              <a:buFontTx/>
              <a:buNone/>
              <a:defRPr/>
            </a:pPr>
            <a:r>
              <a:rPr lang="en-US" altLang="zh-CN" sz="2400" smtClean="0">
                <a:solidFill>
                  <a:schemeClr val="accent6"/>
                </a:solidFill>
                <a:latin typeface="+mn-ea"/>
                <a:cs typeface="楷体_GB2312" charset="0"/>
              </a:rPr>
              <a:t>    </a:t>
            </a:r>
            <a:r>
              <a:rPr lang="zh-CN" altLang="en-US" sz="2400" smtClean="0">
                <a:solidFill>
                  <a:schemeClr val="accent6"/>
                </a:solidFill>
                <a:latin typeface="+mn-ea"/>
                <a:cs typeface="楷体_GB2312" charset="0"/>
              </a:rPr>
              <a:t>祢衡被魏武帝贬为鼓吏。</a:t>
            </a:r>
            <a:endParaRPr lang="en-US" altLang="zh-CN" sz="2400">
              <a:solidFill>
                <a:schemeClr val="accent6"/>
              </a:solidFill>
              <a:latin typeface="+mn-ea"/>
              <a:cs typeface="楷体_GB2312" charset="0"/>
            </a:endParaRPr>
          </a:p>
        </p:txBody>
      </p:sp>
      <p:pic>
        <p:nvPicPr>
          <p:cNvPr id="52" name="New picture"/>
          <p:cNvPicPr/>
          <p:nvPr/>
        </p:nvPicPr>
        <p:blipFill>
          <a:blip r:embed="rId3"/>
          <a:stretch>
            <a:fillRect/>
          </a:stretch>
        </p:blipFill>
        <p:spPr>
          <a:xfrm>
            <a:off x="10401300" y="10337800"/>
            <a:ext cx="342900" cy="254000"/>
          </a:xfrm>
          <a:prstGeom prst="cube">
            <a:avLst/>
          </a:prstGeom>
        </p:spPr>
      </p:pic>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第一节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绪论</a:t>
              </a:r>
              <a:endParaRPr lang="zh-CN" altLang="zh-CN" sz="2800" b="1">
                <a:solidFill>
                  <a:srgbClr val="FFFFFF"/>
                </a:solidFill>
                <a:latin typeface="叶根友毛笔行书" pitchFamily="2" charset="-122"/>
                <a:ea typeface="叶根友毛笔行书" pitchFamily="2" charset="-122"/>
              </a:endParaRPr>
            </a:p>
          </p:txBody>
        </p:sp>
      </p:grpSp>
      <p:sp>
        <p:nvSpPr>
          <p:cNvPr id="5" name="文本框 4"/>
          <p:cNvSpPr txBox="1"/>
          <p:nvPr/>
        </p:nvSpPr>
        <p:spPr>
          <a:xfrm>
            <a:off x="1835696" y="1059582"/>
            <a:ext cx="6192688" cy="3416320"/>
          </a:xfrm>
          <a:prstGeom prst="rect">
            <a:avLst/>
          </a:prstGeom>
          <a:noFill/>
        </p:spPr>
        <p:txBody>
          <a:bodyPr wrap="square" rtlCol="0">
            <a:spAutoFit/>
          </a:bodyPr>
          <a:lstStyle/>
          <a:p>
            <a:pPr>
              <a:buFontTx/>
              <a:buNone/>
            </a:pPr>
            <a:r>
              <a:rPr lang="en-US" altLang="zh-CN" sz="2400" smtClean="0">
                <a:solidFill>
                  <a:srgbClr val="080808"/>
                </a:solidFill>
                <a:latin typeface="+mj-ea"/>
                <a:ea typeface="+mj-ea"/>
                <a:cs typeface="楷体_GB2312" charset="0"/>
              </a:rPr>
              <a:t>    3 </a:t>
            </a:r>
            <a:r>
              <a:rPr lang="zh-CN" altLang="en-US" sz="2400">
                <a:solidFill>
                  <a:srgbClr val="080808"/>
                </a:solidFill>
                <a:latin typeface="+mj-ea"/>
                <a:ea typeface="+mj-ea"/>
                <a:cs typeface="楷体_GB2312" charset="0"/>
              </a:rPr>
              <a:t>内容</a:t>
            </a:r>
            <a:r>
              <a:rPr lang="zh-CN" altLang="en-US" sz="2400" smtClean="0">
                <a:solidFill>
                  <a:srgbClr val="080808"/>
                </a:solidFill>
                <a:latin typeface="+mj-ea"/>
                <a:ea typeface="+mj-ea"/>
                <a:cs typeface="楷体_GB2312" charset="0"/>
              </a:rPr>
              <a:t>：文言和古白话。</a:t>
            </a:r>
            <a:endParaRPr lang="en-US" altLang="zh-CN" sz="2400" smtClean="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endParaRPr lang="en-US" altLang="zh-CN" sz="2400" smtClean="0">
              <a:solidFill>
                <a:srgbClr val="080808"/>
              </a:solidFill>
              <a:latin typeface="+mj-ea"/>
              <a:ea typeface="+mj-ea"/>
              <a:cs typeface="楷体_GB2312" charset="0"/>
            </a:endParaRPr>
          </a:p>
          <a:p>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文言是以先秦口语为基础进</a:t>
            </a:r>
            <a:r>
              <a:rPr lang="zh-CN" altLang="en-US" sz="2400">
                <a:solidFill>
                  <a:srgbClr val="080808"/>
                </a:solidFill>
                <a:latin typeface="+mj-ea"/>
                <a:ea typeface="+mj-ea"/>
                <a:cs typeface="楷体_GB2312" charset="0"/>
              </a:rPr>
              <a:t>行加工的书面语言</a:t>
            </a:r>
            <a:r>
              <a:rPr lang="zh-CN" altLang="en-US" sz="2400" smtClean="0">
                <a:solidFill>
                  <a:srgbClr val="080808"/>
                </a:solidFill>
                <a:latin typeface="+mj-ea"/>
                <a:ea typeface="+mj-ea"/>
                <a:cs typeface="楷体_GB2312" charset="0"/>
              </a:rPr>
              <a:t>。如，诸子</a:t>
            </a:r>
            <a:r>
              <a:rPr lang="zh-CN" altLang="en-US" sz="2400">
                <a:solidFill>
                  <a:srgbClr val="080808"/>
                </a:solidFill>
                <a:latin typeface="+mj-ea"/>
                <a:ea typeface="+mj-ea"/>
                <a:cs typeface="楷体_GB2312" charset="0"/>
              </a:rPr>
              <a:t>百家的文章，</a:t>
            </a:r>
            <a:r>
              <a:rPr lang="en-US" altLang="zh-CN" sz="240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史记</a:t>
            </a:r>
            <a:r>
              <a:rPr lang="en-US" altLang="zh-CN" sz="240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战国策</a:t>
            </a:r>
            <a:r>
              <a:rPr lang="en-US" altLang="zh-CN" sz="240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国语</a:t>
            </a:r>
            <a:r>
              <a:rPr lang="en-US" altLang="zh-CN" sz="240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左传</a:t>
            </a:r>
            <a:r>
              <a:rPr lang="en-US" altLang="zh-CN" sz="2400" smtClean="0">
                <a:solidFill>
                  <a:srgbClr val="080808"/>
                </a:solidFill>
                <a:latin typeface="+mj-ea"/>
                <a:ea typeface="+mj-ea"/>
                <a:cs typeface="楷体_GB2312" charset="0"/>
              </a:rPr>
              <a:t>》</a:t>
            </a:r>
            <a:r>
              <a:rPr lang="zh-CN" altLang="en-US" sz="2400" smtClean="0">
                <a:solidFill>
                  <a:srgbClr val="080808"/>
                </a:solidFill>
                <a:latin typeface="+mj-ea"/>
                <a:ea typeface="+mj-ea"/>
                <a:cs typeface="楷体_GB2312" charset="0"/>
              </a:rPr>
              <a:t>。</a:t>
            </a:r>
            <a:endParaRPr lang="en-US" altLang="zh-CN" sz="2400" smtClean="0">
              <a:solidFill>
                <a:srgbClr val="080808"/>
              </a:solidFill>
              <a:latin typeface="+mj-ea"/>
              <a:ea typeface="+mj-ea"/>
              <a:cs typeface="楷体_GB2312" charset="0"/>
            </a:endParaRPr>
          </a:p>
          <a:p>
            <a:endParaRPr lang="en-US" altLang="zh-CN" sz="2400" smtClean="0">
              <a:solidFill>
                <a:srgbClr val="080808"/>
              </a:solidFill>
              <a:latin typeface="+mj-ea"/>
              <a:ea typeface="+mj-ea"/>
              <a:cs typeface="楷体_GB2312" charset="0"/>
            </a:endParaRPr>
          </a:p>
          <a:p>
            <a:r>
              <a:rPr lang="en-US" altLang="zh-CN" sz="2400">
                <a:solidFill>
                  <a:srgbClr val="080808"/>
                </a:solidFill>
                <a:latin typeface="+mj-ea"/>
                <a:ea typeface="+mj-ea"/>
                <a:cs typeface="楷体_GB2312" charset="0"/>
              </a:rPr>
              <a:t> </a:t>
            </a:r>
            <a:r>
              <a:rPr lang="en-US" altLang="zh-CN" sz="2400" smtClean="0">
                <a:solidFill>
                  <a:srgbClr val="080808"/>
                </a:solidFill>
                <a:latin typeface="+mj-ea"/>
                <a:ea typeface="+mj-ea"/>
                <a:cs typeface="楷体_GB2312" charset="0"/>
              </a:rPr>
              <a:t>   </a:t>
            </a:r>
            <a:r>
              <a:rPr lang="zh-CN" altLang="en-US" sz="2400" smtClean="0">
                <a:solidFill>
                  <a:srgbClr val="080808"/>
                </a:solidFill>
                <a:latin typeface="+mj-ea"/>
                <a:ea typeface="+mj-ea"/>
                <a:cs typeface="楷体_GB2312" charset="0"/>
              </a:rPr>
              <a:t>古白话是六朝以</a:t>
            </a:r>
            <a:r>
              <a:rPr lang="zh-CN" altLang="en-US" sz="2400">
                <a:solidFill>
                  <a:srgbClr val="080808"/>
                </a:solidFill>
                <a:latin typeface="+mj-ea"/>
                <a:ea typeface="+mj-ea"/>
                <a:cs typeface="楷体_GB2312" charset="0"/>
              </a:rPr>
              <a:t>后，以北方口语为基础进行加工的书面语</a:t>
            </a:r>
            <a:r>
              <a:rPr lang="zh-CN" altLang="en-US" sz="2400" smtClean="0">
                <a:solidFill>
                  <a:srgbClr val="080808"/>
                </a:solidFill>
                <a:latin typeface="+mj-ea"/>
                <a:ea typeface="+mj-ea"/>
                <a:cs typeface="楷体_GB2312" charset="0"/>
              </a:rPr>
              <a:t>言。如，元杂剧像</a:t>
            </a:r>
            <a:r>
              <a:rPr lang="en-US" altLang="zh-CN" sz="240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窦娥冤</a:t>
            </a:r>
            <a:r>
              <a:rPr lang="en-US" altLang="zh-CN" sz="2400">
                <a:solidFill>
                  <a:srgbClr val="080808"/>
                </a:solidFill>
                <a:latin typeface="+mj-ea"/>
                <a:ea typeface="+mj-ea"/>
                <a:cs typeface="楷体_GB2312" charset="0"/>
              </a:rPr>
              <a:t>》</a:t>
            </a:r>
            <a:r>
              <a:rPr lang="zh-CN" altLang="en-US" sz="2400">
                <a:solidFill>
                  <a:srgbClr val="080808"/>
                </a:solidFill>
                <a:latin typeface="+mj-ea"/>
                <a:ea typeface="+mj-ea"/>
                <a:cs typeface="楷体_GB2312" charset="0"/>
              </a:rPr>
              <a:t>，明清小说中的古代四大</a:t>
            </a:r>
            <a:r>
              <a:rPr lang="zh-CN" altLang="en-US" sz="2400" smtClean="0">
                <a:solidFill>
                  <a:srgbClr val="080808"/>
                </a:solidFill>
                <a:latin typeface="+mj-ea"/>
                <a:ea typeface="+mj-ea"/>
                <a:cs typeface="楷体_GB2312" charset="0"/>
              </a:rPr>
              <a:t>名著。</a:t>
            </a:r>
            <a:endParaRPr lang="en-US" altLang="zh-CN" sz="2400">
              <a:solidFill>
                <a:srgbClr val="080808"/>
              </a:solidFill>
              <a:latin typeface="+mj-ea"/>
              <a:ea typeface="+mj-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第二节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汉字</a:t>
              </a:r>
              <a:endParaRPr lang="zh-CN" altLang="zh-CN" sz="2800" b="1">
                <a:solidFill>
                  <a:srgbClr val="FFFFFF"/>
                </a:solidFill>
                <a:latin typeface="叶根友毛笔行书" pitchFamily="2" charset="-122"/>
                <a:ea typeface="叶根友毛笔行书" pitchFamily="2" charset="-122"/>
              </a:endParaRPr>
            </a:p>
          </p:txBody>
        </p:sp>
      </p:grpSp>
      <p:sp>
        <p:nvSpPr>
          <p:cNvPr id="5" name="文本框 4"/>
          <p:cNvSpPr txBox="1"/>
          <p:nvPr/>
        </p:nvSpPr>
        <p:spPr>
          <a:xfrm>
            <a:off x="1043608" y="843558"/>
            <a:ext cx="7200800" cy="3742563"/>
          </a:xfrm>
          <a:prstGeom prst="rect">
            <a:avLst/>
          </a:prstGeom>
          <a:noFill/>
        </p:spPr>
        <p:txBody>
          <a:bodyPr wrap="square" rtlCol="0">
            <a:spAutoFit/>
          </a:bodyPr>
          <a:lstStyle/>
          <a:p>
            <a:pPr>
              <a:lnSpc>
                <a:spcPct val="110000"/>
              </a:lnSpc>
              <a:buFontTx/>
              <a:buNone/>
            </a:pPr>
            <a:r>
              <a:rPr lang="zh-CN" altLang="en-US" sz="2400" b="1" smtClean="0">
                <a:solidFill>
                  <a:srgbClr val="080808"/>
                </a:solidFill>
                <a:latin typeface="+mn-ea"/>
                <a:cs typeface="楷体_GB2312" charset="0"/>
              </a:rPr>
              <a:t>二</a:t>
            </a:r>
            <a:r>
              <a:rPr lang="en-US" altLang="zh-CN" sz="2400" b="1" smtClean="0">
                <a:solidFill>
                  <a:srgbClr val="080808"/>
                </a:solidFill>
                <a:latin typeface="+mn-ea"/>
                <a:cs typeface="楷体_GB2312" charset="0"/>
              </a:rPr>
              <a:t> </a:t>
            </a:r>
            <a:r>
              <a:rPr lang="zh-CN" altLang="en-US" sz="2400" b="1" smtClean="0">
                <a:solidFill>
                  <a:srgbClr val="080808"/>
                </a:solidFill>
                <a:latin typeface="+mn-ea"/>
                <a:cs typeface="楷体_GB2312" charset="0"/>
              </a:rPr>
              <a:t>汉字的形体构造（六书）</a:t>
            </a:r>
            <a:endParaRPr lang="en-US" altLang="zh-CN" sz="2400" b="1" smtClean="0">
              <a:solidFill>
                <a:srgbClr val="080808"/>
              </a:solidFill>
              <a:latin typeface="+mn-ea"/>
              <a:cs typeface="楷体_GB2312" charset="0"/>
            </a:endParaRPr>
          </a:p>
          <a:p>
            <a:pPr>
              <a:lnSpc>
                <a:spcPct val="110000"/>
              </a:lnSpc>
            </a:pPr>
            <a:endParaRPr lang="en-US" altLang="zh-CN" sz="2400" smtClean="0">
              <a:solidFill>
                <a:srgbClr val="080808"/>
              </a:solidFill>
              <a:latin typeface="+mn-ea"/>
              <a:cs typeface="楷体_GB2312" charset="0"/>
            </a:endParaRPr>
          </a:p>
          <a:p>
            <a:pPr>
              <a:lnSpc>
                <a:spcPct val="110000"/>
              </a:lnSpc>
            </a:pPr>
            <a:r>
              <a:rPr lang="zh-CN" altLang="en-US" sz="2400" smtClean="0">
                <a:solidFill>
                  <a:srgbClr val="080808"/>
                </a:solidFill>
                <a:latin typeface="+mn-ea"/>
                <a:cs typeface="楷体_GB2312" charset="0"/>
              </a:rPr>
              <a:t>许慎</a:t>
            </a:r>
            <a:r>
              <a:rPr lang="en-US" altLang="zh-CN" sz="2400" smtClean="0">
                <a:solidFill>
                  <a:srgbClr val="080808"/>
                </a:solidFill>
                <a:latin typeface="+mn-ea"/>
                <a:cs typeface="楷体_GB2312" charset="0"/>
              </a:rPr>
              <a:t>《</a:t>
            </a:r>
            <a:r>
              <a:rPr lang="zh-CN" altLang="en-US" sz="2400" smtClean="0">
                <a:solidFill>
                  <a:srgbClr val="080808"/>
                </a:solidFill>
                <a:latin typeface="+mn-ea"/>
                <a:cs typeface="楷体_GB2312" charset="0"/>
              </a:rPr>
              <a:t>说文解字</a:t>
            </a:r>
            <a:r>
              <a:rPr lang="en-US" altLang="zh-CN" sz="2400" smtClean="0">
                <a:solidFill>
                  <a:srgbClr val="080808"/>
                </a:solidFill>
                <a:latin typeface="+mn-ea"/>
                <a:cs typeface="楷体_GB2312" charset="0"/>
              </a:rPr>
              <a:t>·</a:t>
            </a:r>
            <a:r>
              <a:rPr lang="zh-CN" altLang="en-US" sz="2400" smtClean="0">
                <a:solidFill>
                  <a:srgbClr val="080808"/>
                </a:solidFill>
                <a:latin typeface="+mn-ea"/>
                <a:cs typeface="楷体_GB2312" charset="0"/>
              </a:rPr>
              <a:t>叙</a:t>
            </a:r>
            <a:r>
              <a:rPr lang="en-US" altLang="zh-CN" sz="2400" smtClean="0">
                <a:solidFill>
                  <a:srgbClr val="080808"/>
                </a:solidFill>
                <a:latin typeface="+mn-ea"/>
                <a:cs typeface="楷体_GB2312" charset="0"/>
              </a:rPr>
              <a:t>》</a:t>
            </a:r>
            <a:r>
              <a:rPr lang="zh-CN" altLang="en-US" sz="2400" smtClean="0">
                <a:solidFill>
                  <a:srgbClr val="080808"/>
                </a:solidFill>
                <a:latin typeface="+mn-ea"/>
                <a:cs typeface="楷体_GB2312" charset="0"/>
              </a:rPr>
              <a:t>：“六书说”。</a:t>
            </a:r>
            <a:endParaRPr lang="en-US" altLang="zh-CN" sz="2400" smtClean="0">
              <a:solidFill>
                <a:srgbClr val="080808"/>
              </a:solidFill>
              <a:latin typeface="+mn-ea"/>
              <a:cs typeface="楷体_GB2312" charset="0"/>
            </a:endParaRPr>
          </a:p>
          <a:p>
            <a:pPr>
              <a:lnSpc>
                <a:spcPct val="110000"/>
              </a:lnSpc>
            </a:pPr>
            <a:endParaRPr lang="en-US" altLang="zh-CN" sz="2400">
              <a:solidFill>
                <a:srgbClr val="080808"/>
              </a:solidFill>
              <a:latin typeface="+mn-ea"/>
              <a:cs typeface="楷体_GB2312" charset="0"/>
            </a:endParaRPr>
          </a:p>
          <a:p>
            <a:pPr>
              <a:lnSpc>
                <a:spcPct val="110000"/>
              </a:lnSpc>
            </a:pPr>
            <a:r>
              <a:rPr lang="en-US" altLang="zh-CN" sz="2400">
                <a:solidFill>
                  <a:srgbClr val="080808"/>
                </a:solidFill>
                <a:latin typeface="+mn-ea"/>
                <a:cs typeface="楷体_GB2312" charset="0"/>
              </a:rPr>
              <a:t>  1 </a:t>
            </a:r>
            <a:r>
              <a:rPr lang="zh-CN" altLang="en-US" sz="2400">
                <a:solidFill>
                  <a:srgbClr val="080808"/>
                </a:solidFill>
                <a:latin typeface="+mn-ea"/>
                <a:cs typeface="楷体_GB2312" charset="0"/>
              </a:rPr>
              <a:t>象形</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：“象形者，画成其物，随体诘诎（弯</a:t>
            </a:r>
            <a:r>
              <a:rPr lang="en-US" altLang="zh-CN" sz="2400">
                <a:solidFill>
                  <a:srgbClr val="080808"/>
                </a:solidFill>
                <a:latin typeface="+mn-ea"/>
                <a:cs typeface="楷体_GB2312" charset="0"/>
              </a:rPr>
              <a:t> </a:t>
            </a:r>
            <a:endParaRPr lang="en-US" altLang="zh-CN" sz="2400">
              <a:solidFill>
                <a:srgbClr val="080808"/>
              </a:solidFill>
              <a:latin typeface="+mn-ea"/>
              <a:cs typeface="楷体_GB2312" charset="0"/>
            </a:endParaRPr>
          </a:p>
          <a:p>
            <a:pPr>
              <a:lnSpc>
                <a:spcPct val="110000"/>
              </a:lnSpc>
            </a:pP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曲），日月是也。</a:t>
            </a:r>
            <a:r>
              <a:rPr lang="zh-CN" altLang="en-US" sz="2400" smtClean="0">
                <a:solidFill>
                  <a:srgbClr val="080808"/>
                </a:solidFill>
                <a:latin typeface="+mn-ea"/>
                <a:cs typeface="楷体_GB2312" charset="0"/>
              </a:rPr>
              <a:t>”通过描摹事物的形</a:t>
            </a:r>
            <a:endParaRPr lang="en-US" altLang="zh-CN" sz="2400" smtClean="0">
              <a:solidFill>
                <a:srgbClr val="080808"/>
              </a:solidFill>
              <a:latin typeface="+mn-ea"/>
              <a:cs typeface="楷体_GB2312" charset="0"/>
            </a:endParaRPr>
          </a:p>
          <a:p>
            <a:pPr>
              <a:lnSpc>
                <a:spcPct val="110000"/>
              </a:lnSpc>
            </a:pP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象和线条而造字。</a:t>
            </a:r>
            <a:endParaRPr lang="en-US" altLang="zh-CN" sz="2400" smtClean="0">
              <a:solidFill>
                <a:srgbClr val="080808"/>
              </a:solidFill>
              <a:latin typeface="+mn-ea"/>
              <a:cs typeface="楷体_GB2312" charset="0"/>
            </a:endParaRPr>
          </a:p>
          <a:p>
            <a:pPr>
              <a:lnSpc>
                <a:spcPct val="110000"/>
              </a:lnSpc>
            </a:pPr>
            <a:r>
              <a:rPr lang="en-US" altLang="zh-CN" sz="2400" smtClean="0">
                <a:solidFill>
                  <a:srgbClr val="080808"/>
                </a:solidFill>
                <a:latin typeface="+mn-ea"/>
                <a:cs typeface="楷体_GB2312" charset="0"/>
              </a:rPr>
              <a:t> </a:t>
            </a:r>
            <a:r>
              <a:rPr lang="zh-CN" altLang="en-US" sz="2400">
                <a:solidFill>
                  <a:srgbClr val="080808"/>
                </a:solidFill>
                <a:latin typeface="+mn-ea"/>
                <a:cs typeface="楷体_GB2312" charset="0"/>
              </a:rPr>
              <a:t>（</a:t>
            </a:r>
            <a:r>
              <a:rPr lang="en-US" altLang="zh-CN" sz="2400">
                <a:solidFill>
                  <a:srgbClr val="080808"/>
                </a:solidFill>
                <a:latin typeface="+mn-ea"/>
                <a:cs typeface="楷体_GB2312" charset="0"/>
              </a:rPr>
              <a:t>1</a:t>
            </a:r>
            <a:r>
              <a:rPr lang="zh-CN" altLang="en-US" sz="2400">
                <a:solidFill>
                  <a:srgbClr val="080808"/>
                </a:solidFill>
                <a:latin typeface="+mn-ea"/>
                <a:cs typeface="楷体_GB2312" charset="0"/>
              </a:rPr>
              <a:t>）独体象形：木</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水</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刀</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人</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口</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手</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女</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止</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牛</a:t>
            </a:r>
            <a:endParaRPr lang="en-US" altLang="zh-CN" sz="2400">
              <a:solidFill>
                <a:srgbClr val="080808"/>
              </a:solidFill>
              <a:latin typeface="+mn-ea"/>
              <a:cs typeface="楷体_GB2312" charset="0"/>
            </a:endParaRPr>
          </a:p>
          <a:p>
            <a:pPr>
              <a:lnSpc>
                <a:spcPct val="110000"/>
              </a:lnSpc>
            </a:pP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a:t>
            </a:r>
            <a:r>
              <a:rPr lang="en-US" altLang="zh-CN" sz="2400">
                <a:solidFill>
                  <a:srgbClr val="080808"/>
                </a:solidFill>
                <a:latin typeface="+mn-ea"/>
                <a:cs typeface="楷体_GB2312" charset="0"/>
              </a:rPr>
              <a:t>2</a:t>
            </a:r>
            <a:r>
              <a:rPr lang="zh-CN" altLang="en-US" sz="2400">
                <a:solidFill>
                  <a:srgbClr val="080808"/>
                </a:solidFill>
                <a:latin typeface="+mn-ea"/>
                <a:cs typeface="楷体_GB2312" charset="0"/>
              </a:rPr>
              <a:t>）</a:t>
            </a:r>
            <a:r>
              <a:rPr lang="zh-CN" altLang="en-US" sz="2400" smtClean="0">
                <a:solidFill>
                  <a:srgbClr val="080808"/>
                </a:solidFill>
                <a:latin typeface="+mn-ea"/>
                <a:cs typeface="楷体_GB2312" charset="0"/>
              </a:rPr>
              <a:t>合体象形</a:t>
            </a:r>
            <a:r>
              <a:rPr lang="zh-CN" altLang="en-US" sz="2400">
                <a:solidFill>
                  <a:srgbClr val="080808"/>
                </a:solidFill>
                <a:latin typeface="+mn-ea"/>
                <a:cs typeface="楷体_GB2312" charset="0"/>
              </a:rPr>
              <a:t>：瓜</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果</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齿</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须</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眉</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州</a:t>
            </a:r>
            <a:endParaRPr lang="en-US" altLang="zh-CN" sz="2400">
              <a:solidFill>
                <a:srgbClr val="080808"/>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第二节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汉字</a:t>
              </a:r>
              <a:endParaRPr lang="zh-CN" altLang="zh-CN" sz="2800" b="1">
                <a:solidFill>
                  <a:srgbClr val="FFFFFF"/>
                </a:solidFill>
                <a:latin typeface="叶根友毛笔行书" pitchFamily="2" charset="-122"/>
                <a:ea typeface="叶根友毛笔行书" pitchFamily="2" charset="-122"/>
              </a:endParaRPr>
            </a:p>
          </p:txBody>
        </p:sp>
      </p:grpSp>
      <p:sp>
        <p:nvSpPr>
          <p:cNvPr id="5" name="文本框 4"/>
          <p:cNvSpPr txBox="1"/>
          <p:nvPr/>
        </p:nvSpPr>
        <p:spPr>
          <a:xfrm>
            <a:off x="1043608" y="843558"/>
            <a:ext cx="7200800" cy="4148828"/>
          </a:xfrm>
          <a:prstGeom prst="rect">
            <a:avLst/>
          </a:prstGeom>
          <a:noFill/>
        </p:spPr>
        <p:txBody>
          <a:bodyPr wrap="square" rtlCol="0">
            <a:spAutoFit/>
          </a:bodyPr>
          <a:lstStyle/>
          <a:p>
            <a:pPr>
              <a:lnSpc>
                <a:spcPct val="110000"/>
              </a:lnSpc>
              <a:buFontTx/>
              <a:buNone/>
            </a:pPr>
            <a:r>
              <a:rPr lang="en-US" altLang="zh-CN" sz="2400" smtClean="0">
                <a:solidFill>
                  <a:srgbClr val="080808"/>
                </a:solidFill>
                <a:latin typeface="+mn-ea"/>
                <a:cs typeface="楷体_GB2312" charset="0"/>
              </a:rPr>
              <a:t>    </a:t>
            </a:r>
            <a:r>
              <a:rPr lang="zh-CN" altLang="zh-CN" sz="2400" smtClean="0">
                <a:solidFill>
                  <a:srgbClr val="080808"/>
                </a:solidFill>
                <a:latin typeface="+mn-ea"/>
                <a:cs typeface="楷体_GB2312" charset="0"/>
              </a:rPr>
              <a:t>2</a:t>
            </a: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指事</a:t>
            </a:r>
            <a:r>
              <a:rPr lang="en-US" altLang="zh-CN" sz="2400" smtClean="0">
                <a:solidFill>
                  <a:srgbClr val="080808"/>
                </a:solidFill>
                <a:latin typeface="+mn-ea"/>
                <a:cs typeface="楷体_GB2312" charset="0"/>
              </a:rPr>
              <a:t> </a:t>
            </a:r>
            <a:r>
              <a:rPr lang="zh-CN" altLang="en-US" sz="2400">
                <a:solidFill>
                  <a:srgbClr val="080808"/>
                </a:solidFill>
                <a:latin typeface="+mn-ea"/>
                <a:cs typeface="楷体_GB2312" charset="0"/>
              </a:rPr>
              <a:t>：“指事者，视而可识，察而见义，上下是也。”初看能够识别形体，</a:t>
            </a:r>
            <a:r>
              <a:rPr lang="zh-CN" altLang="en-US" sz="2400" smtClean="0">
                <a:solidFill>
                  <a:srgbClr val="080808"/>
                </a:solidFill>
                <a:latin typeface="+mn-ea"/>
                <a:cs typeface="楷体_GB2312" charset="0"/>
              </a:rPr>
              <a:t>审视方能显现意义。</a:t>
            </a:r>
            <a:endParaRPr lang="en-US" altLang="zh-CN" sz="2400">
              <a:solidFill>
                <a:srgbClr val="080808"/>
              </a:solidFill>
              <a:latin typeface="+mn-ea"/>
              <a:cs typeface="楷体_GB2312" charset="0"/>
            </a:endParaRPr>
          </a:p>
          <a:p>
            <a:pPr>
              <a:lnSpc>
                <a:spcPct val="110000"/>
              </a:lnSpc>
              <a:buFontTx/>
              <a:buNone/>
            </a:pP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a:t>
            </a:r>
            <a:r>
              <a:rPr lang="en-US" altLang="zh-CN" sz="2400">
                <a:solidFill>
                  <a:srgbClr val="080808"/>
                </a:solidFill>
                <a:latin typeface="+mn-ea"/>
                <a:cs typeface="楷体_GB2312" charset="0"/>
              </a:rPr>
              <a:t>1</a:t>
            </a:r>
            <a:r>
              <a:rPr lang="zh-CN" altLang="en-US" sz="2400">
                <a:solidFill>
                  <a:srgbClr val="080808"/>
                </a:solidFill>
                <a:latin typeface="+mn-ea"/>
                <a:cs typeface="楷体_GB2312" charset="0"/>
              </a:rPr>
              <a:t>）独体指事：一</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二</a:t>
            </a:r>
            <a:r>
              <a:rPr lang="en-US" altLang="zh-CN" sz="2400">
                <a:solidFill>
                  <a:srgbClr val="080808"/>
                </a:solidFill>
                <a:latin typeface="+mn-ea"/>
                <a:cs typeface="楷体_GB2312" charset="0"/>
              </a:rPr>
              <a:t> </a:t>
            </a:r>
            <a:r>
              <a:rPr lang="zh-CN" altLang="en-US" sz="2400" smtClean="0">
                <a:solidFill>
                  <a:srgbClr val="080808"/>
                </a:solidFill>
                <a:latin typeface="+mn-ea"/>
                <a:cs typeface="楷体_GB2312" charset="0"/>
              </a:rPr>
              <a:t>三</a:t>
            </a:r>
            <a:r>
              <a:rPr lang="en-US" altLang="zh-CN" sz="2400" smtClean="0">
                <a:solidFill>
                  <a:srgbClr val="080808"/>
                </a:solidFill>
                <a:latin typeface="+mn-ea"/>
                <a:cs typeface="楷体_GB2312" charset="0"/>
              </a:rPr>
              <a:t> </a:t>
            </a:r>
            <a:r>
              <a:rPr lang="zh-CN" altLang="en-US" sz="2400">
                <a:solidFill>
                  <a:srgbClr val="080808"/>
                </a:solidFill>
                <a:latin typeface="+mn-ea"/>
                <a:cs typeface="楷体_GB2312" charset="0"/>
              </a:rPr>
              <a:t>四</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五</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十</a:t>
            </a:r>
            <a:endParaRPr lang="en-US" altLang="zh-CN" sz="2400">
              <a:solidFill>
                <a:srgbClr val="080808"/>
              </a:solidFill>
              <a:latin typeface="+mn-ea"/>
              <a:cs typeface="楷体_GB2312" charset="0"/>
            </a:endParaRPr>
          </a:p>
          <a:p>
            <a:pPr>
              <a:lnSpc>
                <a:spcPct val="110000"/>
              </a:lnSpc>
              <a:buFontTx/>
              <a:buNone/>
            </a:pP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a:t>
            </a:r>
            <a:r>
              <a:rPr lang="en-US" altLang="zh-CN" sz="2400">
                <a:solidFill>
                  <a:srgbClr val="080808"/>
                </a:solidFill>
                <a:latin typeface="+mn-ea"/>
                <a:cs typeface="楷体_GB2312" charset="0"/>
              </a:rPr>
              <a:t>2</a:t>
            </a:r>
            <a:r>
              <a:rPr lang="zh-CN" altLang="en-US" sz="2400">
                <a:solidFill>
                  <a:srgbClr val="080808"/>
                </a:solidFill>
                <a:latin typeface="+mn-ea"/>
                <a:cs typeface="楷体_GB2312" charset="0"/>
              </a:rPr>
              <a:t>）合体指事：本</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末</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朱</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刃</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寸</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叉</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厷</a:t>
            </a:r>
            <a:r>
              <a:rPr lang="en-US" altLang="zh-CN" sz="2400">
                <a:solidFill>
                  <a:srgbClr val="080808"/>
                </a:solidFill>
                <a:latin typeface="+mn-ea"/>
                <a:cs typeface="楷体_GB2312" charset="0"/>
              </a:rPr>
              <a:t> </a:t>
            </a:r>
            <a:r>
              <a:rPr lang="zh-CN" altLang="en-US" sz="2400" smtClean="0">
                <a:solidFill>
                  <a:srgbClr val="080808"/>
                </a:solidFill>
                <a:latin typeface="+mn-ea"/>
                <a:cs typeface="楷体_GB2312" charset="0"/>
              </a:rPr>
              <a:t>甘</a:t>
            </a:r>
            <a:endParaRPr lang="en-US" altLang="zh-CN" sz="2400" smtClean="0">
              <a:solidFill>
                <a:srgbClr val="080808"/>
              </a:solidFill>
              <a:latin typeface="+mn-ea"/>
              <a:cs typeface="楷体_GB2312" charset="0"/>
            </a:endParaRPr>
          </a:p>
          <a:p>
            <a:pPr>
              <a:lnSpc>
                <a:spcPct val="110000"/>
              </a:lnSpc>
              <a:buFontTx/>
              <a:buNone/>
            </a:pPr>
            <a:endParaRPr lang="en-US" altLang="zh-CN" sz="2400">
              <a:solidFill>
                <a:srgbClr val="080808"/>
              </a:solidFill>
              <a:latin typeface="+mn-ea"/>
              <a:cs typeface="楷体_GB2312" charset="0"/>
            </a:endParaRPr>
          </a:p>
          <a:p>
            <a:pPr>
              <a:lnSpc>
                <a:spcPct val="110000"/>
              </a:lnSpc>
              <a:buFontTx/>
              <a:buNone/>
            </a:pPr>
            <a:r>
              <a:rPr lang="en-US" altLang="zh-CN" sz="2400" smtClean="0">
                <a:solidFill>
                  <a:srgbClr val="080808"/>
                </a:solidFill>
                <a:latin typeface="+mn-ea"/>
                <a:cs typeface="楷体_GB2312" charset="0"/>
              </a:rPr>
              <a:t>    3 </a:t>
            </a:r>
            <a:r>
              <a:rPr lang="zh-CN" altLang="en-US" sz="2400" smtClean="0">
                <a:solidFill>
                  <a:srgbClr val="080808"/>
                </a:solidFill>
                <a:latin typeface="+mn-ea"/>
                <a:cs typeface="楷体_GB2312" charset="0"/>
              </a:rPr>
              <a:t>会意：“</a:t>
            </a:r>
            <a:r>
              <a:rPr lang="zh-CN" altLang="en-US" sz="2400">
                <a:solidFill>
                  <a:srgbClr val="080808"/>
                </a:solidFill>
                <a:latin typeface="+mn-ea"/>
                <a:cs typeface="楷体_GB2312" charset="0"/>
              </a:rPr>
              <a:t>会意者，比类合谊（同“义”），以见指挥，武信是也。”把两个以上的形象合并在一起，会合出新意的方法就是</a:t>
            </a:r>
            <a:r>
              <a:rPr lang="zh-CN" altLang="en-US" sz="2400" smtClean="0">
                <a:solidFill>
                  <a:srgbClr val="080808"/>
                </a:solidFill>
                <a:latin typeface="+mn-ea"/>
                <a:cs typeface="楷体_GB2312" charset="0"/>
              </a:rPr>
              <a:t>会意。</a:t>
            </a:r>
            <a:endParaRPr lang="en-US" altLang="zh-CN" sz="2400">
              <a:solidFill>
                <a:srgbClr val="080808"/>
              </a:solidFill>
              <a:latin typeface="+mn-ea"/>
              <a:cs typeface="楷体_GB2312" charset="0"/>
            </a:endParaRPr>
          </a:p>
          <a:p>
            <a:pPr>
              <a:lnSpc>
                <a:spcPct val="110000"/>
              </a:lnSpc>
              <a:buFontTx/>
              <a:buNone/>
            </a:pP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a:t>
            </a:r>
            <a:r>
              <a:rPr lang="en-US" altLang="zh-CN" sz="2400">
                <a:solidFill>
                  <a:srgbClr val="080808"/>
                </a:solidFill>
                <a:latin typeface="+mn-ea"/>
                <a:cs typeface="楷体_GB2312" charset="0"/>
              </a:rPr>
              <a:t>1</a:t>
            </a:r>
            <a:r>
              <a:rPr lang="zh-CN" altLang="en-US" sz="2400">
                <a:solidFill>
                  <a:srgbClr val="080808"/>
                </a:solidFill>
                <a:latin typeface="+mn-ea"/>
                <a:cs typeface="楷体_GB2312" charset="0"/>
              </a:rPr>
              <a:t>）异体会意：之</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步</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牧</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即</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既</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采</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乘</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安</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明</a:t>
            </a:r>
            <a:endParaRPr lang="en-US" altLang="zh-CN" sz="2400">
              <a:solidFill>
                <a:srgbClr val="080808"/>
              </a:solidFill>
              <a:latin typeface="+mn-ea"/>
              <a:cs typeface="楷体_GB2312" charset="0"/>
            </a:endParaRPr>
          </a:p>
          <a:p>
            <a:pPr>
              <a:lnSpc>
                <a:spcPct val="110000"/>
              </a:lnSpc>
              <a:buFontTx/>
              <a:buNone/>
            </a:pP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a:t>
            </a:r>
            <a:r>
              <a:rPr lang="en-US" altLang="zh-CN" sz="2400">
                <a:solidFill>
                  <a:srgbClr val="080808"/>
                </a:solidFill>
                <a:latin typeface="+mn-ea"/>
                <a:cs typeface="楷体_GB2312" charset="0"/>
              </a:rPr>
              <a:t>2</a:t>
            </a:r>
            <a:r>
              <a:rPr lang="zh-CN" altLang="en-US" sz="2400">
                <a:solidFill>
                  <a:srgbClr val="080808"/>
                </a:solidFill>
                <a:latin typeface="+mn-ea"/>
                <a:cs typeface="楷体_GB2312" charset="0"/>
              </a:rPr>
              <a:t>）同体会意：并</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从</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比</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林</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森</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磊</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淼</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聶</a:t>
            </a:r>
            <a:r>
              <a:rPr lang="en-US" altLang="zh-CN" sz="2400">
                <a:solidFill>
                  <a:srgbClr val="080808"/>
                </a:solidFill>
                <a:latin typeface="+mn-ea"/>
                <a:cs typeface="楷体_GB2312" charset="0"/>
              </a:rPr>
              <a:t> </a:t>
            </a:r>
            <a:r>
              <a:rPr lang="zh-CN" altLang="en-US" sz="2400" smtClean="0">
                <a:solidFill>
                  <a:srgbClr val="080808"/>
                </a:solidFill>
                <a:latin typeface="+mn-ea"/>
                <a:cs typeface="楷体_GB2312" charset="0"/>
              </a:rPr>
              <a:t>焱</a:t>
            </a:r>
            <a:endParaRPr lang="en-US" altLang="zh-CN" sz="2400">
              <a:solidFill>
                <a:srgbClr val="080808"/>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第二节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汉字</a:t>
              </a:r>
              <a:endParaRPr lang="zh-CN" altLang="zh-CN" sz="2800" b="1">
                <a:solidFill>
                  <a:srgbClr val="FFFFFF"/>
                </a:solidFill>
                <a:latin typeface="叶根友毛笔行书" pitchFamily="2" charset="-122"/>
                <a:ea typeface="叶根友毛笔行书" pitchFamily="2" charset="-122"/>
              </a:endParaRPr>
            </a:p>
          </p:txBody>
        </p:sp>
      </p:grpSp>
      <p:sp>
        <p:nvSpPr>
          <p:cNvPr id="5" name="文本框 4"/>
          <p:cNvSpPr txBox="1"/>
          <p:nvPr/>
        </p:nvSpPr>
        <p:spPr>
          <a:xfrm>
            <a:off x="1259632" y="843558"/>
            <a:ext cx="6696744" cy="4068806"/>
          </a:xfrm>
          <a:prstGeom prst="rect">
            <a:avLst/>
          </a:prstGeom>
          <a:noFill/>
        </p:spPr>
        <p:txBody>
          <a:bodyPr wrap="square" rtlCol="0">
            <a:spAutoFit/>
          </a:bodyPr>
          <a:lstStyle/>
          <a:p>
            <a:pPr>
              <a:lnSpc>
                <a:spcPct val="120000"/>
              </a:lnSpc>
              <a:buFontTx/>
              <a:buNone/>
            </a:pPr>
            <a:r>
              <a:rPr lang="en-US" altLang="zh-CN" sz="2400" smtClean="0">
                <a:solidFill>
                  <a:srgbClr val="080808"/>
                </a:solidFill>
                <a:latin typeface="+mn-ea"/>
                <a:cs typeface="楷体_GB2312" charset="0"/>
              </a:rPr>
              <a:t>    </a:t>
            </a:r>
            <a:r>
              <a:rPr lang="zh-CN" altLang="zh-CN" sz="2400">
                <a:solidFill>
                  <a:srgbClr val="080808"/>
                </a:solidFill>
                <a:latin typeface="+mn-ea"/>
                <a:cs typeface="楷体_GB2312" charset="0"/>
              </a:rPr>
              <a:t>4</a:t>
            </a: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形声</a:t>
            </a: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a:t>
            </a:r>
            <a:r>
              <a:rPr lang="en-US" altLang="zh-CN" sz="2400" b="1">
                <a:latin typeface="楷体_GB2312" charset="0"/>
                <a:ea typeface="楷体_GB2312" charset="0"/>
                <a:cs typeface="楷体_GB2312" charset="0"/>
              </a:rPr>
              <a:t> </a:t>
            </a:r>
            <a:r>
              <a:rPr lang="zh-CN" altLang="en-US" sz="2400">
                <a:solidFill>
                  <a:srgbClr val="080808"/>
                </a:solidFill>
                <a:latin typeface="+mn-ea"/>
                <a:cs typeface="楷体_GB2312" charset="0"/>
              </a:rPr>
              <a:t>“以事为名，取譬相成，江河是也。”以表示意义的字为形符，取音同或音近的字为声符，合在一起就是形声</a:t>
            </a:r>
            <a:r>
              <a:rPr lang="zh-CN" altLang="en-US" sz="2400" smtClean="0">
                <a:solidFill>
                  <a:srgbClr val="080808"/>
                </a:solidFill>
                <a:latin typeface="+mn-ea"/>
                <a:cs typeface="楷体_GB2312" charset="0"/>
              </a:rPr>
              <a:t>字</a:t>
            </a:r>
            <a:endParaRPr lang="en-US" altLang="zh-CN" sz="2400">
              <a:solidFill>
                <a:srgbClr val="080808"/>
              </a:solidFill>
              <a:latin typeface="+mn-ea"/>
              <a:cs typeface="楷体_GB2312" charset="0"/>
            </a:endParaRPr>
          </a:p>
          <a:p>
            <a:pPr>
              <a:lnSpc>
                <a:spcPct val="120000"/>
              </a:lnSpc>
              <a:buFontTx/>
              <a:buNone/>
            </a:pPr>
            <a:r>
              <a:rPr lang="en-US" altLang="zh-CN" sz="2400">
                <a:solidFill>
                  <a:srgbClr val="080808"/>
                </a:solidFill>
                <a:latin typeface="+mn-ea"/>
                <a:cs typeface="楷体_GB2312" charset="0"/>
              </a:rPr>
              <a:t>  </a:t>
            </a: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召</a:t>
            </a:r>
            <a:r>
              <a:rPr lang="en-US" altLang="zh-CN" sz="2400" smtClean="0">
                <a:solidFill>
                  <a:srgbClr val="080808"/>
                </a:solidFill>
                <a:latin typeface="+mn-ea"/>
                <a:cs typeface="楷体_GB2312" charset="0"/>
              </a:rPr>
              <a:t> </a:t>
            </a:r>
            <a:r>
              <a:rPr lang="zh-CN" altLang="en-US" sz="2400">
                <a:solidFill>
                  <a:srgbClr val="080808"/>
                </a:solidFill>
                <a:latin typeface="+mn-ea"/>
                <a:cs typeface="楷体_GB2312" charset="0"/>
              </a:rPr>
              <a:t>问</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剥</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放</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组</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杜</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追</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暮</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蒿</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盟</a:t>
            </a:r>
            <a:endParaRPr lang="en-US" altLang="zh-CN" sz="2400">
              <a:solidFill>
                <a:srgbClr val="080808"/>
              </a:solidFill>
              <a:latin typeface="+mn-ea"/>
              <a:cs typeface="楷体_GB2312" charset="0"/>
            </a:endParaRPr>
          </a:p>
          <a:p>
            <a:pPr>
              <a:lnSpc>
                <a:spcPct val="120000"/>
              </a:lnSpc>
              <a:buFontTx/>
              <a:buNone/>
            </a:pPr>
            <a:endParaRPr lang="en-US" altLang="zh-CN" sz="2400">
              <a:solidFill>
                <a:srgbClr val="080808"/>
              </a:solidFill>
              <a:latin typeface="+mn-ea"/>
              <a:cs typeface="楷体_GB2312" charset="0"/>
            </a:endParaRPr>
          </a:p>
          <a:p>
            <a:pPr>
              <a:lnSpc>
                <a:spcPct val="120000"/>
              </a:lnSpc>
              <a:buFontTx/>
              <a:buNone/>
            </a:pPr>
            <a:r>
              <a:rPr lang="en-US" altLang="zh-CN" sz="2400">
                <a:solidFill>
                  <a:srgbClr val="080808"/>
                </a:solidFill>
                <a:latin typeface="+mn-ea"/>
                <a:cs typeface="楷体_GB2312" charset="0"/>
              </a:rPr>
              <a:t>    </a:t>
            </a:r>
            <a:r>
              <a:rPr lang="en-US" altLang="zh-CN" sz="2400" smtClean="0">
                <a:solidFill>
                  <a:srgbClr val="080808"/>
                </a:solidFill>
                <a:latin typeface="+mn-ea"/>
                <a:cs typeface="楷体_GB2312" charset="0"/>
              </a:rPr>
              <a:t>5 </a:t>
            </a:r>
            <a:r>
              <a:rPr lang="zh-CN" altLang="en-US" sz="2400">
                <a:solidFill>
                  <a:srgbClr val="080808"/>
                </a:solidFill>
                <a:latin typeface="+mn-ea"/>
                <a:cs typeface="楷体_GB2312" charset="0"/>
              </a:rPr>
              <a:t>假借</a:t>
            </a:r>
            <a:r>
              <a:rPr lang="zh-CN" altLang="en-US" sz="2400" smtClean="0">
                <a:solidFill>
                  <a:srgbClr val="080808"/>
                </a:solidFill>
                <a:latin typeface="+mn-ea"/>
                <a:cs typeface="楷体_GB2312" charset="0"/>
              </a:rPr>
              <a:t>：“</a:t>
            </a:r>
            <a:r>
              <a:rPr lang="zh-CN" altLang="en-US" sz="2400">
                <a:solidFill>
                  <a:srgbClr val="080808"/>
                </a:solidFill>
                <a:latin typeface="+mn-ea"/>
                <a:cs typeface="楷体_GB2312" charset="0"/>
              </a:rPr>
              <a:t>假借，本无其字，依声托事，令长是也。”本来没有这个字，靠借来的同音字记录要表达的词</a:t>
            </a:r>
            <a:r>
              <a:rPr lang="zh-CN" altLang="en-US" sz="2400" smtClean="0">
                <a:solidFill>
                  <a:srgbClr val="080808"/>
                </a:solidFill>
                <a:latin typeface="+mn-ea"/>
                <a:cs typeface="楷体_GB2312" charset="0"/>
              </a:rPr>
              <a:t>的意义。</a:t>
            </a:r>
            <a:endParaRPr lang="en-US" altLang="zh-CN" sz="2400">
              <a:solidFill>
                <a:srgbClr val="080808"/>
              </a:solidFill>
              <a:latin typeface="+mn-ea"/>
              <a:cs typeface="楷体_GB2312" charset="0"/>
            </a:endParaRPr>
          </a:p>
          <a:p>
            <a:pPr>
              <a:lnSpc>
                <a:spcPct val="120000"/>
              </a:lnSpc>
              <a:buFontTx/>
              <a:buNone/>
            </a:pPr>
            <a:r>
              <a:rPr lang="en-US" altLang="zh-CN" sz="2400">
                <a:solidFill>
                  <a:srgbClr val="080808"/>
                </a:solidFill>
                <a:latin typeface="+mn-ea"/>
                <a:cs typeface="楷体_GB2312" charset="0"/>
              </a:rPr>
              <a:t>    </a:t>
            </a:r>
            <a:r>
              <a:rPr lang="zh-CN" altLang="en-US" sz="2400" smtClean="0">
                <a:solidFill>
                  <a:srgbClr val="080808"/>
                </a:solidFill>
                <a:latin typeface="+mn-ea"/>
                <a:cs typeface="楷体_GB2312" charset="0"/>
              </a:rPr>
              <a:t>其</a:t>
            </a: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自</a:t>
            </a:r>
            <a:r>
              <a:rPr lang="en-US" altLang="zh-CN" sz="2400" smtClean="0">
                <a:solidFill>
                  <a:srgbClr val="080808"/>
                </a:solidFill>
                <a:latin typeface="+mn-ea"/>
                <a:cs typeface="楷体_GB2312" charset="0"/>
              </a:rPr>
              <a:t> </a:t>
            </a:r>
            <a:r>
              <a:rPr lang="zh-CN" altLang="en-US" sz="2400">
                <a:solidFill>
                  <a:srgbClr val="080808"/>
                </a:solidFill>
                <a:latin typeface="+mn-ea"/>
                <a:cs typeface="楷体_GB2312" charset="0"/>
              </a:rPr>
              <a:t>焉</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难</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来</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它</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东</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南</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西</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北</a:t>
            </a:r>
            <a:r>
              <a:rPr lang="en-US" altLang="zh-CN" sz="2400">
                <a:solidFill>
                  <a:srgbClr val="080808"/>
                </a:solidFill>
                <a:latin typeface="+mn-ea"/>
                <a:cs typeface="楷体_GB2312" charset="0"/>
              </a:rPr>
              <a:t> </a:t>
            </a:r>
            <a:r>
              <a:rPr lang="zh-CN" altLang="en-US" sz="2400" smtClean="0">
                <a:solidFill>
                  <a:srgbClr val="080808"/>
                </a:solidFill>
                <a:latin typeface="+mn-ea"/>
                <a:cs typeface="楷体_GB2312" charset="0"/>
              </a:rPr>
              <a:t>莫</a:t>
            </a:r>
            <a:endParaRPr lang="en-US" altLang="zh-CN" sz="2400" smtClean="0">
              <a:solidFill>
                <a:srgbClr val="080808"/>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1970"/>
            <a:chOff x="971600" y="1249119"/>
            <a:chExt cx="2016224" cy="52195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195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第二节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汉字</a:t>
              </a:r>
              <a:endParaRPr lang="zh-CN" altLang="zh-CN" sz="2800" b="1">
                <a:solidFill>
                  <a:srgbClr val="FFFFFF"/>
                </a:solidFill>
                <a:latin typeface="叶根友毛笔行书" pitchFamily="2" charset="-122"/>
                <a:ea typeface="叶根友毛笔行书" pitchFamily="2" charset="-122"/>
              </a:endParaRPr>
            </a:p>
          </p:txBody>
        </p:sp>
      </p:grpSp>
      <p:sp>
        <p:nvSpPr>
          <p:cNvPr id="5" name="文本框 4"/>
          <p:cNvSpPr txBox="1"/>
          <p:nvPr/>
        </p:nvSpPr>
        <p:spPr>
          <a:xfrm>
            <a:off x="1259632" y="843558"/>
            <a:ext cx="6696744" cy="3687163"/>
          </a:xfrm>
          <a:prstGeom prst="rect">
            <a:avLst/>
          </a:prstGeom>
          <a:noFill/>
        </p:spPr>
        <p:txBody>
          <a:bodyPr wrap="square" rtlCol="0">
            <a:spAutoFit/>
          </a:bodyPr>
          <a:lstStyle/>
          <a:p>
            <a:pPr>
              <a:lnSpc>
                <a:spcPct val="140000"/>
              </a:lnSpc>
              <a:buFontTx/>
              <a:buNone/>
            </a:pPr>
            <a:r>
              <a:rPr lang="en-US" altLang="zh-CN" sz="2400" smtClean="0">
                <a:solidFill>
                  <a:srgbClr val="080808"/>
                </a:solidFill>
                <a:latin typeface="+mn-ea"/>
                <a:cs typeface="楷体_GB2312" charset="0"/>
              </a:rPr>
              <a:t>    </a:t>
            </a:r>
            <a:r>
              <a:rPr lang="zh-CN" altLang="zh-CN" sz="2400" smtClean="0">
                <a:solidFill>
                  <a:srgbClr val="080808"/>
                </a:solidFill>
                <a:latin typeface="+mn-ea"/>
                <a:cs typeface="楷体_GB2312" charset="0"/>
              </a:rPr>
              <a:t>6</a:t>
            </a:r>
            <a:r>
              <a:rPr lang="en-US" altLang="zh-CN" sz="2400" smtClean="0">
                <a:solidFill>
                  <a:srgbClr val="080808"/>
                </a:solidFill>
                <a:latin typeface="+mn-ea"/>
                <a:cs typeface="楷体_GB2312" charset="0"/>
              </a:rPr>
              <a:t> </a:t>
            </a:r>
            <a:r>
              <a:rPr lang="zh-CN" altLang="en-US" sz="2400">
                <a:solidFill>
                  <a:srgbClr val="080808"/>
                </a:solidFill>
                <a:latin typeface="+mn-ea"/>
                <a:cs typeface="楷体_GB2312" charset="0"/>
              </a:rPr>
              <a:t>转注：“转注者，建类一首，</a:t>
            </a: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同意相受，考老是也。”同一个形符的字意义互相贯通，</a:t>
            </a:r>
            <a:r>
              <a:rPr lang="zh-CN" altLang="en-US" sz="2400" smtClean="0">
                <a:solidFill>
                  <a:srgbClr val="080808"/>
                </a:solidFill>
                <a:latin typeface="+mn-ea"/>
                <a:cs typeface="楷体_GB2312" charset="0"/>
              </a:rPr>
              <a:t>可以互相解释。</a:t>
            </a:r>
            <a:endParaRPr lang="en-US" altLang="zh-CN" sz="2400">
              <a:solidFill>
                <a:srgbClr val="080808"/>
              </a:solidFill>
              <a:latin typeface="+mn-ea"/>
              <a:cs typeface="楷体_GB2312" charset="0"/>
            </a:endParaRPr>
          </a:p>
          <a:p>
            <a:pPr>
              <a:lnSpc>
                <a:spcPct val="140000"/>
              </a:lnSpc>
            </a:pPr>
            <a:endParaRPr lang="en-US" altLang="zh-CN" sz="2400">
              <a:solidFill>
                <a:srgbClr val="080808"/>
              </a:solidFill>
              <a:latin typeface="+mn-ea"/>
              <a:cs typeface="楷体_GB2312" charset="0"/>
            </a:endParaRPr>
          </a:p>
          <a:p>
            <a:pPr>
              <a:lnSpc>
                <a:spcPct val="140000"/>
              </a:lnSpc>
              <a:buFontTx/>
              <a:buNone/>
            </a:pP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许慎在</a:t>
            </a:r>
            <a:r>
              <a:rPr lang="en-US" altLang="zh-CN" sz="2400">
                <a:solidFill>
                  <a:srgbClr val="080808"/>
                </a:solidFill>
                <a:latin typeface="+mn-ea"/>
                <a:cs typeface="楷体_GB2312" charset="0"/>
              </a:rPr>
              <a:t>《</a:t>
            </a:r>
            <a:r>
              <a:rPr lang="zh-CN" altLang="en-US" sz="2400">
                <a:solidFill>
                  <a:srgbClr val="080808"/>
                </a:solidFill>
                <a:latin typeface="+mn-ea"/>
                <a:cs typeface="楷体_GB2312" charset="0"/>
              </a:rPr>
              <a:t>说文解字</a:t>
            </a:r>
            <a:r>
              <a:rPr lang="zh-CN" altLang="zh-CN" sz="2400">
                <a:solidFill>
                  <a:srgbClr val="080808"/>
                </a:solidFill>
                <a:latin typeface="+mn-ea"/>
                <a:cs typeface="楷体_GB2312" charset="0"/>
              </a:rPr>
              <a:t>·</a:t>
            </a:r>
            <a:r>
              <a:rPr lang="zh-CN" altLang="en-US" sz="2400">
                <a:solidFill>
                  <a:srgbClr val="080808"/>
                </a:solidFill>
                <a:latin typeface="+mn-ea"/>
                <a:cs typeface="楷体_GB2312" charset="0"/>
              </a:rPr>
              <a:t>叙</a:t>
            </a:r>
            <a:r>
              <a:rPr lang="en-US" altLang="zh-CN" sz="2400">
                <a:solidFill>
                  <a:srgbClr val="080808"/>
                </a:solidFill>
                <a:latin typeface="+mn-ea"/>
                <a:cs typeface="楷体_GB2312" charset="0"/>
              </a:rPr>
              <a:t>》</a:t>
            </a:r>
            <a:r>
              <a:rPr lang="zh-CN" altLang="en-US" sz="2400">
                <a:solidFill>
                  <a:srgbClr val="080808"/>
                </a:solidFill>
                <a:latin typeface="+mn-ea"/>
                <a:cs typeface="楷体_GB2312" charset="0"/>
              </a:rPr>
              <a:t>中的界说比较含糊，导致后人意见不一。转注没有产生新字，是用字法而不是造</a:t>
            </a:r>
            <a:r>
              <a:rPr lang="zh-CN" altLang="en-US" sz="2400" smtClean="0">
                <a:solidFill>
                  <a:srgbClr val="080808"/>
                </a:solidFill>
                <a:latin typeface="+mn-ea"/>
                <a:cs typeface="楷体_GB2312" charset="0"/>
              </a:rPr>
              <a:t>字法。</a:t>
            </a:r>
            <a:endParaRPr lang="en-US" altLang="zh-CN" sz="2400">
              <a:solidFill>
                <a:srgbClr val="080808"/>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79705" y="123190"/>
            <a:ext cx="3850640" cy="523220"/>
            <a:chOff x="971600" y="1249119"/>
            <a:chExt cx="2016224" cy="523200"/>
          </a:xfrm>
        </p:grpSpPr>
        <p:sp>
          <p:nvSpPr>
            <p:cNvPr id="29"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lstStyle/>
            <a:p>
              <a:pPr algn="ctr" defTabSz="685165" fontAlgn="base">
                <a:spcBef>
                  <a:spcPct val="0"/>
                </a:spcBef>
                <a:spcAft>
                  <a:spcPct val="0"/>
                </a:spcAft>
              </a:pPr>
              <a:endParaRPr lang="en-US" sz="2800">
                <a:solidFill>
                  <a:srgbClr val="FFFFFF"/>
                </a:solidFill>
              </a:endParaRPr>
            </a:p>
          </p:txBody>
        </p:sp>
        <p:sp>
          <p:nvSpPr>
            <p:cNvPr id="51" name="Text Box 14"/>
            <p:cNvSpPr txBox="1">
              <a:spLocks noChangeArrowheads="1"/>
            </p:cNvSpPr>
            <p:nvPr/>
          </p:nvSpPr>
          <p:spPr bwMode="auto">
            <a:xfrm>
              <a:off x="1083612" y="1249119"/>
              <a:ext cx="1823563" cy="523200"/>
            </a:xfrm>
            <a:prstGeom prst="rect">
              <a:avLst/>
            </a:prstGeom>
            <a:noFill/>
            <a:ln>
              <a:noFill/>
            </a:ln>
          </p:spPr>
          <p:txBody>
            <a:bodyPr wrap="square">
              <a:spAutoFit/>
            </a:bodyPr>
            <a:lstStyle/>
            <a:p>
              <a:pPr algn="ctr"/>
              <a:r>
                <a:rPr lang="zh-CN" altLang="en-US" sz="2800" b="1" smtClean="0">
                  <a:solidFill>
                    <a:srgbClr val="FFFFFF"/>
                  </a:solidFill>
                  <a:latin typeface="叶根友毛笔行书" pitchFamily="2" charset="-122"/>
                  <a:ea typeface="叶根友毛笔行书" pitchFamily="2" charset="-122"/>
                </a:rPr>
                <a:t>第三节</a:t>
              </a:r>
              <a:r>
                <a:rPr lang="en-US" altLang="zh-CN" sz="2800" b="1" smtClean="0">
                  <a:solidFill>
                    <a:srgbClr val="FFFFFF"/>
                  </a:solidFill>
                  <a:latin typeface="叶根友毛笔行书" pitchFamily="2" charset="-122"/>
                  <a:ea typeface="叶根友毛笔行书" pitchFamily="2" charset="-122"/>
                </a:rPr>
                <a:t>  </a:t>
              </a:r>
              <a:r>
                <a:rPr lang="zh-CN" altLang="en-US" sz="2800" b="1" smtClean="0">
                  <a:solidFill>
                    <a:srgbClr val="FFFFFF"/>
                  </a:solidFill>
                  <a:latin typeface="叶根友毛笔行书" pitchFamily="2" charset="-122"/>
                  <a:ea typeface="叶根友毛笔行书" pitchFamily="2" charset="-122"/>
                </a:rPr>
                <a:t>实词活用</a:t>
              </a:r>
              <a:endParaRPr lang="zh-CN" altLang="zh-CN" sz="2800" b="1">
                <a:solidFill>
                  <a:srgbClr val="FFFFFF"/>
                </a:solidFill>
                <a:latin typeface="叶根友毛笔行书" pitchFamily="2" charset="-122"/>
                <a:ea typeface="叶根友毛笔行书" pitchFamily="2" charset="-122"/>
              </a:endParaRPr>
            </a:p>
          </p:txBody>
        </p:sp>
      </p:grpSp>
      <p:sp>
        <p:nvSpPr>
          <p:cNvPr id="6" name="文本框 5"/>
          <p:cNvSpPr txBox="1"/>
          <p:nvPr/>
        </p:nvSpPr>
        <p:spPr>
          <a:xfrm>
            <a:off x="1043608" y="771550"/>
            <a:ext cx="6624736" cy="3939539"/>
          </a:xfrm>
          <a:prstGeom prst="rect">
            <a:avLst/>
          </a:prstGeom>
          <a:noFill/>
        </p:spPr>
        <p:txBody>
          <a:bodyPr wrap="square" rtlCol="0">
            <a:spAutoFit/>
          </a:bodyPr>
          <a:lstStyle/>
          <a:p>
            <a:pPr>
              <a:lnSpc>
                <a:spcPct val="150000"/>
              </a:lnSpc>
            </a:pPr>
            <a:r>
              <a:rPr lang="zh-CN" altLang="en-US" sz="2400" b="1" smtClean="0">
                <a:solidFill>
                  <a:srgbClr val="080808"/>
                </a:solidFill>
                <a:latin typeface="+mn-ea"/>
                <a:cs typeface="楷体_GB2312" charset="0"/>
              </a:rPr>
              <a:t>一</a:t>
            </a:r>
            <a:r>
              <a:rPr lang="en-US" altLang="zh-CN" sz="2400" b="1" smtClean="0">
                <a:solidFill>
                  <a:srgbClr val="080808"/>
                </a:solidFill>
                <a:latin typeface="+mn-ea"/>
                <a:cs typeface="楷体_GB2312" charset="0"/>
              </a:rPr>
              <a:t> </a:t>
            </a:r>
            <a:r>
              <a:rPr lang="zh-CN" altLang="en-US" sz="2400" b="1">
                <a:solidFill>
                  <a:srgbClr val="080808"/>
                </a:solidFill>
                <a:latin typeface="+mn-ea"/>
                <a:cs typeface="楷体_GB2312" charset="0"/>
              </a:rPr>
              <a:t>名词活用为动词</a:t>
            </a:r>
            <a:endParaRPr lang="en-US" altLang="zh-CN" sz="2400" b="1">
              <a:solidFill>
                <a:srgbClr val="080808"/>
              </a:solidFill>
              <a:latin typeface="+mn-ea"/>
              <a:cs typeface="楷体_GB2312" charset="0"/>
            </a:endParaRPr>
          </a:p>
          <a:p>
            <a:pPr>
              <a:lnSpc>
                <a:spcPct val="150000"/>
              </a:lnSpc>
            </a:pPr>
            <a:r>
              <a:rPr lang="en-US" altLang="zh-CN" sz="2400">
                <a:solidFill>
                  <a:srgbClr val="080808"/>
                </a:solidFill>
                <a:latin typeface="+mn-ea"/>
                <a:cs typeface="楷体_GB2312" charset="0"/>
              </a:rPr>
              <a:t>    </a:t>
            </a:r>
            <a:r>
              <a:rPr lang="zh-CN" altLang="en-US" sz="2400">
                <a:solidFill>
                  <a:srgbClr val="080808"/>
                </a:solidFill>
                <a:latin typeface="+mn-ea"/>
                <a:cs typeface="楷体_GB2312" charset="0"/>
              </a:rPr>
              <a:t>名词在句中处于动词谓语的位置，并且具有动词的语法特点，叫做名词用如动词</a:t>
            </a:r>
            <a:r>
              <a:rPr lang="zh-CN" altLang="en-US" sz="2400" smtClean="0">
                <a:solidFill>
                  <a:srgbClr val="080808"/>
                </a:solidFill>
                <a:latin typeface="+mn-ea"/>
                <a:cs typeface="楷体_GB2312" charset="0"/>
              </a:rPr>
              <a:t>。</a:t>
            </a:r>
            <a:endParaRPr lang="en-US" altLang="zh-CN" sz="2400" smtClean="0">
              <a:solidFill>
                <a:srgbClr val="080808"/>
              </a:solidFill>
              <a:latin typeface="+mn-ea"/>
              <a:cs typeface="楷体_GB2312" charset="0"/>
            </a:endParaRPr>
          </a:p>
          <a:p>
            <a:pPr>
              <a:lnSpc>
                <a:spcPct val="150000"/>
              </a:lnSpc>
            </a:pPr>
            <a:endParaRPr lang="en-US" altLang="zh-CN" sz="2400" smtClean="0">
              <a:solidFill>
                <a:srgbClr val="080808"/>
              </a:solidFill>
              <a:latin typeface="+mn-ea"/>
              <a:cs typeface="楷体_GB2312" charset="0"/>
            </a:endParaRPr>
          </a:p>
          <a:p>
            <a:pPr>
              <a:lnSpc>
                <a:spcPct val="150000"/>
              </a:lnSpc>
            </a:pPr>
            <a:r>
              <a:rPr lang="zh-CN" altLang="en-US" sz="2400" b="1" smtClean="0">
                <a:solidFill>
                  <a:srgbClr val="080808"/>
                </a:solidFill>
                <a:latin typeface="+mn-ea"/>
                <a:cs typeface="楷体_GB2312" charset="0"/>
              </a:rPr>
              <a:t>二</a:t>
            </a:r>
            <a:r>
              <a:rPr lang="en-US" altLang="zh-CN" sz="2400" b="1" smtClean="0">
                <a:solidFill>
                  <a:srgbClr val="080808"/>
                </a:solidFill>
                <a:latin typeface="+mn-ea"/>
                <a:cs typeface="楷体_GB2312" charset="0"/>
              </a:rPr>
              <a:t> </a:t>
            </a:r>
            <a:r>
              <a:rPr lang="zh-CN" altLang="en-US" sz="2400" b="1">
                <a:solidFill>
                  <a:srgbClr val="080808"/>
                </a:solidFill>
                <a:latin typeface="+mn-ea"/>
                <a:cs typeface="楷体_GB2312" charset="0"/>
              </a:rPr>
              <a:t>形容词、</a:t>
            </a:r>
            <a:r>
              <a:rPr lang="zh-CN" altLang="en-US" sz="2400" b="1" smtClean="0">
                <a:solidFill>
                  <a:srgbClr val="080808"/>
                </a:solidFill>
                <a:latin typeface="+mn-ea"/>
                <a:cs typeface="楷体_GB2312" charset="0"/>
              </a:rPr>
              <a:t>数词活用为动词</a:t>
            </a:r>
            <a:endParaRPr lang="en-US" altLang="zh-CN" sz="2400" b="1">
              <a:solidFill>
                <a:srgbClr val="080808"/>
              </a:solidFill>
              <a:latin typeface="+mn-ea"/>
              <a:cs typeface="楷体_GB2312" charset="0"/>
            </a:endParaRPr>
          </a:p>
          <a:p>
            <a:pPr>
              <a:lnSpc>
                <a:spcPct val="150000"/>
              </a:lnSpc>
            </a:pPr>
            <a:r>
              <a:rPr lang="en-US" altLang="zh-CN" sz="2400" smtClean="0">
                <a:solidFill>
                  <a:srgbClr val="080808"/>
                </a:solidFill>
                <a:latin typeface="+mn-ea"/>
                <a:cs typeface="楷体_GB2312" charset="0"/>
              </a:rPr>
              <a:t>    </a:t>
            </a:r>
            <a:r>
              <a:rPr lang="zh-CN" altLang="en-US" sz="2400" smtClean="0">
                <a:solidFill>
                  <a:srgbClr val="080808"/>
                </a:solidFill>
                <a:latin typeface="+mn-ea"/>
                <a:cs typeface="楷体_GB2312" charset="0"/>
              </a:rPr>
              <a:t>形容词</a:t>
            </a:r>
            <a:r>
              <a:rPr lang="zh-CN" altLang="en-US" sz="2400">
                <a:solidFill>
                  <a:srgbClr val="080808"/>
                </a:solidFill>
                <a:latin typeface="+mn-ea"/>
                <a:cs typeface="楷体_GB2312" charset="0"/>
              </a:rPr>
              <a:t>、数词</a:t>
            </a:r>
            <a:r>
              <a:rPr lang="zh-CN" altLang="en-US" sz="2400" smtClean="0">
                <a:solidFill>
                  <a:srgbClr val="080808"/>
                </a:solidFill>
                <a:latin typeface="+mn-ea"/>
                <a:cs typeface="楷体_GB2312" charset="0"/>
              </a:rPr>
              <a:t>处于动词谓语</a:t>
            </a:r>
            <a:r>
              <a:rPr lang="zh-CN" altLang="en-US" sz="2400">
                <a:solidFill>
                  <a:srgbClr val="080808"/>
                </a:solidFill>
                <a:latin typeface="+mn-ea"/>
                <a:cs typeface="楷体_GB2312" charset="0"/>
              </a:rPr>
              <a:t>的位置，并且具有动词的语法特点，</a:t>
            </a:r>
            <a:r>
              <a:rPr lang="zh-CN" altLang="en-US" sz="2400" smtClean="0">
                <a:solidFill>
                  <a:srgbClr val="080808"/>
                </a:solidFill>
                <a:latin typeface="+mn-ea"/>
                <a:cs typeface="楷体_GB2312" charset="0"/>
              </a:rPr>
              <a:t>叫做</a:t>
            </a:r>
            <a:r>
              <a:rPr lang="zh-CN" altLang="en-US" sz="2400">
                <a:solidFill>
                  <a:srgbClr val="080808"/>
                </a:solidFill>
                <a:latin typeface="+mn-ea"/>
                <a:cs typeface="楷体_GB2312" charset="0"/>
              </a:rPr>
              <a:t>形容词、数词用如动词</a:t>
            </a:r>
            <a:r>
              <a:rPr lang="zh-CN" altLang="en-US" sz="2400" smtClean="0">
                <a:solidFill>
                  <a:srgbClr val="080808"/>
                </a:solidFill>
                <a:latin typeface="+mn-ea"/>
                <a:cs typeface="楷体_GB2312" charset="0"/>
              </a:rPr>
              <a:t>。</a:t>
            </a:r>
            <a:endParaRPr lang="en-US" altLang="zh-CN" sz="2400">
              <a:solidFill>
                <a:srgbClr val="080808"/>
              </a:solidFill>
              <a:latin typeface="+mn-ea"/>
              <a:cs typeface="楷体_GB2312" charset="0"/>
            </a:endParaRPr>
          </a:p>
        </p:txBody>
      </p:sp>
    </p:spTree>
  </p:cSld>
  <p:clrMapOvr>
    <a:masterClrMapping/>
  </p:clrMapOvr>
  <mc:AlternateContent>
    <mc:Choice xmlns:p14="http://schemas.microsoft.com/office/powerpoint/2010/main" Requires="p14">
      <p:transition spd="slow" advClick="0" advTm="3000" p14:dur="900">
        <p14:warp dir="in"/>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自定义 657">
      <a:dk1>
        <a:srgbClr val="7B6B62"/>
      </a:dk1>
      <a:lt1>
        <a:srgbClr val="7B6B62"/>
      </a:lt1>
      <a:dk2>
        <a:srgbClr val="7B6B62"/>
      </a:dk2>
      <a:lt2>
        <a:srgbClr val="7B6B62"/>
      </a:lt2>
      <a:accent1>
        <a:srgbClr val="080808"/>
      </a:accent1>
      <a:accent2>
        <a:srgbClr val="080808"/>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260</Paragraphs>
  <Slides>37</Slides>
  <Notes>37</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37</vt:i4>
      </vt:variant>
    </vt:vector>
  </HeadingPairs>
  <TitlesOfParts>
    <vt:vector baseType="lpstr" size="42">
      <vt:lpstr>Arial</vt:lpstr>
      <vt:lpstr>Calibri</vt:lpstr>
      <vt:lpstr>叶根友毛笔行书</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2021-12-18T22:27:33.506</cp:lastPrinted>
  <dcterms:created xsi:type="dcterms:W3CDTF">2021-12-18T22:27:33Z</dcterms:created>
  <dcterms:modified xsi:type="dcterms:W3CDTF">2021-12-18T14:27:34Z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