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6" r:id="rId2"/>
    <p:sldId id="300" r:id="rId3"/>
    <p:sldId id="257" r:id="rId4"/>
    <p:sldId id="258" r:id="rId5"/>
    <p:sldId id="273" r:id="rId6"/>
    <p:sldId id="260" r:id="rId7"/>
    <p:sldId id="274" r:id="rId8"/>
    <p:sldId id="271" r:id="rId9"/>
    <p:sldId id="275" r:id="rId10"/>
    <p:sldId id="261" r:id="rId11"/>
    <p:sldId id="298" r:id="rId12"/>
    <p:sldId id="262" r:id="rId13"/>
    <p:sldId id="272" r:id="rId14"/>
    <p:sldId id="287" r:id="rId15"/>
    <p:sldId id="265" r:id="rId16"/>
    <p:sldId id="269" r:id="rId17"/>
    <p:sldId id="267" r:id="rId18"/>
    <p:sldId id="297" r:id="rId19"/>
    <p:sldId id="268" r:id="rId20"/>
    <p:sldId id="276" r:id="rId21"/>
    <p:sldId id="277" r:id="rId22"/>
    <p:sldId id="278" r:id="rId23"/>
    <p:sldId id="279" r:id="rId24"/>
    <p:sldId id="288" r:id="rId25"/>
    <p:sldId id="299" r:id="rId26"/>
    <p:sldId id="283" r:id="rId27"/>
    <p:sldId id="284" r:id="rId28"/>
    <p:sldId id="281" r:id="rId29"/>
    <p:sldId id="282" r:id="rId30"/>
    <p:sldId id="286" r:id="rId31"/>
    <p:sldId id="293" r:id="rId32"/>
    <p:sldId id="290" r:id="rId33"/>
    <p:sldId id="291" r:id="rId34"/>
    <p:sldId id="294" r:id="rId35"/>
    <p:sldId id="295" r:id="rId36"/>
    <p:sldId id="296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98" autoAdjust="0"/>
    <p:restoredTop sz="86467" autoAdjust="0"/>
  </p:normalViewPr>
  <p:slideViewPr>
    <p:cSldViewPr>
      <p:cViewPr varScale="1">
        <p:scale>
          <a:sx n="70" d="100"/>
          <a:sy n="70" d="100"/>
        </p:scale>
        <p:origin x="-90" y="-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80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BBBE3-DEBD-4DF2-8B1B-56B55E6F6F5E}" type="datetimeFigureOut">
              <a:rPr lang="zh-CN" altLang="en-US" smtClean="0"/>
              <a:pPr/>
              <a:t>2018/5/19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AC80E-E0C9-4920-95D9-40D5525A39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64551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AC80E-E0C9-4920-95D9-40D5525A39D4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97258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AC80E-E0C9-4920-95D9-40D5525A39D4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362680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AC80E-E0C9-4920-95D9-40D5525A39D4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17449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8DF84-0A46-48D8-B836-19EDF4CC5053}" type="datetimeFigureOut">
              <a:rPr lang="zh-CN" altLang="en-US" smtClean="0"/>
              <a:pPr/>
              <a:t>2018/5/19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68044-3EB3-4CB3-B89C-6CF29D00F1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8DF84-0A46-48D8-B836-19EDF4CC5053}" type="datetimeFigureOut">
              <a:rPr lang="zh-CN" altLang="en-US" smtClean="0"/>
              <a:pPr/>
              <a:t>2018/5/19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68044-3EB3-4CB3-B89C-6CF29D00F1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8DF84-0A46-48D8-B836-19EDF4CC5053}" type="datetimeFigureOut">
              <a:rPr lang="zh-CN" altLang="en-US" smtClean="0"/>
              <a:pPr/>
              <a:t>2018/5/19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68044-3EB3-4CB3-B89C-6CF29D00F1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8DF84-0A46-48D8-B836-19EDF4CC5053}" type="datetimeFigureOut">
              <a:rPr lang="zh-CN" altLang="en-US" smtClean="0"/>
              <a:pPr/>
              <a:t>2018/5/19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68044-3EB3-4CB3-B89C-6CF29D00F1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8DF84-0A46-48D8-B836-19EDF4CC5053}" type="datetimeFigureOut">
              <a:rPr lang="zh-CN" altLang="en-US" smtClean="0"/>
              <a:pPr/>
              <a:t>2018/5/19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68044-3EB3-4CB3-B89C-6CF29D00F1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8DF84-0A46-48D8-B836-19EDF4CC5053}" type="datetimeFigureOut">
              <a:rPr lang="zh-CN" altLang="en-US" smtClean="0"/>
              <a:pPr/>
              <a:t>2018/5/19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68044-3EB3-4CB3-B89C-6CF29D00F1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8DF84-0A46-48D8-B836-19EDF4CC5053}" type="datetimeFigureOut">
              <a:rPr lang="zh-CN" altLang="en-US" smtClean="0"/>
              <a:pPr/>
              <a:t>2018/5/19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68044-3EB3-4CB3-B89C-6CF29D00F1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8DF84-0A46-48D8-B836-19EDF4CC5053}" type="datetimeFigureOut">
              <a:rPr lang="zh-CN" altLang="en-US" smtClean="0"/>
              <a:pPr/>
              <a:t>2018/5/19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68044-3EB3-4CB3-B89C-6CF29D00F1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8DF84-0A46-48D8-B836-19EDF4CC5053}" type="datetimeFigureOut">
              <a:rPr lang="zh-CN" altLang="en-US" smtClean="0"/>
              <a:pPr/>
              <a:t>2018/5/19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68044-3EB3-4CB3-B89C-6CF29D00F1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8DF84-0A46-48D8-B836-19EDF4CC5053}" type="datetimeFigureOut">
              <a:rPr lang="zh-CN" altLang="en-US" smtClean="0"/>
              <a:pPr/>
              <a:t>2018/5/19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68044-3EB3-4CB3-B89C-6CF29D00F1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8DF84-0A46-48D8-B836-19EDF4CC5053}" type="datetimeFigureOut">
              <a:rPr lang="zh-CN" altLang="en-US" smtClean="0"/>
              <a:pPr/>
              <a:t>2018/5/19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68044-3EB3-4CB3-B89C-6CF29D00F1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8DF84-0A46-48D8-B836-19EDF4CC5053}" type="datetimeFigureOut">
              <a:rPr lang="zh-CN" altLang="en-US" smtClean="0"/>
              <a:pPr/>
              <a:t>2018/5/19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68044-3EB3-4CB3-B89C-6CF29D00F1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846640" cy="208823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中国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教育电视台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zh-CN" altLang="zh-CN" b="1" dirty="0" smtClean="0">
                <a:latin typeface="黑体" pitchFamily="49" charset="-122"/>
                <a:ea typeface="黑体" pitchFamily="49" charset="-122"/>
              </a:rPr>
            </a:b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b="1" dirty="0" smtClean="0">
                <a:latin typeface="黑体" pitchFamily="49" charset="-122"/>
                <a:ea typeface="黑体" pitchFamily="49" charset="-122"/>
              </a:rPr>
            </a:b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第三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节 社会</a:t>
            </a:r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现象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评析</a:t>
            </a:r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作文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思维</a:t>
            </a:r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训练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b="1" dirty="0"/>
              <a:t> 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87624" y="3212976"/>
            <a:ext cx="6584776" cy="3001888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透过</a:t>
            </a:r>
            <a:r>
              <a:rPr lang="zh-CN" altLang="zh-CN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现象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看</a:t>
            </a:r>
            <a:r>
              <a:rPr lang="zh-CN" altLang="zh-CN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本质，</a:t>
            </a:r>
            <a:endParaRPr lang="en-US" altLang="zh-CN" sz="2800" b="1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到底怎么看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看什么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  <a:p>
            <a:endParaRPr lang="en-US" altLang="zh-CN" sz="2800" b="1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李旭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山</a:t>
            </a:r>
            <a:endParaRPr lang="en-US" altLang="zh-CN" sz="2800" b="1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2016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高考全国卷“语文素养三途径”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600" b="1" dirty="0" smtClean="0">
                <a:latin typeface="黑体" pitchFamily="49" charset="-122"/>
                <a:ea typeface="黑体" pitchFamily="49" charset="-122"/>
              </a:rPr>
            </a:b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课堂教学知识技能的提炼（自觉）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课外阅读知识技能的还原浸染（兴趣）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社会实践知识技能的运用和生成（擅长）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我们根据这个区别来选择立场陈述理由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课堂教学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4785395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教学内容：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基本知识的学习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基本技能的掌握              系统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基础思维的训练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教学形式：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通过严格的计划来完成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通过师生互动来促进          有效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通过适时的评估来提高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社会实践：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504056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   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51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5100" b="1" dirty="0" smtClean="0">
                <a:latin typeface="黑体" pitchFamily="49" charset="-122"/>
                <a:ea typeface="黑体" pitchFamily="49" charset="-122"/>
              </a:rPr>
              <a:t>日常生活：收集散落在生活中的语文知识；学习口头语的精华；交际中学习表达。处处留心皆学问。</a:t>
            </a:r>
            <a:endParaRPr lang="en-US" altLang="zh-CN" sz="51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51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5100" b="1" dirty="0" smtClean="0">
                <a:latin typeface="黑体" pitchFamily="49" charset="-122"/>
                <a:ea typeface="黑体" pitchFamily="49" charset="-122"/>
              </a:rPr>
              <a:t>当代文化参与：感受时代智慧、时代创新。调查、研究、演讲、辩论、写作。</a:t>
            </a:r>
            <a:endParaRPr lang="en-US" altLang="zh-CN" sz="51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51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5100" b="1" dirty="0" smtClean="0">
                <a:latin typeface="黑体" pitchFamily="49" charset="-122"/>
                <a:ea typeface="黑体" pitchFamily="49" charset="-122"/>
              </a:rPr>
              <a:t>独立实践活动：策划、描述、归纳、发现、创造。</a:t>
            </a:r>
            <a:endParaRPr lang="zh-CN" altLang="en-US" sz="51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公共辩论，求真比求胜更重要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范正伟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824536"/>
          </a:xfrm>
        </p:spPr>
        <p:txBody>
          <a:bodyPr>
            <a:normAutofit/>
          </a:bodyPr>
          <a:lstStyle/>
          <a:p>
            <a:pPr>
              <a:lnSpc>
                <a:spcPts val="4200"/>
              </a:lnSpc>
              <a:buNone/>
            </a:pPr>
            <a:r>
              <a:rPr lang="en-US" altLang="zh-CN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只是，一场原本围绕科学命题的公共辩论，最终在互斥“流氓”“骗子”的骂声中收尾，还是令人心生感慨。当严肃的科学探讨，变成关乎名誉尊严的捍卫之战；当对转基因的关注，成为“挺方还是挺崔”站队表态；当摊开手掌的公共辩论，成为攥紧拳头的相互攻击，这种戏剧性的结局，恐怕不是各方都愿意看到的。</a:t>
            </a:r>
          </a:p>
          <a:p>
            <a:pPr>
              <a:buNone/>
            </a:pPr>
            <a:endParaRPr lang="zh-CN" altLang="zh-CN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548680"/>
            <a:ext cx="8712968" cy="5976664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辩论的本质，不在于辩倒对方，而在于对真理的不懈探求；辩论的目的，不是让对方哑口无言，而是为了弄明白问题。想赢怕输是人之常情，但在公共辩论中，比输赢更重要的是，我们由此展现了什么，从中学到了什么；通过辩论，我们是否拓展了视野、开阔了思路、激发了思考。因此，我们期待，在公共辩论中，胜利的一方能够说，“我从对方身上学到了新的东西”；失败的一方能够说，“我错了，但却得到了真理”；围观的人们能够说，“我们又向真理迈进了一步”。</a:t>
            </a:r>
            <a:endParaRPr lang="zh-CN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（三）现象耐人寻味较难提炼的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5112568"/>
          </a:xfrm>
        </p:spPr>
        <p:txBody>
          <a:bodyPr>
            <a:normAutofit/>
          </a:bodyPr>
          <a:lstStyle/>
          <a:p>
            <a:pPr>
              <a:lnSpc>
                <a:spcPts val="45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越难提炼，越说明现象背后的东西较丰富，我们就在复杂的原因和影响上多做思考。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4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2016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高考上海卷“评价他人生活”原因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529408"/>
            <a:ext cx="8229600" cy="5328592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5800" b="1" dirty="0" smtClean="0">
                <a:latin typeface="黑体" pitchFamily="49" charset="-122"/>
                <a:ea typeface="黑体" pitchFamily="49" charset="-122"/>
              </a:rPr>
              <a:t>客观原因：</a:t>
            </a:r>
            <a:endParaRPr lang="en-US" altLang="zh-CN" sz="5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5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5800" b="1" dirty="0" smtClean="0">
                <a:latin typeface="黑体" pitchFamily="49" charset="-122"/>
                <a:ea typeface="黑体" pitchFamily="49" charset="-122"/>
              </a:rPr>
              <a:t>、人们的生活暴露在所有人面前。</a:t>
            </a:r>
            <a:endParaRPr lang="en-US" altLang="zh-CN" sz="5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5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5800" b="1" dirty="0" smtClean="0">
                <a:latin typeface="黑体" pitchFamily="49" charset="-122"/>
                <a:ea typeface="黑体" pitchFamily="49" charset="-122"/>
              </a:rPr>
              <a:t>、评价他人有很方便的条件。</a:t>
            </a:r>
            <a:endParaRPr lang="en-US" altLang="zh-CN" sz="5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58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5800" b="1" dirty="0" smtClean="0">
                <a:latin typeface="黑体" pitchFamily="49" charset="-122"/>
                <a:ea typeface="黑体" pitchFamily="49" charset="-122"/>
              </a:rPr>
              <a:t>、评价他人有足够的自由。</a:t>
            </a:r>
            <a:endParaRPr lang="en-US" altLang="zh-CN" sz="5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5800" b="1" dirty="0" smtClean="0">
                <a:latin typeface="黑体" pitchFamily="49" charset="-122"/>
                <a:ea typeface="黑体" pitchFamily="49" charset="-122"/>
              </a:rPr>
              <a:t>主观原因：</a:t>
            </a:r>
            <a:endParaRPr lang="en-US" altLang="zh-CN" sz="5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58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5800" b="1" dirty="0" smtClean="0">
                <a:latin typeface="黑体" pitchFamily="49" charset="-122"/>
                <a:ea typeface="黑体" pitchFamily="49" charset="-122"/>
              </a:rPr>
              <a:t>、表达对信息资源不对称的不满。</a:t>
            </a:r>
            <a:endParaRPr lang="en-US" altLang="zh-CN" sz="5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5800" b="1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5800" b="1" dirty="0" smtClean="0">
                <a:latin typeface="黑体" pitchFamily="49" charset="-122"/>
                <a:ea typeface="黑体" pitchFamily="49" charset="-122"/>
              </a:rPr>
              <a:t>、表达对富有阶层炫耀羡慕或不满。</a:t>
            </a:r>
            <a:endParaRPr lang="en-US" altLang="zh-CN" sz="5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5800" b="1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5800" b="1" dirty="0" smtClean="0">
                <a:latin typeface="黑体" pitchFamily="49" charset="-122"/>
                <a:ea typeface="黑体" pitchFamily="49" charset="-122"/>
              </a:rPr>
              <a:t>、将什么都娱乐化的时代心理。</a:t>
            </a:r>
            <a:endParaRPr lang="en-US" altLang="zh-CN" sz="5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5800" b="1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5800" b="1" dirty="0" smtClean="0">
                <a:latin typeface="黑体" pitchFamily="49" charset="-122"/>
                <a:ea typeface="黑体" pitchFamily="49" charset="-122"/>
              </a:rPr>
              <a:t>、将什么都娱乐化的时代心理。</a:t>
            </a:r>
            <a:endParaRPr lang="en-US" altLang="zh-CN" sz="58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（四）所谓“现象”只是个案的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ts val="45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尽管是个案，但却能反映广泛而深远的社会意义。因而审题时应对个案产生的原因和影响加以揭示。如英国“脱欧”的影响广泛和深远。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2016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高考全国卷三“小羽创业” 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600" b="1" dirty="0" smtClean="0">
                <a:latin typeface="黑体" pitchFamily="49" charset="-122"/>
                <a:ea typeface="黑体" pitchFamily="49" charset="-122"/>
              </a:rPr>
            </a:b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19256" cy="5001419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这个题目容易让学生对小羽创业做到的价值评价，而忽略小羽动机的变化：通过专利获取利润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自救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共同致富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利用行业标准制定者的身份赚钱。（动机）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被假冒是事件的转折点。试想小羽在自己加工之前就将技术公诸于众，大家未必用他的技术。因为没有成功者，无从谈起假冒。有了第一次成果，大家才相信第二次技术发明，才会响应。（转机）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4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“小羽创业”个案背后的普遍意义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b="1" dirty="0" smtClean="0">
                <a:latin typeface="黑体" pitchFamily="49" charset="-122"/>
                <a:ea typeface="黑体" pitchFamily="49" charset="-122"/>
              </a:rPr>
            </a:b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4785395"/>
          </a:xfrm>
        </p:spPr>
        <p:txBody>
          <a:bodyPr>
            <a:normAutofit/>
          </a:bodyPr>
          <a:lstStyle/>
          <a:p>
            <a:pPr>
              <a:lnSpc>
                <a:spcPts val="43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、一个兴起的产业需要规范的市场环境，需要从业者共同呵护，否则就会夭折。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3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、中国手工业者，缺乏技术研发能力、市场的预测能力、清晰的投资思想。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3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、政府对知识产权的保护、对地方产业扶持、对市场监管力度都不够。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3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、期望出现领袖来自救，成功率低。多亏小羽了，否则后果不堪设想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60350"/>
            <a:ext cx="8275638" cy="1081088"/>
          </a:xfrm>
        </p:spPr>
        <p:txBody>
          <a:bodyPr>
            <a:normAutofit fontScale="90000"/>
          </a:bodyPr>
          <a:lstStyle/>
          <a:p>
            <a:pPr marL="0" indent="0" eaLnBrk="1" hangingPunct="1"/>
            <a:r>
              <a:rPr lang="zh-CN" altLang="en-US" sz="2000" smtClean="0"/>
              <a:t/>
            </a:r>
            <a:br>
              <a:rPr lang="zh-CN" altLang="en-US" sz="2000" smtClean="0"/>
            </a:br>
            <a:r>
              <a:rPr lang="en-US" altLang="zh-CN" sz="2000" smtClean="0"/>
              <a:t/>
            </a:r>
            <a:br>
              <a:rPr lang="en-US" altLang="zh-CN" sz="2000" smtClean="0"/>
            </a:br>
            <a:r>
              <a:rPr lang="en-US" altLang="zh-CN" sz="2000" smtClean="0"/>
              <a:t/>
            </a:r>
            <a:br>
              <a:rPr lang="en-US" altLang="zh-CN" sz="2000" smtClean="0"/>
            </a:br>
            <a:r>
              <a:rPr lang="en-US" altLang="zh-CN" sz="2000" smtClean="0"/>
              <a:t/>
            </a:r>
            <a:br>
              <a:rPr lang="en-US" altLang="zh-CN" sz="2000" smtClean="0"/>
            </a:br>
            <a:r>
              <a:rPr lang="en-US" altLang="zh-CN" sz="540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5400" smtClean="0">
                <a:latin typeface="黑体" pitchFamily="49" charset="-122"/>
                <a:ea typeface="黑体" pitchFamily="49" charset="-122"/>
              </a:rPr>
            </a:br>
            <a:r>
              <a:rPr lang="en-US" altLang="zh-CN" sz="3200" smtClean="0"/>
              <a:t/>
            </a:r>
            <a:br>
              <a:rPr lang="en-US" altLang="zh-CN" sz="3200" smtClean="0"/>
            </a:br>
            <a:r>
              <a:rPr lang="zh-CN" altLang="en-US" sz="2000" smtClean="0"/>
              <a:t/>
            </a:r>
            <a:br>
              <a:rPr lang="zh-CN" altLang="en-US" sz="2000" smtClean="0"/>
            </a:br>
            <a:endParaRPr lang="zh-CN" altLang="en-US" sz="200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989138"/>
            <a:ext cx="7161213" cy="4392612"/>
          </a:xfrm>
        </p:spPr>
        <p:txBody>
          <a:bodyPr/>
          <a:lstStyle/>
          <a:p>
            <a:pPr eaLnBrk="1" hangingPunct="1"/>
            <a:endParaRPr lang="zh-CN" altLang="en-US" sz="1600" b="1" smtClean="0"/>
          </a:p>
          <a:p>
            <a:pPr algn="l" eaLnBrk="1" hangingPunct="1"/>
            <a:r>
              <a:rPr lang="zh-CN" altLang="en-US" sz="1600" b="1" smtClean="0"/>
              <a:t>  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323850" y="4438650"/>
            <a:ext cx="8820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 sz="2000">
              <a:latin typeface="Garamond" pitchFamily="18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-4711700" y="3644900"/>
            <a:ext cx="1833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000">
              <a:latin typeface="Garamond" pitchFamily="18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323850" y="1236663"/>
            <a:ext cx="8424863" cy="523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2000" dirty="0">
                <a:latin typeface="Garamond" pitchFamily="18" charset="0"/>
              </a:rPr>
              <a:t>                              </a:t>
            </a:r>
            <a:endParaRPr lang="zh-CN" altLang="en-US" sz="2000" b="1" dirty="0">
              <a:latin typeface="Garamond" pitchFamily="18" charset="0"/>
            </a:endParaRPr>
          </a:p>
          <a:p>
            <a:pPr>
              <a:defRPr/>
            </a:pPr>
            <a:endParaRPr lang="zh-CN" altLang="en-US" sz="2000" b="1" dirty="0">
              <a:latin typeface="Garamond" pitchFamily="18" charset="0"/>
            </a:endParaRPr>
          </a:p>
          <a:p>
            <a:pPr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       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李旭山，正高级教师，陕西师范大学、陕西理工大学教育硕士导师，国家教育行政学院、中国教育电视台、陕西省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国培计划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项目办、陕西师范大学、四川师范大学、陕西学前师范学院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国培计划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骨干教师培训项目授课专家。曾获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陕西省特级教师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、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陕西省课堂教学改革先进个人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、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陕西省教学能手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、全国中语会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优秀师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、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教改新星提名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</a:t>
            </a: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学术先锋</a:t>
            </a: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等称号。</a:t>
            </a:r>
            <a:endParaRPr lang="en-US" altLang="zh-CN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      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发表教育教学论文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100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余篇，其中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40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多篇刊登于等全国中文核心期刊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《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教育学术月刊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》《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名作欣赏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》《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中学语文教学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》《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中学语文教学参考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》《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语文教学与研究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》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。多篇被人大复印资料等转载。出版专著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《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构建范畴思想下的作文思维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》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。曾多次为中国教育电视台录制系列讲座。</a:t>
            </a:r>
            <a:endParaRPr lang="en-US" altLang="zh-CN" b="1" dirty="0"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      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曾赴新加坡南洋理工大学学习培训。</a:t>
            </a:r>
            <a:b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</a:b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      将对话主义哲学思想引进教育研究，并对建构主义教育观进行反思，对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《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高中语文课程标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》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关于语文性质进行质疑并创新界定语文性质，这些 研究研究，引起了学界的较好反响。</a:t>
            </a:r>
            <a:b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</a:b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      首先提出并实践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教师学生互为主体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的课堂观和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因需施教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的教学观。示范课例（课堂实录影像）被多家教学研究机构收作典型研究课例。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QQ:1105230507</a:t>
            </a:r>
            <a:r>
              <a:rPr lang="en-US" altLang="zh-CN" dirty="0">
                <a:latin typeface="Garamond" pitchFamily="18" charset="0"/>
              </a:rPr>
              <a:t>     .</a:t>
            </a:r>
            <a:r>
              <a:rPr lang="zh-CN" altLang="en-US" dirty="0">
                <a:latin typeface="Garamond" pitchFamily="18" charset="0"/>
              </a:rPr>
              <a:t>博客</a:t>
            </a:r>
            <a:r>
              <a:rPr lang="en-US" altLang="zh-CN" sz="2000" dirty="0">
                <a:latin typeface="Garamond" pitchFamily="18" charset="0"/>
              </a:rPr>
              <a:t>http://blog.sina.com.cn/u/1130492321</a:t>
            </a:r>
            <a:endParaRPr lang="zh-CN" altLang="en-US" sz="2000" dirty="0">
              <a:latin typeface="Garamond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                 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三、从写作侧重看</a:t>
            </a:r>
            <a:r>
              <a:rPr lang="en-US" altLang="zh-CN" sz="3600" b="1" dirty="0" smtClean="0"/>
              <a:t/>
            </a:r>
            <a:br>
              <a:rPr lang="en-US" altLang="zh-CN" sz="3600" b="1" dirty="0" smtClean="0"/>
            </a:br>
            <a:r>
              <a:rPr lang="en-US" altLang="zh-CN" sz="3600" b="1" dirty="0" smtClean="0"/>
              <a:t>           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现象类材料作文的类型及分析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表现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原因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影响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建议（趋势）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突出对现象进行勾勒和描述的。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突出对现象进行原因分析的。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突出对现象进行影响揭示的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突出预测趋势、提出对策的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当然也有上述四个方面都使力气的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（一）突出对现象进行勾勒和描述的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4785395"/>
          </a:xfrm>
        </p:spPr>
        <p:txBody>
          <a:bodyPr>
            <a:normAutofit/>
          </a:bodyPr>
          <a:lstStyle/>
          <a:p>
            <a:pPr>
              <a:lnSpc>
                <a:spcPts val="4500"/>
              </a:lnSpc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这类作文的基本前提是人们对这类现象还缺乏了解，需要作者描述和刻画社会现象的基本情形。解决“到底是怎么回事”。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 如魏则西事件引发的人们对医疗“莆田系”现象的基本好奇。于是时评就介绍“患者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百度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莆田系医院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患者到莆田系医院就诊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上当受骗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酿成严重医疗后果”。这只是对现象的基本描述。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（二）突出对现象进行原因分析的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ts val="45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这部分是现象类材料作文力气使得最多的，人们最需要弄明白背后的原因，作者最有作为的也是揭示背后的原因。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揭示原因要形成递进式，不可只说一两点。只说一两点就无法深入展开。要逼着自己多想，训练“一果多因”分析的能力。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“我爸是市长”的谣言为何能量巨大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詹勇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zh-CN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4744"/>
            <a:ext cx="8363272" cy="547260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ts val="3800"/>
              </a:lnSpc>
              <a:buNone/>
            </a:pPr>
            <a:r>
              <a:rPr lang="en-US" altLang="zh-CN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sz="3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“我爸是市长！”几</a:t>
            </a:r>
            <a:r>
              <a:rPr lang="zh-CN" altLang="en-US" sz="3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zh-CN" altLang="zh-CN" sz="3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前，在温州街头，一场因为停车导致的口角和纠纷，随着这句话在围观人群中流传蔓延，事态迅速扩大，短时间内上千人聚集，不仅围住</a:t>
            </a:r>
            <a:r>
              <a:rPr lang="en-US" altLang="zh-CN" sz="3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zh-CN" sz="3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岁的肇事者富家子和到场民警达</a:t>
            </a:r>
            <a:r>
              <a:rPr lang="en-US" altLang="zh-CN" sz="3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sz="3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个多小时，而且不少人情绪失控，上演了一出“怒砸奔驰”的“威武活剧”。与此同时，通过微博“我爸是市长”也在网上疯传。然而，事后证明，这句掀起轩然大波的话是谣言。</a:t>
            </a:r>
            <a:endParaRPr lang="zh-CN" altLang="zh-CN" sz="3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900"/>
              </a:lnSpc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zh-CN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“我爸是市长”的谣言为何能量巨大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詹勇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人民日报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zh-CN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85740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ts val="3500"/>
              </a:lnSpc>
              <a:buNone/>
            </a:pPr>
            <a:r>
              <a:rPr lang="en-US" altLang="zh-CN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对为富不仁者本能的痛恨，对交警偏袒的严重不满，使得人们宁可相信“我爸是市长”为真，或明知是假也当真的来传，借此发泄愤怒。</a:t>
            </a:r>
          </a:p>
          <a:p>
            <a:pPr>
              <a:lnSpc>
                <a:spcPts val="3500"/>
              </a:lnSpc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人们担忧肇事者不能得到应有惩处，平民受害者的权利得不到维护。“人们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传谣言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，其实是希望弱者能得到帮助，让事情更快、更好地解决。”</a:t>
            </a:r>
          </a:p>
          <a:p>
            <a:pPr>
              <a:lnSpc>
                <a:spcPts val="3500"/>
              </a:lnSpc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人们有一种集体的焦虑。社会不公现象，强化了人们对“爸爸”身份的“偏见”、对于自身权益受损的担忧，产生了许多“非直接利益相关者”。每个无“身份”的人都将是潜在的受害者。</a:t>
            </a:r>
          </a:p>
          <a:p>
            <a:pPr>
              <a:lnSpc>
                <a:spcPts val="3500"/>
              </a:lnSpc>
            </a:pPr>
            <a:endParaRPr lang="zh-CN" altLang="zh-CN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（三）突出对现象之影响揭示的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600" b="1" dirty="0" smtClean="0">
                <a:latin typeface="黑体" pitchFamily="49" charset="-122"/>
                <a:ea typeface="黑体" pitchFamily="49" charset="-122"/>
              </a:rPr>
            </a:b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857403"/>
          </a:xfrm>
        </p:spPr>
        <p:txBody>
          <a:bodyPr/>
          <a:lstStyle/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这类文章也很多，因为揭示影响也是这类文章的核心任务。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与突出对原因分析的文章相同的地方是，用递进式来展开影响的揭示。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不同的是，揭原因我们训练的是“一果多因”分析能力，而揭影响训练的是“一因多果”的分析能力。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“抢红包”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4785395"/>
          </a:xfrm>
        </p:spPr>
        <p:txBody>
          <a:bodyPr/>
          <a:lstStyle/>
          <a:p>
            <a:pPr>
              <a:lnSpc>
                <a:spcPts val="45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“抢红包”体现了年俗的变化：传统红包是藏在亲人身上的，新红包是虚拟于网络中的；传统红包是“拜”来的，新红包是“抢”来的；传统红包是内聚性的家庭交流物，新红包是外向型的社会狂欢事；传统红包是维系亲情的长效纽带，新红包是商业化运作中的临时联络；传统红包带有寄寓性，新红包更多带有娱乐性。</a:t>
            </a:r>
            <a:endParaRPr lang="zh-CN" altLang="zh-CN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4785395"/>
          </a:xfrm>
        </p:spPr>
        <p:txBody>
          <a:bodyPr/>
          <a:lstStyle/>
          <a:p>
            <a:pPr>
              <a:lnSpc>
                <a:spcPts val="4500"/>
              </a:lnSpc>
              <a:buNone/>
            </a:pPr>
            <a:r>
              <a:rPr lang="en-US" altLang="zh-CN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“抢红包”的积极意义是：它体现了公众对春节文化的重视，年俗的与时俱进；促进了人与人之间平等的交流，不分长幼、尊卑……大家一起抢红包；从某种意义上说，“抢红包”也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强化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了亲情和友情；从商业角度，发红包者扩大了用户群，打了绝佳的广告……</a:t>
            </a:r>
            <a:endParaRPr lang="zh-CN" altLang="zh-CN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李阳“疯狂家暴”击中社会痛点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李力言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人民日报</a:t>
            </a:r>
            <a:r>
              <a:rPr lang="en-US" altLang="zh-CN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 </a:t>
            </a: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43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“李阳的拳头，确实把家庭暴力这个社会问题‘打’显眼了，引起了广泛关注。” “‘英语’切中了许多人的兴奋点，而‘家暴’击中的是社会的痛点。”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300"/>
              </a:lnSpc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这个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“反面教材”，人们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一则看到传统如此顽固，二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则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痛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感法律上的空白，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则看到了受害者救济渠道缺少。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（四）突出预测趋势、提出对策的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4500"/>
              </a:lnSpc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虽说社会现象类文章的主要任务是揭原因和影响的，但写作的最终目的是关心社会未来，因而好多文章重点给出预测和建议</a:t>
            </a:r>
            <a:r>
              <a:rPr lang="zh-CN" altLang="en-US" b="1" dirty="0" smtClean="0"/>
              <a:t>。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当人们对出路感到非常困惑的时候，说对策就成了阅读需求。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一、从思维范式看</a:t>
            </a:r>
            <a:r>
              <a:rPr lang="en-US" altLang="zh-CN" sz="4000" b="1" dirty="0" smtClean="0">
                <a:latin typeface="华文新魏" pitchFamily="2" charset="-122"/>
                <a:ea typeface="华文新魏" pitchFamily="2" charset="-122"/>
              </a:rPr>
              <a:t/>
            </a:r>
            <a:br>
              <a:rPr lang="en-US" altLang="zh-CN" sz="4000" b="1" dirty="0" smtClean="0">
                <a:latin typeface="华文新魏" pitchFamily="2" charset="-122"/>
                <a:ea typeface="华文新魏" pitchFamily="2" charset="-122"/>
              </a:rPr>
            </a:b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社会现象类材料作文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162274"/>
            <a:ext cx="8229600" cy="4525963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表现→原因→影响→建议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”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我们</a:t>
            </a: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要把社会现象的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“本质”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拆分为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社会现象产生的原因→社会现象产生的影响→社会现象发展的趋势”这三个部分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重点是“原因”和“影响”。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校园安全与教师角色（李旭山）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老师要当好弱者</a:t>
            </a:r>
            <a:endParaRPr lang="zh-CN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老师要当好欣赏者。</a:t>
            </a:r>
            <a:endParaRPr lang="zh-CN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老师要当好潜力的发掘者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老师要做好倾听者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不管是面对学生长期的压力，还是特定关系中的对抗，还是意外事件的即兴冲动，我们必须改变以前的角色，必须改变以前的师生关系。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8964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四、从段内逻辑看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社会现象类作文的行文特点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424936" cy="4525963"/>
          </a:xfrm>
        </p:spPr>
        <p:txBody>
          <a:bodyPr/>
          <a:lstStyle/>
          <a:p>
            <a:pPr>
              <a:lnSpc>
                <a:spcPts val="46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无论讨论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“表现”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还是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“原因”和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600"/>
              </a:lnSpc>
            </a:pP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“影响”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不能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满足于一两点的收获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，要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分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600"/>
              </a:lnSpc>
            </a:pP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类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建立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递进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关系，在语言上突出排比思维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 。</a:t>
            </a:r>
            <a:endParaRPr lang="zh-CN" altLang="zh-CN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对矿难，我已经无话可说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（曹林）</a:t>
            </a:r>
            <a:r>
              <a:rPr lang="zh-CN" altLang="zh-CN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zh-CN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记不清这是今年第几次矿难了，也记不清今年的矿难已经死了多少人，只知道自己打开搜狐网看到这条新闻时的第一感觉： 对矿难，我已无话可说。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差不多每次矿难发生后，我总会写文章说些什么，总结点儿什么，顺着媒体调查的真相，把批评的矛头指向唯利是图的矿主、贪得无厌的官员、得不到实施的制度、落后的安全管理体制、触目惊心的利益链，等等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620688"/>
            <a:ext cx="8280920" cy="5865515"/>
          </a:xfrm>
        </p:spPr>
        <p:txBody>
          <a:bodyPr>
            <a:normAutofit fontScale="92500"/>
          </a:bodyPr>
          <a:lstStyle/>
          <a:p>
            <a:pPr>
              <a:lnSpc>
                <a:spcPts val="37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可到如今，话已经说尽了，道理也讲烂了，制度也分析透了，警钟快敲碎了，“理性、建设性”也榨干了，可一个个催命的矿难依然接踵而至，我还能说什么？还能怎么说？重复说那些众所周知、说了也白说的话吗？我们对于矿难的理解，已经没有了多少对生命逝去的痛感，没有了灾难下的人性震撼，更多只是一套习以为常的程序。在频发的矿难中，一切都变得那么轻飘，轻如鸿毛： 正义感疲惫了，理性厌倦了，愤怒蒸发了，同情心都变得非常慵懒</a:t>
            </a: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  <a:r>
              <a:rPr lang="zh-CN" altLang="zh-CN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。在“无话可说”中分析那让人失语的现实。失语，其实并不是无话可说了，而是一种愤怒的状态</a:t>
            </a:r>
            <a:r>
              <a:rPr lang="zh-CN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谁来阻止危险的行车？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（李旭山）</a:t>
            </a:r>
            <a:r>
              <a:rPr lang="zh-CN" altLang="zh-CN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zh-CN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19256" cy="4929411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ts val="3700"/>
              </a:lnSpc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开车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打手机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行为，几乎每一位司机都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有，几乎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每天都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都有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，几乎每一种路况下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行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车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都有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。不管是私家车、还是公务车，甚至大巴、校车、警车的司机都如此开车。</a:t>
            </a:r>
          </a:p>
          <a:p>
            <a:pPr>
              <a:lnSpc>
                <a:spcPts val="3700"/>
              </a:lnSpc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然而，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却威胁着公共安全，使得道路充满了安全隐患；就是你的逞强和激情体验，却将自己和他人置于无比危险的境地，他人每时每刻都会成了你激情体验的牺牲品；就是你的小概率认识，却在积累着习以为常的错误经验，这些经验根本无法对付“意外”情况，无法保证自己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和他人的安全。</a:t>
            </a:r>
            <a:endParaRPr lang="zh-CN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zh-CN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404664"/>
            <a:ext cx="8424936" cy="590465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zh-CN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zh-CN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这么多司机，有这么多横冲直撞的汽车，有这么一个的执法环境，使得每年十万多鲜活生命惨死在车轮下。死难者的鲜血一刻都没有被吹干，因为我们的城市道路，我们的乡村道路，我们的高速公路，每时每刻都在上演着车祸惨剧：轧人，侧翻，相撞，追尾，冲出路基，掉入悬崖，爆炸起火……</a:t>
            </a:r>
          </a:p>
          <a:p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谁来阻止危险的行车？事件一出，似乎就有了答案，是司机自己，是司机的亲人，是每一位乘车人，是应该更加严格的法规。</a:t>
            </a:r>
          </a:p>
          <a:p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每一辆汽车都曾碾过流有死难者鲜血的道路，每一位亲人都担心行路中的骨肉，每一位担心亲人违法行车的人，也许都会拿起报警电话拨打</a:t>
            </a: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110</a:t>
            </a:r>
            <a:r>
              <a:rPr lang="zh-CN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，因为他们绝对不想拨打</a:t>
            </a: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120</a:t>
            </a:r>
            <a:r>
              <a:rPr lang="zh-CN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</a:p>
          <a:p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社会现象类作文训练总结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886003"/>
          </a:xfrm>
        </p:spPr>
        <p:txBody>
          <a:bodyPr>
            <a:normAutofit fontScale="92500"/>
          </a:bodyPr>
          <a:lstStyle/>
          <a:p>
            <a:pPr>
              <a:lnSpc>
                <a:spcPts val="4400"/>
              </a:lnSpc>
              <a:buNone/>
            </a:pPr>
            <a:r>
              <a:rPr lang="en-US" altLang="zh-CN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sz="3800" b="1" dirty="0" smtClean="0">
                <a:latin typeface="黑体" pitchFamily="49" charset="-122"/>
                <a:ea typeface="黑体" pitchFamily="49" charset="-122"/>
              </a:rPr>
              <a:t>训练思维和语言的敏感</a:t>
            </a:r>
            <a:r>
              <a:rPr lang="zh-CN" altLang="en-US" sz="3800" b="1" dirty="0" smtClean="0">
                <a:latin typeface="黑体" pitchFamily="49" charset="-122"/>
                <a:ea typeface="黑体" pitchFamily="49" charset="-122"/>
              </a:rPr>
              <a:t>力</a:t>
            </a:r>
            <a:r>
              <a:rPr lang="zh-CN" altLang="zh-CN" sz="3800" b="1" dirty="0" smtClean="0">
                <a:latin typeface="黑体" pitchFamily="49" charset="-122"/>
                <a:ea typeface="黑体" pitchFamily="49" charset="-122"/>
              </a:rPr>
              <a:t>，敏感力是语言学习和思维训练的原动力</a:t>
            </a:r>
            <a:r>
              <a:rPr lang="zh-CN" altLang="en-US" sz="38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zh-CN" sz="3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400"/>
              </a:lnSpc>
            </a:pPr>
            <a:r>
              <a:rPr lang="en-US" altLang="zh-CN" sz="38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3800" b="1" dirty="0" smtClean="0">
                <a:latin typeface="黑体" pitchFamily="49" charset="-122"/>
                <a:ea typeface="黑体" pitchFamily="49" charset="-122"/>
              </a:rPr>
              <a:t>培养批判思维</a:t>
            </a:r>
            <a:r>
              <a:rPr lang="zh-CN" altLang="en-US" sz="3800" b="1" dirty="0" smtClean="0">
                <a:latin typeface="黑体" pitchFamily="49" charset="-122"/>
                <a:ea typeface="黑体" pitchFamily="49" charset="-122"/>
              </a:rPr>
              <a:t>能力</a:t>
            </a:r>
            <a:r>
              <a:rPr lang="zh-CN" altLang="zh-CN" sz="3800" b="1" dirty="0" smtClean="0">
                <a:latin typeface="黑体" pitchFamily="49" charset="-122"/>
                <a:ea typeface="黑体" pitchFamily="49" charset="-122"/>
              </a:rPr>
              <a:t>。批判思维得益于独立思考和以事实为基础的逻辑力量。</a:t>
            </a:r>
            <a:endParaRPr lang="zh-CN" altLang="zh-CN" sz="3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400"/>
              </a:lnSpc>
            </a:pPr>
            <a:r>
              <a:rPr lang="en-US" altLang="zh-CN" sz="38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3800" b="1" dirty="0" smtClean="0">
                <a:latin typeface="黑体" pitchFamily="49" charset="-122"/>
                <a:ea typeface="黑体" pitchFamily="49" charset="-122"/>
              </a:rPr>
              <a:t>培养高效表达的能力。开门见山、单刀直入、言简意赅。时评一般都千把字，符合信息时代读者读的阅读习惯和阅读期待。</a:t>
            </a:r>
            <a:endParaRPr lang="zh-CN" altLang="zh-CN" sz="3800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3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548680"/>
            <a:ext cx="8280920" cy="5976664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ts val="3700"/>
              </a:lnSpc>
            </a:pPr>
            <a:r>
              <a:rPr lang="en-US" altLang="zh-CN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“表现”用排比思维，从多个角度描述某社会现象的直观印象，烘托渲染此现象的广泛性或严重性，为下文讨论提供清晰明确、全面完整的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对象范围。</a:t>
            </a:r>
            <a:endParaRPr lang="zh-CN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“原因”，用分类递进、分类互补思维，来揭示现象产生的直接原因与间接原因。力求大类穷尽，忌讳只说一个原因。</a:t>
            </a:r>
            <a:endParaRPr lang="zh-CN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“影响”，用分类递进、分类互补思维，来指出现象产生的直接影响和深远影响。力求大类穷尽，忌讳只说一个影响。</a:t>
            </a:r>
            <a:endParaRPr lang="zh-CN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“建议”，针对原因和影响对症下药，提出对策或指出现象可能发展的趋向。</a:t>
            </a:r>
            <a:endParaRPr lang="zh-CN" altLang="zh-CN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157592" cy="1728192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二、从材料特点看</a:t>
            </a:r>
            <a:r>
              <a:rPr lang="en-US" altLang="zh-CN" sz="4000" b="1" dirty="0" smtClean="0">
                <a:latin typeface="华文新魏" pitchFamily="2" charset="-122"/>
                <a:ea typeface="华文新魏" pitchFamily="2" charset="-122"/>
              </a:rPr>
              <a:t/>
            </a:r>
            <a:br>
              <a:rPr lang="en-US" altLang="zh-CN" sz="4000" b="1" dirty="0" smtClean="0">
                <a:latin typeface="华文新魏" pitchFamily="2" charset="-122"/>
                <a:ea typeface="华文新魏" pitchFamily="2" charset="-122"/>
              </a:rPr>
            </a:b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社会现象类作文类型及分析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093915"/>
          </a:xfrm>
        </p:spPr>
        <p:txBody>
          <a:bodyPr/>
          <a:lstStyle/>
          <a:p>
            <a:pPr marL="0" indent="0">
              <a:lnSpc>
                <a:spcPts val="4500"/>
              </a:lnSpc>
              <a:buNone/>
            </a:pPr>
            <a:r>
              <a:rPr lang="en-US" altLang="zh-CN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endParaRPr lang="en-US" altLang="zh-CN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有的现象指向明确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；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有的现象的指向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不明不带倾向；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有的现象耐人寻味较难提炼；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有的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所谓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现象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还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只是个案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（一）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现象指向及思考方向明确的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ts val="45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材料现象和题目要求指向明确的。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表现部分可以略去。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直接揭示原因或影响。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要用递进思维来揭示：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如直接原因到间接原因，直接影响到间接影响。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6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2016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高考北京卷“老腔何以震撼人心”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600" b="1" dirty="0" smtClean="0">
                <a:latin typeface="黑体" pitchFamily="49" charset="-122"/>
                <a:ea typeface="黑体" pitchFamily="49" charset="-122"/>
              </a:rPr>
            </a:b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857403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明确的意义：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激越高亢的声音形式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质朴简单的生存形态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渴望释放的精神诉求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不明确的意义：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表现什么？渴求什么？延续什么？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是再现历史中的原汁原味的老腔，还是表达今天老腔后继乏人的悲慨？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名作点评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b="1" dirty="0" smtClean="0">
                <a:latin typeface="黑体" pitchFamily="49" charset="-122"/>
                <a:ea typeface="黑体" pitchFamily="49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鲍吉尔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原野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蒙古长调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写今天人们为什么那么喜欢蒙古长调的原因。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联想：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辽阔的草原（自然的）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牧民的生活（生活的）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蒙古人忧伤的情感（精神的）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（二）现象指向不明，不带倾向的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 审题关键词：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“选择立场”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“分说理由”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“理由呈递进式”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500"/>
              </a:lnSpc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近一年来人们所说的“任务驱动型写作”说的就是这种类型的写作。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3098</TotalTime>
  <Words>3025</Words>
  <Application>Microsoft Office PowerPoint</Application>
  <PresentationFormat>全屏显示(4:3)</PresentationFormat>
  <Paragraphs>159</Paragraphs>
  <Slides>36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</vt:lpstr>
      <vt:lpstr>中国教育电视台   第三节 社会现象评析作文思维训练   </vt:lpstr>
      <vt:lpstr>       </vt:lpstr>
      <vt:lpstr>一、从思维范式看 社会现象类材料作文</vt:lpstr>
      <vt:lpstr>幻灯片 4</vt:lpstr>
      <vt:lpstr>二、从材料特点看 社会现象类作文类型及分析</vt:lpstr>
      <vt:lpstr>（一）现象指向及思考方向明确的</vt:lpstr>
      <vt:lpstr> 2016高考北京卷“老腔何以震撼人心” </vt:lpstr>
      <vt:lpstr> 名作点评 </vt:lpstr>
      <vt:lpstr>（二）现象指向不明，不带倾向的</vt:lpstr>
      <vt:lpstr> 2016高考全国卷“语文素养三途径” </vt:lpstr>
      <vt:lpstr>课堂教学</vt:lpstr>
      <vt:lpstr>社会实践：</vt:lpstr>
      <vt:lpstr>公共辩论，求真比求胜更重要 范正伟</vt:lpstr>
      <vt:lpstr>幻灯片 14</vt:lpstr>
      <vt:lpstr>（三）现象耐人寻味较难提炼的</vt:lpstr>
      <vt:lpstr> 2016高考上海卷“评价他人生活”原因： </vt:lpstr>
      <vt:lpstr>（四）所谓“现象”只是个案的</vt:lpstr>
      <vt:lpstr>2016高考全国卷三“小羽创业”  </vt:lpstr>
      <vt:lpstr> “小羽创业”个案背后的普遍意义 </vt:lpstr>
      <vt:lpstr>                  三、从写作侧重看            现象类材料作文的类型及分析</vt:lpstr>
      <vt:lpstr>（一）突出对现象进行勾勒和描述的</vt:lpstr>
      <vt:lpstr>（二）突出对现象进行原因分析的</vt:lpstr>
      <vt:lpstr>“我爸是市长”的谣言为何能量巨大（詹勇） </vt:lpstr>
      <vt:lpstr>“我爸是市长”的谣言为何能量巨大 詹勇（《人民日报》） </vt:lpstr>
      <vt:lpstr>（三）突出对现象之影响揭示的 </vt:lpstr>
      <vt:lpstr>“抢红包”</vt:lpstr>
      <vt:lpstr>幻灯片 27</vt:lpstr>
      <vt:lpstr>李阳“疯狂家暴”击中社会痛点 李力言（《人民日报》 ）</vt:lpstr>
      <vt:lpstr>（四）突出预测趋势、提出对策的</vt:lpstr>
      <vt:lpstr>校园安全与教师角色（李旭山）</vt:lpstr>
      <vt:lpstr>四、从段内逻辑看 社会现象类作文的行文特点</vt:lpstr>
      <vt:lpstr> 对矿难，我已经无话可说（曹林） </vt:lpstr>
      <vt:lpstr>幻灯片 33</vt:lpstr>
      <vt:lpstr>谁来阻止危险的行车？（李旭山） </vt:lpstr>
      <vt:lpstr> </vt:lpstr>
      <vt:lpstr>社会现象类作文训练总结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社会现象类材料作文审题训练   </dc:title>
  <dc:creator>USER</dc:creator>
  <cp:lastModifiedBy>USER</cp:lastModifiedBy>
  <cp:revision>40</cp:revision>
  <dcterms:created xsi:type="dcterms:W3CDTF">2016-06-17T12:25:09Z</dcterms:created>
  <dcterms:modified xsi:type="dcterms:W3CDTF">2018-05-19T02:17:52Z</dcterms:modified>
</cp:coreProperties>
</file>