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9" r:id="rId3"/>
    <p:sldId id="262" r:id="rId4"/>
    <p:sldId id="272" r:id="rId5"/>
    <p:sldId id="260" r:id="rId6"/>
    <p:sldId id="265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24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F0191-F7AF-4BC5-A13D-CF8A360CDB4B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8E7E2-B652-471B-B8A6-8180FC457E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F0191-F7AF-4BC5-A13D-CF8A360CDB4B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8E7E2-B652-471B-B8A6-8180FC457E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F0191-F7AF-4BC5-A13D-CF8A360CDB4B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8E7E2-B652-471B-B8A6-8180FC457E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F0191-F7AF-4BC5-A13D-CF8A360CDB4B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8E7E2-B652-471B-B8A6-8180FC457E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F0191-F7AF-4BC5-A13D-CF8A360CDB4B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8E7E2-B652-471B-B8A6-8180FC457E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F0191-F7AF-4BC5-A13D-CF8A360CDB4B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8E7E2-B652-471B-B8A6-8180FC457E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F0191-F7AF-4BC5-A13D-CF8A360CDB4B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8E7E2-B652-471B-B8A6-8180FC457E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F0191-F7AF-4BC5-A13D-CF8A360CDB4B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8E7E2-B652-471B-B8A6-8180FC457E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F0191-F7AF-4BC5-A13D-CF8A360CDB4B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8E7E2-B652-471B-B8A6-8180FC457E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F0191-F7AF-4BC5-A13D-CF8A360CDB4B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8E7E2-B652-471B-B8A6-8180FC457E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F0191-F7AF-4BC5-A13D-CF8A360CDB4B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8E7E2-B652-471B-B8A6-8180FC457E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9F0191-F7AF-4BC5-A13D-CF8A360CDB4B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38E7E2-B652-471B-B8A6-8180FC457E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40" r:id="rId18"/>
    <p:sldLayoutId id="2147483841" r:id="rId19"/>
    <p:sldLayoutId id="2147483839" r:id="rId20"/>
    <p:sldLayoutId id="2147483844" r:id="rId21"/>
    <p:sldLayoutId id="2147483847" r:id="rId2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1.doc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40590727"/>
              </p:ext>
            </p:extLst>
          </p:nvPr>
        </p:nvGraphicFramePr>
        <p:xfrm>
          <a:off x="508000" y="3212976"/>
          <a:ext cx="8128000" cy="662754"/>
        </p:xfrm>
        <a:graphic>
          <a:graphicData uri="http://schemas.openxmlformats.org/presentationml/2006/ole">
            <p:oleObj spid="_x0000_s1028" name="文档" r:id="rId3" imgW="3836183" imgH="31248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04881"/>
            <a:ext cx="8128000" cy="513243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17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17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连线作者</a:t>
            </a:r>
            <a:endParaRPr lang="zh-CN" altLang="zh-CN" sz="17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马致远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约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1250—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约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1321),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号东篱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大都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今北京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人。元代著名的戏剧家、散曲作家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元曲四大家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之一。曾参加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元贞书会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与艺人为伍进行戏剧活动。他的杂剧作品今存《汉宫秋》《荐福碑》《岳阳楼》等。马致远的散曲作品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扩展了题材的领域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提高了艺术意境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声调和谐优美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语言疏宕豪爽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雅俗兼备。散曲有辑本《东篱乐府》。</a:t>
            </a:r>
            <a:endParaRPr lang="zh-CN" altLang="zh-CN" sz="17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17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17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写作背景</a:t>
            </a:r>
            <a:endParaRPr lang="zh-CN" altLang="zh-CN" sz="17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17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《【双调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17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寿阳曲】山市晴岚》</a:t>
            </a:r>
            <a:endParaRPr lang="zh-CN" altLang="zh-CN" sz="17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马致远少时迷恋功名利禄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因不遂心愿而退居老家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他愤世嫉俗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有消极避世的情绪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写景中透出隐逸的情致。</a:t>
            </a:r>
            <a:endParaRPr lang="zh-CN" altLang="zh-CN" sz="17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17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《【双调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17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拨不断】》</a:t>
            </a:r>
            <a:endParaRPr lang="zh-CN" altLang="zh-CN" sz="17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元代知识分子地位低下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心存郁闷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他们多借古人酒杯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浇自己心中的块垒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往往讽刺统治者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颂扬英雄人物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总结历史教训</a:t>
            </a:r>
            <a:r>
              <a:rPr lang="en-US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17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多借历史人物抒发人生如梦、富贵无常、居官得祸的感慨。</a:t>
            </a:r>
            <a:endParaRPr lang="zh-CN" altLang="zh-CN" sz="17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508000" y="1542307"/>
                <a:ext cx="8128000" cy="402738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indent="26797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 b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注字音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晴岚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lán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　　　　　　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天霁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jì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楸梧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qiū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)(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wú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	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官冢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zhǒng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禾黍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shǔ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zh-CN" altLang="zh-CN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zh-CN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lang="zh-CN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铺垫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𝑝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宋体" panose="02010600030101010101" pitchFamily="2" charset="-122"/>
                                    <a:ea typeface="方正书宋_GBK" panose="03000509000000000000" pitchFamily="65" charset="-122"/>
                                    <a:cs typeface="Times New Roman" panose="02020603050405020304" pitchFamily="18" charset="0"/>
                                  </a:rPr>
                                  <m:t>ū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lang="zh-CN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店铺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𝑝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宋体" panose="02010600030101010101" pitchFamily="2" charset="-122"/>
                                    <a:ea typeface="方正书宋_GBK" panose="03000509000000000000" pitchFamily="65" charset="-122"/>
                                    <a:cs typeface="Times New Roman" panose="02020603050405020304" pitchFamily="18" charset="0"/>
                                  </a:rPr>
                                  <m:t>ù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797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 b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写汉字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qiū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楸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梧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/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铁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qiāo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锹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jiū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啾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啾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1542307"/>
                <a:ext cx="8128000" cy="4027385"/>
              </a:xfrm>
              <a:prstGeom prst="rect">
                <a:avLst/>
              </a:prstGeom>
              <a:blipFill rotWithShape="0">
                <a:blip r:embed="rId4"/>
                <a:stretch>
                  <a:fillRect b="-15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1408687" y="2060848"/>
            <a:ext cx="299727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75246" y="2055913"/>
            <a:ext cx="104666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89304" y="2482010"/>
            <a:ext cx="299727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47922" y="2482010"/>
            <a:ext cx="299727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71726" y="2482010"/>
            <a:ext cx="630032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01552" y="2911904"/>
            <a:ext cx="381703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593772" y="3645024"/>
            <a:ext cx="238939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582886" y="3973563"/>
            <a:ext cx="238939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243905" y="4725144"/>
            <a:ext cx="238939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178158" y="4807437"/>
            <a:ext cx="238939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65852" y="5207084"/>
            <a:ext cx="238939" cy="3210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66380"/>
            <a:ext cx="8128000" cy="377924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晴岚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雨后空中雾气。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天霁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雨后天放晴。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布衣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没有官职的人。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图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版图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疆域。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冢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坟墓。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积名句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枯藤老树昏鸦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小桥流水人家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古道西风瘦马。夕阳西下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断肠人在天涯。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《天净沙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秋思》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4939" y="4530892"/>
            <a:ext cx="1620962" cy="3930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730426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666380"/>
            <a:ext cx="8128000" cy="377924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《【双调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寿阳曲】山市晴岚》除重点写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晴岚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之外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还写了哪些景色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这些景色描写有什么作用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除重点写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晴岚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外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曲中还写了花村、草店、晚霞、山色等。这些景色共同构成一幅井然有序、恬静清新的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山市晴岚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图。从这自然之美中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见出作者恬淡平和、向往宁静的心态。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《【双调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拨不断】》表现了作者怎样的叹世情怀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这首曲的要旨是否定现实生活中的功名意识。在世俗人眼中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最大的成就莫过于王图霸业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而王霸之业又有何用呢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不也落得个荒冢楸梧的结局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这种从感叹功名难遂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到否定功名霸业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应该是作者官场失意、看破红尘后的意识提升。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492896"/>
            <a:ext cx="8240464" cy="1259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8822" y="4221088"/>
            <a:ext cx="8379642" cy="1224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自主探究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58631"/>
            <a:ext cx="8128000" cy="419473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花村外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草店西。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此处描写切入题目中的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山市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花村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指山花烂漫的山村。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草店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指山野小店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的象征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。其中的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外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西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把视野放宽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不只是写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花村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草店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本身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而是写更广阔的自然风光。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晚霞明雨收天霁。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晚霞明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写山市上空的景象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一片清新通明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霞光万丈。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雨收天霁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紧扣题目中的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写出明丽的晚霞并非一般之明丽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而是雨过天晴后的通明透丽。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锦屏风又添铺翠。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山与雾气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晴岚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连成一片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锦屏风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般的四围山色铺翠添碧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更加鲜艳迷人。以这样点睛般的句子煞尾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山市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晴岚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的意象都鲜明地呈现了出来。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</TotalTime>
  <Words>708</Words>
  <Application>Microsoft Office PowerPoint</Application>
  <PresentationFormat>全屏显示(4:3)</PresentationFormat>
  <Paragraphs>37</Paragraphs>
  <Slides>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16</cp:revision>
  <dcterms:created xsi:type="dcterms:W3CDTF">2014-12-27T00:55:35Z</dcterms:created>
  <dcterms:modified xsi:type="dcterms:W3CDTF">2016-09-16T14:28:42Z</dcterms:modified>
</cp:coreProperties>
</file>