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256" r:id="rId2"/>
    <p:sldId id="257" r:id="rId3"/>
    <p:sldId id="258" r:id="rId4"/>
    <p:sldId id="290" r:id="rId5"/>
    <p:sldId id="291" r:id="rId6"/>
    <p:sldId id="292" r:id="rId7"/>
    <p:sldId id="259" r:id="rId8"/>
    <p:sldId id="260" r:id="rId9"/>
    <p:sldId id="263" r:id="rId10"/>
    <p:sldId id="261" r:id="rId11"/>
    <p:sldId id="262" r:id="rId12"/>
    <p:sldId id="264" r:id="rId13"/>
    <p:sldId id="265" r:id="rId14"/>
    <p:sldId id="266" r:id="rId15"/>
    <p:sldId id="267" r:id="rId16"/>
    <p:sldId id="268" r:id="rId17"/>
    <p:sldId id="269" r:id="rId18"/>
    <p:sldId id="270" r:id="rId19"/>
    <p:sldId id="271" r:id="rId20"/>
    <p:sldId id="272" r:id="rId21"/>
    <p:sldId id="273" r:id="rId22"/>
    <p:sldId id="275" r:id="rId23"/>
    <p:sldId id="276" r:id="rId24"/>
    <p:sldId id="280" r:id="rId25"/>
    <p:sldId id="277" r:id="rId26"/>
    <p:sldId id="293" r:id="rId27"/>
    <p:sldId id="279" r:id="rId28"/>
    <p:sldId id="295" r:id="rId29"/>
    <p:sldId id="296" r:id="rId30"/>
    <p:sldId id="297" r:id="rId31"/>
    <p:sldId id="282" r:id="rId32"/>
    <p:sldId id="298" r:id="rId33"/>
    <p:sldId id="305" r:id="rId34"/>
    <p:sldId id="319" r:id="rId35"/>
    <p:sldId id="307" r:id="rId36"/>
    <p:sldId id="308" r:id="rId37"/>
    <p:sldId id="309" r:id="rId38"/>
    <p:sldId id="311" r:id="rId39"/>
    <p:sldId id="312" r:id="rId40"/>
    <p:sldId id="313" r:id="rId41"/>
    <p:sldId id="314" r:id="rId42"/>
    <p:sldId id="316" r:id="rId43"/>
    <p:sldId id="317" r:id="rId44"/>
    <p:sldId id="318" r:id="rId45"/>
  </p:sldIdLst>
  <p:sldSz cx="12192000" cy="6858000"/>
  <p:notesSz cx="6858000" cy="9144000"/>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slide" Target="slides/slide41.xml" /><Relationship Id="rId43" Type="http://schemas.openxmlformats.org/officeDocument/2006/relationships/slide" Target="slides/slide42.xml" /><Relationship Id="rId44" Type="http://schemas.openxmlformats.org/officeDocument/2006/relationships/slide" Target="slides/slide43.xml" /><Relationship Id="rId45" Type="http://schemas.openxmlformats.org/officeDocument/2006/relationships/slide" Target="slides/slide44.xml" /><Relationship Id="rId46" Type="http://schemas.openxmlformats.org/officeDocument/2006/relationships/tags" Target="tags/tag4.xml" /><Relationship Id="rId47" Type="http://schemas.openxmlformats.org/officeDocument/2006/relationships/presProps" Target="presProps.xml" /><Relationship Id="rId48" Type="http://schemas.openxmlformats.org/officeDocument/2006/relationships/viewProps" Target="viewProps.xml" /><Relationship Id="rId49" Type="http://schemas.openxmlformats.org/officeDocument/2006/relationships/theme" Target="theme/theme1.xml" /><Relationship Id="rId5" Type="http://schemas.openxmlformats.org/officeDocument/2006/relationships/slide" Target="slides/slide4.xml" /><Relationship Id="rId50" Type="http://schemas.openxmlformats.org/officeDocument/2006/relationships/tableStyles" Target="tableStyles.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file:///D:\qq&#25991;&#20214;\712321467\Image\C2C\Image2\%7b75232B38-A165-1FB7-499C-2E1C792CACB5%7d.png" TargetMode="External" /><Relationship Id="rId14" Type="http://schemas.openxmlformats.org/officeDocument/2006/relationships/image" Target="../media/image1.png" /><Relationship Id="rId15" Type="http://schemas.openxmlformats.org/officeDocument/2006/relationships/image" Target="../media/image2.png"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5"/>
          <a:stretch>
            <a:fillRect/>
          </a:stretch>
        </a:blip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pic>
        <p:nvPicPr>
          <p:cNvPr id="7" name="图片 1073743875" descr="学科网 zxxk.com"/>
          <p:cNvPicPr>
            <a:picLocks noChangeAspect="1"/>
          </p:cNvPicPr>
          <p:nvPr/>
        </p:nvPicPr>
        <p:blipFill>
          <a:blip r:embed="rId14" r:link="rId13"/>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4.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5.jpeg" /><Relationship Id="rId3" Type="http://schemas.openxmlformats.org/officeDocument/2006/relationships/image" Target="../media/image6.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 Id="rId3" Type="http://schemas.openxmlformats.org/officeDocument/2006/relationships/image" Target="../media/image8.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jpeg" /><Relationship Id="rId3" Type="http://schemas.openxmlformats.org/officeDocument/2006/relationships/image" Target="../media/image10.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2.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3.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文本框 3"/>
          <p:cNvSpPr txBox="1"/>
          <p:nvPr/>
        </p:nvSpPr>
        <p:spPr>
          <a:xfrm>
            <a:off x="749935" y="1021080"/>
            <a:ext cx="10981690" cy="4154170"/>
          </a:xfrm>
          <a:prstGeom prst="rect">
            <a:avLst/>
          </a:prstGeom>
          <a:noFill/>
        </p:spPr>
        <p:txBody>
          <a:bodyPr wrap="square" rtlCol="0">
            <a:spAutoFit/>
          </a:bodyPr>
          <a:lstStyle/>
          <a:p>
            <a:pPr algn="ctr"/>
            <a:r>
              <a:rPr lang="zh-CN" altLang="en-US" sz="6600" b="1">
                <a:solidFill>
                  <a:srgbClr val="FF0000"/>
                </a:solidFill>
                <a:latin typeface="华文琥珀" panose="02010800040101010101" charset="-122"/>
                <a:ea typeface="华文琥珀" panose="02010800040101010101" charset="-122"/>
                <a:cs typeface="华文琥珀" panose="02010800040101010101" charset="-122"/>
              </a:rPr>
              <a:t>信息类阅读</a:t>
            </a:r>
            <a:r>
              <a:rPr lang="en-US" altLang="zh-CN" sz="6600" b="1">
                <a:solidFill>
                  <a:srgbClr val="FF0000"/>
                </a:solidFill>
                <a:latin typeface="华文琥珀" panose="02010800040101010101" charset="-122"/>
                <a:ea typeface="华文琥珀" panose="02010800040101010101" charset="-122"/>
                <a:cs typeface="华文琥珀" panose="02010800040101010101" charset="-122"/>
              </a:rPr>
              <a:t>+</a:t>
            </a:r>
            <a:r>
              <a:rPr lang="zh-CN" altLang="en-US" sz="6600" b="1">
                <a:solidFill>
                  <a:srgbClr val="FF0000"/>
                </a:solidFill>
                <a:latin typeface="华文琥珀" panose="02010800040101010101" charset="-122"/>
                <a:ea typeface="华文琥珀" panose="02010800040101010101" charset="-122"/>
                <a:cs typeface="华文琥珀" panose="02010800040101010101" charset="-122"/>
              </a:rPr>
              <a:t>论述类阅读</a:t>
            </a:r>
            <a:endParaRPr lang="zh-CN" altLang="en-US" sz="6600" b="1">
              <a:solidFill>
                <a:srgbClr val="FF0000"/>
              </a:solidFill>
              <a:latin typeface="华文琥珀" panose="02010800040101010101" charset="-122"/>
              <a:ea typeface="华文琥珀" panose="02010800040101010101" charset="-122"/>
              <a:cs typeface="华文琥珀" panose="02010800040101010101" charset="-122"/>
            </a:endParaRPr>
          </a:p>
          <a:p>
            <a:pPr algn="ctr"/>
            <a:r>
              <a:rPr lang="zh-CN" altLang="en-US" sz="6600" b="1">
                <a:solidFill>
                  <a:srgbClr val="FF0000"/>
                </a:solidFill>
                <a:latin typeface="华文琥珀" panose="02010800040101010101" charset="-122"/>
                <a:ea typeface="华文琥珀" panose="02010800040101010101" charset="-122"/>
                <a:cs typeface="华文琥珀" panose="02010800040101010101" charset="-122"/>
              </a:rPr>
              <a:t>脉络清晰</a:t>
            </a:r>
            <a:r>
              <a:rPr lang="en-US" altLang="zh-CN" sz="6600" b="1">
                <a:solidFill>
                  <a:srgbClr val="FF0000"/>
                </a:solidFill>
                <a:latin typeface="华文琥珀" panose="02010800040101010101" charset="-122"/>
                <a:ea typeface="华文琥珀" panose="02010800040101010101" charset="-122"/>
                <a:cs typeface="华文琥珀" panose="02010800040101010101" charset="-122"/>
              </a:rPr>
              <a:t> </a:t>
            </a:r>
            <a:endParaRPr lang="en-US" altLang="zh-CN" sz="6600" b="1">
              <a:solidFill>
                <a:srgbClr val="FF0000"/>
              </a:solidFill>
              <a:latin typeface="华文琥珀" panose="02010800040101010101" charset="-122"/>
              <a:ea typeface="华文琥珀" panose="02010800040101010101" charset="-122"/>
              <a:cs typeface="华文琥珀" panose="02010800040101010101" charset="-122"/>
            </a:endParaRPr>
          </a:p>
          <a:p>
            <a:pPr algn="ctr"/>
            <a:r>
              <a:rPr lang="zh-CN" altLang="en-US" sz="6600" b="1">
                <a:solidFill>
                  <a:srgbClr val="FF0000"/>
                </a:solidFill>
                <a:latin typeface="华文琥珀" panose="02010800040101010101" charset="-122"/>
                <a:ea typeface="华文琥珀" panose="02010800040101010101" charset="-122"/>
                <a:cs typeface="华文琥珀" panose="02010800040101010101" charset="-122"/>
              </a:rPr>
              <a:t>观点熟知</a:t>
            </a:r>
            <a:r>
              <a:rPr lang="en-US" altLang="zh-CN" sz="6600" b="1">
                <a:solidFill>
                  <a:srgbClr val="FF0000"/>
                </a:solidFill>
                <a:latin typeface="华文琥珀" panose="02010800040101010101" charset="-122"/>
                <a:ea typeface="华文琥珀" panose="02010800040101010101" charset="-122"/>
                <a:cs typeface="华文琥珀" panose="02010800040101010101" charset="-122"/>
              </a:rPr>
              <a:t> </a:t>
            </a:r>
            <a:endParaRPr lang="en-US" altLang="zh-CN" sz="6600" b="1">
              <a:solidFill>
                <a:srgbClr val="FF0000"/>
              </a:solidFill>
              <a:latin typeface="华文琥珀" panose="02010800040101010101" charset="-122"/>
              <a:ea typeface="华文琥珀" panose="02010800040101010101" charset="-122"/>
              <a:cs typeface="华文琥珀" panose="02010800040101010101" charset="-122"/>
            </a:endParaRPr>
          </a:p>
          <a:p>
            <a:pPr algn="ctr"/>
            <a:r>
              <a:rPr lang="zh-CN" altLang="en-US" sz="6600" b="1">
                <a:solidFill>
                  <a:srgbClr val="FF0000"/>
                </a:solidFill>
                <a:latin typeface="华文琥珀" panose="02010800040101010101" charset="-122"/>
                <a:ea typeface="华文琥珀" panose="02010800040101010101" charset="-122"/>
                <a:cs typeface="华文琥珀" panose="02010800040101010101" charset="-122"/>
              </a:rPr>
              <a:t>框架明确</a:t>
            </a:r>
            <a:endParaRPr lang="zh-CN" altLang="en-US" sz="6600" b="1">
              <a:solidFill>
                <a:srgbClr val="FF0000"/>
              </a:solidFill>
              <a:latin typeface="华文琥珀" panose="02010800040101010101" charset="-122"/>
              <a:ea typeface="华文琥珀" panose="02010800040101010101" charset="-122"/>
              <a:cs typeface="华文琥珀" panose="02010800040101010101"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99415" y="982345"/>
            <a:ext cx="11392535" cy="4892675"/>
          </a:xfrm>
          <a:prstGeom prst="rect">
            <a:avLst/>
          </a:prstGeom>
          <a:noFill/>
        </p:spPr>
        <p:txBody>
          <a:bodyPr wrap="square" rtlCol="0">
            <a:spAutoFit/>
          </a:bodyPr>
          <a:lstStyle/>
          <a:p>
            <a:pPr algn="l">
              <a:buClrTx/>
              <a:buSzTx/>
              <a:buFontTx/>
            </a:pPr>
            <a:r>
              <a:rPr lang="zh-CN" altLang="en-US" sz="2400" b="1"/>
              <a:t>（二）保证层意准确</a:t>
            </a:r>
            <a:endParaRPr lang="zh-CN" altLang="en-US" sz="2400" b="1"/>
          </a:p>
          <a:p>
            <a:pPr algn="l">
              <a:buClrTx/>
              <a:buSzTx/>
              <a:buFontTx/>
            </a:pPr>
            <a:r>
              <a:rPr lang="zh-CN" altLang="en-US" sz="2400" b="1"/>
              <a:t>1.紧扣材料的论述对象和重点概括</a:t>
            </a:r>
            <a:endParaRPr lang="zh-CN" altLang="en-US" sz="2400" b="1"/>
          </a:p>
          <a:p>
            <a:pPr algn="l">
              <a:buClrTx/>
              <a:buSzTx/>
              <a:buFontTx/>
            </a:pPr>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句不离段，段不离篇，有的考生概括段意往往只会就“段”论“段”，抓住某个关键词进行放大，以致脱离或疏忽了整个材料的论述对象与重点，这样下来，概括肯定不准确。</a:t>
            </a:r>
            <a:endParaRPr lang="zh-CN" altLang="en-US" sz="2400" b="1">
              <a:latin typeface="楷体" panose="02010609060101010101" charset="-122"/>
              <a:ea typeface="楷体" panose="02010609060101010101" charset="-122"/>
            </a:endParaRPr>
          </a:p>
          <a:p>
            <a:pPr algn="l">
              <a:buClrTx/>
              <a:buSzTx/>
              <a:buFontTx/>
            </a:pPr>
            <a:r>
              <a:rPr lang="zh-CN" altLang="en-US" sz="2400" b="1"/>
              <a:t>2.尽量摘取中间段落中的关键句以及关键句中的关键词语整合层意，少用术语和空洞词语</a:t>
            </a:r>
            <a:endParaRPr lang="zh-CN" altLang="en-US" sz="2400" b="1"/>
          </a:p>
          <a:p>
            <a:pPr algn="l">
              <a:buClrTx/>
              <a:buSzTx/>
              <a:buFontTx/>
            </a:pPr>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在概括过程中，有的考生总喜欢加入自己的话，如加进去许多术语，什么举例论证、对比论证、反面论证之类的，这些术语不是不能加，有时十分必要，但如果加多了或加得不准，就会影响对文意的准确概括。另外，有的考生还会加入笼统空泛的话，如“从两个角度展开论述……”，这“两个角度”指的是哪“两个角度”，最好点明一下。用自己的话概括多“危险”，用文中的话很“保险”，考生应学会借助中间段落的关键词句来概括层意。</a:t>
            </a:r>
            <a:endParaRPr lang="zh-CN" altLang="en-US" sz="2400" b="1">
              <a:latin typeface="楷体" panose="02010609060101010101" charset="-122"/>
              <a:ea typeface="楷体" panose="02010609060101010101" charset="-122"/>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65785" y="870585"/>
            <a:ext cx="11060430" cy="4523105"/>
          </a:xfrm>
          <a:prstGeom prst="rect">
            <a:avLst/>
          </a:prstGeom>
          <a:noFill/>
        </p:spPr>
        <p:txBody>
          <a:bodyPr wrap="square" rtlCol="0">
            <a:spAutoFit/>
          </a:bodyPr>
          <a:lstStyle/>
          <a:p>
            <a:pPr algn="l">
              <a:buClrTx/>
              <a:buSzTx/>
              <a:buFontTx/>
            </a:pPr>
            <a:r>
              <a:rPr lang="zh-CN" altLang="en-US" sz="2400" b="1"/>
              <a:t>3.破除思维定式</a:t>
            </a:r>
            <a:endParaRPr lang="zh-CN" altLang="en-US" sz="2400" b="1"/>
          </a:p>
          <a:p>
            <a:pPr algn="l">
              <a:buClrTx/>
              <a:buSzTx/>
              <a:buFontTx/>
            </a:pPr>
            <a:r>
              <a:rPr lang="zh-CN" altLang="en-US" sz="2400" b="1">
                <a:latin typeface="楷体" panose="02010609060101010101" charset="-122"/>
                <a:ea typeface="楷体" panose="02010609060101010101" charset="-122"/>
              </a:rPr>
              <a:t>这个“定式”表现在总以为议论文的结构都是“总分总”式，总以为开头就提出论点（其中也有开头就提出论题或者摆出批驳的靶子的），总以为段落的开头就是中心句，总以为结尾就是总结全文。虽然议论文结构有总体的规律，但具体到某一文本上是有变化的，是有自己独特的结构特点的。因此，答题时要破除上述思维定式，认真地从具体文本来思考。</a:t>
            </a:r>
            <a:endParaRPr lang="zh-CN" altLang="en-US" sz="2400" b="1">
              <a:latin typeface="楷体" panose="02010609060101010101" charset="-122"/>
              <a:ea typeface="楷体" panose="02010609060101010101" charset="-122"/>
            </a:endParaRPr>
          </a:p>
          <a:p>
            <a:pPr algn="l">
              <a:buClrTx/>
              <a:buSzTx/>
              <a:buFontTx/>
            </a:pPr>
            <a:r>
              <a:rPr lang="zh-CN" altLang="en-US" sz="2400" b="1"/>
              <a:t>4.精准组织答案</a:t>
            </a:r>
            <a:endParaRPr lang="zh-CN" altLang="en-US" sz="2400" b="1"/>
          </a:p>
          <a:p>
            <a:pPr algn="l">
              <a:buClrTx/>
              <a:buSzTx/>
              <a:buFontTx/>
            </a:pPr>
            <a:r>
              <a:rPr lang="zh-CN" altLang="en-US" sz="2400" b="1">
                <a:latin typeface="楷体" panose="02010609060101010101" charset="-122"/>
                <a:ea typeface="楷体" panose="02010609060101010101" charset="-122"/>
              </a:rPr>
              <a:t>（1）答案语言尽可能用原文中的词句来组织，这是准确性最可靠的保证。</a:t>
            </a:r>
            <a:endParaRPr lang="zh-CN" altLang="en-US" sz="2400" b="1">
              <a:latin typeface="楷体" panose="02010609060101010101" charset="-122"/>
              <a:ea typeface="楷体" panose="02010609060101010101" charset="-122"/>
            </a:endParaRPr>
          </a:p>
          <a:p>
            <a:pPr algn="l">
              <a:buClrTx/>
              <a:buSzTx/>
              <a:buFontTx/>
            </a:pPr>
            <a:r>
              <a:rPr lang="zh-CN" altLang="en-US" sz="2400" b="1">
                <a:latin typeface="楷体" panose="02010609060101010101" charset="-122"/>
                <a:ea typeface="楷体" panose="02010609060101010101" charset="-122"/>
              </a:rPr>
              <a:t>（2）最好能在组织过程中加进论证角度或论证方法的语言。如“先正面论述……，后从反面举例……”。</a:t>
            </a:r>
            <a:endParaRPr lang="zh-CN" altLang="en-US" sz="2400" b="1">
              <a:latin typeface="楷体" panose="02010609060101010101" charset="-122"/>
              <a:ea typeface="楷体" panose="02010609060101010101" charset="-122"/>
            </a:endParaRPr>
          </a:p>
          <a:p>
            <a:pPr algn="l">
              <a:buClrTx/>
              <a:buSzTx/>
              <a:buFontTx/>
            </a:pPr>
            <a:r>
              <a:rPr lang="zh-CN" altLang="en-US" sz="2400" b="1">
                <a:latin typeface="楷体" panose="02010609060101010101" charset="-122"/>
                <a:ea typeface="楷体" panose="02010609060101010101" charset="-122"/>
              </a:rPr>
              <a:t>（3）“首先”“其次”“最后”等词语不只是语言组织的序数词，它们还表示了文本层次，这一点务必注意。</a:t>
            </a:r>
            <a:endParaRPr lang="zh-CN" altLang="en-US" sz="2400" b="1">
              <a:latin typeface="楷体" panose="02010609060101010101" charset="-122"/>
              <a:ea typeface="楷体" panose="02010609060101010101" charset="-122"/>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82600" y="-17145"/>
            <a:ext cx="11150600" cy="521970"/>
          </a:xfrm>
          <a:prstGeom prst="rect">
            <a:avLst/>
          </a:prstGeom>
          <a:noFill/>
        </p:spPr>
        <p:txBody>
          <a:bodyPr wrap="square" rtlCol="0">
            <a:spAutoFit/>
          </a:bodyPr>
          <a:lstStyle/>
          <a:p>
            <a:pPr>
              <a:buClrTx/>
              <a:buSzTx/>
              <a:buFontTx/>
            </a:pPr>
            <a:r>
              <a:rPr lang="zh-CN" altLang="en-US" sz="2800" b="1">
                <a:solidFill>
                  <a:srgbClr val="FF0000"/>
                </a:solidFill>
              </a:rPr>
              <a:t>二、分析论证方法-----判断准、分析对</a:t>
            </a:r>
            <a:endParaRPr lang="zh-CN" altLang="en-US" sz="2800" b="1">
              <a:solidFill>
                <a:srgbClr val="FF0000"/>
              </a:solidFill>
            </a:endParaRPr>
          </a:p>
        </p:txBody>
      </p:sp>
      <p:graphicFrame>
        <p:nvGraphicFramePr>
          <p:cNvPr id="6" name="表格 5"/>
          <p:cNvGraphicFramePr>
            <a:graphicFrameLocks noGrp="1"/>
          </p:cNvGraphicFramePr>
          <p:nvPr>
            <p:custDataLst>
              <p:tags r:id="rId2"/>
            </p:custDataLst>
          </p:nvPr>
        </p:nvGraphicFramePr>
        <p:xfrm>
          <a:off x="1303020" y="1128395"/>
          <a:ext cx="9585960" cy="4312920"/>
        </p:xfrm>
        <a:graphic>
          <a:graphicData uri="http://schemas.openxmlformats.org/drawingml/2006/table">
            <a:tbl>
              <a:tblPr firstRow="1" bandRow="1">
                <a:tableStyleId>{5C22544A-7EE6-4342-B048-85BDC9FD1C3A}</a:tableStyleId>
              </a:tblPr>
              <a:tblGrid>
                <a:gridCol w="1776095"/>
                <a:gridCol w="4545330"/>
                <a:gridCol w="3264535"/>
              </a:tblGrid>
              <a:tr h="363220">
                <a:tc>
                  <a:txBody>
                    <a:bodyPr vert="horz" wrap="square"/>
                    <a:lstStyle/>
                    <a:p>
                      <a:pPr indent="0" algn="l">
                        <a:buNone/>
                      </a:pPr>
                      <a:r>
                        <a:rPr lang="en-US" sz="2000" b="1">
                          <a:solidFill>
                            <a:srgbClr val="000000"/>
                          </a:solidFill>
                          <a:latin typeface="楷体" panose="02010609060101010101" charset="-122"/>
                          <a:ea typeface="楷体" panose="02010609060101010101" charset="-122"/>
                        </a:rPr>
                        <a:t>论证方法</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rPr>
                        <a:t>论证特点</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rPr>
                        <a:t>论证效果</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r>
              <a:tr h="668020">
                <a:tc>
                  <a:txBody>
                    <a:bodyPr vert="horz" wrap="square"/>
                    <a:lstStyle/>
                    <a:p>
                      <a:pPr indent="0" algn="l">
                        <a:buNone/>
                      </a:pPr>
                      <a:r>
                        <a:rPr lang="en-US" sz="2000" b="1">
                          <a:solidFill>
                            <a:srgbClr val="000000"/>
                          </a:solidFill>
                          <a:latin typeface="楷体" panose="02010609060101010101" charset="-122"/>
                          <a:ea typeface="楷体" panose="02010609060101010101" charset="-122"/>
                        </a:rPr>
                        <a:t>举例论证</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运用概述和具体事例来 论证。</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真实可信，增强文章 的说服力、权威性。</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r>
              <a:tr h="668020">
                <a:tc>
                  <a:txBody>
                    <a:bodyPr vert="horz" wrap="square"/>
                    <a:lstStyle/>
                    <a:p>
                      <a:pPr indent="0" algn="l">
                        <a:buNone/>
                      </a:pPr>
                      <a:r>
                        <a:rPr lang="en-US" sz="2000" b="1">
                          <a:solidFill>
                            <a:srgbClr val="000000"/>
                          </a:solidFill>
                          <a:latin typeface="楷体" panose="02010609060101010101" charset="-122"/>
                          <a:ea typeface="楷体" panose="02010609060101010101" charset="-122"/>
                        </a:rPr>
                        <a:t>引用论证</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运用常理与哲理，包括名 人名言、科学原理、定理 公式等来论证。</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增强文章的说服 力与感染力，使论 证更有力。</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r>
              <a:tr h="668020">
                <a:tc>
                  <a:txBody>
                    <a:bodyPr vert="horz" wrap="square"/>
                    <a:lstStyle/>
                    <a:p>
                      <a:pPr indent="0" algn="l">
                        <a:buNone/>
                      </a:pPr>
                      <a:r>
                        <a:rPr lang="en-US" sz="2000" b="1">
                          <a:solidFill>
                            <a:srgbClr val="000000"/>
                          </a:solidFill>
                          <a:latin typeface="楷体" panose="02010609060101010101" charset="-122"/>
                          <a:ea typeface="楷体" panose="02010609060101010101" charset="-122"/>
                        </a:rPr>
                        <a:t>对比论证</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通过对事物的相反或相 异的属性的比较来揭示 需要论证的论点。</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正反对比鲜明，给 人印象深刻，论证 更有力。</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r>
              <a:tr h="668020">
                <a:tc>
                  <a:txBody>
                    <a:bodyPr vert="horz" wrap="square"/>
                    <a:lstStyle/>
                    <a:p>
                      <a:pPr indent="0" algn="l">
                        <a:buNone/>
                      </a:pPr>
                      <a:r>
                        <a:rPr lang="en-US" sz="2000" b="1">
                          <a:solidFill>
                            <a:srgbClr val="000000"/>
                          </a:solidFill>
                          <a:latin typeface="楷体" panose="02010609060101010101" charset="-122"/>
                          <a:ea typeface="楷体" panose="02010609060101010101" charset="-122"/>
                        </a:rPr>
                        <a:t>比喻论证</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用人们熟知的事物作比 喻来证明论点。</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语言生动形象，容 易被人接受。 </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r>
              <a:tr h="1277620">
                <a:tc>
                  <a:txBody>
                    <a:bodyPr vert="horz" wrap="square"/>
                    <a:lstStyle/>
                    <a:p>
                      <a:pPr indent="0" algn="l">
                        <a:buNone/>
                      </a:pPr>
                      <a:r>
                        <a:rPr lang="en-US" sz="2000" b="1">
                          <a:solidFill>
                            <a:srgbClr val="000000"/>
                          </a:solidFill>
                          <a:latin typeface="楷体" panose="02010609060101010101" charset="-122"/>
                          <a:ea typeface="楷体" panose="02010609060101010101" charset="-122"/>
                        </a:rPr>
                        <a:t>因果论证</a:t>
                      </a:r>
                      <a:endParaRPr lang="en-US" altLang="en-US" sz="2000" b="1">
                        <a:solidFill>
                          <a:srgbClr val="000000"/>
                        </a:solidFill>
                        <a:latin typeface="楷体" panose="02010609060101010101" charset="-122"/>
                        <a:ea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根据客观事物之间都具 有这种普遍的和必然的 因果联系的规律性，通过 揭示原因来论证结果。 包括假设、条件、因果等 论证方法。</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b">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indent="0" algn="l">
                        <a:buNone/>
                      </a:pPr>
                      <a:r>
                        <a:rPr lang="en-US" sz="2000" b="1">
                          <a:solidFill>
                            <a:srgbClr val="000000"/>
                          </a:solidFill>
                          <a:latin typeface="楷体" panose="02010609060101010101" charset="-122"/>
                          <a:ea typeface="楷体" panose="02010609060101010101" charset="-122"/>
                          <a:cs typeface="楷体" panose="02010609060101010101" charset="-122"/>
                        </a:rPr>
                        <a:t>逻辑缜密，思辨 性强。</a:t>
                      </a:r>
                      <a:endParaRPr lang="en-US" altLang="en-US" sz="2000" b="1">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r>
            </a:tbl>
          </a:graphicData>
        </a:graphic>
      </p:graphicFrame>
      <p:sp>
        <p:nvSpPr>
          <p:cNvPr id="7" name="文本框 6"/>
          <p:cNvSpPr txBox="1"/>
          <p:nvPr/>
        </p:nvSpPr>
        <p:spPr>
          <a:xfrm>
            <a:off x="633730" y="504825"/>
            <a:ext cx="6896100" cy="521970"/>
          </a:xfrm>
          <a:prstGeom prst="rect">
            <a:avLst/>
          </a:prstGeom>
          <a:noFill/>
        </p:spPr>
        <p:txBody>
          <a:bodyPr wrap="square" rtlCol="0">
            <a:spAutoFit/>
          </a:bodyPr>
          <a:lstStyle/>
          <a:p>
            <a:r>
              <a:rPr lang="zh-CN" altLang="en-US" sz="2800" b="1"/>
              <a:t>（一）掌握论证方法</a:t>
            </a:r>
            <a:endParaRPr lang="zh-CN" altLang="en-US" sz="2800" b="1"/>
          </a:p>
        </p:txBody>
      </p:sp>
      <p:graphicFrame>
        <p:nvGraphicFramePr>
          <p:cNvPr id="8" name="表格 7"/>
          <p:cNvGraphicFramePr>
            <a:graphicFrameLocks noGrp="1"/>
          </p:cNvGraphicFramePr>
          <p:nvPr/>
        </p:nvGraphicFramePr>
        <p:xfrm>
          <a:off x="1303020" y="5442585"/>
          <a:ext cx="9585960" cy="1277620"/>
        </p:xfrm>
        <a:graphic>
          <a:graphicData uri="http://schemas.openxmlformats.org/drawingml/2006/table">
            <a:tbl>
              <a:tblPr firstRow="1" bandRow="1">
                <a:tableStyleId>{5C22544A-7EE6-4342-B048-85BDC9FD1C3A}</a:tableStyleId>
              </a:tblPr>
              <a:tblGrid>
                <a:gridCol w="1782445"/>
                <a:gridCol w="4549140"/>
                <a:gridCol w="3254375"/>
              </a:tblGrid>
              <a:tr h="768350">
                <a:tc>
                  <a:txBody>
                    <a:bodyPr vert="horz" wrap="square"/>
                    <a:lstStyle/>
                    <a:p>
                      <a:pPr algn="l">
                        <a:buClrTx/>
                        <a:buSzTx/>
                        <a:buFontTx/>
                        <a:buNone/>
                      </a:pPr>
                      <a:r>
                        <a:rPr lang="en-US" sz="2000">
                          <a:solidFill>
                            <a:srgbClr val="000000"/>
                          </a:solidFill>
                          <a:latin typeface="楷体" panose="02010609060101010101" charset="-122"/>
                          <a:ea typeface="楷体" panose="02010609060101010101" charset="-122"/>
                          <a:cs typeface="楷体" panose="02010609060101010101" charset="-122"/>
                        </a:rPr>
                        <a:t>反证法</a:t>
                      </a:r>
                      <a:endParaRPr lang="en-US" sz="200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algn="l">
                        <a:buClrTx/>
                        <a:buSzTx/>
                        <a:buFontTx/>
                        <a:buNone/>
                      </a:pPr>
                      <a:r>
                        <a:rPr lang="en-US" sz="2000">
                          <a:solidFill>
                            <a:srgbClr val="000000"/>
                          </a:solidFill>
                          <a:latin typeface="楷体" panose="02010609060101010101" charset="-122"/>
                          <a:ea typeface="楷体" panose="02010609060101010101" charset="-122"/>
                          <a:cs typeface="楷体" panose="02010609060101010101" charset="-122"/>
                        </a:rPr>
                        <a:t>又叫归谬法，即先假设对方 的论断是正确的，然后从对 方的论断中推导出一个荒 谬的结论来，从而证明对方 的论断不能成立。特点是“以错攻错气</a:t>
                      </a:r>
                      <a:endParaRPr lang="en-US" sz="200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c>
                  <a:txBody>
                    <a:bodyPr vert="horz" wrap="square"/>
                    <a:lstStyle/>
                    <a:p>
                      <a:pPr algn="l">
                        <a:buClrTx/>
                        <a:buSzTx/>
                        <a:buFontTx/>
                        <a:buNone/>
                      </a:pPr>
                      <a:r>
                        <a:rPr lang="en-US" sz="2000">
                          <a:solidFill>
                            <a:srgbClr val="000000"/>
                          </a:solidFill>
                          <a:latin typeface="楷体" panose="02010609060101010101" charset="-122"/>
                          <a:ea typeface="楷体" panose="02010609060101010101" charset="-122"/>
                          <a:cs typeface="楷体" panose="02010609060101010101" charset="-122"/>
                        </a:rPr>
                        <a:t>增强逻辑性，有幽 默感，后发制人。</a:t>
                      </a:r>
                      <a:endParaRPr lang="en-US" sz="2000">
                        <a:solidFill>
                          <a:srgbClr val="000000"/>
                        </a:solidFill>
                        <a:latin typeface="楷体" panose="02010609060101010101" charset="-122"/>
                        <a:ea typeface="楷体" panose="02010609060101010101" charset="-122"/>
                        <a:cs typeface="楷体" panose="02010609060101010101" charset="-122"/>
                      </a:endParaRPr>
                    </a:p>
                  </a:txBody>
                  <a:tcPr marL="12700" marR="12700" marT="12700" anchor="ctr">
                    <a:lnL w="12700" cap="flat" cmpd="sng">
                      <a:solidFill>
                        <a:srgbClr val="000000"/>
                      </a:solidFill>
                      <a:prstDash val="solid"/>
                      <a:headEnd type="none" w="med" len="med"/>
                      <a:tailEnd type="none" w="med" len="med"/>
                    </a:lnL>
                    <a:lnR w="12700" cap="flat" cmpd="sng">
                      <a:solidFill>
                        <a:srgbClr val="000000"/>
                      </a:solidFill>
                      <a:prstDash val="solid"/>
                      <a:headEnd type="none" w="med" len="med"/>
                      <a:tailEnd type="none" w="med" len="med"/>
                    </a:lnR>
                    <a:lnT w="12700" cap="flat" cmpd="sng">
                      <a:solidFill>
                        <a:srgbClr val="000000"/>
                      </a:solidFill>
                      <a:prstDash val="solid"/>
                      <a:headEnd type="none" w="med" len="med"/>
                      <a:tailEnd type="none" w="med" len="med"/>
                    </a:lnT>
                    <a:lnB w="12700" cap="flat" cmpd="sng">
                      <a:solidFill>
                        <a:srgbClr val="000000"/>
                      </a:solidFill>
                      <a:prstDash val="solid"/>
                      <a:headEnd type="none" w="med" len="med"/>
                      <a:tailEnd type="none" w="med" len="med"/>
                    </a:lnB>
                    <a:lnTlToBr>
                      <a:noFill/>
                    </a:lnTlToBr>
                    <a:lnBlToTr>
                      <a:noFill/>
                    </a:lnBlToTr>
                    <a:solidFill>
                      <a:schemeClr val="accent1">
                        <a:lumMod val="20000"/>
                        <a:lumOff val="80000"/>
                      </a:schemeClr>
                    </a:solidFill>
                  </a:tcPr>
                </a:tc>
              </a:tr>
            </a:tbl>
          </a:graphicData>
        </a:graphic>
      </p:graphicFrame>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92430" y="553720"/>
            <a:ext cx="11407140" cy="4954270"/>
          </a:xfrm>
          <a:prstGeom prst="rect">
            <a:avLst/>
          </a:prstGeom>
          <a:noFill/>
        </p:spPr>
        <p:txBody>
          <a:bodyPr wrap="square" rtlCol="0">
            <a:spAutoFit/>
          </a:bodyPr>
          <a:lstStyle/>
          <a:p>
            <a:pPr algn="l">
              <a:buClrTx/>
              <a:buSzTx/>
              <a:buFontTx/>
            </a:pPr>
            <a:r>
              <a:rPr lang="zh-CN" altLang="en-US" sz="2800" b="1"/>
              <a:t>（二）判断准</a:t>
            </a:r>
            <a:endParaRPr lang="zh-CN" altLang="en-US" sz="2800" b="1"/>
          </a:p>
          <a:p>
            <a:pPr algn="l">
              <a:buClrTx/>
              <a:buSzTx/>
              <a:buFontTx/>
            </a:pPr>
            <a:r>
              <a:rPr lang="zh-CN" altLang="en-US" sz="2400" b="1"/>
              <a:t>1．准确判断每一种论证方法</a:t>
            </a:r>
            <a:endParaRPr lang="zh-CN" altLang="en-US" sz="2400" b="1"/>
          </a:p>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抓住每种论证方法的语言标志，如例证法多用“譬如”等，比喻论证多用“如…”“好像…”等，因果论证多用“因为…”“究其原因”等。当然，标志词只是技巧，最根本的还是依据文意。注意易混方法的区别，如比喻论证与类比论证的区别。比喻论证是用人们熟悉的、易懂的具体事物证明人们生疏的、难以理解的抽象道理的一种论证方法，其基础是比喻修辞手法，重在说理的形象化和具体化。类比论证是用两个具有相同属性的事物相比较，其基础是类比推理，把客体事物的性质类推到主体事物上，由此揭示主体事物具有客体事物同样的性质，从而达到证明论点的目的。其着重点在于说理的逻辑性和严密性。例如鲁迅在《拿来主义》中用“大宅子”“鱼翅”“鸦片”来论证文化遗产文学遗产中的精华及糟粕，是比喻论证；恩格斯在《在马克思墓前的讲话》冲说“正像达尔文发现有机界的发展规律一样，马克思发现了人类历史的发展规律”就是类比论证。</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03300" y="1731010"/>
            <a:ext cx="10184765" cy="2738120"/>
          </a:xfrm>
          <a:prstGeom prst="rect">
            <a:avLst/>
          </a:prstGeom>
          <a:noFill/>
        </p:spPr>
        <p:txBody>
          <a:bodyPr wrap="square" rtlCol="0">
            <a:spAutoFit/>
          </a:bodyPr>
          <a:lstStyle/>
          <a:p>
            <a:pPr algn="l">
              <a:buClrTx/>
              <a:buSzTx/>
              <a:buFontTx/>
            </a:pPr>
            <a:r>
              <a:rPr lang="zh-CN" altLang="en-US" sz="2400" b="1"/>
              <a:t>2.注意论证方法的综合运用</a:t>
            </a:r>
            <a:endParaRPr lang="zh-CN" altLang="en-US" sz="2400" b="1"/>
          </a:p>
          <a:p>
            <a:r>
              <a:rPr lang="en-US" altLang="zh-CN"/>
              <a:t>       </a:t>
            </a:r>
            <a:r>
              <a:rPr lang="zh-CN" altLang="en-US" sz="2400" b="1">
                <a:latin typeface="楷体" panose="02010609060101010101" charset="-122"/>
                <a:ea typeface="楷体" panose="02010609060101010101" charset="-122"/>
                <a:cs typeface="楷体" panose="02010609060101010101" charset="-122"/>
              </a:rPr>
              <a:t> 一段之中，多种论证方法会综合使用一句之内，两种甚至三种论证方法综合使用，这些在判断时都是要多加关注的。</a:t>
            </a:r>
            <a:endParaRPr lang="zh-CN" altLang="en-US"/>
          </a:p>
          <a:p>
            <a:pPr algn="l">
              <a:buClrTx/>
              <a:buSzTx/>
              <a:buFontTx/>
            </a:pPr>
            <a:r>
              <a:rPr lang="zh-CN" altLang="en-US" sz="2800" b="1"/>
              <a:t>（三）分析对</a:t>
            </a:r>
            <a:endParaRPr lang="zh-CN" altLang="en-US" sz="2800" b="1"/>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分析论证效果要落在实处，一要落实要证明的论点是什么，二要落实在文中的论证效果，而不是简单地搬用上面表格中的论证效果，贴上标签就了事的。</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874395" y="236855"/>
            <a:ext cx="10668000" cy="521970"/>
          </a:xfrm>
          <a:prstGeom prst="rect">
            <a:avLst/>
          </a:prstGeom>
          <a:noFill/>
        </p:spPr>
        <p:txBody>
          <a:bodyPr wrap="square" rtlCol="0">
            <a:spAutoFit/>
          </a:bodyPr>
          <a:lstStyle/>
          <a:p>
            <a:pPr algn="l">
              <a:buClrTx/>
              <a:buSzTx/>
              <a:buFontTx/>
            </a:pPr>
            <a:r>
              <a:rPr lang="zh-CN" altLang="en-US" sz="2800" b="1">
                <a:solidFill>
                  <a:srgbClr val="FF0000"/>
                </a:solidFill>
              </a:rPr>
              <a:t>三、分析论证特点------多角度+效果</a:t>
            </a:r>
            <a:endParaRPr lang="zh-CN" altLang="en-US" sz="2800" b="1">
              <a:solidFill>
                <a:srgbClr val="FF0000"/>
              </a:solidFill>
            </a:endParaRPr>
          </a:p>
        </p:txBody>
      </p:sp>
      <p:sp>
        <p:nvSpPr>
          <p:cNvPr id="3" name="文本框 2"/>
          <p:cNvSpPr txBox="1"/>
          <p:nvPr/>
        </p:nvSpPr>
        <p:spPr>
          <a:xfrm>
            <a:off x="377190" y="982345"/>
            <a:ext cx="11662410" cy="5631180"/>
          </a:xfrm>
          <a:prstGeom prst="rect">
            <a:avLst/>
          </a:prstGeom>
          <a:noFill/>
        </p:spPr>
        <p:txBody>
          <a:bodyPr wrap="square" rtlCol="0">
            <a:spAutoFit/>
          </a:bodyPr>
          <a:lstStyle/>
          <a:p>
            <a:pPr algn="l">
              <a:buClrTx/>
              <a:buSzTx/>
              <a:buFontTx/>
            </a:pPr>
            <a:r>
              <a:rPr lang="zh-CN" altLang="en-US" sz="2400" b="1"/>
              <a:t>（一）多角度切入</a:t>
            </a:r>
            <a:endParaRPr lang="zh-CN" altLang="en-US" sz="2400" b="1"/>
          </a:p>
          <a:p>
            <a:pPr algn="l">
              <a:buClrTx/>
              <a:buSzTx/>
              <a:buFontTx/>
            </a:pPr>
            <a:r>
              <a:rPr lang="zh-CN" altLang="en-US" sz="2400" b="1">
                <a:latin typeface="楷体" panose="02010609060101010101" charset="-122"/>
                <a:ea typeface="楷体" panose="02010609060101010101" charset="-122"/>
                <a:cs typeface="楷体" panose="02010609060101010101" charset="-122"/>
              </a:rPr>
              <a:t>1.按照思考优先顺序，依次为∶论证结构、论证方法、论证方式、论证语言。注意特殊，如开头与结尾的论证特点。</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zh-CN" altLang="en-US" sz="2400" b="1">
                <a:latin typeface="楷体" panose="02010609060101010101" charset="-122"/>
                <a:ea typeface="楷体" panose="02010609060101010101" charset="-122"/>
                <a:cs typeface="楷体" panose="02010609060101010101" charset="-122"/>
              </a:rPr>
              <a:t>2.注意分析论证某一特点的切入角度，如要求分析论证严密的特点，可从结构谨严、过渡紧密、语言严密及逻辑性强等角度分析。</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zh-CN" altLang="en-US" sz="2400" b="1"/>
              <a:t>（二）使用专业术语，答出效果</a:t>
            </a:r>
            <a:endParaRPr lang="zh-CN" altLang="en-US" sz="2400" b="1"/>
          </a:p>
          <a:p>
            <a:pPr algn="l">
              <a:buClrTx/>
              <a:buSzTx/>
              <a:buFontTx/>
            </a:pPr>
            <a:r>
              <a:rPr lang="zh-CN" altLang="en-US" sz="2400" b="1">
                <a:latin typeface="楷体" panose="02010609060101010101" charset="-122"/>
                <a:ea typeface="楷体" panose="02010609060101010101" charset="-122"/>
                <a:cs typeface="楷体" panose="02010609060101010101" charset="-122"/>
              </a:rPr>
              <a:t>1.结构方面层进式结构，使论述深入并列式结构，使论述层次清晰。</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zh-CN" altLang="en-US" sz="2400" b="1">
                <a:latin typeface="楷体" panose="02010609060101010101" charset="-122"/>
                <a:ea typeface="楷体" panose="02010609060101010101" charset="-122"/>
                <a:cs typeface="楷体" panose="02010609060101010101" charset="-122"/>
              </a:rPr>
              <a:t>2.论证方法例证法，典型、有力引用法，增加权威性，引用古诗词又增加文化底蕴和文学味；对比法，鲜明突出；喻证法，通俗易懂，说理生动等。多种论证方法综合使用，增加论证力量，有说服力。</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zh-CN" altLang="en-US" sz="2400" b="1">
                <a:latin typeface="楷体" panose="02010609060101010101" charset="-122"/>
                <a:ea typeface="楷体" panose="02010609060101010101" charset="-122"/>
                <a:cs typeface="楷体" panose="02010609060101010101" charset="-122"/>
              </a:rPr>
              <a:t>3.论证方式∶</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zh-CN" altLang="en-US" sz="2400" b="1">
                <a:latin typeface="楷体" panose="02010609060101010101" charset="-122"/>
                <a:ea typeface="楷体" panose="02010609060101010101" charset="-122"/>
                <a:cs typeface="楷体" panose="02010609060101010101" charset="-122"/>
              </a:rPr>
              <a:t>（1）立论式∶提出论题（论点）→分析问题（展开论证）→解决问题（得出结论）。</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zh-CN" altLang="en-US" sz="2400" b="1">
                <a:latin typeface="楷体" panose="02010609060101010101" charset="-122"/>
                <a:ea typeface="楷体" panose="02010609060101010101" charset="-122"/>
                <a:cs typeface="楷体" panose="02010609060101010101" charset="-122"/>
              </a:rPr>
              <a:t>（2）驳论式提出错误观点→批驳错误观点→提出正确观点</a:t>
            </a:r>
            <a:r>
              <a:rPr lang="zh-CN" altLang="en-US"/>
              <a:t>。</a:t>
            </a:r>
            <a:endParaRPr lang="zh-CN" altLang="en-US"/>
          </a:p>
          <a:p>
            <a:pPr algn="l">
              <a:buClrTx/>
              <a:buSzTx/>
              <a:buFontTx/>
            </a:pPr>
            <a:r>
              <a:rPr lang="zh-CN" altLang="en-US" sz="2400" b="1">
                <a:latin typeface="楷体" panose="02010609060101010101" charset="-122"/>
                <a:ea typeface="楷体" panose="02010609060101010101" charset="-122"/>
                <a:cs typeface="楷体" panose="02010609060101010101" charset="-122"/>
              </a:rPr>
              <a:t>4.论证语言：语言严密，通俗易懂，有说服国力。运用修辞生动形象。使用设问反问，引人注意，启人思考。</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935355" y="267335"/>
            <a:ext cx="5763895" cy="645160"/>
          </a:xfrm>
          <a:prstGeom prst="rect">
            <a:avLst/>
          </a:prstGeom>
          <a:noFill/>
        </p:spPr>
        <p:txBody>
          <a:bodyPr wrap="square" rtlCol="0">
            <a:spAutoFit/>
          </a:bodyPr>
          <a:lstStyle/>
          <a:p>
            <a:r>
              <a:rPr lang="zh-CN" altLang="en-US" sz="3600" b="1">
                <a:solidFill>
                  <a:srgbClr val="FF0000"/>
                </a:solidFill>
              </a:rPr>
              <a:t>思维框架，考前突击</a:t>
            </a:r>
            <a:endParaRPr lang="zh-CN" altLang="en-US" sz="3600" b="1">
              <a:solidFill>
                <a:srgbClr val="FF0000"/>
              </a:solidFill>
            </a:endParaRPr>
          </a:p>
        </p:txBody>
      </p:sp>
      <p:sp>
        <p:nvSpPr>
          <p:cNvPr id="4" name="文本框 3"/>
          <p:cNvSpPr txBox="1"/>
          <p:nvPr/>
        </p:nvSpPr>
        <p:spPr>
          <a:xfrm>
            <a:off x="5612765" y="1659890"/>
            <a:ext cx="542925" cy="3538220"/>
          </a:xfrm>
          <a:prstGeom prst="rect">
            <a:avLst/>
          </a:prstGeom>
          <a:gradFill>
            <a:gsLst>
              <a:gs pos="0">
                <a:srgbClr val="007BD3"/>
              </a:gs>
              <a:gs pos="100000">
                <a:srgbClr val="034373"/>
              </a:gs>
            </a:gsLst>
            <a:lin ang="5400000" scaled="0"/>
          </a:gradFill>
        </p:spPr>
        <p:txBody>
          <a:bodyPr wrap="square" rtlCol="0">
            <a:spAutoFit/>
          </a:bodyPr>
          <a:lstStyle/>
          <a:p>
            <a:r>
              <a:rPr lang="zh-CN" altLang="en-US" sz="2800" b="1">
                <a:solidFill>
                  <a:srgbClr val="FF0000"/>
                </a:solidFill>
              </a:rPr>
              <a:t>概括观点明辨角度</a:t>
            </a:r>
            <a:endParaRPr lang="zh-CN" altLang="en-US" sz="2800" b="1">
              <a:solidFill>
                <a:srgbClr val="FF0000"/>
              </a:solidFill>
            </a:endParaRPr>
          </a:p>
        </p:txBody>
      </p:sp>
      <p:sp>
        <p:nvSpPr>
          <p:cNvPr id="5" name="左大括号 4"/>
          <p:cNvSpPr/>
          <p:nvPr/>
        </p:nvSpPr>
        <p:spPr>
          <a:xfrm>
            <a:off x="6276975" y="1621790"/>
            <a:ext cx="332105" cy="357632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文本框 23"/>
          <p:cNvSpPr txBox="1"/>
          <p:nvPr/>
        </p:nvSpPr>
        <p:spPr>
          <a:xfrm>
            <a:off x="6609080" y="4608195"/>
            <a:ext cx="1252220" cy="398780"/>
          </a:xfrm>
          <a:prstGeom prst="rect">
            <a:avLst/>
          </a:prstGeom>
          <a:solidFill>
            <a:srgbClr val="FFFF00"/>
          </a:solidFill>
        </p:spPr>
        <p:txBody>
          <a:bodyPr wrap="square" rtlCol="0">
            <a:spAutoFit/>
          </a:bodyPr>
          <a:lstStyle/>
          <a:p>
            <a:r>
              <a:rPr lang="zh-CN" altLang="en-US" sz="2000" b="1">
                <a:solidFill>
                  <a:srgbClr val="FF0000"/>
                </a:solidFill>
              </a:rPr>
              <a:t>观点迁移</a:t>
            </a:r>
            <a:endParaRPr lang="zh-CN" altLang="en-US" sz="2000" b="1">
              <a:solidFill>
                <a:srgbClr val="FF0000"/>
              </a:solidFill>
            </a:endParaRPr>
          </a:p>
        </p:txBody>
      </p:sp>
      <p:sp>
        <p:nvSpPr>
          <p:cNvPr id="6" name="文本框 5"/>
          <p:cNvSpPr txBox="1"/>
          <p:nvPr/>
        </p:nvSpPr>
        <p:spPr>
          <a:xfrm>
            <a:off x="6609080" y="3210560"/>
            <a:ext cx="1252220" cy="398780"/>
          </a:xfrm>
          <a:prstGeom prst="rect">
            <a:avLst/>
          </a:prstGeom>
          <a:solidFill>
            <a:srgbClr val="FFFF00"/>
          </a:solidFill>
        </p:spPr>
        <p:txBody>
          <a:bodyPr wrap="square" rtlCol="0">
            <a:spAutoFit/>
          </a:bodyPr>
          <a:lstStyle/>
          <a:p>
            <a:r>
              <a:rPr lang="zh-CN" altLang="en-US" sz="2000" b="1">
                <a:solidFill>
                  <a:srgbClr val="FF0000"/>
                </a:solidFill>
              </a:rPr>
              <a:t>观点探讨</a:t>
            </a:r>
            <a:endParaRPr lang="zh-CN" altLang="en-US" sz="2000" b="1">
              <a:solidFill>
                <a:srgbClr val="FF0000"/>
              </a:solidFill>
            </a:endParaRPr>
          </a:p>
        </p:txBody>
      </p:sp>
      <p:sp>
        <p:nvSpPr>
          <p:cNvPr id="7" name="文本框 6"/>
          <p:cNvSpPr txBox="1"/>
          <p:nvPr/>
        </p:nvSpPr>
        <p:spPr>
          <a:xfrm>
            <a:off x="6609080" y="1812925"/>
            <a:ext cx="1252220" cy="398780"/>
          </a:xfrm>
          <a:prstGeom prst="rect">
            <a:avLst/>
          </a:prstGeom>
          <a:solidFill>
            <a:srgbClr val="FFFF00"/>
          </a:solidFill>
        </p:spPr>
        <p:txBody>
          <a:bodyPr wrap="square" rtlCol="0">
            <a:spAutoFit/>
          </a:bodyPr>
          <a:lstStyle/>
          <a:p>
            <a:r>
              <a:rPr lang="zh-CN" altLang="en-US" sz="2000" b="1">
                <a:solidFill>
                  <a:srgbClr val="FF0000"/>
                </a:solidFill>
              </a:rPr>
              <a:t>观点概括</a:t>
            </a:r>
            <a:endParaRPr lang="zh-CN" altLang="en-US" sz="2000" b="1">
              <a:solidFill>
                <a:srgbClr val="FF0000"/>
              </a:solidFill>
            </a:endParaRPr>
          </a:p>
        </p:txBody>
      </p:sp>
      <p:sp>
        <p:nvSpPr>
          <p:cNvPr id="18" name="左大括号 17"/>
          <p:cNvSpPr/>
          <p:nvPr/>
        </p:nvSpPr>
        <p:spPr>
          <a:xfrm>
            <a:off x="7993380" y="4324985"/>
            <a:ext cx="346710" cy="104140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8" name="左大括号 7"/>
          <p:cNvSpPr/>
          <p:nvPr/>
        </p:nvSpPr>
        <p:spPr>
          <a:xfrm>
            <a:off x="7993380" y="2908300"/>
            <a:ext cx="346710" cy="104140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左大括号 8"/>
          <p:cNvSpPr/>
          <p:nvPr/>
        </p:nvSpPr>
        <p:spPr>
          <a:xfrm>
            <a:off x="7993380" y="1491615"/>
            <a:ext cx="346710" cy="104140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2" name="文本框 21"/>
          <p:cNvSpPr txBox="1"/>
          <p:nvPr/>
        </p:nvSpPr>
        <p:spPr>
          <a:xfrm>
            <a:off x="8340090" y="1123315"/>
            <a:ext cx="2132330" cy="368300"/>
          </a:xfrm>
          <a:prstGeom prst="rect">
            <a:avLst/>
          </a:prstGeom>
          <a:solidFill>
            <a:srgbClr val="FFFF00"/>
          </a:solidFill>
        </p:spPr>
        <p:txBody>
          <a:bodyPr wrap="square" rtlCol="0">
            <a:spAutoFit/>
          </a:bodyPr>
          <a:lstStyle/>
          <a:p>
            <a:r>
              <a:rPr lang="zh-CN" altLang="en-US" b="1">
                <a:solidFill>
                  <a:srgbClr val="FF0000"/>
                </a:solidFill>
              </a:rPr>
              <a:t>抓标题（文章出处）</a:t>
            </a:r>
            <a:endParaRPr lang="zh-CN" altLang="en-US" b="1">
              <a:solidFill>
                <a:srgbClr val="FF0000"/>
              </a:solidFill>
            </a:endParaRPr>
          </a:p>
        </p:txBody>
      </p:sp>
      <p:sp>
        <p:nvSpPr>
          <p:cNvPr id="10" name="文本框 9"/>
          <p:cNvSpPr txBox="1"/>
          <p:nvPr/>
        </p:nvSpPr>
        <p:spPr>
          <a:xfrm>
            <a:off x="8357870" y="1667510"/>
            <a:ext cx="2880995" cy="368300"/>
          </a:xfrm>
          <a:prstGeom prst="rect">
            <a:avLst/>
          </a:prstGeom>
          <a:solidFill>
            <a:srgbClr val="FFFF00"/>
          </a:solidFill>
        </p:spPr>
        <p:txBody>
          <a:bodyPr wrap="square" rtlCol="0">
            <a:spAutoFit/>
          </a:bodyPr>
          <a:lstStyle/>
          <a:p>
            <a:r>
              <a:rPr lang="zh-CN" altLang="en-US" b="1">
                <a:solidFill>
                  <a:srgbClr val="FF0000"/>
                </a:solidFill>
              </a:rPr>
              <a:t>抓位置（中心句、段首句）</a:t>
            </a:r>
            <a:endParaRPr lang="zh-CN" altLang="en-US" b="1">
              <a:solidFill>
                <a:srgbClr val="FF0000"/>
              </a:solidFill>
            </a:endParaRPr>
          </a:p>
        </p:txBody>
      </p:sp>
      <p:sp>
        <p:nvSpPr>
          <p:cNvPr id="11" name="文本框 10"/>
          <p:cNvSpPr txBox="1"/>
          <p:nvPr/>
        </p:nvSpPr>
        <p:spPr>
          <a:xfrm>
            <a:off x="8357870" y="2211705"/>
            <a:ext cx="2112010" cy="368300"/>
          </a:xfrm>
          <a:prstGeom prst="rect">
            <a:avLst/>
          </a:prstGeom>
          <a:solidFill>
            <a:srgbClr val="FFFF00"/>
          </a:solidFill>
        </p:spPr>
        <p:txBody>
          <a:bodyPr wrap="square" rtlCol="0">
            <a:spAutoFit/>
          </a:bodyPr>
          <a:lstStyle/>
          <a:p>
            <a:r>
              <a:rPr lang="zh-CN" altLang="en-US" b="1">
                <a:solidFill>
                  <a:srgbClr val="FF0000"/>
                </a:solidFill>
              </a:rPr>
              <a:t>抓材料中的分论点</a:t>
            </a:r>
            <a:endParaRPr lang="zh-CN" altLang="en-US" b="1">
              <a:solidFill>
                <a:srgbClr val="FF0000"/>
              </a:solidFill>
            </a:endParaRPr>
          </a:p>
        </p:txBody>
      </p:sp>
      <p:sp>
        <p:nvSpPr>
          <p:cNvPr id="12" name="文本框 11"/>
          <p:cNvSpPr txBox="1"/>
          <p:nvPr/>
        </p:nvSpPr>
        <p:spPr>
          <a:xfrm>
            <a:off x="8385175" y="2908300"/>
            <a:ext cx="2880995" cy="368300"/>
          </a:xfrm>
          <a:prstGeom prst="rect">
            <a:avLst/>
          </a:prstGeom>
          <a:solidFill>
            <a:srgbClr val="FFFF00"/>
          </a:solidFill>
        </p:spPr>
        <p:txBody>
          <a:bodyPr wrap="square" rtlCol="0">
            <a:spAutoFit/>
          </a:bodyPr>
          <a:lstStyle/>
          <a:p>
            <a:r>
              <a:rPr lang="zh-CN" altLang="en-US" b="1">
                <a:solidFill>
                  <a:srgbClr val="FF0000"/>
                </a:solidFill>
              </a:rPr>
              <a:t>向文内挖掘（依据</a:t>
            </a:r>
            <a:r>
              <a:rPr lang="en-US" altLang="zh-CN" b="1">
                <a:solidFill>
                  <a:srgbClr val="FF0000"/>
                </a:solidFill>
              </a:rPr>
              <a:t>+</a:t>
            </a:r>
            <a:r>
              <a:rPr lang="zh-CN" altLang="en-US" b="1">
                <a:solidFill>
                  <a:srgbClr val="FF0000"/>
                </a:solidFill>
              </a:rPr>
              <a:t>理由）</a:t>
            </a:r>
            <a:endParaRPr lang="zh-CN" altLang="en-US" b="1">
              <a:solidFill>
                <a:srgbClr val="FF0000"/>
              </a:solidFill>
            </a:endParaRPr>
          </a:p>
        </p:txBody>
      </p:sp>
      <p:sp>
        <p:nvSpPr>
          <p:cNvPr id="13" name="文本框 12"/>
          <p:cNvSpPr txBox="1"/>
          <p:nvPr/>
        </p:nvSpPr>
        <p:spPr>
          <a:xfrm>
            <a:off x="8314690" y="3540760"/>
            <a:ext cx="2654935" cy="368300"/>
          </a:xfrm>
          <a:prstGeom prst="rect">
            <a:avLst/>
          </a:prstGeom>
          <a:solidFill>
            <a:srgbClr val="FFFF00"/>
          </a:solidFill>
        </p:spPr>
        <p:txBody>
          <a:bodyPr wrap="square" rtlCol="0">
            <a:spAutoFit/>
          </a:bodyPr>
          <a:lstStyle/>
          <a:p>
            <a:r>
              <a:rPr lang="zh-CN" altLang="en-US" b="1">
                <a:solidFill>
                  <a:srgbClr val="FF0000"/>
                </a:solidFill>
              </a:rPr>
              <a:t>向外延伸（自己的理解）</a:t>
            </a:r>
            <a:endParaRPr lang="zh-CN" altLang="en-US" b="1">
              <a:solidFill>
                <a:srgbClr val="FF0000"/>
              </a:solidFill>
            </a:endParaRPr>
          </a:p>
        </p:txBody>
      </p:sp>
      <p:sp>
        <p:nvSpPr>
          <p:cNvPr id="15" name="文本框 14"/>
          <p:cNvSpPr txBox="1"/>
          <p:nvPr/>
        </p:nvSpPr>
        <p:spPr>
          <a:xfrm>
            <a:off x="8340090" y="4206240"/>
            <a:ext cx="2131695" cy="368300"/>
          </a:xfrm>
          <a:prstGeom prst="rect">
            <a:avLst/>
          </a:prstGeom>
          <a:solidFill>
            <a:srgbClr val="FFFF00"/>
          </a:solidFill>
        </p:spPr>
        <p:txBody>
          <a:bodyPr wrap="square" rtlCol="0">
            <a:spAutoFit/>
          </a:bodyPr>
          <a:lstStyle/>
          <a:p>
            <a:r>
              <a:rPr lang="zh-CN" altLang="en-US" b="1">
                <a:solidFill>
                  <a:srgbClr val="FF0000"/>
                </a:solidFill>
              </a:rPr>
              <a:t>充分准确把握观点</a:t>
            </a:r>
            <a:endParaRPr lang="zh-CN" altLang="en-US" b="1">
              <a:solidFill>
                <a:srgbClr val="FF0000"/>
              </a:solidFill>
            </a:endParaRPr>
          </a:p>
        </p:txBody>
      </p:sp>
      <p:sp>
        <p:nvSpPr>
          <p:cNvPr id="16" name="文本框 15"/>
          <p:cNvSpPr txBox="1"/>
          <p:nvPr/>
        </p:nvSpPr>
        <p:spPr>
          <a:xfrm>
            <a:off x="8314690" y="4734560"/>
            <a:ext cx="2157730" cy="368300"/>
          </a:xfrm>
          <a:prstGeom prst="rect">
            <a:avLst/>
          </a:prstGeom>
          <a:solidFill>
            <a:srgbClr val="FFFF00"/>
          </a:solidFill>
        </p:spPr>
        <p:txBody>
          <a:bodyPr wrap="square" rtlCol="0">
            <a:spAutoFit/>
          </a:bodyPr>
          <a:lstStyle/>
          <a:p>
            <a:r>
              <a:rPr lang="zh-CN" altLang="en-US" b="1">
                <a:solidFill>
                  <a:srgbClr val="FF0000"/>
                </a:solidFill>
              </a:rPr>
              <a:t>逐层理解文外材料</a:t>
            </a:r>
            <a:endParaRPr lang="zh-CN" altLang="en-US" b="1">
              <a:solidFill>
                <a:srgbClr val="FF0000"/>
              </a:solidFill>
            </a:endParaRPr>
          </a:p>
        </p:txBody>
      </p:sp>
      <p:sp>
        <p:nvSpPr>
          <p:cNvPr id="17" name="文本框 16"/>
          <p:cNvSpPr txBox="1"/>
          <p:nvPr/>
        </p:nvSpPr>
        <p:spPr>
          <a:xfrm>
            <a:off x="8314690" y="5262245"/>
            <a:ext cx="2670810" cy="368300"/>
          </a:xfrm>
          <a:prstGeom prst="rect">
            <a:avLst/>
          </a:prstGeom>
          <a:solidFill>
            <a:srgbClr val="FFFF00"/>
          </a:solidFill>
        </p:spPr>
        <p:txBody>
          <a:bodyPr wrap="square" rtlCol="0">
            <a:spAutoFit/>
          </a:bodyPr>
          <a:lstStyle/>
          <a:p>
            <a:r>
              <a:rPr lang="zh-CN" altLang="en-US" b="1">
                <a:solidFill>
                  <a:srgbClr val="FF0000"/>
                </a:solidFill>
              </a:rPr>
              <a:t>寻找与文本观点的联系</a:t>
            </a:r>
            <a:endParaRPr lang="zh-CN" altLang="en-US" b="1">
              <a:solidFill>
                <a:srgbClr val="FF0000"/>
              </a:solidFill>
            </a:endParaRPr>
          </a:p>
        </p:txBody>
      </p:sp>
      <p:sp>
        <p:nvSpPr>
          <p:cNvPr id="19" name="文本框 18"/>
          <p:cNvSpPr txBox="1"/>
          <p:nvPr/>
        </p:nvSpPr>
        <p:spPr>
          <a:xfrm>
            <a:off x="4321810" y="3229610"/>
            <a:ext cx="1252220" cy="398780"/>
          </a:xfrm>
          <a:prstGeom prst="rect">
            <a:avLst/>
          </a:prstGeom>
          <a:solidFill>
            <a:srgbClr val="FFFF00"/>
          </a:solidFill>
        </p:spPr>
        <p:txBody>
          <a:bodyPr wrap="square" rtlCol="0">
            <a:spAutoFit/>
          </a:bodyPr>
          <a:lstStyle/>
          <a:p>
            <a:r>
              <a:rPr lang="zh-CN" altLang="en-US" sz="2000" b="1">
                <a:solidFill>
                  <a:srgbClr val="FF0000"/>
                </a:solidFill>
              </a:rPr>
              <a:t>整体把握</a:t>
            </a:r>
            <a:endParaRPr lang="zh-CN" altLang="en-US" sz="2000" b="1">
              <a:solidFill>
                <a:srgbClr val="FF0000"/>
              </a:solidFill>
            </a:endParaRPr>
          </a:p>
        </p:txBody>
      </p:sp>
      <p:sp>
        <p:nvSpPr>
          <p:cNvPr id="20" name="右大括号 19"/>
          <p:cNvSpPr/>
          <p:nvPr/>
        </p:nvSpPr>
        <p:spPr>
          <a:xfrm>
            <a:off x="3561080" y="1709420"/>
            <a:ext cx="513080" cy="3439795"/>
          </a:xfrm>
          <a:prstGeom prst="righ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文本框 20"/>
          <p:cNvSpPr txBox="1"/>
          <p:nvPr/>
        </p:nvSpPr>
        <p:spPr>
          <a:xfrm>
            <a:off x="1297940" y="1621790"/>
            <a:ext cx="2263140" cy="368300"/>
          </a:xfrm>
          <a:prstGeom prst="rect">
            <a:avLst/>
          </a:prstGeom>
          <a:solidFill>
            <a:srgbClr val="FFFF00"/>
          </a:solidFill>
        </p:spPr>
        <p:txBody>
          <a:bodyPr wrap="square" rtlCol="0">
            <a:spAutoFit/>
          </a:bodyPr>
          <a:lstStyle/>
          <a:p>
            <a:r>
              <a:rPr lang="zh-CN" altLang="en-US" b="1">
                <a:solidFill>
                  <a:srgbClr val="FF0000"/>
                </a:solidFill>
              </a:rPr>
              <a:t>找出材料的共同话题</a:t>
            </a:r>
            <a:endParaRPr lang="zh-CN" altLang="en-US" b="1">
              <a:solidFill>
                <a:srgbClr val="FF0000"/>
              </a:solidFill>
            </a:endParaRPr>
          </a:p>
        </p:txBody>
      </p:sp>
      <p:sp>
        <p:nvSpPr>
          <p:cNvPr id="23" name="文本框 22"/>
          <p:cNvSpPr txBox="1"/>
          <p:nvPr/>
        </p:nvSpPr>
        <p:spPr>
          <a:xfrm>
            <a:off x="1403350" y="2533015"/>
            <a:ext cx="2157730" cy="368300"/>
          </a:xfrm>
          <a:prstGeom prst="rect">
            <a:avLst/>
          </a:prstGeom>
          <a:solidFill>
            <a:srgbClr val="FFFF00"/>
          </a:solidFill>
        </p:spPr>
        <p:txBody>
          <a:bodyPr wrap="square" rtlCol="0">
            <a:spAutoFit/>
          </a:bodyPr>
          <a:lstStyle/>
          <a:p>
            <a:r>
              <a:rPr lang="zh-CN" altLang="en-US" b="1">
                <a:solidFill>
                  <a:srgbClr val="FF0000"/>
                </a:solidFill>
              </a:rPr>
              <a:t>把握材料的侧重点</a:t>
            </a:r>
            <a:endParaRPr lang="zh-CN" altLang="en-US" b="1">
              <a:solidFill>
                <a:srgbClr val="FF0000"/>
              </a:solidFill>
            </a:endParaRPr>
          </a:p>
        </p:txBody>
      </p:sp>
      <p:sp>
        <p:nvSpPr>
          <p:cNvPr id="25" name="文本框 24"/>
          <p:cNvSpPr txBox="1"/>
          <p:nvPr/>
        </p:nvSpPr>
        <p:spPr>
          <a:xfrm>
            <a:off x="1069340" y="3540760"/>
            <a:ext cx="2482850" cy="368300"/>
          </a:xfrm>
          <a:prstGeom prst="rect">
            <a:avLst/>
          </a:prstGeom>
          <a:solidFill>
            <a:srgbClr val="FFFF00"/>
          </a:solidFill>
        </p:spPr>
        <p:txBody>
          <a:bodyPr wrap="square" rtlCol="0">
            <a:spAutoFit/>
          </a:bodyPr>
          <a:lstStyle/>
          <a:p>
            <a:r>
              <a:rPr lang="zh-CN" altLang="en-US" b="1">
                <a:solidFill>
                  <a:srgbClr val="FF0000"/>
                </a:solidFill>
              </a:rPr>
              <a:t>发现材料间的逻辑关系</a:t>
            </a:r>
            <a:endParaRPr lang="zh-CN" altLang="en-US" b="1">
              <a:solidFill>
                <a:srgbClr val="FF0000"/>
              </a:solidFill>
            </a:endParaRPr>
          </a:p>
        </p:txBody>
      </p:sp>
      <p:sp>
        <p:nvSpPr>
          <p:cNvPr id="26" name="文本框 25"/>
          <p:cNvSpPr txBox="1"/>
          <p:nvPr/>
        </p:nvSpPr>
        <p:spPr>
          <a:xfrm>
            <a:off x="1243965" y="4638675"/>
            <a:ext cx="2292985" cy="368300"/>
          </a:xfrm>
          <a:prstGeom prst="rect">
            <a:avLst/>
          </a:prstGeom>
          <a:solidFill>
            <a:srgbClr val="FFFF00"/>
          </a:solidFill>
        </p:spPr>
        <p:txBody>
          <a:bodyPr wrap="square" rtlCol="0">
            <a:spAutoFit/>
          </a:bodyPr>
          <a:lstStyle/>
          <a:p>
            <a:r>
              <a:rPr lang="zh-CN" altLang="en-US" b="1">
                <a:solidFill>
                  <a:srgbClr val="FF0000"/>
                </a:solidFill>
              </a:rPr>
              <a:t>找出不同的表达方式</a:t>
            </a:r>
            <a:endParaRPr lang="zh-CN" altLang="en-US" b="1">
              <a:solidFill>
                <a:srgbClr val="FF0000"/>
              </a:solidFill>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0510" y="131445"/>
            <a:ext cx="11497945" cy="521970"/>
          </a:xfrm>
          <a:prstGeom prst="rect">
            <a:avLst/>
          </a:prstGeom>
          <a:noFill/>
        </p:spPr>
        <p:txBody>
          <a:bodyPr wrap="square" rtlCol="0">
            <a:spAutoFit/>
          </a:bodyPr>
          <a:lstStyle/>
          <a:p>
            <a:pPr algn="l">
              <a:buClrTx/>
              <a:buSzTx/>
              <a:buFontTx/>
            </a:pPr>
            <a:r>
              <a:rPr lang="zh-CN" altLang="en-US" sz="2800" b="1">
                <a:solidFill>
                  <a:srgbClr val="FF0000"/>
                </a:solidFill>
              </a:rPr>
              <a:t>一、概括观点，明细主旨</a:t>
            </a:r>
            <a:endParaRPr lang="zh-CN" altLang="en-US" sz="2800" b="1">
              <a:solidFill>
                <a:srgbClr val="FF0000"/>
              </a:solidFill>
            </a:endParaRPr>
          </a:p>
        </p:txBody>
      </p:sp>
      <p:sp>
        <p:nvSpPr>
          <p:cNvPr id="3" name="文本框 2"/>
          <p:cNvSpPr txBox="1"/>
          <p:nvPr/>
        </p:nvSpPr>
        <p:spPr>
          <a:xfrm>
            <a:off x="270510" y="765175"/>
            <a:ext cx="11921490" cy="5908040"/>
          </a:xfrm>
          <a:prstGeom prst="rect">
            <a:avLst/>
          </a:prstGeom>
          <a:noFill/>
        </p:spPr>
        <p:txBody>
          <a:bodyPr wrap="square" rtlCol="0">
            <a:spAutoFit/>
          </a:bodyPr>
          <a:lstStyle/>
          <a:p>
            <a:pPr algn="l">
              <a:buClrTx/>
              <a:buSzTx/>
              <a:buFontTx/>
            </a:pPr>
            <a:r>
              <a:rPr lang="zh-CN" altLang="en-US" sz="2400" b="1">
                <a:latin typeface="楷体" panose="02010609060101010101" charset="-122"/>
                <a:ea typeface="楷体" panose="02010609060101010101" charset="-122"/>
                <a:cs typeface="楷体" panose="02010609060101010101" charset="-122"/>
              </a:rPr>
              <a:t>    概括是现代文阅读的基础。对于信息类阅读来说，概括能力几乎是语文能力中的核心，因为几乎所有的阅读、所有的答题都与它有关系。而对材料观点的概括无疑是重中之重。</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1.概括材料观点的途径</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（1）看标题（非连续性文本的标题多放在文末出处中）。如果是论点，便可直接提取如果是论题，则要结合文本提要整合。</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（2）抓概括性的句子。有的文章的观点是直接表述的，抓住了概括性强而又表达某种看法的句子，就抓住了材料观点。这样的句子多为文眼句、中心句或结论句。</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（3）看位置。材料的观点一般会在标题、文首、段首或文末、段末的位置适当点出。要关注这些敏感部位。</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4）看评析材料。观点的确立需要材料的支撑。从全文看，对于事实材料，应在对所列事实分析的基础上，整合出材料的共性，得出材料的证明作用，从而概括出作者在文中所要证明的观点对于道理材料，要梳理作者的说理层次及内涵，由此归结说理目的和核心对于引述材料，应特别注意与作者文中观点的相同、相近或相悖。从段落角度，应特别把握段落所用材料与所证明的分论点及中心论点之间的关系。</a:t>
            </a:r>
            <a:endParaRPr lang="zh-CN" altLang="en-US" sz="2400" b="1">
              <a:latin typeface="楷体" panose="02010609060101010101" charset="-122"/>
              <a:ea typeface="楷体" panose="02010609060101010101" charset="-122"/>
              <a:cs typeface="楷体" panose="02010609060101010101" charset="-122"/>
            </a:endParaRPr>
          </a:p>
          <a:p>
            <a:endParaRPr lang="zh-CN" altLang="en-US"/>
          </a:p>
        </p:txBody>
      </p:sp>
      <p:sp>
        <p:nvSpPr>
          <p:cNvPr id="4" name="文本框 3"/>
          <p:cNvSpPr txBox="1"/>
          <p:nvPr/>
        </p:nvSpPr>
        <p:spPr>
          <a:xfrm>
            <a:off x="5922010" y="120015"/>
            <a:ext cx="4135120" cy="645160"/>
          </a:xfrm>
          <a:prstGeom prst="rect">
            <a:avLst/>
          </a:prstGeom>
          <a:noFill/>
        </p:spPr>
        <p:txBody>
          <a:bodyPr wrap="square" rtlCol="0">
            <a:spAutoFit/>
          </a:bodyPr>
          <a:lstStyle/>
          <a:p>
            <a:r>
              <a:rPr lang="zh-CN" altLang="en-US" sz="3600">
                <a:solidFill>
                  <a:schemeClr val="accent5"/>
                </a:solidFill>
                <a:latin typeface="华文琥珀" panose="02010800040101010101" charset="-122"/>
                <a:ea typeface="华文琥珀" panose="02010800040101010101" charset="-122"/>
              </a:rPr>
              <a:t>知识点二：主观题</a:t>
            </a:r>
            <a:endParaRPr lang="zh-CN" altLang="en-US" sz="3600">
              <a:solidFill>
                <a:schemeClr val="accent5"/>
              </a:solidFill>
              <a:latin typeface="华文琥珀" panose="02010800040101010101" charset="-122"/>
              <a:ea typeface="华文琥珀" panose="02010800040101010101" charset="-122"/>
            </a:endParaRP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92430" y="1414145"/>
            <a:ext cx="11407140" cy="3692525"/>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2.概括材料观点须注意的问题</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（1）要整体把握全文的文意及倾向性。概括全文的观点固是如此。即便是分析概括文章局部表达的观点态度，也应如此，这是做这类题的前提。</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2）要抓住关键句子及关键词语。像中心句、起始句、过渡句、总结句等，往往是作者明确表达观点之所在。对这些句子尤其是句中的关键词语，不仅要抓住，更要抓准、抓死，决不能存一丝一毫的放松。要知道，它们往往是答案要点。</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（3）莫混淆。不要把作者的观点与文中其他人的观点混为一谈。作者的观点往往有语言标志，如“认为”“以为”“感到”。而别人的观点也有语言标志，如“×××认为”“×××在×××文中写到”等。</a:t>
            </a:r>
            <a:endParaRPr lang="zh-CN" altLang="en-US" sz="2400" b="1">
              <a:latin typeface="楷体" panose="02010609060101010101" charset="-122"/>
              <a:ea typeface="楷体" panose="02010609060101010101" charset="-122"/>
              <a:cs typeface="楷体" panose="02010609060101010101" charset="-122"/>
            </a:endParaRPr>
          </a:p>
          <a:p>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97840" y="251460"/>
            <a:ext cx="8223250" cy="521970"/>
          </a:xfrm>
          <a:prstGeom prst="rect">
            <a:avLst/>
          </a:prstGeom>
          <a:noFill/>
        </p:spPr>
        <p:txBody>
          <a:bodyPr wrap="square" rtlCol="0">
            <a:spAutoFit/>
          </a:bodyPr>
          <a:lstStyle/>
          <a:p>
            <a:pPr algn="l">
              <a:buClrTx/>
              <a:buSzTx/>
              <a:buFontTx/>
            </a:pPr>
            <a:r>
              <a:rPr lang="zh-CN" altLang="en-US" sz="2800" b="1">
                <a:solidFill>
                  <a:srgbClr val="FF0000"/>
                </a:solidFill>
              </a:rPr>
              <a:t>二、多角度探寻观点</a:t>
            </a:r>
            <a:endParaRPr lang="zh-CN" altLang="en-US" sz="2800" b="1">
              <a:solidFill>
                <a:srgbClr val="FF0000"/>
              </a:solidFill>
            </a:endParaRPr>
          </a:p>
        </p:txBody>
      </p:sp>
      <p:sp>
        <p:nvSpPr>
          <p:cNvPr id="3" name="文本框 2"/>
          <p:cNvSpPr txBox="1"/>
          <p:nvPr/>
        </p:nvSpPr>
        <p:spPr>
          <a:xfrm>
            <a:off x="497840" y="885825"/>
            <a:ext cx="11332210" cy="6000750"/>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要求针对文本观点或多材料所涉及的话题发表自己的看法，是信息类阅读探究题型，其题干多是以“你是否同意/赞同”“你认为某观点是否合理”为标志。虽然是探究题型，但开放程度不高，还是基于多则材料，不允许自由发挥。解答该类题型，答题步骤要清晰，第一是亮明观点，第二是说出理由，关键是后一步。</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黑体" panose="02010609060101010101" charset="-122"/>
                <a:ea typeface="黑体" panose="02010609060101010101" charset="-122"/>
                <a:cs typeface="楷体" panose="02010609060101010101" charset="-122"/>
              </a:rPr>
              <a:t>第一步亮明观点。</a:t>
            </a:r>
            <a:endParaRPr lang="zh-CN" altLang="en-US" sz="2400" b="1">
              <a:latin typeface="黑体" panose="02010609060101010101" charset="-122"/>
              <a:ea typeface="黑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一般是肯定、赞同材料观点，不要轻易去否定它。</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黑体" panose="02010609060101010101" charset="-122"/>
                <a:ea typeface="黑体" panose="02010609060101010101" charset="-122"/>
                <a:cs typeface="楷体" panose="02010609060101010101" charset="-122"/>
              </a:rPr>
              <a:t>第二步说明理由</a:t>
            </a:r>
            <a:r>
              <a:rPr lang="zh-CN" altLang="en-US" sz="2400" b="1">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zh-CN" altLang="en-US" sz="2400" b="1">
                <a:latin typeface="楷体" panose="02010609060101010101" charset="-122"/>
                <a:ea typeface="楷体" panose="02010609060101010101" charset="-122"/>
                <a:cs typeface="楷体" panose="02010609060101010101" charset="-122"/>
              </a:rPr>
              <a:t> </a:t>
            </a: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理由在哪里理由还在多则材料之中。答题的关键、答案的要点还是在多则材料内。</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非连续性文本的特点是同一话题，观点、角度、表达方式有所不同甚至是对立的。所以，寻找理由首先是弄清每则材料的观点和角度。在某一前提下根据题干观点看看信息源分布在哪些材料中，材料中的哪些句子中，对一些表达复杂或隐晦的材料或句子，需要通过分层抽取、转换视角等方式把它们一点一点地提取出来，再整合成答案所需的表达形式。这一寻找理由的过程是精细阅读、精细筛选与思维深加工的过程。要努力做到充分挖掘、多方思考，保证理由充分合理。</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5779135" y="2576195"/>
            <a:ext cx="542925" cy="1814830"/>
          </a:xfrm>
          <a:prstGeom prst="rect">
            <a:avLst/>
          </a:prstGeom>
          <a:gradFill>
            <a:gsLst>
              <a:gs pos="0">
                <a:srgbClr val="007BD3"/>
              </a:gs>
              <a:gs pos="100000">
                <a:srgbClr val="034373"/>
              </a:gs>
            </a:gsLst>
            <a:lin ang="5400000" scaled="0"/>
          </a:gradFill>
        </p:spPr>
        <p:txBody>
          <a:bodyPr wrap="square" rtlCol="0">
            <a:spAutoFit/>
          </a:bodyPr>
          <a:lstStyle/>
          <a:p>
            <a:r>
              <a:rPr lang="zh-CN" altLang="en-US" sz="2800" b="1">
                <a:solidFill>
                  <a:srgbClr val="FF0000"/>
                </a:solidFill>
              </a:rPr>
              <a:t>论证知识</a:t>
            </a:r>
            <a:endParaRPr lang="zh-CN" altLang="en-US" sz="2800" b="1">
              <a:solidFill>
                <a:srgbClr val="FF0000"/>
              </a:solidFill>
            </a:endParaRPr>
          </a:p>
        </p:txBody>
      </p:sp>
      <p:sp>
        <p:nvSpPr>
          <p:cNvPr id="5" name="左大括号 4"/>
          <p:cNvSpPr/>
          <p:nvPr/>
        </p:nvSpPr>
        <p:spPr>
          <a:xfrm>
            <a:off x="6472555" y="1851660"/>
            <a:ext cx="332105" cy="357632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右大括号 5"/>
          <p:cNvSpPr/>
          <p:nvPr/>
        </p:nvSpPr>
        <p:spPr>
          <a:xfrm>
            <a:off x="5266055" y="1763395"/>
            <a:ext cx="513080" cy="3439795"/>
          </a:xfrm>
          <a:prstGeom prst="righ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 name="文本框 6"/>
          <p:cNvSpPr txBox="1"/>
          <p:nvPr/>
        </p:nvSpPr>
        <p:spPr>
          <a:xfrm>
            <a:off x="6789420" y="1609725"/>
            <a:ext cx="1071245" cy="398780"/>
          </a:xfrm>
          <a:prstGeom prst="rect">
            <a:avLst/>
          </a:prstGeom>
          <a:solidFill>
            <a:srgbClr val="FFFF00"/>
          </a:solidFill>
        </p:spPr>
        <p:txBody>
          <a:bodyPr wrap="square" rtlCol="0">
            <a:spAutoFit/>
          </a:bodyPr>
          <a:lstStyle/>
          <a:p>
            <a:r>
              <a:rPr lang="zh-CN" altLang="en-US" sz="2000" b="1">
                <a:solidFill>
                  <a:srgbClr val="FF0000"/>
                </a:solidFill>
              </a:rPr>
              <a:t>三要素</a:t>
            </a:r>
            <a:endParaRPr lang="zh-CN" altLang="en-US" sz="2000" b="1">
              <a:solidFill>
                <a:srgbClr val="FF0000"/>
              </a:solidFill>
            </a:endParaRPr>
          </a:p>
        </p:txBody>
      </p:sp>
      <p:sp>
        <p:nvSpPr>
          <p:cNvPr id="8" name="文本框 7"/>
          <p:cNvSpPr txBox="1"/>
          <p:nvPr/>
        </p:nvSpPr>
        <p:spPr>
          <a:xfrm>
            <a:off x="6789420" y="5203190"/>
            <a:ext cx="754380" cy="398780"/>
          </a:xfrm>
          <a:prstGeom prst="rect">
            <a:avLst/>
          </a:prstGeom>
          <a:solidFill>
            <a:srgbClr val="FFFF00"/>
          </a:solidFill>
        </p:spPr>
        <p:txBody>
          <a:bodyPr wrap="square" rtlCol="0">
            <a:spAutoFit/>
          </a:bodyPr>
          <a:lstStyle/>
          <a:p>
            <a:r>
              <a:rPr lang="zh-CN" altLang="en-US" sz="2000" b="1">
                <a:solidFill>
                  <a:srgbClr val="FF0000"/>
                </a:solidFill>
              </a:rPr>
              <a:t>结构</a:t>
            </a:r>
            <a:endParaRPr lang="zh-CN" altLang="en-US" sz="2000" b="1">
              <a:solidFill>
                <a:srgbClr val="FF0000"/>
              </a:solidFill>
            </a:endParaRPr>
          </a:p>
        </p:txBody>
      </p:sp>
      <p:sp>
        <p:nvSpPr>
          <p:cNvPr id="9" name="文本框 8"/>
          <p:cNvSpPr txBox="1"/>
          <p:nvPr/>
        </p:nvSpPr>
        <p:spPr>
          <a:xfrm>
            <a:off x="4496435" y="1609725"/>
            <a:ext cx="769620" cy="398780"/>
          </a:xfrm>
          <a:prstGeom prst="rect">
            <a:avLst/>
          </a:prstGeom>
          <a:solidFill>
            <a:srgbClr val="FFFF00"/>
          </a:solidFill>
        </p:spPr>
        <p:txBody>
          <a:bodyPr wrap="square" rtlCol="0">
            <a:spAutoFit/>
          </a:bodyPr>
          <a:lstStyle/>
          <a:p>
            <a:r>
              <a:rPr lang="zh-CN" altLang="en-US" sz="2000" b="1">
                <a:solidFill>
                  <a:srgbClr val="FF0000"/>
                </a:solidFill>
              </a:rPr>
              <a:t>思路</a:t>
            </a:r>
            <a:endParaRPr lang="zh-CN" altLang="en-US" sz="2000" b="1">
              <a:solidFill>
                <a:srgbClr val="FF0000"/>
              </a:solidFill>
            </a:endParaRPr>
          </a:p>
        </p:txBody>
      </p:sp>
      <p:sp>
        <p:nvSpPr>
          <p:cNvPr id="10" name="文本框 9"/>
          <p:cNvSpPr txBox="1"/>
          <p:nvPr/>
        </p:nvSpPr>
        <p:spPr>
          <a:xfrm>
            <a:off x="4526280" y="4920615"/>
            <a:ext cx="739775" cy="398780"/>
          </a:xfrm>
          <a:prstGeom prst="rect">
            <a:avLst/>
          </a:prstGeom>
          <a:solidFill>
            <a:srgbClr val="FFFF00"/>
          </a:solidFill>
        </p:spPr>
        <p:txBody>
          <a:bodyPr wrap="square" rtlCol="0">
            <a:spAutoFit/>
          </a:bodyPr>
          <a:lstStyle/>
          <a:p>
            <a:r>
              <a:rPr lang="zh-CN" altLang="en-US" sz="2000" b="1">
                <a:solidFill>
                  <a:srgbClr val="FF0000"/>
                </a:solidFill>
              </a:rPr>
              <a:t>方法</a:t>
            </a:r>
            <a:endParaRPr lang="zh-CN" altLang="en-US" sz="2000" b="1">
              <a:solidFill>
                <a:srgbClr val="FF0000"/>
              </a:solidFill>
            </a:endParaRPr>
          </a:p>
        </p:txBody>
      </p:sp>
      <p:sp>
        <p:nvSpPr>
          <p:cNvPr id="11" name="左大括号 10"/>
          <p:cNvSpPr/>
          <p:nvPr/>
        </p:nvSpPr>
        <p:spPr>
          <a:xfrm>
            <a:off x="7860665" y="262255"/>
            <a:ext cx="346710" cy="328930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左大括号 11"/>
          <p:cNvSpPr/>
          <p:nvPr/>
        </p:nvSpPr>
        <p:spPr>
          <a:xfrm>
            <a:off x="7634605" y="4169410"/>
            <a:ext cx="346710" cy="246634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3" name="右大括号 12"/>
          <p:cNvSpPr/>
          <p:nvPr/>
        </p:nvSpPr>
        <p:spPr>
          <a:xfrm>
            <a:off x="3982085" y="856615"/>
            <a:ext cx="528320" cy="1719580"/>
          </a:xfrm>
          <a:prstGeom prst="righ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4" name="右大括号 13"/>
          <p:cNvSpPr/>
          <p:nvPr/>
        </p:nvSpPr>
        <p:spPr>
          <a:xfrm>
            <a:off x="4044315" y="3313430"/>
            <a:ext cx="528320" cy="3474085"/>
          </a:xfrm>
          <a:prstGeom prst="righ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5" name="文本框 14"/>
          <p:cNvSpPr txBox="1"/>
          <p:nvPr/>
        </p:nvSpPr>
        <p:spPr>
          <a:xfrm>
            <a:off x="8207375" y="457835"/>
            <a:ext cx="754380" cy="398780"/>
          </a:xfrm>
          <a:prstGeom prst="rect">
            <a:avLst/>
          </a:prstGeom>
          <a:solidFill>
            <a:srgbClr val="FFFF00"/>
          </a:solidFill>
        </p:spPr>
        <p:txBody>
          <a:bodyPr wrap="square" rtlCol="0">
            <a:spAutoFit/>
          </a:bodyPr>
          <a:lstStyle/>
          <a:p>
            <a:r>
              <a:rPr lang="zh-CN" altLang="en-US" sz="2000" b="1">
                <a:solidFill>
                  <a:srgbClr val="FF0000"/>
                </a:solidFill>
              </a:rPr>
              <a:t>论点</a:t>
            </a:r>
            <a:endParaRPr lang="zh-CN" altLang="en-US" sz="2000" b="1">
              <a:solidFill>
                <a:srgbClr val="FF0000"/>
              </a:solidFill>
            </a:endParaRPr>
          </a:p>
        </p:txBody>
      </p:sp>
      <p:sp>
        <p:nvSpPr>
          <p:cNvPr id="16" name="文本框 15"/>
          <p:cNvSpPr txBox="1"/>
          <p:nvPr/>
        </p:nvSpPr>
        <p:spPr>
          <a:xfrm>
            <a:off x="8207375" y="1763395"/>
            <a:ext cx="754380" cy="398780"/>
          </a:xfrm>
          <a:prstGeom prst="rect">
            <a:avLst/>
          </a:prstGeom>
          <a:solidFill>
            <a:srgbClr val="FFFF00"/>
          </a:solidFill>
        </p:spPr>
        <p:txBody>
          <a:bodyPr wrap="square" rtlCol="0">
            <a:spAutoFit/>
          </a:bodyPr>
          <a:lstStyle/>
          <a:p>
            <a:r>
              <a:rPr lang="zh-CN" altLang="en-US" sz="2000" b="1">
                <a:solidFill>
                  <a:srgbClr val="FF0000"/>
                </a:solidFill>
              </a:rPr>
              <a:t>论据</a:t>
            </a:r>
            <a:endParaRPr lang="zh-CN" altLang="en-US" sz="2000" b="1">
              <a:solidFill>
                <a:srgbClr val="FF0000"/>
              </a:solidFill>
            </a:endParaRPr>
          </a:p>
        </p:txBody>
      </p:sp>
      <p:sp>
        <p:nvSpPr>
          <p:cNvPr id="17" name="文本框 16"/>
          <p:cNvSpPr txBox="1"/>
          <p:nvPr/>
        </p:nvSpPr>
        <p:spPr>
          <a:xfrm>
            <a:off x="8207375" y="3068955"/>
            <a:ext cx="754380" cy="398780"/>
          </a:xfrm>
          <a:prstGeom prst="rect">
            <a:avLst/>
          </a:prstGeom>
          <a:solidFill>
            <a:srgbClr val="FFFF00"/>
          </a:solidFill>
        </p:spPr>
        <p:txBody>
          <a:bodyPr wrap="square" rtlCol="0">
            <a:spAutoFit/>
          </a:bodyPr>
          <a:lstStyle/>
          <a:p>
            <a:r>
              <a:rPr lang="zh-CN" altLang="en-US" sz="2000" b="1">
                <a:solidFill>
                  <a:srgbClr val="FF0000"/>
                </a:solidFill>
              </a:rPr>
              <a:t>论证</a:t>
            </a:r>
            <a:endParaRPr lang="zh-CN" altLang="en-US" sz="2000" b="1">
              <a:solidFill>
                <a:srgbClr val="FF0000"/>
              </a:solidFill>
            </a:endParaRPr>
          </a:p>
        </p:txBody>
      </p:sp>
      <p:sp>
        <p:nvSpPr>
          <p:cNvPr id="18" name="左大括号 17"/>
          <p:cNvSpPr/>
          <p:nvPr/>
        </p:nvSpPr>
        <p:spPr>
          <a:xfrm>
            <a:off x="8961755" y="136525"/>
            <a:ext cx="346710" cy="104140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左大括号 18"/>
          <p:cNvSpPr/>
          <p:nvPr/>
        </p:nvSpPr>
        <p:spPr>
          <a:xfrm>
            <a:off x="8961755" y="1442085"/>
            <a:ext cx="346710" cy="104140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左大括号 19"/>
          <p:cNvSpPr/>
          <p:nvPr/>
        </p:nvSpPr>
        <p:spPr>
          <a:xfrm>
            <a:off x="8961755" y="2747645"/>
            <a:ext cx="346710" cy="104140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文本框 20"/>
          <p:cNvSpPr txBox="1"/>
          <p:nvPr/>
        </p:nvSpPr>
        <p:spPr>
          <a:xfrm>
            <a:off x="9263380" y="136525"/>
            <a:ext cx="2413635" cy="398780"/>
          </a:xfrm>
          <a:prstGeom prst="rect">
            <a:avLst/>
          </a:prstGeom>
          <a:solidFill>
            <a:srgbClr val="FFFF00"/>
          </a:solidFill>
        </p:spPr>
        <p:txBody>
          <a:bodyPr wrap="square" rtlCol="0">
            <a:spAutoFit/>
          </a:bodyPr>
          <a:lstStyle/>
          <a:p>
            <a:r>
              <a:rPr lang="zh-CN" altLang="en-US" sz="2000" b="1">
                <a:solidFill>
                  <a:srgbClr val="FF0000"/>
                </a:solidFill>
              </a:rPr>
              <a:t>中心论点、分论点</a:t>
            </a:r>
            <a:endParaRPr lang="zh-CN" altLang="en-US" sz="2000" b="1">
              <a:solidFill>
                <a:srgbClr val="FF0000"/>
              </a:solidFill>
            </a:endParaRPr>
          </a:p>
        </p:txBody>
      </p:sp>
      <p:sp>
        <p:nvSpPr>
          <p:cNvPr id="22" name="文本框 21"/>
          <p:cNvSpPr txBox="1"/>
          <p:nvPr/>
        </p:nvSpPr>
        <p:spPr>
          <a:xfrm>
            <a:off x="9308465" y="856615"/>
            <a:ext cx="2880995" cy="368300"/>
          </a:xfrm>
          <a:prstGeom prst="rect">
            <a:avLst/>
          </a:prstGeom>
          <a:solidFill>
            <a:srgbClr val="FFFF00"/>
          </a:solidFill>
        </p:spPr>
        <p:txBody>
          <a:bodyPr wrap="square" rtlCol="0">
            <a:spAutoFit/>
          </a:bodyPr>
          <a:lstStyle/>
          <a:p>
            <a:r>
              <a:rPr lang="zh-CN" altLang="en-US" b="1">
                <a:solidFill>
                  <a:srgbClr val="FF0000"/>
                </a:solidFill>
              </a:rPr>
              <a:t>位置：开头、段首、题目</a:t>
            </a:r>
            <a:endParaRPr lang="zh-CN" altLang="en-US" b="1">
              <a:solidFill>
                <a:srgbClr val="FF0000"/>
              </a:solidFill>
            </a:endParaRPr>
          </a:p>
        </p:txBody>
      </p:sp>
      <p:sp>
        <p:nvSpPr>
          <p:cNvPr id="23" name="文本框 22"/>
          <p:cNvSpPr txBox="1"/>
          <p:nvPr/>
        </p:nvSpPr>
        <p:spPr>
          <a:xfrm>
            <a:off x="9308465" y="1364615"/>
            <a:ext cx="1252220" cy="398780"/>
          </a:xfrm>
          <a:prstGeom prst="rect">
            <a:avLst/>
          </a:prstGeom>
          <a:solidFill>
            <a:srgbClr val="FFFF00"/>
          </a:solidFill>
        </p:spPr>
        <p:txBody>
          <a:bodyPr wrap="square" rtlCol="0">
            <a:spAutoFit/>
          </a:bodyPr>
          <a:lstStyle/>
          <a:p>
            <a:r>
              <a:rPr lang="zh-CN" altLang="en-US" sz="2000" b="1">
                <a:solidFill>
                  <a:srgbClr val="FF0000"/>
                </a:solidFill>
              </a:rPr>
              <a:t>事实论据</a:t>
            </a:r>
            <a:endParaRPr lang="zh-CN" altLang="en-US" sz="2000" b="1">
              <a:solidFill>
                <a:srgbClr val="FF0000"/>
              </a:solidFill>
            </a:endParaRPr>
          </a:p>
        </p:txBody>
      </p:sp>
      <p:sp>
        <p:nvSpPr>
          <p:cNvPr id="24" name="文本框 23"/>
          <p:cNvSpPr txBox="1"/>
          <p:nvPr/>
        </p:nvSpPr>
        <p:spPr>
          <a:xfrm>
            <a:off x="9308465" y="2084705"/>
            <a:ext cx="1252220" cy="398780"/>
          </a:xfrm>
          <a:prstGeom prst="rect">
            <a:avLst/>
          </a:prstGeom>
          <a:solidFill>
            <a:srgbClr val="FFFF00"/>
          </a:solidFill>
        </p:spPr>
        <p:txBody>
          <a:bodyPr wrap="square" rtlCol="0">
            <a:spAutoFit/>
          </a:bodyPr>
          <a:lstStyle/>
          <a:p>
            <a:r>
              <a:rPr lang="zh-CN" altLang="en-US" sz="2000" b="1">
                <a:solidFill>
                  <a:srgbClr val="FF0000"/>
                </a:solidFill>
              </a:rPr>
              <a:t>理论论据</a:t>
            </a:r>
            <a:endParaRPr lang="zh-CN" altLang="en-US" sz="2000" b="1">
              <a:solidFill>
                <a:srgbClr val="FF0000"/>
              </a:solidFill>
            </a:endParaRPr>
          </a:p>
        </p:txBody>
      </p:sp>
      <p:sp>
        <p:nvSpPr>
          <p:cNvPr id="25" name="文本框 24"/>
          <p:cNvSpPr txBox="1"/>
          <p:nvPr/>
        </p:nvSpPr>
        <p:spPr>
          <a:xfrm>
            <a:off x="9308465" y="2670175"/>
            <a:ext cx="708660" cy="398780"/>
          </a:xfrm>
          <a:prstGeom prst="rect">
            <a:avLst/>
          </a:prstGeom>
          <a:solidFill>
            <a:srgbClr val="FFFF00"/>
          </a:solidFill>
        </p:spPr>
        <p:txBody>
          <a:bodyPr wrap="square" rtlCol="0">
            <a:spAutoFit/>
          </a:bodyPr>
          <a:lstStyle/>
          <a:p>
            <a:r>
              <a:rPr lang="zh-CN" altLang="en-US" sz="2000" b="1">
                <a:solidFill>
                  <a:srgbClr val="FF0000"/>
                </a:solidFill>
              </a:rPr>
              <a:t>立论</a:t>
            </a:r>
            <a:endParaRPr lang="zh-CN" altLang="en-US" sz="2000" b="1">
              <a:solidFill>
                <a:srgbClr val="FF0000"/>
              </a:solidFill>
            </a:endParaRPr>
          </a:p>
        </p:txBody>
      </p:sp>
      <p:sp>
        <p:nvSpPr>
          <p:cNvPr id="26" name="文本框 25"/>
          <p:cNvSpPr txBox="1"/>
          <p:nvPr/>
        </p:nvSpPr>
        <p:spPr>
          <a:xfrm>
            <a:off x="9299575" y="3312795"/>
            <a:ext cx="768985" cy="398780"/>
          </a:xfrm>
          <a:prstGeom prst="rect">
            <a:avLst/>
          </a:prstGeom>
          <a:solidFill>
            <a:srgbClr val="FFFF00"/>
          </a:solidFill>
        </p:spPr>
        <p:txBody>
          <a:bodyPr wrap="square" rtlCol="0">
            <a:spAutoFit/>
          </a:bodyPr>
          <a:lstStyle/>
          <a:p>
            <a:r>
              <a:rPr lang="zh-CN" altLang="en-US" sz="2000" b="1">
                <a:solidFill>
                  <a:srgbClr val="FF0000"/>
                </a:solidFill>
              </a:rPr>
              <a:t>驳论</a:t>
            </a:r>
            <a:endParaRPr lang="zh-CN" altLang="en-US" sz="2000" b="1">
              <a:solidFill>
                <a:srgbClr val="FF0000"/>
              </a:solidFill>
            </a:endParaRPr>
          </a:p>
        </p:txBody>
      </p:sp>
      <p:sp>
        <p:nvSpPr>
          <p:cNvPr id="27" name="左大括号 26"/>
          <p:cNvSpPr/>
          <p:nvPr/>
        </p:nvSpPr>
        <p:spPr>
          <a:xfrm>
            <a:off x="10213975" y="2991485"/>
            <a:ext cx="346710" cy="104140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8" name="文本框 27"/>
          <p:cNvSpPr txBox="1"/>
          <p:nvPr/>
        </p:nvSpPr>
        <p:spPr>
          <a:xfrm>
            <a:off x="10560685" y="2766695"/>
            <a:ext cx="1115695" cy="398780"/>
          </a:xfrm>
          <a:prstGeom prst="rect">
            <a:avLst/>
          </a:prstGeom>
          <a:solidFill>
            <a:srgbClr val="FFFF00"/>
          </a:solidFill>
        </p:spPr>
        <p:txBody>
          <a:bodyPr wrap="square" rtlCol="0">
            <a:spAutoFit/>
          </a:bodyPr>
          <a:lstStyle/>
          <a:p>
            <a:r>
              <a:rPr lang="zh-CN" altLang="en-US" sz="2000" b="1">
                <a:solidFill>
                  <a:srgbClr val="FF0000"/>
                </a:solidFill>
              </a:rPr>
              <a:t>驳论点</a:t>
            </a:r>
            <a:endParaRPr lang="zh-CN" altLang="en-US" sz="2000" b="1">
              <a:solidFill>
                <a:srgbClr val="FF0000"/>
              </a:solidFill>
            </a:endParaRPr>
          </a:p>
        </p:txBody>
      </p:sp>
      <p:sp>
        <p:nvSpPr>
          <p:cNvPr id="29" name="文本框 28"/>
          <p:cNvSpPr txBox="1"/>
          <p:nvPr/>
        </p:nvSpPr>
        <p:spPr>
          <a:xfrm>
            <a:off x="10560685" y="3229610"/>
            <a:ext cx="1115695" cy="398780"/>
          </a:xfrm>
          <a:prstGeom prst="rect">
            <a:avLst/>
          </a:prstGeom>
          <a:solidFill>
            <a:srgbClr val="FFFF00"/>
          </a:solidFill>
        </p:spPr>
        <p:txBody>
          <a:bodyPr wrap="square" rtlCol="0">
            <a:spAutoFit/>
          </a:bodyPr>
          <a:lstStyle/>
          <a:p>
            <a:r>
              <a:rPr lang="zh-CN" altLang="en-US" sz="2000" b="1">
                <a:solidFill>
                  <a:srgbClr val="FF0000"/>
                </a:solidFill>
              </a:rPr>
              <a:t>驳论据</a:t>
            </a:r>
            <a:endParaRPr lang="zh-CN" altLang="en-US" sz="2000" b="1">
              <a:solidFill>
                <a:srgbClr val="FF0000"/>
              </a:solidFill>
            </a:endParaRPr>
          </a:p>
        </p:txBody>
      </p:sp>
      <p:sp>
        <p:nvSpPr>
          <p:cNvPr id="30" name="文本框 29"/>
          <p:cNvSpPr txBox="1"/>
          <p:nvPr/>
        </p:nvSpPr>
        <p:spPr>
          <a:xfrm>
            <a:off x="10560685" y="3692525"/>
            <a:ext cx="1115695" cy="398780"/>
          </a:xfrm>
          <a:prstGeom prst="rect">
            <a:avLst/>
          </a:prstGeom>
          <a:solidFill>
            <a:srgbClr val="FFFF00"/>
          </a:solidFill>
        </p:spPr>
        <p:txBody>
          <a:bodyPr wrap="square" rtlCol="0">
            <a:spAutoFit/>
          </a:bodyPr>
          <a:lstStyle/>
          <a:p>
            <a:r>
              <a:rPr lang="zh-CN" altLang="en-US" sz="2000" b="1">
                <a:solidFill>
                  <a:srgbClr val="FF0000"/>
                </a:solidFill>
              </a:rPr>
              <a:t>驳论证</a:t>
            </a:r>
            <a:endParaRPr lang="zh-CN" altLang="en-US" sz="2000" b="1">
              <a:solidFill>
                <a:srgbClr val="FF0000"/>
              </a:solidFill>
            </a:endParaRPr>
          </a:p>
        </p:txBody>
      </p:sp>
      <p:sp>
        <p:nvSpPr>
          <p:cNvPr id="31" name="文本框 30"/>
          <p:cNvSpPr txBox="1"/>
          <p:nvPr/>
        </p:nvSpPr>
        <p:spPr>
          <a:xfrm>
            <a:off x="8072120" y="4169410"/>
            <a:ext cx="1115695" cy="398780"/>
          </a:xfrm>
          <a:prstGeom prst="rect">
            <a:avLst/>
          </a:prstGeom>
          <a:solidFill>
            <a:srgbClr val="FFFF00"/>
          </a:solidFill>
        </p:spPr>
        <p:txBody>
          <a:bodyPr wrap="square" rtlCol="0">
            <a:spAutoFit/>
          </a:bodyPr>
          <a:lstStyle/>
          <a:p>
            <a:r>
              <a:rPr lang="zh-CN" altLang="en-US" sz="2000" b="1">
                <a:solidFill>
                  <a:srgbClr val="FF0000"/>
                </a:solidFill>
              </a:rPr>
              <a:t>并列式</a:t>
            </a:r>
            <a:endParaRPr lang="zh-CN" altLang="en-US" sz="2000" b="1">
              <a:solidFill>
                <a:srgbClr val="FF0000"/>
              </a:solidFill>
            </a:endParaRPr>
          </a:p>
        </p:txBody>
      </p:sp>
      <p:sp>
        <p:nvSpPr>
          <p:cNvPr id="32" name="文本框 31"/>
          <p:cNvSpPr txBox="1"/>
          <p:nvPr/>
        </p:nvSpPr>
        <p:spPr>
          <a:xfrm>
            <a:off x="8072120" y="4674235"/>
            <a:ext cx="1115695" cy="398780"/>
          </a:xfrm>
          <a:prstGeom prst="rect">
            <a:avLst/>
          </a:prstGeom>
          <a:solidFill>
            <a:srgbClr val="FFFF00"/>
          </a:solidFill>
        </p:spPr>
        <p:txBody>
          <a:bodyPr wrap="square" rtlCol="0">
            <a:spAutoFit/>
          </a:bodyPr>
          <a:lstStyle/>
          <a:p>
            <a:r>
              <a:rPr lang="zh-CN" altLang="en-US" sz="2000" b="1">
                <a:solidFill>
                  <a:srgbClr val="FF0000"/>
                </a:solidFill>
              </a:rPr>
              <a:t>层进式</a:t>
            </a:r>
            <a:endParaRPr lang="zh-CN" altLang="en-US" sz="2000" b="1">
              <a:solidFill>
                <a:srgbClr val="FF0000"/>
              </a:solidFill>
            </a:endParaRPr>
          </a:p>
        </p:txBody>
      </p:sp>
      <p:sp>
        <p:nvSpPr>
          <p:cNvPr id="33" name="文本框 32"/>
          <p:cNvSpPr txBox="1"/>
          <p:nvPr/>
        </p:nvSpPr>
        <p:spPr>
          <a:xfrm>
            <a:off x="8072120" y="5186045"/>
            <a:ext cx="1115695" cy="398780"/>
          </a:xfrm>
          <a:prstGeom prst="rect">
            <a:avLst/>
          </a:prstGeom>
          <a:solidFill>
            <a:srgbClr val="FFFF00"/>
          </a:solidFill>
        </p:spPr>
        <p:txBody>
          <a:bodyPr wrap="square" rtlCol="0">
            <a:spAutoFit/>
          </a:bodyPr>
          <a:lstStyle/>
          <a:p>
            <a:r>
              <a:rPr lang="zh-CN" altLang="en-US" sz="2000" b="1">
                <a:solidFill>
                  <a:srgbClr val="FF0000"/>
                </a:solidFill>
              </a:rPr>
              <a:t>对照式</a:t>
            </a:r>
            <a:endParaRPr lang="zh-CN" altLang="en-US" sz="2000" b="1">
              <a:solidFill>
                <a:srgbClr val="FF0000"/>
              </a:solidFill>
            </a:endParaRPr>
          </a:p>
        </p:txBody>
      </p:sp>
      <p:sp>
        <p:nvSpPr>
          <p:cNvPr id="34" name="文本框 33"/>
          <p:cNvSpPr txBox="1"/>
          <p:nvPr/>
        </p:nvSpPr>
        <p:spPr>
          <a:xfrm>
            <a:off x="8072120" y="5697855"/>
            <a:ext cx="1115695" cy="398780"/>
          </a:xfrm>
          <a:prstGeom prst="rect">
            <a:avLst/>
          </a:prstGeom>
          <a:solidFill>
            <a:srgbClr val="FFFF00"/>
          </a:solidFill>
        </p:spPr>
        <p:txBody>
          <a:bodyPr wrap="square" rtlCol="0">
            <a:spAutoFit/>
          </a:bodyPr>
          <a:lstStyle/>
          <a:p>
            <a:r>
              <a:rPr lang="zh-CN" altLang="en-US" sz="2000" b="1">
                <a:solidFill>
                  <a:srgbClr val="FF0000"/>
                </a:solidFill>
              </a:rPr>
              <a:t>总分式</a:t>
            </a:r>
            <a:endParaRPr lang="zh-CN" altLang="en-US" sz="2000" b="1">
              <a:solidFill>
                <a:srgbClr val="FF0000"/>
              </a:solidFill>
            </a:endParaRPr>
          </a:p>
        </p:txBody>
      </p:sp>
      <p:sp>
        <p:nvSpPr>
          <p:cNvPr id="35" name="文本框 34"/>
          <p:cNvSpPr txBox="1"/>
          <p:nvPr/>
        </p:nvSpPr>
        <p:spPr>
          <a:xfrm>
            <a:off x="8072120" y="6209665"/>
            <a:ext cx="1115695" cy="398780"/>
          </a:xfrm>
          <a:prstGeom prst="rect">
            <a:avLst/>
          </a:prstGeom>
          <a:solidFill>
            <a:srgbClr val="FFFF00"/>
          </a:solidFill>
        </p:spPr>
        <p:txBody>
          <a:bodyPr wrap="square" rtlCol="0">
            <a:spAutoFit/>
          </a:bodyPr>
          <a:lstStyle/>
          <a:p>
            <a:r>
              <a:rPr lang="zh-CN" altLang="en-US" sz="2000" b="1">
                <a:solidFill>
                  <a:srgbClr val="FF0000"/>
                </a:solidFill>
              </a:rPr>
              <a:t>综合式</a:t>
            </a:r>
            <a:endParaRPr lang="zh-CN" altLang="en-US" sz="2000" b="1">
              <a:solidFill>
                <a:srgbClr val="FF0000"/>
              </a:solidFill>
            </a:endParaRPr>
          </a:p>
        </p:txBody>
      </p:sp>
      <p:sp>
        <p:nvSpPr>
          <p:cNvPr id="36" name="文本框 35"/>
          <p:cNvSpPr txBox="1"/>
          <p:nvPr/>
        </p:nvSpPr>
        <p:spPr>
          <a:xfrm>
            <a:off x="1568450" y="779145"/>
            <a:ext cx="2413635" cy="398780"/>
          </a:xfrm>
          <a:prstGeom prst="rect">
            <a:avLst/>
          </a:prstGeom>
          <a:solidFill>
            <a:srgbClr val="FFFF00"/>
          </a:solidFill>
        </p:spPr>
        <p:txBody>
          <a:bodyPr wrap="square" rtlCol="0">
            <a:spAutoFit/>
          </a:bodyPr>
          <a:lstStyle/>
          <a:p>
            <a:r>
              <a:rPr lang="zh-CN" altLang="en-US" sz="2000" b="1">
                <a:solidFill>
                  <a:srgbClr val="FF0000"/>
                </a:solidFill>
              </a:rPr>
              <a:t>引论：提出问题</a:t>
            </a:r>
            <a:endParaRPr lang="zh-CN" altLang="en-US" sz="2000" b="1">
              <a:solidFill>
                <a:srgbClr val="FF0000"/>
              </a:solidFill>
            </a:endParaRPr>
          </a:p>
        </p:txBody>
      </p:sp>
      <p:sp>
        <p:nvSpPr>
          <p:cNvPr id="37" name="文本框 36"/>
          <p:cNvSpPr txBox="1"/>
          <p:nvPr/>
        </p:nvSpPr>
        <p:spPr>
          <a:xfrm>
            <a:off x="1564005" y="1517015"/>
            <a:ext cx="2413635" cy="398780"/>
          </a:xfrm>
          <a:prstGeom prst="rect">
            <a:avLst/>
          </a:prstGeom>
          <a:solidFill>
            <a:srgbClr val="FFFF00"/>
          </a:solidFill>
        </p:spPr>
        <p:txBody>
          <a:bodyPr wrap="square" rtlCol="0">
            <a:spAutoFit/>
          </a:bodyPr>
          <a:lstStyle/>
          <a:p>
            <a:r>
              <a:rPr lang="zh-CN" altLang="en-US" sz="2000" b="1">
                <a:solidFill>
                  <a:srgbClr val="FF0000"/>
                </a:solidFill>
              </a:rPr>
              <a:t>本论：分析问题</a:t>
            </a:r>
            <a:endParaRPr lang="zh-CN" altLang="en-US" sz="2000" b="1">
              <a:solidFill>
                <a:srgbClr val="FF0000"/>
              </a:solidFill>
            </a:endParaRPr>
          </a:p>
        </p:txBody>
      </p:sp>
      <p:sp>
        <p:nvSpPr>
          <p:cNvPr id="38" name="文本框 37"/>
          <p:cNvSpPr txBox="1"/>
          <p:nvPr/>
        </p:nvSpPr>
        <p:spPr>
          <a:xfrm>
            <a:off x="1564005" y="2083435"/>
            <a:ext cx="2413635" cy="398780"/>
          </a:xfrm>
          <a:prstGeom prst="rect">
            <a:avLst/>
          </a:prstGeom>
          <a:solidFill>
            <a:srgbClr val="FFFF00"/>
          </a:solidFill>
        </p:spPr>
        <p:txBody>
          <a:bodyPr wrap="square" rtlCol="0">
            <a:spAutoFit/>
          </a:bodyPr>
          <a:lstStyle/>
          <a:p>
            <a:r>
              <a:rPr lang="zh-CN" altLang="en-US" sz="2000" b="1">
                <a:solidFill>
                  <a:srgbClr val="FF0000"/>
                </a:solidFill>
              </a:rPr>
              <a:t>结论：解决问题</a:t>
            </a:r>
            <a:endParaRPr lang="zh-CN" altLang="en-US" sz="2000" b="1">
              <a:solidFill>
                <a:srgbClr val="FF0000"/>
              </a:solidFill>
            </a:endParaRPr>
          </a:p>
        </p:txBody>
      </p:sp>
      <p:sp>
        <p:nvSpPr>
          <p:cNvPr id="39" name="文本框 38"/>
          <p:cNvSpPr txBox="1"/>
          <p:nvPr/>
        </p:nvSpPr>
        <p:spPr>
          <a:xfrm>
            <a:off x="2729865" y="3068955"/>
            <a:ext cx="1252220" cy="398780"/>
          </a:xfrm>
          <a:prstGeom prst="rect">
            <a:avLst/>
          </a:prstGeom>
          <a:solidFill>
            <a:srgbClr val="FFFF00"/>
          </a:solidFill>
        </p:spPr>
        <p:txBody>
          <a:bodyPr wrap="square" rtlCol="0">
            <a:spAutoFit/>
          </a:bodyPr>
          <a:lstStyle/>
          <a:p>
            <a:r>
              <a:rPr lang="zh-CN" altLang="en-US" sz="2000" b="1">
                <a:solidFill>
                  <a:srgbClr val="FF0000"/>
                </a:solidFill>
              </a:rPr>
              <a:t>举例论证</a:t>
            </a:r>
            <a:endParaRPr lang="zh-CN" altLang="en-US" sz="2000" b="1">
              <a:solidFill>
                <a:srgbClr val="FF0000"/>
              </a:solidFill>
            </a:endParaRPr>
          </a:p>
        </p:txBody>
      </p:sp>
      <p:sp>
        <p:nvSpPr>
          <p:cNvPr id="40" name="文本框 39"/>
          <p:cNvSpPr txBox="1"/>
          <p:nvPr/>
        </p:nvSpPr>
        <p:spPr>
          <a:xfrm>
            <a:off x="2729865" y="3551555"/>
            <a:ext cx="1252220" cy="398780"/>
          </a:xfrm>
          <a:prstGeom prst="rect">
            <a:avLst/>
          </a:prstGeom>
          <a:solidFill>
            <a:srgbClr val="FFFF00"/>
          </a:solidFill>
        </p:spPr>
        <p:txBody>
          <a:bodyPr wrap="square" rtlCol="0">
            <a:spAutoFit/>
          </a:bodyPr>
          <a:lstStyle/>
          <a:p>
            <a:r>
              <a:rPr lang="zh-CN" altLang="en-US" sz="2000" b="1">
                <a:solidFill>
                  <a:srgbClr val="FF0000"/>
                </a:solidFill>
              </a:rPr>
              <a:t>引用论证</a:t>
            </a:r>
            <a:endParaRPr lang="zh-CN" altLang="en-US" sz="2000" b="1">
              <a:solidFill>
                <a:srgbClr val="FF0000"/>
              </a:solidFill>
            </a:endParaRPr>
          </a:p>
        </p:txBody>
      </p:sp>
      <p:sp>
        <p:nvSpPr>
          <p:cNvPr id="41" name="文本框 40"/>
          <p:cNvSpPr txBox="1"/>
          <p:nvPr/>
        </p:nvSpPr>
        <p:spPr>
          <a:xfrm>
            <a:off x="2729865" y="4032885"/>
            <a:ext cx="1252220" cy="398780"/>
          </a:xfrm>
          <a:prstGeom prst="rect">
            <a:avLst/>
          </a:prstGeom>
          <a:solidFill>
            <a:srgbClr val="FFFF00"/>
          </a:solidFill>
        </p:spPr>
        <p:txBody>
          <a:bodyPr wrap="square" rtlCol="0">
            <a:spAutoFit/>
          </a:bodyPr>
          <a:lstStyle/>
          <a:p>
            <a:r>
              <a:rPr lang="zh-CN" altLang="en-US" sz="2000" b="1">
                <a:solidFill>
                  <a:srgbClr val="FF0000"/>
                </a:solidFill>
              </a:rPr>
              <a:t>对比论证</a:t>
            </a:r>
            <a:endParaRPr lang="zh-CN" altLang="en-US" sz="2000" b="1">
              <a:solidFill>
                <a:srgbClr val="FF0000"/>
              </a:solidFill>
            </a:endParaRPr>
          </a:p>
        </p:txBody>
      </p:sp>
      <p:sp>
        <p:nvSpPr>
          <p:cNvPr id="42" name="文本框 41"/>
          <p:cNvSpPr txBox="1"/>
          <p:nvPr/>
        </p:nvSpPr>
        <p:spPr>
          <a:xfrm>
            <a:off x="2725420" y="4521835"/>
            <a:ext cx="1252220" cy="398780"/>
          </a:xfrm>
          <a:prstGeom prst="rect">
            <a:avLst/>
          </a:prstGeom>
          <a:solidFill>
            <a:srgbClr val="FFFF00"/>
          </a:solidFill>
        </p:spPr>
        <p:txBody>
          <a:bodyPr wrap="square" rtlCol="0">
            <a:spAutoFit/>
          </a:bodyPr>
          <a:lstStyle/>
          <a:p>
            <a:r>
              <a:rPr lang="zh-CN" altLang="en-US" sz="2000" b="1">
                <a:solidFill>
                  <a:srgbClr val="FF0000"/>
                </a:solidFill>
              </a:rPr>
              <a:t>比喻论证</a:t>
            </a:r>
            <a:endParaRPr lang="zh-CN" altLang="en-US" sz="2000" b="1">
              <a:solidFill>
                <a:srgbClr val="FF0000"/>
              </a:solidFill>
            </a:endParaRPr>
          </a:p>
        </p:txBody>
      </p:sp>
      <p:sp>
        <p:nvSpPr>
          <p:cNvPr id="43" name="文本框 42"/>
          <p:cNvSpPr txBox="1"/>
          <p:nvPr/>
        </p:nvSpPr>
        <p:spPr>
          <a:xfrm>
            <a:off x="2729865" y="4999990"/>
            <a:ext cx="1252220" cy="398780"/>
          </a:xfrm>
          <a:prstGeom prst="rect">
            <a:avLst/>
          </a:prstGeom>
          <a:solidFill>
            <a:srgbClr val="FFFF00"/>
          </a:solidFill>
        </p:spPr>
        <p:txBody>
          <a:bodyPr wrap="square" rtlCol="0">
            <a:spAutoFit/>
          </a:bodyPr>
          <a:lstStyle/>
          <a:p>
            <a:r>
              <a:rPr lang="zh-CN" altLang="en-US" sz="2000" b="1">
                <a:solidFill>
                  <a:srgbClr val="FF0000"/>
                </a:solidFill>
              </a:rPr>
              <a:t>因果论证</a:t>
            </a:r>
            <a:endParaRPr lang="zh-CN" altLang="en-US" sz="2000" b="1">
              <a:solidFill>
                <a:srgbClr val="FF0000"/>
              </a:solidFill>
            </a:endParaRPr>
          </a:p>
        </p:txBody>
      </p:sp>
      <p:sp>
        <p:nvSpPr>
          <p:cNvPr id="44" name="文本框 43"/>
          <p:cNvSpPr txBox="1"/>
          <p:nvPr/>
        </p:nvSpPr>
        <p:spPr>
          <a:xfrm>
            <a:off x="2725420" y="5467985"/>
            <a:ext cx="1252220" cy="398780"/>
          </a:xfrm>
          <a:prstGeom prst="rect">
            <a:avLst/>
          </a:prstGeom>
          <a:solidFill>
            <a:srgbClr val="FFFF00"/>
          </a:solidFill>
        </p:spPr>
        <p:txBody>
          <a:bodyPr wrap="square" rtlCol="0">
            <a:spAutoFit/>
          </a:bodyPr>
          <a:lstStyle/>
          <a:p>
            <a:r>
              <a:rPr lang="zh-CN" altLang="en-US" sz="2000" b="1">
                <a:solidFill>
                  <a:srgbClr val="FF0000"/>
                </a:solidFill>
              </a:rPr>
              <a:t>类比论证</a:t>
            </a:r>
            <a:endParaRPr lang="zh-CN" altLang="en-US" sz="2000" b="1">
              <a:solidFill>
                <a:srgbClr val="FF0000"/>
              </a:solidFill>
            </a:endParaRPr>
          </a:p>
        </p:txBody>
      </p:sp>
      <p:sp>
        <p:nvSpPr>
          <p:cNvPr id="45" name="文本框 44"/>
          <p:cNvSpPr txBox="1"/>
          <p:nvPr/>
        </p:nvSpPr>
        <p:spPr>
          <a:xfrm>
            <a:off x="2729865" y="6447155"/>
            <a:ext cx="1252220" cy="398780"/>
          </a:xfrm>
          <a:prstGeom prst="rect">
            <a:avLst/>
          </a:prstGeom>
          <a:solidFill>
            <a:srgbClr val="FFFF00"/>
          </a:solidFill>
        </p:spPr>
        <p:txBody>
          <a:bodyPr wrap="square" rtlCol="0">
            <a:spAutoFit/>
          </a:bodyPr>
          <a:lstStyle/>
          <a:p>
            <a:r>
              <a:rPr lang="zh-CN" altLang="en-US" sz="2000" b="1">
                <a:solidFill>
                  <a:srgbClr val="FF0000"/>
                </a:solidFill>
              </a:rPr>
              <a:t>归谬法</a:t>
            </a:r>
            <a:endParaRPr lang="zh-CN" altLang="en-US" sz="2000" b="1">
              <a:solidFill>
                <a:srgbClr val="FF0000"/>
              </a:solidFill>
            </a:endParaRPr>
          </a:p>
        </p:txBody>
      </p:sp>
      <p:sp>
        <p:nvSpPr>
          <p:cNvPr id="46" name="文本框 45"/>
          <p:cNvSpPr txBox="1"/>
          <p:nvPr/>
        </p:nvSpPr>
        <p:spPr>
          <a:xfrm>
            <a:off x="2729865" y="5960745"/>
            <a:ext cx="1252220" cy="398780"/>
          </a:xfrm>
          <a:prstGeom prst="rect">
            <a:avLst/>
          </a:prstGeom>
          <a:solidFill>
            <a:srgbClr val="FFFF00"/>
          </a:solidFill>
        </p:spPr>
        <p:txBody>
          <a:bodyPr wrap="square" rtlCol="0">
            <a:spAutoFit/>
          </a:bodyPr>
          <a:lstStyle/>
          <a:p>
            <a:r>
              <a:rPr lang="zh-CN" altLang="en-US" sz="2000" b="1">
                <a:solidFill>
                  <a:srgbClr val="FF0000"/>
                </a:solidFill>
              </a:rPr>
              <a:t>假设论证</a:t>
            </a:r>
            <a:endParaRPr lang="zh-CN" altLang="en-US" sz="2000" b="1">
              <a:solidFill>
                <a:srgbClr val="FF0000"/>
              </a:solidFill>
            </a:endParaRPr>
          </a:p>
        </p:txBody>
      </p:sp>
      <p:sp>
        <p:nvSpPr>
          <p:cNvPr id="47" name="文本框 46"/>
          <p:cNvSpPr txBox="1"/>
          <p:nvPr/>
        </p:nvSpPr>
        <p:spPr>
          <a:xfrm>
            <a:off x="4903470" y="221615"/>
            <a:ext cx="2474595" cy="768350"/>
          </a:xfrm>
          <a:prstGeom prst="rect">
            <a:avLst/>
          </a:prstGeom>
          <a:noFill/>
        </p:spPr>
        <p:txBody>
          <a:bodyPr wrap="square" rtlCol="0">
            <a:spAutoFit/>
          </a:bodyPr>
          <a:lstStyle/>
          <a:p>
            <a:r>
              <a:rPr lang="zh-CN" altLang="en-US" sz="4400" b="1">
                <a:solidFill>
                  <a:srgbClr val="FF0000"/>
                </a:solidFill>
              </a:rPr>
              <a:t>考点知识</a:t>
            </a:r>
            <a:endParaRPr lang="zh-CN" altLang="en-US" sz="4400" b="1">
              <a:solidFill>
                <a:srgbClr val="FF0000"/>
              </a:solidFill>
            </a:endParaRP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09295" y="1821180"/>
            <a:ext cx="11075035" cy="2306955"/>
          </a:xfrm>
          <a:prstGeom prst="rect">
            <a:avLst/>
          </a:prstGeom>
          <a:noFill/>
        </p:spPr>
        <p:txBody>
          <a:bodyPr wrap="square" rtlCol="0">
            <a:spAutoFit/>
          </a:bodyPr>
          <a:lstStyle/>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虽然答题主要限定在多则材料中，但是适度的拓展发散有时还是必要的</a:t>
            </a:r>
            <a:endParaRPr lang="zh-CN" altLang="en-US" sz="2400" b="1">
              <a:latin typeface="楷体" panose="02010609060101010101" charset="-122"/>
              <a:ea typeface="楷体" panose="02010609060101010101" charset="-122"/>
              <a:cs typeface="楷体" panose="02010609060101010101" charset="-122"/>
            </a:endParaRPr>
          </a:p>
          <a:p>
            <a:pPr algn="l">
              <a:buClrTx/>
              <a:buSzTx/>
              <a:buFontTx/>
            </a:pPr>
            <a:r>
              <a:rPr lang="en-US" altLang="zh-CN" sz="2400" b="1">
                <a:latin typeface="楷体" panose="02010609060101010101" charset="-122"/>
                <a:ea typeface="楷体" panose="02010609060101010101" charset="-122"/>
                <a:cs typeface="楷体" panose="02010609060101010101" charset="-122"/>
                <a:sym typeface="+mn-ea"/>
              </a:rPr>
              <a:t>   </a:t>
            </a:r>
            <a:r>
              <a:rPr lang="zh-CN" altLang="en-US" sz="2400" b="1">
                <a:latin typeface="楷体" panose="02010609060101010101" charset="-122"/>
                <a:ea typeface="楷体" panose="02010609060101010101" charset="-122"/>
                <a:cs typeface="楷体" panose="02010609060101010101" charset="-122"/>
                <a:sym typeface="+mn-ea"/>
              </a:rPr>
              <a:t>（1）注意内引外联。利用命题人在题干中提供的作者与相关背景资料等信息，以文为本，筛选辨析，联系现实社会，特别是现实中的热点，调动知识储备，探寻创作背景，解读作者创作意图。</a:t>
            </a:r>
            <a:endParaRPr lang="zh-CN" altLang="en-US" sz="2400" b="1">
              <a:latin typeface="楷体" panose="02010609060101010101" charset="-122"/>
              <a:ea typeface="楷体" panose="02010609060101010101" charset="-122"/>
              <a:cs typeface="楷体" panose="02010609060101010101" charset="-122"/>
              <a:sym typeface="+mn-ea"/>
            </a:endParaRPr>
          </a:p>
          <a:p>
            <a:pPr algn="l">
              <a:buClrTx/>
              <a:buSzTx/>
              <a:buFontTx/>
            </a:pPr>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（2）注意扩大储备。有时试题要求联系生活或社会，考生可能无法单纯从材料中选择信息组合答案，需要平是时有较好的相关资 料积累。</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723900" y="207010"/>
            <a:ext cx="10094595" cy="521970"/>
          </a:xfrm>
          <a:prstGeom prst="rect">
            <a:avLst/>
          </a:prstGeom>
          <a:noFill/>
        </p:spPr>
        <p:txBody>
          <a:bodyPr wrap="square" rtlCol="0">
            <a:spAutoFit/>
          </a:bodyPr>
          <a:lstStyle/>
          <a:p>
            <a:pPr algn="l">
              <a:buClrTx/>
              <a:buSzTx/>
              <a:buFontTx/>
            </a:pPr>
            <a:r>
              <a:rPr lang="zh-CN" altLang="en-US" sz="2800" b="1">
                <a:solidFill>
                  <a:srgbClr val="FF0000"/>
                </a:solidFill>
              </a:rPr>
              <a:t>三、内外结合，迁移运用</a:t>
            </a:r>
            <a:endParaRPr lang="zh-CN" altLang="en-US" sz="2800" b="1">
              <a:solidFill>
                <a:srgbClr val="FF0000"/>
              </a:solidFill>
            </a:endParaRPr>
          </a:p>
        </p:txBody>
      </p:sp>
      <p:sp>
        <p:nvSpPr>
          <p:cNvPr id="3" name="文本框 2"/>
          <p:cNvSpPr txBox="1"/>
          <p:nvPr/>
        </p:nvSpPr>
        <p:spPr>
          <a:xfrm>
            <a:off x="320675" y="1141730"/>
            <a:ext cx="11550015" cy="4092575"/>
          </a:xfrm>
          <a:prstGeom prst="rect">
            <a:avLst/>
          </a:prstGeom>
          <a:noFill/>
        </p:spPr>
        <p:txBody>
          <a:bodyPr wrap="square" rtlCol="0">
            <a:spAutoFit/>
          </a:bodyPr>
          <a:lstStyle/>
          <a:p>
            <a:pPr algn="l">
              <a:buClrTx/>
              <a:buSzTx/>
              <a:buFontTx/>
            </a:pPr>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文本观点迁移运用是高考论述类文本阅读常考的题型，在全国卷中采用的是选择题型，在2021年新高考全国卷I信息类阅读第5题中采用的是主观简答题，难度要比选择题大。如何答好这类题型呢？</a:t>
            </a:r>
            <a:endParaRPr lang="zh-CN" altLang="en-US" sz="2000" b="1">
              <a:latin typeface="楷体" panose="02010609060101010101" charset="-122"/>
              <a:ea typeface="楷体" panose="02010609060101010101" charset="-122"/>
              <a:cs typeface="楷体" panose="02010609060101010101" charset="-122"/>
            </a:endParaRPr>
          </a:p>
          <a:p>
            <a:pPr algn="l">
              <a:buClrTx/>
              <a:buSzTx/>
              <a:buFontTx/>
            </a:pPr>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第一，精准把握文本观点。</a:t>
            </a:r>
            <a:endParaRPr lang="zh-CN" altLang="en-US" sz="2000" b="1">
              <a:latin typeface="楷体" panose="02010609060101010101" charset="-122"/>
              <a:ea typeface="楷体" panose="02010609060101010101" charset="-122"/>
              <a:cs typeface="楷体" panose="02010609060101010101" charset="-122"/>
            </a:endParaRPr>
          </a:p>
          <a:p>
            <a:pPr algn="l">
              <a:buClrTx/>
              <a:buSzTx/>
              <a:buFontTx/>
            </a:pPr>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这一点前面多有论述，这里只是强调一点，概括文本观点要多则材料兼顾，但要集中在重点材料中。如新高考全国卷I信息类阅读选用了两则材料。第一则是朱光潜的《诗论》，以《拉奥孔》为例，重点阐释莱辛“诗画异质”问题第二则材料是钱锺书的《读〈拉奥孔〉》，也谈莱辛的“诗画异质”观点，但要深刻多了，而且举了中国古典绘画与诗歌的例子，并作了比较。而题干所给材料又是中国古典绘画，显然，第二则材料是“文本观点”重点所在，所以要把材料中的观点句圈出来，仔细品读，如“绘画只表达空间里的平列，不表达时间上的后继”。</a:t>
            </a:r>
            <a:endParaRPr lang="zh-CN" altLang="en-US" sz="2000" b="1">
              <a:latin typeface="楷体" panose="02010609060101010101" charset="-122"/>
              <a:ea typeface="楷体" panose="02010609060101010101" charset="-122"/>
              <a:cs typeface="楷体" panose="02010609060101010101" charset="-122"/>
            </a:endParaRPr>
          </a:p>
          <a:p>
            <a:pPr algn="l">
              <a:buClrTx/>
              <a:buSzTx/>
              <a:buFontTx/>
            </a:pPr>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第二，仔细阅读课外材料，理解其意，并抓住层次及关键词，然后对接上文内观点。</a:t>
            </a:r>
            <a:endParaRPr lang="zh-CN" altLang="en-US" sz="2000" b="1">
              <a:latin typeface="楷体" panose="02010609060101010101" charset="-122"/>
              <a:ea typeface="楷体" panose="02010609060101010101" charset="-122"/>
              <a:cs typeface="楷体" panose="02010609060101010101" charset="-122"/>
            </a:endParaRPr>
          </a:p>
          <a:p>
            <a:pPr algn="l">
              <a:buClrTx/>
              <a:buSzTx/>
              <a:buFontTx/>
            </a:pPr>
            <a:r>
              <a:rPr lang="en-US" altLang="zh-CN" sz="2000" b="1">
                <a:latin typeface="楷体" panose="02010609060101010101" charset="-122"/>
                <a:ea typeface="楷体" panose="02010609060101010101" charset="-122"/>
                <a:cs typeface="楷体" panose="02010609060101010101" charset="-122"/>
              </a:rPr>
              <a:t>    </a:t>
            </a:r>
            <a:r>
              <a:rPr lang="zh-CN" altLang="en-US" sz="2000" b="1">
                <a:latin typeface="楷体" panose="02010609060101010101" charset="-122"/>
                <a:ea typeface="楷体" panose="02010609060101010101" charset="-122"/>
                <a:cs typeface="楷体" panose="02010609060101010101" charset="-122"/>
              </a:rPr>
              <a:t>如2021年新高考全国卷I第5题题干要求结合材料谈谈对顾恺之那句话的理解。材料理解有两点“手挥五弦易，目送归鸿难”，各有一个关键词——易、难。顾恺之为何说一“易”一“难”呢或者这“易”“难”各表现在哪里理解了材料，抓住了层次及重点，再到材料中找观点支撑，就很容易了。</a:t>
            </a:r>
            <a:endParaRPr lang="zh-CN" altLang="en-US" sz="20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50215" y="417195"/>
            <a:ext cx="11502390" cy="5655310"/>
          </a:xfrm>
          <a:prstGeom prst="rect">
            <a:avLst/>
          </a:prstGeom>
          <a:noFill/>
        </p:spPr>
        <p:txBody>
          <a:bodyPr wrap="square" rtlCol="0" anchor="t">
            <a:spAutoFit/>
          </a:bodyPr>
          <a:lstStyle/>
          <a:p>
            <a:pPr algn="l" fontAlgn="base">
              <a:spcBef>
                <a:spcPct val="20000"/>
              </a:spcBef>
              <a:buClrTx/>
              <a:buSzTx/>
              <a:buFontTx/>
            </a:pPr>
            <a:r>
              <a:rPr lang="zh-CN" altLang="en-US" sz="4000" b="1" smtClean="0">
                <a:solidFill>
                  <a:srgbClr val="FF0000"/>
                </a:solidFill>
                <a:sym typeface="+mn-ea"/>
              </a:rPr>
              <a:t>筛选概括文中信息</a:t>
            </a:r>
            <a:endParaRPr lang="zh-CN" altLang="en-US" sz="4000" b="1" smtClean="0">
              <a:solidFill>
                <a:srgbClr val="FF0000"/>
              </a:solidFill>
              <a:sym typeface="+mn-ea"/>
            </a:endParaRPr>
          </a:p>
          <a:p>
            <a:pPr algn="l">
              <a:spcBef>
                <a:spcPct val="20000"/>
              </a:spcBef>
              <a:buClrTx/>
              <a:buSzTx/>
              <a:buFontTx/>
            </a:pPr>
            <a:r>
              <a:rPr lang="zh-CN" altLang="en-US" sz="2400" b="1">
                <a:latin typeface="楷体" panose="02010609060101010101" charset="-122"/>
                <a:ea typeface="楷体" panose="02010609060101010101" charset="-122"/>
                <a:cs typeface="楷体" panose="02010609060101010101" charset="-122"/>
                <a:sym typeface="+mn-ea"/>
              </a:rPr>
              <a:t>概括文本内容要点题解3步骤</a:t>
            </a:r>
            <a:endParaRPr lang="zh-CN" altLang="en-US" sz="2400" b="1">
              <a:latin typeface="楷体" panose="02010609060101010101" charset="-122"/>
              <a:ea typeface="楷体" panose="02010609060101010101" charset="-122"/>
              <a:cs typeface="楷体" panose="02010609060101010101" charset="-122"/>
            </a:endParaRPr>
          </a:p>
          <a:p>
            <a:pPr algn="l">
              <a:spcBef>
                <a:spcPct val="20000"/>
              </a:spcBef>
              <a:buClrTx/>
              <a:buSzTx/>
              <a:buFontTx/>
            </a:pPr>
            <a:r>
              <a:rPr lang="zh-CN" altLang="en-US" sz="2400" b="1">
                <a:latin typeface="楷体" panose="02010609060101010101" charset="-122"/>
                <a:ea typeface="楷体" panose="02010609060101010101" charset="-122"/>
                <a:cs typeface="楷体" panose="02010609060101010101" charset="-122"/>
                <a:sym typeface="+mn-ea"/>
              </a:rPr>
              <a:t>①审题干，明方向</a:t>
            </a:r>
            <a:endParaRPr lang="zh-CN" altLang="en-US" sz="2400" b="1">
              <a:latin typeface="楷体" panose="02010609060101010101" charset="-122"/>
              <a:ea typeface="楷体" panose="02010609060101010101" charset="-122"/>
              <a:cs typeface="楷体" panose="02010609060101010101" charset="-122"/>
            </a:endParaRPr>
          </a:p>
          <a:p>
            <a:pPr algn="l">
              <a:spcBef>
                <a:spcPct val="20000"/>
              </a:spcBef>
              <a:buClrTx/>
              <a:buSzTx/>
              <a:buFontTx/>
            </a:pPr>
            <a:r>
              <a:rPr lang="zh-CN" altLang="en-US" sz="2400" b="1">
                <a:latin typeface="楷体" panose="02010609060101010101" charset="-122"/>
                <a:ea typeface="楷体" panose="02010609060101010101" charset="-122"/>
                <a:cs typeface="楷体" panose="02010609060101010101" charset="-122"/>
                <a:sym typeface="+mn-ea"/>
              </a:rPr>
              <a:t>题干具有极强的限制性和指令性，要认真仔细阅读题干，特别关注题干中一些限定性范围、时间、空间等方面的词句，防止筛选信息时角度不明确</a:t>
            </a:r>
            <a:endParaRPr lang="zh-CN" altLang="en-US" sz="2400" b="1">
              <a:latin typeface="楷体" panose="02010609060101010101" charset="-122"/>
              <a:ea typeface="楷体" panose="02010609060101010101" charset="-122"/>
              <a:cs typeface="楷体" panose="02010609060101010101" charset="-122"/>
            </a:endParaRPr>
          </a:p>
          <a:p>
            <a:pPr algn="l">
              <a:spcBef>
                <a:spcPct val="20000"/>
              </a:spcBef>
              <a:buClrTx/>
              <a:buSzTx/>
              <a:buFontTx/>
            </a:pPr>
            <a:r>
              <a:rPr lang="zh-CN" altLang="en-US" sz="2400" b="1">
                <a:latin typeface="楷体" panose="02010609060101010101" charset="-122"/>
                <a:ea typeface="楷体" panose="02010609060101010101" charset="-122"/>
                <a:cs typeface="楷体" panose="02010609060101010101" charset="-122"/>
                <a:sym typeface="+mn-ea"/>
              </a:rPr>
              <a:t>②读文本，定区间</a:t>
            </a:r>
            <a:endParaRPr lang="zh-CN" altLang="en-US" sz="2400" b="1">
              <a:latin typeface="楷体" panose="02010609060101010101" charset="-122"/>
              <a:ea typeface="楷体" panose="02010609060101010101" charset="-122"/>
              <a:cs typeface="楷体" panose="02010609060101010101" charset="-122"/>
            </a:endParaRPr>
          </a:p>
          <a:p>
            <a:pPr algn="l">
              <a:spcBef>
                <a:spcPct val="20000"/>
              </a:spcBef>
              <a:buClrTx/>
              <a:buSzTx/>
              <a:buFontTx/>
            </a:pPr>
            <a:r>
              <a:rPr lang="zh-CN" altLang="en-US" sz="2400" b="1">
                <a:latin typeface="楷体" panose="02010609060101010101" charset="-122"/>
                <a:ea typeface="楷体" panose="02010609060101010101" charset="-122"/>
                <a:cs typeface="楷体" panose="02010609060101010101" charset="-122"/>
                <a:sym typeface="+mn-ea"/>
              </a:rPr>
              <a:t>仔细阅读各个材料，通过寻找关键句或自我概括的方式把握每则材料的内容大意，这样才能根据题干的限制和指令确定信息区间，在有效信息区间内筛选相关信息。</a:t>
            </a:r>
            <a:endParaRPr lang="zh-CN" altLang="en-US" sz="2400" b="1">
              <a:latin typeface="楷体" panose="02010609060101010101" charset="-122"/>
              <a:ea typeface="楷体" panose="02010609060101010101" charset="-122"/>
              <a:cs typeface="楷体" panose="02010609060101010101" charset="-122"/>
            </a:endParaRPr>
          </a:p>
          <a:p>
            <a:pPr algn="l">
              <a:spcBef>
                <a:spcPct val="20000"/>
              </a:spcBef>
              <a:buClrTx/>
              <a:buSzTx/>
              <a:buFontTx/>
            </a:pPr>
            <a:r>
              <a:rPr lang="zh-CN" altLang="en-US" sz="2400" b="1">
                <a:latin typeface="楷体" panose="02010609060101010101" charset="-122"/>
                <a:ea typeface="楷体" panose="02010609060101010101" charset="-122"/>
                <a:cs typeface="楷体" panose="02010609060101010101" charset="-122"/>
                <a:sym typeface="+mn-ea"/>
              </a:rPr>
              <a:t>③遵原则  善整合</a:t>
            </a:r>
            <a:endParaRPr lang="zh-CN" altLang="en-US" sz="2400" b="1">
              <a:latin typeface="楷体" panose="02010609060101010101" charset="-122"/>
              <a:ea typeface="楷体" panose="02010609060101010101" charset="-122"/>
              <a:cs typeface="楷体" panose="02010609060101010101" charset="-122"/>
            </a:endParaRPr>
          </a:p>
          <a:p>
            <a:pPr algn="l">
              <a:spcBef>
                <a:spcPct val="20000"/>
              </a:spcBef>
              <a:buClrTx/>
              <a:buSzTx/>
              <a:buFontTx/>
            </a:pPr>
            <a:r>
              <a:rPr lang="zh-CN" altLang="en-US" sz="2400" b="1">
                <a:latin typeface="楷体" panose="02010609060101010101" charset="-122"/>
                <a:ea typeface="楷体" panose="02010609060101010101" charset="-122"/>
                <a:cs typeface="楷体" panose="02010609060101010101" charset="-122"/>
                <a:sym typeface="+mn-ea"/>
              </a:rPr>
              <a:t>在筛选到相关信息后，要组织出规范的答案，还需要遵循以下原则:①信息要点不能交叉重复，要注意合并同类项;②信息要点表述角度应符合题干要求，并且角度方式一致;③答案在表述时尽量利用文中关键词句，但不可直接摘抄作为答案，要注意提炼转述;④根据题目赋分，合理分条比如赋分为6分，一般答案要点有3个或4个。</a:t>
            </a:r>
            <a:endParaRPr lang="zh-CN" altLang="en-US" sz="24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3" descr="textimage6.jpeg"/>
          <p:cNvPicPr>
            <a:picLocks noChangeAspect="1"/>
          </p:cNvPicPr>
          <p:nvPr/>
        </p:nvPicPr>
        <p:blipFill>
          <a:blip r:embed="rId2"/>
          <a:stretch>
            <a:fillRect/>
          </a:stretch>
        </p:blipFill>
        <p:spPr>
          <a:xfrm>
            <a:off x="5842635" y="299085"/>
            <a:ext cx="4371975" cy="6259195"/>
          </a:xfrm>
          <a:prstGeom prst="rect">
            <a:avLst/>
          </a:prstGeom>
        </p:spPr>
      </p:pic>
      <p:sp>
        <p:nvSpPr>
          <p:cNvPr id="2" name="文本框 1"/>
          <p:cNvSpPr txBox="1"/>
          <p:nvPr/>
        </p:nvSpPr>
        <p:spPr>
          <a:xfrm>
            <a:off x="603250" y="3075305"/>
            <a:ext cx="4360545" cy="706755"/>
          </a:xfrm>
          <a:prstGeom prst="rect">
            <a:avLst/>
          </a:prstGeom>
          <a:noFill/>
        </p:spPr>
        <p:txBody>
          <a:bodyPr wrap="square" rtlCol="0">
            <a:spAutoFit/>
          </a:bodyPr>
          <a:lstStyle/>
          <a:p>
            <a:pPr algn="l" fontAlgn="base">
              <a:spcBef>
                <a:spcPct val="20000"/>
              </a:spcBef>
              <a:buClrTx/>
              <a:buSzTx/>
              <a:buFontTx/>
            </a:pPr>
            <a:r>
              <a:rPr lang="zh-CN" altLang="en-US" sz="4000" b="1" smtClean="0">
                <a:solidFill>
                  <a:srgbClr val="FF0000"/>
                </a:solidFill>
              </a:rPr>
              <a:t>客观题常见错误</a:t>
            </a:r>
            <a:endParaRPr lang="zh-CN" altLang="en-US" sz="4000" b="1" smtClean="0">
              <a:solidFill>
                <a:srgbClr val="FF0000"/>
              </a:solidFill>
            </a:endParaRPr>
          </a:p>
        </p:txBody>
      </p:sp>
      <p:sp>
        <p:nvSpPr>
          <p:cNvPr id="4" name="文本框 3"/>
          <p:cNvSpPr txBox="1"/>
          <p:nvPr/>
        </p:nvSpPr>
        <p:spPr>
          <a:xfrm>
            <a:off x="852170" y="692785"/>
            <a:ext cx="2625725" cy="1198880"/>
          </a:xfrm>
          <a:prstGeom prst="rect">
            <a:avLst/>
          </a:prstGeom>
          <a:noFill/>
        </p:spPr>
        <p:txBody>
          <a:bodyPr wrap="square" rtlCol="0">
            <a:spAutoFit/>
          </a:bodyPr>
          <a:lstStyle/>
          <a:p>
            <a:r>
              <a:rPr lang="zh-CN" altLang="en-US" sz="3600">
                <a:solidFill>
                  <a:schemeClr val="accent5"/>
                </a:solidFill>
                <a:latin typeface="华文琥珀" panose="02010800040101010101" charset="-122"/>
                <a:ea typeface="华文琥珀" panose="02010800040101010101" charset="-122"/>
              </a:rPr>
              <a:t>知识点三：客观题</a:t>
            </a:r>
            <a:endParaRPr lang="zh-CN" altLang="en-US" sz="3600">
              <a:solidFill>
                <a:schemeClr val="accent5"/>
              </a:solidFill>
              <a:latin typeface="华文琥珀" panose="02010800040101010101" charset="-122"/>
              <a:ea typeface="华文琥珀" panose="02010800040101010101"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074" name="Picture 2" descr="C:\Users\Administrator.USER-20171227MS\Desktop\489edf552b160b4e767fcfdf[1].jpg"/>
          <p:cNvPicPr>
            <a:picLocks noGrp="1" noChangeAspect="1" noChangeArrowheads="1"/>
          </p:cNvPicPr>
          <p:nvPr>
            <p:ph idx="1"/>
          </p:nvPr>
        </p:nvPicPr>
        <p:blipFill>
          <a:blip r:embed="rId2"/>
          <a:stretch>
            <a:fillRect/>
          </a:stretch>
        </p:blipFill>
        <p:spPr bwMode="auto">
          <a:xfrm>
            <a:off x="1916430" y="-1"/>
            <a:ext cx="9144000" cy="6858001"/>
          </a:xfrm>
          <a:prstGeom prst="rect">
            <a:avLst/>
          </a:prstGeom>
          <a:noFill/>
        </p:spPr>
      </p:pic>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078480" y="1703070"/>
            <a:ext cx="6805295" cy="1014730"/>
          </a:xfrm>
          <a:prstGeom prst="rect">
            <a:avLst/>
          </a:prstGeom>
          <a:noFill/>
        </p:spPr>
        <p:txBody>
          <a:bodyPr wrap="square" rtlCol="0">
            <a:spAutoFit/>
          </a:bodyPr>
          <a:lstStyle/>
          <a:p>
            <a:r>
              <a:rPr lang="zh-CN" altLang="en-US" sz="6000" b="1">
                <a:solidFill>
                  <a:srgbClr val="FF0000"/>
                </a:solidFill>
              </a:rPr>
              <a:t>跳出去，换思维</a:t>
            </a:r>
            <a:endParaRPr lang="zh-CN" altLang="en-US" sz="6000" b="1">
              <a:solidFill>
                <a:srgbClr val="FF0000"/>
              </a:solidFill>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8" name="Text Box 2"/>
          <p:cNvSpPr txBox="1">
            <a:spLocks noChangeArrowheads="1"/>
          </p:cNvSpPr>
          <p:nvPr/>
        </p:nvSpPr>
        <p:spPr bwMode="auto">
          <a:xfrm>
            <a:off x="3143250" y="1989455"/>
            <a:ext cx="6553200" cy="368300"/>
          </a:xfrm>
          <a:prstGeom prst="rect">
            <a:avLst/>
          </a:prstGeom>
          <a:noFill/>
          <a:ln w="9525">
            <a:noFill/>
            <a:miter lim="800000"/>
          </a:ln>
        </p:spPr>
        <p:txBody>
          <a:bodyPr>
            <a:spAutoFit/>
          </a:bodyPr>
          <a:lstStyle/>
          <a:p>
            <a:pPr>
              <a:spcBef>
                <a:spcPct val="50000"/>
              </a:spcBef>
            </a:pPr>
            <a:endParaRPr lang="zh-CN" altLang="zh-CN"/>
          </a:p>
        </p:txBody>
      </p:sp>
      <p:sp>
        <p:nvSpPr>
          <p:cNvPr id="9219" name="Text Box 3"/>
          <p:cNvSpPr txBox="1"/>
          <p:nvPr/>
        </p:nvSpPr>
        <p:spPr bwMode="auto">
          <a:xfrm>
            <a:off x="1524000" y="0"/>
            <a:ext cx="9164955" cy="1445260"/>
          </a:xfrm>
          <a:prstGeom prst="rect">
            <a:avLst/>
          </a:prstGeom>
          <a:noFill/>
          <a:ln w="0">
            <a:noFill/>
          </a:ln>
        </p:spPr>
        <p:txBody>
          <a:bodyPr vert="horz" wrap="square" lIns="91440" tIns="45720" rIns="91440" bIns="45720" numCol="1" anchor="t">
            <a:spAutoFit/>
          </a:bodyPr>
          <a:lstStyle/>
          <a:p>
            <a:pPr marL="0" indent="0" algn="l" defTabSz="914400" eaLnBrk="0" fontAlgn="auto" latinLnBrk="0">
              <a:lnSpc>
                <a:spcPct val="100000"/>
              </a:lnSpc>
              <a:spcBef>
                <a:spcPct val="0"/>
              </a:spcBef>
              <a:spcAft>
                <a:spcPct val="0"/>
              </a:spcAft>
              <a:buFontTx/>
              <a:buNone/>
            </a:pPr>
            <a:r>
              <a:rPr lang="en-US" altLang="ko-KR" sz="3200" b="1" strike="noStrike" cap="none" smtClean="0">
                <a:latin typeface="Cambria" panose="02040503050406030204" charset="0"/>
                <a:ea typeface="Cambria" panose="02040503050406030204" charset="0"/>
              </a:rPr>
              <a:t>  </a:t>
            </a:r>
            <a:r>
              <a:rPr lang="en-US" altLang="ko-KR" sz="4400" b="1" strike="noStrike" cap="none" smtClean="0">
                <a:solidFill>
                  <a:srgbClr val="FF0000"/>
                </a:solidFill>
                <a:latin typeface="Cambria" panose="02040503050406030204" charset="0"/>
                <a:ea typeface="Cambria" panose="02040503050406030204" charset="0"/>
              </a:rPr>
              <a:t> </a:t>
            </a:r>
            <a:r>
              <a:rPr lang="en-US" altLang="ko-KR" sz="4400" b="1" strike="noStrike" cap="none" smtClean="0">
                <a:solidFill>
                  <a:srgbClr val="FF0000"/>
                </a:solidFill>
                <a:latin typeface="华文楷体" panose="02010600040101010101" charset="-122"/>
                <a:ea typeface="华文楷体" panose="02010600040101010101" charset="-122"/>
              </a:rPr>
              <a:t>找出下列两幅图中不同的五处</a:t>
            </a:r>
            <a:endParaRPr lang="ko-KR" altLang="en-US" sz="4400" b="1" strike="noStrike" cap="none" smtClean="0">
              <a:solidFill>
                <a:srgbClr val="FF0000"/>
              </a:solidFill>
              <a:latin typeface="华文楷体" panose="02010600040101010101" charset="-122"/>
              <a:ea typeface="华文楷体" panose="02010600040101010101" charset="-122"/>
            </a:endParaRPr>
          </a:p>
          <a:p>
            <a:pPr marL="0" indent="0" algn="l" defTabSz="914400" eaLnBrk="0" fontAlgn="auto" latinLnBrk="0">
              <a:lnSpc>
                <a:spcPct val="100000"/>
              </a:lnSpc>
              <a:spcBef>
                <a:spcPct val="0"/>
              </a:spcBef>
              <a:spcAft>
                <a:spcPct val="0"/>
              </a:spcAft>
              <a:buFontTx/>
              <a:buNone/>
            </a:pPr>
            <a:r>
              <a:rPr lang="en-US" altLang="ko-KR" sz="4400" b="1" strike="noStrike" cap="none" smtClean="0">
                <a:solidFill>
                  <a:srgbClr val="FF0000"/>
                </a:solidFill>
                <a:latin typeface="Cambria" panose="02040503050406030204" charset="0"/>
                <a:ea typeface="Cambria" panose="02040503050406030204" charset="0"/>
              </a:rPr>
              <a:t>                            ——</a:t>
            </a:r>
            <a:r>
              <a:rPr lang="en-US" altLang="ko-KR" sz="4400" b="1" strike="noStrike" cap="none" smtClean="0">
                <a:solidFill>
                  <a:srgbClr val="002060"/>
                </a:solidFill>
                <a:latin typeface="华文楷体" panose="02010600040101010101" charset="-122"/>
                <a:ea typeface="华文楷体" panose="02010600040101010101" charset="-122"/>
              </a:rPr>
              <a:t>细心</a:t>
            </a:r>
            <a:r>
              <a:rPr lang="en-US" altLang="ko-KR" sz="4400" b="1" strike="noStrike" cap="none" smtClean="0">
                <a:solidFill>
                  <a:srgbClr val="002060"/>
                </a:solidFill>
                <a:latin typeface="华文新魏" panose="02010800040101010101" charset="-122"/>
                <a:ea typeface="华文新魏" panose="02010800040101010101" charset="-122"/>
              </a:rPr>
              <a:t>    </a:t>
            </a:r>
            <a:r>
              <a:rPr lang="en-US" altLang="ko-KR" sz="4400" b="1" strike="noStrike" cap="none" smtClean="0">
                <a:solidFill>
                  <a:srgbClr val="002060"/>
                </a:solidFill>
                <a:latin typeface="华文楷体" panose="02010600040101010101" charset="-122"/>
                <a:ea typeface="华文楷体" panose="02010600040101010101" charset="-122"/>
              </a:rPr>
              <a:t>耐心</a:t>
            </a:r>
            <a:endParaRPr lang="ko-KR" altLang="en-US" sz="4400" b="1" strike="noStrike" cap="none" smtClean="0">
              <a:solidFill>
                <a:srgbClr val="002060"/>
              </a:solidFill>
              <a:latin typeface="华文楷体" panose="02010600040101010101" charset="-122"/>
              <a:ea typeface="华文楷体" panose="02010600040101010101" charset="-122"/>
            </a:endParaRPr>
          </a:p>
        </p:txBody>
      </p:sp>
      <p:pic>
        <p:nvPicPr>
          <p:cNvPr id="9220" name="Picture 4"/>
          <p:cNvPicPr>
            <a:picLocks noChangeAspect="1" noChangeArrowheads="1"/>
          </p:cNvPicPr>
          <p:nvPr/>
        </p:nvPicPr>
        <p:blipFill>
          <a:blip r:embed="rId2"/>
          <a:stretch>
            <a:fillRect/>
          </a:stretch>
        </p:blipFill>
        <p:spPr bwMode="auto">
          <a:xfrm>
            <a:off x="1524000" y="1628775"/>
            <a:ext cx="4419600" cy="4535805"/>
          </a:xfrm>
          <a:prstGeom prst="rect">
            <a:avLst/>
          </a:prstGeom>
          <a:noFill/>
          <a:ln w="9525">
            <a:noFill/>
            <a:miter lim="800000"/>
          </a:ln>
        </p:spPr>
      </p:pic>
      <p:pic>
        <p:nvPicPr>
          <p:cNvPr id="9221" name="Picture 5"/>
          <p:cNvPicPr>
            <a:picLocks noChangeAspect="1" noChangeArrowheads="1"/>
          </p:cNvPicPr>
          <p:nvPr/>
        </p:nvPicPr>
        <p:blipFill>
          <a:blip r:embed="rId3"/>
          <a:stretch>
            <a:fillRect/>
          </a:stretch>
        </p:blipFill>
        <p:spPr bwMode="auto">
          <a:xfrm>
            <a:off x="5943600" y="1628775"/>
            <a:ext cx="4343400" cy="4535805"/>
          </a:xfrm>
          <a:prstGeom prst="rect">
            <a:avLst/>
          </a:prstGeom>
          <a:noFill/>
          <a:ln w="9525">
            <a:noFill/>
            <a:miter lim="800000"/>
          </a:ln>
        </p:spPr>
      </p:pic>
      <p:sp>
        <p:nvSpPr>
          <p:cNvPr id="19462" name="Rectangle 6"/>
          <p:cNvSpPr>
            <a:spLocks noRot="1" noChangeArrowheads="1"/>
          </p:cNvSpPr>
          <p:nvPr/>
        </p:nvSpPr>
        <p:spPr bwMode="auto">
          <a:xfrm>
            <a:off x="1524000" y="4797425"/>
            <a:ext cx="8540750" cy="863600"/>
          </a:xfrm>
          <a:prstGeom prst="rect">
            <a:avLst/>
          </a:prstGeom>
          <a:noFill/>
          <a:ln w="9525">
            <a:noFill/>
            <a:miter lim="800000"/>
          </a:ln>
        </p:spPr>
        <p:txBody>
          <a:bodyPr anchor="ctr"/>
          <a:lstStyle/>
          <a:p>
            <a:pPr algn="ctr">
              <a:buFontTx/>
              <a:buNone/>
            </a:pPr>
            <a:endParaRPr lang="zh-CN" altLang="zh-CN" sz="4400">
              <a:solidFill>
                <a:schemeClr val="tx2"/>
              </a:solidFill>
              <a:ea typeface="华文新魏" panose="02010800040101010101" charset="-122"/>
            </a:endParaRPr>
          </a:p>
        </p:txBody>
      </p:sp>
      <p:sp>
        <p:nvSpPr>
          <p:cNvPr id="19463" name="Rectangle 7"/>
          <p:cNvSpPr>
            <a:spLocks noRot="1" noChangeArrowheads="1"/>
          </p:cNvSpPr>
          <p:nvPr/>
        </p:nvSpPr>
        <p:spPr bwMode="auto">
          <a:xfrm>
            <a:off x="1524000" y="5589905"/>
            <a:ext cx="9144000" cy="1268095"/>
          </a:xfrm>
          <a:prstGeom prst="rect">
            <a:avLst/>
          </a:prstGeom>
          <a:noFill/>
          <a:ln w="9525">
            <a:noFill/>
            <a:miter lim="800000"/>
          </a:ln>
        </p:spPr>
        <p:txBody>
          <a:bodyPr/>
          <a:lstStyle/>
          <a:p>
            <a:pPr marL="342900" indent="-342900">
              <a:lnSpc>
                <a:spcPct val="90000"/>
              </a:lnSpc>
              <a:spcBef>
                <a:spcPct val="20000"/>
              </a:spcBef>
              <a:buClr>
                <a:schemeClr val="hlink"/>
              </a:buClr>
            </a:pPr>
            <a:endParaRPr lang="zh-CN" altLang="zh-CN" sz="4000" b="1"/>
          </a:p>
        </p:txBody>
      </p:sp>
    </p:spTree>
  </p:cSld>
  <p:clrMapOvr>
    <a:masterClrMapping/>
  </p:clrMapOvr>
  <mc:AlternateContent>
    <mc:Choice xmlns:p14="http://schemas.microsoft.com/office/powerpoint/2010/main" Requires="p14">
      <p:transition spd="slow" p14:dur="5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62"/>
                                        </p:tgtEl>
                                        <p:attrNameLst>
                                          <p:attrName>style.visibility</p:attrName>
                                        </p:attrNameLst>
                                      </p:cBhvr>
                                      <p:to>
                                        <p:strVal val="visible"/>
                                      </p:to>
                                    </p:set>
                                    <p:anim calcmode="lin" valueType="num">
                                      <p:cBhvr additive="base">
                                        <p:cTn id="7" dur="500" fill="hold"/>
                                        <p:tgtEl>
                                          <p:spTgt spid="19462"/>
                                        </p:tgtEl>
                                        <p:attrNameLst>
                                          <p:attrName>ppt_x</p:attrName>
                                        </p:attrNameLst>
                                      </p:cBhvr>
                                      <p:tavLst>
                                        <p:tav tm="0">
                                          <p:val>
                                            <p:strVal val="#ppt_x"/>
                                          </p:val>
                                        </p:tav>
                                        <p:tav tm="100000">
                                          <p:val>
                                            <p:strVal val="#ppt_x"/>
                                          </p:val>
                                        </p:tav>
                                      </p:tavLst>
                                    </p:anim>
                                    <p:anim calcmode="lin" valueType="num">
                                      <p:cBhvr additive="base">
                                        <p:cTn id="8" dur="500" fill="hold"/>
                                        <p:tgtEl>
                                          <p:spTgt spid="194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463"/>
                                        </p:tgtEl>
                                        <p:attrNameLst>
                                          <p:attrName>style.visibility</p:attrName>
                                        </p:attrNameLst>
                                      </p:cBhvr>
                                      <p:to>
                                        <p:strVal val="visible"/>
                                      </p:to>
                                    </p:set>
                                    <p:anim calcmode="lin" valueType="num">
                                      <p:cBhvr additive="base">
                                        <p:cTn id="13" dur="500" fill="hold"/>
                                        <p:tgtEl>
                                          <p:spTgt spid="19463"/>
                                        </p:tgtEl>
                                        <p:attrNameLst>
                                          <p:attrName>ppt_x</p:attrName>
                                        </p:attrNameLst>
                                      </p:cBhvr>
                                      <p:tavLst>
                                        <p:tav tm="0">
                                          <p:val>
                                            <p:strVal val="#ppt_x"/>
                                          </p:val>
                                        </p:tav>
                                        <p:tav tm="100000">
                                          <p:val>
                                            <p:strVal val="#ppt_x"/>
                                          </p:val>
                                        </p:tav>
                                      </p:tavLst>
                                    </p:anim>
                                    <p:anim calcmode="lin" valueType="num">
                                      <p:cBhvr additive="base">
                                        <p:cTn id="14" dur="500" fill="hold"/>
                                        <p:tgtEl>
                                          <p:spTgt spid="194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2" grpId="0"/>
      <p:bldP spid="19463"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86485" y="915670"/>
            <a:ext cx="10244455" cy="4523105"/>
          </a:xfrm>
          <a:prstGeom prst="rect">
            <a:avLst/>
          </a:prstGeom>
          <a:noFill/>
        </p:spPr>
        <p:txBody>
          <a:bodyPr wrap="square" rtlCol="0">
            <a:spAutoFit/>
          </a:bodyPr>
          <a:lstStyle/>
          <a:p>
            <a:r>
              <a:rPr lang="en-US" altLang="zh-CN" sz="3600" b="1">
                <a:latin typeface="楷体" panose="02010609060101010101" charset="-122"/>
                <a:ea typeface="楷体" panose="02010609060101010101" charset="-122"/>
                <a:cs typeface="楷体" panose="02010609060101010101" charset="-122"/>
              </a:rPr>
              <a:t>    </a:t>
            </a:r>
            <a:r>
              <a:rPr lang="zh-CN" altLang="en-US" sz="3600" b="1">
                <a:latin typeface="楷体" panose="02010609060101010101" charset="-122"/>
                <a:ea typeface="楷体" panose="02010609060101010101" charset="-122"/>
                <a:cs typeface="楷体" panose="02010609060101010101" charset="-122"/>
              </a:rPr>
              <a:t>客观题的设置在</a:t>
            </a:r>
            <a:r>
              <a:rPr lang="en-US" altLang="zh-CN" sz="3600" b="1">
                <a:latin typeface="楷体" panose="02010609060101010101" charset="-122"/>
                <a:ea typeface="楷体" panose="02010609060101010101" charset="-122"/>
                <a:cs typeface="楷体" panose="02010609060101010101" charset="-122"/>
              </a:rPr>
              <a:t>1</a:t>
            </a:r>
            <a:r>
              <a:rPr lang="zh-CN" altLang="en-US" sz="3600" b="1">
                <a:latin typeface="楷体" panose="02010609060101010101" charset="-122"/>
                <a:ea typeface="楷体" panose="02010609060101010101" charset="-122"/>
                <a:cs typeface="楷体" panose="02010609060101010101" charset="-122"/>
              </a:rPr>
              <a:t>、</a:t>
            </a:r>
            <a:r>
              <a:rPr lang="en-US" altLang="zh-CN" sz="3600" b="1">
                <a:latin typeface="楷体" panose="02010609060101010101" charset="-122"/>
                <a:ea typeface="楷体" panose="02010609060101010101" charset="-122"/>
                <a:cs typeface="楷体" panose="02010609060101010101" charset="-122"/>
              </a:rPr>
              <a:t>2</a:t>
            </a:r>
            <a:r>
              <a:rPr lang="zh-CN" altLang="en-US" sz="3600" b="1">
                <a:latin typeface="楷体" panose="02010609060101010101" charset="-122"/>
                <a:ea typeface="楷体" panose="02010609060101010101" charset="-122"/>
                <a:cs typeface="楷体" panose="02010609060101010101" charset="-122"/>
              </a:rPr>
              <a:t>题上，就是找不同：选项与原文的不同。简单题型多半是以理解为主，难题以设推断为主。目前常见第</a:t>
            </a:r>
            <a:r>
              <a:rPr lang="en-US" altLang="zh-CN" sz="3600" b="1">
                <a:latin typeface="楷体" panose="02010609060101010101" charset="-122"/>
                <a:ea typeface="楷体" panose="02010609060101010101" charset="-122"/>
                <a:cs typeface="楷体" panose="02010609060101010101" charset="-122"/>
              </a:rPr>
              <a:t>3</a:t>
            </a:r>
            <a:r>
              <a:rPr lang="zh-CN" altLang="en-US" sz="3600" b="1">
                <a:latin typeface="楷体" panose="02010609060101010101" charset="-122"/>
                <a:ea typeface="楷体" panose="02010609060101010101" charset="-122"/>
                <a:cs typeface="楷体" panose="02010609060101010101" charset="-122"/>
              </a:rPr>
              <a:t>题是跳出文本，给定四个与材料相关而不同的论据，判断与论点的关系。</a:t>
            </a:r>
            <a:endParaRPr lang="zh-CN" altLang="en-US" sz="3600" b="1">
              <a:latin typeface="楷体" panose="02010609060101010101" charset="-122"/>
              <a:ea typeface="楷体" panose="02010609060101010101" charset="-122"/>
              <a:cs typeface="楷体" panose="02010609060101010101" charset="-122"/>
            </a:endParaRPr>
          </a:p>
          <a:p>
            <a:r>
              <a:rPr lang="en-US" altLang="zh-CN" sz="3600" b="1" smtClean="0">
                <a:solidFill>
                  <a:srgbClr val="FF0000"/>
                </a:solidFill>
                <a:sym typeface="+mn-ea"/>
              </a:rPr>
              <a:t>         </a:t>
            </a:r>
            <a:r>
              <a:rPr lang="zh-CN" altLang="en-US" sz="3600" b="1" smtClean="0">
                <a:solidFill>
                  <a:srgbClr val="FF0000"/>
                </a:solidFill>
                <a:sym typeface="+mn-ea"/>
              </a:rPr>
              <a:t>要看日出必须守到拂晓。</a:t>
            </a:r>
            <a:endParaRPr lang="en-US" altLang="zh-CN" sz="3600" b="1" smtClean="0">
              <a:solidFill>
                <a:srgbClr val="FF0000"/>
              </a:solidFill>
            </a:endParaRPr>
          </a:p>
          <a:p>
            <a:r>
              <a:rPr lang="en-US" altLang="zh-CN" sz="3600" b="1" smtClean="0">
                <a:solidFill>
                  <a:srgbClr val="FF0000"/>
                </a:solidFill>
                <a:sym typeface="+mn-ea"/>
              </a:rPr>
              <a:t>                                      ——【</a:t>
            </a:r>
            <a:r>
              <a:rPr lang="zh-CN" altLang="en-US" sz="3600" b="1" smtClean="0">
                <a:solidFill>
                  <a:srgbClr val="FF0000"/>
                </a:solidFill>
                <a:sym typeface="+mn-ea"/>
              </a:rPr>
              <a:t>英</a:t>
            </a:r>
            <a:r>
              <a:rPr lang="en-US" altLang="zh-CN" sz="3600" b="1" smtClean="0">
                <a:solidFill>
                  <a:srgbClr val="FF0000"/>
                </a:solidFill>
                <a:sym typeface="+mn-ea"/>
              </a:rPr>
              <a:t>】</a:t>
            </a:r>
            <a:r>
              <a:rPr lang="zh-CN" altLang="en-US" sz="3600" b="1" smtClean="0">
                <a:solidFill>
                  <a:srgbClr val="FF0000"/>
                </a:solidFill>
                <a:sym typeface="+mn-ea"/>
              </a:rPr>
              <a:t>司各特</a:t>
            </a:r>
            <a:endParaRPr lang="en-US" altLang="zh-CN" sz="3600" b="1" smtClean="0">
              <a:solidFill>
                <a:srgbClr val="FF0000"/>
              </a:solidFill>
            </a:endParaRPr>
          </a:p>
          <a:p>
            <a:endParaRPr lang="zh-CN" altLang="en-US" sz="36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981200" y="274955"/>
            <a:ext cx="8230235" cy="1143635"/>
          </a:xfrm>
        </p:spPr>
        <p:txBody>
          <a:bodyPr>
            <a:normAutofit/>
          </a:bodyPr>
          <a:lstStyle/>
          <a:p>
            <a:r>
              <a:rPr lang="zh-CN" altLang="en-US" sz="6000" b="1" smtClean="0">
                <a:solidFill>
                  <a:srgbClr val="FF0000"/>
                </a:solidFill>
                <a:latin typeface="黑体" panose="02010609060101010101" charset="-122"/>
                <a:ea typeface="黑体" panose="02010609060101010101" charset="-122"/>
              </a:rPr>
              <a:t>形异意同</a:t>
            </a:r>
            <a:endParaRPr lang="zh-CN" altLang="en-US" sz="6000" b="1">
              <a:solidFill>
                <a:srgbClr val="FF0000"/>
              </a:solidFill>
              <a:latin typeface="黑体" panose="02010609060101010101" charset="-122"/>
              <a:ea typeface="黑体" panose="02010609060101010101" charset="-122"/>
            </a:endParaRPr>
          </a:p>
        </p:txBody>
      </p:sp>
      <p:pic>
        <p:nvPicPr>
          <p:cNvPr id="77825" name="Picture 1" descr="C:\Users\Administrator.USER-20171227MS\Desktop\91ef76c6a7efce1bbf099ce4a551f3deb48f65f9[1].jpg"/>
          <p:cNvPicPr>
            <a:picLocks noGrp="1" noChangeAspect="1" noChangeArrowheads="1"/>
          </p:cNvPicPr>
          <p:nvPr>
            <p:ph idx="1"/>
          </p:nvPr>
        </p:nvPicPr>
        <p:blipFill>
          <a:blip r:embed="rId2"/>
          <a:stretch>
            <a:fillRect/>
          </a:stretch>
        </p:blipFill>
        <p:spPr bwMode="auto">
          <a:xfrm>
            <a:off x="1775520" y="1600200"/>
            <a:ext cx="3672408" cy="4527550"/>
          </a:xfrm>
          <a:prstGeom prst="rect">
            <a:avLst/>
          </a:prstGeom>
          <a:noFill/>
        </p:spPr>
      </p:pic>
      <p:pic>
        <p:nvPicPr>
          <p:cNvPr id="77827" name="Picture 3" descr="C:\Users\Administrator.USER-20171227MS\Desktop\0022005720004052_b[1].jpg"/>
          <p:cNvPicPr>
            <a:picLocks noChangeAspect="1" noChangeArrowheads="1"/>
          </p:cNvPicPr>
          <p:nvPr/>
        </p:nvPicPr>
        <p:blipFill>
          <a:blip r:embed="rId3"/>
          <a:srcRect l="6093" t="15065" r="5368" b="4846"/>
          <a:stretch>
            <a:fillRect/>
          </a:stretch>
        </p:blipFill>
        <p:spPr bwMode="auto">
          <a:xfrm>
            <a:off x="6240016" y="1600200"/>
            <a:ext cx="3744416" cy="4527550"/>
          </a:xfrm>
          <a:prstGeom prst="rect">
            <a:avLst/>
          </a:prstGeom>
          <a:noFill/>
        </p:spPr>
      </p:pic>
    </p:spTree>
  </p:cSld>
  <p:clrMapOvr>
    <a:masterClrMapping/>
  </p:clrMapOvr>
  <mc:AlternateContent>
    <mc:Choice xmlns:p14="http://schemas.microsoft.com/office/powerpoint/2010/main" Requires="p14">
      <p:transition spd="slow" p14:dur="2000"/>
    </mc:Choice>
    <mc:Fallback>
      <p:transition spd="slow"/>
    </mc:Fallback>
  </mc:AlternateConten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b="1" smtClean="0">
                <a:solidFill>
                  <a:srgbClr val="FF0000"/>
                </a:solidFill>
              </a:rPr>
              <a:t>形似意异</a:t>
            </a:r>
            <a:endParaRPr lang="zh-CN" altLang="en-US" b="1">
              <a:solidFill>
                <a:srgbClr val="FF0000"/>
              </a:solidFill>
            </a:endParaRPr>
          </a:p>
        </p:txBody>
      </p:sp>
      <p:sp>
        <p:nvSpPr>
          <p:cNvPr id="1026" name="AutoShape 2" descr="data:image/jpeg;base64,/9j/4AAQSkZJRgABAQAAAQABAAD/2wBDAAgGBgcGBQgHBwcJCQgKDBQNDAsLDBkSEw8UHRofHh0aHBwgJC4nICIsIxwcKDcpLDAxNDQ0Hyc5PTgyPC4zNDL/2wBDAQkJCQwLDBgNDRgyIRwhMjIyMjIyMjIyMjIyMjIyMjIyMjIyMjIyMjIyMjIyMjIyMjIyMjIyMjIyMjIyMjIyMjL/wAARCAFNAfQDASIAAhEBAxEB/8QAHwAAAQUBAQEBAQEAAAAAAAAAAAECAwQFBgcICQoL/8QAtRAAAgEDAwIEAwUFBAQAAAF9AQIDAAQRBRIhMUEGE1FhByJxFDKBkaEII0KxwRVS0fAkM2JyggkKFhcYGRolJicoKSo0NTY3ODk6Q0RFRkdISUpTVFVWV1hZWmNkZWZnaGlqc3R1dnd4eXqDhIWGh4iJipKTlJWWl5iZmqKjpKWmp6ipqrKztLW2t7i5usLDxMXGx8jJytLT1NXW19jZ2uHi4+Tl5ufo6erx8vP09fb3+Pn6/8QAHwEAAwEBAQEBAQEBAQAAAAAAAAECAwQFBgcICQoL/8QAtREAAgECBAQDBAcFBAQAAQJ3AAECAxEEBSExBhJBUQdhcRMiMoEIFEKRobHBCSMzUvAVYnLRChYkNOEl8RcYGRomJygpKjU2Nzg5OkNERUZHSElKU1RVVldYWVpjZGVmZ2hpanN0dXZ3eHl6goOEhYaHiImKkpOUlZaXmJmaoqOkpaanqKmqsrO0tba3uLm6wsPExcbHyMnK0tPU1dbX2Nna4uPk5ebn6Onq8vP09fb3+Pn6/9oADAMBAAIRAxEAPwDsORTMYJqTvimsOa849BDMfMaeBSEYp6Dd3FSNsUL0x1pJFbI4qUADuKjuXBOAeKBEYB3DpUjBvUVAgywqw3AxQULGRkjNOl+4ahj65FSPyhpMCa0hM/C4BxTbpSjbW6gVHFNLCMxkD60Ss7nc5yT6VXQloSDGMEZNXo1UjnAqinQGpNxIxk0gHz4B4xUaNhs1DIx3YqSFdwJzQCI5yd2R1pEdtnWnyrlhTAMDGKTGAPzClmJ3dKYD8wwpp0r/ADfdpMBpJxUiO3HPSoiSB92lVmC8gUgL0X3KfnFJbkbRmnzYyMVSQmJKcJgU6H/V02Q8Yyfzp8anYMCiwhck9TT5WCx9RTQvPSo7hcqDQA1m+XNV2RTz60txuEIAFRwlsZI4qXuUKq7enQ0RwneTnAp8bHzcE9KkcE9Dik0BKi7VxVc/I/zHmpkX5RySahmQM6gk5oAC4Egx2qIykSe2ac6YIFV5yUTjrQBLKS/KjIx1p9uTja1NspM243Yz6UOXR8qvX0oAe42NnHWoWklUFYjye1G9n+9TVkMM4IGT707gS2MjQROH++OpqMSNv3E8ZpFci5kQ/wAVOAxwaGwJDP6daXzX6npTChYcD60ojK4Ocj0oAvMcxqax4wTqxJPbNa00mIVwB0rJjydWfHTFUhI0utQXhItJcHqtPAd8jPFFxGPskmT0WqQilo/Gn4HY4q8pO8HHFZ+kyh7B8LjDVoxkFRTAUFjMQO9SrG2CWOOKgfakwIbrUu89M8UANOyJeTisG/kVtcgAYkGtmWYDK7QxrFnIbXLc7MUDRuIVK8g07apHC8e9RmRugTpTi7FcHigGPIwAR0qMcdKRCxfnpT/+WoA6VIIfyCpx1qCWImXdnHtVxWxkEZqo33z8w/GgY7yyNuw4z1NRXBnQbYwCO9TZ/dgk8VAplMwOfl70gHQWzPEGYcmipWncMRGo2iigZWJAYc01iu4/NUeCXHFS7T2Az71ZJF1Pc1KobsDSEMPSpURyuQ1IYIDzkfrUMqYbg1MVP96oXHJPJoASMkOBkVYkXDfWol8tSDtINSySKSOD0oAbGME0kuQpABp8TZNK560hsZtbyhx3pWB2DNSANJtVBk1ppouY1aWU5PUKOlBJlqv7sYpVXHUitkaLC64juCD6Gqtxo9zB8wXzF9Vp2FzGVMnzfeAqa3X5evaoZAQ+CpU+9PicKKQxZfvVESQODTpW3HjpS28fnybBx9aAI48hjnmiU5NTyW5gkwSCD6VWfcTwvH1pNDELHBzzSqcr0owe9OHA5qQLcRxGKV26fWoo3G3ilZuV+tUkBOXwORT4pGKYFREGT5VBLegq7babclcsm0e5pksi3PUbnK4Na6adGozI360yabTrMZkeNP8AeqWNJsy2jZ4sKpY+lMSznI5jYe1PufGOk2wyrq2PQdaxrv4kQBf9HtyT70rlqEmbUWk3TN5mAM9s1YGlT4/hriv+FjXhciOBVHuarS+PtVYjaEWhtFezkeiR6VMEGWWopdImLg7hxXn0XjzV920umPpT/wDhPdUU/MymhSj2D2Uu528mk3O7Iwarz6bcBslMj2rkD8QNT9B+dTQfEW5QYmjDUm0NU2jcMFxBMAYzsPtUr3BjQKVwRVKz8dWV2CLhdjD2rctr3SdTXKvESex4NK6BwaKCncufWo1VTKW69q2H0qJwfJkK+3aqb6ZJbgtndzRcixTaIfbN6txipCOc1WZs36D0HIqwWBJx0p3AazlRlSKjW4UHBJzSl4zklaAIpB05FMTLe5WgzVGNWXUWfsRVz/l2yKqq6/aM59qoRdhbJIxT5BmJx6iiFcLnHWkkzsb6VZJj6IS0VwvQBjWhE3y1maGp866A6bjWivydfWgCS5AUofenLIBxjtUNyxMan3qZEygIPJFKwEb4MgOAM1m3SsNYixjpVu8ypT5x1NRTQL9vhkZ/mwO9MouFmz1FNGf73NJI8QbHNKrxA5UUmBM/yIGPbrTY7xHbAX8aZJKrRhCp5pYYlQn6UrAWY+pcniqs8AmfKsQB1xU6t1yeKhc7JhzwfSiwDtpWLbnPNLI6qUB4z1oLg4AqG4wxQUgLAyuQnK5ooj/doFopgVUb5uWFO3Jnqai3KOi5ppmwx4qhEm5WJ68VOLkrBtVBzVQOT2FBkb1JpDJd27sBSEkOajWQk9DSscnAPNAEisWkHpU83FEE1uE2uPnPSo5m568UANiJ8w1M4GBUUIAkJJomYbsBiKTA1NN2CUEr261tMT3ryWbX7vQ9ZcTFpLdj0rvdJ8Q21/bK0UgkXuB1WpbsDi7XRqOpDZjJU1NHeSxACUBh6jtUYMcozFID7U0SAfK1LmYuVdSzNa2d+mXAOe44NZF1oU0ALWx8xPQ9atMhVi8TlT7VKuoPFgOuR6ir5kTZnMP5kchR0IYdjUZklRwy/Ka7FltdQT5gGIHB7isO+0K4izJCxlTrjvTaHczonlYM0j5P0ppRsnL04IV65B7io5BGXyQSakaYZA6v+tGU/vD86jQI0oRI2YnjgV0FhoWcSXA2r/dxSQ27GfawNMuEXNakOjBtrTNgAZIFS3mo2WjxcbR/siuM1fxfPOGWA7E7VMp22KjTlI7KbU9N0tSC6bh271gah49Rdy2kWfRjXn1zfyzSF5H3N61WaUv6VHO2bqgludHfeK7+8JzMVHovFYV3ez3D5klkb/eNUWuMdQc1C9xk8frT1ZpypbEzsO55qJpKjMwxzULzc8cUWAtpKFBzimtcHPHSqTTk9zgU1XwTzyapAy/9oI5qMz81TeTj71Qbuep5NKwrml5/vSiQHvWcDSGU5wrHd607Amaiyouc81Il68ZzFIykdMGskSj3pwmAo5EHOddp3jXU7DCtJ5if7XWupsfiJaSqFvF2k9SOleT+aexoEh9aXIS7Pc95ivNOv/nieJmI46ZqGe02gmJsivFrbULm2lEkMrAj0NdjpHjU7ljvQeTgNUuMkLlR07qyja6lW96ar7VKnvWlY31rqqbRKrYHHNJc6W6sXQ5A5qlLuZyh2DcBaZx0FUIwW/eAcZFWpWMdk+4YwDVezkSSzyOma0uZ2NONv3QNDOu089qiXDxKB0xTo41CEGrIMfRXVbm7Gf4quuw3L82ATWVpyYv7sgDbuNaflNNKoVd2KB2LE6xtbghv4ql48tcHt2qNI08vbIuBnIq2lo0qqUGE96dhGLqw8qFZByQ3epGCs0UuOcDrUuu25hsXJIO2mW4aWwhckZK5osFyWSKVVU+XnNRDeeAPwqVXlLgK+49MU1FYSEP1pMCRCv3WXJFCkZJzil8kq285x7U63hF1L5Q+XPOaQxQwIJ7VTluAk4cKWUDnmr11FFanyVbf+NZ8qCRsDgD1oGWlkEpU7NtNnZIwC/bpRFIojCDOR3qOY+Y2HXINICdJfMQNwKKlhREjA6UUh2KW0fh9Kb5ag5zxTfMXefm/CkE6ZI9KskmQKA2BTDJxwlCTqQcKaj+0E5+Q4pDF8xiQNtOYSM+QOKFlPZaR5mDdBxQAxo33AntUhHqaYZXJByPyqVLmJFIlG5j0wKaVxXEQDd1z9KdIBkcCmRsDLwpA96kkbLDgUmhlPU9Ht9WsyjoBIPut3FcLPb6n4buhIhZADkMCcMK9Ji3EHbjFVr+CK6hMcsaupGOnSoaKTM3QPGlrdlYbmTyLj+92NdnHqKSqBMAw7OK8p1LwlNCrS2ZLoDkJ3qvpviTUtIk8qQGWMHBjkHIqLF2TPZVG4boXDD0zSbwTg8H3rk9L8Q2uoANDII5O6k85rej1E/dnUMPUUE8pdZUY5BKt6rU8N7LGcPhh696o+bE/zRt+FO3HuKd2JxNCeC0v0O5dr9nFYsui3gnEabWjP/LUHgVcSbYeDirsNxkcHmqUiOWw2CztNMh82TAI6sa5vWfF5TdFaEem7vW1rOmyarBiK5MUgHA7GvM9UsLvS5Sl3EyHP3uob6GspyfQ2oxi37xHdX8twxeWVmPuayJp9znmo7icszAZGOxqoZAMnPNZ6nbZJFgvxmq88+w4pqu0xMcY3P6ZqkjS3Nx5Cj5icc1rCm3qZzqRQ97lmPFITOV3KrEewqhceck7whSGU4zXX6Db6hqFulsYQjdFOOtdEKLe5zTr22OVnuHQhWDA57jFSW0c92pMUZbHWvRbv4eveQIJyoYfxKeavWnhBdNCom50PUAVr7AzeIvseTz/AGiEkNC+RxWhZ6Fqd9EZYYgcDODXoJ8GPd3LlEZcnPz9K0rTQL60jaMFc56AVSool1/M8nvdKv7EFp4WwBk4HShdOumWIrHnzO9e2Q+HxPA0V5AHLjGazrzwXJEVaFsqDwoHSj2BP1nWx5VHpF7K0ixxZ2dTmqN1bzWkhSZSr969ZuvDNzHIqKGUMOWA4rMu/D5nlS2e3VmDf6wjtS9gWq6PMDMRwaTzSa7m48ARzXUyrKQ3VR2qr/wgBskL3czMvoo6VPsWP2qZyiyHoe1SK1aGraFJZEzQbnh+nIrEaQqxU8H0NQ4NFqSZcDkEVKJvUYqgLjaOKFm3nNJxKub9hqlxYzCW3lIYdeeK9D0DxnHeBYbpgkgwMk8GvJoXwM5q2khDAg4I9KynC5a1Peby1hvLY+W+FkXqOayLaze1j8luQOhFcZ4c8XTaev2e5Jlizxk8ivQ7e5ivrdZ4mDKfzrnc3B6kuFyNflAFKeRTmjw2ecGnO0SRljkYFdUJqSMJLlMmztDbSTPMRmRuAK6PSzZ2VvvmHzt69ax4mhvIlcOd+cBa1ZXjitR5iFmUY4FdMElqZNtksUENypcKRk9DTdSkMCxorEH/AGazYL24uSUtsKvXJquy3fnlp5N3oKcpp7EqDuVfENw9xp7RYKgYJbPWtuzjtDoNuZHUP5YxzzWXeWK3unvE02x2qEW3lwxQ5yEAAwai5djUngW2WOVD97pVQs7ylmHWrwtSbfzLhuFX5RVBHZj7VEkNEzXS7QmenWkjxhmDFfQ1EkW5zxk0XD7SIwBipKCJGErMxLFumap3LyrIykYbritDzmgjWRcEj1rPubl7+73soQDjin0GT27ExAkYz1NSSEKVYnpUJP8AACMYqXy9wGTUgWPPTHU/lRUZITA9qKRRS/jYlKagHJxzSgEtyRSIAQcnHNWQSbyOOKj3gdPWpNgxnJqLAH8OfpQMmAyVwT+FMkIMhA3c+tSQhi4Oz9KSXPmnK8igCNkxjbRtJkHAwKfkk8rih1wwJOKAJI9wfI/KpJw23O4fjUMZTzPvGnzOuw7qAHRNjPzUECiFU64bp6UsrIoGMg1Iwiwx7mqep6FZahETJGFkxw6jkVahbD8CpnfK9Kmw07Hm2paHe6VIXBZkHIdOoq3pvi25tMJdZniHGe4rrrh9zlTyCORWZqPha1vF3wkwy4429D+FJotO+5p2OqW19H5trPn1XuPY1qQXrEYzg+9eVXFreaNcgM5Q5yrKetbGmeK5YvkvFDr2deoqLF8p6JHcc/OKtRSgrkcVzlnqlvdR74pQw9M1pQ3qkfK4IpN2JcTaiuGjPUc+tS3ENtqFu0NzCk0bDBVh/nFZ8VzG/wArVOAyfcY1SZk00cF4m8ATwbrvRy08f8UBPzKPb1rkIdGknhIkYxS7sFWGCK9wjunQjPUVBeabp+pMZXgWO4PWRRgn61cFG+oOpM8gsdAaDUUlTe20ckV0EHg3zbj7VGpEgGcAcE13Fl4fSGY5w3pit23svKXaFAFd0IpLQ5p1JXOHsvBllJCxurUGZjktjvW/Y6BFaBfLjVQvSujSDjoBT/JbtzWltTFybMwWbNyMYHrViOw4zgCryQZ6ip1hUetOxJSSzHAAAPtUossDJUfjVpRg8dfSlZWOASOaBFYWyjvSfZgcZFTMCpxmkUEnGaoZBPbLIuCPl6VSm0yPYSF5rVYYwKYyx78Z7UhHONpQVs7Bnue9Zmp6P5y4IZh7V2flDt09aa6LgAqCKLDTPMZfDkjgowOzsDXLa54MaXzJY4MORtBUV7ZJao7EkAGqcljt7ZFS43NFUaPlu70q+tJ3jkgbCjkiqsUpVge1fRWpeG7S5EjGMbjXnmo+A4ZrxvKR489x0rOVN9DaNXucREeh9avIeRVrXtHTRZYlXdgjkkVnxyggfzrlmrM6oSTReRhkGug0LxBcaZcg8tEeGXNczG/J2mrMT4YHrWUopmyPZrPUbfUbVZIHyO49Ke5XcVbpivNdD1SXTboOvMefmX1FehwyxXipMkgMLjg+ntXLK8HcbipaEGnG3hv5DxgE1Zvrm6nG6B1CdhWdFZ/Z9SlctlHPyg1ZvHWzjAj53c49K7adZONkcs4crGW1xHBHhmIkB7VPLcvMwBHy+tUzZlohLIcFqtR7Oj8YHHvVcxJU12TZoszKxDjoR1pmll20yBmJLbASTVfXpB/Y0+496uWJB0yHb/cFFxFpr6drfycEg8E0QYEqhshajTI4zxU8amQ4p3uFi5dPaJGphfL45ArMdSTu7U+eMxHIWmq++MkikxokY+ZBtHpWU6ujs2MgelaeCYwvaqeVid1Y8YpFDI3DodqkYqy82YEYDnvioo5UEOAOp4NWViUw4AJyOlAEO9WAPmCinJYwbfmRgaKVgK6HvgH3pyEYOVyc0rLtUZIFRgfLndVEkx8z6Unz55YCiORWBJbNRsVGTgkZ9aBk6K24Zb9aSQfvM7qVJVyPkNNkkAkztoACw3rndUsgBYfISPWoDKWdNoFTyM20ZdetAh8aMDlU/OmT+YBwBk0qOWP3/wAqZMVJ5cnFAywgkCDoKjlRmIA69abuHlg7zUYuTE4KHdng5oGSRkoTljSNNkEYOKQtk5A5NRuTtPyYqQIGYySdKkvLr7HaNNJ0UfiaiQESc/WqN3BLqc23di3Qn8TUuVi4q5594gurzVrzznyq5+RT2qGH7RAq+Yd3HQ11GqwwiYKoB2DFYsyqTuYfjU81zZRsTWeovA26Jyjehrfs/ELBwJ49+f4l4NcTMcNkcUiam1q2G5X19KXK3sJtHsFlqMN0f3UoJHVSea2YbiRANpDD0ryGx1KO7TzImYc/fXg10Vh4hu7baJH82PsT1FJprQl2Z6CsxfkLz6Zp4utjYZSKwbTXLa6wFmQSf3TxWms4dOQM0uYXKbFveqMENx6Vt2t3DKoG4Z+tcaspUYCnFXIpioB3EDtW9Os4swnRuzs1QE9KcUwOKxbDV14WZsjoCK1y5ePchyD0IrvhUUkcU4OD1F24POPahmI4zTSoIBJNI3PQdqskUknJHWgSEDnk9zTWY456+lR7m54596AJAdxOaQ7gOBkjtTYX3ltxG6nvknimBGgd2LN0xTyg9aaXIHsKC5Ixgc0APowO9RGYKdueaY82FzuxQBYwmOeKqSRAn1UdqeZAyrk5qTCmPmgZQuINy/KMCs+axRYXY9cVtyKu0Y696qyRl8gcDHNDA838Q6AuqwFGUDByCRXl+t6HNobKCxdWJ59K+hp7ESbg6/JXKa14cS6JONy/wq3IrGVOL3Nqc+U8RiuGIyDxV6BmLA9629T8HXKX8kiIqRlc4XpkVz8MhVipG1hwRXNONjtpz5jZglOcGul0bV5LUBGUtCxxgHpXI27kjmte1kIjGOa5pxTRumegSSNJEhDZHUY7UnmKYyW+bNZ+h3vmxmByOV+Umrk7eXnODiuaEvZysKcObUkiEszqtxJtiFTTBEZvLOUHSqltHPcBvNf5O2KseSozgkgdjXcjmsZHiBkGgys33mIFaenr/wASu2AXBEYrO8QqselAkcFwMVrQkLaxAHACDH5VQh6DgfKean3eUuAMEmoojlclzn6VG75kAwcUxEkjM4I3YqOGNhAdxyc0oYBgD3qRv3alVwR60mCGDcV4qgiuJW3KGq8jqpIZgPSs/UIp2ZkgYKXHU0iiwkRIyf0q0r+WFI7VnaZb3ULMtxIWB6VpMNqkjnHSgCY6lC3LQNn6UVWEr45QUUcwWKsyggEA00IzJgL+lPZpHwAygU8KQMF/1pkjEiZVYgCmuGAByBUrgBD89RN5ewbiaBjldmbBYCmS7d5y1PVolYU2RkLgquPwoAiUIJVwpqxKyhB8hpnmNvXbgVPKzGPJ20mBFDJgnEZpJJZN/EIxSxyljjcB9KSWQn/lp044oAs7pWjA2LVaQSA7SFBqUuBDnzG/KqxYGT7xbNAD4w6tlnFSu6mM5cZ9qjRcHJX6Zp/2WWWNnjXgdaGBUY5yqklm4FLfldM0zaf9Y/T2qWxiV7lpHX7vHNYPiG9NzOQDlVGBXLOWp104q1zCuJDK7sTWXcygjYDwat3EgROvWsmV+pqoK5TK8r4yPSq9rb/b7kxt0UZPvTJ5DuOOpNafh+0kFw3mL8znAPtXVSjdnNVlZHU6LpSxxLHtAUc8V0p8O293EPJbyZfUDg1W02FLfZGCW7811EDqqgbcHvW8qcWcqm4nDX2jXumktNG20HiVRlT+NSWWt3lqQsn7xPfrivRIZ4DFh8EHjBXINZWoeFbC+Uvak20h5+UfJ+XaueeHe8TeFfpIpWmu2dz8qyGN+6ua1FnjLFQ5GOeDkVxGpaJc6ccXMPyDpLHyp+tJZ6nc2qjB86MdvSudpxeptdSR3qzj+F60rDVprdwrSBo+4NcZaa5azAKxMb+jCtJZVYAg5FNTcXdEypp7no8FzHcRhkYc9hUnTvXn9pevazCSNyCO2eDXU2Wtw3iqrsElP8JPWu2lXvoziq0HHVGmzDOR19aUk7ckdars24cHjrTlZm4zwBXUmc444XnODSqXVid2RSc9xTh0xTAa+SpBpoDEbSvb1qRlz36CowGOSSQT2oAgePcwZeg5IzTwnmf7vvU6xxgDIP509YwDnBoArhXVx8uRUhb8u9WEQKMk59KglX59xOB3FAxpOCR6VG67gSo5oxuk4Y4pAWX5h09KAGGPfGxPYdKy7m3aSMj7uOlaTyq2efrUMoLLgdaQI5i4gU71dB6bq8o1rw9P9tuL2FdqZJK46/SvZNRDRocHaMHPHWuS8RSY01/s0ZklZdpB4ANZTimjanJpnmcD9B3rTtJNr4PTrWYLK5snAnA56EdDWhAcN+FefNWdj0ou5v2kvlsroeM547V06Fbq3ST+HBzXF2cm0kGui0q62sYWzhhkVx1FqamlaTpFDJGz/MDhferCSAqQc5PpVF9iXETOMqTg5rRKhSAOmeK6qMm0c1SNmYniZ9thBETy0y1rwhmjjJOFCjisTxKw+1WAYZHndK32ceWNvAxW5kwQEnhjiomZhcBd5z6VLGf9pRUEgUXKHd14zTEPYksCDkjtTvMDfKpz60rquOvze1MC7csKTAqyZ3ZPUGp3IaRMsB70vlKZsfnTbmJZZVTO3nrQUSCZW+XcCR6U+GYkNgdDVZNOSC6Lbwcj1qyo+zhsHIakA9ZN2TkdaKge7hjcqxGaKVgIVVS3GTgUoKljgNxTtzKuPlqIO+wj5RVEkj8xDj8xULDC9KUsQBlqjlcKvLHmgYm5/MHI/OlOe7CmnywwOGJqQqwwfKIB6E0ANPlqy5bJ9KsTPHtAAJquyyddox2p+XKAFgKAHQKDIQI2OafIG3/6nFMjuZbaUNG6t2OaHfeSTKcnrigC3ucQ8qtUfMfzTlBj1qw7BkAy1QcBsYbJ9aAJRPtUjYCT3ps+qXFtblYgBngmnqBj/VniongFxdxL0VTlhWc5cqLhG7HyS/2fo++Rh5kgzk1w91OzE84bua6rxRN8scCn5QMkVxcj5dsnPNcid3c7UkkVLphgDPPpWVcyBeMYq/ckDnPPNVI9Pu9U3/ZYt2OpJwK6oJt6GM5WRXtrIXzLhiQDyK7LR9P+yYkI7YAPas3RdNudPnhWeMF1POzkV1b5lf5VPHHSu2MbHDOXMyxA+JTIg+bpzW3aybysbNhmPOax44QoCnls1uWNtC8YY/erQybLDOsJwASucA1ZWT92pJ+Y9AKj8sE4UYx2q2MRJvOBgUCI3DFNrAMp6g1gaj4btJwZrYmCb+6v3TW/uEnzSDjtVeQ+YxwVAHoaiUFLcqM2jgLvT7u0fEiE88Njj86fba69kcXETPGOMgdK7gxCXcpUODyRWNeeHorgk2rBWP8AA3Q/4Vy1KFtUdUKyloySz1OxvR+7mBJ7Z6VqQpFkbTg9RXEXejTWT/PGYZOx9foaLW/uLZvLuCWQDrjmsGmnqaqzPUbPVHgASf50HGT1FbME6TpuibIrzO3lWVFeOQkH0k5q7b3NxbSho7h0bv8ANmt6deUdzCpQUttz0cE96UZx2/GuesPEiyKqXICsON/Y1vxypLGHRgynoRXdCpGexxSpyRIvAx2p5ANMFKrA9K0IJMLkbRigkmmFsfWgsFIHX6UAO+ppsiBwO9G8EcCjedw9u1AyMxA4AHT0pskW5doOKsE5WkYevFAFAaed5OSc80x4yCfQVokgDrULoGGDwPpSAxLy3leNmAUjtzXOX1lEIC8oKg/exXbvCrZX+Gs+701HhfoVP8JpWGjx3xDp7y22UQqYzuXPGRWBA2QCOteqa14cS5t3VHkUFSCvYmvOLzRJ9IMYdy46E4+7XFXg9zvw9ToTRDG0/nWxZyY2Op5Q/pWLbMZFUmtm0GRt/GuGa0Ow2p/LlDBjyVylWrW5WWzjbq68MPQiqTs/2OL06A1Lpkihp4jjA+YZ9+tTQk1KxNVXRmawRNqeng/89Ca3TyBtwfXNZWpxh9f06BcBgWZvpxWtJGsfygZ57fWu45GOyQcYWqs4zPHz+VXBtI4FMmQHbx3oQiNvl53fjUrOhh4PWo5SBnPSiNfkHHWhuwxjbo2DAE5709wJCuOtO8wudrJt29MVRllKzxjJHzce1K4wRrmadopEKKeCQaukYTDk/L0pVwW68ilLAF9xyO1MCq4ikdmYDOaKCY88iigBJWTaMbiaVmRUXCHPqahjWRhuJwKczlgB+FBJK7bcbgPamyuDEOFqPAZjuPSoJjgAc9eKBkzPkp8wGaluJ5GVQ78DpiqTIzSg9sU+Y5cZOPagCd2GwAHJqRfLEOWHNU2zgGpQjGDcVYKe56UAODw54pxuFHRQfwqBAEcgDPFRs/r1oEXkupAoAGTUTTzPJnByKI3CrkHpTVl2ygk8mgZb2uyrtkyxHI9Kdp8ZZjKTyDzVR5RGjOjYY96u6eGRDn7oXLH2rnry6GtJM5nXbjzbyQntxXMyEgk54NbGpb3uJW7EmsyKJLi4jifdtJ5K9hWdON9EdTdlcojT7q+mRIonZG7rXdaVoAgjRGJVscitTQtFijUGP5042Niuqi07HUDPrivUpU+VanlVa/M7HPRaQgI/d/Q4pZNMLScRkYrq0tlAxtFSrbKT0rexjzHNWmksrbpAGGOBip47FhMSFK10YtVQ5HX6Uw2zZzxSsLmMw25UA4NRyRFiNykj0rb+zhlGRTltkyM9KLCuYDwMwBAxjsPSkezQncg289BW+Yk/hT8KY1srDO3GKLBc5rZKr4CkHsakSPYcgHPvWy1pkkgUxrMH7x4FFguZk0K3cZimVWX/AGh0+lYGpeG8RFrXEqj/AJZk8j6GupeLBIUcVUHmJu3DgDIx3rGdNSNYVHE8/VLiyn3RMQR1V62bTVIJl/eIY5BwVByDWtqmnwXq7nXa/qtchf2M1lLuVtn91/4f/rVx1KUonZGqpHUx3Ea5w2M9qvWmqzWrZhc7e45IP4Vy+naq4Ahu1VG4w4HDVrrcIc4Ix6g1nGTiy3BM7aw8Q2lyNkrCKToAehrWQoQCh3Ke4715st3GvBdWHoavWmtTWTYSU47o4yK6qeJ6M5Z4fsd2wx06Gm7tpAPPvWPaeJrS5wkxEUn6VqgpOm6KVX/3TmuuNWMjmlTlHcfkZzmnpLGrfeyarEMg96bkBsY61dyS8ZUbnNNeQhsHBFV1Yj0pyKS2SelO4Dt4YZHQUMwYAHr6UFTggAAZzTMqGyOSKAJDHxnYRTXiDDGaeJGPUClc7R05pAjMvbRXQqMg44xXHalZK6yRSQh1II3dea7x0duTWU1nGztn1qZRui4zszxX7PNaStHLGybW28jg1uWJORgZOK6zxRo8R0uR1dlEZ38c59q5TSsFgRnHbNeZXpuOp6dKrzo1GX/QGbPKtwKqWMwF+Fz94EYPer7KRaTocdiKxI5PK1C1YkBd4B455NccX7xvJXjYuSo58UWzSfeMbdO3StlzsIGeAazp8/8ACUwjoVhJ/WtCZjgMxUZ716C2OFj43yDg9/SlEkbMN+dvfHWo0dAMeaPypolj3keYTz0piJL37O7n7OHx/tUiAiNc9QKU4Iyc4p0Y+XIFJq4yP5ozuZMZ6ZrOuh588QxjHUird3eycBznHA4rFuWuW+aJwp7E0kM2oYjDwCSe5NJdOVQHbyTiqOl3byWUZuG+cE7iKkuZg7Ha2UHQ+tUA+Ngy8nviioC7qFCLxiigBUnZlGQaeD7GoHYIM7z9AKXIx/rH6ZoJH7juJ2n8abI++RBhRz61DEAZGJBI7ZNLIV8xfkGcetAycsVcLlcUrhGcgsDUCSYkJKg05pXLZ2gUAK4VCAOlX4dRj+zCG5X90BhSPWsmZ5GPFDeZ5AyQKAsS7g07bA23PGaRnA/hzVVGIYjdnjrQoJ5LZ5oEaKxSrb+Zt+XvVVpfnAbP4CkFxKFCGZtn92kYhpB89AyaWRRbnOevcVp2sm+ymfsVwKxpBl1VWPXmtmJP9AkAPauOrudVNaHJXvLNVTRoZ5tWKQwlwUwW7A1duwEDsT1NbXgjUbeUfZ2gEZQkhxyHOe9b4aKbJrzcYnZaBppt7UKwAzyAK3Il3NtIx71DANxH9KuhMLhRg16qPJbI2TaQME+9PVcCpthIG6pAi7RwKCSLYT05oIx2qZuOR1oIAHt1OaQEQXCYphB6CpGZB0JqMNzkdM0AOEZPUYpAhzzU2AcnvTCMg460wIyirnFV5V+T3qxgjOetNKZwScEUgKTW7FMgfhTGtlHBGfetLg/dIOOmKBHhQCBnrSKOZvrKVmO3J71mTabM0ZLqpUj7vrXcGFTyQOaqS2qOGGOvSk4p7jUmtjyy/wBPNu2YlIHoe1MtL6MMIbqMFf4WHY+9dtqOjlgZUwWA6Vw+pafLBOSY/kY52iuWpQ6o6qdfozZURKOFypH41OJAONrY9q52z1FkCx+YGjP3dw5FaylmXHmdR1BrksdSZomON13eYoz0Dcmlt55LFy8b+Wc8FTis3ypiQQ5bFP8AIVgQzPn0LZpptbCavudTa+JZ/uzKkgHvg1qR61aTr8xMb+h5rhY7fqFZs/WpFWZGBLsB9K1jWmjOVCDPQBLG/wBxw30NSrIXXHPFcFHd3ETZB3qfSrtvrNxEDl3H4ZrWOJ7mEsP2O0ydgPSgda5y319yBnyz9Tg1aGsjOWjJ9cEVqsTHqZuhI214fJ+tTO4YbeNorDXXbQN8/mR5B+8tSx6xZy5H2lAB74q1Vg9mQ6UjTZ88DpVVwik7sZ+tRfaYpVBjuEI9iKo39ykcRLNnBwD0q+aPcSjIp6vBNcKzKMR4K4J4rgLSCS0vWhfaNjYwK2Ida1M39/byTw3EXmYtskfd79PSude+lOrzGRRvVsHaeK48VsduFvszp5UHkTHtgVy11Msc8THs4P610spP2eVs8sBXJaozxynIHPNeVtI9GKvdHQiTf4rZuoNuKvzPGTjyy5rIsHMniGQ+luv8q1AshYqjqDnORXoJ6I85rUejuo4gH40u+XdnYq5NMEUmfmmqORVByZwSDyoNVcC4XJTDEZz2polYgbcgfyqvvTcwR80kcpOOM0wKt4f3u3dmsieXdLsDcgVoXDxB2wSWJx9KybpWt5lZo85HWgZfs7dt/LBVK8LnrVl4jDBt3ZVeRWFbySyPG5DJtbBx/WuguT5lqQuPrQBXZJJArLJtBHSimozKgGwce9FAFgtuIAbP4U2STGflI4pFUHBDdfSmXB2qOv5UEj4mBUcU0sPtK5AOM0ij5F+U/nSIhEpOBjHc0DJAcyEYwKYzHdjtTlO05JA/WkQ7pDyT+FADCSWUEYqV8LGMiq7KTL3xUsgDJjH60ANTYuSuKakpVsgK3OOaYp2lshaQOCoXK8n0oAkcoepGaYF+cYpNqkhicj2FKjZk4Lce1AFkRncCOwJrXsHWS1cH+7nisfPltGTnlsZPvWrpxCiRCBnFclXc6qb0Od1OHbbu3at3wTphfT0uXQrlWC7lxk561lanuS3m+XOKv+F/EEkumRx3u2FEYRiTpvPYfWurCNGGKu0ehaYxEarKcuByw6GtZANwINY1iehTkY4raWJlClh19K9E80eaOPSjI7mlA3CgBm7BxQXOOCCfepdiKpJOTVeQqmCM/jQBE5bcc/eJ4p0MmF2suTnqOM1WeFmcylmzjHXpUsA8mLaAc4AyeTQBZDjdhOKeuPTNVkIOQRU6LtHPFACugY5IpojGcBRTi64Iwc00yBeeaAEMSqDjAPt3qP3FSM+4AkUwnqfxoAj2lW9PQU1wBgdz2oJDHzFOSeBQz5AXbg96AIXg3ZOawtU0vzoyxUEdMY610Z+Uc9PWmSgMoBHHegDx/VrT7LOWjj2FT8wK8NS6ZqqMuNhPOCCeQa73WdMjn5By4yQQK8y1fS7vTboTRh92dxBHY1zVKKa0OilVtozqFuJHOBHs9CTmpgJWb5pQW/3ayNF1WC9iWKRgGHQtxz6VuqFByvSuJprQ7E76jMTE/fGfcUgadDgkflUpaMfeakFyin7xbHQAUihUeY/wqalVm/ij/I1H9pU87SD6AViahrZkk8mAlYxwzZwT7UAjQutStYCyf6xh1UDpWbJrMnVHaNfTsKrWlvcXk/k2kDyMTjAGcZ9a2IPCmpu7pPCsTKeVxlseo7U1CUthSnGO5QF1ezRFlmygOCfT8aiV5OrpJjON6nIzXVWGix2umPZXyFVaTzHIb5Q3Y+3YVfu9De5ha3jhWOLdvAToPXA+larDysYutE4hRKX3x3T5HQEnirS6hqUK7WmeVB1V/mFdZZaBafaHnhVtuzAMgyB9PWs280dAStqrrJEBuj67wf4qbpTSGqsHoZAntrlw0lmI5R0kgOCPw7j8Koy6BJLdSXcF15/mNuKsuxl/Lg9K0EgKud0XTkEHFOUn/lm6n/ZcEGueTk1ZmqUU7okmDx2cjtnghcVyesSGQrgcngfnXaRyCeLy75Qynp25rA1zQri2uopYVMlm5GXHVD71i6bvc2jVRNpDgXd4xHBCKPwFasgXaQWA9KybGTfqdzEMDGDx71clUIcO2QPWuqOxyy3J1WDAy5/76qPbbb2wufUmljeBUzsB/CoZLwiIhIB94c4xTJLLxxquYxgt3NFthZGVhnA7UBvMj3EbRTBchPlVQeetNAZl395igx8xqhNLJPKrYJxVq5mJTHAck1WjE8cwWMqcrnBHeqGLbShmfcoQ9etXYrhJIzHGjfLVWximLztcovBG3itB1aJN8agcetAGeb1oSU8vOKKoEbiTI/zZ7GigDeWQKpDybfYCoyySOAWkYelTMzsT+6GfrUH70yD5gtBJKyoPuRv+JpsYlw5Eaj6mnNwCZJ+PY1GssAicmRzQMlUOo5KCmGRmyBKAD1wKQyRNwFYjHpTImjUHETGgBpVfMGZWanOFVgAufrTN6+YcR4+ppJJsvzigBdz/AD4RRTNzkjAXimNIMHLflUKyxZ53H3FAGg0m2L7yg+1V4ZMtI3m02Rk2ALE34ipkt1jtfMV0LscbKAGTS7Yt5YnDAite2fdKjA4LDDfWsS6SVVMWUIPcHpV3T599ujSHlRXNWR0U9ifVId3nADquareH7a1v0S1baQrksCOAQc5rUdVmiD8njB96i8OwwQX9xEoY3JILAjjHsavCP3iMR8J6Fp9ssNskanOOhJrRUFsBnx6c1j2qSwSnfIVU9Bmr8TlpCBnjvXrHll0NHnkg46Gnq+F3Y4PeqzIqYOQSecinhkBHQkUASMzNn0PNRO2NuTgZ44qTzT5mwY2j2phXc+SQcDgUAMc7QWJ/PpTVfzB2xUpQEYZd470hTyz935c8CgBFyDk80/cePcdKRT5gJUYA4p20hgc4oATI4BGGHWnNhR057CmnI5PUUjNzk/lQAHimlzggKpBPc03cR8wGVJpXUMNwx9B2oAijXJwBgjrRsYliBnFTJAVycL+ByacYnYFVcA460AQbiFIP3c9Kbu38Y4pxjbIVgQc8mmHKhgGDAdKAK15bA42nA759K5fXbLenKblxjIHSurO6ZaqXtr5tq0bYHekB4nqNvPpGotJH/q8jcD1PvXU6ZqguLQMoJcAfj71oa5oyyKSqHc4I5HGRXDxO2lXZTcyAkgKO1c9alfVHVRqvZnaRq2MnDE9T1xVkIyAHAJx2qjp1ys0QII3D71a20Ha3HsRXEdhk6vdm3tfLQFZJTtGPSubdMhjKSBjsa3dc3Saiq8kKg25HqadpHhyTVY5bhJkRY32ncD0/pQldheyudH4Ku9P0/SDIquhkbDluTvGePbgZrpW26pIsiZBAB3I3UelY1rYwJKEit1ESBQdvO/jrj2rsLeOFIFEIVVwOAMV6MIJI82pLUzl0c+ZveQuzcMSB7+uR3q+qPEdxXIHYGpx9DTiBWqRncqSGBIwBnf3ArOuLZbtFaBisgYqTjjpg1sGIO3QcnoaDGIkKRxquTkqKTQXMGTw/p7RInzpsXAcdSfU+tYF3ojWqFw6yqDyOhxXbykdNuT/KqF1bCeOQCTYWUjH1rGdKLRtCrJPU4gRcjZlk9Hq5bSNGGjGGjP3o2H8qdNCbaUxSgGReCRUTryMttYfdYVwSVnY7U7q5gtY/2bq9zIvMUwUxn8+Pw/rUrMGIJGe2K1L50ktnMifvI8H2+orGlb5Mqw3Fvyqo7EtFhJZEB2xEiorprhoTvAVM02OR+c3CgY7CmTBPJYmbdx0xTEXNkhhCg5BHalZQqKB96ord2SFQG+ZgMCnKxVSGGZAcE0AUpLYPndz7+lZsilGJV23DitOYPbsec7iaoTF0jDFOcZJpgOhtbmUQzfaCU5LD1qx88sio/wDqj6Gsc319bKyRQgqtaVrcuun5aP8Aekbjx0zVDKT2oEjjHG44oqVyWO5Q5z1470UCuXnDZL+YcnrihEjwXZyT9ae0f8JdeaGVFzhv0oJGybFi+5uz603J8lQseBnpSM4K7TlvSlJGEXgUDFeaQEjgcU1c7eZME+9PngCxh3I2t04qLKKpyKAGKFJYl8n3prMrHhR+VPjI2sAvNRSCQggcZ70ABWTacKB+FRosyuEIXn2pXDlArS4qExIs43Sk/jQBZuBcN/y2VR7VXjtEDF2ucP160TJa/NulbPbmnKLVVwC596AAwQAfPcHB6mpNMlhjmliEm6MH5WPpVW5MAjwE3E9yaj8xUaN0QqvCkDoRWVRaFwZ19u25SmOhFWtPYQa0nyYWZCSw/hI5/I1mWFxiQbxnIFakkzWublI/NdBkJn7wrCg+WZrVjeFjrgxlVDnAPK1Jl48jue9UbG8abToriWJ4t67lUjoPQ1bjvYmk4RuByM17Sd1c8pqxdjIWIAnJ70dO2c9BVeSYBeR8vYA1NHdZUAAY6H2qiS1kKobbg98nNLtDMSoJ55zVQXeH+bG3PY1d8xQAQeCO1AByhDfw56UrSKxOG496YZCTg8ijCbe3X7vrQAeZsGAB1zxSRysXIyOnQ00xsSTjAFM27VyzEn2HSgCcupJBxnvTBJ5sO7B3dKRYpWPzKCD61IIWAxj8PSgBqgqMEfj2pyqCASQfcUpC45P60BTwB8o6mgABUt1x3oZgo9qRgIyQGDdOlM3gk5J6dKAFdgRweMdar7AGL9h1HrUw5B7D60mRk57UAQthcBPlOORmoGBcE4znk08hWByxPOc0xtyZ25I6HHegChewrPHtIUqOeua4HxDpSgNMQgjOcHFei7im7Iz1Oaxr+3S4hKunyHrxn8KTGmeZaffSWF0EZsoxxz0IrtLWdGi3x/MmM4HOfY1g+INBAk89AAMZ2genequh6ubeYxSkbGI4J6Vx1qdtUdtGbaNy/dprlJGVF3L9xRjbzWp4Xs5p7+dPMkjWNCDtbAOR3/nUNxCZoQ64OO4PQ/4Ve8PailtJDaPbSNLPJhpYxwRj+I+1YU/iNanwHWxQeRGqj5mA65q8hYIM8HFZwD27RmIAAEkqcnrV1pj97t/KvTWx5b3LHmExk5+bsDTw2VJJ+b0HSq29Sg96RGCjCt8oNNAWslTknn2qN253H73Y1C0rEkZ4qKSRRtHPTrQMsu8YUMgy3eq1xEJ4XVlPlkcncQfz/wDr1GZ88IwHHO6qtxc4RQ6714BQd6TGZWqwBFgZI9hIIbJyT06/Ss9RvUofwpZpri71KV3OyFfljjDlh9frR0J9ccV5tVpy0O+n8JU1ORYLAhgSWwornZCQB8pPOSPan6/qQn1OK0Q/6oFnP+1ioN5cbWfGMHilEtk0RAb/AFDFSPrUtwGW0k2wbRg/NSIysOWcY7AU8KHyoDtkd6ZLQ61Ym2icYGVHOelW2dFjQoysz8k1Xt/KfTIAFO/7pIPoae1uu5EIxjkGmAtxEHcEms28XP7rnGODWrKMEKCOOhrOvpcXEQz8oBBB9aYiuNQs7YMJ29j8uadYlLq3nktmZ4RkKWFQ21n9qmlYgbACcmrEU6WUixhMQyKXUjoOKYDEcugKoxxwcCipljaUb1+VW5Ue1FAh5EazEZJpzPb7uVNRRvb7c43H1prTLztj/SgLD90fmkIo4oEgLY8s8e1NjZ/LJCEEnPSms8iAngE+poAVpWYgPvZR0BHSmvKuzaUb8TSeYzKAwB/GmF2RwSiFc8jHWgBVZdp2rjFQn51OSeTV2ZxIhkSNY+20daoZIIBBoAdJbxlFLZAJ71AVgEwA5+taEbXV4BaxxrIo56c1Rkt3tbp0kTDL2pgPWGC5l2JFl8ZwTWvot5pNvbXMV6hVsfKNmdx9Kw5LhlAABBJxleDW3oKyz6gpMIeNBlhxVRIloZF9IiKjRIpd8koV+6KgeS6uLZlMKqp4BxXVX0kCXD2/2SNppm+RSR8q+pqHULOHS7L7WqrK0I+aNDkHNEqVxKpYxtOuGaExn5ZYx0NdNYTrcrtADMo5Hoa4641GOW+W+iiaFJFAlTH8Xt9RWppszQTs8RPJyecg1wVYODO6nJTR2ttJLdMsDzsCBgKD2/lUxtpFvFUTZB7g9RVKCdonE8B+SQc5/UVsRQOqea3315/A16OGq86scNeHKy6riGLZtyD3IqG5ZkibyjlyOMdqhluCYgWBC5HNOVwzbYiMkckmum5z2JLYKsKNE2UAwN1WBP2zz6Zqq42whUPJGAvrT44Asa5X51HPNUTYvRzhlO48j0qSNt2Wzx9KqLGA6uueauO8TBQpxjrQIspISMbsr60bwSBgD1NV95ABHegyk8Ac9xQBaMg5G7I9hTScceYeORUIkx6H2pC6v1G31GaAJHIKk44HSmqc4BPWmLLhcA7h0pxO4jAHpxQAfKCRwCDTN23HBAPrQqnDMRkfzNNOSBuPegB+44Ldu2KjUkkkkADsaawIYZYAHoM09EAz3HagBQq7TjOajkBHGMY7etWNpK5PQ1HJEpdSCcLwRQBlyBzI3lcnPQ9KjdOBxz3ArTeGLgAcnPNVGTgkgbwaAOd1WzQxuwLbsHANefalpTLKJYV2jGeK9UukYuQfusM5FctqsLOu2NUJByc+lQ0maRZjaDriY+w3TbeyuTjB9PpXX2DpbXkM0hGAeSOhFedXsGw5ZRknqK0dE8Si2ZbW9yYgcBickf8A1q5KlNp8yOqE+ZcrPWHu4jAzxOssvGFRgevrTzfRC1afKnAwy55BrkYY4ZwJrS5ZAxBzC2M4q+blPMdZIBGjkEy53DjucdDWtOsmrMxnh7ao34nLQITwSM4p5uFjX5OQTzWXb3kU0IkW54ZtqBcYJ9BWRqmvW+kXMENxLtklYcdgD3PoK251vcxUGdPHOAzdh702W4hKlW289Mt1rEW9KspjzIr9xyPzqhc6y9vcbJbaUuvCpGm7H1NHOkUqcmb5mklcAoVUEc46j61l6pN9smexjDxxIFZ5lfAzn7o/rVa11S6kEnnW8cRYkLlmbA+g7/jUhVFgWONcJnnHeuepXvojelRtqyOPCc8gHoPSs/WtXg020YE/vnGETvn1qrq+vW+mRlEdZblgMJnofeuPkuJ7md55nDM/XPYeg9K5+Vt3OjZWFkZxLHNvJ3N8zH1PWtWFlLBiRlxjkelZTlJIX55yCK0kB2KeMdQadrE3NCNyh+WTryQBmrEbK8jEu+1hyMVnRSPvI3AAcZxV6LOQWkOP92gCHTtr6e6ICBHMwzn3rTj+bnnAGBmsvTXMf2+IdpyenqK0rdlMagn5g1AhjyB54xjjnNZ+o/K6Pnlm49q1DGvmZUcYJqlfL8sJGOoHTvTGU9Nm4mjdRhWbLZ6Vb0+WC5sPKXa+35SMfXpWOl1dW91dpCqfNyd1bNqwtrRZIlXynUEkDnPei4i0saLGihsALjFFRK2FGc5PPSilcCINtiAWLr2qF3l5AXH41ORO43eTtqCTzwRnYv41QEi+YYxkDioJi4TPJPYYqwx/dkmdAfY1ReVCw3S5ANAEqq2Rzt+tNlV8A+aOOvNNaSEMQFkbPpTXMZAxbvjPGaAJX2uPvr9TVZkCr9/PpU4ZlQ4gT2zUMm9kB2Rrz60AT22rz6NIJ44fOXoy9Mimi5l13UDJHEIzKehPSopMmMBiBRZJEZ0jeUohblhTW9iJaalq80aeK7SGIiRGYDeBwDVm90vWtIKC0nVWl44GavSS6h80Nvbq1i53b923GOck1mx+Jb4rNCYt6McRuefLPrmtVFIzcpMuWWjXcmHvJ1nunOC2PuCpdV1iLSoxaybVfHSMZ3Hpz/Os2fWdQgs3ispI7i4c/O4/hFYKu75WeNGYtl5XOWptk2Zv3ix6zILeGNY4o4w7vj+LGRXPWN68EptmYb4yQeaLi9RY5YbCfy0YAMWzlj7VjfNHIGDZ2+9YVo8yOmlJpnpOkX8ZTbIxKnjI7e9dTZ3skLKsjF0xtBJ6g968n07UXBB3ZUcEZruNN1JSqwyHCnBRieQa5aUpU5XNqkFNGtfyo0weQEBGyoB7/SrltKs7rljgDAx1BrEu7ueKVY/J3t1DH7pI55+tSW1wy3PnOQhI4Q8AGvSjNSV0cEoOOjOnhiKKpLZwM5HerEGXBJwF9+9Y6XUgkTJyo4K54FaUM26IgsAg6HNbJmUkaCyLlUwAKkdYlAHy5aqK3HzhR1AyalWTcNxHXmqJJHcZJyOOMVHJKQSyNTT8rh2HHsM0rEeZt29O5oAYkjNJkk5qYtzvfceO9V0BR2buTxSxyeYG3EHnselAFjCBkbdgDtTtxXjPX9Kh5kIQ/cX0pwTDFS5we9AEoJKEY6Y78EU11LoVwFVuuD0pBiI46jPrRvy+ScADNADYldWIbaQvC571L0XIIB9AKbw3X1zTWcbiF4PTrQBY3gDBPJ5oaRQeAcYqqQU5/iH5VEbv7y9TjtQBcY7zgnPpVK4Y5ZT6UgmIzg8HqM1XkuFdtm4Ljue9AGfdtJFCxDbsjpWEyfabcgNgnvjv71ulo5C437ip/AVi3rmNnCkjAyallI5S7tF3Od2WBwTXN38Xl/OoJyee9dTdbsshIIzyRWHcLulLEMPc1D1NE9CppmuX+lzBoZiFHOw9Dmu10zx9ZzEJdIYm/vDkV53fhd+F59T6VRAk3ggZrGdFNm0ZyR7bHqOl3zrJBeIHDBsBsAsO5Hr+FTz2qXs5uJpjKx4HAwB6YrxqAu067gSuOQOP1qW91N9PYR2l1cBzyFEmAB71nKm0i4STZ6uNItYlJjj24O7HQZ9aeGSLJkfeRyfmz+pryRNf1XgG9n57eYatRRXV0jS3txJs6gM55rG72N+U9FuPEOl224rcJIw/5ZqOn41y+p+Mp7weXbJ5EeQODlvxPauVupBvEcPCKM4zUUeTGQOjc8VUYmcpWdiVrp5ZnZ+WSTn3z3rR/uqByayAQt669RLGGX6g1oFyYEfOMY3EelamTdy28TgckYIq/ZSnZ5b8MOMmqvDKVzle3pU1uVPJ+9jtUsaLiuxnPJx7CrjzMV5L4+uKzhmOWJstt561aBB52oT7nNIY3TnK6vdrxiVFcc5OcYNbcPyHcOhH61hLsi1ezkGA0ismK24jjrngdKAEhZ1D56BiKWfY8avzx29KaWVVIyBl/wAaa2AGUHgjFIox1gknYzoPvpwPWtO3iMltaM3RU27Bxkiq+lTslgiyKCy5RCevBqUJMkjmIDcoD7W7E9cUAXkLmNCYx09aKjtZnMI+0Lh8np6UUhlF2jxgNO5PYCoQVMoxbyYHqaleR0Qs12oHooqGAq7HM0kn0FWSSyZH/LBOf71RCJ2bIMaD09KWYKCB5UmfehVwP9SM+pNAxPM5OZxxxwKjMkZIxLIfwqUq/byUGaglmZsDzY8A/wAK9aBEjMpHzI7YqMx5j+W3YnPrU6L8m8yOcjjAqsZniKyIZNwbqD0oAHDYA8kAjsTTo2POCiY5Ap9xDIYUuJgCZD1L8moLWBpp9saKSxwMmgTLieIby1tJLRkimVsgM3BFWoJ4Vt1kvLYLHMhG8L8q+mKT7bpyRw2VxAu+JzvKAZJ966G40NL6zjIby4CcbR0Va2jFvqZSkkc3/Zdq8UV1amWHJw5lOFYVnXX+hW8kc2nEmVsrIDwfpXa39vLa6THZ27JIyHCFgDhaqTxafehGvSEFv90K2QSarl0J5jh7aET3MYFrvwQSPatCWysX1CdH+zW8T8Lublcck1oL9gs7u4lsZS+TsCsCAue+apCTT9Qu3LwxXDRp/rAMZ+oojFWsx8zObuJIbLUG+yT+bEDjdjGa3re9EqRvGw6Y96ibw3bPPFKzGGFzzgcVnXVtJot5lG8y1b7jCuWrSfQ6Kda+jO40/WBMywXJKnojZ6GtGOHZcl7mTcoT5AO5rgFu1kwwftkEcVuWGvLGnlXXzxdM9cVhTm4PyNp01NHRLLnc6SMB3B6fhWtp9z5cRhZtwIBzisqF1VVuLYiaILt2r/WpYpzJNJ5UTgovKnqvvXoQqKa0PPnTcWdAJl8/CckirMLs33ulZNtdW1oiNk7n4YHnJq01+kjDyTlGOMitUzKSNZChYjqBxSs4bbgNx6f1rKhuMOcHK9CKu+eEJw4K47GquTYsuY5AFVcMKrKjmTEahT6N2oini8ppN4BU9x1qXeCpaLkk/wAXpVILDxkkRk4I6elNc8lVPI/WqryMZCRj5RkntT/uqN3DfWgCfDAfMe/btQGGetQvMAoDDg9qR5CqhsE57joKAJ2cjAJqNmUOCzYGKqSXSmElQWfnkVEHkdY3LADGWWgC5LOuNyszgDt3qr54RSWwAOuKhklWJJJUOcH7o7n0qH7UZVMmwplfut1oCw9G/fMoc7hyc9OaJQCvmFvmXngZqGKQGzG99snI5qu8ghkbDZGPvCkOxDBuXfNJwWIHHcVl3zbg5U9+9aE10Si4ICsecisPWJhFC8a4LFefakykZd0+yNsnHYVg3zsqtlsjGRWtKgmgD78SAZx2NYWpybYDuyHJwAKktIy7l9y5ByTUaTZRUyFP941WaOe4dY4EZ3J+6vWujtfCxtI1l1aRQ7craxnn8TWc6kYrU1hBy2Mu4eRVCQybmI5xyB7/AFqKC0LEse5wSeTXRNagqAkaqozgKOAKZFZKnzuPkAziuSVVyOuFJRdxllYgDzJcbVFRX15uJWP5UHSkvr9RGUU4QdMVhQXpvGlJG3Y2MUQpt6jqVEtiwhbzNzdC2361at+GCn3BqGNDnkcZFWIh87HtmtkjlbK97+6a3mHVZNh+hrQTmApnnFUb8eZYTADlfmFT20vmRRsBwyg5oA0bSVQkQZc5BGPQ1bRlVlK//qrPhQKzox4bkexrQjclQNnI6n1qGBYml+RGIzg4NWUdpG4bCkZzkDmqNwrCMtzyORViDAVSyjPHGKBkl2phu7CTss+M/WtlSwlOOMDNZepKFtEYchJEK8e4rRLYc+pGKBkcrbrjy1OOQTUnRioI4qOIYKvznvml3qszZPJ9aQx1n5MUJXbmQyMSSfeplfEzMrFiRyDWbAV+1zOWba21gpHAyOv6VdSZNw2Nhz1Zh15qQROh8tduaKljh85S5DdeMCigoxZpWCgB7dR6AUKyKeJWOeyriqz480YjiT3zmpPOK7syNx02pVkiyPuk+7MR6k1M0a7Rujbp3aqSszOWIdv944pZHxlmA/4EeKAuSJjkERqPQnNK5Rccp17CqgYZ3KyY9lzTpHdgPmYc9loAutLldodguP4RVOU4iyA+Qe5p2/GNxc8dzioJjmM4QcHu1AEgUNFk4DdstmkiIBJDAEelNSTjaY1HHBHNIjtlwC3B6YxQAs6rjOSSeMgVp6VrdzFE9k8shjcfKTyfpWZKxKHJYAe9QODvVkYgjod/Q1UHZkNXO8PmRpuO5ty43N2/CsW/vHtId0tjvhc/I3QCn6PqF3PaRRzoJXZ8JKzegqnqTieEi+3RmFiSokzuHsK3uYJGZqk0Buo2JV4mXc8cTnBPvWMkphuCYZDCjsM98CtyPR55rW3aYmG2Z22KwAYD1rGaO1Ek++Zgq8IwHU0ijpxrczW4BETQgYAx8x/2j7Vi3M0zy/Z1UTQkZZCMVlFrYwPPLcyG7H3IweCB0FWYoLt908jOplIZQq9u4Gaq9yWVnhntoxKdpRjjCtnFWLe5B2qzAqQRzWvEuntZ7lhRXZSNuOfxriZb37PqEkLcYYhcdDXPVoJ7HVRrWVmdxYanNYSBo3JXOdueK6m01e1v7d4c+SzrtJU44PXB7GvMra+SRFVmwR0PrWpHcEY9uhzXI1KD0Om0Jo9Eit3ghMcuTsIMLDnI9/U1HI/lTrtcCMnlV7GsDTPENzbrsOHXj5WPb2rWivbHUMbGNvNvzz8wrop1tNTlnQ10NwF4wkwmC4A+WntdPLh9uA38IPWsmUXKx73XeucbovmH+IpY9REKLDJkAcK2K6FUTOd02jUi1VI5xGy47YPY1eur3y0jXynLucDa3Fcs7K92HjIYsc49cVrNfBgGGS2MBc9K0UmTY14brfGolXEnRlPSi51NNwG5Qe3visJLthKjOx3rnjHUVWv7ySQ/NEQoPUjGaakTY6aW5AAYA5HQHrUUmoEKFyctw3FY1vqBaHY7sW2jllww+tVv7U3TOu6RVjby2JHAyetVcLGtFdGK2NwV2xe56mo5b5mjJ2spYZCnrVRNSR2WHO5FUc9R+FF3NugwGJHXdTuFjQtwn2YuSTxkk1TluDDcr84YN+tYttNPDNI5ZvJf/lmTx9aSe9n+1qybfLQkkdfoam40jemuBKwBXgDjFUbu7ZmZAfl6iq39ohzGwHzfxDpimXl5CFCrLyDkgc0r2HYBeGVsOwRVGCTWDqd4jzsA4YdM+tMuLk3LvBCsksrt91VPH5VND4Zudolv54rSMc4c5fP0FZyqxW7NI023Yxp7140ITBYcbSe9SQ+H7/VSk11/oNr1Lvyx9cCtyNtJ0jB0+2Ek/wDz2uPmP4DpUFzeT3biVnLuvHPHPtXNUxF9jphh7bjo4LLRbbytNjAYnDTty7fT0qAq00m/aC2cbj6etDskRPnEjA6HpWbfa4sabYyAB09659WbpKOiLM88dqrLkM2O9YF5qXmAqpODx1qhdai87HOcHrUSnMLeueK1hT7kTqW0Q7JlY7jwB0qjp/7vVbmIjhhuArQU/ITjkjP41RuiIdatHH/LRdjfn/8AXrrhbY5Jt3NpMGDPcDOabBKTGu77zE00ZSPZn601chQMfcJ/KsxlkhWgYv8Ad7j2qDTflQRnqgI+mDx+lPDkq8fUMpxSwRlSki85wW/LB/lTGaJjBUk8FRuFWoZtzKCN2QQcGoYVG3eTuGCMVKsYQts7kOPxrNgXHkKqQeAVPvT4jlVcEYOM5PSq2S689cEVLApztx1oGW74mSwmzjCruGD1xzV2OTzPLZDw6g5NVHUtC0ZGMg9vWpNPcyafasf4FwR7jg/yoGWA+1iM59qChaRXBGT606TYTkA00EFgqrgFaQylpkskjo5wyhSpz7NxWtInmEK6Dae47GsPS5Fg+0ROXG2dxwMjrkfzrfNw0W1ANzAZ4PFKwrkyllG1dwUcDBop0XzRg7cfWikO5zUYZVBAQN6ouaJN2znzee+7FTBMJgAj03HFQyYLAfKf90E1QMSKEHAPlqTxlyTj3qbVLe3tZkjtrhJsrliiE4P1pFBC/KXx9AKqlVjbAP1+amIEEn+3n64pxY9GOT6F80i7ckll/AE05SjMDnp6LQNCMNxzhePYmmEYB4H4LU7yAfdEhGPWo3bEQyDyeNzUBcc0YAXBb8wKhWNS7Env3bNSbgOSoz6bSagFwTvO0j3AxQAsygRHlQc9gTSxKrxMXkCsMYGz730qNyzxlt3TsWFRAK20sQccj5qBG94clk+2rasjlX5R2ICrj/GtO+srQ3xv7mISXBIKxl8Ie1cm+pXcMASGfYEPyjGcVXOpX01ys805ZlO4KowufpWsZq1jKUex39zejEUrKpkjwGjzwinpXL+JWsLWS3tWskWF8Sb4upp2nWtzew3EjH95eONpLDt7das3wS1EzmFXlj6B+VBFXuZszrXSLOK0EUgVrmYh0QrhkXtzRe2c8tyE5heM5jAcZHuam0+W2uUaVGCXEg3TE5OB2AzVeXVRYtuCBnbh3fnp0poRzWsqpu44raRxctnfIhwp9elcvcKRKysQxB+9nOa7GC4ee8jeOBGhMhJAHzID1BPvWXqtglsryXCLGpb90idST603qMxIbiSIc/MM9DWtaaphSoJf26YrGw2SD09qWC4+zyM3lq5I2nI7VDgmawm4s6+2vlwpUgc/dNakc+yRJSepzgdK4OK96gqB6VpQX88JGclSOK5p0X0OqNW56HaatdRMNkpwORzzitaPVYbgAXkEbn+9jB/SvPLTVgcZ6e9asGppIflbB9CawcZLYqyZ2BtrCWSOW3unhkQkhZPmA/lUsNtfxSeerQzr0IjfHH0Nc0moxEAsQDnGferA1BguVJI+taKrNbmcqSL17c36ah5zwTRoIyBmM469RUcmru6Krrnb1G3g8elRx6zLGu0SOB0+90q4mulmXeqSZGDuQGrWIt0I+rlOPVVZZJSGVyMMOuPWm/bxFbFmY4Hz9ea1W1K03A/Zbct3IQCmve2Z+Y2VuzdsrT+soPYMoxXURtxcRuBI38J7fhUP2uZ1w0hYZwVxx61fOpW0eEWwtVA6HZn+tOGtKgzFDCpPULGBR9aQfV2Z0U11IxRYXdh02qT1q3a6bfTOJZLVlGMDzPl/nUra3d9RLj/dOMVWn1qZydzknHrSeK7DVDuPfTGR/wDSLuOIE42KSacYdGtCu/zbkjP3nwgP0FYdzcS3EufmAxjPpzTGkjjiIMoZunvisZVpyN40Y7mtPr00amOziS2j6ZRQuR9etZMktxdgu7ljkkk81n3OoxJu5BGeMms+bWXCsEbqOKzSctzVpLY2g8UA+bOAOBmql1qyKg2cbTng1zk9/JJy8hAIzjNU/MZgGKkA1tGmzKVW25p3eqvIeGIHrmqHn+e2Wfed3fmqGqwvHbRSA/K33hRYTp9mVVcFxnK496640Ulc5JVm2Xt24OCOnTFSRMccdM0yOPCuwbryPp3p0Y2OQf8AOKHpoSiaMYGKo64Ci20yjlX6/wCfpV8EE1T1VTPpznPEbK39P6047gzTXJjBPUpn86IjukPoQAajspPMs48nkRgZ9eKkhAO4DjkVD3Gth+0eYvY9qfal47i5gOf3bb1+howokUk4pELteecp5eIA49jQM0Yyyg8cYyp96sq22RMcBlIFRWjFlKlgxAzyO1OLou12HCuCce9QwLSFmUcZPtU0bqDxyM1EPkyMg/0oD5UMAeDgigZeD8bwOaNPybeQZwVlbgfXP9ahXO4joDyPmpbJxGs6k5PmH8qBl/zF+Qd+9I0vzbR/Bk8UFQlv5mOScVXgmWeZxwMgdfbIpDF05k/tPUIZOUkcHHvtFX/LWLaUG5wMEnnis14VjuYn3Y8yQKceu04rRjLhSSPMdD/CegPrQIsJclFALDnnpRTWIfB4BxiilYDLLKRnjr2U1ILeVnjKOJDIuQoYAqB6is7fIQN7EDOeZBT7WR4bgzxMEk6ZA3VQrluRlCgZQH6k1TPBODnPcLTpJXClgWP4AZqIMcAsV/FqBko4Unngd2ApY1UsSwBHuxNQCTODuXnqQuaVJMgkbuvYYoGiZmiyQqbse1RySkRr8pHPPy07zIgD5m7n/axUakPLGiKu7PA3ZzTsSx9z5kTYbKE4OC2OPWowMh2bDdvWtaewZ7KS6v7hUu2OY4SnLKOwrNmvXkghhViSgIKhAm36+tFhFaRhzgYI9EqJNx+8rn0wAKdIxEWSfm75kqLfgDlOfQk0DFmHynKEDtlhmo12gYwPzokfdnCr9QhoQkqPX020AxjNLFKssNwY5FGEZWPy11llbWlpbC8kuJLlNu51YdSeprmYuJlMhZYwwJIAzipvE2ow3l5FHp9y726x4POAfXNap2MnE0NV1SG5UWdgqo7kFpdoAVe1c/ue102V51WeGVymS2drDuKmtrm30+HzGMjyOu0xgDHHQ5puoskGlQQho/NkO9lByRmrTFYr7IZdWjtbIu0D4LCI45x1rP1yJ57+O3yxMY2+ZIfx5qdBc2Dw3CAxlhuRvUVFq99czp5EojAPzEp1Y/WgRjGCRVMhX5OgOetQ7Bk8YNXYZABl2EmwYWF+Qal1CFIILZjaeTI5JYls5oC5klSJD6CpDPJlcuSB0GamitZ7tpPJjLbF3NjsKqsCV6EEg8UDTsW4rhpJArELngNnFWvNlifaCGZeSV5qjFC7I7beEGTRFO0W7DbVI5qHFMtVGjZh1ZxgE8YxzV6LVyoGH/CskLcajNEptlijxkyBMZA71WmaOCRUhk8xccnGMGsnQNY1l1Osh1gMuGAY+9TJqCgZZhnOcZrjUuSeAelSGdh/FWbos0VVHapqKkZyR7U9NRQH5iQK45NRlVcbiwHQHtQ2oyMOTis3SKVRHaPqVvj7x/KoTqcQBw1cZ9tlP8dIbuTu/fFCosftEde2swqvIJx71Vm1xCpKKFOeOa5YzOcgvTDKp/iJqlRYnVRuS627N944HocVRl1WR2yGbj1NZZmBlKrzikYsQfL6etaqj3M5VuxbM7ycsc88CkDs+MDCtn5qZ5YWfcP4SCue+abudY1VegZuPxq1TijJ1WyYIqBm+9gYG7+dDyi3t8Hoo3c0zzBny37n+hqC7LSWspxhVAH1xVxRDkMANyDJI5ZWP3T2pP7MVYXdXIYDK7eaSPGEVOPTn1q/a27NpVxcpOimLIKnqa2Rn1I9Gbz4trnGG2E+taE0YWXA6ZNUdMi2xFyMFm3CtKaLbAjIS+erGsZ7miZAgJB9qbMph0+5Z8EYU8fWpgmxT34qK/z/AGVdZGPlA/WlHcGN065DWqHPbFaG5Y2DD+Ic/hWJpcRaxUjjkirzz7ZI0Pr/AEoktRxehdDA7M88UWTlJpmU/dYhh7HmmJnzBj0xS2p238o7Mqt9e1SVc1Im2yqAeORUhwFfPeoRwybQTnnNSPl4zz8pzx6VLA0BtZ9xPJGabwGbDDBxjPrVaF9yJk5IGMVLHuZTwcg/nSGXIz8qnbnIPQdKZbsy3twGBCsodcn2wf5Cosl0BUnGRxTouL/6Rj8iT/hQBsKwktlBI6CqEaNFekrgbQOB3yalhbcuwZpLhRw4zuHBNIY7UyIYI5MnKSo3T3x/WrSGOSXdHIUVhyMYJIqjfyFtPmbJbaCDweowf6VoI6TItwgTBG5lxypoAsShN2UbAIzg9qKrMLliGEkfI+lFAGO1ncR24uDH+5JwHEfU/jTt77Bu3BfqBUXnXEuI5biZ4QciN5DtB9cUrKvGNv1CZxVsgRsHjcpAPY5pmSB8rEj/AHKdhmBUFvyCimbFzghSR235pDBpAgIw3vlsUwShOiA+xNB6kbVDH0XNOYMgGA5z6DFAXEL7x0UH2TOKtXcCrepHZSPcZUHKgcH0qoC4QjByeu5+lXLKe6cCyt2iTe28n+LP+91FNBctR+KL62WSMW9sv8OT1/8A11myzPcxB5I4U5L5UEk5PSq8oIlbeec84TrSl2GBlgMdcgU2xBKx8oDGB7R0942UAEOOMjOFqIttw27kcjc+a3NWu4ruwtjc2zR3u0FQ0eRt9jSGYMmQOQ2PXzBUjGM2ytkbs9M1HLyuFQj6R05l/cjAII5pAQ7gU5C/jVZIy0oRBuZjgbRzUxzt79T3xUunXUFlqCXEsXmIoxgHp749atCY2OzchLiSNlgWTa744461W1g2k2pNJZ4EbAcYxz/k10Os+JLe60JYLVUSSRsPGU+YDqc9qZZ2i3Ueb20jjjDKwuY+rcdB+VWiWc99kv7nyImykeCEL9F9aY9vHYszNcxPcFtgTGVArdisIrqe+IeSW3bhJWyAOecflWPONKjjhghj825V8mXoMZ75pkXKAnZk+zrZBLhOEdB1BPJNa9zFb3FmPtkB3wIA+zk/XNV7ueJbF4badVuY8szgcsD2BrCa5uSrDzZG3DDc9RTEbN1cWkOpxnTkc28abZAo4IPrWM0VrNqWA/lQlcsQOhq/YTvp9tJcLCZg42nDdPqPwqg9sGu41EseZPmJB4T2oGQrGx890yY1O3eeh9KhRQXIPStaSWOC0lspfmVSCjRdM9yfWstRiQ80AaDandKI1WUgRjaBjtWeTufJPJ5qSQYLfSoud64pMQMu1X25554qaW1WK1hm87c0mdyj+GiASFJ3DIEGAQ3Xn0qaKeJdNe3FsHuZHG185x7CkFyhk/yqUcKD/tYpbi3e1uPLk2k8H5Tmo35A54B/Wgq7Efc27ttwR70SyNPMpyMs2fQdKkJiNuOWEvf0xUZALwcAZJP04poLgpJkPv6U5cBQPQ4FLhVK7cFvpUhwwxjHHIpgRpCFunGcfKD9etTBNkjKT1GR+FMAzdHLdIhjvTtmXUuSeevsaQD4iTbrnkhuM9etJlo4EkIz8zZ+madGMbEIHDYJ9s1ZeFC3lQnNuCNxbr6mpbGVoFOzzMAgMVOeo5qMqpjJY5DNkr7VKP3d/JCpIjJyV9BSTCKOd1A4ZCM+9AmUJFe3cumCithQeoJ7U8WkjQF5sRLnJUHJNISJZ4kz8o+ZvwrRkZHRirE5GV7n8K0bsJIspEYiEKbVwNo/Cppp2eOO2jT7g3sfaoFY/advJAUHJPXNSwsBfsc4yoBzz71kzSxCZBsc55/+vRqIK6XO395c/qKWGGJvOZmJ68fjUWozNJpkozkBacdxMTRFLadG5OfmPFTzx4CuMfeXPtzVHR5ClgmWOAW4q7PL/o0nHGMj86J/FYI7D48rKUOdoHWiOUG+mKt/CuPbFTMyiQkkYZePeqcUZj1A5Hy+XSsM2VkLkEnGecelSIwVkQfdLcH1rP8AtcXklugC1YQt5EaAklACKhoZdVSeQG4OBUqbhKcZ55xmqhZiDlsHPPNWYtoI5BXGOv40BcuQHKngDnnmo2zHqkDM42vGyH8MEf1oj2jK57cVWu2CmCUggo/P06Uh3NmOXy51Yjhl6fSnySKXC7/mJ9OKrAh5IgozgZPNKSwk+UDj9OKQywMvaNG3BI28nrxS213GI7Vc7WZApx3wOhpjv5kALghiwHsBmo0gS1jhaSXI5C5OQDnj88frQBpNGhOVmCKeQOtFRJewgfOkZJOe1FAzPiubUWLwi2Z7tmyJQMBV9hURPOGLZPHL4qohB2cct3JrqtG0q3OnpqMih3XJ2FRg84q0rmUnYy/7LuYWVZIQpbpk5P41TO6NmK+YpBwcYHFbhW3vxcRvCwW3YnO8ktweCfTgVhyqoMaBFwwyM84ptAnchMhLqpByPVq0LZE8p5HtmnQof9WTlD6n2rNKlZVBIOPbFT3U/nMXUGIOMMqNgHFSUNEE0kTuIn2p98rH0z0yajUsJHDBx8oxkgUW11J+8gVmWJwWdQ3D4HGaS3kL72VUXnHAzQBFIRvJO0895DUjKrRqQq5x6E05t4BO4D6KKdK4ESBgx+hxSAhkLCAjy2HPQKAMUoLEhmdmwMLufoPSoWCt/Cc9iWJqxBD8hbI6+lMBnmbJN6yKrgcZOaXcvl7mOeOuKZMpWT7zdDTGlIjA5xj1oGMIRkByc/7lQSDGQMj/AIDT1dSPukf8CqF3xIvHXPerQCsxERiAUISGJPXNSR6xdWq28IkY28LbggOM561GzbgflH5VWlGRQJ6nRW+tXMltK+I47SBC208nJ6c1jxXrHQLpGijZ5ZNhkI5C+1QG6mSy+zq2IpCC64646VSKDy2HoeKpMzaLeoXNjbRpbabHnfHiaVhksfQVlpcvAGAwVcgMp7jNI/JI7jvUDnHJGaoRfaKbyvtMShIZM5APQDtTJHjktQ5jQzSPksDggDtinWkAnysjMeMr/s1XuXkdopmZcuvICgYoAjYg5HrTZhgxERBAVGCP4veg/e/CmNId4J52nAzSAsSxMp+ZcZGRk84qALmUDvT3dpG+Yk8Y5psfMhz7UANj4QZOSHp/IKsvDA0DggjqKBSETXFy1xEqsi5XAL45ar/hyysbgzLfY/2cnH+TWYZWkbB/hULTwoFoZepV8YoGF1BHBdyxRPvQEhW9RVdV5QY/hIH1rX8PW8V7d3i3C7wkYKg9Ac1VvoUg1F44wQgzgE+wpjK0ChriMOSqnkmnkBd5XnLHaaj2/cOfWnOcwJ9R/KgBBhb/AI/55YH1pVJZVz/FxS/duPqFP86T7rD0DNQBIoJ29ietWW2hWG/5tmSB37VSjk7hcVPHKQySY4jI49c1mykRyFl3u5GX4HtimNiQkNuJGOv0qe8VXsy4AXkHH44/rUA5AJ6g7c/hVCZVZMToO7A4q9DHtIXHCcfrzUDrl427rIP61etRvHPXcefxNVISI4S0sskhXManb+WKsbUba3AIYZA4znFQWx2RXC9RvP8AIU0uUQ4PUAVBSHeaxMpji+R2OBupW8p4WWXKRMBmhAGO4ZBUgdevGKp3Tt9nuefunA+lNbg9ia2WIv5MD5iBLAmrFzJ+4k2DPy8n6Vm6LGNvmZO4NtH41pSqPs02P7jU5r3gjsSyOBLsx/B8pqVGDThSOQAM9zkVTi+cpk87FbPvxVtv3bjHORipBjDCSNg6McEewq6x8uJTuywYAn2qJRnb+VLOMqWz0OP/AB4VNxlm1uBIwVx8rZDHvntVlZY/uh8OjZA6cdOPzrFJMcsW3uT/ADq/ChdNxY5xmgDSSQiYAlj6/SotQ8x7OXbu456d6lhOVDchsdc06T9/DLGxbBGOv0oGTxSs0UMgIwyg+/IpzyfOyDgkA1T0smXTrXJ52AflxU0g/eYzznrSGJcTGNYDvx5h2An6Z/pV7fKUXfGjxnkqx+99KyNTm229kQoyLgAfrWnA7SQIXJK46ZI/WkFyV4JG2mER+XjjcmTRSxxjaQrMoB9aKBn/2Q=="/>
          <p:cNvSpPr>
            <a:spLocks noChangeAspect="1" noChangeArrowheads="1"/>
          </p:cNvSpPr>
          <p:nvPr/>
        </p:nvSpPr>
        <p:spPr bwMode="auto">
          <a:xfrm>
            <a:off x="1595438" y="-144463"/>
            <a:ext cx="304800" cy="304801"/>
          </a:xfrm>
          <a:prstGeom prst="rect">
            <a:avLst/>
          </a:prstGeom>
          <a:noFill/>
        </p:spPr>
        <p:txBody>
          <a:bodyPr vert="horz" wrap="square" lIns="91440" tIns="45720" rIns="91440" bIns="45720" numCol="1" anchor="t" anchorCtr="0" compatLnSpc="1"/>
          <a:lstStyle/>
          <a:p>
            <a:endParaRPr lang="zh-CN" altLang="en-US"/>
          </a:p>
        </p:txBody>
      </p:sp>
      <p:pic>
        <p:nvPicPr>
          <p:cNvPr id="1027" name="Picture 3" descr="C:\Users\Administrator.USER-20171227MS\Desktop\timgCAHAN9O1.jpg"/>
          <p:cNvPicPr>
            <a:picLocks noGrp="1" noChangeAspect="1" noChangeArrowheads="1"/>
          </p:cNvPicPr>
          <p:nvPr>
            <p:ph idx="1"/>
          </p:nvPr>
        </p:nvPicPr>
        <p:blipFill>
          <a:blip r:embed="rId2"/>
          <a:stretch>
            <a:fillRect/>
          </a:stretch>
        </p:blipFill>
        <p:spPr bwMode="auto">
          <a:xfrm>
            <a:off x="1595438" y="2204864"/>
            <a:ext cx="4225652" cy="3810000"/>
          </a:xfrm>
          <a:prstGeom prst="rect">
            <a:avLst/>
          </a:prstGeom>
          <a:noFill/>
        </p:spPr>
      </p:pic>
      <p:pic>
        <p:nvPicPr>
          <p:cNvPr id="1028" name="Picture 4" descr="C:\Users\Administrator.USER-20171227MS\Desktop\timg[6].jpg"/>
          <p:cNvPicPr>
            <a:picLocks noChangeAspect="1" noChangeArrowheads="1"/>
          </p:cNvPicPr>
          <p:nvPr/>
        </p:nvPicPr>
        <p:blipFill>
          <a:blip r:embed="rId3"/>
          <a:stretch>
            <a:fillRect/>
          </a:stretch>
        </p:blipFill>
        <p:spPr bwMode="auto">
          <a:xfrm>
            <a:off x="6125890" y="2250728"/>
            <a:ext cx="4290590" cy="3764136"/>
          </a:xfrm>
          <a:prstGeom prst="rect">
            <a:avLst/>
          </a:prstGeom>
          <a:noFill/>
        </p:spPr>
      </p:pic>
      <p:sp>
        <p:nvSpPr>
          <p:cNvPr id="7" name="TextBox 6"/>
          <p:cNvSpPr txBox="1"/>
          <p:nvPr/>
        </p:nvSpPr>
        <p:spPr>
          <a:xfrm>
            <a:off x="1981200" y="2420888"/>
            <a:ext cx="1021080" cy="1106805"/>
          </a:xfrm>
          <a:prstGeom prst="rect">
            <a:avLst/>
          </a:prstGeom>
          <a:noFill/>
        </p:spPr>
        <p:txBody>
          <a:bodyPr wrap="none" rtlCol="0">
            <a:spAutoFit/>
          </a:bodyPr>
          <a:lstStyle/>
          <a:p>
            <a:r>
              <a:rPr lang="zh-CN" altLang="en-US" sz="6600" b="1" smtClean="0">
                <a:solidFill>
                  <a:srgbClr val="FF0000"/>
                </a:solidFill>
              </a:rPr>
              <a:t>盐</a:t>
            </a:r>
            <a:endParaRPr lang="zh-CN" altLang="en-US" sz="6600" b="1">
              <a:solidFill>
                <a:srgbClr val="FF0000"/>
              </a:solidFill>
            </a:endParaRPr>
          </a:p>
        </p:txBody>
      </p:sp>
      <p:sp>
        <p:nvSpPr>
          <p:cNvPr id="8" name="TextBox 7"/>
          <p:cNvSpPr txBox="1"/>
          <p:nvPr/>
        </p:nvSpPr>
        <p:spPr>
          <a:xfrm>
            <a:off x="9382223" y="2250728"/>
            <a:ext cx="1024890" cy="1106805"/>
          </a:xfrm>
          <a:prstGeom prst="rect">
            <a:avLst/>
          </a:prstGeom>
          <a:noFill/>
        </p:spPr>
        <p:txBody>
          <a:bodyPr wrap="none" rtlCol="0">
            <a:spAutoFit/>
          </a:bodyPr>
          <a:lstStyle/>
          <a:p>
            <a:r>
              <a:rPr lang="zh-CN" altLang="en-US" sz="6600" b="1" smtClean="0">
                <a:solidFill>
                  <a:srgbClr val="FF0000"/>
                </a:solidFill>
                <a:latin typeface="黑体" panose="02010609060101010101" charset="-122"/>
                <a:ea typeface="黑体" panose="02010609060101010101" charset="-122"/>
              </a:rPr>
              <a:t>糖</a:t>
            </a:r>
            <a:endParaRPr lang="zh-CN" altLang="en-US" sz="6600" b="1">
              <a:solidFill>
                <a:srgbClr val="FF0000"/>
              </a:solidFill>
              <a:latin typeface="黑体" panose="02010609060101010101" charset="-122"/>
              <a:ea typeface="黑体" panose="02010609060101010101" charset="-122"/>
            </a:endParaRP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26060" y="2222500"/>
            <a:ext cx="664210" cy="2553335"/>
          </a:xfrm>
          <a:prstGeom prst="rect">
            <a:avLst/>
          </a:prstGeom>
          <a:noFill/>
        </p:spPr>
        <p:txBody>
          <a:bodyPr wrap="square" rtlCol="0">
            <a:spAutoFit/>
          </a:bodyPr>
          <a:lstStyle/>
          <a:p>
            <a:r>
              <a:rPr lang="zh-CN" altLang="en-US" sz="4000" b="1">
                <a:solidFill>
                  <a:srgbClr val="FF0000"/>
                </a:solidFill>
              </a:rPr>
              <a:t>真</a:t>
            </a:r>
            <a:endParaRPr lang="zh-CN" altLang="en-US" sz="4000" b="1">
              <a:solidFill>
                <a:srgbClr val="FF0000"/>
              </a:solidFill>
            </a:endParaRPr>
          </a:p>
          <a:p>
            <a:r>
              <a:rPr lang="zh-CN" altLang="en-US" sz="4000" b="1">
                <a:solidFill>
                  <a:srgbClr val="FF0000"/>
                </a:solidFill>
              </a:rPr>
              <a:t>题</a:t>
            </a:r>
            <a:endParaRPr lang="zh-CN" altLang="en-US" sz="4000" b="1">
              <a:solidFill>
                <a:srgbClr val="FF0000"/>
              </a:solidFill>
            </a:endParaRPr>
          </a:p>
          <a:p>
            <a:r>
              <a:rPr lang="zh-CN" altLang="en-US" sz="4000" b="1">
                <a:solidFill>
                  <a:srgbClr val="FF0000"/>
                </a:solidFill>
              </a:rPr>
              <a:t>回</a:t>
            </a:r>
            <a:endParaRPr lang="zh-CN" altLang="en-US" sz="4000" b="1">
              <a:solidFill>
                <a:srgbClr val="FF0000"/>
              </a:solidFill>
            </a:endParaRPr>
          </a:p>
          <a:p>
            <a:r>
              <a:rPr lang="zh-CN" altLang="en-US" sz="4000" b="1">
                <a:solidFill>
                  <a:srgbClr val="FF0000"/>
                </a:solidFill>
              </a:rPr>
              <a:t>顾</a:t>
            </a:r>
            <a:endParaRPr lang="zh-CN" altLang="en-US" sz="4000" b="1">
              <a:solidFill>
                <a:srgbClr val="FF0000"/>
              </a:solidFill>
            </a:endParaRPr>
          </a:p>
        </p:txBody>
      </p:sp>
      <p:sp>
        <p:nvSpPr>
          <p:cNvPr id="3" name="文本框 2"/>
          <p:cNvSpPr txBox="1"/>
          <p:nvPr/>
        </p:nvSpPr>
        <p:spPr>
          <a:xfrm>
            <a:off x="1256030" y="349250"/>
            <a:ext cx="675005" cy="1931035"/>
          </a:xfrm>
          <a:prstGeom prst="rect">
            <a:avLst/>
          </a:prstGeom>
          <a:noFill/>
        </p:spPr>
        <p:txBody>
          <a:bodyPr vert="eaVert" wrap="square" rtlCol="0">
            <a:spAutoFit/>
          </a:bodyPr>
          <a:lstStyle/>
          <a:p>
            <a:r>
              <a:rPr lang="zh-CN" altLang="en-US" sz="3200" b="1">
                <a:solidFill>
                  <a:srgbClr val="FF0000"/>
                </a:solidFill>
                <a:highlight>
                  <a:srgbClr val="00FF00"/>
                </a:highlight>
              </a:rPr>
              <a:t>论证思路</a:t>
            </a:r>
            <a:endParaRPr lang="zh-CN" altLang="en-US" sz="3200" b="1">
              <a:solidFill>
                <a:srgbClr val="FF0000"/>
              </a:solidFill>
              <a:highlight>
                <a:srgbClr val="00FF00"/>
              </a:highlight>
            </a:endParaRPr>
          </a:p>
        </p:txBody>
      </p:sp>
      <p:sp>
        <p:nvSpPr>
          <p:cNvPr id="4" name="文本框 3"/>
          <p:cNvSpPr txBox="1"/>
          <p:nvPr/>
        </p:nvSpPr>
        <p:spPr>
          <a:xfrm>
            <a:off x="1256030" y="2562860"/>
            <a:ext cx="675005" cy="1931035"/>
          </a:xfrm>
          <a:prstGeom prst="rect">
            <a:avLst/>
          </a:prstGeom>
          <a:noFill/>
        </p:spPr>
        <p:txBody>
          <a:bodyPr vert="eaVert" wrap="square" rtlCol="0">
            <a:spAutoFit/>
          </a:bodyPr>
          <a:lstStyle/>
          <a:p>
            <a:r>
              <a:rPr lang="zh-CN" altLang="en-US" sz="3200" b="1">
                <a:solidFill>
                  <a:srgbClr val="FF0000"/>
                </a:solidFill>
                <a:highlight>
                  <a:srgbClr val="00FF00"/>
                </a:highlight>
              </a:rPr>
              <a:t>论证方法</a:t>
            </a:r>
            <a:endParaRPr lang="zh-CN" altLang="en-US" sz="3200" b="1">
              <a:solidFill>
                <a:srgbClr val="FF0000"/>
              </a:solidFill>
              <a:highlight>
                <a:srgbClr val="00FF00"/>
              </a:highlight>
            </a:endParaRPr>
          </a:p>
        </p:txBody>
      </p:sp>
      <p:graphicFrame>
        <p:nvGraphicFramePr>
          <p:cNvPr id="5" name="表格 4"/>
          <p:cNvGraphicFramePr>
            <a:graphicFrameLocks noGrp="1"/>
          </p:cNvGraphicFramePr>
          <p:nvPr>
            <p:custDataLst>
              <p:tags r:id="rId2"/>
            </p:custDataLst>
          </p:nvPr>
        </p:nvGraphicFramePr>
        <p:xfrm>
          <a:off x="1814195" y="243840"/>
          <a:ext cx="4851400" cy="1920240"/>
        </p:xfrm>
        <a:graphic>
          <a:graphicData uri="http://schemas.openxmlformats.org/drawingml/2006/table">
            <a:tbl>
              <a:tblPr firstRow="1" bandRow="1">
                <a:tableStyleId>{5C22544A-7EE6-4342-B048-85BDC9FD1C3A}</a:tableStyleId>
              </a:tblPr>
              <a:tblGrid>
                <a:gridCol w="4851400"/>
              </a:tblGrid>
              <a:tr h="640080">
                <a:tc>
                  <a:txBody>
                    <a:bodyPr vert="horz" wrap="square"/>
                    <a:lstStyle/>
                    <a:p>
                      <a:pPr>
                        <a:buNone/>
                      </a:pPr>
                      <a:r>
                        <a:rPr lang="zh-CN" altLang="en-US" b="1">
                          <a:solidFill>
                            <a:srgbClr val="FF0000"/>
                          </a:solidFill>
                        </a:rPr>
                        <a:t>请简要分析文章的论证结构。</a:t>
                      </a:r>
                      <a:r>
                        <a:rPr lang="zh-CN" altLang="en-US" b="1">
                          <a:solidFill>
                            <a:schemeClr val="tx1"/>
                          </a:solidFill>
                          <a:latin typeface="楷体" panose="02010609060101010101" charset="-122"/>
                          <a:ea typeface="楷体" panose="02010609060101010101" charset="-122"/>
                          <a:cs typeface="楷体" panose="02010609060101010101" charset="-122"/>
                        </a:rPr>
                        <a:t>（</a:t>
                      </a:r>
                      <a:r>
                        <a:rPr lang="en-US" altLang="zh-CN" b="1">
                          <a:solidFill>
                            <a:schemeClr val="tx1"/>
                          </a:solidFill>
                          <a:latin typeface="楷体" panose="02010609060101010101" charset="-122"/>
                          <a:ea typeface="楷体" panose="02010609060101010101" charset="-122"/>
                          <a:cs typeface="楷体" panose="02010609060101010101" charset="-122"/>
                        </a:rPr>
                        <a:t>2021</a:t>
                      </a:r>
                      <a:r>
                        <a:rPr lang="zh-CN" altLang="en-US" b="1">
                          <a:solidFill>
                            <a:schemeClr val="tx1"/>
                          </a:solidFill>
                          <a:latin typeface="楷体" panose="02010609060101010101" charset="-122"/>
                          <a:ea typeface="楷体" panose="02010609060101010101" charset="-122"/>
                          <a:cs typeface="楷体" panose="02010609060101010101" charset="-122"/>
                        </a:rPr>
                        <a:t>年新高考全国卷</a:t>
                      </a:r>
                      <a:r>
                        <a:rPr lang="en-US" altLang="zh-CN" b="1">
                          <a:solidFill>
                            <a:schemeClr val="tx1"/>
                          </a:solidFill>
                          <a:latin typeface="楷体" panose="02010609060101010101" charset="-122"/>
                          <a:ea typeface="楷体" panose="02010609060101010101" charset="-122"/>
                          <a:cs typeface="楷体" panose="02010609060101010101" charset="-122"/>
                        </a:rPr>
                        <a:t>2</a:t>
                      </a:r>
                      <a:r>
                        <a:rPr lang="zh-CN" altLang="en-US" b="1">
                          <a:solidFill>
                            <a:schemeClr val="tx1"/>
                          </a:solidFill>
                          <a:latin typeface="楷体" panose="02010609060101010101" charset="-122"/>
                          <a:ea typeface="楷体" panose="02010609060101010101" charset="-122"/>
                          <a:cs typeface="楷体" panose="02010609060101010101" charset="-122"/>
                        </a:rPr>
                        <a:t>第</a:t>
                      </a:r>
                      <a:r>
                        <a:rPr lang="en-US" altLang="zh-CN" b="1">
                          <a:solidFill>
                            <a:schemeClr val="tx1"/>
                          </a:solidFill>
                          <a:latin typeface="楷体" panose="02010609060101010101" charset="-122"/>
                          <a:ea typeface="楷体" panose="02010609060101010101" charset="-122"/>
                          <a:cs typeface="楷体" panose="02010609060101010101" charset="-122"/>
                        </a:rPr>
                        <a:t>4</a:t>
                      </a:r>
                      <a:r>
                        <a:rPr lang="zh-CN" altLang="en-US" b="1">
                          <a:solidFill>
                            <a:schemeClr val="tx1"/>
                          </a:solidFill>
                          <a:latin typeface="楷体" panose="02010609060101010101" charset="-122"/>
                          <a:ea typeface="楷体" panose="02010609060101010101" charset="-122"/>
                          <a:cs typeface="楷体" panose="02010609060101010101" charset="-122"/>
                        </a:rPr>
                        <a:t>题）</a:t>
                      </a:r>
                      <a:endParaRPr lang="zh-CN" altLang="en-US" b="1">
                        <a:solidFill>
                          <a:schemeClr val="tx1"/>
                        </a:solidFill>
                        <a:latin typeface="楷体" panose="02010609060101010101" charset="-122"/>
                        <a:ea typeface="楷体" panose="02010609060101010101" charset="-122"/>
                        <a:cs typeface="楷体" panose="02010609060101010101" charset="-122"/>
                      </a:endParaRPr>
                    </a:p>
                  </a:txBody>
                  <a:tcPr/>
                </a:tc>
              </a:tr>
              <a:tr h="640080">
                <a:tc>
                  <a:txBody>
                    <a:bodyPr vert="horz" wrap="square"/>
                    <a:lstStyle/>
                    <a:p>
                      <a:pPr>
                        <a:buNone/>
                      </a:pPr>
                      <a:r>
                        <a:rPr lang="zh-CN" altLang="en-US" b="1">
                          <a:solidFill>
                            <a:srgbClr val="FF0000"/>
                          </a:solidFill>
                        </a:rPr>
                        <a:t>请简要分析材料一和材料二的论证思路。</a:t>
                      </a:r>
                      <a:r>
                        <a:rPr lang="zh-CN" altLang="en-US" b="1">
                          <a:solidFill>
                            <a:schemeClr val="tx1"/>
                          </a:solidFill>
                          <a:latin typeface="楷体" panose="02010609060101010101" charset="-122"/>
                          <a:ea typeface="楷体" panose="02010609060101010101" charset="-122"/>
                          <a:cs typeface="楷体" panose="02010609060101010101" charset="-122"/>
                        </a:rPr>
                        <a:t>（</a:t>
                      </a:r>
                      <a:r>
                        <a:rPr lang="en-US" altLang="zh-CN" b="1">
                          <a:solidFill>
                            <a:schemeClr val="tx1"/>
                          </a:solidFill>
                          <a:latin typeface="楷体" panose="02010609060101010101" charset="-122"/>
                          <a:ea typeface="楷体" panose="02010609060101010101" charset="-122"/>
                          <a:cs typeface="楷体" panose="02010609060101010101" charset="-122"/>
                        </a:rPr>
                        <a:t>2021</a:t>
                      </a:r>
                      <a:r>
                        <a:rPr lang="zh-CN" altLang="en-US" b="1">
                          <a:solidFill>
                            <a:schemeClr val="tx1"/>
                          </a:solidFill>
                          <a:latin typeface="楷体" panose="02010609060101010101" charset="-122"/>
                          <a:ea typeface="楷体" panose="02010609060101010101" charset="-122"/>
                          <a:cs typeface="楷体" panose="02010609060101010101" charset="-122"/>
                        </a:rPr>
                        <a:t>年新高考全国卷</a:t>
                      </a:r>
                      <a:r>
                        <a:rPr lang="en-US" altLang="zh-CN" b="1">
                          <a:solidFill>
                            <a:schemeClr val="tx1"/>
                          </a:solidFill>
                          <a:latin typeface="楷体" panose="02010609060101010101" charset="-122"/>
                          <a:ea typeface="楷体" panose="02010609060101010101" charset="-122"/>
                          <a:cs typeface="楷体" panose="02010609060101010101" charset="-122"/>
                        </a:rPr>
                        <a:t>1</a:t>
                      </a:r>
                      <a:r>
                        <a:rPr lang="zh-CN" altLang="en-US" b="1">
                          <a:solidFill>
                            <a:schemeClr val="tx1"/>
                          </a:solidFill>
                          <a:latin typeface="楷体" panose="02010609060101010101" charset="-122"/>
                          <a:ea typeface="楷体" panose="02010609060101010101" charset="-122"/>
                          <a:cs typeface="楷体" panose="02010609060101010101" charset="-122"/>
                        </a:rPr>
                        <a:t>第</a:t>
                      </a:r>
                      <a:r>
                        <a:rPr lang="en-US" altLang="zh-CN" b="1">
                          <a:solidFill>
                            <a:schemeClr val="tx1"/>
                          </a:solidFill>
                          <a:latin typeface="楷体" panose="02010609060101010101" charset="-122"/>
                          <a:ea typeface="楷体" panose="02010609060101010101" charset="-122"/>
                          <a:cs typeface="楷体" panose="02010609060101010101" charset="-122"/>
                        </a:rPr>
                        <a:t>4</a:t>
                      </a:r>
                      <a:r>
                        <a:rPr lang="zh-CN" altLang="en-US" b="1">
                          <a:solidFill>
                            <a:schemeClr val="tx1"/>
                          </a:solidFill>
                          <a:latin typeface="楷体" panose="02010609060101010101" charset="-122"/>
                          <a:ea typeface="楷体" panose="02010609060101010101" charset="-122"/>
                          <a:cs typeface="楷体" panose="02010609060101010101" charset="-122"/>
                        </a:rPr>
                        <a:t>题）</a:t>
                      </a:r>
                      <a:endParaRPr lang="zh-CN" altLang="en-US" b="1">
                        <a:solidFill>
                          <a:schemeClr val="tx1"/>
                        </a:solidFill>
                        <a:latin typeface="楷体" panose="02010609060101010101" charset="-122"/>
                        <a:ea typeface="楷体" panose="02010609060101010101" charset="-122"/>
                        <a:cs typeface="楷体" panose="02010609060101010101" charset="-122"/>
                      </a:endParaRPr>
                    </a:p>
                  </a:txBody>
                  <a:tcPr/>
                </a:tc>
              </a:tr>
              <a:tr h="640080">
                <a:tc>
                  <a:txBody>
                    <a:bodyPr vert="horz" wrap="square"/>
                    <a:lstStyle/>
                    <a:p>
                      <a:pPr>
                        <a:buNone/>
                      </a:pPr>
                      <a:r>
                        <a:rPr lang="zh-CN" altLang="en-US" b="1">
                          <a:solidFill>
                            <a:srgbClr val="FF0000"/>
                          </a:solidFill>
                        </a:rPr>
                        <a:t>请简要梳理材料一的行文脉络。</a:t>
                      </a:r>
                      <a:r>
                        <a:rPr lang="zh-CN" altLang="en-US" b="1">
                          <a:solidFill>
                            <a:schemeClr val="tx1"/>
                          </a:solidFill>
                          <a:latin typeface="楷体" panose="02010609060101010101" charset="-122"/>
                          <a:ea typeface="楷体" panose="02010609060101010101" charset="-122"/>
                          <a:cs typeface="楷体" panose="02010609060101010101" charset="-122"/>
                        </a:rPr>
                        <a:t>（</a:t>
                      </a:r>
                      <a:r>
                        <a:rPr lang="en-US" altLang="zh-CN" b="1">
                          <a:solidFill>
                            <a:schemeClr val="tx1"/>
                          </a:solidFill>
                          <a:latin typeface="楷体" panose="02010609060101010101" charset="-122"/>
                          <a:ea typeface="楷体" panose="02010609060101010101" charset="-122"/>
                          <a:cs typeface="楷体" panose="02010609060101010101" charset="-122"/>
                        </a:rPr>
                        <a:t>2020</a:t>
                      </a:r>
                      <a:r>
                        <a:rPr lang="zh-CN" altLang="en-US" b="1">
                          <a:solidFill>
                            <a:schemeClr val="tx1"/>
                          </a:solidFill>
                          <a:latin typeface="楷体" panose="02010609060101010101" charset="-122"/>
                          <a:ea typeface="楷体" panose="02010609060101010101" charset="-122"/>
                          <a:cs typeface="楷体" panose="02010609060101010101" charset="-122"/>
                        </a:rPr>
                        <a:t>年新高考全国卷</a:t>
                      </a:r>
                      <a:r>
                        <a:rPr lang="en-US" altLang="zh-CN" b="1">
                          <a:solidFill>
                            <a:schemeClr val="tx1"/>
                          </a:solidFill>
                          <a:latin typeface="楷体" panose="02010609060101010101" charset="-122"/>
                          <a:ea typeface="楷体" panose="02010609060101010101" charset="-122"/>
                          <a:cs typeface="楷体" panose="02010609060101010101" charset="-122"/>
                        </a:rPr>
                        <a:t>1</a:t>
                      </a:r>
                      <a:r>
                        <a:rPr lang="zh-CN" altLang="en-US" b="1">
                          <a:solidFill>
                            <a:schemeClr val="tx1"/>
                          </a:solidFill>
                          <a:latin typeface="楷体" panose="02010609060101010101" charset="-122"/>
                          <a:ea typeface="楷体" panose="02010609060101010101" charset="-122"/>
                          <a:cs typeface="楷体" panose="02010609060101010101" charset="-122"/>
                        </a:rPr>
                        <a:t>第</a:t>
                      </a:r>
                      <a:r>
                        <a:rPr lang="en-US" altLang="zh-CN" b="1">
                          <a:solidFill>
                            <a:schemeClr val="tx1"/>
                          </a:solidFill>
                          <a:latin typeface="楷体" panose="02010609060101010101" charset="-122"/>
                          <a:ea typeface="楷体" panose="02010609060101010101" charset="-122"/>
                          <a:cs typeface="楷体" panose="02010609060101010101" charset="-122"/>
                        </a:rPr>
                        <a:t>5</a:t>
                      </a:r>
                      <a:r>
                        <a:rPr lang="zh-CN" altLang="en-US" b="1">
                          <a:solidFill>
                            <a:schemeClr val="tx1"/>
                          </a:solidFill>
                          <a:latin typeface="楷体" panose="02010609060101010101" charset="-122"/>
                          <a:ea typeface="楷体" panose="02010609060101010101" charset="-122"/>
                          <a:cs typeface="楷体" panose="02010609060101010101" charset="-122"/>
                        </a:rPr>
                        <a:t>题）</a:t>
                      </a:r>
                      <a:endParaRPr lang="zh-CN" altLang="en-US" b="1">
                        <a:solidFill>
                          <a:schemeClr val="tx1"/>
                        </a:solidFill>
                        <a:latin typeface="楷体" panose="02010609060101010101" charset="-122"/>
                        <a:ea typeface="楷体" panose="02010609060101010101" charset="-122"/>
                        <a:cs typeface="楷体" panose="02010609060101010101" charset="-122"/>
                      </a:endParaRPr>
                    </a:p>
                  </a:txBody>
                  <a:tcPr/>
                </a:tc>
              </a:tr>
            </a:tbl>
          </a:graphicData>
        </a:graphic>
      </p:graphicFrame>
      <p:graphicFrame>
        <p:nvGraphicFramePr>
          <p:cNvPr id="6" name="表格 5"/>
          <p:cNvGraphicFramePr>
            <a:graphicFrameLocks noGrp="1"/>
          </p:cNvGraphicFramePr>
          <p:nvPr/>
        </p:nvGraphicFramePr>
        <p:xfrm>
          <a:off x="1814195" y="2452370"/>
          <a:ext cx="4882515" cy="1952625"/>
        </p:xfrm>
        <a:graphic>
          <a:graphicData uri="http://schemas.openxmlformats.org/drawingml/2006/table">
            <a:tbl>
              <a:tblPr firstRow="1" bandRow="1">
                <a:tableStyleId>{5C22544A-7EE6-4342-B048-85BDC9FD1C3A}</a:tableStyleId>
              </a:tblPr>
              <a:tblGrid>
                <a:gridCol w="4882515"/>
              </a:tblGrid>
              <a:tr h="650875">
                <a:tc>
                  <a:txBody>
                    <a:bodyPr vert="horz" wrap="square"/>
                    <a:lstStyle/>
                    <a:p>
                      <a:pPr algn="l">
                        <a:buClrTx/>
                        <a:buSzTx/>
                        <a:buFontTx/>
                        <a:buNone/>
                      </a:pPr>
                      <a:r>
                        <a:rPr lang="zh-CN" altLang="en-US">
                          <a:solidFill>
                            <a:srgbClr val="FF0000"/>
                          </a:solidFill>
                        </a:rPr>
                        <a:t>材料二使用了哪些论证手法？请简要说明</a:t>
                      </a:r>
                      <a:r>
                        <a:rPr lang="zh-CN" altLang="en-US"/>
                        <a:t>。</a:t>
                      </a:r>
                      <a:r>
                        <a:rPr lang="zh-CN" altLang="en-US">
                          <a:solidFill>
                            <a:schemeClr val="tx1"/>
                          </a:solidFill>
                          <a:latin typeface="楷体" panose="02010609060101010101" charset="-122"/>
                          <a:ea typeface="楷体" panose="02010609060101010101" charset="-122"/>
                          <a:cs typeface="楷体" panose="02010609060101010101" charset="-122"/>
                        </a:rPr>
                        <a:t>（2021年八省联考卷第4题）</a:t>
                      </a:r>
                      <a:endParaRPr lang="zh-CN" altLang="en-US">
                        <a:solidFill>
                          <a:schemeClr val="tx1"/>
                        </a:solidFill>
                        <a:latin typeface="楷体" panose="02010609060101010101" charset="-122"/>
                        <a:ea typeface="楷体" panose="02010609060101010101" charset="-122"/>
                        <a:cs typeface="楷体" panose="02010609060101010101" charset="-122"/>
                      </a:endParaRPr>
                    </a:p>
                  </a:txBody>
                  <a:tcPr/>
                </a:tc>
              </a:tr>
              <a:tr h="650875">
                <a:tc>
                  <a:txBody>
                    <a:bodyPr vert="horz" wrap="square"/>
                    <a:lstStyle/>
                    <a:p>
                      <a:pPr>
                        <a:buNone/>
                      </a:pPr>
                      <a:r>
                        <a:rPr lang="zh-CN" altLang="en-US" b="1">
                          <a:solidFill>
                            <a:srgbClr val="FF0000"/>
                          </a:solidFill>
                        </a:rPr>
                        <a:t>材料一为什么使用例证法？请简要说明。</a:t>
                      </a:r>
                      <a:endParaRPr lang="zh-CN" altLang="en-US"/>
                    </a:p>
                  </a:txBody>
                  <a:tcPr/>
                </a:tc>
              </a:tr>
              <a:tr h="650875">
                <a:tc>
                  <a:txBody>
                    <a:bodyPr vert="horz" wrap="square"/>
                    <a:lstStyle/>
                    <a:p>
                      <a:pPr>
                        <a:buNone/>
                      </a:pPr>
                      <a:r>
                        <a:rPr lang="zh-CN" altLang="en-US" b="1">
                          <a:solidFill>
                            <a:srgbClr val="FF0000"/>
                          </a:solidFill>
                        </a:rPr>
                        <a:t>新题预设：请任选一种方法证明材料二观点。</a:t>
                      </a:r>
                      <a:endParaRPr lang="zh-CN" altLang="en-US"/>
                    </a:p>
                  </a:txBody>
                  <a:tcPr/>
                </a:tc>
              </a:tr>
            </a:tbl>
          </a:graphicData>
        </a:graphic>
      </p:graphicFrame>
      <p:sp>
        <p:nvSpPr>
          <p:cNvPr id="7" name="文本框 6"/>
          <p:cNvSpPr txBox="1"/>
          <p:nvPr/>
        </p:nvSpPr>
        <p:spPr>
          <a:xfrm>
            <a:off x="1256030" y="4775835"/>
            <a:ext cx="675005" cy="1931035"/>
          </a:xfrm>
          <a:prstGeom prst="rect">
            <a:avLst/>
          </a:prstGeom>
          <a:noFill/>
        </p:spPr>
        <p:txBody>
          <a:bodyPr vert="eaVert" wrap="square" rtlCol="0">
            <a:spAutoFit/>
          </a:bodyPr>
          <a:lstStyle/>
          <a:p>
            <a:r>
              <a:rPr lang="zh-CN" altLang="en-US" sz="3200" b="1">
                <a:solidFill>
                  <a:srgbClr val="FF0000"/>
                </a:solidFill>
                <a:highlight>
                  <a:srgbClr val="00FF00"/>
                </a:highlight>
              </a:rPr>
              <a:t>论证方法</a:t>
            </a:r>
            <a:endParaRPr lang="zh-CN" altLang="en-US" sz="3200" b="1">
              <a:solidFill>
                <a:srgbClr val="FF0000"/>
              </a:solidFill>
              <a:highlight>
                <a:srgbClr val="00FF00"/>
              </a:highlight>
            </a:endParaRPr>
          </a:p>
        </p:txBody>
      </p:sp>
      <p:graphicFrame>
        <p:nvGraphicFramePr>
          <p:cNvPr id="8" name="表格 7"/>
          <p:cNvGraphicFramePr>
            <a:graphicFrameLocks noGrp="1"/>
          </p:cNvGraphicFramePr>
          <p:nvPr/>
        </p:nvGraphicFramePr>
        <p:xfrm>
          <a:off x="1814195" y="4638040"/>
          <a:ext cx="4882515" cy="1996440"/>
        </p:xfrm>
        <a:graphic>
          <a:graphicData uri="http://schemas.openxmlformats.org/drawingml/2006/table">
            <a:tbl>
              <a:tblPr firstRow="1" bandRow="1">
                <a:tableStyleId>{5C22544A-7EE6-4342-B048-85BDC9FD1C3A}</a:tableStyleId>
              </a:tblPr>
              <a:tblGrid>
                <a:gridCol w="4882515"/>
              </a:tblGrid>
              <a:tr h="665480">
                <a:tc>
                  <a:txBody>
                    <a:bodyPr vert="horz" wrap="square"/>
                    <a:lstStyle/>
                    <a:p>
                      <a:pPr>
                        <a:buNone/>
                      </a:pPr>
                      <a:r>
                        <a:rPr lang="zh-CN" altLang="en-US">
                          <a:solidFill>
                            <a:srgbClr val="FF0000"/>
                          </a:solidFill>
                        </a:rPr>
                        <a:t>请分析材料的论证特点。</a:t>
                      </a:r>
                      <a:endParaRPr lang="zh-CN" altLang="en-US"/>
                    </a:p>
                  </a:txBody>
                  <a:tcPr/>
                </a:tc>
              </a:tr>
              <a:tr h="665480">
                <a:tc>
                  <a:txBody>
                    <a:bodyPr vert="horz" wrap="square"/>
                    <a:lstStyle/>
                    <a:p>
                      <a:pPr>
                        <a:buNone/>
                      </a:pPr>
                      <a:r>
                        <a:rPr lang="zh-CN" altLang="en-US" b="1">
                          <a:solidFill>
                            <a:srgbClr val="FF0000"/>
                          </a:solidFill>
                        </a:rPr>
                        <a:t>材料二论证严密，请简要分析。</a:t>
                      </a:r>
                      <a:endParaRPr lang="zh-CN" altLang="en-US"/>
                    </a:p>
                  </a:txBody>
                  <a:tcPr/>
                </a:tc>
              </a:tr>
              <a:tr h="665480">
                <a:tc>
                  <a:txBody>
                    <a:bodyPr vert="horz" wrap="square"/>
                    <a:lstStyle/>
                    <a:p>
                      <a:pPr>
                        <a:buNone/>
                      </a:pPr>
                      <a:r>
                        <a:rPr lang="zh-CN" altLang="en-US" b="1">
                          <a:solidFill>
                            <a:srgbClr val="FF0000"/>
                          </a:solidFill>
                        </a:rPr>
                        <a:t>两则材料在论证上有何异同。</a:t>
                      </a:r>
                      <a:endParaRPr lang="zh-CN" altLang="en-US"/>
                    </a:p>
                  </a:txBody>
                  <a:tcPr/>
                </a:tc>
              </a:tr>
            </a:tbl>
          </a:graphicData>
        </a:graphic>
      </p:graphicFrame>
      <p:sp>
        <p:nvSpPr>
          <p:cNvPr id="9" name="左大括号 8"/>
          <p:cNvSpPr/>
          <p:nvPr/>
        </p:nvSpPr>
        <p:spPr>
          <a:xfrm>
            <a:off x="908685" y="1014730"/>
            <a:ext cx="347345" cy="4828540"/>
          </a:xfrm>
          <a:prstGeom prst="leftBrace">
            <a:avLst/>
          </a:prstGeom>
          <a:ln w="28575" cmpd="sng">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aphicFrame>
        <p:nvGraphicFramePr>
          <p:cNvPr id="10" name="表格 9"/>
          <p:cNvGraphicFramePr>
            <a:graphicFrameLocks noGrp="1"/>
          </p:cNvGraphicFramePr>
          <p:nvPr/>
        </p:nvGraphicFramePr>
        <p:xfrm>
          <a:off x="6665595" y="241935"/>
          <a:ext cx="5093970" cy="1977390"/>
        </p:xfrm>
        <a:graphic>
          <a:graphicData uri="http://schemas.openxmlformats.org/drawingml/2006/table">
            <a:tbl>
              <a:tblPr firstRow="1" bandRow="1">
                <a:tableStyleId>{5C22544A-7EE6-4342-B048-85BDC9FD1C3A}</a:tableStyleId>
              </a:tblPr>
              <a:tblGrid>
                <a:gridCol w="5093970"/>
              </a:tblGrid>
              <a:tr h="1977390">
                <a:tc>
                  <a:txBody>
                    <a:bodyPr vert="horz" wrap="square"/>
                    <a:lstStyle/>
                    <a:p>
                      <a:pPr algn="l">
                        <a:buNone/>
                      </a:pPr>
                      <a:endParaRPr lang="zh-CN" altLang="en-US">
                        <a:solidFill>
                          <a:srgbClr val="FF0000"/>
                        </a:solidFill>
                        <a:latin typeface="微软雅黑" panose="020b0503020204020204" charset="-122"/>
                        <a:ea typeface="微软雅黑" panose="020b0503020204020204" charset="-122"/>
                      </a:endParaRPr>
                    </a:p>
                    <a:p>
                      <a:pPr algn="l">
                        <a:buNone/>
                      </a:pPr>
                      <a:r>
                        <a:rPr lang="zh-CN" altLang="en-US">
                          <a:solidFill>
                            <a:srgbClr val="FF0000"/>
                          </a:solidFill>
                          <a:latin typeface="微软雅黑" panose="020b0503020204020204" charset="-122"/>
                          <a:ea typeface="微软雅黑" panose="020b0503020204020204" charset="-122"/>
                        </a:rPr>
                        <a:t>划分层次，概括层意。</a:t>
                      </a:r>
                      <a:endParaRPr lang="zh-CN" altLang="en-US">
                        <a:solidFill>
                          <a:srgbClr val="FF0000"/>
                        </a:solidFill>
                        <a:latin typeface="微软雅黑" panose="020b0503020204020204" charset="-122"/>
                        <a:ea typeface="微软雅黑" panose="020b0503020204020204" charset="-122"/>
                      </a:endParaRPr>
                    </a:p>
                    <a:p>
                      <a:pPr algn="l">
                        <a:buNone/>
                      </a:pPr>
                      <a:r>
                        <a:rPr lang="zh-CN" altLang="en-US">
                          <a:solidFill>
                            <a:srgbClr val="FF0000"/>
                          </a:solidFill>
                          <a:latin typeface="微软雅黑" panose="020b0503020204020204" charset="-122"/>
                          <a:ea typeface="微软雅黑" panose="020b0503020204020204" charset="-122"/>
                        </a:rPr>
                        <a:t>注意结构特点，如总分、层进、并列、破立等。</a:t>
                      </a:r>
                      <a:endParaRPr lang="zh-CN" altLang="en-US">
                        <a:solidFill>
                          <a:srgbClr val="FF0000"/>
                        </a:solidFill>
                        <a:latin typeface="微软雅黑" panose="020b0503020204020204" charset="-122"/>
                        <a:ea typeface="微软雅黑" panose="020b0503020204020204" charset="-122"/>
                      </a:endParaRPr>
                    </a:p>
                    <a:p>
                      <a:pPr algn="l">
                        <a:buNone/>
                      </a:pPr>
                      <a:r>
                        <a:rPr lang="zh-CN" altLang="en-US">
                          <a:solidFill>
                            <a:srgbClr val="FF0000"/>
                          </a:solidFill>
                          <a:latin typeface="微软雅黑" panose="020b0503020204020204" charset="-122"/>
                          <a:ea typeface="微软雅黑" panose="020b0503020204020204" charset="-122"/>
                        </a:rPr>
                        <a:t>注意论证方式，如立论与驳论、正面与反面。</a:t>
                      </a:r>
                      <a:endParaRPr lang="zh-CN" altLang="en-US">
                        <a:solidFill>
                          <a:srgbClr val="FF0000"/>
                        </a:solidFill>
                        <a:latin typeface="微软雅黑" panose="020b0503020204020204" charset="-122"/>
                        <a:ea typeface="微软雅黑" panose="020b0503020204020204" charset="-122"/>
                      </a:endParaRPr>
                    </a:p>
                    <a:p>
                      <a:pPr algn="l">
                        <a:buNone/>
                      </a:pPr>
                      <a:r>
                        <a:rPr lang="zh-CN" altLang="en-US">
                          <a:solidFill>
                            <a:srgbClr val="FF0000"/>
                          </a:solidFill>
                          <a:latin typeface="微软雅黑" panose="020b0503020204020204" charset="-122"/>
                          <a:ea typeface="微软雅黑" panose="020b0503020204020204" charset="-122"/>
                        </a:rPr>
                        <a:t>用</a:t>
                      </a:r>
                      <a:r>
                        <a:rPr lang="en-US" altLang="zh-CN">
                          <a:solidFill>
                            <a:srgbClr val="FF0000"/>
                          </a:solidFill>
                          <a:latin typeface="微软雅黑" panose="020b0503020204020204" charset="-122"/>
                          <a:ea typeface="微软雅黑" panose="020b0503020204020204" charset="-122"/>
                        </a:rPr>
                        <a:t>“</a:t>
                      </a:r>
                      <a:r>
                        <a:rPr lang="zh-CN" altLang="en-US">
                          <a:solidFill>
                            <a:srgbClr val="FF0000"/>
                          </a:solidFill>
                          <a:latin typeface="微软雅黑" panose="020b0503020204020204" charset="-122"/>
                          <a:ea typeface="微软雅黑" panose="020b0503020204020204" charset="-122"/>
                        </a:rPr>
                        <a:t>先</a:t>
                      </a:r>
                      <a:r>
                        <a:rPr lang="en-US" altLang="zh-CN">
                          <a:solidFill>
                            <a:srgbClr val="FF0000"/>
                          </a:solidFill>
                          <a:latin typeface="微软雅黑" panose="020b0503020204020204" charset="-122"/>
                          <a:ea typeface="微软雅黑" panose="020b0503020204020204" charset="-122"/>
                        </a:rPr>
                        <a:t>…</a:t>
                      </a:r>
                      <a:r>
                        <a:rPr lang="zh-CN" altLang="en-US">
                          <a:solidFill>
                            <a:srgbClr val="FF0000"/>
                          </a:solidFill>
                          <a:latin typeface="微软雅黑" panose="020b0503020204020204" charset="-122"/>
                          <a:ea typeface="微软雅黑" panose="020b0503020204020204" charset="-122"/>
                        </a:rPr>
                        <a:t>再</a:t>
                      </a:r>
                      <a:r>
                        <a:rPr lang="en-US" altLang="zh-CN">
                          <a:solidFill>
                            <a:srgbClr val="FF0000"/>
                          </a:solidFill>
                          <a:latin typeface="微软雅黑" panose="020b0503020204020204" charset="-122"/>
                          <a:ea typeface="微软雅黑" panose="020b0503020204020204" charset="-122"/>
                        </a:rPr>
                        <a:t>…</a:t>
                      </a:r>
                      <a:r>
                        <a:rPr lang="zh-CN" altLang="en-US">
                          <a:solidFill>
                            <a:srgbClr val="FF0000"/>
                          </a:solidFill>
                          <a:latin typeface="微软雅黑" panose="020b0503020204020204" charset="-122"/>
                          <a:ea typeface="微软雅黑" panose="020b0503020204020204" charset="-122"/>
                        </a:rPr>
                        <a:t>后</a:t>
                      </a:r>
                      <a:r>
                        <a:rPr lang="en-US" altLang="zh-CN">
                          <a:solidFill>
                            <a:srgbClr val="FF0000"/>
                          </a:solidFill>
                          <a:latin typeface="微软雅黑" panose="020b0503020204020204" charset="-122"/>
                          <a:ea typeface="微软雅黑" panose="020b0503020204020204" charset="-122"/>
                        </a:rPr>
                        <a:t>”</a:t>
                      </a:r>
                      <a:r>
                        <a:rPr lang="zh-CN" altLang="en-US">
                          <a:solidFill>
                            <a:srgbClr val="FF0000"/>
                          </a:solidFill>
                          <a:latin typeface="微软雅黑" panose="020b0503020204020204" charset="-122"/>
                          <a:ea typeface="微软雅黑" panose="020b0503020204020204" charset="-122"/>
                        </a:rPr>
                        <a:t>衔接语组织答案。</a:t>
                      </a:r>
                      <a:endParaRPr lang="zh-CN" altLang="en-US">
                        <a:solidFill>
                          <a:srgbClr val="FF0000"/>
                        </a:solidFill>
                        <a:latin typeface="微软雅黑" panose="020b0503020204020204" charset="-122"/>
                        <a:ea typeface="微软雅黑" panose="020b0503020204020204" charset="-122"/>
                      </a:endParaRPr>
                    </a:p>
                  </a:txBody>
                  <a:tcPr>
                    <a:solidFill>
                      <a:schemeClr val="accent1">
                        <a:lumMod val="20000"/>
                        <a:lumOff val="80000"/>
                      </a:schemeClr>
                    </a:solidFill>
                  </a:tcPr>
                </a:tc>
              </a:tr>
            </a:tbl>
          </a:graphicData>
        </a:graphic>
      </p:graphicFrame>
      <p:graphicFrame>
        <p:nvGraphicFramePr>
          <p:cNvPr id="11" name="表格 10"/>
          <p:cNvGraphicFramePr>
            <a:graphicFrameLocks noGrp="1"/>
          </p:cNvGraphicFramePr>
          <p:nvPr/>
        </p:nvGraphicFramePr>
        <p:xfrm>
          <a:off x="6696710" y="2435860"/>
          <a:ext cx="5093970" cy="2007235"/>
        </p:xfrm>
        <a:graphic>
          <a:graphicData uri="http://schemas.openxmlformats.org/drawingml/2006/table">
            <a:tbl>
              <a:tblPr firstRow="1" bandRow="1">
                <a:tableStyleId>{5C22544A-7EE6-4342-B048-85BDC9FD1C3A}</a:tableStyleId>
              </a:tblPr>
              <a:tblGrid>
                <a:gridCol w="5093970"/>
              </a:tblGrid>
              <a:tr h="2007235">
                <a:tc>
                  <a:txBody>
                    <a:bodyPr vert="horz" wrap="square"/>
                    <a:lstStyle/>
                    <a:p>
                      <a:pPr>
                        <a:buNone/>
                      </a:pPr>
                      <a:endParaRPr lang="zh-CN" altLang="en-US">
                        <a:highlight>
                          <a:srgbClr val="FFFF00"/>
                        </a:highlight>
                      </a:endParaRPr>
                    </a:p>
                    <a:p>
                      <a:pPr algn="l">
                        <a:buClrTx/>
                        <a:buSzTx/>
                        <a:buFontTx/>
                        <a:buNone/>
                      </a:pPr>
                      <a:r>
                        <a:rPr lang="zh-CN" altLang="en-US">
                          <a:solidFill>
                            <a:srgbClr val="FF0000"/>
                          </a:solidFill>
                          <a:latin typeface="微软雅黑" panose="020b0503020204020204" charset="-122"/>
                          <a:ea typeface="微软雅黑" panose="020b0503020204020204" charset="-122"/>
                        </a:rPr>
                        <a:t>注意论证方法的综合运用。</a:t>
                      </a:r>
                      <a:endParaRPr lang="zh-CN" altLang="en-US">
                        <a:solidFill>
                          <a:srgbClr val="FF0000"/>
                        </a:solidFill>
                        <a:latin typeface="微软雅黑" panose="020b0503020204020204" charset="-122"/>
                        <a:ea typeface="微软雅黑" panose="020b0503020204020204" charset="-122"/>
                      </a:endParaRPr>
                    </a:p>
                    <a:p>
                      <a:pPr algn="l">
                        <a:buClrTx/>
                        <a:buSzTx/>
                        <a:buFontTx/>
                        <a:buNone/>
                      </a:pPr>
                      <a:r>
                        <a:rPr lang="zh-CN" altLang="en-US">
                          <a:solidFill>
                            <a:srgbClr val="FF0000"/>
                          </a:solidFill>
                          <a:latin typeface="微软雅黑" panose="020b0503020204020204" charset="-122"/>
                          <a:ea typeface="微软雅黑" panose="020b0503020204020204" charset="-122"/>
                        </a:rPr>
                        <a:t>分析证论方法效果，注意所论证的论点及自身表达效果。</a:t>
                      </a:r>
                      <a:endParaRPr lang="zh-CN" altLang="en-US">
                        <a:solidFill>
                          <a:srgbClr val="FF0000"/>
                        </a:solidFill>
                        <a:latin typeface="微软雅黑" panose="020b0503020204020204" charset="-122"/>
                        <a:ea typeface="微软雅黑" panose="020b0503020204020204" charset="-122"/>
                      </a:endParaRPr>
                    </a:p>
                    <a:p>
                      <a:pPr algn="l">
                        <a:buClrTx/>
                        <a:buSzTx/>
                        <a:buFontTx/>
                        <a:buNone/>
                      </a:pPr>
                      <a:r>
                        <a:rPr lang="zh-CN" altLang="en-US">
                          <a:solidFill>
                            <a:srgbClr val="FF0000"/>
                          </a:solidFill>
                          <a:latin typeface="微软雅黑" panose="020b0503020204020204" charset="-122"/>
                          <a:ea typeface="微软雅黑" panose="020b0503020204020204" charset="-122"/>
                        </a:rPr>
                        <a:t>模式：论证方法+分析效果。</a:t>
                      </a:r>
                      <a:endParaRPr lang="zh-CN" altLang="en-US">
                        <a:solidFill>
                          <a:srgbClr val="FF0000"/>
                        </a:solidFill>
                        <a:latin typeface="微软雅黑" panose="020b0503020204020204" charset="-122"/>
                        <a:ea typeface="微软雅黑" panose="020b0503020204020204" charset="-122"/>
                      </a:endParaRPr>
                    </a:p>
                  </a:txBody>
                  <a:tcPr>
                    <a:solidFill>
                      <a:schemeClr val="accent1">
                        <a:lumMod val="20000"/>
                        <a:lumOff val="80000"/>
                      </a:schemeClr>
                    </a:solidFill>
                  </a:tcPr>
                </a:tc>
              </a:tr>
            </a:tbl>
          </a:graphicData>
        </a:graphic>
      </p:graphicFrame>
      <p:graphicFrame>
        <p:nvGraphicFramePr>
          <p:cNvPr id="12" name="表格 11"/>
          <p:cNvGraphicFramePr>
            <a:graphicFrameLocks noGrp="1"/>
          </p:cNvGraphicFramePr>
          <p:nvPr/>
        </p:nvGraphicFramePr>
        <p:xfrm>
          <a:off x="6696710" y="4659630"/>
          <a:ext cx="5093970" cy="2011680"/>
        </p:xfrm>
        <a:graphic>
          <a:graphicData uri="http://schemas.openxmlformats.org/drawingml/2006/table">
            <a:tbl>
              <a:tblPr firstRow="1" bandRow="1">
                <a:tableStyleId>{5C22544A-7EE6-4342-B048-85BDC9FD1C3A}</a:tableStyleId>
              </a:tblPr>
              <a:tblGrid>
                <a:gridCol w="5093970"/>
              </a:tblGrid>
              <a:tr h="1977390">
                <a:tc>
                  <a:txBody>
                    <a:bodyPr vert="horz" wrap="square"/>
                    <a:lstStyle/>
                    <a:p>
                      <a:pPr algn="l">
                        <a:buClrTx/>
                        <a:buSzTx/>
                        <a:buFontTx/>
                        <a:buNone/>
                      </a:pPr>
                      <a:r>
                        <a:rPr lang="zh-CN" altLang="en-US">
                          <a:solidFill>
                            <a:srgbClr val="FF0000"/>
                          </a:solidFill>
                          <a:latin typeface="微软雅黑" panose="020b0503020204020204" charset="-122"/>
                          <a:ea typeface="微软雅黑" panose="020b0503020204020204" charset="-122"/>
                        </a:rPr>
                        <a:t>从论证思路、论证方法、论证方式及论证语言角度说明。</a:t>
                      </a:r>
                      <a:endParaRPr lang="zh-CN" altLang="en-US">
                        <a:solidFill>
                          <a:srgbClr val="FF0000"/>
                        </a:solidFill>
                        <a:latin typeface="微软雅黑" panose="020b0503020204020204" charset="-122"/>
                        <a:ea typeface="微软雅黑" panose="020b0503020204020204" charset="-122"/>
                      </a:endParaRPr>
                    </a:p>
                    <a:p>
                      <a:pPr algn="l">
                        <a:buClrTx/>
                        <a:buSzTx/>
                        <a:buFontTx/>
                        <a:buNone/>
                      </a:pPr>
                      <a:r>
                        <a:rPr lang="zh-CN" altLang="en-US">
                          <a:solidFill>
                            <a:srgbClr val="FF0000"/>
                          </a:solidFill>
                          <a:latin typeface="微软雅黑" panose="020b0503020204020204" charset="-122"/>
                          <a:ea typeface="微软雅黑" panose="020b0503020204020204" charset="-122"/>
                        </a:rPr>
                        <a:t>答题模式：</a:t>
                      </a:r>
                      <a:endParaRPr lang="zh-CN" altLang="en-US">
                        <a:solidFill>
                          <a:srgbClr val="FF0000"/>
                        </a:solidFill>
                        <a:latin typeface="微软雅黑" panose="020b0503020204020204" charset="-122"/>
                        <a:ea typeface="微软雅黑" panose="020b0503020204020204" charset="-122"/>
                      </a:endParaRPr>
                    </a:p>
                    <a:p>
                      <a:pPr algn="l">
                        <a:buClrTx/>
                        <a:buSzTx/>
                        <a:buFontTx/>
                        <a:buNone/>
                      </a:pPr>
                      <a:r>
                        <a:rPr lang="zh-CN" altLang="en-US">
                          <a:solidFill>
                            <a:srgbClr val="FF0000"/>
                          </a:solidFill>
                          <a:latin typeface="微软雅黑" panose="020b0503020204020204" charset="-122"/>
                          <a:ea typeface="微软雅黑" panose="020b0503020204020204" charset="-122"/>
                        </a:rPr>
                        <a:t>论证结构：特点+效果</a:t>
                      </a:r>
                      <a:endParaRPr lang="zh-CN" altLang="en-US">
                        <a:solidFill>
                          <a:srgbClr val="FF0000"/>
                        </a:solidFill>
                        <a:latin typeface="微软雅黑" panose="020b0503020204020204" charset="-122"/>
                        <a:ea typeface="微软雅黑" panose="020b0503020204020204" charset="-122"/>
                      </a:endParaRPr>
                    </a:p>
                    <a:p>
                      <a:pPr algn="l">
                        <a:buClrTx/>
                        <a:buSzTx/>
                        <a:buFontTx/>
                        <a:buNone/>
                      </a:pPr>
                      <a:r>
                        <a:rPr lang="zh-CN" altLang="en-US">
                          <a:solidFill>
                            <a:srgbClr val="FF0000"/>
                          </a:solidFill>
                          <a:latin typeface="微软雅黑" panose="020b0503020204020204" charset="-122"/>
                          <a:ea typeface="微软雅黑" panose="020b0503020204020204" charset="-122"/>
                        </a:rPr>
                        <a:t>论证方法：方法+效果</a:t>
                      </a:r>
                      <a:endParaRPr lang="zh-CN" altLang="en-US">
                        <a:solidFill>
                          <a:srgbClr val="FF0000"/>
                        </a:solidFill>
                        <a:latin typeface="微软雅黑" panose="020b0503020204020204" charset="-122"/>
                        <a:ea typeface="微软雅黑" panose="020b0503020204020204" charset="-122"/>
                      </a:endParaRPr>
                    </a:p>
                    <a:p>
                      <a:pPr algn="l">
                        <a:buClrTx/>
                        <a:buSzTx/>
                        <a:buFontTx/>
                        <a:buNone/>
                      </a:pPr>
                      <a:r>
                        <a:rPr lang="zh-CN" altLang="en-US">
                          <a:solidFill>
                            <a:srgbClr val="FF0000"/>
                          </a:solidFill>
                          <a:latin typeface="微软雅黑" panose="020b0503020204020204" charset="-122"/>
                          <a:ea typeface="微软雅黑" panose="020b0503020204020204" charset="-122"/>
                        </a:rPr>
                        <a:t>论证方式：方式+效果</a:t>
                      </a:r>
                      <a:endParaRPr lang="zh-CN" altLang="en-US">
                        <a:solidFill>
                          <a:srgbClr val="FF0000"/>
                        </a:solidFill>
                        <a:latin typeface="微软雅黑" panose="020b0503020204020204" charset="-122"/>
                        <a:ea typeface="微软雅黑" panose="020b0503020204020204" charset="-122"/>
                      </a:endParaRPr>
                    </a:p>
                    <a:p>
                      <a:pPr algn="l">
                        <a:buClrTx/>
                        <a:buSzTx/>
                        <a:buFontTx/>
                        <a:buNone/>
                      </a:pPr>
                      <a:r>
                        <a:rPr lang="zh-CN" altLang="en-US">
                          <a:solidFill>
                            <a:srgbClr val="FF0000"/>
                          </a:solidFill>
                          <a:latin typeface="微软雅黑" panose="020b0503020204020204" charset="-122"/>
                          <a:ea typeface="微软雅黑" panose="020b0503020204020204" charset="-122"/>
                        </a:rPr>
                        <a:t>论证语言：特色+效果</a:t>
                      </a:r>
                      <a:endParaRPr lang="zh-CN" altLang="en-US">
                        <a:solidFill>
                          <a:srgbClr val="FF0000"/>
                        </a:solidFill>
                        <a:latin typeface="微软雅黑" panose="020b0503020204020204" charset="-122"/>
                        <a:ea typeface="微软雅黑" panose="020b0503020204020204" charset="-122"/>
                      </a:endParaRPr>
                    </a:p>
                  </a:txBody>
                  <a:tcPr>
                    <a:solidFill>
                      <a:schemeClr val="accent1">
                        <a:lumMod val="20000"/>
                        <a:lumOff val="80000"/>
                      </a:schemeClr>
                    </a:solidFill>
                  </a:tcPr>
                </a:tc>
              </a:tr>
            </a:tbl>
          </a:graphicData>
        </a:graphic>
      </p:graphicFrame>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Rectangle 2"/>
          <p:cNvSpPr>
            <a:spLocks noGrp="1" noRot="1" noChangeArrowheads="1"/>
          </p:cNvSpPr>
          <p:nvPr>
            <p:ph type="title"/>
          </p:nvPr>
        </p:nvSpPr>
        <p:spPr>
          <a:xfrm>
            <a:off x="1981200" y="274638"/>
            <a:ext cx="8229600" cy="778098"/>
          </a:xfrm>
        </p:spPr>
        <p:txBody>
          <a:bodyPr/>
          <a:lstStyle/>
          <a:p>
            <a:pPr algn="l" eaLnBrk="1" hangingPunct="1"/>
            <a:r>
              <a:rPr lang="zh-CN" altLang="zh-CN" u="sng" smtClean="0">
                <a:latin typeface="华文行楷" panose="02010800040101010101" pitchFamily="2" charset="-122"/>
                <a:ea typeface="华文行楷" panose="02010800040101010101" pitchFamily="2" charset="-122"/>
              </a:rPr>
              <a:t>总结</a:t>
            </a:r>
            <a:endParaRPr lang="zh-CN" altLang="zh-CN" u="sng" smtClean="0">
              <a:latin typeface="华文行楷" panose="02010800040101010101" pitchFamily="2" charset="-122"/>
              <a:ea typeface="华文行楷" panose="02010800040101010101" pitchFamily="2" charset="-122"/>
            </a:endParaRPr>
          </a:p>
        </p:txBody>
      </p:sp>
      <p:sp>
        <p:nvSpPr>
          <p:cNvPr id="56323" name="Rectangle 3"/>
          <p:cNvSpPr>
            <a:spLocks noGrp="1" noRot="1" noChangeArrowheads="1"/>
          </p:cNvSpPr>
          <p:nvPr>
            <p:ph idx="1"/>
          </p:nvPr>
        </p:nvSpPr>
        <p:spPr>
          <a:xfrm>
            <a:off x="1627188" y="1268413"/>
            <a:ext cx="8583612" cy="4830762"/>
          </a:xfrm>
        </p:spPr>
        <p:txBody>
          <a:bodyPr>
            <a:normAutofit fontScale="85000" lnSpcReduction="10000"/>
          </a:bodyPr>
          <a:lstStyle/>
          <a:p>
            <a:pPr algn="just">
              <a:buNone/>
            </a:pPr>
            <a:r>
              <a:rPr lang="zh-CN" altLang="zh-CN" sz="4400" b="1" smtClean="0">
                <a:solidFill>
                  <a:srgbClr val="0000FF"/>
                </a:solidFill>
              </a:rPr>
              <a:t>   </a:t>
            </a:r>
            <a:r>
              <a:rPr lang="en-US" altLang="zh-CN" sz="4000" b="1" smtClean="0">
                <a:solidFill>
                  <a:srgbClr val="0000FF"/>
                </a:solidFill>
                <a:latin typeface="+mn-ea"/>
              </a:rPr>
              <a:t>1</a:t>
            </a:r>
            <a:r>
              <a:rPr lang="zh-CN" altLang="zh-CN" sz="4000" b="1" smtClean="0">
                <a:solidFill>
                  <a:srgbClr val="0000FF"/>
                </a:solidFill>
                <a:latin typeface="+mn-ea"/>
              </a:rPr>
              <a:t>、要有强烈的文本意识：</a:t>
            </a:r>
            <a:endParaRPr lang="en-US" altLang="zh-CN" sz="4000" b="1" smtClean="0">
              <a:solidFill>
                <a:srgbClr val="0000FF"/>
              </a:solidFill>
              <a:latin typeface="+mn-ea"/>
            </a:endParaRPr>
          </a:p>
          <a:p>
            <a:pPr algn="just">
              <a:buNone/>
            </a:pPr>
            <a:r>
              <a:rPr lang="en-US" altLang="zh-CN" sz="4000" b="1" smtClean="0">
                <a:solidFill>
                  <a:srgbClr val="0000FF"/>
                </a:solidFill>
                <a:effectLst>
                  <a:outerShdw blurRad="38100" dist="38100" dir="2700000" algn="tl">
                    <a:srgbClr val="C0C0C0"/>
                  </a:outerShdw>
                </a:effectLst>
                <a:latin typeface="+mn-ea"/>
              </a:rPr>
              <a:t>       </a:t>
            </a:r>
            <a:r>
              <a:rPr lang="zh-CN" altLang="zh-CN" sz="3600" b="1" smtClean="0">
                <a:solidFill>
                  <a:srgbClr val="FF0000"/>
                </a:solidFill>
                <a:effectLst>
                  <a:outerShdw blurRad="38100" dist="38100" dir="2700000" algn="tl">
                    <a:srgbClr val="C0C0C0"/>
                  </a:outerShdw>
                </a:effectLst>
                <a:latin typeface="+mn-ea"/>
              </a:rPr>
              <a:t>答案只在文章里，不在头脑中</a:t>
            </a:r>
            <a:r>
              <a:rPr lang="zh-CN" altLang="zh-CN" sz="3600" b="1" smtClean="0">
                <a:effectLst>
                  <a:outerShdw blurRad="38100" dist="38100" dir="2700000" algn="tl">
                    <a:srgbClr val="C0C0C0"/>
                  </a:outerShdw>
                </a:effectLst>
                <a:latin typeface="+mn-ea"/>
              </a:rPr>
              <a:t>。</a:t>
            </a:r>
            <a:endParaRPr lang="en-US" altLang="zh-CN" sz="3600" b="1" smtClean="0">
              <a:solidFill>
                <a:srgbClr val="FF0000"/>
              </a:solidFill>
              <a:ea typeface="楷体_GB2312" pitchFamily="1" charset="-122"/>
            </a:endParaRPr>
          </a:p>
          <a:p>
            <a:pPr algn="just">
              <a:buNone/>
            </a:pPr>
            <a:r>
              <a:rPr lang="en-US" altLang="zh-CN" sz="4000" b="1" smtClean="0">
                <a:solidFill>
                  <a:srgbClr val="0000FF"/>
                </a:solidFill>
                <a:latin typeface="+mn-ea"/>
              </a:rPr>
              <a:t>   2</a:t>
            </a:r>
            <a:r>
              <a:rPr lang="zh-CN" altLang="zh-CN" sz="4000" b="1" smtClean="0">
                <a:solidFill>
                  <a:srgbClr val="0000FF"/>
                </a:solidFill>
                <a:latin typeface="+mn-ea"/>
              </a:rPr>
              <a:t>、</a:t>
            </a:r>
            <a:r>
              <a:rPr lang="zh-CN" altLang="en-US" sz="4000" b="1" smtClean="0">
                <a:solidFill>
                  <a:srgbClr val="0000FF"/>
                </a:solidFill>
                <a:latin typeface="+mn-ea"/>
              </a:rPr>
              <a:t>要具备过硬的心理素质：</a:t>
            </a:r>
            <a:r>
              <a:rPr lang="zh-CN" altLang="en-US" sz="4000" b="1" smtClean="0">
                <a:solidFill>
                  <a:srgbClr val="FF0000"/>
                </a:solidFill>
                <a:latin typeface="+mn-ea"/>
              </a:rPr>
              <a:t>专注、仔细</a:t>
            </a:r>
            <a:endParaRPr lang="en-US" altLang="zh-CN" sz="4000" b="1" smtClean="0">
              <a:solidFill>
                <a:srgbClr val="FF0000"/>
              </a:solidFill>
              <a:latin typeface="+mn-ea"/>
            </a:endParaRPr>
          </a:p>
          <a:p>
            <a:pPr algn="just">
              <a:buNone/>
            </a:pPr>
            <a:r>
              <a:rPr lang="en-US" altLang="zh-CN" sz="4000" b="1" smtClean="0">
                <a:solidFill>
                  <a:srgbClr val="FF0000"/>
                </a:solidFill>
                <a:latin typeface="+mn-ea"/>
              </a:rPr>
              <a:t>                                         </a:t>
            </a:r>
            <a:r>
              <a:rPr lang="zh-CN" altLang="en-US" sz="4000" b="1" smtClean="0">
                <a:solidFill>
                  <a:srgbClr val="FF0000"/>
                </a:solidFill>
                <a:latin typeface="+mn-ea"/>
              </a:rPr>
              <a:t>（耐心、细心）</a:t>
            </a:r>
            <a:endParaRPr lang="en-US" altLang="zh-CN" sz="4000" b="1" smtClean="0">
              <a:solidFill>
                <a:srgbClr val="FF0000"/>
              </a:solidFill>
              <a:latin typeface="+mn-ea"/>
            </a:endParaRPr>
          </a:p>
          <a:p>
            <a:pPr algn="just">
              <a:buNone/>
            </a:pPr>
            <a:r>
              <a:rPr lang="en-US" altLang="zh-CN" sz="4000" b="1" smtClean="0">
                <a:solidFill>
                  <a:srgbClr val="0000FF"/>
                </a:solidFill>
                <a:latin typeface="+mn-ea"/>
              </a:rPr>
              <a:t>   3</a:t>
            </a:r>
            <a:r>
              <a:rPr lang="zh-CN" altLang="en-US" sz="4000" b="1" smtClean="0">
                <a:solidFill>
                  <a:srgbClr val="0000FF"/>
                </a:solidFill>
                <a:latin typeface="+mn-ea"/>
              </a:rPr>
              <a:t>、对照辨析：透过现象看本质 </a:t>
            </a:r>
            <a:endParaRPr lang="en-US" altLang="zh-CN" sz="4000" b="1" smtClean="0">
              <a:solidFill>
                <a:srgbClr val="0000FF"/>
              </a:solidFill>
              <a:latin typeface="+mn-ea"/>
            </a:endParaRPr>
          </a:p>
          <a:p>
            <a:pPr>
              <a:lnSpc>
                <a:spcPct val="80000"/>
              </a:lnSpc>
            </a:pPr>
            <a:r>
              <a:rPr lang="zh-CN" altLang="zh-CN" sz="4000" b="1" smtClean="0"/>
              <a:t>（1）</a:t>
            </a:r>
            <a:r>
              <a:rPr lang="zh-CN" altLang="zh-CN" sz="4000" b="1" smtClean="0">
                <a:solidFill>
                  <a:srgbClr val="FF0000"/>
                </a:solidFill>
              </a:rPr>
              <a:t>形同意同 </a:t>
            </a:r>
            <a:r>
              <a:rPr lang="zh-CN" altLang="zh-CN" sz="4000" b="1" smtClean="0"/>
              <a:t>（</a:t>
            </a:r>
            <a:r>
              <a:rPr lang="zh-CN" altLang="zh-CN" sz="4000" b="1" smtClean="0">
                <a:solidFill>
                  <a:srgbClr val="CC0066"/>
                </a:solidFill>
              </a:rPr>
              <a:t>信息吻合  直接判断</a:t>
            </a:r>
            <a:r>
              <a:rPr lang="zh-CN" altLang="zh-CN" sz="4000" b="1" smtClean="0"/>
              <a:t>）</a:t>
            </a:r>
            <a:endParaRPr lang="zh-CN" altLang="zh-CN" sz="4000" b="1" smtClean="0"/>
          </a:p>
          <a:p>
            <a:pPr>
              <a:lnSpc>
                <a:spcPct val="80000"/>
              </a:lnSpc>
            </a:pPr>
            <a:r>
              <a:rPr lang="zh-CN" altLang="zh-CN" sz="4000" b="1" smtClean="0"/>
              <a:t>（2）</a:t>
            </a:r>
            <a:r>
              <a:rPr lang="zh-CN" altLang="zh-CN" sz="4000" b="1" smtClean="0">
                <a:solidFill>
                  <a:srgbClr val="FF0000"/>
                </a:solidFill>
              </a:rPr>
              <a:t>形异意同 </a:t>
            </a:r>
            <a:r>
              <a:rPr lang="zh-CN" altLang="zh-CN" sz="4000" b="1" smtClean="0"/>
              <a:t>（</a:t>
            </a:r>
            <a:r>
              <a:rPr lang="zh-CN" altLang="zh-CN" sz="4000" b="1" smtClean="0">
                <a:solidFill>
                  <a:srgbClr val="CC0066"/>
                </a:solidFill>
              </a:rPr>
              <a:t>有所转换  实质一致</a:t>
            </a:r>
            <a:r>
              <a:rPr lang="zh-CN" altLang="zh-CN" sz="4000" b="1" smtClean="0"/>
              <a:t>）</a:t>
            </a:r>
            <a:endParaRPr lang="zh-CN" altLang="zh-CN" sz="4000" b="1" smtClean="0"/>
          </a:p>
          <a:p>
            <a:pPr>
              <a:lnSpc>
                <a:spcPct val="80000"/>
              </a:lnSpc>
            </a:pPr>
            <a:r>
              <a:rPr lang="zh-CN" altLang="zh-CN" sz="4000" b="1" smtClean="0"/>
              <a:t>（3）</a:t>
            </a:r>
            <a:r>
              <a:rPr lang="zh-CN" altLang="zh-CN" sz="4000" b="1" smtClean="0">
                <a:solidFill>
                  <a:srgbClr val="FF0000"/>
                </a:solidFill>
              </a:rPr>
              <a:t>形似意异 </a:t>
            </a:r>
            <a:r>
              <a:rPr lang="zh-CN" altLang="zh-CN" sz="4000" b="1" smtClean="0"/>
              <a:t>（</a:t>
            </a:r>
            <a:r>
              <a:rPr lang="zh-CN" altLang="zh-CN" sz="4000" b="1" smtClean="0">
                <a:solidFill>
                  <a:srgbClr val="002060"/>
                </a:solidFill>
              </a:rPr>
              <a:t>迷惑性大  格外留意</a:t>
            </a:r>
            <a:r>
              <a:rPr lang="zh-CN" altLang="zh-CN" sz="4000" b="1" smtClean="0"/>
              <a:t>）</a:t>
            </a:r>
            <a:endParaRPr lang="zh-CN" altLang="zh-CN" sz="4000" b="1" smtClean="0"/>
          </a:p>
          <a:p>
            <a:pPr algn="just">
              <a:buNone/>
            </a:pPr>
            <a:r>
              <a:rPr lang="en-US" altLang="zh-CN" sz="4000" b="1" smtClean="0">
                <a:solidFill>
                  <a:srgbClr val="0000FF"/>
                </a:solidFill>
                <a:latin typeface="+mn-ea"/>
              </a:rPr>
              <a:t>      </a:t>
            </a:r>
            <a:endParaRPr lang="zh-CN" altLang="zh-CN" sz="4000" b="1" smtClean="0">
              <a:solidFill>
                <a:srgbClr val="0000FF"/>
              </a:solidFill>
              <a:latin typeface="+mn-ea"/>
            </a:endParaRPr>
          </a:p>
          <a:p>
            <a:pPr algn="just">
              <a:buNone/>
            </a:pPr>
            <a:endParaRPr lang="en-US" altLang="zh-CN" sz="3600" b="1" smtClean="0">
              <a:ea typeface="楷体_GB2312" pitchFamily="1" charset="-122"/>
            </a:endParaRPr>
          </a:p>
          <a:p>
            <a:pPr eaLnBrk="1" hangingPunct="1">
              <a:lnSpc>
                <a:spcPct val="90000"/>
              </a:lnSpc>
              <a:buFont typeface="Wingdings" panose="05000000000000000000" pitchFamily="2" charset="2"/>
              <a:buNone/>
            </a:pPr>
            <a:endParaRPr lang="zh-CN" altLang="zh-CN" sz="3600" b="1" smtClean="0">
              <a:latin typeface="+mn-ea"/>
            </a:endParaRPr>
          </a:p>
        </p:txBody>
      </p:sp>
      <p:pic>
        <p:nvPicPr>
          <p:cNvPr id="56325" name="Picture 5" descr="ssh3-5a"/>
          <p:cNvPicPr>
            <a:picLocks noChangeAspect="1" noChangeArrowheads="1"/>
          </p:cNvPicPr>
          <p:nvPr/>
        </p:nvPicPr>
        <p:blipFill>
          <a:blip r:embed="rId2"/>
          <a:stretch>
            <a:fillRect/>
          </a:stretch>
        </p:blipFill>
        <p:spPr bwMode="auto">
          <a:xfrm>
            <a:off x="7751763" y="5826125"/>
            <a:ext cx="2916237" cy="1031875"/>
          </a:xfrm>
          <a:prstGeom prst="rect">
            <a:avLst/>
          </a:prstGeom>
          <a:noFill/>
          <a:ln w="9525">
            <a:noFill/>
            <a:miter lim="800000"/>
          </a:ln>
        </p:spPr>
      </p:pic>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146175" y="207010"/>
            <a:ext cx="10803890" cy="1106805"/>
          </a:xfrm>
          <a:prstGeom prst="rect">
            <a:avLst/>
          </a:prstGeom>
          <a:noFill/>
        </p:spPr>
        <p:txBody>
          <a:bodyPr wrap="square" rtlCol="0">
            <a:spAutoFit/>
          </a:bodyPr>
          <a:lstStyle/>
          <a:p>
            <a:r>
              <a:rPr lang="zh-CN" altLang="en-US" sz="6600" b="1">
                <a:solidFill>
                  <a:srgbClr val="FF0000"/>
                </a:solidFill>
              </a:rPr>
              <a:t>真题再现：</a:t>
            </a:r>
            <a:endParaRPr lang="zh-CN" altLang="en-US" sz="6600" b="1">
              <a:solidFill>
                <a:srgbClr val="FF0000"/>
              </a:solidFill>
            </a:endParaRPr>
          </a:p>
        </p:txBody>
      </p:sp>
      <p:sp>
        <p:nvSpPr>
          <p:cNvPr id="4" name="文本框 3"/>
          <p:cNvSpPr txBox="1"/>
          <p:nvPr/>
        </p:nvSpPr>
        <p:spPr>
          <a:xfrm>
            <a:off x="875030" y="1617345"/>
            <a:ext cx="11135995" cy="2122805"/>
          </a:xfrm>
          <a:prstGeom prst="rect">
            <a:avLst/>
          </a:prstGeom>
          <a:noFill/>
        </p:spPr>
        <p:txBody>
          <a:bodyPr wrap="square" rtlCol="0">
            <a:spAutoFit/>
          </a:bodyPr>
          <a:lstStyle/>
          <a:p>
            <a:r>
              <a:rPr lang="en-US" altLang="zh-CN" sz="4400" b="1"/>
              <a:t>5</a:t>
            </a:r>
            <a:r>
              <a:rPr lang="zh-CN" altLang="en-US" sz="4400" b="1"/>
              <a:t>、《红楼梦》第四十四回有</a:t>
            </a:r>
            <a:r>
              <a:rPr lang="en-US" altLang="zh-CN" sz="4400" b="1"/>
              <a:t>“</a:t>
            </a:r>
            <a:r>
              <a:rPr lang="zh-CN" altLang="en-US" sz="4400" b="1"/>
              <a:t>香菱学诗</a:t>
            </a:r>
            <a:r>
              <a:rPr lang="en-US" altLang="zh-CN" sz="4400" b="1"/>
              <a:t>”</a:t>
            </a:r>
            <a:r>
              <a:rPr lang="zh-CN" altLang="en-US" sz="4400" b="1"/>
              <a:t>一段</a:t>
            </a:r>
            <a:r>
              <a:rPr lang="en-US" altLang="zh-CN" sz="4400" b="1"/>
              <a:t>……………</a:t>
            </a:r>
            <a:r>
              <a:rPr lang="zh-CN" altLang="en-US" sz="4400" b="1"/>
              <a:t>。请</a:t>
            </a:r>
            <a:r>
              <a:rPr lang="zh-CN" altLang="en-US" sz="4400" b="1">
                <a:solidFill>
                  <a:srgbClr val="FF0000"/>
                </a:solidFill>
              </a:rPr>
              <a:t>结合材料二</a:t>
            </a:r>
            <a:r>
              <a:rPr lang="zh-CN" altLang="en-US" sz="4400" b="1"/>
              <a:t>，谈谈作为</a:t>
            </a:r>
            <a:r>
              <a:rPr lang="zh-CN" altLang="en-US" sz="4400" b="1">
                <a:solidFill>
                  <a:srgbClr val="FF0000"/>
                </a:solidFill>
              </a:rPr>
              <a:t>读者</a:t>
            </a:r>
            <a:r>
              <a:rPr lang="zh-CN" altLang="en-US" sz="4400" b="1"/>
              <a:t>对</a:t>
            </a:r>
            <a:r>
              <a:rPr lang="zh-CN" altLang="en-US" sz="4400" b="1">
                <a:solidFill>
                  <a:srgbClr val="FF0000"/>
                </a:solidFill>
              </a:rPr>
              <a:t>此诗</a:t>
            </a:r>
            <a:r>
              <a:rPr lang="zh-CN" altLang="en-US" sz="4400" b="1" u="sng">
                <a:solidFill>
                  <a:srgbClr val="00B0F0"/>
                </a:solidFill>
              </a:rPr>
              <a:t>感兴欣赏</a:t>
            </a:r>
            <a:r>
              <a:rPr lang="zh-CN" altLang="en-US" sz="4400" b="1"/>
              <a:t>的</a:t>
            </a:r>
            <a:r>
              <a:rPr lang="zh-CN" altLang="en-US" sz="4400" b="1">
                <a:solidFill>
                  <a:srgbClr val="FF0000"/>
                </a:solidFill>
              </a:rPr>
              <a:t>要点</a:t>
            </a:r>
            <a:r>
              <a:rPr lang="zh-CN" altLang="en-US" sz="4400" b="1"/>
              <a:t>。</a:t>
            </a:r>
            <a:endParaRPr lang="zh-CN" altLang="en-US" sz="4400" b="1"/>
          </a:p>
        </p:txBody>
      </p:sp>
      <p:sp>
        <p:nvSpPr>
          <p:cNvPr id="3" name="文本框 2"/>
          <p:cNvSpPr txBox="1"/>
          <p:nvPr/>
        </p:nvSpPr>
        <p:spPr>
          <a:xfrm>
            <a:off x="784225" y="3910965"/>
            <a:ext cx="11317605" cy="2553335"/>
          </a:xfrm>
          <a:prstGeom prst="rect">
            <a:avLst/>
          </a:prstGeom>
          <a:noFill/>
        </p:spPr>
        <p:txBody>
          <a:bodyPr wrap="square" rtlCol="0">
            <a:spAutoFit/>
          </a:bodyPr>
          <a:lstStyle/>
          <a:p>
            <a:r>
              <a:rPr lang="zh-CN" altLang="en-US" sz="4000" b="1">
                <a:solidFill>
                  <a:srgbClr val="FF0000"/>
                </a:solidFill>
              </a:rPr>
              <a:t>结合材料二</a:t>
            </a:r>
            <a:r>
              <a:rPr lang="en-US" altLang="zh-CN" sz="4000" b="1">
                <a:solidFill>
                  <a:srgbClr val="FF0000"/>
                </a:solidFill>
              </a:rPr>
              <a:t>    </a:t>
            </a:r>
            <a:r>
              <a:rPr lang="zh-CN" altLang="en-US" sz="4000" b="1">
                <a:solidFill>
                  <a:srgbClr val="FF0000"/>
                </a:solidFill>
              </a:rPr>
              <a:t>读者</a:t>
            </a:r>
            <a:r>
              <a:rPr lang="en-US" altLang="zh-CN" sz="4000" b="1">
                <a:solidFill>
                  <a:srgbClr val="FF0000"/>
                </a:solidFill>
              </a:rPr>
              <a:t>   </a:t>
            </a:r>
            <a:r>
              <a:rPr lang="zh-CN" altLang="en-US" sz="4000" b="1">
                <a:solidFill>
                  <a:srgbClr val="FF0000"/>
                </a:solidFill>
              </a:rPr>
              <a:t>此诗</a:t>
            </a:r>
            <a:r>
              <a:rPr lang="en-US" altLang="zh-CN" sz="4000" b="1">
                <a:solidFill>
                  <a:srgbClr val="FF0000"/>
                </a:solidFill>
              </a:rPr>
              <a:t>   </a:t>
            </a:r>
            <a:r>
              <a:rPr lang="zh-CN" altLang="en-US" sz="4000" b="1">
                <a:solidFill>
                  <a:srgbClr val="FF0000"/>
                </a:solidFill>
              </a:rPr>
              <a:t>要点</a:t>
            </a:r>
            <a:endParaRPr lang="zh-CN" altLang="en-US" sz="4000" b="1">
              <a:solidFill>
                <a:srgbClr val="FF0000"/>
              </a:solidFill>
            </a:endParaRPr>
          </a:p>
          <a:p>
            <a:r>
              <a:rPr lang="zh-CN" altLang="en-US" sz="4000" b="1" u="sng">
                <a:solidFill>
                  <a:srgbClr val="00B0F0"/>
                </a:solidFill>
              </a:rPr>
              <a:t>感兴欣赏：材料二大题目</a:t>
            </a:r>
            <a:endParaRPr lang="zh-CN" altLang="en-US" sz="4000" b="1" u="sng">
              <a:solidFill>
                <a:srgbClr val="00B0F0"/>
              </a:solidFill>
            </a:endParaRPr>
          </a:p>
          <a:p>
            <a:r>
              <a:rPr lang="zh-CN" altLang="en-US" sz="4000" b="1">
                <a:solidFill>
                  <a:schemeClr val="tx1"/>
                </a:solidFill>
              </a:rPr>
              <a:t>思路：第</a:t>
            </a:r>
            <a:r>
              <a:rPr lang="en-US" altLang="zh-CN" sz="4000" b="1">
                <a:solidFill>
                  <a:schemeClr val="tx1"/>
                </a:solidFill>
              </a:rPr>
              <a:t>5</a:t>
            </a:r>
            <a:r>
              <a:rPr lang="zh-CN" altLang="en-US" sz="4000" b="1">
                <a:solidFill>
                  <a:schemeClr val="tx1"/>
                </a:solidFill>
              </a:rPr>
              <a:t>题到底问的啥，该答啥</a:t>
            </a:r>
            <a:r>
              <a:rPr lang="en-US" altLang="zh-CN" sz="4000" b="1">
                <a:solidFill>
                  <a:schemeClr val="tx1"/>
                </a:solidFill>
              </a:rPr>
              <a:t> </a:t>
            </a:r>
            <a:r>
              <a:rPr lang="zh-CN" altLang="en-US" sz="4000" b="1">
                <a:solidFill>
                  <a:schemeClr val="tx1"/>
                </a:solidFill>
              </a:rPr>
              <a:t>，去哪里找，答案里包括啥，分条排版</a:t>
            </a:r>
            <a:r>
              <a:rPr lang="en-US" altLang="zh-CN" sz="4000" b="1">
                <a:solidFill>
                  <a:schemeClr val="tx1"/>
                </a:solidFill>
              </a:rPr>
              <a:t>………………</a:t>
            </a:r>
            <a:endParaRPr lang="en-US" altLang="zh-CN" sz="4000" b="1">
              <a:solidFill>
                <a:schemeClr val="tx1"/>
              </a:solidFill>
            </a:endParaRP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 name="图片 2" descr="微信图片_20211220144619"/>
          <p:cNvPicPr>
            <a:picLocks noChangeAspect="1"/>
          </p:cNvPicPr>
          <p:nvPr/>
        </p:nvPicPr>
        <p:blipFill>
          <a:blip r:embed="rId2"/>
          <a:stretch>
            <a:fillRect/>
          </a:stretch>
        </p:blipFill>
        <p:spPr>
          <a:xfrm>
            <a:off x="-418465" y="-311150"/>
            <a:ext cx="12522835" cy="7051040"/>
          </a:xfrm>
          <a:prstGeom prst="rect">
            <a:avLst/>
          </a:prstGeom>
        </p:spPr>
      </p:pic>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8425" y="1632585"/>
            <a:ext cx="11995785" cy="5077460"/>
          </a:xfrm>
          <a:prstGeom prst="rect">
            <a:avLst/>
          </a:prstGeom>
          <a:noFill/>
        </p:spPr>
        <p:txBody>
          <a:bodyPr wrap="square" rtlCol="0">
            <a:spAutoFit/>
          </a:bodyPr>
          <a:lstStyle/>
          <a:p>
            <a:r>
              <a:rPr lang="en-US" altLang="zh-CN" sz="5400" b="1"/>
              <a:t>1</a:t>
            </a:r>
            <a:r>
              <a:rPr lang="zh-CN" altLang="en-US" sz="5400" b="1"/>
              <a:t>、关注</a:t>
            </a:r>
            <a:r>
              <a:rPr lang="zh-CN" altLang="en-US" sz="5400" b="1">
                <a:solidFill>
                  <a:srgbClr val="00B0F0"/>
                </a:solidFill>
              </a:rPr>
              <a:t>香菱</a:t>
            </a:r>
            <a:r>
              <a:rPr lang="zh-CN" altLang="en-US" sz="5400" b="1">
                <a:solidFill>
                  <a:srgbClr val="FF0000"/>
                </a:solidFill>
              </a:rPr>
              <a:t>感兴的来由</a:t>
            </a:r>
            <a:r>
              <a:rPr lang="zh-CN" altLang="en-US" sz="5400" b="1"/>
              <a:t>，即</a:t>
            </a:r>
            <a:r>
              <a:rPr lang="zh-CN" altLang="en-US" sz="5400" b="1">
                <a:solidFill>
                  <a:srgbClr val="00B0F0"/>
                </a:solidFill>
              </a:rPr>
              <a:t>秋月、月光</a:t>
            </a:r>
            <a:r>
              <a:rPr lang="zh-CN" altLang="en-US" sz="5400" b="1"/>
              <a:t>等</a:t>
            </a:r>
            <a:r>
              <a:rPr lang="zh-CN" altLang="en-US" sz="5400" b="1">
                <a:solidFill>
                  <a:srgbClr val="FF0000"/>
                </a:solidFill>
              </a:rPr>
              <a:t>外物</a:t>
            </a:r>
            <a:r>
              <a:rPr lang="zh-CN" altLang="en-US" sz="5400" b="1"/>
              <a:t>以及</a:t>
            </a:r>
            <a:r>
              <a:rPr lang="zh-CN" altLang="en-US" sz="5400" b="1">
                <a:solidFill>
                  <a:srgbClr val="FF0000"/>
                </a:solidFill>
              </a:rPr>
              <a:t>人世间</a:t>
            </a:r>
            <a:r>
              <a:rPr lang="zh-CN" altLang="en-US" sz="5400" b="1"/>
              <a:t>的</a:t>
            </a:r>
            <a:r>
              <a:rPr lang="zh-CN" altLang="en-US" sz="5400" b="1">
                <a:solidFill>
                  <a:srgbClr val="FF0000"/>
                </a:solidFill>
              </a:rPr>
              <a:t>悲欢离合</a:t>
            </a:r>
            <a:r>
              <a:rPr lang="zh-CN" altLang="en-US" sz="5400" b="1"/>
              <a:t>遭际；</a:t>
            </a:r>
            <a:endParaRPr lang="zh-CN" altLang="en-US" sz="5400" b="1"/>
          </a:p>
          <a:p>
            <a:r>
              <a:rPr lang="en-US" altLang="zh-CN" sz="5400" b="1"/>
              <a:t>2</a:t>
            </a:r>
            <a:r>
              <a:rPr lang="zh-CN" altLang="en-US" sz="5400" b="1"/>
              <a:t>、以</a:t>
            </a:r>
            <a:r>
              <a:rPr lang="zh-CN" altLang="en-US" sz="5400" b="1">
                <a:solidFill>
                  <a:srgbClr val="FF0000"/>
                </a:solidFill>
              </a:rPr>
              <a:t>积极活泼的心灵反复涵咏</a:t>
            </a:r>
            <a:r>
              <a:rPr lang="zh-CN" altLang="en-US" sz="5400" b="1">
                <a:solidFill>
                  <a:srgbClr val="00B0F0"/>
                </a:solidFill>
              </a:rPr>
              <a:t>香菱</a:t>
            </a:r>
            <a:r>
              <a:rPr lang="zh-CN" altLang="en-US" sz="5400" b="1"/>
              <a:t>笔下</a:t>
            </a:r>
            <a:r>
              <a:rPr lang="zh-CN" altLang="en-US" sz="5400" b="1">
                <a:solidFill>
                  <a:srgbClr val="00B0F0"/>
                </a:solidFill>
              </a:rPr>
              <a:t>月夜之境</a:t>
            </a:r>
            <a:r>
              <a:rPr lang="zh-CN" altLang="en-US" sz="5400" b="1"/>
              <a:t>。</a:t>
            </a:r>
            <a:endParaRPr lang="zh-CN" altLang="en-US" sz="5400" b="1"/>
          </a:p>
          <a:p>
            <a:r>
              <a:rPr lang="en-US" altLang="zh-CN" sz="5400" b="1"/>
              <a:t>3</a:t>
            </a:r>
            <a:r>
              <a:rPr lang="zh-CN" altLang="en-US" sz="5400" b="1"/>
              <a:t>、</a:t>
            </a:r>
            <a:r>
              <a:rPr lang="zh-CN" altLang="en-US" sz="5400" b="1">
                <a:solidFill>
                  <a:srgbClr val="FF0000"/>
                </a:solidFill>
              </a:rPr>
              <a:t>唤起</a:t>
            </a:r>
            <a:r>
              <a:rPr lang="zh-CN" altLang="en-US" sz="5400" b="1"/>
              <a:t>内心对</a:t>
            </a:r>
            <a:r>
              <a:rPr lang="zh-CN" altLang="en-US" sz="5400" b="1">
                <a:solidFill>
                  <a:srgbClr val="00B0F0"/>
                </a:solidFill>
              </a:rPr>
              <a:t>月夜</a:t>
            </a:r>
            <a:r>
              <a:rPr lang="zh-CN" altLang="en-US" sz="5400" b="1"/>
              <a:t>人事的</a:t>
            </a:r>
            <a:r>
              <a:rPr lang="zh-CN" altLang="en-US" sz="5400" b="1">
                <a:solidFill>
                  <a:srgbClr val="FF0000"/>
                </a:solidFill>
              </a:rPr>
              <a:t>兴发感动</a:t>
            </a:r>
            <a:r>
              <a:rPr lang="zh-CN" altLang="en-US" sz="5400" b="1"/>
              <a:t>，借以真切</a:t>
            </a:r>
            <a:r>
              <a:rPr lang="zh-CN" altLang="en-US" sz="5400" b="1">
                <a:solidFill>
                  <a:srgbClr val="FF0000"/>
                </a:solidFill>
              </a:rPr>
              <a:t>体悟</a:t>
            </a:r>
            <a:r>
              <a:rPr lang="zh-CN" altLang="en-US" sz="5400" b="1">
                <a:solidFill>
                  <a:srgbClr val="00B0F0"/>
                </a:solidFill>
              </a:rPr>
              <a:t>香菱</a:t>
            </a:r>
            <a:r>
              <a:rPr lang="zh-CN" altLang="en-US" sz="5400" b="1"/>
              <a:t>的</a:t>
            </a:r>
            <a:r>
              <a:rPr lang="zh-CN" altLang="en-US" sz="5400" b="1">
                <a:solidFill>
                  <a:srgbClr val="FF0000"/>
                </a:solidFill>
              </a:rPr>
              <a:t>内心情志</a:t>
            </a:r>
            <a:r>
              <a:rPr lang="zh-CN" altLang="en-US" sz="5400" b="1"/>
              <a:t>。</a:t>
            </a:r>
            <a:endParaRPr lang="zh-CN" altLang="en-US" sz="5400" b="1"/>
          </a:p>
        </p:txBody>
      </p:sp>
      <p:sp>
        <p:nvSpPr>
          <p:cNvPr id="3" name="文本框 2"/>
          <p:cNvSpPr txBox="1"/>
          <p:nvPr/>
        </p:nvSpPr>
        <p:spPr>
          <a:xfrm>
            <a:off x="48895" y="210820"/>
            <a:ext cx="12093575" cy="922020"/>
          </a:xfrm>
          <a:prstGeom prst="rect">
            <a:avLst/>
          </a:prstGeom>
          <a:noFill/>
        </p:spPr>
        <p:txBody>
          <a:bodyPr wrap="square" rtlCol="0" anchor="t">
            <a:spAutoFit/>
          </a:bodyPr>
          <a:lstStyle/>
          <a:p>
            <a:r>
              <a:rPr lang="zh-CN" altLang="en-US" sz="5400" b="1">
                <a:solidFill>
                  <a:srgbClr val="FF0000"/>
                </a:solidFill>
                <a:sym typeface="+mn-ea"/>
              </a:rPr>
              <a:t>结合材料二</a:t>
            </a:r>
            <a:r>
              <a:rPr lang="en-US" altLang="zh-CN" sz="5400" b="1">
                <a:solidFill>
                  <a:srgbClr val="FF0000"/>
                </a:solidFill>
                <a:sym typeface="+mn-ea"/>
              </a:rPr>
              <a:t>    </a:t>
            </a:r>
            <a:r>
              <a:rPr lang="zh-CN" altLang="en-US" sz="5400" b="1">
                <a:solidFill>
                  <a:schemeClr val="tx1"/>
                </a:solidFill>
                <a:sym typeface="+mn-ea"/>
              </a:rPr>
              <a:t>读者</a:t>
            </a:r>
            <a:r>
              <a:rPr lang="en-US" altLang="zh-CN" sz="5400" b="1">
                <a:solidFill>
                  <a:srgbClr val="FF0000"/>
                </a:solidFill>
                <a:sym typeface="+mn-ea"/>
              </a:rPr>
              <a:t>   </a:t>
            </a:r>
            <a:r>
              <a:rPr lang="zh-CN" altLang="en-US" sz="5400" b="1">
                <a:solidFill>
                  <a:srgbClr val="00B0F0"/>
                </a:solidFill>
                <a:sym typeface="+mn-ea"/>
              </a:rPr>
              <a:t>此诗</a:t>
            </a:r>
            <a:r>
              <a:rPr lang="en-US" altLang="zh-CN" sz="5400" b="1">
                <a:solidFill>
                  <a:srgbClr val="FF0000"/>
                </a:solidFill>
                <a:sym typeface="+mn-ea"/>
              </a:rPr>
              <a:t>   </a:t>
            </a:r>
            <a:r>
              <a:rPr lang="zh-CN" altLang="en-US" sz="5400" b="1">
                <a:solidFill>
                  <a:schemeClr val="accent6"/>
                </a:solidFill>
                <a:sym typeface="+mn-ea"/>
              </a:rPr>
              <a:t>要点（整合）</a:t>
            </a:r>
            <a:endParaRPr lang="zh-CN" altLang="en-US" sz="5400" b="1">
              <a:solidFill>
                <a:schemeClr val="accent6"/>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19075" y="973455"/>
            <a:ext cx="11754485" cy="2676525"/>
          </a:xfrm>
          <a:prstGeom prst="rect">
            <a:avLst/>
          </a:prstGeom>
          <a:noFill/>
        </p:spPr>
        <p:txBody>
          <a:bodyPr wrap="square" rtlCol="0">
            <a:spAutoFit/>
          </a:bodyPr>
          <a:lstStyle/>
          <a:p>
            <a:r>
              <a:rPr lang="en-US" altLang="zh-CN" sz="2400" b="1">
                <a:latin typeface="楷体" panose="02010609060101010101" charset="-122"/>
                <a:ea typeface="楷体" panose="02010609060101010101" charset="-122"/>
                <a:cs typeface="楷体" panose="02010609060101010101" charset="-122"/>
              </a:rPr>
              <a:t>    </a:t>
            </a:r>
            <a:r>
              <a:rPr lang="zh-CN" altLang="en-US" sz="2400" b="1">
                <a:latin typeface="楷体" panose="02010609060101010101" charset="-122"/>
                <a:ea typeface="楷体" panose="02010609060101010101" charset="-122"/>
                <a:cs typeface="楷体" panose="02010609060101010101" charset="-122"/>
              </a:rPr>
              <a:t>上世纪后期，唐·麦肯齐提出的“文本社会学”理论认为，承载文本的物质形式（书）会影响到文本所要传达的意义。许多当代学者不再只是关心书页上的文字，而开始关注书籍作为一个整体的重要性，包括封面、字体、配图等书籍的各个要素。如果按照时间顺序将同一文本的不同版本的封面进行排列，我们就会发现，公众对文本及作者的文化取向和态度一直在不断地变化。印刷字体和封面一样，能够代表书籍所处的时代。不断翻新的技术使在书内大批量印刷图像成为可能，同时也为书籍打上时代的烙印。</a:t>
            </a:r>
            <a:endParaRPr lang="zh-CN" altLang="en-US" sz="24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448310" y="128270"/>
            <a:ext cx="4338955" cy="645160"/>
          </a:xfrm>
          <a:prstGeom prst="rect">
            <a:avLst/>
          </a:prstGeom>
          <a:noFill/>
        </p:spPr>
        <p:txBody>
          <a:bodyPr wrap="square" rtlCol="0">
            <a:spAutoFit/>
          </a:bodyPr>
          <a:lstStyle/>
          <a:p>
            <a:r>
              <a:rPr lang="en-US" altLang="zh-CN" sz="3600" b="1">
                <a:solidFill>
                  <a:srgbClr val="FF0000"/>
                </a:solidFill>
              </a:rPr>
              <a:t>2021</a:t>
            </a:r>
            <a:r>
              <a:rPr lang="zh-CN" altLang="en-US" sz="3600" b="1">
                <a:solidFill>
                  <a:srgbClr val="FF0000"/>
                </a:solidFill>
              </a:rPr>
              <a:t>天津卷</a:t>
            </a:r>
            <a:r>
              <a:rPr lang="en-US" altLang="zh-CN" sz="3600" b="1">
                <a:solidFill>
                  <a:srgbClr val="FF0000"/>
                </a:solidFill>
              </a:rPr>
              <a:t>--</a:t>
            </a:r>
            <a:r>
              <a:rPr lang="zh-CN" altLang="en-US" sz="3600" b="1">
                <a:solidFill>
                  <a:srgbClr val="FF0000"/>
                </a:solidFill>
              </a:rPr>
              <a:t>选段</a:t>
            </a:r>
            <a:endParaRPr lang="zh-CN" altLang="en-US" sz="3600" b="1">
              <a:solidFill>
                <a:srgbClr val="FF0000"/>
              </a:solidFill>
            </a:endParaRPr>
          </a:p>
        </p:txBody>
      </p:sp>
      <p:sp>
        <p:nvSpPr>
          <p:cNvPr id="4" name="文本框 3"/>
          <p:cNvSpPr txBox="1"/>
          <p:nvPr/>
        </p:nvSpPr>
        <p:spPr>
          <a:xfrm>
            <a:off x="219075" y="3750310"/>
            <a:ext cx="11938000" cy="1938020"/>
          </a:xfrm>
          <a:prstGeom prst="rect">
            <a:avLst/>
          </a:prstGeom>
          <a:noFill/>
        </p:spPr>
        <p:txBody>
          <a:bodyPr wrap="square" rtlCol="0">
            <a:spAutoFit/>
          </a:bodyPr>
          <a:lstStyle/>
          <a:p>
            <a:r>
              <a:rPr lang="en-US" altLang="zh-CN" sz="2400" b="1"/>
              <a:t>6</a:t>
            </a:r>
            <a:r>
              <a:rPr lang="zh-CN" altLang="en-US" sz="2400" b="1"/>
              <a:t>、下列表述不符合“文本社会学”理论的一项是（</a:t>
            </a:r>
            <a:r>
              <a:rPr lang="en-US" altLang="zh-CN" sz="2400" b="1"/>
              <a:t>A</a:t>
            </a:r>
            <a:r>
              <a:rPr lang="zh-CN" altLang="en-US" sz="2400" b="1"/>
              <a:t>）</a:t>
            </a:r>
            <a:endParaRPr lang="zh-CN" altLang="en-US" sz="2400" b="1"/>
          </a:p>
          <a:p>
            <a:r>
              <a:rPr lang="zh-CN" altLang="en-US" sz="2400" b="1"/>
              <a:t>A．学校环保社团利用废旧书刊的书页制作成折纸工艺品，进行公益售卖。</a:t>
            </a:r>
            <a:endParaRPr lang="zh-CN" altLang="en-US" sz="2400" b="1"/>
          </a:p>
          <a:p>
            <a:r>
              <a:rPr lang="zh-CN" altLang="en-US" sz="2400" b="1"/>
              <a:t>B．宋代</a:t>
            </a:r>
            <a:r>
              <a:rPr lang="zh-CN" altLang="en-US" sz="2400" b="1">
                <a:solidFill>
                  <a:srgbClr val="FF0000"/>
                </a:solidFill>
              </a:rPr>
              <a:t>雕版书</a:t>
            </a:r>
            <a:r>
              <a:rPr lang="zh-CN" altLang="en-US" sz="2400" b="1"/>
              <a:t>多用歇、颜字体，特色鲜明，墨色清润，刻写精良，为后世所重。</a:t>
            </a:r>
            <a:endParaRPr lang="zh-CN" altLang="en-US" sz="2400" b="1"/>
          </a:p>
          <a:p>
            <a:r>
              <a:rPr lang="zh-CN" altLang="en-US" sz="2400" b="1"/>
              <a:t>C．</a:t>
            </a:r>
            <a:r>
              <a:rPr lang="zh-CN" altLang="en-US" sz="2400" b="1">
                <a:solidFill>
                  <a:srgbClr val="FF0000"/>
                </a:solidFill>
              </a:rPr>
              <a:t>书籍</a:t>
            </a:r>
            <a:r>
              <a:rPr lang="zh-CN" altLang="en-US" sz="2400" b="1"/>
              <a:t>会因为阅读者留下的签名、批注等独特个人印记而增加收藏价值。</a:t>
            </a:r>
            <a:endParaRPr lang="zh-CN" altLang="en-US" sz="2400" b="1"/>
          </a:p>
          <a:p>
            <a:r>
              <a:rPr lang="zh-CN" altLang="en-US" sz="2400" b="1"/>
              <a:t>D．同一</a:t>
            </a:r>
            <a:r>
              <a:rPr lang="zh-CN" altLang="en-US" sz="2400" b="1">
                <a:solidFill>
                  <a:srgbClr val="FF0000"/>
                </a:solidFill>
              </a:rPr>
              <a:t>书籍</a:t>
            </a:r>
            <a:r>
              <a:rPr lang="zh-CN" altLang="en-US" sz="2400" b="1"/>
              <a:t>因传抄、印刷、装订而产生的版本差异，给书籍打上鲜明的时代格印。</a:t>
            </a:r>
            <a:endParaRPr lang="zh-CN" altLang="en-US" sz="2400" b="1"/>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40970" y="1348740"/>
            <a:ext cx="11910060" cy="3291840"/>
          </a:xfrm>
          <a:prstGeom prst="rect">
            <a:avLst/>
          </a:prstGeom>
          <a:noFill/>
        </p:spPr>
        <p:txBody>
          <a:bodyPr wrap="square" rtlCol="0">
            <a:spAutoFit/>
          </a:bodyPr>
          <a:lstStyle/>
          <a:p>
            <a:r>
              <a:rPr lang="en-US" altLang="zh-CN" sz="2800" b="1"/>
              <a:t>4</a:t>
            </a:r>
            <a:r>
              <a:rPr lang="zh-CN" altLang="en-US" sz="2800" b="1"/>
              <a:t>、请结合材料，给</a:t>
            </a:r>
            <a:r>
              <a:rPr lang="en-US" altLang="zh-CN" sz="2800" b="1"/>
              <a:t>“</a:t>
            </a:r>
            <a:r>
              <a:rPr lang="zh-CN" altLang="en-US" sz="2800" b="1"/>
              <a:t>法定数字货币</a:t>
            </a:r>
            <a:r>
              <a:rPr lang="en-US" altLang="zh-CN" sz="2800" b="1"/>
              <a:t>”</a:t>
            </a:r>
            <a:r>
              <a:rPr lang="zh-CN" altLang="en-US" sz="2800" b="1"/>
              <a:t>下一个简要</a:t>
            </a:r>
            <a:r>
              <a:rPr lang="zh-CN" altLang="en-US" sz="2800" b="1">
                <a:solidFill>
                  <a:srgbClr val="FF0000"/>
                </a:solidFill>
              </a:rPr>
              <a:t>定义</a:t>
            </a:r>
            <a:r>
              <a:rPr lang="zh-CN" altLang="en-US" sz="2800" b="1"/>
              <a:t>。</a:t>
            </a:r>
            <a:endParaRPr lang="zh-CN" altLang="en-US" sz="2800" b="1"/>
          </a:p>
          <a:p>
            <a:r>
              <a:rPr lang="en-US" altLang="zh-CN" sz="3600" b="1">
                <a:latin typeface="楷体" panose="02010609060101010101" charset="-122"/>
                <a:ea typeface="楷体" panose="02010609060101010101" charset="-122"/>
                <a:cs typeface="楷体" panose="02010609060101010101" charset="-122"/>
              </a:rPr>
              <a:t>   </a:t>
            </a:r>
            <a:r>
              <a:rPr lang="zh-CN" altLang="en-US" sz="3600" b="1" u="sng">
                <a:solidFill>
                  <a:srgbClr val="FF0000"/>
                </a:solidFill>
                <a:latin typeface="楷体" panose="02010609060101010101" charset="-122"/>
                <a:ea typeface="楷体" panose="02010609060101010101" charset="-122"/>
                <a:cs typeface="楷体" panose="02010609060101010101" charset="-122"/>
              </a:rPr>
              <a:t>法定数字货币</a:t>
            </a:r>
            <a:r>
              <a:rPr lang="zh-CN" altLang="en-US" sz="3600" b="1">
                <a:solidFill>
                  <a:srgbClr val="FF0000"/>
                </a:solidFill>
                <a:latin typeface="楷体" panose="02010609060101010101" charset="-122"/>
                <a:ea typeface="楷体" panose="02010609060101010101" charset="-122"/>
                <a:cs typeface="楷体" panose="02010609060101010101" charset="-122"/>
              </a:rPr>
              <a:t>是</a:t>
            </a:r>
            <a:r>
              <a:rPr lang="zh-CN" altLang="en-US" sz="3600" b="1">
                <a:latin typeface="楷体" panose="02010609060101010101" charset="-122"/>
                <a:ea typeface="楷体" panose="02010609060101010101" charset="-122"/>
                <a:cs typeface="楷体" panose="02010609060101010101" charset="-122"/>
              </a:rPr>
              <a:t>在数字经济时代由政府发行</a:t>
            </a:r>
            <a:r>
              <a:rPr lang="zh-CN" altLang="en-US" sz="3600" b="1">
                <a:solidFill>
                  <a:srgbClr val="FF0000"/>
                </a:solidFill>
                <a:latin typeface="楷体" panose="02010609060101010101" charset="-122"/>
                <a:ea typeface="楷体" panose="02010609060101010101" charset="-122"/>
                <a:cs typeface="楷体" panose="02010609060101010101" charset="-122"/>
              </a:rPr>
              <a:t>的</a:t>
            </a:r>
            <a:r>
              <a:rPr lang="zh-CN" altLang="en-US" sz="3600" b="1">
                <a:latin typeface="楷体" panose="02010609060101010101" charset="-122"/>
                <a:ea typeface="楷体" panose="02010609060101010101" charset="-122"/>
                <a:cs typeface="楷体" panose="02010609060101010101" charset="-122"/>
              </a:rPr>
              <a:t>，与法定货币价值等价</a:t>
            </a:r>
            <a:r>
              <a:rPr lang="zh-CN" altLang="en-US" sz="3600" b="1">
                <a:solidFill>
                  <a:srgbClr val="FF0000"/>
                </a:solidFill>
                <a:latin typeface="楷体" panose="02010609060101010101" charset="-122"/>
                <a:ea typeface="楷体" panose="02010609060101010101" charset="-122"/>
                <a:cs typeface="楷体" panose="02010609060101010101" charset="-122"/>
              </a:rPr>
              <a:t>的</a:t>
            </a:r>
            <a:r>
              <a:rPr lang="zh-CN" altLang="en-US" sz="3600" b="1">
                <a:latin typeface="楷体" panose="02010609060101010101" charset="-122"/>
                <a:ea typeface="楷体" panose="02010609060101010101" charset="-122"/>
                <a:cs typeface="楷体" panose="02010609060101010101" charset="-122"/>
              </a:rPr>
              <a:t>具有价值尺度和流通手段职能</a:t>
            </a:r>
            <a:r>
              <a:rPr lang="zh-CN" altLang="en-US" sz="3600" b="1">
                <a:solidFill>
                  <a:srgbClr val="FF0000"/>
                </a:solidFill>
                <a:latin typeface="楷体" panose="02010609060101010101" charset="-122"/>
                <a:ea typeface="楷体" panose="02010609060101010101" charset="-122"/>
                <a:cs typeface="楷体" panose="02010609060101010101" charset="-122"/>
              </a:rPr>
              <a:t>的</a:t>
            </a:r>
            <a:r>
              <a:rPr lang="en-US" altLang="zh-CN" sz="3600" b="1">
                <a:latin typeface="楷体" panose="02010609060101010101" charset="-122"/>
                <a:ea typeface="楷体" panose="02010609060101010101" charset="-122"/>
                <a:cs typeface="楷体" panose="02010609060101010101" charset="-122"/>
              </a:rPr>
              <a:t>“</a:t>
            </a:r>
            <a:r>
              <a:rPr lang="zh-CN" altLang="en-US" sz="3600" b="1">
                <a:latin typeface="楷体" panose="02010609060101010101" charset="-122"/>
                <a:ea typeface="楷体" panose="02010609060101010101" charset="-122"/>
                <a:cs typeface="楷体" panose="02010609060101010101" charset="-122"/>
              </a:rPr>
              <a:t>中心化</a:t>
            </a:r>
            <a:r>
              <a:rPr lang="en-US" altLang="zh-CN" sz="3600" b="1">
                <a:latin typeface="楷体" panose="02010609060101010101" charset="-122"/>
                <a:ea typeface="楷体" panose="02010609060101010101" charset="-122"/>
                <a:cs typeface="楷体" panose="02010609060101010101" charset="-122"/>
              </a:rPr>
              <a:t>”</a:t>
            </a:r>
            <a:r>
              <a:rPr lang="zh-CN" altLang="en-US" sz="3600" b="1" u="sng">
                <a:solidFill>
                  <a:srgbClr val="FF0000"/>
                </a:solidFill>
                <a:latin typeface="楷体" panose="02010609060101010101" charset="-122"/>
                <a:ea typeface="楷体" panose="02010609060101010101" charset="-122"/>
                <a:cs typeface="楷体" panose="02010609060101010101" charset="-122"/>
              </a:rPr>
              <a:t>货币</a:t>
            </a:r>
            <a:r>
              <a:rPr lang="zh-CN" altLang="en-US" sz="3600" b="1">
                <a:latin typeface="楷体" panose="02010609060101010101" charset="-122"/>
                <a:ea typeface="楷体" panose="02010609060101010101" charset="-122"/>
                <a:cs typeface="楷体" panose="02010609060101010101" charset="-122"/>
              </a:rPr>
              <a:t>。</a:t>
            </a:r>
            <a:endParaRPr lang="zh-CN" altLang="en-US" sz="3600" b="1">
              <a:latin typeface="楷体" panose="02010609060101010101" charset="-122"/>
              <a:ea typeface="楷体" panose="02010609060101010101" charset="-122"/>
              <a:cs typeface="楷体" panose="02010609060101010101" charset="-122"/>
            </a:endParaRPr>
          </a:p>
          <a:p>
            <a:endParaRPr lang="zh-CN" altLang="en-US" sz="3600" b="1">
              <a:latin typeface="楷体" panose="02010609060101010101" charset="-122"/>
              <a:ea typeface="楷体" panose="02010609060101010101" charset="-122"/>
              <a:cs typeface="楷体" panose="02010609060101010101" charset="-122"/>
            </a:endParaRPr>
          </a:p>
          <a:p>
            <a:r>
              <a:rPr lang="zh-CN" altLang="en-US" sz="3600" b="1">
                <a:latin typeface="楷体" panose="02010609060101010101" charset="-122"/>
                <a:ea typeface="楷体" panose="02010609060101010101" charset="-122"/>
                <a:cs typeface="楷体" panose="02010609060101010101" charset="-122"/>
              </a:rPr>
              <a:t>谓语只能是</a:t>
            </a:r>
            <a:r>
              <a:rPr lang="zh-CN" altLang="en-US" sz="3600" b="1">
                <a:solidFill>
                  <a:srgbClr val="FF0000"/>
                </a:solidFill>
                <a:latin typeface="楷体" panose="02010609060101010101" charset="-122"/>
                <a:ea typeface="楷体" panose="02010609060101010101" charset="-122"/>
                <a:cs typeface="楷体" panose="02010609060101010101" charset="-122"/>
              </a:rPr>
              <a:t>一个</a:t>
            </a:r>
            <a:r>
              <a:rPr lang="en-US" altLang="zh-CN" sz="3600" b="1">
                <a:latin typeface="楷体" panose="02010609060101010101" charset="-122"/>
                <a:ea typeface="楷体" panose="02010609060101010101" charset="-122"/>
                <a:cs typeface="楷体" panose="02010609060101010101" charset="-122"/>
              </a:rPr>
              <a:t>“</a:t>
            </a:r>
            <a:r>
              <a:rPr lang="zh-CN" altLang="en-US" sz="3600" b="1">
                <a:latin typeface="楷体" panose="02010609060101010101" charset="-122"/>
                <a:ea typeface="楷体" panose="02010609060101010101" charset="-122"/>
                <a:cs typeface="楷体" panose="02010609060101010101" charset="-122"/>
              </a:rPr>
              <a:t>是</a:t>
            </a:r>
            <a:r>
              <a:rPr lang="en-US" altLang="zh-CN" sz="3600" b="1">
                <a:latin typeface="楷体" panose="02010609060101010101" charset="-122"/>
                <a:ea typeface="楷体" panose="02010609060101010101" charset="-122"/>
                <a:cs typeface="楷体" panose="02010609060101010101" charset="-122"/>
              </a:rPr>
              <a:t>”</a:t>
            </a:r>
            <a:r>
              <a:rPr lang="zh-CN" altLang="en-US" sz="3600" b="1">
                <a:latin typeface="楷体" panose="02010609060101010101" charset="-122"/>
                <a:ea typeface="楷体" panose="02010609060101010101" charset="-122"/>
                <a:cs typeface="楷体" panose="02010609060101010101" charset="-122"/>
              </a:rPr>
              <a:t>，确定</a:t>
            </a:r>
            <a:r>
              <a:rPr lang="zh-CN" altLang="en-US" sz="3600" b="1">
                <a:solidFill>
                  <a:srgbClr val="FF0000"/>
                </a:solidFill>
                <a:latin typeface="楷体" panose="02010609060101010101" charset="-122"/>
                <a:ea typeface="楷体" panose="02010609060101010101" charset="-122"/>
                <a:cs typeface="楷体" panose="02010609060101010101" charset="-122"/>
              </a:rPr>
              <a:t>宾语（文中有或自己定）。</a:t>
            </a:r>
            <a:endParaRPr lang="zh-CN" altLang="en-US" sz="3600" b="1">
              <a:solidFill>
                <a:srgbClr val="FF0000"/>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572770" y="236855"/>
            <a:ext cx="4677410" cy="768350"/>
          </a:xfrm>
          <a:prstGeom prst="rect">
            <a:avLst/>
          </a:prstGeom>
          <a:noFill/>
        </p:spPr>
        <p:txBody>
          <a:bodyPr wrap="square" rtlCol="0">
            <a:spAutoFit/>
          </a:bodyPr>
          <a:lstStyle/>
          <a:p>
            <a:r>
              <a:rPr lang="zh-CN" altLang="en-US" sz="4400" b="1">
                <a:solidFill>
                  <a:srgbClr val="FF0000"/>
                </a:solidFill>
              </a:rPr>
              <a:t>回扣高考：下定义</a:t>
            </a:r>
            <a:endParaRPr lang="zh-CN" altLang="en-US" sz="4400" b="1">
              <a:solidFill>
                <a:srgbClr val="FF0000"/>
              </a:solidFill>
            </a:endParaRPr>
          </a:p>
        </p:txBody>
      </p:sp>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7000" y="1690370"/>
            <a:ext cx="11938000" cy="4692650"/>
          </a:xfrm>
          <a:prstGeom prst="rect">
            <a:avLst/>
          </a:prstGeom>
          <a:noFill/>
        </p:spPr>
        <p:txBody>
          <a:bodyPr wrap="square" rtlCol="0">
            <a:spAutoFit/>
          </a:bodyPr>
          <a:lstStyle/>
          <a:p>
            <a:r>
              <a:rPr lang="en-US" altLang="zh-CN" sz="2000" b="1"/>
              <a:t>1</a:t>
            </a:r>
            <a:r>
              <a:rPr lang="zh-CN" altLang="en-US" sz="2000" b="1"/>
              <a:t>、下列对材料相关内容的理解和分析，正确的一项是（</a:t>
            </a:r>
            <a:r>
              <a:rPr lang="en-US" altLang="zh-CN" sz="2000" b="1"/>
              <a:t>C</a:t>
            </a:r>
            <a:r>
              <a:rPr lang="zh-CN" altLang="en-US" sz="2000" b="1"/>
              <a:t>）</a:t>
            </a:r>
            <a:endParaRPr lang="zh-CN" altLang="en-US" sz="2000" b="1"/>
          </a:p>
          <a:p>
            <a:pPr fontAlgn="auto">
              <a:lnSpc>
                <a:spcPts val="3720"/>
              </a:lnSpc>
            </a:pPr>
            <a:r>
              <a:rPr lang="zh-CN" altLang="en-US" sz="2400" b="1">
                <a:latin typeface="楷体" panose="02010609060101010101" charset="-122"/>
                <a:ea typeface="楷体" panose="02010609060101010101" charset="-122"/>
                <a:cs typeface="楷体" panose="02010609060101010101" charset="-122"/>
              </a:rPr>
              <a:t>A．比特币和QQ币</a:t>
            </a:r>
            <a:r>
              <a:rPr lang="zh-CN" altLang="en-US" sz="2400" b="1">
                <a:solidFill>
                  <a:srgbClr val="FF0000"/>
                </a:solidFill>
                <a:latin typeface="楷体" panose="02010609060101010101" charset="-122"/>
                <a:ea typeface="楷体" panose="02010609060101010101" charset="-122"/>
                <a:cs typeface="楷体" panose="02010609060101010101" charset="-122"/>
              </a:rPr>
              <a:t>都是</a:t>
            </a:r>
            <a:r>
              <a:rPr lang="zh-CN" altLang="en-US" sz="2400" b="1">
                <a:latin typeface="楷体" panose="02010609060101010101" charset="-122"/>
                <a:ea typeface="楷体" panose="02010609060101010101" charset="-122"/>
                <a:cs typeface="楷体" panose="02010609060101010101" charset="-122"/>
              </a:rPr>
              <a:t>“去中心化”货币，</a:t>
            </a:r>
            <a:r>
              <a:rPr lang="zh-CN" altLang="en-US" sz="2400" b="1">
                <a:solidFill>
                  <a:srgbClr val="FF0000"/>
                </a:solidFill>
                <a:latin typeface="楷体" panose="02010609060101010101" charset="-122"/>
                <a:ea typeface="楷体" panose="02010609060101010101" charset="-122"/>
                <a:cs typeface="楷体" panose="02010609060101010101" charset="-122"/>
              </a:rPr>
              <a:t>但</a:t>
            </a:r>
            <a:r>
              <a:rPr lang="zh-CN" altLang="en-US" sz="2400" b="1">
                <a:latin typeface="楷体" panose="02010609060101010101" charset="-122"/>
                <a:ea typeface="楷体" panose="02010609060101010101" charset="-122"/>
                <a:cs typeface="楷体" panose="02010609060101010101" charset="-122"/>
              </a:rPr>
              <a:t>前者在技术层面上比后者更加完备，</a:t>
            </a:r>
            <a:r>
              <a:rPr lang="zh-CN" altLang="en-US" sz="2400" b="1">
                <a:solidFill>
                  <a:srgbClr val="FF0000"/>
                </a:solidFill>
                <a:latin typeface="楷体" panose="02010609060101010101" charset="-122"/>
                <a:ea typeface="楷体" panose="02010609060101010101" charset="-122"/>
                <a:cs typeface="楷体" panose="02010609060101010101" charset="-122"/>
              </a:rPr>
              <a:t>因而</a:t>
            </a:r>
            <a:r>
              <a:rPr lang="zh-CN" altLang="en-US" sz="2400" b="1">
                <a:latin typeface="楷体" panose="02010609060101010101" charset="-122"/>
                <a:ea typeface="楷体" panose="02010609060101010101" charset="-122"/>
                <a:cs typeface="楷体" panose="02010609060101010101" charset="-122"/>
              </a:rPr>
              <a:t>更容易被用作洗钱和恐怖犯罪的工具。</a:t>
            </a:r>
            <a:endParaRPr lang="zh-CN" altLang="en-US" sz="2400" b="1">
              <a:latin typeface="楷体" panose="02010609060101010101" charset="-122"/>
              <a:ea typeface="楷体" panose="02010609060101010101" charset="-122"/>
              <a:cs typeface="楷体" panose="02010609060101010101" charset="-122"/>
            </a:endParaRPr>
          </a:p>
          <a:p>
            <a:pPr fontAlgn="auto">
              <a:lnSpc>
                <a:spcPts val="3720"/>
              </a:lnSpc>
            </a:pPr>
            <a:r>
              <a:rPr lang="zh-CN" altLang="en-US" sz="2400" b="1">
                <a:latin typeface="楷体" panose="02010609060101010101" charset="-122"/>
                <a:ea typeface="楷体" panose="02010609060101010101" charset="-122"/>
                <a:cs typeface="楷体" panose="02010609060101010101" charset="-122"/>
              </a:rPr>
              <a:t>B．脸书公司正在开发一种数字货币，这种数字货币正式上线运行后，全球将有超过二十亿的用户</a:t>
            </a:r>
            <a:r>
              <a:rPr lang="zh-CN" altLang="en-US" sz="2400" b="1">
                <a:solidFill>
                  <a:srgbClr val="FF0000"/>
                </a:solidFill>
                <a:latin typeface="楷体" panose="02010609060101010101" charset="-122"/>
                <a:ea typeface="楷体" panose="02010609060101010101" charset="-122"/>
                <a:cs typeface="楷体" panose="02010609060101010101" charset="-122"/>
              </a:rPr>
              <a:t>在各种交易场景中使用</a:t>
            </a:r>
            <a:r>
              <a:rPr lang="zh-CN" altLang="en-US" sz="2400" b="1">
                <a:latin typeface="楷体" panose="02010609060101010101" charset="-122"/>
                <a:ea typeface="楷体" panose="02010609060101010101" charset="-122"/>
                <a:cs typeface="楷体" panose="02010609060101010101" charset="-122"/>
              </a:rPr>
              <a:t>。（</a:t>
            </a:r>
            <a:r>
              <a:rPr lang="zh-CN" altLang="en-US" sz="2400" b="1">
                <a:solidFill>
                  <a:srgbClr val="FF0000"/>
                </a:solidFill>
                <a:latin typeface="楷体" panose="02010609060101010101" charset="-122"/>
                <a:ea typeface="楷体" panose="02010609060101010101" charset="-122"/>
                <a:cs typeface="楷体" panose="02010609060101010101" charset="-122"/>
              </a:rPr>
              <a:t>原句：全球将有二十亿的用户在该平台下各种交易场景中使用。</a:t>
            </a:r>
            <a:r>
              <a:rPr lang="zh-CN" altLang="en-US" sz="2400" b="1">
                <a:latin typeface="楷体" panose="02010609060101010101" charset="-122"/>
                <a:ea typeface="楷体" panose="02010609060101010101" charset="-122"/>
                <a:cs typeface="楷体" panose="02010609060101010101" charset="-122"/>
              </a:rPr>
              <a:t>）</a:t>
            </a:r>
            <a:endParaRPr lang="zh-CN" altLang="en-US" sz="2400" b="1">
              <a:latin typeface="楷体" panose="02010609060101010101" charset="-122"/>
              <a:ea typeface="楷体" panose="02010609060101010101" charset="-122"/>
              <a:cs typeface="楷体" panose="02010609060101010101" charset="-122"/>
            </a:endParaRPr>
          </a:p>
          <a:p>
            <a:pPr fontAlgn="auto">
              <a:lnSpc>
                <a:spcPts val="3720"/>
              </a:lnSpc>
            </a:pPr>
            <a:r>
              <a:rPr lang="zh-CN" altLang="en-US" sz="2400" b="1">
                <a:latin typeface="楷体" panose="02010609060101010101" charset="-122"/>
                <a:ea typeface="楷体" panose="02010609060101010101" charset="-122"/>
                <a:cs typeface="楷体" panose="02010609060101010101" charset="-122"/>
              </a:rPr>
              <a:t>C．货币的产生是为了解决“物物交换”的不便，货币</a:t>
            </a:r>
            <a:r>
              <a:rPr lang="zh-CN" altLang="en-US" sz="2400" b="1">
                <a:solidFill>
                  <a:srgbClr val="FF0000"/>
                </a:solidFill>
                <a:latin typeface="楷体" panose="02010609060101010101" charset="-122"/>
                <a:ea typeface="楷体" panose="02010609060101010101" charset="-122"/>
                <a:cs typeface="楷体" panose="02010609060101010101" charset="-122"/>
              </a:rPr>
              <a:t>虽然</a:t>
            </a:r>
            <a:r>
              <a:rPr lang="zh-CN" altLang="en-US" sz="2400" b="1">
                <a:latin typeface="楷体" panose="02010609060101010101" charset="-122"/>
                <a:ea typeface="楷体" panose="02010609060101010101" charset="-122"/>
                <a:cs typeface="楷体" panose="02010609060101010101" charset="-122"/>
              </a:rPr>
              <a:t>在发展过程中被不同价值符号代表，</a:t>
            </a:r>
            <a:r>
              <a:rPr lang="zh-CN" altLang="en-US" sz="2400" b="1">
                <a:solidFill>
                  <a:srgbClr val="FF0000"/>
                </a:solidFill>
                <a:latin typeface="楷体" panose="02010609060101010101" charset="-122"/>
                <a:ea typeface="楷体" panose="02010609060101010101" charset="-122"/>
                <a:cs typeface="楷体" panose="02010609060101010101" charset="-122"/>
              </a:rPr>
              <a:t>但</a:t>
            </a:r>
            <a:r>
              <a:rPr lang="zh-CN" altLang="en-US" sz="2400" b="1">
                <a:latin typeface="楷体" panose="02010609060101010101" charset="-122"/>
                <a:ea typeface="楷体" panose="02010609060101010101" charset="-122"/>
                <a:cs typeface="楷体" panose="02010609060101010101" charset="-122"/>
              </a:rPr>
              <a:t>一直都是充当一般等价物的商品。</a:t>
            </a:r>
            <a:endParaRPr lang="zh-CN" altLang="en-US" sz="2400" b="1">
              <a:latin typeface="楷体" panose="02010609060101010101" charset="-122"/>
              <a:ea typeface="楷体" panose="02010609060101010101" charset="-122"/>
              <a:cs typeface="楷体" panose="02010609060101010101" charset="-122"/>
            </a:endParaRPr>
          </a:p>
          <a:p>
            <a:pPr fontAlgn="auto">
              <a:lnSpc>
                <a:spcPts val="3720"/>
              </a:lnSpc>
            </a:pPr>
            <a:r>
              <a:rPr lang="zh-CN" altLang="en-US" sz="2400" b="1">
                <a:latin typeface="楷体" panose="02010609060101010101" charset="-122"/>
                <a:ea typeface="楷体" panose="02010609060101010101" charset="-122"/>
                <a:cs typeface="楷体" panose="02010609060101010101" charset="-122"/>
              </a:rPr>
              <a:t>D．</a:t>
            </a:r>
            <a:r>
              <a:rPr lang="zh-CN" altLang="en-US" sz="2400" b="1">
                <a:solidFill>
                  <a:srgbClr val="FF0000"/>
                </a:solidFill>
                <a:latin typeface="楷体" panose="02010609060101010101" charset="-122"/>
                <a:ea typeface="楷体" panose="02010609060101010101" charset="-122"/>
                <a:cs typeface="楷体" panose="02010609060101010101" charset="-122"/>
              </a:rPr>
              <a:t>因为</a:t>
            </a:r>
            <a:r>
              <a:rPr lang="zh-CN" altLang="en-US" sz="2400" b="1">
                <a:latin typeface="楷体" panose="02010609060101010101" charset="-122"/>
                <a:ea typeface="楷体" panose="02010609060101010101" charset="-122"/>
                <a:cs typeface="楷体" panose="02010609060101010101" charset="-122"/>
              </a:rPr>
              <a:t>特定的社会生产力水平决定了特定的货币的形态和生命力．</a:t>
            </a:r>
            <a:r>
              <a:rPr lang="zh-CN" altLang="en-US" sz="2400" b="1">
                <a:solidFill>
                  <a:srgbClr val="FF0000"/>
                </a:solidFill>
                <a:latin typeface="楷体" panose="02010609060101010101" charset="-122"/>
                <a:ea typeface="楷体" panose="02010609060101010101" charset="-122"/>
                <a:cs typeface="楷体" panose="02010609060101010101" charset="-122"/>
              </a:rPr>
              <a:t>所以</a:t>
            </a:r>
            <a:r>
              <a:rPr lang="zh-CN" altLang="en-US" sz="2400" b="1">
                <a:latin typeface="楷体" panose="02010609060101010101" charset="-122"/>
                <a:ea typeface="楷体" panose="02010609060101010101" charset="-122"/>
                <a:cs typeface="楷体" panose="02010609060101010101" charset="-122"/>
              </a:rPr>
              <a:t>在数字经济时代法定数字货币将成为</a:t>
            </a:r>
            <a:r>
              <a:rPr lang="zh-CN" altLang="en-US" sz="2400" b="1">
                <a:solidFill>
                  <a:srgbClr val="FF0000"/>
                </a:solidFill>
                <a:latin typeface="楷体" panose="02010609060101010101" charset="-122"/>
                <a:ea typeface="楷体" panose="02010609060101010101" charset="-122"/>
                <a:cs typeface="楷体" panose="02010609060101010101" charset="-122"/>
              </a:rPr>
              <a:t>最</a:t>
            </a:r>
            <a:r>
              <a:rPr lang="zh-CN" altLang="en-US" sz="2400" b="1">
                <a:latin typeface="楷体" panose="02010609060101010101" charset="-122"/>
                <a:ea typeface="楷体" panose="02010609060101010101" charset="-122"/>
                <a:cs typeface="楷体" panose="02010609060101010101" charset="-122"/>
              </a:rPr>
              <a:t>受欢迎的货币。</a:t>
            </a:r>
            <a:endParaRPr lang="zh-CN" altLang="en-US" sz="24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739140" y="553720"/>
            <a:ext cx="10471785" cy="645160"/>
          </a:xfrm>
          <a:prstGeom prst="rect">
            <a:avLst/>
          </a:prstGeom>
          <a:noFill/>
        </p:spPr>
        <p:txBody>
          <a:bodyPr wrap="square" rtlCol="0">
            <a:spAutoFit/>
          </a:bodyPr>
          <a:lstStyle/>
          <a:p>
            <a:r>
              <a:rPr lang="zh-CN" altLang="en-US" sz="3600" b="1">
                <a:solidFill>
                  <a:srgbClr val="FF0000"/>
                </a:solidFill>
              </a:rPr>
              <a:t>脱离材料，只有选项，先判断可能疑错点在哪里：</a:t>
            </a:r>
            <a:endParaRPr lang="zh-CN" altLang="en-US" sz="3600" b="1">
              <a:solidFill>
                <a:srgbClr val="FF0000"/>
              </a:solidFill>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33045" y="544195"/>
            <a:ext cx="11725275" cy="5015865"/>
          </a:xfrm>
          <a:prstGeom prst="rect">
            <a:avLst/>
          </a:prstGeom>
          <a:noFill/>
        </p:spPr>
        <p:txBody>
          <a:bodyPr wrap="square" rtlCol="0">
            <a:spAutoFit/>
          </a:bodyPr>
          <a:lstStyle/>
          <a:p>
            <a:r>
              <a:rPr lang="zh-CN" altLang="en-US" sz="4000" b="1">
                <a:solidFill>
                  <a:srgbClr val="FF0000"/>
                </a:solidFill>
              </a:rPr>
              <a:t>回扣高考：</a:t>
            </a:r>
            <a:r>
              <a:rPr lang="en-US" altLang="zh-CN" sz="4000" b="1">
                <a:solidFill>
                  <a:srgbClr val="FF0000"/>
                </a:solidFill>
              </a:rPr>
              <a:t>2020</a:t>
            </a:r>
            <a:r>
              <a:rPr lang="zh-CN" altLang="en-US" sz="4000" b="1">
                <a:solidFill>
                  <a:srgbClr val="FF0000"/>
                </a:solidFill>
              </a:rPr>
              <a:t>高考新高考</a:t>
            </a:r>
            <a:r>
              <a:rPr lang="en-US" altLang="zh-CN" sz="4000" b="1">
                <a:solidFill>
                  <a:srgbClr val="FF0000"/>
                </a:solidFill>
              </a:rPr>
              <a:t>I</a:t>
            </a:r>
            <a:r>
              <a:rPr lang="zh-CN" altLang="en-US" sz="4000" b="1">
                <a:solidFill>
                  <a:srgbClr val="FF0000"/>
                </a:solidFill>
              </a:rPr>
              <a:t>卷</a:t>
            </a:r>
            <a:endParaRPr lang="en-US" altLang="zh-CN" sz="4000" b="1">
              <a:solidFill>
                <a:srgbClr val="FF0000"/>
              </a:solidFill>
            </a:endParaRPr>
          </a:p>
          <a:p>
            <a:r>
              <a:rPr lang="en-US" altLang="zh-CN" sz="2400" b="1"/>
              <a:t>5</a:t>
            </a:r>
            <a:r>
              <a:rPr lang="zh-CN" altLang="en-US" sz="2400" b="1"/>
              <a:t>、请简要梳理材料一的</a:t>
            </a:r>
            <a:r>
              <a:rPr lang="zh-CN" altLang="en-US" sz="2400" b="1" u="sng">
                <a:solidFill>
                  <a:srgbClr val="FF0000"/>
                </a:solidFill>
              </a:rPr>
              <a:t>行文脉络</a:t>
            </a:r>
            <a:r>
              <a:rPr lang="zh-CN" altLang="en-US" sz="2400" b="1"/>
              <a:t>。</a:t>
            </a:r>
            <a:endParaRPr lang="zh-CN" altLang="en-US" sz="2400" b="1"/>
          </a:p>
          <a:p>
            <a:r>
              <a:rPr lang="zh-CN" altLang="en-US" sz="3200" b="1">
                <a:latin typeface="楷体" panose="02010609060101010101" charset="-122"/>
                <a:ea typeface="楷体" panose="02010609060101010101" charset="-122"/>
                <a:cs typeface="楷体" panose="02010609060101010101" charset="-122"/>
              </a:rPr>
              <a:t>①</a:t>
            </a:r>
            <a:r>
              <a:rPr lang="zh-CN" altLang="en-US" sz="3200" b="1">
                <a:solidFill>
                  <a:srgbClr val="FF0000"/>
                </a:solidFill>
                <a:latin typeface="楷体" panose="02010609060101010101" charset="-122"/>
                <a:ea typeface="楷体" panose="02010609060101010101" charset="-122"/>
                <a:cs typeface="楷体" panose="02010609060101010101" charset="-122"/>
              </a:rPr>
              <a:t>首先</a:t>
            </a:r>
            <a:r>
              <a:rPr lang="zh-CN" altLang="en-US" sz="3200" b="1" u="sng">
                <a:latin typeface="楷体" panose="02010609060101010101" charset="-122"/>
                <a:ea typeface="楷体" panose="02010609060101010101" charset="-122"/>
                <a:cs typeface="楷体" panose="02010609060101010101" charset="-122"/>
              </a:rPr>
              <a:t>通过</a:t>
            </a:r>
            <a:r>
              <a:rPr lang="zh-CN" altLang="en-US" sz="3200" b="1">
                <a:latin typeface="楷体" panose="02010609060101010101" charset="-122"/>
                <a:ea typeface="楷体" panose="02010609060101010101" charset="-122"/>
                <a:cs typeface="楷体" panose="02010609060101010101" charset="-122"/>
              </a:rPr>
              <a:t>《禹贡》《汉书·地理志》与《水经注》说明历史地理学的起源及发展；②</a:t>
            </a:r>
            <a:r>
              <a:rPr lang="zh-CN" altLang="en-US" sz="3200" b="1">
                <a:solidFill>
                  <a:srgbClr val="FF0000"/>
                </a:solidFill>
                <a:latin typeface="楷体" panose="02010609060101010101" charset="-122"/>
                <a:ea typeface="楷体" panose="02010609060101010101" charset="-122"/>
                <a:cs typeface="楷体" panose="02010609060101010101" charset="-122"/>
              </a:rPr>
              <a:t>其次</a:t>
            </a:r>
            <a:r>
              <a:rPr lang="zh-CN" altLang="en-US" sz="3200" b="1">
                <a:latin typeface="楷体" panose="02010609060101010101" charset="-122"/>
                <a:ea typeface="楷体" panose="02010609060101010101" charset="-122"/>
                <a:cs typeface="楷体" panose="02010609060101010101" charset="-122"/>
              </a:rPr>
              <a:t>介绍沿革地理学的产生、存在的意义，阐述历史地理学与沿革地理的区别；③</a:t>
            </a:r>
            <a:r>
              <a:rPr lang="zh-CN" altLang="en-US" sz="3200" b="1">
                <a:solidFill>
                  <a:srgbClr val="FF0000"/>
                </a:solidFill>
                <a:latin typeface="楷体" panose="02010609060101010101" charset="-122"/>
                <a:ea typeface="楷体" panose="02010609060101010101" charset="-122"/>
                <a:cs typeface="楷体" panose="02010609060101010101" charset="-122"/>
              </a:rPr>
              <a:t>最后</a:t>
            </a:r>
            <a:r>
              <a:rPr lang="zh-CN" altLang="en-US" sz="3200" b="1">
                <a:latin typeface="楷体" panose="02010609060101010101" charset="-122"/>
                <a:ea typeface="楷体" panose="02010609060101010101" charset="-122"/>
                <a:cs typeface="楷体" panose="02010609060101010101" charset="-122"/>
              </a:rPr>
              <a:t>我国历史地理学逐步取代沿革地理学，取得巨大成就，迎来现代化发展新阶段。</a:t>
            </a:r>
            <a:endParaRPr lang="zh-CN" altLang="en-US" sz="3200" b="1">
              <a:latin typeface="楷体" panose="02010609060101010101" charset="-122"/>
              <a:ea typeface="楷体" panose="02010609060101010101" charset="-122"/>
              <a:cs typeface="楷体" panose="02010609060101010101" charset="-122"/>
            </a:endParaRPr>
          </a:p>
          <a:p>
            <a:r>
              <a:rPr lang="en-US" altLang="zh-CN" sz="3200" b="1">
                <a:sym typeface="+mn-ea"/>
              </a:rPr>
              <a:t>4</a:t>
            </a:r>
            <a:r>
              <a:rPr lang="zh-CN" altLang="en-US" sz="3200" b="1">
                <a:sym typeface="+mn-ea"/>
              </a:rPr>
              <a:t>、请结合材料内容，给历史地理学下一个</a:t>
            </a:r>
            <a:r>
              <a:rPr lang="zh-CN" altLang="en-US" sz="3200" b="1" u="sng">
                <a:sym typeface="+mn-ea"/>
              </a:rPr>
              <a:t>简要</a:t>
            </a:r>
            <a:r>
              <a:rPr lang="zh-CN" altLang="en-US" sz="3200" b="1">
                <a:solidFill>
                  <a:srgbClr val="FF0000"/>
                </a:solidFill>
                <a:sym typeface="+mn-ea"/>
              </a:rPr>
              <a:t>定义</a:t>
            </a:r>
            <a:r>
              <a:rPr lang="zh-CN" altLang="en-US" sz="3200" b="1">
                <a:sym typeface="+mn-ea"/>
              </a:rPr>
              <a:t>。</a:t>
            </a:r>
            <a:endParaRPr lang="zh-CN" altLang="en-US" sz="3200" b="1"/>
          </a:p>
          <a:p>
            <a:r>
              <a:rPr lang="en-US" altLang="zh-CN" sz="3200" b="1">
                <a:sym typeface="+mn-ea"/>
              </a:rPr>
              <a:t>        </a:t>
            </a:r>
            <a:r>
              <a:rPr lang="zh-CN" altLang="en-US" sz="3200" b="1">
                <a:latin typeface="楷体" panose="02010609060101010101" charset="-122"/>
                <a:ea typeface="楷体" panose="02010609060101010101" charset="-122"/>
                <a:sym typeface="+mn-ea"/>
              </a:rPr>
              <a:t>历史地理学</a:t>
            </a:r>
            <a:r>
              <a:rPr lang="zh-CN" altLang="en-US" sz="3200" b="1">
                <a:solidFill>
                  <a:srgbClr val="FF0000"/>
                </a:solidFill>
                <a:latin typeface="楷体" panose="02010609060101010101" charset="-122"/>
                <a:ea typeface="楷体" panose="02010609060101010101" charset="-122"/>
                <a:sym typeface="+mn-ea"/>
              </a:rPr>
              <a:t>是</a:t>
            </a:r>
            <a:r>
              <a:rPr lang="zh-CN" altLang="en-US" sz="3200" b="1" u="sng">
                <a:latin typeface="楷体" panose="02010609060101010101" charset="-122"/>
                <a:ea typeface="楷体" panose="02010609060101010101" charset="-122"/>
                <a:sym typeface="+mn-ea"/>
              </a:rPr>
              <a:t>研究</a:t>
            </a:r>
            <a:r>
              <a:rPr lang="zh-CN" altLang="en-US" sz="3200" b="1">
                <a:latin typeface="楷体" panose="02010609060101010101" charset="-122"/>
                <a:ea typeface="楷体" panose="02010609060101010101" charset="-122"/>
                <a:sym typeface="+mn-ea"/>
              </a:rPr>
              <a:t>各个历史时期地理现象，</a:t>
            </a:r>
            <a:r>
              <a:rPr lang="zh-CN" altLang="en-US" sz="3200" b="1" u="sng">
                <a:latin typeface="楷体" panose="02010609060101010101" charset="-122"/>
                <a:ea typeface="楷体" panose="02010609060101010101" charset="-122"/>
                <a:sym typeface="+mn-ea"/>
              </a:rPr>
              <a:t>寻找</a:t>
            </a:r>
            <a:r>
              <a:rPr lang="zh-CN" altLang="en-US" sz="3200" b="1">
                <a:latin typeface="楷体" panose="02010609060101010101" charset="-122"/>
                <a:ea typeface="楷体" panose="02010609060101010101" charset="-122"/>
                <a:sym typeface="+mn-ea"/>
              </a:rPr>
              <a:t>其演变原因，</a:t>
            </a:r>
            <a:r>
              <a:rPr lang="zh-CN" altLang="en-US" sz="3200" b="1" u="sng">
                <a:latin typeface="楷体" panose="02010609060101010101" charset="-122"/>
                <a:ea typeface="楷体" panose="02010609060101010101" charset="-122"/>
                <a:sym typeface="+mn-ea"/>
              </a:rPr>
              <a:t>探索</a:t>
            </a:r>
            <a:r>
              <a:rPr lang="zh-CN" altLang="en-US" sz="3200" b="1">
                <a:latin typeface="楷体" panose="02010609060101010101" charset="-122"/>
                <a:ea typeface="楷体" panose="02010609060101010101" charset="-122"/>
                <a:sym typeface="+mn-ea"/>
              </a:rPr>
              <a:t>背后规律</a:t>
            </a:r>
            <a:r>
              <a:rPr lang="zh-CN" altLang="en-US" sz="3200" b="1">
                <a:solidFill>
                  <a:srgbClr val="FF0000"/>
                </a:solidFill>
                <a:latin typeface="楷体" panose="02010609060101010101" charset="-122"/>
                <a:ea typeface="楷体" panose="02010609060101010101" charset="-122"/>
                <a:sym typeface="+mn-ea"/>
              </a:rPr>
              <a:t>的</a:t>
            </a:r>
            <a:r>
              <a:rPr lang="zh-CN" altLang="en-US" sz="3200" b="1">
                <a:latin typeface="楷体" panose="02010609060101010101" charset="-122"/>
                <a:ea typeface="楷体" panose="02010609060101010101" charset="-122"/>
                <a:sym typeface="+mn-ea"/>
              </a:rPr>
              <a:t>现代地理学分支</a:t>
            </a:r>
            <a:r>
              <a:rPr lang="zh-CN" altLang="en-US" sz="3200" b="1">
                <a:solidFill>
                  <a:srgbClr val="FF0000"/>
                </a:solidFill>
                <a:latin typeface="楷体" panose="02010609060101010101" charset="-122"/>
                <a:ea typeface="楷体" panose="02010609060101010101" charset="-122"/>
                <a:sym typeface="+mn-ea"/>
              </a:rPr>
              <a:t>学科</a:t>
            </a:r>
            <a:r>
              <a:rPr lang="zh-CN" altLang="en-US" sz="3200" b="1">
                <a:latin typeface="楷体" panose="02010609060101010101" charset="-122"/>
                <a:ea typeface="楷体" panose="02010609060101010101" charset="-122"/>
                <a:sym typeface="+mn-ea"/>
              </a:rPr>
              <a:t>。</a:t>
            </a:r>
            <a:endParaRPr lang="zh-CN" altLang="en-US" sz="3200" b="1">
              <a:latin typeface="楷体" panose="02010609060101010101" charset="-122"/>
              <a:ea typeface="楷体" panose="02010609060101010101" charset="-122"/>
            </a:endParaRPr>
          </a:p>
          <a:p>
            <a:endParaRPr lang="zh-CN" altLang="en-US" sz="3200" b="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27000" y="126365"/>
            <a:ext cx="11880215" cy="5877560"/>
          </a:xfrm>
          <a:prstGeom prst="rect">
            <a:avLst/>
          </a:prstGeom>
          <a:noFill/>
        </p:spPr>
        <p:txBody>
          <a:bodyPr wrap="square" rtlCol="0">
            <a:spAutoFit/>
          </a:bodyPr>
          <a:lstStyle/>
          <a:p>
            <a:r>
              <a:rPr lang="zh-CN" altLang="en-US" sz="3200" b="1">
                <a:solidFill>
                  <a:srgbClr val="FF0000"/>
                </a:solidFill>
              </a:rPr>
              <a:t>回扣高考：</a:t>
            </a:r>
            <a:r>
              <a:rPr lang="en-US" altLang="zh-CN" sz="3200" b="1">
                <a:solidFill>
                  <a:srgbClr val="FF0000"/>
                </a:solidFill>
              </a:rPr>
              <a:t>2021</a:t>
            </a:r>
            <a:r>
              <a:rPr lang="zh-CN" altLang="en-US" sz="3200" b="1">
                <a:solidFill>
                  <a:srgbClr val="FF0000"/>
                </a:solidFill>
              </a:rPr>
              <a:t>高考新高考</a:t>
            </a:r>
            <a:r>
              <a:rPr lang="en-US" altLang="zh-CN" sz="3200" b="1">
                <a:solidFill>
                  <a:srgbClr val="FF0000"/>
                </a:solidFill>
              </a:rPr>
              <a:t>I</a:t>
            </a:r>
            <a:r>
              <a:rPr lang="zh-CN" altLang="en-US" sz="3200" b="1">
                <a:solidFill>
                  <a:srgbClr val="FF0000"/>
                </a:solidFill>
              </a:rPr>
              <a:t>卷</a:t>
            </a:r>
            <a:endParaRPr lang="zh-CN" altLang="en-US" sz="3200" b="1">
              <a:solidFill>
                <a:srgbClr val="FF0000"/>
              </a:solidFill>
            </a:endParaRPr>
          </a:p>
          <a:p>
            <a:r>
              <a:rPr lang="en-US" altLang="zh-CN" sz="4000" b="1"/>
              <a:t>4</a:t>
            </a:r>
            <a:r>
              <a:rPr lang="zh-CN" altLang="en-US" sz="4000" b="1"/>
              <a:t>、请简要分析材料一</a:t>
            </a:r>
            <a:r>
              <a:rPr lang="zh-CN" altLang="en-US" sz="4000" b="1">
                <a:solidFill>
                  <a:srgbClr val="FF0000"/>
                </a:solidFill>
              </a:rPr>
              <a:t>和</a:t>
            </a:r>
            <a:r>
              <a:rPr lang="zh-CN" altLang="en-US" sz="4000" b="1"/>
              <a:t>材料二的</a:t>
            </a:r>
            <a:r>
              <a:rPr lang="zh-CN" altLang="en-US" sz="4000" b="1">
                <a:solidFill>
                  <a:srgbClr val="FF0000"/>
                </a:solidFill>
              </a:rPr>
              <a:t>论证思路</a:t>
            </a:r>
            <a:r>
              <a:rPr lang="zh-CN" altLang="en-US" sz="4000" b="1"/>
              <a:t>。</a:t>
            </a:r>
            <a:endParaRPr lang="zh-CN" altLang="en-US" sz="3200" b="1"/>
          </a:p>
          <a:p>
            <a:r>
              <a:rPr lang="zh-CN" altLang="en-US" sz="3200" b="1"/>
              <a:t>①材料一，</a:t>
            </a:r>
            <a:r>
              <a:rPr lang="zh-CN" altLang="en-US" sz="3200" b="1">
                <a:solidFill>
                  <a:srgbClr val="FF0000"/>
                </a:solidFill>
              </a:rPr>
              <a:t>首先</a:t>
            </a:r>
            <a:r>
              <a:rPr lang="zh-CN" altLang="en-US" sz="3200" b="1"/>
              <a:t>提出莱辛的观点诗画并不同质，</a:t>
            </a:r>
            <a:r>
              <a:rPr lang="zh-CN" altLang="en-US" sz="3200" b="1">
                <a:solidFill>
                  <a:srgbClr val="FF0000"/>
                </a:solidFill>
              </a:rPr>
              <a:t>然后</a:t>
            </a:r>
            <a:r>
              <a:rPr lang="zh-CN" altLang="en-US" sz="3200" b="1"/>
              <a:t>从缘由、推论到结论，纵向展开，引述其观点，</a:t>
            </a:r>
            <a:r>
              <a:rPr lang="zh-CN" altLang="en-US" sz="3200" b="1">
                <a:solidFill>
                  <a:srgbClr val="FF0000"/>
                </a:solidFill>
              </a:rPr>
              <a:t>最后</a:t>
            </a:r>
            <a:r>
              <a:rPr lang="zh-CN" altLang="en-US" sz="3200" b="1"/>
              <a:t>结合作者个人的理解，以</a:t>
            </a:r>
            <a:r>
              <a:rPr lang="zh-CN" altLang="en-US" sz="3200" b="1">
                <a:solidFill>
                  <a:srgbClr val="FF0000"/>
                </a:solidFill>
              </a:rPr>
              <a:t>举例、引证的方法</a:t>
            </a:r>
            <a:r>
              <a:rPr lang="zh-CN" altLang="en-US" sz="3200" b="1"/>
              <a:t>加以阐释。。</a:t>
            </a:r>
            <a:endParaRPr lang="zh-CN" altLang="en-US" sz="3200" b="1"/>
          </a:p>
          <a:p>
            <a:r>
              <a:rPr lang="zh-CN" altLang="en-US" sz="3200" b="1"/>
              <a:t>②材料二</a:t>
            </a:r>
            <a:r>
              <a:rPr lang="zh-CN" altLang="en-US" sz="3200" b="1">
                <a:solidFill>
                  <a:srgbClr val="FF0000"/>
                </a:solidFill>
              </a:rPr>
              <a:t>首先</a:t>
            </a:r>
            <a:r>
              <a:rPr lang="zh-CN" altLang="en-US" sz="3200" b="1"/>
              <a:t>提出我国古代也有画诗不同质的类似观点，</a:t>
            </a:r>
            <a:r>
              <a:rPr lang="zh-CN" altLang="en-US" sz="3200" b="1">
                <a:solidFill>
                  <a:srgbClr val="FF0000"/>
                </a:solidFill>
              </a:rPr>
              <a:t>其次</a:t>
            </a:r>
            <a:r>
              <a:rPr lang="zh-CN" altLang="en-US" sz="3200" b="1"/>
              <a:t>以札记形式列举中国古人关于诗画关系的相关讨论，与莱辛观点</a:t>
            </a:r>
            <a:r>
              <a:rPr lang="zh-CN" altLang="en-US" sz="3200" b="1">
                <a:solidFill>
                  <a:srgbClr val="FF0000"/>
                </a:solidFill>
              </a:rPr>
              <a:t>形成照应</a:t>
            </a:r>
            <a:r>
              <a:rPr lang="zh-CN" altLang="en-US" sz="3200" b="1"/>
              <a:t>。</a:t>
            </a:r>
            <a:r>
              <a:rPr lang="zh-CN" altLang="en-US" sz="3200" b="1">
                <a:solidFill>
                  <a:srgbClr val="FF0000"/>
                </a:solidFill>
              </a:rPr>
              <a:t>最后</a:t>
            </a:r>
            <a:r>
              <a:rPr lang="zh-CN" altLang="en-US" sz="3200" b="1"/>
              <a:t>引用中国古代绘画的例子证明绘画只表达空间里的平列，不表达时间上的后继。</a:t>
            </a:r>
            <a:endParaRPr lang="zh-CN" altLang="en-US" sz="3200" b="1"/>
          </a:p>
          <a:p>
            <a:endParaRPr lang="zh-CN" altLang="en-US" sz="3200" b="1"/>
          </a:p>
          <a:p>
            <a:r>
              <a:rPr lang="en-US" altLang="zh-CN" sz="4800" b="1">
                <a:solidFill>
                  <a:srgbClr val="FF0000"/>
                </a:solidFill>
              </a:rPr>
              <a:t>       </a:t>
            </a:r>
            <a:r>
              <a:rPr lang="zh-CN" altLang="en-US" sz="4800" b="1">
                <a:solidFill>
                  <a:srgbClr val="FF0000"/>
                </a:solidFill>
              </a:rPr>
              <a:t>思路</a:t>
            </a:r>
            <a:r>
              <a:rPr lang="en-US" altLang="zh-CN" sz="4800" b="1">
                <a:solidFill>
                  <a:srgbClr val="FF0000"/>
                </a:solidFill>
              </a:rPr>
              <a:t>=</a:t>
            </a:r>
            <a:r>
              <a:rPr lang="zh-CN" altLang="en-US" sz="4800" b="1">
                <a:solidFill>
                  <a:srgbClr val="FF0000"/>
                </a:solidFill>
              </a:rPr>
              <a:t>脉络</a:t>
            </a:r>
            <a:r>
              <a:rPr lang="en-US" altLang="zh-CN" sz="4800" b="1">
                <a:solidFill>
                  <a:srgbClr val="FF0000"/>
                </a:solidFill>
              </a:rPr>
              <a:t>+</a:t>
            </a:r>
            <a:r>
              <a:rPr lang="zh-CN" altLang="en-US" sz="4800" b="1">
                <a:solidFill>
                  <a:srgbClr val="FF0000"/>
                </a:solidFill>
              </a:rPr>
              <a:t>结构</a:t>
            </a:r>
            <a:r>
              <a:rPr lang="en-US" altLang="zh-CN" sz="4800" b="1">
                <a:solidFill>
                  <a:srgbClr val="FF0000"/>
                </a:solidFill>
              </a:rPr>
              <a:t>+</a:t>
            </a:r>
            <a:r>
              <a:rPr lang="zh-CN" altLang="en-US" sz="4800" b="1">
                <a:solidFill>
                  <a:srgbClr val="FF0000"/>
                </a:solidFill>
              </a:rPr>
              <a:t>方法</a:t>
            </a:r>
            <a:endParaRPr lang="zh-CN" altLang="en-US" sz="4800" b="1">
              <a:solidFill>
                <a:srgbClr val="FF0000"/>
              </a:solidFill>
            </a:endParaRP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9060" y="98425"/>
            <a:ext cx="12007215" cy="6123940"/>
          </a:xfrm>
          <a:prstGeom prst="rect">
            <a:avLst/>
          </a:prstGeom>
          <a:noFill/>
        </p:spPr>
        <p:txBody>
          <a:bodyPr wrap="square" rtlCol="0">
            <a:spAutoFit/>
          </a:bodyPr>
          <a:lstStyle/>
          <a:p>
            <a:r>
              <a:rPr lang="zh-CN" altLang="en-US" sz="3200" b="1">
                <a:solidFill>
                  <a:srgbClr val="FF0000"/>
                </a:solidFill>
              </a:rPr>
              <a:t>回扣高考：2021年全国新高考Ⅱ卷</a:t>
            </a:r>
            <a:endParaRPr lang="zh-CN" altLang="en-US" sz="3200" b="1">
              <a:solidFill>
                <a:srgbClr val="FF0000"/>
              </a:solidFill>
            </a:endParaRPr>
          </a:p>
          <a:p>
            <a:r>
              <a:rPr lang="zh-CN" altLang="en-US" sz="3600" b="1"/>
              <a:t>4.请简要</a:t>
            </a:r>
            <a:r>
              <a:rPr lang="zh-CN" altLang="en-US" sz="3600" b="1">
                <a:solidFill>
                  <a:srgbClr val="FF0000"/>
                </a:solidFill>
              </a:rPr>
              <a:t>分析</a:t>
            </a:r>
            <a:r>
              <a:rPr lang="zh-CN" altLang="en-US" sz="3600" b="1"/>
              <a:t>文章的论证</a:t>
            </a:r>
            <a:r>
              <a:rPr lang="zh-CN" altLang="en-US" sz="3600" b="1">
                <a:solidFill>
                  <a:srgbClr val="FF0000"/>
                </a:solidFill>
              </a:rPr>
              <a:t>结构</a:t>
            </a:r>
            <a:r>
              <a:rPr lang="zh-CN" altLang="en-US" sz="3600" b="1"/>
              <a:t>。（ 4分）</a:t>
            </a:r>
            <a:endParaRPr lang="zh-CN" altLang="en-US" sz="3600" b="1"/>
          </a:p>
          <a:p>
            <a:r>
              <a:rPr lang="en-US" altLang="zh-CN" sz="4400" b="1">
                <a:latin typeface="华文楷体" panose="02010600040101010101" charset="-122"/>
                <a:ea typeface="华文楷体" panose="02010600040101010101" charset="-122"/>
                <a:cs typeface="华文楷体" panose="02010600040101010101" charset="-122"/>
              </a:rPr>
              <a:t>        </a:t>
            </a:r>
            <a:r>
              <a:rPr lang="zh-CN" altLang="en-US" sz="4000" b="1">
                <a:latin typeface="华文楷体" panose="02010600040101010101" charset="-122"/>
                <a:ea typeface="华文楷体" panose="02010600040101010101" charset="-122"/>
                <a:cs typeface="华文楷体" panose="02010600040101010101" charset="-122"/>
              </a:rPr>
              <a:t>文本采取了</a:t>
            </a:r>
            <a:r>
              <a:rPr lang="zh-CN" altLang="en-US" sz="4000" b="1">
                <a:solidFill>
                  <a:srgbClr val="FF0000"/>
                </a:solidFill>
                <a:latin typeface="华文楷体" panose="02010600040101010101" charset="-122"/>
                <a:ea typeface="华文楷体" panose="02010600040101010101" charset="-122"/>
                <a:cs typeface="华文楷体" panose="02010600040101010101" charset="-122"/>
              </a:rPr>
              <a:t>总分式</a:t>
            </a:r>
            <a:r>
              <a:rPr lang="zh-CN" altLang="en-US" sz="4000" b="1">
                <a:latin typeface="华文楷体" panose="02010600040101010101" charset="-122"/>
                <a:ea typeface="华文楷体" panose="02010600040101010101" charset="-122"/>
                <a:cs typeface="华文楷体" panose="02010600040101010101" charset="-122"/>
              </a:rPr>
              <a:t>论证结构。</a:t>
            </a:r>
            <a:r>
              <a:rPr lang="zh-CN" altLang="en-US" sz="4000" b="1">
                <a:solidFill>
                  <a:srgbClr val="FF0000"/>
                </a:solidFill>
                <a:latin typeface="华文楷体" panose="02010600040101010101" charset="-122"/>
                <a:ea typeface="华文楷体" panose="02010600040101010101" charset="-122"/>
                <a:cs typeface="华文楷体" panose="02010600040101010101" charset="-122"/>
              </a:rPr>
              <a:t>首先</a:t>
            </a:r>
            <a:r>
              <a:rPr lang="zh-CN" altLang="en-US" sz="4000" b="1">
                <a:latin typeface="华文楷体" panose="02010600040101010101" charset="-122"/>
                <a:ea typeface="华文楷体" panose="02010600040101010101" charset="-122"/>
                <a:cs typeface="华文楷体" panose="02010600040101010101" charset="-122"/>
              </a:rPr>
              <a:t>指出制定和遵守相应的网络规则的必要性；</a:t>
            </a:r>
            <a:r>
              <a:rPr lang="zh-CN" altLang="en-US" sz="4000" b="1">
                <a:solidFill>
                  <a:srgbClr val="FF0000"/>
                </a:solidFill>
                <a:latin typeface="华文楷体" panose="02010600040101010101" charset="-122"/>
                <a:ea typeface="华文楷体" panose="02010600040101010101" charset="-122"/>
                <a:cs typeface="华文楷体" panose="02010600040101010101" charset="-122"/>
              </a:rPr>
              <a:t>然后</a:t>
            </a:r>
            <a:r>
              <a:rPr lang="zh-CN" altLang="en-US" sz="4000" b="1">
                <a:latin typeface="华文楷体" panose="02010600040101010101" charset="-122"/>
                <a:ea typeface="华文楷体" panose="02010600040101010101" charset="-122"/>
                <a:cs typeface="华文楷体" panose="02010600040101010101" charset="-122"/>
              </a:rPr>
              <a:t>亮出观点，引导青年们树立文明的网络行为观，无疑有助于网络行为失范的校正和网络空间的治理，有助于青年一代的健康成长；</a:t>
            </a:r>
            <a:r>
              <a:rPr lang="zh-CN" altLang="en-US" sz="4000" b="1">
                <a:solidFill>
                  <a:srgbClr val="FF0000"/>
                </a:solidFill>
                <a:latin typeface="华文楷体" panose="02010600040101010101" charset="-122"/>
                <a:ea typeface="华文楷体" panose="02010600040101010101" charset="-122"/>
                <a:cs typeface="华文楷体" panose="02010600040101010101" charset="-122"/>
              </a:rPr>
              <a:t>接着</a:t>
            </a:r>
            <a:r>
              <a:rPr lang="zh-CN" altLang="en-US" sz="4000" b="1">
                <a:latin typeface="华文楷体" panose="02010600040101010101" charset="-122"/>
                <a:ea typeface="华文楷体" panose="02010600040101010101" charset="-122"/>
                <a:cs typeface="华文楷体" panose="02010600040101010101" charset="-122"/>
              </a:rPr>
              <a:t>从“底线意识”的角度论述“五不”的内容；再从“基准意识”的角度论述“等效意识”“反身意识”“价值意识”和“契约意识”的具体内容。 </a:t>
            </a:r>
            <a:r>
              <a:rPr lang="en-US" altLang="zh-CN" sz="4000" b="1">
                <a:latin typeface="华文楷体" panose="02010600040101010101" charset="-122"/>
                <a:ea typeface="华文楷体" panose="02010600040101010101" charset="-122"/>
                <a:cs typeface="华文楷体" panose="02010600040101010101" charset="-122"/>
              </a:rPr>
              <a:t>           </a:t>
            </a:r>
            <a:endParaRPr lang="en-US" altLang="zh-CN" sz="4000" b="1">
              <a:latin typeface="华文楷体" panose="02010600040101010101" charset="-122"/>
              <a:ea typeface="华文楷体" panose="02010600040101010101" charset="-122"/>
              <a:cs typeface="华文楷体" panose="02010600040101010101" charset="-122"/>
            </a:endParaRPr>
          </a:p>
          <a:p>
            <a:r>
              <a:rPr lang="en-US" altLang="zh-CN" sz="4000" b="1">
                <a:latin typeface="华文楷体" panose="02010600040101010101" charset="-122"/>
                <a:ea typeface="华文楷体" panose="02010600040101010101" charset="-122"/>
                <a:cs typeface="华文楷体" panose="02010600040101010101" charset="-122"/>
              </a:rPr>
              <a:t>        </a:t>
            </a:r>
            <a:r>
              <a:rPr lang="zh-CN" altLang="en-US" sz="4000" b="1">
                <a:solidFill>
                  <a:srgbClr val="FF0000"/>
                </a:solidFill>
                <a:latin typeface="华文楷体" panose="02010600040101010101" charset="-122"/>
                <a:ea typeface="华文楷体" panose="02010600040101010101" charset="-122"/>
                <a:cs typeface="华文楷体" panose="02010600040101010101" charset="-122"/>
              </a:rPr>
              <a:t>指明结构</a:t>
            </a:r>
            <a:r>
              <a:rPr lang="en-US" altLang="zh-CN" sz="4000" b="1">
                <a:solidFill>
                  <a:srgbClr val="FF0000"/>
                </a:solidFill>
                <a:latin typeface="华文楷体" panose="02010600040101010101" charset="-122"/>
                <a:ea typeface="华文楷体" panose="02010600040101010101" charset="-122"/>
                <a:cs typeface="华文楷体" panose="02010600040101010101" charset="-122"/>
              </a:rPr>
              <a:t>+</a:t>
            </a:r>
            <a:r>
              <a:rPr lang="zh-CN" altLang="en-US" sz="4000" b="1">
                <a:solidFill>
                  <a:srgbClr val="FF0000"/>
                </a:solidFill>
                <a:latin typeface="华文楷体" panose="02010600040101010101" charset="-122"/>
                <a:ea typeface="华文楷体" panose="02010600040101010101" charset="-122"/>
                <a:cs typeface="华文楷体" panose="02010600040101010101" charset="-122"/>
              </a:rPr>
              <a:t>具本分析</a:t>
            </a:r>
            <a:endParaRPr lang="zh-CN" altLang="en-US" sz="4000" b="1">
              <a:solidFill>
                <a:srgbClr val="FF0000"/>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表格 3"/>
          <p:cNvGraphicFramePr>
            <a:graphicFrameLocks noGrp="1"/>
          </p:cNvGraphicFramePr>
          <p:nvPr>
            <p:custDataLst>
              <p:tags r:id="rId2"/>
            </p:custDataLst>
          </p:nvPr>
        </p:nvGraphicFramePr>
        <p:xfrm>
          <a:off x="1140460" y="920115"/>
          <a:ext cx="9910445" cy="5472430"/>
        </p:xfrm>
        <a:graphic>
          <a:graphicData uri="http://schemas.openxmlformats.org/drawingml/2006/table">
            <a:tbl>
              <a:tblPr firstRow="1" bandRow="1">
                <a:tableStyleId>{5C22544A-7EE6-4342-B048-85BDC9FD1C3A}</a:tableStyleId>
              </a:tblPr>
              <a:tblGrid>
                <a:gridCol w="1019175"/>
                <a:gridCol w="8891270"/>
              </a:tblGrid>
              <a:tr h="970915">
                <a:tc>
                  <a:txBody>
                    <a:bodyPr vert="horz" wrap="square"/>
                    <a:lstStyle/>
                    <a:p>
                      <a:r>
                        <a:rPr lang="zh-CN" altLang="en-US" sz="3200" b="1" smtClean="0">
                          <a:solidFill>
                            <a:srgbClr val="FF0000"/>
                          </a:solidFill>
                        </a:rPr>
                        <a:t>结构</a:t>
                      </a:r>
                      <a:endParaRPr lang="zh-CN" altLang="en-US" sz="3200" b="1" smtClean="0">
                        <a:solidFill>
                          <a:srgbClr val="FF0000"/>
                        </a:solidFill>
                      </a:endParaRPr>
                    </a:p>
                  </a:txBody>
                  <a:tcPr/>
                </a:tc>
                <a:tc>
                  <a:txBody>
                    <a:bodyPr vert="horz" wrap="square"/>
                    <a:lstStyle/>
                    <a:p>
                      <a:pPr algn="ctr"/>
                      <a:r>
                        <a:rPr lang="zh-CN" altLang="en-US" sz="4400" b="1" smtClean="0"/>
                        <a:t>具体说明</a:t>
                      </a:r>
                      <a:endParaRPr lang="zh-CN" altLang="en-US" sz="4400" b="1"/>
                    </a:p>
                  </a:txBody>
                  <a:tcPr/>
                </a:tc>
              </a:tr>
              <a:tr h="1432560">
                <a:tc>
                  <a:txBody>
                    <a:bodyPr vert="horz" wrap="square"/>
                    <a:lstStyle/>
                    <a:p>
                      <a:r>
                        <a:rPr lang="zh-CN" altLang="en-US" sz="2000" b="1" smtClean="0"/>
                        <a:t>总分式</a:t>
                      </a:r>
                      <a:endParaRPr lang="zh-CN" altLang="en-US" sz="2000" b="1"/>
                    </a:p>
                  </a:txBody>
                  <a:tcPr/>
                </a:tc>
                <a:tc>
                  <a:txBody>
                    <a:bodyPr vert="horz" wrap="square"/>
                    <a:lstStyle/>
                    <a:p>
                      <a:pPr algn="l">
                        <a:buClrTx/>
                        <a:buSzTx/>
                        <a:buFontTx/>
                      </a:pPr>
                      <a:r>
                        <a:rPr lang="zh-CN" altLang="en-US" sz="1800" b="1">
                          <a:solidFill>
                            <a:srgbClr val="FF0000"/>
                          </a:solidFill>
                          <a:latin typeface="微软雅黑" panose="020b0503020204020204" charset="-122"/>
                          <a:ea typeface="微软雅黑" panose="020b0503020204020204" charset="-122"/>
                        </a:rPr>
                        <a:t>这种结构模式是指论证的层次之间是总说和分说的关系，一般包括三种:总一分、分一总、总一分一总。注意开头段或者结尾段，如果总分式开头段提出问题(或就是中心论点)，那么一般都是“总一分”式，因为正文多半是论证过程;如果开头段和结尾段互相呼应，那么就是总一分一总”式。</a:t>
                      </a:r>
                      <a:endParaRPr lang="zh-CN" altLang="en-US" sz="1800" b="1">
                        <a:solidFill>
                          <a:srgbClr val="FF0000"/>
                        </a:solidFill>
                        <a:latin typeface="微软雅黑" panose="020b0503020204020204" charset="-122"/>
                        <a:ea typeface="微软雅黑" panose="020b0503020204020204" charset="-122"/>
                      </a:endParaRPr>
                    </a:p>
                  </a:txBody>
                  <a:tcPr/>
                </a:tc>
              </a:tr>
              <a:tr h="970915">
                <a:tc>
                  <a:txBody>
                    <a:bodyPr vert="horz" wrap="square"/>
                    <a:lstStyle/>
                    <a:p>
                      <a:r>
                        <a:rPr lang="zh-CN" altLang="en-US" sz="2000" b="1" smtClean="0"/>
                        <a:t>并列式</a:t>
                      </a:r>
                      <a:endParaRPr lang="zh-CN" altLang="en-US" sz="2000" b="1"/>
                    </a:p>
                  </a:txBody>
                  <a:tcPr/>
                </a:tc>
                <a:tc>
                  <a:txBody>
                    <a:bodyPr vert="horz" wrap="square"/>
                    <a:lstStyle/>
                    <a:p>
                      <a:pPr algn="l">
                        <a:buClrTx/>
                        <a:buSzTx/>
                        <a:buFontTx/>
                      </a:pPr>
                      <a:r>
                        <a:rPr lang="zh-CN" altLang="en-US" sz="1800" b="1">
                          <a:solidFill>
                            <a:srgbClr val="FF0000"/>
                          </a:solidFill>
                          <a:latin typeface="微软雅黑" panose="020b0503020204020204" charset="-122"/>
                          <a:ea typeface="微软雅黑" panose="020b0503020204020204" charset="-122"/>
                        </a:rPr>
                        <a:t>几个段落、部分之间的关系是并列的。在几个并列的段落或部分之前常常出现“第一”“第二“第三”或“首先”“其次”“再次”等语言标志</a:t>
                      </a:r>
                      <a:endParaRPr lang="zh-CN" altLang="en-US" sz="1800" b="1">
                        <a:solidFill>
                          <a:srgbClr val="FF0000"/>
                        </a:solidFill>
                        <a:latin typeface="微软雅黑" panose="020b0503020204020204" charset="-122"/>
                        <a:ea typeface="微软雅黑" panose="020b0503020204020204" charset="-122"/>
                      </a:endParaRPr>
                    </a:p>
                  </a:txBody>
                  <a:tcPr/>
                </a:tc>
              </a:tr>
              <a:tr h="1390015">
                <a:tc>
                  <a:txBody>
                    <a:bodyPr vert="horz" wrap="square"/>
                    <a:lstStyle/>
                    <a:p>
                      <a:r>
                        <a:rPr lang="zh-CN" altLang="en-US" sz="2000" b="1" smtClean="0"/>
                        <a:t>层进式</a:t>
                      </a:r>
                      <a:endParaRPr lang="zh-CN" altLang="en-US" sz="2000" b="1"/>
                    </a:p>
                  </a:txBody>
                  <a:tcPr/>
                </a:tc>
                <a:tc>
                  <a:txBody>
                    <a:bodyPr vert="horz" wrap="square"/>
                    <a:lstStyle/>
                    <a:p>
                      <a:pPr algn="l">
                        <a:buClrTx/>
                        <a:buSzTx/>
                        <a:buFontTx/>
                      </a:pPr>
                      <a:r>
                        <a:rPr lang="zh-CN" altLang="en-US" sz="1800" b="1">
                          <a:solidFill>
                            <a:srgbClr val="FF0000"/>
                          </a:solidFill>
                          <a:latin typeface="微软雅黑" panose="020b0503020204020204" charset="-122"/>
                          <a:ea typeface="微软雅黑" panose="020b0503020204020204" charset="-122"/>
                        </a:rPr>
                        <a:t>文章的各段落或部分之间是层层深入、步步推进的关系，各部分的前后顺序有严格的要求，不能随便变动。各部分之间的关系往往由浅入深，常常有一些递进式的语言标志，如“不仅如此”“而且”“甚至”等。</a:t>
                      </a:r>
                      <a:endParaRPr lang="zh-CN" altLang="en-US" sz="1800" b="1">
                        <a:solidFill>
                          <a:srgbClr val="FF0000"/>
                        </a:solidFill>
                        <a:latin typeface="微软雅黑" panose="020b0503020204020204" charset="-122"/>
                        <a:ea typeface="微软雅黑" panose="020b0503020204020204" charset="-122"/>
                      </a:endParaRPr>
                    </a:p>
                  </a:txBody>
                  <a:tcPr/>
                </a:tc>
              </a:tr>
              <a:tr h="708025">
                <a:tc>
                  <a:txBody>
                    <a:bodyPr vert="horz" wrap="square"/>
                    <a:lstStyle/>
                    <a:p>
                      <a:r>
                        <a:rPr lang="zh-CN" altLang="en-US" sz="2000" b="1" smtClean="0"/>
                        <a:t>对照式</a:t>
                      </a:r>
                      <a:endParaRPr lang="zh-CN" altLang="en-US" sz="2000" b="1"/>
                    </a:p>
                  </a:txBody>
                  <a:tcPr/>
                </a:tc>
                <a:tc>
                  <a:txBody>
                    <a:bodyPr vert="horz" wrap="square"/>
                    <a:lstStyle/>
                    <a:p>
                      <a:pPr algn="l">
                        <a:buClrTx/>
                        <a:buSzTx/>
                        <a:buFontTx/>
                      </a:pPr>
                      <a:r>
                        <a:rPr lang="zh-CN" altLang="en-US" sz="1800" b="1">
                          <a:solidFill>
                            <a:srgbClr val="FF0000"/>
                          </a:solidFill>
                          <a:latin typeface="微软雅黑" panose="020b0503020204020204" charset="-122"/>
                          <a:ea typeface="微软雅黑" panose="020b0503020204020204" charset="-122"/>
                        </a:rPr>
                        <a:t>在论证过程中把两种事物或意思加以对比成者用一种事物或思来比照另一种事物或意思</a:t>
                      </a:r>
                      <a:endParaRPr lang="zh-CN" altLang="en-US" sz="1800" b="1">
                        <a:solidFill>
                          <a:srgbClr val="FF0000"/>
                        </a:solidFill>
                        <a:latin typeface="微软雅黑" panose="020b0503020204020204" charset="-122"/>
                        <a:ea typeface="微软雅黑" panose="020b0503020204020204" charset="-122"/>
                      </a:endParaRPr>
                    </a:p>
                  </a:txBody>
                  <a:tcPr/>
                </a:tc>
              </a:tr>
            </a:tbl>
          </a:graphicData>
        </a:graphic>
      </p:graphicFrame>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47015" y="1735455"/>
            <a:ext cx="11697970" cy="3907790"/>
          </a:xfrm>
          <a:prstGeom prst="rect">
            <a:avLst/>
          </a:prstGeom>
          <a:noFill/>
        </p:spPr>
        <p:txBody>
          <a:bodyPr wrap="square" rtlCol="0">
            <a:spAutoFit/>
          </a:bodyPr>
          <a:lstStyle/>
          <a:p>
            <a:r>
              <a:rPr lang="zh-CN" altLang="en-US" sz="2800" b="1"/>
              <a:t>5.互联网上，有年轻人为炫耀技术故意在网络植入病毒，导致病毒传播。请</a:t>
            </a:r>
            <a:r>
              <a:rPr lang="zh-CN" altLang="en-US" sz="2800" b="1">
                <a:solidFill>
                  <a:srgbClr val="FF0000"/>
                </a:solidFill>
              </a:rPr>
              <a:t>根据文章</a:t>
            </a:r>
            <a:r>
              <a:rPr lang="zh-CN" altLang="en-US" sz="2800" b="1"/>
              <a:t>，谈谈</a:t>
            </a:r>
            <a:r>
              <a:rPr lang="zh-CN" altLang="en-US" sz="2800" b="1">
                <a:solidFill>
                  <a:srgbClr val="FF0000"/>
                </a:solidFill>
              </a:rPr>
              <a:t>你</a:t>
            </a:r>
            <a:r>
              <a:rPr lang="zh-CN" altLang="en-US" sz="2800" b="1"/>
              <a:t>对这种现象的</a:t>
            </a:r>
            <a:r>
              <a:rPr lang="zh-CN" altLang="en-US" sz="2800" b="1">
                <a:solidFill>
                  <a:srgbClr val="FF0000"/>
                </a:solidFill>
              </a:rPr>
              <a:t>看法</a:t>
            </a:r>
            <a:r>
              <a:rPr lang="zh-CN" altLang="en-US" sz="2800" b="1"/>
              <a:t>。</a:t>
            </a:r>
            <a:endParaRPr lang="zh-CN" altLang="en-US" sz="2800" b="1"/>
          </a:p>
          <a:p>
            <a:r>
              <a:rPr lang="zh-CN" altLang="en-US" sz="2400" b="1">
                <a:latin typeface="楷体" panose="02010609060101010101" charset="-122"/>
                <a:ea typeface="楷体" panose="02010609060101010101" charset="-122"/>
                <a:cs typeface="楷体" panose="02010609060101010101" charset="-122"/>
              </a:rPr>
              <a:t>（1）为炫耀技术故意在网络植入病毒，导致病毒传播的行为不仅违反了网络行为规范，更触犯了法律强制性的禁区，必将受到法律的严惩；</a:t>
            </a:r>
            <a:r>
              <a:rPr lang="zh-CN" altLang="en-US" sz="2400" b="1">
                <a:solidFill>
                  <a:srgbClr val="FF0000"/>
                </a:solidFill>
                <a:latin typeface="楷体" panose="02010609060101010101" charset="-122"/>
                <a:ea typeface="楷体" panose="02010609060101010101" charset="-122"/>
                <a:cs typeface="楷体" panose="02010609060101010101" charset="-122"/>
              </a:rPr>
              <a:t>是什么</a:t>
            </a:r>
            <a:r>
              <a:rPr lang="zh-CN" altLang="en-US" sz="2400" b="1">
                <a:latin typeface="楷体" panose="02010609060101010101" charset="-122"/>
                <a:ea typeface="楷体" panose="02010609060101010101" charset="-122"/>
                <a:cs typeface="楷体" panose="02010609060101010101" charset="-122"/>
              </a:rPr>
              <a:t>（</a:t>
            </a:r>
            <a:r>
              <a:rPr lang="en-US" altLang="zh-CN" sz="2400" b="1">
                <a:latin typeface="楷体" panose="02010609060101010101" charset="-122"/>
                <a:ea typeface="楷体" panose="02010609060101010101" charset="-122"/>
                <a:cs typeface="楷体" panose="02010609060101010101" charset="-122"/>
              </a:rPr>
              <a:t>3</a:t>
            </a:r>
            <a:r>
              <a:rPr lang="zh-CN" altLang="en-US" sz="2400" b="1">
                <a:latin typeface="楷体" panose="02010609060101010101" charset="-122"/>
                <a:ea typeface="楷体" panose="02010609060101010101" charset="-122"/>
                <a:cs typeface="楷体" panose="02010609060101010101" charset="-122"/>
              </a:rPr>
              <a:t>）这样的青年不懂得“互联网不是法外之地”，缺乏必要的文明的网络行为观，导致网络行为失范；</a:t>
            </a:r>
            <a:r>
              <a:rPr lang="zh-CN" altLang="en-US" sz="2400" b="1">
                <a:solidFill>
                  <a:srgbClr val="FF0000"/>
                </a:solidFill>
                <a:latin typeface="楷体" panose="02010609060101010101" charset="-122"/>
                <a:ea typeface="楷体" panose="02010609060101010101" charset="-122"/>
                <a:cs typeface="楷体" panose="02010609060101010101" charset="-122"/>
              </a:rPr>
              <a:t>为什么</a:t>
            </a:r>
            <a:r>
              <a:rPr lang="zh-CN" altLang="en-US" sz="2400" b="1">
                <a:latin typeface="楷体" panose="02010609060101010101" charset="-122"/>
                <a:ea typeface="楷体" panose="02010609060101010101" charset="-122"/>
                <a:cs typeface="楷体" panose="02010609060101010101" charset="-122"/>
              </a:rPr>
              <a:t>（</a:t>
            </a:r>
            <a:r>
              <a:rPr lang="en-US" altLang="zh-CN" sz="2400" b="1">
                <a:latin typeface="楷体" panose="02010609060101010101" charset="-122"/>
                <a:ea typeface="楷体" panose="02010609060101010101" charset="-122"/>
                <a:cs typeface="楷体" panose="02010609060101010101" charset="-122"/>
              </a:rPr>
              <a:t>2</a:t>
            </a:r>
            <a:r>
              <a:rPr lang="zh-CN" altLang="en-US" sz="2400" b="1">
                <a:latin typeface="楷体" panose="02010609060101010101" charset="-122"/>
                <a:ea typeface="楷体" panose="02010609060101010101" charset="-122"/>
                <a:cs typeface="楷体" panose="02010609060101010101" charset="-122"/>
              </a:rPr>
              <a:t>）他们违反了“五不”原则中的“不伤害”，属于无意作恶，侵犯了他人的安全和利益；</a:t>
            </a:r>
            <a:r>
              <a:rPr lang="zh-CN" altLang="en-US" sz="2400" b="1">
                <a:solidFill>
                  <a:srgbClr val="FF0000"/>
                </a:solidFill>
                <a:latin typeface="楷体" panose="02010609060101010101" charset="-122"/>
                <a:ea typeface="楷体" panose="02010609060101010101" charset="-122"/>
                <a:cs typeface="楷体" panose="02010609060101010101" charset="-122"/>
              </a:rPr>
              <a:t>是什么</a:t>
            </a:r>
            <a:r>
              <a:rPr lang="zh-CN" altLang="en-US" sz="2400" b="1">
                <a:latin typeface="楷体" panose="02010609060101010101" charset="-122"/>
                <a:ea typeface="楷体" panose="02010609060101010101" charset="-122"/>
                <a:cs typeface="楷体" panose="02010609060101010101" charset="-122"/>
              </a:rPr>
              <a:t>（4）他们应当学习网络基准意识中“等效意识”“反身意识”“价值意识”和“契约意识”，规范自己的行为，做一个合格、文明的青年网民。</a:t>
            </a:r>
            <a:r>
              <a:rPr lang="zh-CN" altLang="en-US" sz="2400" b="1">
                <a:solidFill>
                  <a:srgbClr val="FF0000"/>
                </a:solidFill>
                <a:latin typeface="楷体" panose="02010609060101010101" charset="-122"/>
                <a:ea typeface="楷体" panose="02010609060101010101" charset="-122"/>
                <a:cs typeface="楷体" panose="02010609060101010101" charset="-122"/>
              </a:rPr>
              <a:t>怎么做</a:t>
            </a:r>
            <a:endParaRPr lang="zh-CN" altLang="en-US" sz="2400" b="1">
              <a:solidFill>
                <a:srgbClr val="FF0000"/>
              </a:solidFill>
              <a:latin typeface="楷体" panose="02010609060101010101" charset="-122"/>
              <a:ea typeface="楷体" panose="02010609060101010101" charset="-122"/>
              <a:cs typeface="楷体" panose="02010609060101010101" charset="-122"/>
            </a:endParaRPr>
          </a:p>
          <a:p>
            <a:endParaRPr lang="zh-CN" altLang="en-US" sz="2400" b="1">
              <a:solidFill>
                <a:srgbClr val="FF0000"/>
              </a:solidFill>
              <a:latin typeface="楷体" panose="02010609060101010101" charset="-122"/>
              <a:ea typeface="楷体" panose="02010609060101010101" charset="-122"/>
              <a:cs typeface="楷体" panose="02010609060101010101" charset="-122"/>
            </a:endParaRPr>
          </a:p>
          <a:p>
            <a:r>
              <a:rPr lang="zh-CN" altLang="en-US" sz="2400" b="1">
                <a:solidFill>
                  <a:srgbClr val="FF0000"/>
                </a:solidFill>
                <a:latin typeface="楷体" panose="02010609060101010101" charset="-122"/>
                <a:ea typeface="楷体" panose="02010609060101010101" charset="-122"/>
                <a:cs typeface="楷体" panose="02010609060101010101" charset="-122"/>
              </a:rPr>
              <a:t>看法题</a:t>
            </a:r>
            <a:r>
              <a:rPr lang="en-US" altLang="zh-CN" sz="2400" b="1">
                <a:solidFill>
                  <a:srgbClr val="FF0000"/>
                </a:solidFill>
                <a:latin typeface="楷体" panose="02010609060101010101" charset="-122"/>
                <a:ea typeface="楷体" panose="02010609060101010101" charset="-122"/>
                <a:cs typeface="楷体" panose="02010609060101010101" charset="-122"/>
              </a:rPr>
              <a:t> </a:t>
            </a:r>
            <a:r>
              <a:rPr lang="zh-CN" altLang="en-US" sz="2400" b="1">
                <a:solidFill>
                  <a:srgbClr val="FF0000"/>
                </a:solidFill>
                <a:latin typeface="楷体" panose="02010609060101010101" charset="-122"/>
                <a:ea typeface="楷体" panose="02010609060101010101" charset="-122"/>
                <a:cs typeface="楷体" panose="02010609060101010101" charset="-122"/>
              </a:rPr>
              <a:t>：</a:t>
            </a:r>
            <a:r>
              <a:rPr lang="en-US" altLang="zh-CN" sz="2400" b="1">
                <a:solidFill>
                  <a:srgbClr val="FF0000"/>
                </a:solidFill>
                <a:latin typeface="楷体" panose="02010609060101010101" charset="-122"/>
                <a:ea typeface="楷体" panose="02010609060101010101" charset="-122"/>
                <a:cs typeface="楷体" panose="02010609060101010101" charset="-122"/>
              </a:rPr>
              <a:t>         </a:t>
            </a:r>
            <a:r>
              <a:rPr lang="zh-CN" altLang="en-US" sz="2400" b="1">
                <a:solidFill>
                  <a:srgbClr val="FF0000"/>
                </a:solidFill>
                <a:latin typeface="楷体" panose="02010609060101010101" charset="-122"/>
                <a:ea typeface="楷体" panose="02010609060101010101" charset="-122"/>
                <a:cs typeface="楷体" panose="02010609060101010101" charset="-122"/>
              </a:rPr>
              <a:t>是什么</a:t>
            </a:r>
            <a:r>
              <a:rPr lang="en-US" altLang="zh-CN" sz="2400" b="1">
                <a:solidFill>
                  <a:srgbClr val="FF0000"/>
                </a:solidFill>
                <a:latin typeface="楷体" panose="02010609060101010101" charset="-122"/>
                <a:ea typeface="楷体" panose="02010609060101010101" charset="-122"/>
                <a:cs typeface="楷体" panose="02010609060101010101" charset="-122"/>
              </a:rPr>
              <a:t>--</a:t>
            </a:r>
            <a:r>
              <a:rPr lang="zh-CN" altLang="en-US" sz="2400" b="1">
                <a:solidFill>
                  <a:srgbClr val="FF0000"/>
                </a:solidFill>
                <a:latin typeface="楷体" panose="02010609060101010101" charset="-122"/>
                <a:ea typeface="楷体" panose="02010609060101010101" charset="-122"/>
                <a:cs typeface="楷体" panose="02010609060101010101" charset="-122"/>
              </a:rPr>
              <a:t>为什么</a:t>
            </a:r>
            <a:r>
              <a:rPr lang="en-US" altLang="zh-CN" sz="2400" b="1">
                <a:solidFill>
                  <a:srgbClr val="FF0000"/>
                </a:solidFill>
                <a:latin typeface="楷体" panose="02010609060101010101" charset="-122"/>
                <a:ea typeface="楷体" panose="02010609060101010101" charset="-122"/>
                <a:cs typeface="楷体" panose="02010609060101010101" charset="-122"/>
              </a:rPr>
              <a:t>--</a:t>
            </a:r>
            <a:r>
              <a:rPr lang="zh-CN" altLang="en-US" sz="2400" b="1">
                <a:solidFill>
                  <a:srgbClr val="FF0000"/>
                </a:solidFill>
                <a:latin typeface="楷体" panose="02010609060101010101" charset="-122"/>
                <a:ea typeface="楷体" panose="02010609060101010101" charset="-122"/>
                <a:cs typeface="楷体" panose="02010609060101010101" charset="-122"/>
              </a:rPr>
              <a:t>怎么做</a:t>
            </a:r>
            <a:endParaRPr lang="zh-CN" altLang="en-US" sz="2400" b="1">
              <a:solidFill>
                <a:srgbClr val="FF0000"/>
              </a:solidFill>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376555" y="568960"/>
            <a:ext cx="10879455" cy="706755"/>
          </a:xfrm>
          <a:prstGeom prst="rect">
            <a:avLst/>
          </a:prstGeom>
          <a:noFill/>
        </p:spPr>
        <p:txBody>
          <a:bodyPr wrap="square" rtlCol="0">
            <a:spAutoFit/>
          </a:bodyPr>
          <a:lstStyle/>
          <a:p>
            <a:r>
              <a:rPr lang="zh-CN" altLang="en-US" sz="4000" b="1">
                <a:solidFill>
                  <a:srgbClr val="FF0000"/>
                </a:solidFill>
              </a:rPr>
              <a:t>脱离材料，出现新的设问方式，如何解题？</a:t>
            </a:r>
            <a:endParaRPr lang="zh-CN" altLang="en-US" sz="4000" b="1">
              <a:solidFill>
                <a:srgbClr val="FF0000"/>
              </a:solidFill>
            </a:endParaRP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1825625"/>
            <a:ext cx="11937365" cy="4215765"/>
          </a:xfrm>
          <a:prstGeom prst="rect">
            <a:avLst/>
          </a:prstGeom>
          <a:noFill/>
        </p:spPr>
        <p:txBody>
          <a:bodyPr wrap="square" rtlCol="0">
            <a:spAutoFit/>
          </a:bodyPr>
          <a:lstStyle/>
          <a:p>
            <a:r>
              <a:rPr lang="zh-CN" altLang="en-US" sz="4400" b="1"/>
              <a:t>3. 下列选项，</a:t>
            </a:r>
            <a:r>
              <a:rPr lang="zh-CN" altLang="en-US" sz="4400" b="1">
                <a:solidFill>
                  <a:srgbClr val="FF0000"/>
                </a:solidFill>
              </a:rPr>
              <a:t>最</a:t>
            </a:r>
            <a:r>
              <a:rPr lang="zh-CN" altLang="en-US" sz="4400" b="1"/>
              <a:t>能</a:t>
            </a:r>
            <a:r>
              <a:rPr lang="zh-CN" altLang="en-US" sz="4400" b="1">
                <a:solidFill>
                  <a:srgbClr val="FF0000"/>
                </a:solidFill>
              </a:rPr>
              <a:t>全面</a:t>
            </a:r>
            <a:r>
              <a:rPr lang="zh-CN" altLang="en-US" sz="4400" b="1"/>
              <a:t>而</a:t>
            </a:r>
            <a:r>
              <a:rPr lang="zh-CN" altLang="en-US" sz="4400" b="1">
                <a:solidFill>
                  <a:srgbClr val="FF0000"/>
                </a:solidFill>
              </a:rPr>
              <a:t>准确</a:t>
            </a:r>
            <a:r>
              <a:rPr lang="zh-CN" altLang="en-US" sz="4400" b="1" u="sng"/>
              <a:t>概括</a:t>
            </a:r>
            <a:r>
              <a:rPr lang="zh-CN" altLang="en-US" sz="4400" b="1"/>
              <a:t>原文主要</a:t>
            </a:r>
            <a:r>
              <a:rPr lang="zh-CN" altLang="en-US" sz="4400" b="1">
                <a:solidFill>
                  <a:srgbClr val="FF0000"/>
                </a:solidFill>
              </a:rPr>
              <a:t>观点</a:t>
            </a:r>
            <a:r>
              <a:rPr lang="zh-CN" altLang="en-US" sz="4400" b="1"/>
              <a:t>的一项是（  </a:t>
            </a:r>
            <a:r>
              <a:rPr lang="en-US" altLang="zh-CN" sz="4400" b="1"/>
              <a:t>D</a:t>
            </a:r>
            <a:r>
              <a:rPr lang="zh-CN" altLang="en-US" sz="4400" b="1"/>
              <a:t> ）</a:t>
            </a:r>
            <a:endParaRPr lang="zh-CN" altLang="en-US" sz="4400" b="1"/>
          </a:p>
          <a:p>
            <a:r>
              <a:rPr lang="zh-CN" altLang="en-US" sz="2000" b="1">
                <a:latin typeface="楷体" panose="02010609060101010101" charset="-122"/>
                <a:ea typeface="楷体" panose="02010609060101010101" charset="-122"/>
                <a:cs typeface="楷体" panose="02010609060101010101" charset="-122"/>
              </a:rPr>
              <a:t>A. 没有健全而成熟的网络立法，违法的网络行不被惩治，文明的网络行为就得不到保护，诚信社会也难以建成。</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B. 网络行为必须要有文明的观念意识加以引导，而“等效意识”“价值意识”等能够规范人们的网络文明行为。</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C. “五不”作为网民尤其是青年们上网的负面清单，可以为网络行为的基准意识提供重要参照。</a:t>
            </a:r>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D. 引导青年树立文明的网络行为观念，有助网络行为失范的校正和网络空间的治理，有助于青年一代健康成长。</a:t>
            </a:r>
            <a:endParaRPr lang="zh-CN" altLang="en-US" sz="2000" b="1">
              <a:latin typeface="楷体" panose="02010609060101010101" charset="-122"/>
              <a:ea typeface="楷体" panose="02010609060101010101" charset="-122"/>
              <a:cs typeface="楷体" panose="02010609060101010101" charset="-122"/>
            </a:endParaRPr>
          </a:p>
          <a:p>
            <a:endParaRPr lang="zh-CN" altLang="en-US" sz="2000" b="1">
              <a:latin typeface="楷体" panose="02010609060101010101" charset="-122"/>
              <a:ea typeface="楷体" panose="02010609060101010101" charset="-122"/>
              <a:cs typeface="楷体" panose="02010609060101010101" charset="-122"/>
            </a:endParaRPr>
          </a:p>
          <a:p>
            <a:r>
              <a:rPr lang="zh-CN" altLang="en-US" sz="2000" b="1">
                <a:latin typeface="楷体" panose="02010609060101010101" charset="-122"/>
                <a:ea typeface="楷体" panose="02010609060101010101" charset="-122"/>
                <a:cs typeface="楷体" panose="02010609060101010101" charset="-122"/>
              </a:rPr>
              <a:t>原文</a:t>
            </a:r>
            <a:r>
              <a:rPr lang="en-US" altLang="zh-CN" sz="2000" b="1">
                <a:latin typeface="楷体" panose="02010609060101010101" charset="-122"/>
                <a:ea typeface="楷体" panose="02010609060101010101" charset="-122"/>
                <a:cs typeface="楷体" panose="02010609060101010101" charset="-122"/>
              </a:rPr>
              <a:t>+</a:t>
            </a:r>
            <a:r>
              <a:rPr lang="zh-CN" altLang="en-US" sz="2000" b="1">
                <a:latin typeface="楷体" panose="02010609060101010101" charset="-122"/>
                <a:ea typeface="楷体" panose="02010609060101010101" charset="-122"/>
                <a:cs typeface="楷体" panose="02010609060101010101" charset="-122"/>
              </a:rPr>
              <a:t>题目：摘编自肖峰《从底线伦理到担当精神:当代</a:t>
            </a:r>
            <a:r>
              <a:rPr lang="zh-CN" altLang="en-US" sz="2000" b="1">
                <a:solidFill>
                  <a:srgbClr val="FF0000"/>
                </a:solidFill>
                <a:latin typeface="楷体" panose="02010609060101010101" charset="-122"/>
                <a:ea typeface="楷体" panose="02010609060101010101" charset="-122"/>
                <a:cs typeface="楷体" panose="02010609060101010101" charset="-122"/>
              </a:rPr>
              <a:t>青年</a:t>
            </a:r>
            <a:r>
              <a:rPr lang="zh-CN" altLang="en-US" sz="2000" b="1">
                <a:latin typeface="楷体" panose="02010609060101010101" charset="-122"/>
                <a:ea typeface="楷体" panose="02010609060101010101" charset="-122"/>
                <a:cs typeface="楷体" panose="02010609060101010101" charset="-122"/>
              </a:rPr>
              <a:t>的</a:t>
            </a:r>
            <a:r>
              <a:rPr lang="zh-CN" altLang="en-US" sz="2000" b="1">
                <a:solidFill>
                  <a:srgbClr val="FF0000"/>
                </a:solidFill>
                <a:latin typeface="楷体" panose="02010609060101010101" charset="-122"/>
                <a:ea typeface="楷体" panose="02010609060101010101" charset="-122"/>
                <a:cs typeface="楷体" panose="02010609060101010101" charset="-122"/>
              </a:rPr>
              <a:t>网络文明</a:t>
            </a:r>
            <a:r>
              <a:rPr lang="zh-CN" altLang="en-US" sz="2000" b="1">
                <a:latin typeface="楷体" panose="02010609060101010101" charset="-122"/>
                <a:ea typeface="楷体" panose="02010609060101010101" charset="-122"/>
                <a:cs typeface="楷体" panose="02010609060101010101" charset="-122"/>
              </a:rPr>
              <a:t>意识》</a:t>
            </a:r>
            <a:endParaRPr lang="zh-CN" altLang="en-US" sz="2000" b="1">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422275" y="583565"/>
            <a:ext cx="10878820" cy="768350"/>
          </a:xfrm>
          <a:prstGeom prst="rect">
            <a:avLst/>
          </a:prstGeom>
          <a:noFill/>
        </p:spPr>
        <p:txBody>
          <a:bodyPr wrap="square" rtlCol="0">
            <a:spAutoFit/>
          </a:bodyPr>
          <a:lstStyle/>
          <a:p>
            <a:r>
              <a:rPr lang="zh-CN" altLang="en-US" sz="4400" b="1">
                <a:solidFill>
                  <a:srgbClr val="FF0000"/>
                </a:solidFill>
              </a:rPr>
              <a:t>脱离材料：迅速把握材料主要内容</a:t>
            </a:r>
            <a:endParaRPr lang="zh-CN" altLang="en-US" sz="4400" b="1">
              <a:solidFill>
                <a:srgbClr val="FF0000"/>
              </a:solidFill>
            </a:endParaRP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75895" y="1920875"/>
            <a:ext cx="11839575" cy="3415030"/>
          </a:xfrm>
          <a:prstGeom prst="rect">
            <a:avLst/>
          </a:prstGeom>
          <a:noFill/>
        </p:spPr>
        <p:txBody>
          <a:bodyPr wrap="square" rtlCol="0">
            <a:spAutoFit/>
          </a:bodyPr>
          <a:lstStyle/>
          <a:p>
            <a:r>
              <a:rPr lang="zh-CN" altLang="en-US" sz="3600" b="1"/>
              <a:t>3. 结合材料内容，下列选项中</a:t>
            </a:r>
            <a:r>
              <a:rPr lang="zh-CN" altLang="en-US" sz="3600" b="1">
                <a:solidFill>
                  <a:srgbClr val="FF0000"/>
                </a:solidFill>
              </a:rPr>
              <a:t>不</a:t>
            </a:r>
            <a:r>
              <a:rPr lang="zh-CN" altLang="en-US" sz="3600" b="1"/>
              <a:t>符合</a:t>
            </a:r>
            <a:r>
              <a:rPr lang="zh-CN" altLang="en-US" sz="3600" b="1">
                <a:solidFill>
                  <a:srgbClr val="FF0000"/>
                </a:solidFill>
              </a:rPr>
              <a:t>中庸</a:t>
            </a:r>
            <a:r>
              <a:rPr lang="zh-CN" altLang="en-US" sz="3600" b="1"/>
              <a:t>思想一项是（</a:t>
            </a:r>
            <a:r>
              <a:rPr lang="en-US" altLang="zh-CN" sz="3600" b="1"/>
              <a:t>A</a:t>
            </a:r>
            <a:r>
              <a:rPr lang="zh-CN" altLang="en-US" sz="3600" b="1"/>
              <a:t> ）</a:t>
            </a:r>
            <a:endParaRPr lang="zh-CN" altLang="en-US" sz="3600" b="1"/>
          </a:p>
          <a:p>
            <a:r>
              <a:rPr lang="zh-CN" altLang="en-US" sz="3600" b="1"/>
              <a:t>A. 圣人之道，</a:t>
            </a:r>
            <a:r>
              <a:rPr lang="zh-CN" altLang="en-US" sz="3600" b="1">
                <a:solidFill>
                  <a:srgbClr val="FF0000"/>
                </a:solidFill>
              </a:rPr>
              <a:t>去</a:t>
            </a:r>
            <a:r>
              <a:rPr lang="zh-CN" altLang="en-US" sz="3600" b="1"/>
              <a:t>智</a:t>
            </a:r>
            <a:r>
              <a:rPr lang="zh-CN" altLang="en-US" sz="3600" b="1">
                <a:solidFill>
                  <a:srgbClr val="FF0000"/>
                </a:solidFill>
              </a:rPr>
              <a:t>去</a:t>
            </a:r>
            <a:r>
              <a:rPr lang="zh-CN" altLang="en-US" sz="3600" b="1"/>
              <a:t>巧。智巧</a:t>
            </a:r>
            <a:r>
              <a:rPr lang="zh-CN" altLang="en-US" sz="3600" b="1">
                <a:solidFill>
                  <a:srgbClr val="FF0000"/>
                </a:solidFill>
              </a:rPr>
              <a:t>不去</a:t>
            </a:r>
            <a:r>
              <a:rPr lang="zh-CN" altLang="en-US" sz="3600" b="1"/>
              <a:t>，难以为常。</a:t>
            </a:r>
            <a:endParaRPr lang="zh-CN" altLang="en-US" sz="3600" b="1"/>
          </a:p>
          <a:p>
            <a:r>
              <a:rPr lang="zh-CN" altLang="en-US" sz="3600" b="1"/>
              <a:t>B. 万物并育而</a:t>
            </a:r>
            <a:r>
              <a:rPr lang="zh-CN" altLang="en-US" sz="3600" b="1">
                <a:solidFill>
                  <a:srgbClr val="FF0000"/>
                </a:solidFill>
              </a:rPr>
              <a:t>不相害</a:t>
            </a:r>
            <a:r>
              <a:rPr lang="zh-CN" altLang="en-US" sz="3600" b="1"/>
              <a:t>，道并行而</a:t>
            </a:r>
            <a:r>
              <a:rPr lang="zh-CN" altLang="en-US" sz="3600" b="1">
                <a:solidFill>
                  <a:srgbClr val="FF0000"/>
                </a:solidFill>
              </a:rPr>
              <a:t>不相悖</a:t>
            </a:r>
            <a:r>
              <a:rPr lang="zh-CN" altLang="en-US" sz="3600" b="1"/>
              <a:t>。</a:t>
            </a:r>
            <a:endParaRPr lang="zh-CN" altLang="en-US" sz="3600" b="1"/>
          </a:p>
          <a:p>
            <a:r>
              <a:rPr lang="zh-CN" altLang="en-US" sz="3600" b="1"/>
              <a:t>C. </a:t>
            </a:r>
            <a:r>
              <a:rPr lang="zh-CN" altLang="en-US" sz="3600" b="1">
                <a:solidFill>
                  <a:srgbClr val="FF0000"/>
                </a:solidFill>
              </a:rPr>
              <a:t>质</a:t>
            </a:r>
            <a:r>
              <a:rPr lang="zh-CN" altLang="en-US" sz="3600" b="1"/>
              <a:t>胜文则野；</a:t>
            </a:r>
            <a:r>
              <a:rPr lang="zh-CN" altLang="en-US" sz="3600" b="1">
                <a:solidFill>
                  <a:srgbClr val="FF0000"/>
                </a:solidFill>
              </a:rPr>
              <a:t>文</a:t>
            </a:r>
            <a:r>
              <a:rPr lang="zh-CN" altLang="en-US" sz="3600" b="1"/>
              <a:t>胜质则史。</a:t>
            </a:r>
            <a:r>
              <a:rPr lang="zh-CN" altLang="en-US" sz="3600" b="1">
                <a:solidFill>
                  <a:srgbClr val="FF0000"/>
                </a:solidFill>
              </a:rPr>
              <a:t>文质</a:t>
            </a:r>
            <a:r>
              <a:rPr lang="zh-CN" altLang="en-US" sz="3600" b="1"/>
              <a:t>彬彬；然后君子。</a:t>
            </a:r>
            <a:endParaRPr lang="zh-CN" altLang="en-US" sz="3600" b="1"/>
          </a:p>
          <a:p>
            <a:r>
              <a:rPr lang="zh-CN" altLang="en-US" sz="3600" b="1"/>
              <a:t>D. 父慈，子孝；兄良，弟悌；夫义，妇听；长惠，幼顺；君仁，臣忠。</a:t>
            </a:r>
            <a:r>
              <a:rPr lang="zh-CN" altLang="en-US" sz="3600" b="1">
                <a:solidFill>
                  <a:srgbClr val="FF0000"/>
                </a:solidFill>
              </a:rPr>
              <a:t>文中有</a:t>
            </a:r>
            <a:endParaRPr lang="zh-CN" altLang="en-US" sz="3600" b="1">
              <a:solidFill>
                <a:srgbClr val="FF0000"/>
              </a:solidFill>
            </a:endParaRPr>
          </a:p>
        </p:txBody>
      </p:sp>
      <p:sp>
        <p:nvSpPr>
          <p:cNvPr id="3" name="文本框 2"/>
          <p:cNvSpPr txBox="1"/>
          <p:nvPr/>
        </p:nvSpPr>
        <p:spPr>
          <a:xfrm>
            <a:off x="422275" y="583565"/>
            <a:ext cx="10878820" cy="768350"/>
          </a:xfrm>
          <a:prstGeom prst="rect">
            <a:avLst/>
          </a:prstGeom>
          <a:noFill/>
        </p:spPr>
        <p:txBody>
          <a:bodyPr wrap="square" rtlCol="0">
            <a:spAutoFit/>
          </a:bodyPr>
          <a:lstStyle/>
          <a:p>
            <a:r>
              <a:rPr lang="zh-CN" altLang="en-US" sz="4400" b="1">
                <a:solidFill>
                  <a:srgbClr val="FF0000"/>
                </a:solidFill>
              </a:rPr>
              <a:t>脱离材料：迅速确定疑错点在哪里</a:t>
            </a:r>
            <a:endParaRPr lang="zh-CN" altLang="en-US" sz="4400" b="1">
              <a:solidFill>
                <a:srgbClr val="FF0000"/>
              </a:solidFill>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2027555"/>
            <a:ext cx="11951970" cy="3969385"/>
          </a:xfrm>
          <a:prstGeom prst="rect">
            <a:avLst/>
          </a:prstGeom>
          <a:noFill/>
        </p:spPr>
        <p:txBody>
          <a:bodyPr wrap="square" rtlCol="0">
            <a:spAutoFit/>
          </a:bodyPr>
          <a:lstStyle/>
          <a:p>
            <a:r>
              <a:rPr lang="zh-CN" altLang="en-US" sz="2800" b="1"/>
              <a:t>2．根据材料内容，下列说法</a:t>
            </a:r>
            <a:r>
              <a:rPr lang="zh-CN" altLang="en-US" sz="2800" b="1">
                <a:solidFill>
                  <a:srgbClr val="FF0000"/>
                </a:solidFill>
              </a:rPr>
              <a:t>正确</a:t>
            </a:r>
            <a:r>
              <a:rPr lang="zh-CN" altLang="en-US" sz="2800" b="1"/>
              <a:t>的一项是(</a:t>
            </a:r>
            <a:r>
              <a:rPr lang="en-US" altLang="zh-CN" sz="2800" b="1"/>
              <a:t>A</a:t>
            </a:r>
            <a:r>
              <a:rPr lang="zh-CN" altLang="en-US" sz="2800" b="1"/>
              <a:t>)</a:t>
            </a:r>
            <a:endParaRPr lang="zh-CN" altLang="en-US" sz="2800" b="1"/>
          </a:p>
          <a:p>
            <a:r>
              <a:rPr lang="zh-CN" altLang="en-US" sz="2800" b="1"/>
              <a:t>A．中国很早就有对艺术美的追求，要形成艺术美，</a:t>
            </a:r>
            <a:r>
              <a:rPr lang="zh-CN" altLang="en-US" sz="2800" b="1">
                <a:solidFill>
                  <a:srgbClr val="FF0000"/>
                </a:solidFill>
              </a:rPr>
              <a:t>就须</a:t>
            </a:r>
            <a:r>
              <a:rPr lang="zh-CN" altLang="en-US" sz="2800" b="1"/>
              <a:t>做到“虚”与“实”的辩证统一。</a:t>
            </a:r>
            <a:endParaRPr lang="zh-CN" altLang="en-US" sz="2800" b="1"/>
          </a:p>
          <a:p>
            <a:r>
              <a:rPr lang="zh-CN" altLang="en-US" sz="2800" b="1"/>
              <a:t>B．中国绘画、戏剧、书法中都蕴含舞蹈精神，人们如果通晓舞蹈就</a:t>
            </a:r>
            <a:r>
              <a:rPr lang="zh-CN" altLang="en-US" sz="2800" b="1">
                <a:solidFill>
                  <a:srgbClr val="FF0000"/>
                </a:solidFill>
              </a:rPr>
              <a:t>能理</a:t>
            </a:r>
            <a:r>
              <a:rPr lang="zh-CN" altLang="en-US" sz="2800" b="1"/>
              <a:t>解这些艺术之美。</a:t>
            </a:r>
            <a:endParaRPr lang="zh-CN" altLang="en-US" sz="2800" b="1"/>
          </a:p>
          <a:p>
            <a:r>
              <a:rPr lang="zh-CN" altLang="en-US" sz="2800" b="1"/>
              <a:t>C．西方话剧追求道剧逼真，而中国戏曲追求虚拟，可见中国戏曲在美学追求上</a:t>
            </a:r>
            <a:r>
              <a:rPr lang="zh-CN" altLang="en-US" sz="2800" b="1">
                <a:solidFill>
                  <a:srgbClr val="FF0000"/>
                </a:solidFill>
              </a:rPr>
              <a:t>更胜一筹</a:t>
            </a:r>
            <a:r>
              <a:rPr lang="zh-CN" altLang="en-US" sz="2800" b="1"/>
              <a:t>。</a:t>
            </a:r>
            <a:endParaRPr lang="zh-CN" altLang="en-US" sz="2800" b="1"/>
          </a:p>
          <a:p>
            <a:r>
              <a:rPr lang="zh-CN" altLang="en-US" sz="2800" b="1"/>
              <a:t>D．戏曲的虚拟是有局限性的，尤其是在现代戏中，虚拟手法</a:t>
            </a:r>
            <a:r>
              <a:rPr lang="zh-CN" altLang="en-US" sz="2800" b="1">
                <a:solidFill>
                  <a:srgbClr val="FF0000"/>
                </a:solidFill>
              </a:rPr>
              <a:t>已不再适合当今</a:t>
            </a:r>
            <a:r>
              <a:rPr lang="zh-CN" altLang="en-US" sz="2800" b="1"/>
              <a:t>的舞台表演。</a:t>
            </a:r>
            <a:endParaRPr lang="zh-CN" altLang="en-US" sz="2800" b="1"/>
          </a:p>
        </p:txBody>
      </p:sp>
      <p:sp>
        <p:nvSpPr>
          <p:cNvPr id="3" name="文本框 2"/>
          <p:cNvSpPr txBox="1"/>
          <p:nvPr/>
        </p:nvSpPr>
        <p:spPr>
          <a:xfrm>
            <a:off x="648335" y="734695"/>
            <a:ext cx="10064750" cy="829945"/>
          </a:xfrm>
          <a:prstGeom prst="rect">
            <a:avLst/>
          </a:prstGeom>
          <a:noFill/>
        </p:spPr>
        <p:txBody>
          <a:bodyPr wrap="square" rtlCol="0">
            <a:spAutoFit/>
          </a:bodyPr>
          <a:lstStyle/>
          <a:p>
            <a:r>
              <a:rPr lang="zh-CN" altLang="en-US" sz="4800" b="1">
                <a:solidFill>
                  <a:srgbClr val="FF0000"/>
                </a:solidFill>
              </a:rPr>
              <a:t>脱离材料：主观判断定对错</a:t>
            </a:r>
            <a:endParaRPr lang="zh-CN" altLang="en-US" sz="4800" b="1">
              <a:solidFill>
                <a:srgbClr val="FF0000"/>
              </a:solidFill>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2545" y="1697355"/>
            <a:ext cx="12106910" cy="4461510"/>
          </a:xfrm>
          <a:prstGeom prst="rect">
            <a:avLst/>
          </a:prstGeom>
          <a:noFill/>
        </p:spPr>
        <p:txBody>
          <a:bodyPr wrap="square" rtlCol="0">
            <a:spAutoFit/>
          </a:bodyPr>
          <a:lstStyle/>
          <a:p>
            <a:r>
              <a:rPr lang="zh-CN" altLang="en-US" sz="3200" b="1">
                <a:solidFill>
                  <a:srgbClr val="FF0000"/>
                </a:solidFill>
              </a:rPr>
              <a:t>高三第二次联考</a:t>
            </a:r>
            <a:endParaRPr lang="zh-CN" altLang="en-US" sz="3200" b="1"/>
          </a:p>
          <a:p>
            <a:r>
              <a:rPr lang="en-US" altLang="zh-CN" sz="2800" b="1"/>
              <a:t>4</a:t>
            </a:r>
            <a:r>
              <a:rPr lang="zh-CN" altLang="en-US" sz="2800" b="1"/>
              <a:t>、材料一是怎样体现论证的</a:t>
            </a:r>
            <a:r>
              <a:rPr lang="zh-CN" altLang="en-US" sz="2800" b="1">
                <a:solidFill>
                  <a:srgbClr val="FF0000"/>
                </a:solidFill>
              </a:rPr>
              <a:t>严密性</a:t>
            </a:r>
            <a:r>
              <a:rPr lang="zh-CN" altLang="en-US" sz="2800" b="1"/>
              <a:t>的？请</a:t>
            </a:r>
            <a:r>
              <a:rPr lang="zh-CN" altLang="en-US" sz="2800" b="1">
                <a:solidFill>
                  <a:srgbClr val="FF0000"/>
                </a:solidFill>
              </a:rPr>
              <a:t>结合材料</a:t>
            </a:r>
            <a:r>
              <a:rPr lang="zh-CN" altLang="en-US" sz="2800" b="1"/>
              <a:t>分析。</a:t>
            </a:r>
            <a:endParaRPr lang="zh-CN" altLang="en-US" sz="2800" b="1"/>
          </a:p>
          <a:p>
            <a:r>
              <a:rPr lang="zh-CN" altLang="en-US" sz="2800" b="1">
                <a:latin typeface="楷体" panose="02010609060101010101" charset="-122"/>
                <a:ea typeface="楷体" panose="02010609060101010101" charset="-122"/>
                <a:cs typeface="楷体" panose="02010609060101010101" charset="-122"/>
              </a:rPr>
              <a:t>①</a:t>
            </a:r>
            <a:r>
              <a:rPr lang="zh-CN" altLang="en-US" sz="2800" b="1">
                <a:solidFill>
                  <a:srgbClr val="FF0000"/>
                </a:solidFill>
                <a:latin typeface="楷体" panose="02010609060101010101" charset="-122"/>
                <a:ea typeface="楷体" panose="02010609060101010101" charset="-122"/>
                <a:cs typeface="楷体" panose="02010609060101010101" charset="-122"/>
              </a:rPr>
              <a:t>观点有据</a:t>
            </a:r>
            <a:r>
              <a:rPr lang="zh-CN" altLang="en-US" sz="2800" b="1">
                <a:latin typeface="楷体" panose="02010609060101010101" charset="-122"/>
                <a:ea typeface="楷体" panose="02010609060101010101" charset="-122"/>
                <a:cs typeface="楷体" panose="02010609060101010101" charset="-122"/>
              </a:rPr>
              <a:t>，每个观点都有实证材料支撑。如论证第一个维度时，运用《尚书》和《蜀王本纪》的记载来证明三星堆文明的源头和发展脉络。</a:t>
            </a:r>
            <a:endParaRPr lang="zh-CN" altLang="en-US" sz="2800" b="1">
              <a:latin typeface="楷体" panose="02010609060101010101" charset="-122"/>
              <a:ea typeface="楷体" panose="02010609060101010101" charset="-122"/>
              <a:cs typeface="楷体" panose="02010609060101010101" charset="-122"/>
            </a:endParaRPr>
          </a:p>
          <a:p>
            <a:r>
              <a:rPr lang="zh-CN" altLang="en-US" sz="2800" b="1">
                <a:latin typeface="楷体" panose="02010609060101010101" charset="-122"/>
                <a:ea typeface="楷体" panose="02010609060101010101" charset="-122"/>
                <a:cs typeface="楷体" panose="02010609060101010101" charset="-122"/>
              </a:rPr>
              <a:t>②</a:t>
            </a:r>
            <a:r>
              <a:rPr lang="zh-CN" altLang="en-US" sz="2800" b="1">
                <a:solidFill>
                  <a:srgbClr val="FF0000"/>
                </a:solidFill>
                <a:latin typeface="楷体" panose="02010609060101010101" charset="-122"/>
                <a:ea typeface="楷体" panose="02010609060101010101" charset="-122"/>
                <a:cs typeface="楷体" panose="02010609060101010101" charset="-122"/>
              </a:rPr>
              <a:t>语言客观</a:t>
            </a:r>
            <a:r>
              <a:rPr lang="zh-CN" altLang="en-US" sz="2800" b="1">
                <a:latin typeface="楷体" panose="02010609060101010101" charset="-122"/>
                <a:ea typeface="楷体" panose="02010609060101010101" charset="-122"/>
                <a:cs typeface="楷体" panose="02010609060101010101" charset="-122"/>
              </a:rPr>
              <a:t>。对于未确定的结论，用“可能”表示只是推测；加入修饰限定成分，使表述内容更符合事实。如“若隐若现地始终保持着”，“客观上不能排除”等，这些词句使表达客观严密。</a:t>
            </a:r>
            <a:endParaRPr lang="zh-CN" altLang="en-US" sz="2800" b="1">
              <a:latin typeface="楷体" panose="02010609060101010101" charset="-122"/>
              <a:ea typeface="楷体" panose="02010609060101010101" charset="-122"/>
              <a:cs typeface="楷体" panose="02010609060101010101" charset="-122"/>
            </a:endParaRPr>
          </a:p>
          <a:p>
            <a:endParaRPr lang="zh-CN" altLang="en-US" sz="2800" b="1">
              <a:latin typeface="楷体" panose="02010609060101010101" charset="-122"/>
              <a:ea typeface="楷体" panose="02010609060101010101" charset="-122"/>
              <a:cs typeface="楷体" panose="02010609060101010101" charset="-122"/>
            </a:endParaRPr>
          </a:p>
          <a:p>
            <a:r>
              <a:rPr lang="zh-CN" altLang="en-US" sz="2800" b="1">
                <a:solidFill>
                  <a:srgbClr val="FF0000"/>
                </a:solidFill>
                <a:latin typeface="楷体" panose="02010609060101010101" charset="-122"/>
                <a:ea typeface="楷体" panose="02010609060101010101" charset="-122"/>
                <a:cs typeface="楷体" panose="02010609060101010101" charset="-122"/>
              </a:rPr>
              <a:t>论证结构、论证方法、论证语言、论证角度（正反古今）、论证方式（立论、驳论、立驳结合、先破后立先立后破）</a:t>
            </a:r>
            <a:endParaRPr lang="zh-CN" altLang="en-US" sz="2800" b="1">
              <a:solidFill>
                <a:srgbClr val="FF0000"/>
              </a:solidFill>
              <a:latin typeface="楷体" panose="02010609060101010101" charset="-122"/>
              <a:ea typeface="楷体" panose="02010609060101010101" charset="-122"/>
              <a:cs typeface="楷体" panose="02010609060101010101" charset="-122"/>
            </a:endParaRPr>
          </a:p>
        </p:txBody>
      </p:sp>
      <p:sp>
        <p:nvSpPr>
          <p:cNvPr id="3" name="文本框 2"/>
          <p:cNvSpPr txBox="1"/>
          <p:nvPr/>
        </p:nvSpPr>
        <p:spPr>
          <a:xfrm>
            <a:off x="1191895" y="629285"/>
            <a:ext cx="9883140" cy="583565"/>
          </a:xfrm>
          <a:prstGeom prst="rect">
            <a:avLst/>
          </a:prstGeom>
          <a:noFill/>
        </p:spPr>
        <p:txBody>
          <a:bodyPr wrap="square" rtlCol="0">
            <a:spAutoFit/>
          </a:bodyPr>
          <a:lstStyle/>
          <a:p>
            <a:r>
              <a:rPr lang="zh-CN" altLang="en-US" sz="3200" b="1">
                <a:solidFill>
                  <a:srgbClr val="FF0000"/>
                </a:solidFill>
              </a:rPr>
              <a:t>新瓶装旧酒：设问题是新的，考点是旧的，灵活变通</a:t>
            </a:r>
            <a:endParaRPr lang="zh-CN" altLang="en-US" sz="3200" b="1">
              <a:solidFill>
                <a:srgbClr val="FF0000"/>
              </a:solidFill>
            </a:endParaRPr>
          </a:p>
        </p:txBody>
      </p:sp>
      <p:pic>
        <p:nvPicPr>
          <p:cNvPr id="4" name="New picture"/>
          <p:cNvPicPr/>
          <p:nvPr/>
        </p:nvPicPr>
        <p:blipFill>
          <a:blip r:embed="rId2"/>
          <a:stretch>
            <a:fillRect/>
          </a:stretch>
        </p:blipFill>
        <p:spPr>
          <a:xfrm>
            <a:off x="10198100" y="11518900"/>
            <a:ext cx="342900" cy="254000"/>
          </a:xfrm>
          <a:prstGeom prst="cube">
            <a:avLst/>
          </a:prstGeom>
        </p:spPr>
      </p:pic>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91726" y="596057"/>
            <a:ext cx="11809312" cy="4767580"/>
          </a:xfrm>
          <a:prstGeom prst="rect">
            <a:avLst/>
          </a:prstGeom>
        </p:spPr>
        <p:txBody>
          <a:bodyPr wrap="square">
            <a:spAutoFit/>
          </a:bodyPr>
          <a:lstStyle/>
          <a:p>
            <a:pPr lvl="0" algn="l" defTabSz="914400" fontAlgn="base">
              <a:spcBef>
                <a:spcPct val="20000"/>
              </a:spcBef>
              <a:spcAft>
                <a:spcPct val="0"/>
              </a:spcAft>
            </a:pPr>
            <a:r>
              <a:rPr lang="zh-CN" altLang="en-US" sz="4000" b="1" noProof="1" smtClean="0">
                <a:solidFill>
                  <a:srgbClr val="FF0000"/>
                </a:solidFill>
              </a:rPr>
              <a:t>选材特点</a:t>
            </a:r>
            <a:endParaRPr lang="en-US" altLang="zh-CN" sz="4000" b="1" noProof="1" smtClean="0">
              <a:solidFill>
                <a:srgbClr val="FF0000"/>
              </a:solidFill>
            </a:endParaRPr>
          </a:p>
          <a:p>
            <a:pPr lvl="0" defTabSz="914400" fontAlgn="base">
              <a:spcBef>
                <a:spcPct val="20000"/>
              </a:spcBef>
              <a:spcAft>
                <a:spcPct val="0"/>
              </a:spcAft>
            </a:pPr>
            <a:r>
              <a:rPr lang="zh-CN" altLang="en-US" sz="3200" b="1" noProof="1" smtClean="0"/>
              <a:t>一、主题</a:t>
            </a:r>
            <a:endParaRPr lang="en-US" altLang="zh-CN" sz="3200" b="1" noProof="1" smtClean="0"/>
          </a:p>
          <a:p>
            <a:pPr lvl="0" defTabSz="914400" fontAlgn="base">
              <a:spcBef>
                <a:spcPct val="20000"/>
              </a:spcBef>
              <a:spcAft>
                <a:spcPct val="0"/>
              </a:spcAft>
            </a:pPr>
            <a:r>
              <a:rPr lang="en-US" altLang="zh-CN" sz="3200" b="1" noProof="1" smtClean="0"/>
              <a:t>1</a:t>
            </a:r>
            <a:r>
              <a:rPr lang="zh-CN" altLang="en-US" sz="3200" b="1" noProof="1" smtClean="0"/>
              <a:t>、时评类</a:t>
            </a:r>
            <a:endParaRPr lang="en-US" altLang="zh-CN" sz="3200" b="1" noProof="1" smtClean="0"/>
          </a:p>
          <a:p>
            <a:pPr lvl="0" algn="l" defTabSz="914400">
              <a:spcBef>
                <a:spcPct val="20000"/>
              </a:spcBef>
              <a:buClrTx/>
              <a:buSzTx/>
              <a:buFontTx/>
            </a:pPr>
            <a:r>
              <a:rPr lang="zh-CN" altLang="en-US" sz="2400" b="1" noProof="1">
                <a:latin typeface="楷体" panose="02010609060101010101" charset="-122"/>
                <a:ea typeface="楷体" panose="02010609060101010101" charset="-122"/>
                <a:cs typeface="楷体" panose="02010609060101010101" charset="-122"/>
              </a:rPr>
              <a:t>A创新转型（实体书店、中医转型）  B热点话题（疫情话题考了两次 疫情源头、公共与个人健康）</a:t>
            </a:r>
            <a:endParaRPr lang="zh-CN" altLang="en-US" sz="2400" b="1" noProof="1">
              <a:latin typeface="楷体" panose="02010609060101010101" charset="-122"/>
              <a:ea typeface="楷体" panose="02010609060101010101" charset="-122"/>
              <a:cs typeface="楷体" panose="02010609060101010101" charset="-122"/>
            </a:endParaRPr>
          </a:p>
          <a:p>
            <a:pPr lvl="0" defTabSz="914400" fontAlgn="base">
              <a:spcBef>
                <a:spcPct val="20000"/>
              </a:spcBef>
              <a:spcAft>
                <a:spcPct val="0"/>
              </a:spcAft>
            </a:pPr>
            <a:r>
              <a:rPr lang="en-US" altLang="zh-CN" sz="3200" b="1" noProof="1" smtClean="0"/>
              <a:t>2</a:t>
            </a:r>
            <a:r>
              <a:rPr lang="zh-CN" altLang="en-US" sz="3200" b="1" noProof="1" smtClean="0"/>
              <a:t>、科技类</a:t>
            </a:r>
            <a:endParaRPr lang="en-US" altLang="zh-CN" sz="3200" b="1" noProof="1" smtClean="0"/>
          </a:p>
          <a:p>
            <a:pPr lvl="0" algn="l" defTabSz="914400">
              <a:spcBef>
                <a:spcPct val="20000"/>
              </a:spcBef>
              <a:buClrTx/>
              <a:buSzTx/>
              <a:buFontTx/>
            </a:pPr>
            <a:r>
              <a:rPr lang="zh-CN" altLang="en-US" sz="2400" b="1" noProof="1">
                <a:latin typeface="楷体" panose="02010609060101010101" charset="-122"/>
                <a:ea typeface="楷体" panose="02010609060101010101" charset="-122"/>
                <a:cs typeface="楷体" panose="02010609060101010101" charset="-122"/>
              </a:rPr>
              <a:t>A语言景观研究  B自媒体短视频研究  C纪录片的优劣</a:t>
            </a:r>
            <a:endParaRPr lang="zh-CN" altLang="en-US" sz="2400" b="1" noProof="1">
              <a:latin typeface="楷体" panose="02010609060101010101" charset="-122"/>
              <a:ea typeface="楷体" panose="02010609060101010101" charset="-122"/>
              <a:cs typeface="楷体" panose="02010609060101010101" charset="-122"/>
            </a:endParaRPr>
          </a:p>
          <a:p>
            <a:pPr lvl="0" defTabSz="914400" fontAlgn="base">
              <a:spcBef>
                <a:spcPct val="20000"/>
              </a:spcBef>
              <a:spcAft>
                <a:spcPct val="0"/>
              </a:spcAft>
            </a:pPr>
            <a:r>
              <a:rPr lang="en-US" altLang="zh-CN" sz="3200" b="1" noProof="1" smtClean="0"/>
              <a:t>3</a:t>
            </a:r>
            <a:r>
              <a:rPr lang="zh-CN" altLang="en-US" sz="3200" b="1" noProof="1" smtClean="0"/>
              <a:t>、传统文化</a:t>
            </a:r>
            <a:endParaRPr lang="en-US" altLang="zh-CN" sz="3200" b="1" noProof="1" smtClean="0"/>
          </a:p>
          <a:p>
            <a:pPr lvl="0" algn="l" defTabSz="914400">
              <a:spcBef>
                <a:spcPct val="20000"/>
              </a:spcBef>
              <a:buClrTx/>
              <a:buSzTx/>
              <a:buFontTx/>
            </a:pPr>
            <a:r>
              <a:rPr lang="zh-CN" altLang="en-US" sz="2400" b="1" noProof="1">
                <a:latin typeface="楷体" panose="02010609060101010101" charset="-122"/>
                <a:ea typeface="楷体" panose="02010609060101010101" charset="-122"/>
                <a:cs typeface="楷体" panose="02010609060101010101" charset="-122"/>
              </a:rPr>
              <a:t>A传统中医文化  B黄河文化  C紫禁城文化与发展 D儒家文化的生态文明</a:t>
            </a:r>
            <a:endParaRPr lang="zh-CN" altLang="en-US" sz="2400" b="1" noProof="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矩形 1"/>
          <p:cNvSpPr/>
          <p:nvPr/>
        </p:nvSpPr>
        <p:spPr>
          <a:xfrm>
            <a:off x="191091" y="1081832"/>
            <a:ext cx="11809312" cy="4128135"/>
          </a:xfrm>
          <a:prstGeom prst="rect">
            <a:avLst/>
          </a:prstGeom>
        </p:spPr>
        <p:txBody>
          <a:bodyPr wrap="square">
            <a:spAutoFit/>
          </a:bodyPr>
          <a:lstStyle/>
          <a:p>
            <a:pPr marL="0" marR="0" lvl="0" indent="0" algn="l" defTabSz="914400" rtl="0" eaLnBrk="1" fontAlgn="base" latinLnBrk="0" hangingPunct="1">
              <a:lnSpc>
                <a:spcPct val="100000"/>
              </a:lnSpc>
              <a:spcBef>
                <a:spcPct val="20000"/>
              </a:spcBef>
              <a:spcAft>
                <a:spcPct val="0"/>
              </a:spcAft>
              <a:buClrTx/>
              <a:buSzTx/>
              <a:buFontTx/>
              <a:buNone/>
              <a:defRPr/>
            </a:pPr>
            <a:r>
              <a:rPr lang="zh-CN" altLang="en-US" sz="3200" b="1" noProof="1" smtClean="0"/>
              <a:t>二、形式</a:t>
            </a:r>
            <a:endParaRPr kumimoji="0" lang="en-US" altLang="zh-CN" sz="3200" b="1" i="0" u="none" strike="noStrike" kern="1200" cap="none" spc="0" normalizeH="0" baseline="0" noProof="1" smtClean="0">
              <a:ln>
                <a:noFill/>
              </a:ln>
              <a:effectLst/>
              <a:uLnTx/>
              <a:uFillTx/>
              <a:latin typeface="Calibri"/>
              <a:ea typeface="宋体" panose="02010600030101010101" pitchFamily="2" charset="-122"/>
            </a:endParaRPr>
          </a:p>
          <a:p>
            <a:pPr marL="0" marR="0" lvl="0" algn="l" defTabSz="914400" rtl="0" eaLnBrk="1" latinLnBrk="0" hangingPunct="1">
              <a:lnSpc>
                <a:spcPct val="100000"/>
              </a:lnSpc>
              <a:spcBef>
                <a:spcPct val="20000"/>
              </a:spcBef>
              <a:buClrTx/>
              <a:buSzTx/>
              <a:buFontTx/>
              <a:buNone/>
            </a:pPr>
            <a:r>
              <a:rPr kumimoji="0" lang="zh-CN" altLang="en-US" sz="2400" b="1" i="0" u="none" strike="noStrike" kern="1200" cap="none" spc="0" normalizeH="0" baseline="0" noProof="1">
                <a:latin typeface="楷体" panose="02010609060101010101" charset="-122"/>
                <a:ea typeface="楷体" panose="02010609060101010101" charset="-122"/>
                <a:cs typeface="楷体" panose="02010609060101010101" charset="-122"/>
              </a:rPr>
              <a:t>1、名家时评</a:t>
            </a:r>
            <a:r>
              <a:rPr kumimoji="0" lang="zh-CN" altLang="en-US" sz="2400" b="1" i="0" u="none" strike="noStrike" kern="1200" cap="none" spc="0" normalizeH="0" noProof="1">
                <a:latin typeface="楷体" panose="02010609060101010101" charset="-122"/>
                <a:ea typeface="楷体" panose="02010609060101010101" charset="-122"/>
                <a:cs typeface="楷体" panose="02010609060101010101" charset="-122"/>
              </a:rPr>
              <a:t> （选一些学者的文章，此时往往出处即观点）</a:t>
            </a:r>
            <a:endParaRPr kumimoji="0" lang="zh-CN" altLang="en-US" sz="2400" b="1" i="0" u="none" strike="noStrike" kern="1200" cap="none" spc="0" normalizeH="0" noProof="1">
              <a:latin typeface="楷体" panose="02010609060101010101" charset="-122"/>
              <a:ea typeface="楷体" panose="02010609060101010101" charset="-122"/>
              <a:cs typeface="楷体" panose="02010609060101010101" charset="-122"/>
            </a:endParaRPr>
          </a:p>
          <a:p>
            <a:pPr marL="0" marR="0" lvl="0" algn="l" defTabSz="914400" rtl="0" eaLnBrk="1" latinLnBrk="0" hangingPunct="1">
              <a:lnSpc>
                <a:spcPct val="100000"/>
              </a:lnSpc>
              <a:spcBef>
                <a:spcPct val="20000"/>
              </a:spcBef>
              <a:buClrTx/>
              <a:buSzTx/>
              <a:buFontTx/>
              <a:buNone/>
            </a:pPr>
            <a:r>
              <a:rPr lang="zh-CN" altLang="en-US" sz="2400" b="1" baseline="0" noProof="1">
                <a:latin typeface="楷体" panose="02010609060101010101" charset="-122"/>
                <a:ea typeface="楷体" panose="02010609060101010101" charset="-122"/>
                <a:cs typeface="楷体" panose="02010609060101010101" charset="-122"/>
              </a:rPr>
              <a:t>2、研究报告、专业科技网站如《医学教育网》</a:t>
            </a:r>
            <a:endParaRPr lang="zh-CN" altLang="en-US" sz="2400" b="1" baseline="0" noProof="1">
              <a:latin typeface="楷体" panose="02010609060101010101" charset="-122"/>
              <a:ea typeface="楷体" panose="02010609060101010101" charset="-122"/>
              <a:cs typeface="楷体" panose="02010609060101010101" charset="-122"/>
            </a:endParaRPr>
          </a:p>
          <a:p>
            <a:pPr marL="0" marR="0" lvl="0" algn="l" defTabSz="914400" rtl="0" eaLnBrk="1" latinLnBrk="0" hangingPunct="1">
              <a:lnSpc>
                <a:spcPct val="100000"/>
              </a:lnSpc>
              <a:spcBef>
                <a:spcPct val="20000"/>
              </a:spcBef>
              <a:buClrTx/>
              <a:buSzTx/>
              <a:buFontTx/>
              <a:buNone/>
            </a:pPr>
            <a:r>
              <a:rPr kumimoji="0" lang="zh-CN" altLang="en-US" sz="2400" b="1" i="0" u="none" strike="noStrike" kern="1200" cap="none" spc="0" normalizeH="0" noProof="1">
                <a:latin typeface="楷体" panose="02010609060101010101" charset="-122"/>
                <a:ea typeface="楷体" panose="02010609060101010101" charset="-122"/>
                <a:cs typeface="楷体" panose="02010609060101010101" charset="-122"/>
              </a:rPr>
              <a:t>3、报刊或访谈稿 《</a:t>
            </a:r>
            <a:r>
              <a:rPr lang="zh-CN" altLang="en-US" sz="2400" b="1" noProof="1">
                <a:latin typeface="楷体" panose="02010609060101010101" charset="-122"/>
                <a:ea typeface="楷体" panose="02010609060101010101" charset="-122"/>
                <a:cs typeface="楷体" panose="02010609060101010101" charset="-122"/>
              </a:rPr>
              <a:t>光明</a:t>
            </a:r>
            <a:r>
              <a:rPr kumimoji="0" lang="zh-CN" altLang="en-US" sz="2400" b="1" i="0" u="none" strike="noStrike" kern="1200" cap="none" spc="0" normalizeH="0" noProof="1">
                <a:latin typeface="楷体" panose="02010609060101010101" charset="-122"/>
                <a:ea typeface="楷体" panose="02010609060101010101" charset="-122"/>
                <a:cs typeface="楷体" panose="02010609060101010101" charset="-122"/>
              </a:rPr>
              <a:t>日报》</a:t>
            </a:r>
            <a:r>
              <a:rPr lang="zh-CN" altLang="en-US" sz="2400" b="1" noProof="1">
                <a:latin typeface="楷体" panose="02010609060101010101" charset="-122"/>
                <a:ea typeface="楷体" panose="02010609060101010101" charset="-122"/>
                <a:cs typeface="楷体" panose="02010609060101010101" charset="-122"/>
              </a:rPr>
              <a:t>、《人民日报》、《新华网》、《中国文化报》</a:t>
            </a:r>
            <a:endParaRPr lang="zh-CN" altLang="en-US" sz="2400" b="1" noProof="1">
              <a:latin typeface="楷体" panose="02010609060101010101" charset="-122"/>
              <a:ea typeface="楷体" panose="02010609060101010101" charset="-122"/>
              <a:cs typeface="楷体" panose="02010609060101010101" charset="-122"/>
            </a:endParaRPr>
          </a:p>
          <a:p>
            <a:pPr marL="0" marR="0" lvl="0" algn="l" defTabSz="914400" rtl="0" eaLnBrk="1" fontAlgn="base" latinLnBrk="0" hangingPunct="1">
              <a:lnSpc>
                <a:spcPct val="100000"/>
              </a:lnSpc>
              <a:spcBef>
                <a:spcPct val="20000"/>
              </a:spcBef>
              <a:buClrTx/>
              <a:buSzTx/>
              <a:buFontTx/>
              <a:buNone/>
            </a:pPr>
            <a:r>
              <a:rPr kumimoji="0" lang="zh-CN" altLang="en-US" sz="3200" b="1" i="0" u="none" strike="noStrike" kern="1200" cap="none" spc="0" normalizeH="0" baseline="0" noProof="1" smtClean="0">
                <a:cs typeface="+mn-cs"/>
              </a:rPr>
              <a:t>三、结论</a:t>
            </a:r>
            <a:endParaRPr kumimoji="0" lang="zh-CN" altLang="en-US" sz="3200" b="1" i="0" u="none" strike="noStrike" kern="1200" cap="none" spc="0" normalizeH="0" baseline="0" noProof="1" smtClean="0">
              <a:cs typeface="+mn-cs"/>
            </a:endParaRPr>
          </a:p>
          <a:p>
            <a:pPr lvl="0" algn="l" defTabSz="914400">
              <a:spcBef>
                <a:spcPct val="20000"/>
              </a:spcBef>
              <a:buClrTx/>
              <a:buSzTx/>
              <a:buFontTx/>
            </a:pPr>
            <a:r>
              <a:rPr lang="zh-CN" altLang="en-US" sz="2400" b="1" noProof="1">
                <a:latin typeface="楷体" panose="02010609060101010101" charset="-122"/>
                <a:ea typeface="楷体" panose="02010609060101010101" charset="-122"/>
                <a:cs typeface="楷体" panose="02010609060101010101" charset="-122"/>
              </a:rPr>
              <a:t>1、一定注意文章出处，利于抓住中心观点，掌握作者的情感倾向。</a:t>
            </a:r>
            <a:r>
              <a:rPr lang="zh-CN" altLang="en-US" sz="2400" b="1">
                <a:latin typeface="楷体" panose="02010609060101010101" charset="-122"/>
                <a:ea typeface="楷体" panose="02010609060101010101" charset="-122"/>
                <a:cs typeface="楷体" panose="02010609060101010101" charset="-122"/>
              </a:rPr>
              <a:t>《注重阅读仪式感“高颜值”网红书店胜出实属必然》</a:t>
            </a:r>
            <a:endParaRPr lang="zh-CN" altLang="en-US" sz="2400" b="1">
              <a:latin typeface="楷体" panose="02010609060101010101" charset="-122"/>
              <a:ea typeface="楷体" panose="02010609060101010101" charset="-122"/>
              <a:cs typeface="楷体" panose="02010609060101010101" charset="-122"/>
            </a:endParaRPr>
          </a:p>
          <a:p>
            <a:pPr lvl="0" algn="l" defTabSz="914400">
              <a:spcBef>
                <a:spcPct val="20000"/>
              </a:spcBef>
              <a:buClrTx/>
              <a:buSzTx/>
              <a:buFontTx/>
            </a:pPr>
            <a:r>
              <a:rPr kumimoji="0" lang="zh-CN" altLang="en-US" sz="2400" b="1" i="0" u="none" strike="noStrike" kern="1200" cap="none" spc="0" normalizeH="0" baseline="0" noProof="1">
                <a:latin typeface="楷体" panose="02010609060101010101" charset="-122"/>
                <a:ea typeface="楷体" panose="02010609060101010101" charset="-122"/>
                <a:cs typeface="楷体" panose="02010609060101010101" charset="-122"/>
              </a:rPr>
              <a:t>2、掌握不同文体的特点，了解其语言特点。如新闻语言要求客观、确切、简练、朴实。名家时评注意各方观点不可张冠李戴。</a:t>
            </a:r>
            <a:endParaRPr kumimoji="0" lang="zh-CN" altLang="en-US" sz="2400" b="1" i="0" u="none" strike="noStrike" kern="1200" cap="none" spc="0" normalizeH="0" baseline="0" noProof="1">
              <a:latin typeface="楷体" panose="02010609060101010101" charset="-122"/>
              <a:ea typeface="楷体" panose="02010609060101010101" charset="-122"/>
              <a:cs typeface="楷体" panose="02010609060101010101" charset="-122"/>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64160" y="884555"/>
            <a:ext cx="11663680" cy="5692775"/>
          </a:xfrm>
          <a:prstGeom prst="rect">
            <a:avLst/>
          </a:prstGeom>
          <a:noFill/>
        </p:spPr>
        <p:txBody>
          <a:bodyPr wrap="square" rtlCol="0">
            <a:spAutoFit/>
          </a:bodyPr>
          <a:lstStyle/>
          <a:p>
            <a:r>
              <a:rPr lang="zh-CN" altLang="en-US" sz="2800" b="1">
                <a:solidFill>
                  <a:srgbClr val="FF0000"/>
                </a:solidFill>
              </a:rPr>
              <a:t>一、梳理思路</a:t>
            </a:r>
            <a:r>
              <a:rPr lang="en-US" altLang="zh-CN" sz="2800" b="1">
                <a:solidFill>
                  <a:srgbClr val="FF0000"/>
                </a:solidFill>
              </a:rPr>
              <a:t>-----</a:t>
            </a:r>
            <a:r>
              <a:rPr lang="zh-CN" altLang="en-US" sz="2800" b="1">
                <a:solidFill>
                  <a:srgbClr val="FF0000"/>
                </a:solidFill>
              </a:rPr>
              <a:t>层次清题意准</a:t>
            </a:r>
            <a:endParaRPr lang="zh-CN" altLang="en-US" sz="2800" b="1">
              <a:solidFill>
                <a:srgbClr val="FF0000"/>
              </a:solidFill>
            </a:endParaRPr>
          </a:p>
          <a:p>
            <a:r>
              <a:rPr lang="zh-CN" altLang="en-US" sz="2400" b="1"/>
              <a:t>（一）保证层次清楚</a:t>
            </a:r>
            <a:endParaRPr lang="zh-CN" altLang="en-US" sz="2400" b="1"/>
          </a:p>
          <a:p>
            <a:r>
              <a:rPr lang="zh-CN" altLang="en-US" sz="2400" b="1"/>
              <a:t>1.先理清整体思路，再理清局部思路</a:t>
            </a:r>
            <a:endParaRPr lang="zh-CN" altLang="en-US" sz="2400" b="1"/>
          </a:p>
          <a:p>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此类文章由引论（提出问题）、本论（分析问题）、结论（解决问题）三部分组成。可以从整体上按照引论、本论、结论三块来划分。读完一篇文章，就要大致搞清楚开头的引论部分作者提出了什么论题，中间的本论部分用了哪些材料，结尾如何收束、解决问题。这样就大致厘清了整篇文章的行文思路。</a:t>
            </a:r>
            <a:endParaRPr lang="zh-CN" altLang="en-US" sz="2400" b="1">
              <a:latin typeface="楷体" panose="02010609060101010101" charset="-122"/>
              <a:ea typeface="楷体" panose="02010609060101010101" charset="-122"/>
            </a:endParaRPr>
          </a:p>
          <a:p>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要厘清作者的思路，还要从文章的各段内容入手，弄清每一段的意思。同样地，分析一个段落的层次也是这样，可以通过分析这一段落的每句话的意思，分析出段落的结构和思路。各段的段意我们知道了，全文的内容就把握了，文章的思路也就厘清了。</a:t>
            </a:r>
            <a:endParaRPr lang="zh-CN" altLang="en-US" sz="2400" b="1">
              <a:latin typeface="楷体" panose="02010609060101010101" charset="-122"/>
              <a:ea typeface="楷体" panose="02010609060101010101" charset="-122"/>
            </a:endParaRPr>
          </a:p>
          <a:p>
            <a:r>
              <a:rPr lang="en-US" altLang="zh-CN" sz="2400" b="1">
                <a:latin typeface="楷体" panose="02010609060101010101" charset="-122"/>
                <a:ea typeface="楷体" panose="02010609060101010101" charset="-122"/>
              </a:rPr>
              <a:t>    </a:t>
            </a:r>
            <a:r>
              <a:rPr lang="zh-CN" altLang="en-US" sz="2400" b="1">
                <a:latin typeface="楷体" panose="02010609060101010101" charset="-122"/>
                <a:ea typeface="楷体" panose="02010609060101010101" charset="-122"/>
              </a:rPr>
              <a:t>分析文章思路，也可以从弄清材料与材料之间、观点与材料之间的关系人手。针对本论部分各段，根据所用材料的性质、角度，分清它们之间的逻辑关系和顺序。常见的逻辑顺序有由一般到特殊，由具体到抽象，由主到次，由现象到本质，由概念到应用，由总到分，由破到立（或由立到破）。</a:t>
            </a:r>
            <a:endParaRPr lang="zh-CN" altLang="en-US" sz="2400" b="1">
              <a:latin typeface="楷体" panose="02010609060101010101" charset="-122"/>
              <a:ea typeface="楷体" panose="02010609060101010101" charset="-122"/>
            </a:endParaRPr>
          </a:p>
        </p:txBody>
      </p:sp>
      <p:sp>
        <p:nvSpPr>
          <p:cNvPr id="3" name="文本框 2"/>
          <p:cNvSpPr txBox="1"/>
          <p:nvPr/>
        </p:nvSpPr>
        <p:spPr>
          <a:xfrm>
            <a:off x="264160" y="131445"/>
            <a:ext cx="4391025" cy="645160"/>
          </a:xfrm>
          <a:prstGeom prst="rect">
            <a:avLst/>
          </a:prstGeom>
          <a:noFill/>
        </p:spPr>
        <p:txBody>
          <a:bodyPr wrap="square" rtlCol="0">
            <a:spAutoFit/>
          </a:bodyPr>
          <a:lstStyle/>
          <a:p>
            <a:r>
              <a:rPr lang="zh-CN" altLang="en-US" sz="3600">
                <a:solidFill>
                  <a:schemeClr val="accent5"/>
                </a:solidFill>
                <a:latin typeface="华文琥珀" panose="02010800040101010101" charset="-122"/>
                <a:ea typeface="华文琥珀" panose="02010800040101010101" charset="-122"/>
              </a:rPr>
              <a:t>知识点一：文本解读</a:t>
            </a:r>
            <a:endParaRPr lang="zh-CN" altLang="en-US" sz="3600">
              <a:solidFill>
                <a:schemeClr val="accent5"/>
              </a:solidFill>
              <a:latin typeface="华文琥珀" panose="02010800040101010101" charset="-122"/>
              <a:ea typeface="华文琥珀" panose="02010800040101010101" charset="-122"/>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5410" y="1629410"/>
            <a:ext cx="11739880" cy="3784600"/>
          </a:xfrm>
          <a:prstGeom prst="rect">
            <a:avLst/>
          </a:prstGeom>
          <a:noFill/>
        </p:spPr>
        <p:txBody>
          <a:bodyPr wrap="square" rtlCol="0">
            <a:spAutoFit/>
          </a:bodyPr>
          <a:lstStyle/>
          <a:p>
            <a:r>
              <a:rPr lang="zh-CN" altLang="en-US" sz="2400" b="1">
                <a:sym typeface="+mn-ea"/>
              </a:rPr>
              <a:t>2.找出能标志中间众多段落结构层次的词语、句子</a:t>
            </a:r>
            <a:endParaRPr lang="zh-CN" altLang="en-US" sz="2400" b="1">
              <a:sym typeface="+mn-ea"/>
            </a:endParaRPr>
          </a:p>
          <a:p>
            <a:pPr algn="l">
              <a:buClrTx/>
              <a:buSzTx/>
              <a:buFontTx/>
            </a:pPr>
            <a:r>
              <a:rPr lang="en-US" altLang="zh-CN" sz="2400" b="1">
                <a:latin typeface="楷体" panose="02010609060101010101" charset="-122"/>
                <a:ea typeface="楷体" panose="02010609060101010101" charset="-122"/>
                <a:sym typeface="+mn-ea"/>
              </a:rPr>
              <a:t>    </a:t>
            </a:r>
            <a:r>
              <a:rPr lang="zh-CN" altLang="en-US" sz="2400" b="1">
                <a:latin typeface="楷体" panose="02010609060101010101" charset="-122"/>
                <a:ea typeface="楷体" panose="02010609060101010101" charset="-122"/>
                <a:sym typeface="+mn-ea"/>
              </a:rPr>
              <a:t>为了表达清晰，很多文章常用一些标志性的词句来表明思路脉络、上下文关系。找出这些标志性的词语、句子是解决本论部分层次不清问题的快捷通道。</a:t>
            </a:r>
            <a:endParaRPr lang="zh-CN" altLang="en-US" sz="2400" b="1">
              <a:latin typeface="楷体" panose="02010609060101010101" charset="-122"/>
              <a:ea typeface="楷体" panose="02010609060101010101" charset="-122"/>
            </a:endParaRPr>
          </a:p>
          <a:p>
            <a:pPr algn="l">
              <a:buClrTx/>
              <a:buSzTx/>
              <a:buFontTx/>
            </a:pPr>
            <a:r>
              <a:rPr lang="zh-CN" altLang="en-US" sz="2400" b="1">
                <a:latin typeface="楷体" panose="02010609060101010101" charset="-122"/>
                <a:ea typeface="楷体" panose="02010609060101010101" charset="-122"/>
                <a:sym typeface="+mn-ea"/>
              </a:rPr>
              <a:t>（1）关键词语有</a:t>
            </a:r>
            <a:endParaRPr lang="zh-CN" altLang="en-US" sz="2400" b="1">
              <a:latin typeface="楷体" panose="02010609060101010101" charset="-122"/>
              <a:ea typeface="楷体" panose="02010609060101010101" charset="-122"/>
            </a:endParaRPr>
          </a:p>
          <a:p>
            <a:pPr algn="l">
              <a:buClrTx/>
              <a:buSzTx/>
              <a:buFontTx/>
            </a:pPr>
            <a:r>
              <a:rPr lang="zh-CN" altLang="en-US" sz="2400" b="1">
                <a:latin typeface="楷体" panose="02010609060101010101" charset="-122"/>
                <a:ea typeface="楷体" panose="02010609060101010101" charset="-122"/>
                <a:sym typeface="+mn-ea"/>
              </a:rPr>
              <a:t>①表转折。如但是，反而，其实，实际上，等等。②表并列或递进。如∶也，又，不但……而且……，不仅如此，等等。</a:t>
            </a:r>
            <a:endParaRPr lang="zh-CN" altLang="en-US" sz="2400" b="1">
              <a:latin typeface="楷体" panose="02010609060101010101" charset="-122"/>
              <a:ea typeface="楷体" panose="02010609060101010101" charset="-122"/>
            </a:endParaRPr>
          </a:p>
          <a:p>
            <a:pPr algn="l">
              <a:buClrTx/>
              <a:buSzTx/>
              <a:buFontTx/>
            </a:pPr>
            <a:r>
              <a:rPr lang="zh-CN" altLang="en-US" sz="2400" b="1">
                <a:latin typeface="楷体" panose="02010609060101010101" charset="-122"/>
                <a:ea typeface="楷体" panose="02010609060101010101" charset="-122"/>
                <a:sym typeface="+mn-ea"/>
              </a:rPr>
              <a:t>③表分类分层。如首先……其次……，一方面……另一方面……，换言之，等等。</a:t>
            </a:r>
            <a:endParaRPr lang="zh-CN" altLang="en-US" sz="2400" b="1">
              <a:latin typeface="楷体" panose="02010609060101010101" charset="-122"/>
              <a:ea typeface="楷体" panose="02010609060101010101" charset="-122"/>
            </a:endParaRPr>
          </a:p>
          <a:p>
            <a:pPr algn="l">
              <a:buClrTx/>
              <a:buSzTx/>
              <a:buFontTx/>
            </a:pPr>
            <a:r>
              <a:rPr lang="zh-CN" altLang="en-US" sz="2400" b="1">
                <a:latin typeface="楷体" panose="02010609060101010101" charset="-122"/>
                <a:ea typeface="楷体" panose="02010609060101010101" charset="-122"/>
                <a:sym typeface="+mn-ea"/>
              </a:rPr>
              <a:t>④表举例。如∶例如，如，等等。⑤表年代。（时间多次依序出现）</a:t>
            </a:r>
            <a:endParaRPr lang="zh-CN" altLang="en-US" sz="2400" b="1">
              <a:latin typeface="楷体" panose="02010609060101010101" charset="-122"/>
              <a:ea typeface="楷体" panose="02010609060101010101" charset="-122"/>
            </a:endParaRPr>
          </a:p>
          <a:p>
            <a:pPr algn="l">
              <a:buClrTx/>
              <a:buSzTx/>
              <a:buFontTx/>
            </a:pPr>
            <a:r>
              <a:rPr lang="zh-CN" altLang="en-US" sz="2400" b="1">
                <a:latin typeface="楷体" panose="02010609060101010101" charset="-122"/>
                <a:ea typeface="楷体" panose="02010609060101010101" charset="-122"/>
                <a:sym typeface="+mn-ea"/>
              </a:rPr>
              <a:t>⑥表归结。如总之，总而言之，综合所述，可见，等等。</a:t>
            </a:r>
            <a:endParaRPr lang="zh-CN" altLang="en-US" sz="2400" b="1">
              <a:latin typeface="楷体" panose="02010609060101010101" charset="-122"/>
              <a:ea typeface="楷体" panose="02010609060101010101" charset="-122"/>
              <a:sym typeface="+mn-ea"/>
            </a:endParaRPr>
          </a:p>
          <a:p>
            <a:pPr algn="l">
              <a:buClrTx/>
              <a:buSzTx/>
              <a:buFontTx/>
            </a:pPr>
            <a:endParaRPr lang="zh-CN" altLang="en-US" sz="2400" b="1">
              <a:latin typeface="楷体" panose="02010609060101010101" charset="-122"/>
              <a:ea typeface="楷体" panose="02010609060101010101" charset="-122"/>
            </a:endParaRPr>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61950" y="1187450"/>
            <a:ext cx="11467465" cy="3692525"/>
          </a:xfrm>
          <a:prstGeom prst="rect">
            <a:avLst/>
          </a:prstGeom>
          <a:noFill/>
        </p:spPr>
        <p:txBody>
          <a:bodyPr wrap="square" rtlCol="0">
            <a:spAutoFit/>
          </a:bodyPr>
          <a:lstStyle/>
          <a:p>
            <a:pPr algn="l">
              <a:buClrTx/>
              <a:buSzTx/>
              <a:buFontTx/>
            </a:pPr>
            <a:r>
              <a:rPr lang="zh-CN" altLang="en-US" sz="2400" b="1">
                <a:sym typeface="+mn-ea"/>
              </a:rPr>
              <a:t>（2）关键句子有</a:t>
            </a:r>
            <a:endParaRPr lang="zh-CN" altLang="en-US" sz="2400" b="1"/>
          </a:p>
          <a:p>
            <a:pPr algn="l">
              <a:buClrTx/>
              <a:buSzTx/>
              <a:buFontTx/>
            </a:pPr>
            <a:r>
              <a:rPr lang="zh-CN" altLang="en-US" sz="2400" b="1">
                <a:latin typeface="楷体" panose="02010609060101010101" charset="-122"/>
                <a:ea typeface="楷体" panose="02010609060101010101" charset="-122"/>
                <a:sym typeface="+mn-ea"/>
              </a:rPr>
              <a:t>①揭示脉络层次的句子。论证思路是沿着逻辑思维的过程展开的，即拨与段拨之间有明显的逻辑关系有的是并列关系，有的是递进关系，还有的是纵横强求合的逻辑关系。逻辑关系会有标志词：首先，其次，最后等。</a:t>
            </a:r>
            <a:endParaRPr lang="zh-CN" altLang="en-US" sz="2400" b="1">
              <a:latin typeface="楷体" panose="02010609060101010101" charset="-122"/>
              <a:ea typeface="楷体" panose="02010609060101010101" charset="-122"/>
              <a:sym typeface="+mn-ea"/>
            </a:endParaRPr>
          </a:p>
          <a:p>
            <a:pPr algn="l">
              <a:buClrTx/>
              <a:buSzTx/>
              <a:buFontTx/>
            </a:pPr>
            <a:r>
              <a:rPr lang="zh-CN" altLang="en-US" sz="2400" b="1">
                <a:latin typeface="楷体" panose="02010609060101010101" charset="-122"/>
                <a:ea typeface="楷体" panose="02010609060101010101" charset="-122"/>
                <a:sym typeface="+mn-ea"/>
              </a:rPr>
              <a:t>②论点句和论据句。论点句多在段落的开头或结尾，它们实际上是中心论点的分论点找出这样的句子，论述层次自然就显现出来了。论述类文本中作论据的材料分为两种∶一种是事例论据，即征引的文献资料、事实材料；另一种是事理论据，即人们公认的或权威的道理、名言、法则、定律等。阅读时勾画出这些事例论据和事理论据，并且找出它们与论点之间的关系，这样可迅速把握文章内容。</a:t>
            </a:r>
            <a:endParaRPr lang="zh-CN" altLang="en-US" sz="2400" b="1">
              <a:latin typeface="楷体" panose="02010609060101010101" charset="-122"/>
              <a:ea typeface="楷体" panose="02010609060101010101" charset="-122"/>
            </a:endParaRPr>
          </a:p>
          <a:p>
            <a:endParaRPr lang="zh-CN" altLang="en-US"/>
          </a:p>
        </p:txBody>
      </p:sp>
    </p:spTree>
  </p:cSld>
  <p:clrMapOvr>
    <a:masterClrMapping/>
  </p:clrMapOvr>
  <p:transition/>
  <p:timing/>
</p:sld>
</file>

<file path=ppt/tags/tag1.xml><?xml version="1.0" encoding="utf-8"?>
<p:tagLst xmlns:p="http://schemas.openxmlformats.org/presentationml/2006/main">
  <p:tag name="TABLE_ENDDRAG_ORIGIN_RECT" val="401*155"/>
  <p:tag name="TABLE_ENDDRAG_RECT" val="536*19*401*155"/>
</p:tagLst>
</file>

<file path=ppt/tags/tag2.xml><?xml version="1.0" encoding="utf-8"?>
<p:tagLst xmlns:p="http://schemas.openxmlformats.org/presentationml/2006/main">
  <p:tag name="KSO_WM_UNIT_TABLE_BEAUTIFY" val="smartTable{2860ae10-7b6b-49cb-9f34-37e55847aafc}"/>
  <p:tag name="TABLE_ENDDRAG_ORIGIN_RECT" val="780*430"/>
  <p:tag name="TABLE_ENDDRAG_RECT" val="9*0*780*430"/>
</p:tagLst>
</file>

<file path=ppt/tags/tag3.xml><?xml version="1.0" encoding="utf-8"?>
<p:tagLst xmlns:p="http://schemas.openxmlformats.org/presentationml/2006/main">
  <p:tag name="KSO_WM_UNIT_TABLE_BEAUTIFY" val="smartTable{3afbd8e1-6a69-44ba-b569-cbc7a5118751}"/>
  <p:tag name="TABLE_ENDDRAG_ORIGIN_RECT" val="754*60"/>
  <p:tag name="TABLE_ENDDRAG_RECT" val="99*455*754*60"/>
</p:tagLst>
</file>

<file path=ppt/tags/tag4.xml><?xml version="1.0" encoding="utf-8"?>
<p:tagLst xmlns:p="http://schemas.openxmlformats.org/presentationml/2006/main">
  <p:tag name="AS_OS" val="Unix 3.10 unknown"/>
  <p:tag name="AS_RELEASE_DATE" val="2020.11.30"/>
  <p:tag name="AS_TITLE" val="Aspose.Slides for Java"/>
  <p:tag name="AS_VERSION" val="20.11"/>
  <p:tag name="COMMONDATA" val="eyJoZGlkIjoiZDAxMjRhNmE3NDQ1Yjg5ODgyZDYyMmIwZDM1NDhmZmEifQ=="/>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253</Paragraphs>
  <Slides>44</Slides>
  <Notes>0</Notes>
  <TotalTime>0</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44</vt:i4>
      </vt:variant>
    </vt:vector>
  </HeadingPairs>
  <TitlesOfParts>
    <vt:vector baseType="lpstr" size="58">
      <vt:lpstr>Arial</vt:lpstr>
      <vt:lpstr>Calibri</vt:lpstr>
      <vt:lpstr>华文琥珀</vt:lpstr>
      <vt:lpstr>楷体</vt:lpstr>
      <vt:lpstr>微软雅黑</vt:lpstr>
      <vt:lpstr>宋体</vt:lpstr>
      <vt:lpstr>黑体</vt:lpstr>
      <vt:lpstr>Cambria</vt:lpstr>
      <vt:lpstr>华文楷体</vt:lpstr>
      <vt:lpstr>华文新魏</vt:lpstr>
      <vt:lpstr>华文行楷</vt:lpstr>
      <vt:lpstr>楷体_GB2312</vt:lpstr>
      <vt:lpstr>Wingdings</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形异意同</vt:lpstr>
      <vt:lpstr>形似意异</vt:lpstr>
      <vt:lpstr>总结</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2022-05-14T17:17:51.656</cp:lastPrinted>
  <dcterms:created xsi:type="dcterms:W3CDTF">2022-05-14T17:17:51Z</dcterms:created>
  <dcterms:modified xsi:type="dcterms:W3CDTF">2022-05-14T09:17:53Z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