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8" r:id="rId5"/>
    <p:sldId id="339" r:id="rId6"/>
    <p:sldId id="263" r:id="rId7"/>
    <p:sldId id="322" r:id="rId8"/>
    <p:sldId id="311" r:id="rId9"/>
    <p:sldId id="313" r:id="rId10"/>
    <p:sldId id="261" r:id="rId11"/>
    <p:sldId id="323" r:id="rId12"/>
    <p:sldId id="324" r:id="rId13"/>
    <p:sldId id="334" r:id="rId14"/>
    <p:sldId id="332" r:id="rId15"/>
    <p:sldId id="326" r:id="rId16"/>
    <p:sldId id="333" r:id="rId17"/>
    <p:sldId id="335" r:id="rId18"/>
    <p:sldId id="328" r:id="rId19"/>
    <p:sldId id="336" r:id="rId20"/>
    <p:sldId id="329" r:id="rId21"/>
    <p:sldId id="330" r:id="rId22"/>
    <p:sldId id="297" r:id="rId23"/>
    <p:sldId id="284" r:id="rId24"/>
    <p:sldId id="337" r:id="rId25"/>
    <p:sldId id="338" r:id="rId26"/>
    <p:sldId id="28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172" y="9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63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A541F-1B32-4662-AFD1-8B4153D00377}" type="datetimeFigureOut">
              <a:rPr lang="zh-CN" altLang="en-US" smtClean="0">
                <a:latin typeface="印品黑体" panose="00000500000000000000" pitchFamily="2" charset="-122"/>
                <a:ea typeface="印品黑体" panose="00000500000000000000" pitchFamily="2" charset="-122"/>
              </a:rPr>
              <a:t/>
            </a:fld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CEFEF-55BA-42E6-B040-5CF2AD401C05}" type="slidenum">
              <a:rPr lang="zh-CN" altLang="en-US" smtClean="0">
                <a:latin typeface="印品黑体" panose="00000500000000000000" pitchFamily="2" charset="-122"/>
                <a:ea typeface="印品黑体" panose="00000500000000000000" pitchFamily="2" charset="-122"/>
              </a:rPr>
              <a:t/>
            </a:fld>
            <a:endParaRPr lang="zh-CN" altLang="en-US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891093FE-CC92-44B8-95D1-8018C4EE8C4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E916E11A-2CBF-42C7-B4B2-C889A93EC6F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6E11A-2CBF-42C7-B4B2-C889A93EC6F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矩形 18"/>
          <p:cNvSpPr/>
          <p:nvPr/>
        </p:nvSpPr>
        <p:spPr>
          <a:xfrm>
            <a:off x="2289566" y="1553467"/>
            <a:ext cx="810768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5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《发挥联想和想象》</a:t>
            </a:r>
            <a:endParaRPr sz="54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sz="54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“联想与想象”片段 </a:t>
            </a:r>
            <a:endParaRPr sz="54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sz="5400" b="1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/>
          <p:nvPr/>
        </p:nvSpPr>
        <p:spPr>
          <a:xfrm>
            <a:off x="886572" y="826954"/>
            <a:ext cx="11706922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　　</a:t>
            </a:r>
            <a:r>
              <a:rPr lang="en-US" altLang="zh-CN" sz="3200">
                <a:latin typeface="宋体" panose="02010600030101010101" pitchFamily="2" charset="-122"/>
              </a:rPr>
              <a:t>1.</a:t>
            </a:r>
            <a:r>
              <a:rPr lang="zh-CN" altLang="en-US" sz="3200">
                <a:latin typeface="宋体" panose="02010600030101010101" pitchFamily="2" charset="-122"/>
              </a:rPr>
              <a:t>审题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　　这次作文是以“假如我</a:t>
            </a:r>
            <a:r>
              <a:rPr lang="en-US" altLang="zh-CN" sz="3200">
                <a:latin typeface="宋体" panose="02010600030101010101" pitchFamily="2" charset="-122"/>
              </a:rPr>
              <a:t>________”</a:t>
            </a:r>
            <a:r>
              <a:rPr lang="zh-CN" altLang="en-US" sz="3200">
                <a:latin typeface="宋体" panose="02010600030101010101" pitchFamily="2" charset="-122"/>
              </a:rPr>
              <a:t>为题。这是半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命题作文，作文时要根据自己的文章内容把题目补充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完整。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810578" y="1994218"/>
            <a:ext cx="10399713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30000"/>
              </a:lnSpc>
              <a:spcBef>
                <a:spcPts val="600"/>
              </a:spcBef>
            </a:pPr>
            <a:r>
              <a:rPr lang="zh-CN" altLang="en-US" sz="25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</a:t>
            </a:r>
            <a:r>
              <a:rPr lang="zh-CN" altLang="en-US" sz="25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联想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和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想象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是写作的基本技法之一。写作文要充分地运用联想和想象，才能使文章的内容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更具体，更丰富</a:t>
            </a:r>
            <a:r>
              <a:rPr lang="zh-CN" altLang="en-US" sz="2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。联想和想象的内容，应是与文章中心有关的关键内容，形式上不拘一格，但必须注意：</a:t>
            </a:r>
            <a:endParaRPr lang="zh-CN" altLang="en-US" sz="2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33730" y="753110"/>
            <a:ext cx="1092517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题目中有两个关键字眼</a:t>
            </a:r>
            <a:r>
              <a:rPr lang="en-US" altLang="zh-CN" sz="3600">
                <a:latin typeface="宋体" panose="02010600030101010101" pitchFamily="2" charset="-122"/>
                <a:sym typeface="+mn-ea"/>
              </a:rPr>
              <a:t>——“</a:t>
            </a:r>
            <a:r>
              <a:rPr lang="zh-CN" altLang="en-US" sz="3600">
                <a:latin typeface="宋体" panose="02010600030101010101" pitchFamily="2" charset="-122"/>
                <a:sym typeface="+mn-ea"/>
              </a:rPr>
              <a:t>假如”，说</a:t>
            </a:r>
            <a:endParaRPr lang="zh-CN" altLang="en-US" sz="36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明这是一篇想象的作文；</a:t>
            </a:r>
            <a:endParaRPr lang="zh-CN" altLang="en-US" sz="360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“我”，说明以第一人称来写。</a:t>
            </a:r>
            <a:endParaRPr lang="zh-CN" altLang="en-US" sz="360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宋体" panose="02010600030101010101" pitchFamily="2" charset="-122"/>
                <a:sym typeface="+mn-ea"/>
              </a:rPr>
              <a:t>该题强调内容的独创性，大胆展开想象，尤其是创造性想象，来表达自己的体验和意愿，充分显露个人的创造力。</a:t>
            </a:r>
            <a:endParaRPr lang="zh-CN" altLang="en-US" sz="36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60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Text Box 2"/>
          <p:cNvSpPr txBox="1"/>
          <p:nvPr/>
        </p:nvSpPr>
        <p:spPr>
          <a:xfrm>
            <a:off x="886572" y="826954"/>
            <a:ext cx="11356324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　　</a:t>
            </a:r>
            <a:r>
              <a:rPr lang="en-US" altLang="zh-CN" sz="3200">
                <a:latin typeface="宋体" panose="02010600030101010101" pitchFamily="2" charset="-122"/>
              </a:rPr>
              <a:t>2.</a:t>
            </a:r>
            <a:r>
              <a:rPr lang="zh-CN" altLang="en-US" sz="3200">
                <a:latin typeface="宋体" panose="02010600030101010101" pitchFamily="2" charset="-122"/>
              </a:rPr>
              <a:t>选材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　　</a:t>
            </a:r>
            <a:r>
              <a:rPr lang="en-US" altLang="zh-CN" sz="3200">
                <a:latin typeface="宋体" panose="02010600030101010101" pitchFamily="2" charset="-122"/>
              </a:rPr>
              <a:t>(1)</a:t>
            </a:r>
            <a:r>
              <a:rPr lang="zh-CN" altLang="en-US" sz="3200">
                <a:latin typeface="宋体" panose="02010600030101010101" pitchFamily="2" charset="-122"/>
              </a:rPr>
              <a:t>人类生活。在我们的日常生活中，总有这样那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样让人不满意的地方：衣服的功能太少，穿脱不便，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易脏难洗；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31900" y="1097915"/>
            <a:ext cx="92773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sym typeface="+mn-ea"/>
              </a:rPr>
              <a:t>人们生活中的不方便，在作文中我们都有能力解决。假如你是无所不能的服装设计师、营养烹调大师、建筑师？</a:t>
            </a:r>
            <a:endParaRPr lang="zh-CN" altLang="en-US" sz="320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72758" y="1461135"/>
            <a:ext cx="11245850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联想要自然贴切</a:t>
            </a:r>
            <a:endParaRPr lang="en-US" altLang="zh-CN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联想的事物与其触发点之间要有一定的关联。</a:t>
            </a:r>
            <a:endParaRPr lang="en-US" altLang="zh-CN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比如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荷叶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母亲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中，作者由荷叶对红莲的庇护，联想到母亲对孩子的爱，这是基于相似性的原则做出的合理联想；如果联想到环境保护，联想到助人为乐，就显得牵强附会了。</a:t>
            </a: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1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36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 Box 2"/>
          <p:cNvSpPr txBox="1"/>
          <p:nvPr/>
        </p:nvSpPr>
        <p:spPr>
          <a:xfrm>
            <a:off x="886572" y="826954"/>
            <a:ext cx="10346449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　　</a:t>
            </a:r>
            <a:r>
              <a:rPr lang="en-US" altLang="zh-CN" sz="3200">
                <a:latin typeface="宋体" panose="02010600030101010101" pitchFamily="2" charset="-122"/>
              </a:rPr>
              <a:t>(2)</a:t>
            </a:r>
            <a:r>
              <a:rPr lang="zh-CN" altLang="en-US" sz="3200">
                <a:latin typeface="宋体" panose="02010600030101010101" pitchFamily="2" charset="-122"/>
              </a:rPr>
              <a:t>其他事物。设想自己成为一只鸟、一片云、一座山、一条河流</a:t>
            </a:r>
            <a:r>
              <a:rPr lang="en-US" altLang="zh-CN" sz="3200">
                <a:latin typeface="宋体" panose="02010600030101010101" pitchFamily="2" charset="-122"/>
              </a:rPr>
              <a:t>……</a:t>
            </a:r>
            <a:r>
              <a:rPr lang="zh-CN" altLang="en-US" sz="3200">
                <a:latin typeface="宋体" panose="02010600030101010101" pitchFamily="2" charset="-122"/>
              </a:rPr>
              <a:t>你可以让自己变成现实世界里存在的任何事物，然后随心所欲地做自己想做的事情。</a:t>
            </a:r>
            <a:endParaRPr lang="zh-CN" altLang="en-US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</a:rPr>
              <a:t>    想象一下自己也有了孙悟空的七十二变的本领，一定十分有趣。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34390" y="1228725"/>
            <a:ext cx="9986645" cy="2971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写作时，能借助联想和想象，创造出前所未有的形象和故事，给人别开生面的感觉，会非常有吸引力。要让想象、联想为表达的思想感情和深化文章的中心服务。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2"/>
          <p:cNvSpPr txBox="1"/>
          <p:nvPr/>
        </p:nvSpPr>
        <p:spPr>
          <a:xfrm>
            <a:off x="886572" y="826954"/>
            <a:ext cx="10346449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宋体" panose="02010600030101010101" pitchFamily="2" charset="-122"/>
              </a:rPr>
              <a:t>　　</a:t>
            </a:r>
            <a:r>
              <a:rPr lang="en-US" altLang="zh-CN" sz="4000">
                <a:latin typeface="宋体" panose="02010600030101010101" pitchFamily="2" charset="-122"/>
              </a:rPr>
              <a:t>(3)</a:t>
            </a:r>
            <a:r>
              <a:rPr lang="zh-CN" altLang="en-US" sz="4000">
                <a:latin typeface="宋体" panose="02010600030101010101" pitchFamily="2" charset="-122"/>
              </a:rPr>
              <a:t>社会环境。假如依你心愿，你想成为什么样的人物或具有什么超凡力量来解决这些问题？</a:t>
            </a:r>
            <a:endParaRPr lang="zh-CN" altLang="en-US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2"/>
          <p:cNvSpPr txBox="1"/>
          <p:nvPr/>
        </p:nvSpPr>
        <p:spPr>
          <a:xfrm>
            <a:off x="886572" y="826954"/>
            <a:ext cx="10346449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宋体" panose="02010600030101010101" pitchFamily="2" charset="-122"/>
              </a:rPr>
              <a:t>　　　补充题目：题好一半文，半命题作文补题是关键。我们可以充分展开联想与想象，选择自己熟悉而别人很少想到的事物填到上面。如鸟、风、外星人等。</a:t>
            </a:r>
            <a:endParaRPr lang="zh-CN" altLang="en-US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矩形 25"/>
          <p:cNvSpPr/>
          <p:nvPr/>
        </p:nvSpPr>
        <p:spPr>
          <a:xfrm>
            <a:off x="6252845" y="391795"/>
            <a:ext cx="2663190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 lang="zh-CN" altLang="en-US" sz="3600" b="1">
              <a:solidFill>
                <a:srgbClr val="44BBE3"/>
              </a:solidFill>
              <a:latin typeface="黑体" panose="02010609060101010101" charset="-122"/>
              <a:ea typeface="黑体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62685" y="1756410"/>
            <a:ext cx="1045019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1.延伸阅读，进一步理解联想和想象，深入体会合情合理而有意义的想象对于写作的作用。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2.在写作中主动运用触景生情、睹物思人等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写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法，使文章内容更丰富，表达更生动。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6266" y="665202"/>
            <a:ext cx="4468868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学习目标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1942465" y="2705735"/>
            <a:ext cx="8766810" cy="270129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“这是一个静谧的夜晚，广袤的苍穹中点缀着几颗时隐时现的小星星，仔细看去……”请同学们请把它作为故事开头，发挥联想和想象，试着讲下去。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云形标注 17"/>
          <p:cNvSpPr/>
          <p:nvPr/>
        </p:nvSpPr>
        <p:spPr>
          <a:xfrm flipH="1">
            <a:off x="5295265" y="382905"/>
            <a:ext cx="4505960" cy="2049145"/>
          </a:xfrm>
          <a:prstGeom prst="cloudCallout">
            <a:avLst>
              <a:gd name="adj1" fmla="val -64886"/>
              <a:gd name="adj2" fmla="val -22108"/>
            </a:avLst>
          </a:prstGeom>
          <a:noFill/>
          <a:ln>
            <a:noFill/>
          </a:ln>
          <a:effectLst>
            <a:glow rad="635000">
              <a:srgbClr val="AF5558">
                <a:alpha val="1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buSzTx/>
            </a:pPr>
            <a:r>
              <a:rPr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inpin heiti" panose="00000500000000000000" pitchFamily="2" charset="-122"/>
              </a:rPr>
              <a:t>1.故事接龙</a:t>
            </a:r>
            <a:endParaRPr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5805" y="2032000"/>
            <a:ext cx="4469130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 lang="zh-CN" altLang="en-US" sz="3600" b="1">
              <a:solidFill>
                <a:srgbClr val="44BBE3"/>
              </a:solidFill>
              <a:latin typeface="黑体" panose="02010609060101010101" charset="-122"/>
              <a:ea typeface="黑体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26266" y="665202"/>
            <a:ext cx="4468868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作文实践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/>
        </p:nvSpPr>
        <p:spPr>
          <a:xfrm>
            <a:off x="1136015" y="2360930"/>
            <a:ext cx="8896985" cy="374777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你有没有憧憬过未来生活？你觉得十年以后的自己是什么样子？在做什么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呢</a:t>
            </a:r>
            <a:r>
              <a:rPr lang="zh-CN" altLang="en-US" sz="4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？又有着怎样的精神面貌呢？请以《十年后的我》为题，发挥想象，写一篇作文，不少于500字。 </a:t>
            </a:r>
            <a:endParaRPr lang="zh-CN" altLang="en-US" sz="4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云形标注 17"/>
          <p:cNvSpPr/>
          <p:nvPr/>
        </p:nvSpPr>
        <p:spPr>
          <a:xfrm flipH="1">
            <a:off x="3387090" y="140335"/>
            <a:ext cx="4335145" cy="2102485"/>
          </a:xfrm>
          <a:prstGeom prst="cloudCallout">
            <a:avLst>
              <a:gd name="adj1" fmla="val -64886"/>
              <a:gd name="adj2" fmla="val -22108"/>
            </a:avLst>
          </a:prstGeom>
          <a:noFill/>
          <a:ln>
            <a:noFill/>
          </a:ln>
          <a:effectLst>
            <a:glow rad="635000">
              <a:srgbClr val="AF5558">
                <a:alpha val="17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buSzTx/>
            </a:pPr>
            <a:r>
              <a:rPr 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inpin heiti" panose="00000500000000000000" pitchFamily="2" charset="-122"/>
              </a:rPr>
              <a:t>2</a:t>
            </a:r>
            <a:r>
              <a:rPr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inpin heiti" panose="00000500000000000000" pitchFamily="2" charset="-122"/>
              </a:rPr>
              <a:t>.</a:t>
            </a:r>
            <a:r>
              <a:rPr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inpin heiti" panose="00000500000000000000" pitchFamily="2" charset="-122"/>
              </a:rPr>
              <a:t>独立创作</a:t>
            </a:r>
            <a:endParaRPr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6266" y="665202"/>
            <a:ext cx="4468868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作文实践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595630" y="1054100"/>
            <a:ext cx="10708640" cy="5267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40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4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提示： </a:t>
            </a:r>
            <a:r>
              <a:rPr lang="en-US" altLang="zh-CN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可以大胆想象，但要符合你性格发展的逻辑。不仅要想象你自己的生活，还要想象十年后社会的发展，因为这是十年后的你所生活的环境。</a:t>
            </a:r>
            <a:endParaRPr lang="zh-CN" altLang="en-US" sz="4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48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4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4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r>
              <a:rPr lang="en-US" altLang="zh-CN" sz="44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2.</a:t>
            </a:r>
            <a:r>
              <a:rPr lang="zh-CN" altLang="en-US" sz="44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不要只是概括叙述，要在具体情境中展开故事，通过一件或几件小事，结合语言、动作等的描写，具体地展现你的性格、心态，以增加真实感。</a:t>
            </a:r>
            <a:endParaRPr lang="zh-CN" altLang="en-US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4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261998" y="2238414"/>
            <a:ext cx="50545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44BBE3"/>
                </a:solidFill>
                <a:latin typeface="黑体" panose="02010609060101010101" charset="-122"/>
                <a:ea typeface="黑体" panose="02010609060101010101" charset="-122"/>
              </a:rPr>
              <a:t>谢谢同学们观看</a:t>
            </a:r>
            <a:endParaRPr lang="zh-CN" altLang="en-US" sz="5400" b="1">
              <a:solidFill>
                <a:srgbClr val="44BBE3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274300" y="107188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50975" y="790575"/>
            <a:ext cx="10249535" cy="4759325"/>
          </a:xfrm>
        </p:spPr>
        <p:txBody>
          <a:bodyPr/>
          <a:lstStyle/>
          <a:p>
            <a:pPr marL="0" indent="0" eaLnBrk="0" hangingPunct="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爱因斯坦曾说过：想象力比知识更重要。因为知识是有限的，而想象力概括着世界上的一切，推动着进步，并且是知识进化的源泉。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0" hangingPunct="0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没有想象力的灵魂，就像没有望远镜的天文台。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480060" y="2147570"/>
            <a:ext cx="1154620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40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1.快速阅读</a:t>
            </a:r>
            <a:r>
              <a:rPr lang="zh-CN" sz="40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教材写作中的</a:t>
            </a:r>
            <a:r>
              <a:rPr sz="40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“发挥联想和想象”，圈点勾画关键语句，说一说</a:t>
            </a:r>
            <a:r>
              <a:rPr lang="zh-CN" sz="40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。</a:t>
            </a:r>
            <a:r>
              <a:rPr sz="40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你收获了哪些信息。</a:t>
            </a:r>
            <a:endParaRPr sz="40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8940" y="2470785"/>
            <a:ext cx="111309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6266" y="665202"/>
            <a:ext cx="4468868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读教材，明方法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75" y="896040"/>
            <a:ext cx="10969200" cy="47592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联想和想象概念的区别：联想是由一事物联想到与之相关的另一事物，而想象则是在头脑中创造出未曾有过的新的形象。初学写作时常用的方法：“触景生情”“睹物思人”。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运用联想和想象的要求：一是联想要自然恰切；二时想象要合情合理；三是联想和想象要有新意。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/>
        </p:nvSpPr>
        <p:spPr>
          <a:xfrm>
            <a:off x="293482" y="1351422"/>
            <a:ext cx="11748247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2.联系我们学过的课文，哪些作品蕴含</a:t>
            </a: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着</a:t>
            </a: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奇妙的联想和想象呢？ 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5990" y="2345055"/>
            <a:ext cx="10908665" cy="2768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（1）《世说新语》：俄而雪骤，公欣然曰：“白雪纷纷何所似？”兄子胡儿曰：“撒盐空中差可拟。”兄女曰：“未若柳絮因风起”。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（2）《春》：闭上眼，树上仿佛已经满是桃儿、杏儿、梨儿。</a:t>
            </a:r>
            <a:endParaRPr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6266" y="665202"/>
            <a:ext cx="4468868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读教材，明方法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矩形 28"/>
          <p:cNvSpPr/>
          <p:nvPr/>
        </p:nvSpPr>
        <p:spPr>
          <a:xfrm>
            <a:off x="165735" y="1591945"/>
            <a:ext cx="11774805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（3）《荷叶 母亲》：雨势并不减退，红莲却不摇动了。雨点不住的打着，只能在那勇敢慈怜的荷叶上面，聚了些流转无力的水珠。我心中深深地受了感动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——母亲啊！你是荷叶，我是红莲，心中的雨点来了，除了你，谁是我在无遮拦天空下的荫蔽？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6266" y="665202"/>
            <a:ext cx="4468868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读教材，明方法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" name="矩形 63"/>
          <p:cNvSpPr/>
          <p:nvPr/>
        </p:nvSpPr>
        <p:spPr>
          <a:xfrm>
            <a:off x="627791" y="2207438"/>
            <a:ext cx="1130449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阅读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范文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，用波浪线勾画运用联想或想象手法的句子，从联想和想象恰切、合理、有新意三方面进行圈点批注。 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90640" y="647065"/>
            <a:ext cx="4469130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endParaRPr lang="zh-CN" altLang="en-US" sz="3600" b="1">
              <a:solidFill>
                <a:srgbClr val="44BBE3"/>
              </a:solidFill>
              <a:latin typeface="黑体" panose="02010609060101010101" charset="-122"/>
              <a:ea typeface="黑体" panose="0201060906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26266" y="665202"/>
            <a:ext cx="4468868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>
                <a:solidFill>
                  <a:srgbClr val="44BBE3"/>
                </a:solidFill>
                <a:latin typeface="微软雅黑" panose="020b0503020204020204" charset="-122"/>
                <a:ea typeface="微软雅黑"/>
                <a:cs typeface="+mn-ea"/>
                <a:sym typeface="Arial" panose="020b0604020202020204" pitchFamily="34" charset="0"/>
              </a:rPr>
              <a:t>读名作，悟技巧</a:t>
            </a:r>
            <a:endParaRPr lang="zh-CN" altLang="en-US" sz="3600" b="1">
              <a:solidFill>
                <a:srgbClr val="44BBE3"/>
              </a:solidFill>
              <a:latin typeface="微软雅黑" panose="020b0503020204020204" charset="-122"/>
              <a:ea typeface="微软雅黑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1" name="Text Box 2"/>
          <p:cNvSpPr txBox="1"/>
          <p:nvPr/>
        </p:nvSpPr>
        <p:spPr>
          <a:xfrm>
            <a:off x="1014207" y="607433"/>
            <a:ext cx="10163529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</a:rPr>
              <a:t>写作练习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endParaRPr lang="en-US" altLang="zh-CN" sz="3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</a:rPr>
              <a:t>　　请以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</a:rPr>
              <a:t>假如我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</a:rPr>
              <a:t>________》</a:t>
            </a: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</a:rPr>
              <a:t>为题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</a:rPr>
              <a:t>把题目补充完整，写一篇富有想象力的作文。不少于</a:t>
            </a:r>
            <a:r>
              <a:rPr lang="en-US" altLang="zh-CN" sz="3600">
                <a:solidFill>
                  <a:srgbClr val="000000"/>
                </a:solidFill>
                <a:latin typeface="宋体" panose="02010600030101010101" pitchFamily="2" charset="-122"/>
              </a:rPr>
              <a:t>600</a:t>
            </a:r>
            <a:r>
              <a:rPr lang="zh-CN" altLang="en-US" sz="3600">
                <a:solidFill>
                  <a:srgbClr val="000000"/>
                </a:solidFill>
                <a:latin typeface="宋体" panose="02010600030101010101" pitchFamily="2" charset="-122"/>
              </a:rPr>
              <a:t>字。</a:t>
            </a:r>
            <a:endParaRPr lang="zh-CN" altLang="en-US" sz="360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advTm="8000"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OUTPUT_FOLDER" val="D:\ppt\第5批\172678"/>
  <p:tag name="ISPRING_PRESENTATION_TITLE" val="PowerPoint 演示文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0.000000"/>
  <p:tag name="ISPRING_SCORM_RATE_QUIZZES" val="0"/>
  <p:tag name="ISPRING_SCORM_RATE_SLIDES" val="0"/>
  <p:tag name="ISPRING_ULTRA_SCORM_COURSE_ID" val="0FDC2B45-6C4E-4351-AF5D-51045732D1C4"/>
  <p:tag name="ISPRINGCLOUDFOLDERID" val="0"/>
  <p:tag name="ISPRINGCLOUDFOLDERPATH" val="Repository"/>
  <p:tag name="ISPRINGONLINEFOLDERID" val="0"/>
  <p:tag name="ISPRINGONLINEFOLDERPATH" val="Content List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56</Paragraphs>
  <Slides>24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6">
      <vt:lpstr>Arial</vt:lpstr>
      <vt:lpstr>微软雅黑</vt:lpstr>
      <vt:lpstr>Wingdings</vt:lpstr>
      <vt:lpstr>印品黑体</vt:lpstr>
      <vt:lpstr>等线 Light</vt:lpstr>
      <vt:lpstr>等线</vt:lpstr>
      <vt:lpstr>黑体</vt:lpstr>
      <vt:lpstr>楷体</vt:lpstr>
      <vt:lpstr>inpin heiti</vt:lpstr>
      <vt:lpstr>宋体</vt:lpstr>
      <vt:lpstr>楷体_GB2312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2021-01-31T22:25:23.756</cp:lastPrinted>
  <dcterms:created xsi:type="dcterms:W3CDTF">2021-01-31T22:25:23Z</dcterms:created>
  <dcterms:modified xsi:type="dcterms:W3CDTF">2021-01-31T14:25:23Z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