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256" r:id="rId3"/>
    <p:sldId id="296" r:id="rId5"/>
    <p:sldId id="552" r:id="rId6"/>
    <p:sldId id="553" r:id="rId7"/>
    <p:sldId id="325" r:id="rId8"/>
    <p:sldId id="353" r:id="rId9"/>
    <p:sldId id="474" r:id="rId10"/>
    <p:sldId id="376" r:id="rId11"/>
    <p:sldId id="377" r:id="rId12"/>
    <p:sldId id="378" r:id="rId13"/>
    <p:sldId id="379" r:id="rId14"/>
    <p:sldId id="380" r:id="rId15"/>
    <p:sldId id="381" r:id="rId16"/>
    <p:sldId id="554" r:id="rId17"/>
    <p:sldId id="549" r:id="rId18"/>
    <p:sldId id="547" r:id="rId19"/>
    <p:sldId id="326" r:id="rId20"/>
    <p:sldId id="448" r:id="rId21"/>
    <p:sldId id="449" r:id="rId22"/>
    <p:sldId id="450" r:id="rId23"/>
    <p:sldId id="451" r:id="rId24"/>
    <p:sldId id="452" r:id="rId25"/>
    <p:sldId id="476" r:id="rId26"/>
    <p:sldId id="529" r:id="rId27"/>
    <p:sldId id="504" r:id="rId28"/>
    <p:sldId id="453" r:id="rId29"/>
    <p:sldId id="509" r:id="rId30"/>
    <p:sldId id="506" r:id="rId31"/>
    <p:sldId id="463" r:id="rId32"/>
    <p:sldId id="550" r:id="rId33"/>
    <p:sldId id="551" r:id="rId34"/>
    <p:sldId id="404" r:id="rId35"/>
    <p:sldId id="467" r:id="rId36"/>
    <p:sldId id="461" r:id="rId37"/>
    <p:sldId id="457" r:id="rId38"/>
    <p:sldId id="465" r:id="rId39"/>
    <p:sldId id="464" r:id="rId40"/>
    <p:sldId id="324" r:id="rId4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1D2CE9"/>
    <a:srgbClr val="412FC7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108" y="-522"/>
      </p:cViewPr>
      <p:guideLst>
        <p:guide orient="horz" pos="218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70658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51163" y="2149076"/>
            <a:ext cx="5991225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皇帝的新装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9055" y="3361690"/>
            <a:ext cx="3660775" cy="64516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ln w="28575">
                  <a:noFill/>
                </a:ln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  <a:sym typeface="+mn-ea"/>
              </a:rPr>
              <a:t>【丹麦】</a:t>
            </a:r>
            <a:r>
              <a:rPr lang="zh-CN" altLang="en-US" sz="3600" b="1" dirty="0">
                <a:ln w="28575">
                  <a:noFill/>
                </a:ln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安徒生</a:t>
            </a:r>
            <a:endParaRPr lang="zh-CN" altLang="en-US" sz="3600" b="1" dirty="0" smtClean="0">
              <a:ln w="28575">
                <a:noFill/>
              </a:ln>
              <a:solidFill>
                <a:srgbClr val="FF00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9457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375228" y="1104900"/>
            <a:ext cx="7301529" cy="1143000"/>
          </a:xfrm>
        </p:spPr>
        <p:txBody>
          <a:bodyPr anchor="ctr"/>
          <a:lstStyle/>
          <a:p>
            <a:r>
              <a:rPr lang="en-US" altLang="zh-CN" dirty="0" smtClean="0"/>
              <a:t>   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骗子投饵诱皇帝上钩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1" name="文本占位符 19458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1230653" y="2127499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布的色彩和图案：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布的特性：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2" name="文本框 19459" descr="中国教育出版网"/>
          <p:cNvSpPr txBox="1">
            <a:spLocks noChangeArrowheads="1"/>
          </p:cNvSpPr>
          <p:nvPr/>
        </p:nvSpPr>
        <p:spPr bwMode="auto">
          <a:xfrm>
            <a:off x="1230653" y="784225"/>
            <a:ext cx="172931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开端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9461" name="矩形标注 19460" descr="中国教育出版网"/>
          <p:cNvSpPr>
            <a:spLocks noChangeArrowheads="1"/>
          </p:cNvSpPr>
          <p:nvPr/>
        </p:nvSpPr>
        <p:spPr bwMode="auto">
          <a:xfrm>
            <a:off x="4711700" y="4429760"/>
            <a:ext cx="5655310" cy="1919605"/>
          </a:xfrm>
          <a:prstGeom prst="wedgeRectCallout">
            <a:avLst>
              <a:gd name="adj1" fmla="val -69294"/>
              <a:gd name="adj2" fmla="val -104066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想象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手法写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骗子抓住皇帝的昏庸荒政而又想辨别出官员是否称职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是聪明还是愚蠢的心理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引诱皇帝上当</a:t>
            </a:r>
            <a:endParaRPr lang="zh-CN" altLang="en-US" sz="3200" b="1" dirty="0">
              <a:solidFill>
                <a:srgbClr val="1D2CE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2" name="文本框 19461" descr="中国教育出版网"/>
          <p:cNvSpPr txBox="1">
            <a:spLocks noChangeArrowheads="1"/>
          </p:cNvSpPr>
          <p:nvPr/>
        </p:nvSpPr>
        <p:spPr bwMode="auto">
          <a:xfrm>
            <a:off x="5262902" y="2364175"/>
            <a:ext cx="203773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分外美观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文本框 19462" descr="中国教育出版网"/>
          <p:cNvSpPr txBox="1">
            <a:spLocks noChangeArrowheads="1"/>
          </p:cNvSpPr>
          <p:nvPr/>
        </p:nvSpPr>
        <p:spPr bwMode="auto">
          <a:xfrm>
            <a:off x="3916492" y="3103474"/>
            <a:ext cx="20377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神奇怪异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b="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1749" name="Text Box 171" descr="中国教育出版网"/>
          <p:cNvSpPr txBox="1">
            <a:spLocks noChangeArrowheads="1"/>
          </p:cNvSpPr>
          <p:nvPr/>
        </p:nvSpPr>
        <p:spPr bwMode="auto">
          <a:xfrm>
            <a:off x="199390" y="4034790"/>
            <a:ext cx="46005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dirty="0">
              <a:solidFill>
                <a:srgbClr val="1D2CE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19461" grpId="0" bldLvl="0" animBg="1"/>
      <p:bldP spid="19462" grpId="0"/>
      <p:bldP spid="19463" grpId="0"/>
      <p:bldP spid="317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0481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486025" y="1150620"/>
            <a:ext cx="8221345" cy="755015"/>
          </a:xfrm>
        </p:spPr>
        <p:txBody>
          <a:bodyPr anchor="ctr"/>
          <a:lstStyle/>
          <a:p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分别写出两大臣和皇帝看新装时的表现</a:t>
            </a:r>
            <a:endParaRPr lang="zh-CN" altLang="en-US" sz="3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5" name="文本占位符 20482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624417" y="1628776"/>
            <a:ext cx="10972800" cy="4530725"/>
          </a:xfrm>
        </p:spPr>
        <p:txBody>
          <a:bodyPr>
            <a:normAutofit/>
          </a:bodyPr>
          <a:lstStyle/>
          <a:p>
            <a:endParaRPr lang="en-US" altLang="zh-CN" sz="3200" b="1" dirty="0" smtClean="0"/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心理：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神态：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言行：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6" name="文本框 20483" descr="中国教育出版网"/>
          <p:cNvSpPr txBox="1">
            <a:spLocks noChangeArrowheads="1"/>
          </p:cNvSpPr>
          <p:nvPr/>
        </p:nvSpPr>
        <p:spPr bwMode="auto">
          <a:xfrm>
            <a:off x="764216" y="701675"/>
            <a:ext cx="201506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发展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0485" name="椭圆形标注 20484" descr="中国教育出版网"/>
          <p:cNvSpPr>
            <a:spLocks noChangeArrowheads="1"/>
          </p:cNvSpPr>
          <p:nvPr/>
        </p:nvSpPr>
        <p:spPr bwMode="auto">
          <a:xfrm>
            <a:off x="4601932" y="4449014"/>
            <a:ext cx="5011395" cy="1924891"/>
          </a:xfrm>
          <a:prstGeom prst="wedgeEllipseCallout">
            <a:avLst>
              <a:gd name="adj1" fmla="val -71200"/>
              <a:gd name="adj2" fmla="val -66102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口是心非、虚伪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与后面小孩的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天真无邪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形成鲜明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对比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6" name="文本框 20485" descr="中国教育出版网"/>
          <p:cNvSpPr txBox="1">
            <a:spLocks noChangeArrowheads="1"/>
          </p:cNvSpPr>
          <p:nvPr/>
        </p:nvSpPr>
        <p:spPr bwMode="auto">
          <a:xfrm>
            <a:off x="2906980" y="2063573"/>
            <a:ext cx="4265930" cy="184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决不能知道自己看不见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文本框 20486" descr="中国教育出版网"/>
          <p:cNvSpPr txBox="1">
            <a:spLocks noChangeArrowheads="1"/>
          </p:cNvSpPr>
          <p:nvPr/>
        </p:nvSpPr>
        <p:spPr bwMode="auto">
          <a:xfrm>
            <a:off x="2999195" y="2767449"/>
            <a:ext cx="3857625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装模作样地看了又看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文本框 20487" descr="中国教育出版网"/>
          <p:cNvSpPr txBox="1">
            <a:spLocks noChangeArrowheads="1"/>
          </p:cNvSpPr>
          <p:nvPr/>
        </p:nvSpPr>
        <p:spPr bwMode="auto">
          <a:xfrm>
            <a:off x="2999195" y="3128507"/>
            <a:ext cx="4264025" cy="113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1800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FF00FF"/>
                </a:solidFill>
                <a:latin typeface="Arial" panose="020B0604020202020204" pitchFamily="34" charset="0"/>
              </a:rPr>
              <a:t>点头</a:t>
            </a:r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赞美</a:t>
            </a:r>
            <a:r>
              <a:rPr lang="zh-CN" altLang="en-US" sz="3200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“真是美极了”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0485" grpId="0" bldLvl="0" animBg="1"/>
      <p:bldP spid="20486" grpId="0"/>
      <p:bldP spid="20487" grpId="0"/>
      <p:bldP spid="204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1505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218269" y="1062038"/>
            <a:ext cx="6006017" cy="1143000"/>
          </a:xfrm>
        </p:spPr>
        <p:txBody>
          <a:bodyPr anchor="ctr">
            <a:normAutofit/>
          </a:bodyPr>
          <a:lstStyle/>
          <a:p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皇帝穿新衣游行的情形</a:t>
            </a:r>
            <a:endParaRPr lang="zh-CN" altLang="en-US" sz="3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文本占位符 21506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502025" y="1825625"/>
            <a:ext cx="10515600" cy="4351338"/>
          </a:xfrm>
        </p:spPr>
        <p:txBody>
          <a:bodyPr>
            <a:normAutofit/>
          </a:bodyPr>
          <a:lstStyle/>
          <a:p>
            <a:endParaRPr lang="en-US" altLang="zh-CN" sz="3200" b="1" dirty="0" smtClean="0"/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动作：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心理：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0" name="文本框 21507" descr="中国教育出版网"/>
          <p:cNvSpPr txBox="1">
            <a:spLocks noChangeArrowheads="1"/>
          </p:cNvSpPr>
          <p:nvPr/>
        </p:nvSpPr>
        <p:spPr bwMode="auto">
          <a:xfrm>
            <a:off x="765741" y="765175"/>
            <a:ext cx="2017184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高潮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圆角矩形标注 21508" descr="中国教育出版网"/>
          <p:cNvSpPr>
            <a:spLocks noChangeArrowheads="1"/>
          </p:cNvSpPr>
          <p:nvPr/>
        </p:nvSpPr>
        <p:spPr bwMode="auto">
          <a:xfrm>
            <a:off x="2218055" y="4528820"/>
            <a:ext cx="3892550" cy="1162685"/>
          </a:xfrm>
          <a:prstGeom prst="wedgeRoundRectCallout">
            <a:avLst>
              <a:gd name="adj1" fmla="val -60831"/>
              <a:gd name="adj2" fmla="val -208984"/>
              <a:gd name="adj3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800" b="1" dirty="0" smtClean="0">
                <a:latin typeface="Arial" panose="020B0604020202020204" pitchFamily="34" charset="0"/>
              </a:rPr>
              <a:t> 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夸张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的手法突出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丑态百出</a:t>
            </a:r>
            <a:r>
              <a:rPr lang="en-US" altLang="zh-CN" sz="3200" b="1" dirty="0">
                <a:solidFill>
                  <a:srgbClr val="1D2CE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自欺欺人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510" name="文本框 21509" descr="中国教育出版网"/>
          <p:cNvSpPr txBox="1">
            <a:spLocks noChangeArrowheads="1"/>
          </p:cNvSpPr>
          <p:nvPr/>
        </p:nvSpPr>
        <p:spPr bwMode="auto">
          <a:xfrm>
            <a:off x="2271223" y="2339508"/>
            <a:ext cx="2745740" cy="141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FF"/>
                </a:solidFill>
                <a:latin typeface="Arial" panose="020B0604020202020204" pitchFamily="34" charset="0"/>
              </a:rPr>
              <a:t>转了转,扭了扭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文本框 21510" descr="中国教育出版网"/>
          <p:cNvSpPr txBox="1">
            <a:spLocks noChangeArrowheads="1"/>
          </p:cNvSpPr>
          <p:nvPr/>
        </p:nvSpPr>
        <p:spPr bwMode="auto">
          <a:xfrm>
            <a:off x="2218269" y="3047394"/>
            <a:ext cx="3892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让别人觉得确有新衣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pic>
        <p:nvPicPr>
          <p:cNvPr id="8" name="图片 20490" descr="中国教育出版网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51377" y="3632169"/>
            <a:ext cx="4249270" cy="244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377" y="1406525"/>
            <a:ext cx="4007223" cy="1959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  <p:bldP spid="21509" grpId="0" bldLvl="0" animBg="1"/>
      <p:bldP spid="21510" grpId="0"/>
      <p:bldP spid="215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22529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082112" y="822325"/>
            <a:ext cx="8046139" cy="1143000"/>
          </a:xfrm>
        </p:spPr>
        <p:txBody>
          <a:bodyPr anchor="ctr"/>
          <a:lstStyle/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新衣真相被揭穿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皇帝及其官员丑态毕露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3" name="文本占位符 22530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814917" y="2020888"/>
            <a:ext cx="10767483" cy="4303712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揭穿人物：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揭穿原因：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揭穿方式：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皇帝表现：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4" name="文本框 22531" descr="中国教育出版网"/>
          <p:cNvSpPr txBox="1">
            <a:spLocks noChangeArrowheads="1"/>
          </p:cNvSpPr>
          <p:nvPr/>
        </p:nvSpPr>
        <p:spPr bwMode="auto">
          <a:xfrm>
            <a:off x="814917" y="752475"/>
            <a:ext cx="1631949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结局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云形标注 22532" descr="中国教育出版网"/>
          <p:cNvSpPr>
            <a:spLocks noChangeArrowheads="1"/>
          </p:cNvSpPr>
          <p:nvPr/>
        </p:nvSpPr>
        <p:spPr bwMode="auto">
          <a:xfrm>
            <a:off x="4587355" y="4640564"/>
            <a:ext cx="5432613" cy="1646703"/>
          </a:xfrm>
          <a:prstGeom prst="cloudCallout">
            <a:avLst>
              <a:gd name="adj1" fmla="val -81090"/>
              <a:gd name="adj2" fmla="val -63672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表明皇帝及大臣的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昏庸、愚蠢、虚伪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4" name="文本框 22533" descr="中国教育出版网"/>
          <p:cNvSpPr txBox="1">
            <a:spLocks noChangeArrowheads="1"/>
          </p:cNvSpPr>
          <p:nvPr/>
        </p:nvSpPr>
        <p:spPr bwMode="auto">
          <a:xfrm>
            <a:off x="4083051" y="1954492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小孩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22534" descr="中国教育出版网"/>
          <p:cNvSpPr txBox="1">
            <a:spLocks noChangeArrowheads="1"/>
          </p:cNvSpPr>
          <p:nvPr/>
        </p:nvSpPr>
        <p:spPr bwMode="auto">
          <a:xfrm>
            <a:off x="3888317" y="2538412"/>
            <a:ext cx="35623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天真无邪,无所顾忌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22535" descr="中国教育出版网"/>
          <p:cNvSpPr txBox="1">
            <a:spLocks noChangeArrowheads="1"/>
          </p:cNvSpPr>
          <p:nvPr/>
        </p:nvSpPr>
        <p:spPr bwMode="auto">
          <a:xfrm>
            <a:off x="3860800" y="3163419"/>
            <a:ext cx="3449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私下里低声地传开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22536" descr="中国教育出版网"/>
          <p:cNvSpPr txBox="1">
            <a:spLocks noChangeArrowheads="1"/>
          </p:cNvSpPr>
          <p:nvPr/>
        </p:nvSpPr>
        <p:spPr bwMode="auto">
          <a:xfrm>
            <a:off x="3888318" y="3478492"/>
            <a:ext cx="5490845" cy="113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有点发抖又摆出更骄傲的神气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  <p:bldP spid="22533" grpId="0" bldLvl="0" animBg="1"/>
      <p:bldP spid="22534" grpId="0"/>
      <p:bldP spid="22535" grpId="0"/>
      <p:bldP spid="22536" grpId="0"/>
      <p:bldP spid="225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4"/>
          <p:cNvSpPr txBox="1"/>
          <p:nvPr/>
        </p:nvSpPr>
        <p:spPr>
          <a:xfrm>
            <a:off x="645160" y="1960245"/>
            <a:ext cx="111531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人们害怕自己被当作愚蠢的人</a:t>
            </a:r>
            <a:r>
              <a:rPr lang="zh-CN" altLang="en-US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因为统治者的虚荣愚蠢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使得他们看不见真相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整个社会都染上了装腔作势、无视真实的毛病</a:t>
            </a:r>
            <a:r>
              <a:rPr lang="zh-CN" altLang="en-US" sz="3000" b="1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4515" name="文本框 63493"/>
          <p:cNvSpPr txBox="1"/>
          <p:nvPr/>
        </p:nvSpPr>
        <p:spPr>
          <a:xfrm>
            <a:off x="308610" y="1376680"/>
            <a:ext cx="114896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所谓的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新装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根本不存在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但人们都不敢说自己看不见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为什么？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538" name="文本框 3"/>
          <p:cNvSpPr txBox="1"/>
          <p:nvPr/>
        </p:nvSpPr>
        <p:spPr>
          <a:xfrm>
            <a:off x="497840" y="3208020"/>
            <a:ext cx="114477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一个小孩子最先说出了真相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老百姓也都跟着说了真话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皇帝和他的大臣们仍装模作样地把戏演下去。作者这样写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有何用意？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文本框 4"/>
          <p:cNvSpPr txBox="1"/>
          <p:nvPr/>
        </p:nvSpPr>
        <p:spPr>
          <a:xfrm>
            <a:off x="509905" y="4284345"/>
            <a:ext cx="111728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为了维护自己的权威,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与敢说真话的小孩形成对比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显得更为可笑、腐朽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是虚伪的继续和深化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更充分地暴露了皇帝的怯弱、虚伪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能凸显作者的立场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使讽刺意味更加浓厚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9735" y="473075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探究问题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42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 descr="中国教育出版网"/>
          <p:cNvSpPr>
            <a:spLocks noGrp="1" noChangeArrowheads="1"/>
          </p:cNvSpPr>
          <p:nvPr>
            <p:ph type="body" idx="4294967295"/>
          </p:nvPr>
        </p:nvSpPr>
        <p:spPr>
          <a:xfrm>
            <a:off x="655872" y="981076"/>
            <a:ext cx="10363200" cy="143986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endParaRPr lang="en-US" altLang="zh-CN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CN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外貌描写、语言描写、动作描写、心理描写、神态描写等</a:t>
            </a:r>
            <a:endParaRPr lang="zh-CN" altLang="en-US" sz="28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397" name="Text Box 5" descr="中国教育出版网"/>
          <p:cNvSpPr txBox="1">
            <a:spLocks noChangeArrowheads="1"/>
          </p:cNvSpPr>
          <p:nvPr/>
        </p:nvSpPr>
        <p:spPr bwMode="auto">
          <a:xfrm>
            <a:off x="1175912" y="4442113"/>
            <a:ext cx="94951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运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用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描写方法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刻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画人物的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______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性格特点。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9398" name="Text Box 6" descr="中国教育出版网"/>
          <p:cNvSpPr txBox="1">
            <a:spLocks noChangeArrowheads="1"/>
          </p:cNvSpPr>
          <p:nvPr/>
        </p:nvSpPr>
        <p:spPr bwMode="auto">
          <a:xfrm>
            <a:off x="912285" y="2420938"/>
            <a:ext cx="864023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</a:rPr>
              <a:t>为表现人物性格</a:t>
            </a:r>
            <a:r>
              <a:rPr lang="en-US" altLang="zh-CN" sz="320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</a:rPr>
              <a:t>揭示作品主题服务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9401" name="Rectangle 9" descr="中国教育出版网"/>
          <p:cNvSpPr>
            <a:spLocks noChangeArrowheads="1"/>
          </p:cNvSpPr>
          <p:nvPr/>
        </p:nvSpPr>
        <p:spPr bwMode="auto">
          <a:xfrm>
            <a:off x="958851" y="765175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人物描写方法：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9403" name="Rectangle 11" descr="中国教育出版网"/>
          <p:cNvSpPr>
            <a:spLocks noChangeArrowheads="1"/>
          </p:cNvSpPr>
          <p:nvPr/>
        </p:nvSpPr>
        <p:spPr bwMode="auto">
          <a:xfrm>
            <a:off x="1071702" y="2272083"/>
            <a:ext cx="1407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作用：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9405" name="Rectangle 13" descr="中国教育出版网"/>
          <p:cNvSpPr>
            <a:spLocks noChangeArrowheads="1"/>
          </p:cNvSpPr>
          <p:nvPr/>
        </p:nvSpPr>
        <p:spPr bwMode="auto">
          <a:xfrm>
            <a:off x="942066" y="3703157"/>
            <a:ext cx="2224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方法提示：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build="p"/>
      <p:bldP spid="59397" grpId="0"/>
      <p:bldP spid="59398" grpId="0"/>
      <p:bldP spid="59403" grpId="0"/>
      <p:bldP spid="594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0" name="文本框 25609" descr="中国教育出版网"/>
          <p:cNvSpPr txBox="1">
            <a:spLocks noChangeArrowheads="1"/>
          </p:cNvSpPr>
          <p:nvPr/>
        </p:nvSpPr>
        <p:spPr bwMode="auto">
          <a:xfrm>
            <a:off x="1308478" y="3423881"/>
            <a:ext cx="74372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老大臣：阿谀奉承、虚伪狡诈愚蠢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3" name="文本框 25612" descr="中国教育出版网"/>
          <p:cNvSpPr txBox="1">
            <a:spLocks noChangeArrowheads="1"/>
          </p:cNvSpPr>
          <p:nvPr/>
        </p:nvSpPr>
        <p:spPr bwMode="auto">
          <a:xfrm>
            <a:off x="1371600" y="2823210"/>
            <a:ext cx="102666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骗子：狡诈贪婪、油嘴滑舌、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善于察言观色</a:t>
            </a:r>
            <a:endParaRPr lang="zh-CN" altLang="en-US" sz="36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4" name="文本框 25613" descr="中国教育出版网"/>
          <p:cNvSpPr txBox="1">
            <a:spLocks noChangeArrowheads="1"/>
          </p:cNvSpPr>
          <p:nvPr/>
        </p:nvSpPr>
        <p:spPr bwMode="auto">
          <a:xfrm>
            <a:off x="1371593" y="4669589"/>
            <a:ext cx="6882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百姓：胆小怕事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3" name="Rectangle 5" descr="中国教育出版网"/>
          <p:cNvSpPr>
            <a:spLocks noChangeArrowheads="1"/>
          </p:cNvSpPr>
          <p:nvPr/>
        </p:nvSpPr>
        <p:spPr bwMode="auto">
          <a:xfrm>
            <a:off x="1371600" y="718185"/>
            <a:ext cx="3938905" cy="706755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ea typeface="黑体" panose="02010609060101010101" charset="-122"/>
              </a:rPr>
              <a:t>人物的性格特征</a:t>
            </a:r>
            <a:endParaRPr lang="zh-CN" altLang="en-US" sz="4000" dirty="0"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479" y="2178354"/>
            <a:ext cx="85616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皇帝：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荣荒唐昏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庸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虚伪狡诈 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1308735" y="4069080"/>
            <a:ext cx="98812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诚实的官员：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虚伪愚蠢、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口是心非（心口不一）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descr="中国教育出版网"/>
          <p:cNvSpPr txBox="1">
            <a:spLocks noChangeArrowheads="1"/>
          </p:cNvSpPr>
          <p:nvPr/>
        </p:nvSpPr>
        <p:spPr bwMode="auto">
          <a:xfrm>
            <a:off x="1371593" y="5253154"/>
            <a:ext cx="68821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小孩：天真无邪、敢说真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话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  <p:bldP spid="25613" grpId="0"/>
      <p:bldP spid="25614" grpId="0"/>
      <p:bldP spid="10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07881" y="2265513"/>
            <a:ext cx="32752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63493"/>
          <p:cNvSpPr txBox="1"/>
          <p:nvPr/>
        </p:nvSpPr>
        <p:spPr>
          <a:xfrm>
            <a:off x="711835" y="1038543"/>
            <a:ext cx="4079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夸张的人物刻画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0" name="文本框 63493"/>
          <p:cNvSpPr txBox="1"/>
          <p:nvPr/>
        </p:nvSpPr>
        <p:spPr>
          <a:xfrm>
            <a:off x="1267143" y="1622425"/>
            <a:ext cx="14938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①皇帝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矩形 34818"/>
          <p:cNvSpPr/>
          <p:nvPr/>
        </p:nvSpPr>
        <p:spPr>
          <a:xfrm>
            <a:off x="590550" y="2205990"/>
            <a:ext cx="1101153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开头写皇帝酷爱新装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竟然到了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的地步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用这样夸张的笔调开头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让读者对皇帝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的性格特点有所认识；在织新衣的过程中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他先派他最信任的两名大臣去探望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然后自己再去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又让读者认识到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皇帝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的性格；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最后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u="sng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   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</a:t>
            </a:r>
            <a:endParaRPr lang="zh-CN" altLang="en-US" sz="3200" b="1" strike="noStrike" noProof="1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</a:t>
            </a: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让读者进一步认识到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统治者的 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实际上正是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</a:t>
            </a:r>
            <a:r>
              <a:rPr lang="zh-CN" altLang="en-US" sz="32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统治阶级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</a:t>
            </a:r>
            <a:r>
              <a:rPr lang="zh-CN" altLang="en-US" sz="28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的写照。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36105" y="1805940"/>
            <a:ext cx="41725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每一天每一点钟都要换一套衣服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4" name="矩形 48133"/>
          <p:cNvSpPr/>
          <p:nvPr/>
        </p:nvSpPr>
        <p:spPr>
          <a:xfrm>
            <a:off x="8682673" y="2634298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虚荣愚蠢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9085263" y="362648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虚伪狡诈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691515" y="4179570"/>
            <a:ext cx="105136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皇帝穿着</a:t>
            </a:r>
            <a:r>
              <a:rPr lang="zh-CN" altLang="en-US" sz="3000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新装</a:t>
            </a:r>
            <a:r>
              <a:rPr lang="zh-CN" altLang="en-US" sz="3000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”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到大街上游行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在被小孩子道破真相后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摆出一副更骄傲的姿态继续游行</a:t>
            </a:r>
            <a:endParaRPr lang="zh-CN" altLang="en-US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6" name="矩形 48135"/>
          <p:cNvSpPr/>
          <p:nvPr/>
        </p:nvSpPr>
        <p:spPr>
          <a:xfrm>
            <a:off x="2351086" y="5104221"/>
            <a:ext cx="2192701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虚伪与无耻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3567" y="5104759"/>
            <a:ext cx="1729961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虚伪愚蠢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330" y="5658485"/>
            <a:ext cx="5424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穷奢极欲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自欺欺人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丑态百出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26365" y="32512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探究夸张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134" grpId="0"/>
      <p:bldP spid="48135" grpId="0"/>
      <p:bldP spid="48137" grpId="0"/>
      <p:bldP spid="48136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1"/>
          <p:cNvSpPr/>
          <p:nvPr/>
        </p:nvSpPr>
        <p:spPr>
          <a:xfrm>
            <a:off x="4323080" y="1880235"/>
            <a:ext cx="44494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不称职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或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愚蠢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看不见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矩形 34818"/>
          <p:cNvSpPr/>
          <p:nvPr/>
        </p:nvSpPr>
        <p:spPr>
          <a:xfrm>
            <a:off x="574675" y="1906270"/>
            <a:ext cx="1137094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骗子声称新衣有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“</a:t>
            </a:r>
            <a:r>
              <a:rPr lang="zh-CN" altLang="en-US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”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这一神奇的特性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这让整个骗局得以实施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</a:rPr>
              <a:t>。骗子在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织布的过程中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                 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/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</a:t>
            </a:r>
            <a:endParaRPr lang="en-US" altLang="zh-CN" sz="32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让读者对骗子的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有了深刻的印象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。骗子夸张的言行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最好地呈现了他们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的本性；骗局的顺利进行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生动地揭露了各阶层人物的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9155" name="文本框 63493"/>
          <p:cNvSpPr txBox="1"/>
          <p:nvPr/>
        </p:nvSpPr>
        <p:spPr>
          <a:xfrm>
            <a:off x="1222058" y="1297305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②骗子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0" name="矩形 49159"/>
          <p:cNvSpPr/>
          <p:nvPr/>
        </p:nvSpPr>
        <p:spPr>
          <a:xfrm>
            <a:off x="574675" y="2433955"/>
            <a:ext cx="112553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假装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做出忙碌的样子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并向前来探视的大臣描述布料的色彩和稀有的花纹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en-US" altLang="zh-CN" sz="3000" b="1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以获取更多的金子和丝</a:t>
            </a:r>
            <a:endParaRPr lang="en-US" altLang="zh-CN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5767070" y="3910648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狡诈贪婪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49658" y="4409123"/>
            <a:ext cx="32461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愚蠢、虚伪、自私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49975" y="335692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狡诈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60" grpId="0"/>
      <p:bldP spid="48135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66051" descr="中国教育出版网"/>
          <p:cNvSpPr txBox="1">
            <a:spLocks noChangeArrowheads="1"/>
          </p:cNvSpPr>
          <p:nvPr/>
        </p:nvSpPr>
        <p:spPr bwMode="auto">
          <a:xfrm>
            <a:off x="1273201" y="1906234"/>
            <a:ext cx="10079567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</a:rPr>
              <a:t>积累生字词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了解</a:t>
            </a:r>
            <a:r>
              <a:rPr lang="zh-CN" altLang="en-US" sz="3200" dirty="0">
                <a:solidFill>
                  <a:schemeClr val="tx1"/>
                </a:solidFill>
              </a:rPr>
              <a:t>作者及童话的</a:t>
            </a:r>
            <a:r>
              <a:rPr lang="zh-CN" altLang="en-US" sz="3200" dirty="0" smtClean="0">
                <a:solidFill>
                  <a:schemeClr val="tx1"/>
                </a:solidFill>
              </a:rPr>
              <a:t>特点。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</a:rPr>
              <a:t>学习快速阅读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迅速浏览全文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了解主要内容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把握作者思路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</a:rPr>
              <a:t>分析</a:t>
            </a:r>
            <a:r>
              <a:rPr lang="zh-CN" altLang="en-US" sz="3200" dirty="0">
                <a:solidFill>
                  <a:schemeClr val="tx1"/>
                </a:solidFill>
              </a:rPr>
              <a:t>人物形象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理解童话想象和夸张的特点。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发挥联想和想象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深入理解童话的讽刺意蕴和现实意义。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34818"/>
          <p:cNvSpPr/>
          <p:nvPr/>
        </p:nvSpPr>
        <p:spPr>
          <a:xfrm>
            <a:off x="618490" y="1989455"/>
            <a:ext cx="106699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作者对老大臣的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描写和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描写都很夸张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老大臣看到空织布机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他的眼睛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内心产生了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但他仍然注意地听着骗子的描述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将这些话向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皇帝汇报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获得皇帝的信任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一个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的大臣形象就跃然纸上。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8" name="文本框 63493"/>
          <p:cNvSpPr txBox="1"/>
          <p:nvPr/>
        </p:nvSpPr>
        <p:spPr>
          <a:xfrm>
            <a:off x="1549083" y="1405573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③老大臣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矩形 13320"/>
          <p:cNvSpPr/>
          <p:nvPr/>
        </p:nvSpPr>
        <p:spPr>
          <a:xfrm>
            <a:off x="6690043" y="1989138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心理活动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矩形 13322"/>
          <p:cNvSpPr/>
          <p:nvPr/>
        </p:nvSpPr>
        <p:spPr>
          <a:xfrm>
            <a:off x="4463733" y="198913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神情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矩形 13323"/>
          <p:cNvSpPr/>
          <p:nvPr/>
        </p:nvSpPr>
        <p:spPr>
          <a:xfrm>
            <a:off x="6690360" y="3522980"/>
            <a:ext cx="3641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虚伪、愚蠢、不称职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矩形 13324"/>
          <p:cNvSpPr/>
          <p:nvPr/>
        </p:nvSpPr>
        <p:spPr>
          <a:xfrm>
            <a:off x="6096000" y="247967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越睁越大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6" name="矩形 13325"/>
          <p:cNvSpPr/>
          <p:nvPr/>
        </p:nvSpPr>
        <p:spPr>
          <a:xfrm>
            <a:off x="10021888" y="2542223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恐惧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矩形 13326"/>
          <p:cNvSpPr/>
          <p:nvPr/>
        </p:nvSpPr>
        <p:spPr>
          <a:xfrm>
            <a:off x="1227773" y="298926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自我怀疑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3" grpId="0"/>
      <p:bldP spid="13324" grpId="0"/>
      <p:bldP spid="13326" grpId="0"/>
      <p:bldP spid="133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占位符 183298"/>
          <p:cNvSpPr>
            <a:spLocks noGrp="1" noRot="1"/>
          </p:cNvSpPr>
          <p:nvPr>
            <p:ph idx="1"/>
          </p:nvPr>
        </p:nvSpPr>
        <p:spPr>
          <a:xfrm>
            <a:off x="1078548" y="1899285"/>
            <a:ext cx="7704137" cy="647700"/>
          </a:xfrm>
        </p:spPr>
        <p:txBody>
          <a:bodyPr anchor="t" anchorCtr="0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kern="1200">
                <a:latin typeface="+mn-lt"/>
                <a:ea typeface="黑体" panose="02010609060101010101" charset="-122"/>
                <a:cs typeface="+mn-cs"/>
              </a:rPr>
              <a:t>         </a:t>
            </a:r>
            <a:r>
              <a:rPr lang="zh-CN" altLang="en-US" sz="3200" b="1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哪个情节最夸张？</a:t>
            </a:r>
            <a:endParaRPr lang="zh-CN" altLang="en-US" sz="3200" b="1" kern="120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0" name="矩形 36866"/>
          <p:cNvSpPr/>
          <p:nvPr/>
        </p:nvSpPr>
        <p:spPr>
          <a:xfrm>
            <a:off x="908685" y="2508885"/>
            <a:ext cx="10570210" cy="178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15000"/>
              </a:lnSpc>
            </a:pPr>
            <a:r>
              <a:rPr lang="zh-CN" altLang="en-US" sz="3200" b="1" strike="noStrike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</a:t>
            </a:r>
            <a:r>
              <a:rPr lang="en-US" altLang="zh-CN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这个情节最夸张</a:t>
            </a:r>
            <a:r>
              <a:rPr lang="en-US" altLang="zh-CN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也最具有戏剧性和</a:t>
            </a:r>
            <a:r>
              <a:rPr lang="en-US" altLang="zh-CN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讽刺性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。作者以这样夸张的方式暴露皇帝的</a:t>
            </a:r>
            <a:r>
              <a:rPr lang="zh-CN" altLang="en-US" sz="3200" b="1" u="sng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</a:t>
            </a:r>
            <a:r>
              <a:rPr lang="en-US" altLang="zh-CN" sz="3200" b="1" u="sng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u="sng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en-US" altLang="zh-CN" sz="3200" b="1" strike="noStrike" noProof="1"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让读者在笑声中理解童话的意义。</a:t>
            </a:r>
            <a:endParaRPr lang="zh-CN" altLang="en-US" sz="3200" b="1" strike="noStrike" noProof="1"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文本框 63493"/>
          <p:cNvSpPr txBox="1"/>
          <p:nvPr/>
        </p:nvSpPr>
        <p:spPr>
          <a:xfrm>
            <a:off x="984568" y="1315403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夸张的故事情节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1370330" y="3633470"/>
            <a:ext cx="32721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虚伪、丑陋与无耻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9408" y="2572703"/>
            <a:ext cx="47777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皇帝赤身裸体在大街上游行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36866"/>
          <p:cNvSpPr/>
          <p:nvPr/>
        </p:nvSpPr>
        <p:spPr>
          <a:xfrm>
            <a:off x="1029970" y="1995805"/>
            <a:ext cx="1013142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                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。作者营造了极其荒诞的环境氛围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en-US" altLang="zh-CN" sz="32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2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揭示了人性的弱点。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6" name="文本框 63493"/>
          <p:cNvSpPr txBox="1"/>
          <p:nvPr/>
        </p:nvSpPr>
        <p:spPr>
          <a:xfrm>
            <a:off x="1211580" y="850265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夸张的环境氛围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36866"/>
          <p:cNvSpPr/>
          <p:nvPr/>
        </p:nvSpPr>
        <p:spPr>
          <a:xfrm>
            <a:off x="7301865" y="2921635"/>
            <a:ext cx="3714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全城人对新衣的热切期待和竭力赞美</a:t>
            </a:r>
            <a:endParaRPr lang="zh-CN" altLang="en-US" sz="3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9" name="文本占位符 183298"/>
          <p:cNvSpPr>
            <a:spLocks noGrp="1" noRot="1"/>
          </p:cNvSpPr>
          <p:nvPr>
            <p:ph idx="4294967295"/>
          </p:nvPr>
        </p:nvSpPr>
        <p:spPr>
          <a:xfrm>
            <a:off x="917258" y="1433513"/>
            <a:ext cx="8196262" cy="561975"/>
          </a:xfrm>
        </p:spPr>
        <p:txBody>
          <a:bodyPr anchor="t" anchorCtr="0">
            <a:normAutofit/>
          </a:bodyPr>
          <a:lstStyle/>
          <a:p>
            <a:pPr>
              <a:buNone/>
            </a:pPr>
            <a:r>
              <a:rPr lang="en-US" altLang="zh-CN">
                <a:ea typeface="黑体" panose="02010609060101010101" charset="-122"/>
              </a:rPr>
              <a:t>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作者营造了一个怎样的社会大环境？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60" name="矩形 49159"/>
          <p:cNvSpPr/>
          <p:nvPr/>
        </p:nvSpPr>
        <p:spPr>
          <a:xfrm>
            <a:off x="1090930" y="1995805"/>
            <a:ext cx="104749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全城人都想借这神奇的织品检测一下邻人</a:t>
            </a:r>
            <a:r>
              <a:rPr lang="en-US" altLang="zh-CN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都在谈论这美丽的衣料</a:t>
            </a:r>
            <a:r>
              <a:rPr lang="en-US" altLang="zh-CN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当皇帝游行的时候</a:t>
            </a:r>
            <a:r>
              <a:rPr lang="en-US" altLang="zh-CN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获得了全城人从未有过的称赞</a:t>
            </a:r>
            <a:endParaRPr lang="zh-CN" sz="3000" b="1">
              <a:solidFill>
                <a:srgbClr val="00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91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639427" descr="中国教育出版网"/>
          <p:cNvSpPr txBox="1">
            <a:spLocks noChangeArrowheads="1"/>
          </p:cNvSpPr>
          <p:nvPr/>
        </p:nvSpPr>
        <p:spPr bwMode="auto">
          <a:xfrm>
            <a:off x="1066165" y="585470"/>
            <a:ext cx="999299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《皇帝的新装》是虚构的故事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从开始到结束都充满夸张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那么这种夸张是否合理呢？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5545" y="166179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新装的特性</a:t>
            </a:r>
            <a:endParaRPr lang="zh-CN" altLang="en-US" sz="3200" b="1"/>
          </a:p>
        </p:txBody>
      </p:sp>
      <p:sp>
        <p:nvSpPr>
          <p:cNvPr id="77825" name="文本框 214017"/>
          <p:cNvSpPr txBox="1"/>
          <p:nvPr/>
        </p:nvSpPr>
        <p:spPr>
          <a:xfrm>
            <a:off x="1095375" y="2271395"/>
            <a:ext cx="6570345" cy="206121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这种布不仅色彩和图案都分外美丽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而且缝出来的衣服还有一种奇怪的特性：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任何不称职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的或者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愚蠢得不可救药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的人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都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看不见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这衣服。</a:t>
            </a:r>
            <a:endParaRPr lang="en-US" altLang="zh-CN" sz="3200" b="1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14017"/>
          <p:cNvSpPr txBox="1"/>
          <p:nvPr/>
        </p:nvSpPr>
        <p:spPr>
          <a:xfrm>
            <a:off x="1066165" y="4422140"/>
            <a:ext cx="6600190" cy="15684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每则童话都是一面魔镜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反映人内在世界的心灵层面。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台湾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黄宗坚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214017"/>
          <p:cNvSpPr txBox="1"/>
          <p:nvPr/>
        </p:nvSpPr>
        <p:spPr>
          <a:xfrm>
            <a:off x="8577580" y="4422140"/>
            <a:ext cx="1862455" cy="5835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重重心理</a:t>
            </a:r>
            <a:endParaRPr 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7825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3" name="Rectangle 5" descr="中国教育出版网"/>
          <p:cNvSpPr>
            <a:spLocks noChangeArrowheads="1"/>
          </p:cNvSpPr>
          <p:nvPr/>
        </p:nvSpPr>
        <p:spPr bwMode="auto">
          <a:xfrm>
            <a:off x="560705" y="697865"/>
            <a:ext cx="1313180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黑体" panose="02010609060101010101" charset="-122"/>
              </a:rPr>
              <a:t>看不见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" name="Rectangle 5" descr="中国教育出版网"/>
          <p:cNvSpPr>
            <a:spLocks noChangeArrowheads="1"/>
          </p:cNvSpPr>
          <p:nvPr/>
        </p:nvSpPr>
        <p:spPr bwMode="auto">
          <a:xfrm>
            <a:off x="560705" y="1808480"/>
            <a:ext cx="1313180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黑体" panose="02010609060101010101" charset="-122"/>
              </a:rPr>
              <a:t>看不见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3" name="Rectangle 5" descr="中国教育出版网"/>
          <p:cNvSpPr>
            <a:spLocks noChangeArrowheads="1"/>
          </p:cNvSpPr>
          <p:nvPr/>
        </p:nvSpPr>
        <p:spPr bwMode="auto">
          <a:xfrm>
            <a:off x="560705" y="2919095"/>
            <a:ext cx="1313180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黑体" panose="02010609060101010101" charset="-122"/>
              </a:rPr>
              <a:t>看不见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1936750" y="88773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5" descr="中国教育出版网"/>
          <p:cNvSpPr>
            <a:spLocks noChangeArrowheads="1"/>
          </p:cNvSpPr>
          <p:nvPr/>
        </p:nvSpPr>
        <p:spPr bwMode="auto">
          <a:xfrm>
            <a:off x="2577465" y="697865"/>
            <a:ext cx="185991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自我怀疑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99615" y="1998345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1999615" y="310896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7"/>
          <p:cNvSpPr/>
          <p:nvPr/>
        </p:nvSpPr>
        <p:spPr>
          <a:xfrm>
            <a:off x="4646295" y="88773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燕尾形 8"/>
          <p:cNvSpPr/>
          <p:nvPr/>
        </p:nvSpPr>
        <p:spPr>
          <a:xfrm>
            <a:off x="6739890" y="88773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燕尾形 9"/>
          <p:cNvSpPr/>
          <p:nvPr/>
        </p:nvSpPr>
        <p:spPr>
          <a:xfrm>
            <a:off x="4241800" y="195834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6993255" y="195834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>
            <a:off x="4822190" y="310896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燕尾形 12"/>
          <p:cNvSpPr/>
          <p:nvPr/>
        </p:nvSpPr>
        <p:spPr>
          <a:xfrm>
            <a:off x="7053580" y="310896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5" descr="中国教育出版网"/>
          <p:cNvSpPr>
            <a:spLocks noChangeArrowheads="1"/>
          </p:cNvSpPr>
          <p:nvPr/>
        </p:nvSpPr>
        <p:spPr bwMode="auto">
          <a:xfrm>
            <a:off x="5382895" y="69786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逼问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15" name="Rectangle 5" descr="中国教育出版网"/>
          <p:cNvSpPr>
            <a:spLocks noChangeArrowheads="1"/>
          </p:cNvSpPr>
          <p:nvPr/>
        </p:nvSpPr>
        <p:spPr bwMode="auto">
          <a:xfrm>
            <a:off x="7478395" y="69786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赞美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01175" y="66738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一看新装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67850" y="170688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二看新装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67850" y="285750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三看新装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Rectangle 5" descr="中国教育出版网"/>
          <p:cNvSpPr>
            <a:spLocks noChangeArrowheads="1"/>
          </p:cNvSpPr>
          <p:nvPr/>
        </p:nvSpPr>
        <p:spPr bwMode="auto">
          <a:xfrm>
            <a:off x="2834640" y="176847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逼问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0" name="Rectangle 5" descr="中国教育出版网"/>
          <p:cNvSpPr>
            <a:spLocks noChangeArrowheads="1"/>
          </p:cNvSpPr>
          <p:nvPr/>
        </p:nvSpPr>
        <p:spPr bwMode="auto">
          <a:xfrm>
            <a:off x="4945380" y="1808480"/>
            <a:ext cx="185991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自我怀疑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1" name="Rectangle 5" descr="中国教育出版网"/>
          <p:cNvSpPr>
            <a:spLocks noChangeArrowheads="1"/>
          </p:cNvSpPr>
          <p:nvPr/>
        </p:nvSpPr>
        <p:spPr bwMode="auto">
          <a:xfrm>
            <a:off x="7571105" y="1808480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赞美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2" name="Rectangle 5" descr="中国教育出版网"/>
          <p:cNvSpPr>
            <a:spLocks noChangeArrowheads="1"/>
          </p:cNvSpPr>
          <p:nvPr/>
        </p:nvSpPr>
        <p:spPr bwMode="auto">
          <a:xfrm>
            <a:off x="2703195" y="2919095"/>
            <a:ext cx="185991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自我怀疑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3" name="Rectangle 5" descr="中国教育出版网"/>
          <p:cNvSpPr>
            <a:spLocks noChangeArrowheads="1"/>
          </p:cNvSpPr>
          <p:nvPr/>
        </p:nvSpPr>
        <p:spPr bwMode="auto">
          <a:xfrm>
            <a:off x="5520690" y="288353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逼问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4" name="Rectangle 5" descr="中国教育出版网"/>
          <p:cNvSpPr>
            <a:spLocks noChangeArrowheads="1"/>
          </p:cNvSpPr>
          <p:nvPr/>
        </p:nvSpPr>
        <p:spPr bwMode="auto">
          <a:xfrm>
            <a:off x="7748270" y="2857500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赞美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5" name="文本框 214017"/>
          <p:cNvSpPr txBox="1"/>
          <p:nvPr/>
        </p:nvSpPr>
        <p:spPr>
          <a:xfrm>
            <a:off x="5026660" y="3958590"/>
            <a:ext cx="1862455" cy="5835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层层推进</a:t>
            </a:r>
            <a:endParaRPr 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 bldLvl="0" animBg="1"/>
      <p:bldP spid="2" grpId="0" bldLvl="0" animBg="1"/>
      <p:bldP spid="3" grpId="0" bldLvl="0" animBg="1"/>
      <p:bldP spid="5" grpId="0" bldLvl="0" animBg="1"/>
      <p:bldP spid="14" grpId="0" bldLvl="0" animBg="1"/>
      <p:bldP spid="15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639427" descr="中国教育出版网"/>
          <p:cNvSpPr txBox="1">
            <a:spLocks noChangeArrowheads="1"/>
          </p:cNvSpPr>
          <p:nvPr/>
        </p:nvSpPr>
        <p:spPr bwMode="auto">
          <a:xfrm>
            <a:off x="1193165" y="712470"/>
            <a:ext cx="999299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童话的结尾是一个小孩子最先说出了真相。有人画了这样一幅画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皇帝的新装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上升了一串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骗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的气球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孩子的一句话戳破了它们。请你在孩子所举的气球里填写一个</a:t>
            </a:r>
            <a:r>
              <a:rPr 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字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并说说你的理由。</a:t>
            </a:r>
            <a:endParaRPr lang="zh-CN" sz="3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3800" y="2652395"/>
            <a:ext cx="11207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真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1261745" y="3181350"/>
            <a:ext cx="99244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只有留存着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纯真童心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的人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才具有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揭露真相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的勇气和力量。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48136"/>
          <p:cNvSpPr/>
          <p:nvPr/>
        </p:nvSpPr>
        <p:spPr>
          <a:xfrm>
            <a:off x="1384300" y="4288155"/>
            <a:ext cx="98825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童话最后是一个孩子说出了真相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孩子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天真无邪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不矫饰自己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说真话是孩子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纯真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的天性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这是作者对孩童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纯真天性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赞美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23720" y="2265513"/>
            <a:ext cx="32435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63493"/>
          <p:cNvSpPr txBox="1"/>
          <p:nvPr/>
        </p:nvSpPr>
        <p:spPr>
          <a:xfrm>
            <a:off x="711835" y="1038860"/>
            <a:ext cx="1022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发挥想象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扩充以下剧本中的人物对话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并设计人物动作。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482" name="矩形 34818"/>
          <p:cNvSpPr/>
          <p:nvPr/>
        </p:nvSpPr>
        <p:spPr>
          <a:xfrm>
            <a:off x="442595" y="1622425"/>
            <a:ext cx="1101153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骗子乙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</a:t>
            </a:r>
            <a:endParaRPr lang="en-US" altLang="zh-CN" sz="28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尊敬的大臣</a:t>
            </a:r>
            <a:r>
              <a:rPr lang="en-US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快请进。请您过这布料的花纹是不是很美丽？</a:t>
            </a:r>
            <a:endParaRPr lang="zh-CN" sz="30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老大臣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面向观众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自语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恐惧地说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又诡秘地说</a:t>
            </a:r>
            <a:r>
              <a:rPr lang="zh-CN" altLang="en-US" sz="30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老大臣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30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0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忽然镇定</a:t>
            </a:r>
            <a:r>
              <a:rPr lang="en-US" altLang="zh-CN" sz="30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美丽极了！真是美极了！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多么美的花纹！多么美的色彩！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对两个骗子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说</a:t>
            </a:r>
            <a:r>
              <a:rPr lang="zh-CN" altLang="en-US" sz="30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是的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我将要呈报皇上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我对布料非常满意。</a:t>
            </a:r>
            <a:endParaRPr lang="zh-CN" altLang="en-US" sz="30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568960" y="1622425"/>
            <a:ext cx="108851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听到门外有声音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忙放下手中的活儿去开门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对老大臣毕恭毕敬</a:t>
            </a:r>
            <a:endParaRPr lang="zh-CN" altLang="en-US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26365" y="32512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356" y="741"/>
              <a:ext cx="3471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设计人物台词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06095" y="2538095"/>
            <a:ext cx="108851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老天爷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！难道我是愚蠢的吗？难道我是不称职的吗？</a:t>
            </a:r>
            <a:endParaRPr lang="zh-CN" altLang="en-US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6500" y="2999740"/>
            <a:ext cx="55302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哦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这一点决不能让任何人知道。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5385" y="3458845"/>
            <a:ext cx="54991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决不能让人知道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我看不见布料。</a:t>
            </a:r>
            <a:endParaRPr 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69985" y="3916045"/>
            <a:ext cx="17767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提高嗓门</a:t>
            </a:r>
            <a:endParaRPr 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  <p:bldP spid="3" grpId="0"/>
      <p:bldP spid="4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4818"/>
          <p:cNvSpPr/>
          <p:nvPr/>
        </p:nvSpPr>
        <p:spPr>
          <a:xfrm>
            <a:off x="391795" y="659130"/>
            <a:ext cx="1145730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骗子乙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sz="30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骗子甲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没错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您再瞧这花纹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花鸟虫鱼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亭台楼阁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应有尽有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美不胜收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sz="28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官员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美！美！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立刻走出织房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面对观众自语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我并不愚蠢呀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官员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陛下请看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多么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美的花纹！多么美的色彩！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皇帝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揉一揉眼睛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           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轻声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自语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 smtClean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smtClean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老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大臣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陛下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您在问什么？您看这布料华丽不华丽？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皇帝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   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没什么！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               )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哎呀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真是美极了！十分美丽！</a:t>
            </a:r>
            <a:endParaRPr lang="zh-CN" altLang="en-US" sz="28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1877695" y="659130"/>
            <a:ext cx="7324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是啊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您看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这色彩在阳光下会金光闪烁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3000" b="1" strike="noStrike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250" y="2018030"/>
            <a:ext cx="4789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老大臣频频点头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不住称是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8285" y="2449195"/>
            <a:ext cx="17360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频频点头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5205" y="3829050"/>
            <a:ext cx="29527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这是怎么回事呢？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3250" y="4260215"/>
            <a:ext cx="37515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这可骇人听闻了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3000" b="1" strike="noStrike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7005" y="5132070"/>
            <a:ext cx="23450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忙掩饰自己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4770" y="5132070"/>
            <a:ext cx="34899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又细看不存在的布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76130"/>
          <p:cNvSpPr txBox="1"/>
          <p:nvPr/>
        </p:nvSpPr>
        <p:spPr>
          <a:xfrm>
            <a:off x="1077595" y="1973580"/>
            <a:ext cx="97834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18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世纪末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世纪初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丹麦人民生活在水深火热之中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封建统治阶级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穷奢极欲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挥霍无度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。面对这样的现实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安徒生根据西班牙的民间故事改编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创作了本文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揭露了贵族阶层的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谀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奉承和虚伪透顶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深刻地解剖了当时社会的病状。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链接背景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1669124" descr="中国教育出版网"/>
          <p:cNvSpPr>
            <a:spLocks noChangeArrowheads="1"/>
          </p:cNvSpPr>
          <p:nvPr/>
        </p:nvSpPr>
        <p:spPr bwMode="auto">
          <a:xfrm>
            <a:off x="4951095" y="1767840"/>
            <a:ext cx="6725920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安</a:t>
            </a:r>
            <a:r>
              <a:rPr lang="zh-CN" altLang="en-US" sz="3200" b="1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徒生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1805—1875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19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世纪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丹麦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文学巨匠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世界著名的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童话</a:t>
            </a:r>
            <a:r>
              <a:rPr lang="zh-CN" altLang="en-US" sz="3200" b="1" u="sng" dirty="0" smtClean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作家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被誉为</a:t>
            </a:r>
            <a:r>
              <a:rPr lang="zh-CN" altLang="en-US" sz="3200" b="1" dirty="0" smtClean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“世界儿童文学的太阳”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。他的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《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安徒生童话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已经被译为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150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多种语言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在全球出版。代表作有童话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卖火柴的小女孩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》《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海的女儿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》</a:t>
            </a:r>
            <a:r>
              <a:rPr lang="en-US" altLang="zh-CN" sz="3200" b="1" u="sng" dirty="0" smtClean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丑小鸭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夜莺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拇指姑娘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32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等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7412" name="Picture 4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90" y="1566938"/>
            <a:ext cx="3456517" cy="39274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4"/>
          <p:cNvSpPr txBox="1"/>
          <p:nvPr/>
        </p:nvSpPr>
        <p:spPr>
          <a:xfrm>
            <a:off x="791210" y="1806575"/>
            <a:ext cx="106095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“我倒很想知道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他们的衣料究竟织得怎样了。”皇帝想。不过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当他想起凡是愚蠢或不称职的人就看不见这布的时候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他心里的确感到有些不大自然。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</a:rPr>
              <a:t>                                    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（皇帝心里感到“有些不大自然”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你如何理解？）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1210" y="3945890"/>
            <a:ext cx="106737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这句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“有些不大自然”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既顺承上文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说明皇帝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骗子们的谎言深信不疑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又领起下文老大臣的故事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表现出皇帝的愚蠢心虚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作者故意将话说得很有分寸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为后文的讽刺积蓄力量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0070" y="574040"/>
            <a:ext cx="2715899" cy="713740"/>
            <a:chOff x="2356" y="64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揣摩语句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3"/>
          <p:cNvSpPr txBox="1"/>
          <p:nvPr/>
        </p:nvSpPr>
        <p:spPr>
          <a:xfrm>
            <a:off x="856615" y="1187450"/>
            <a:ext cx="104794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我要派我诚实的老大臣到织工那儿去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”皇帝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他最能看出这布料是什么样子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因为他这个人很有理智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同时就称职这点来说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谁也不及他。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（皇帝为什么要先派他的老大臣去看布料？）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0735" y="3248660"/>
            <a:ext cx="105911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这段情节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紧承上文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继续说明皇帝的轻信与愚蠢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又掺杂些疑虑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他对老大臣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“理智”“称职”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的评价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更为后文的情节埋下伏笔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3"/>
          <p:cNvSpPr txBox="1"/>
          <p:nvPr/>
        </p:nvSpPr>
        <p:spPr>
          <a:xfrm>
            <a:off x="649605" y="676910"/>
            <a:ext cx="108927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上帝哟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你听这个天真的声音！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爸爸说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于是大家把这孩子讲的话私下里低声地传播开来。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他并没有穿什么衣服！有一个小孩子说他并没有穿什么衣服啊！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他实在没有穿什么衣服啊！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最后所有的老百姓都说。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（人们为什么要说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有一个小孩子说他并没有穿什么衣服啊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Times New Roman" panose="02020603050405020304" pitchFamily="18" charset="0"/>
                <a:ea typeface="Arial Unicode MS" pitchFamily="34" charset="-122"/>
              </a:rPr>
              <a:t>？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3619500"/>
            <a:ext cx="1069975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这三句话是递进关系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。爸爸说的话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是在小孩子说话之后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既说明了他对自己孩子的认同和肯定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又表现出震惊而惶惑的情态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最后所有老百姓都说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时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真相已经大白。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有一个小孩子说他并没有穿什么衣服啊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介于二者之间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表现出人们对真相的逐渐接受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14692"/>
          <p:cNvSpPr txBox="1"/>
          <p:nvPr/>
        </p:nvSpPr>
        <p:spPr>
          <a:xfrm>
            <a:off x="2091690" y="852170"/>
            <a:ext cx="800798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一个人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一群人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985260" y="1080135"/>
            <a:ext cx="1724660" cy="212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7380" y="1673225"/>
            <a:ext cx="105625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的花纹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的色彩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我将要呈报皇上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我对这布料非常满意。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老大臣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940" y="2894965"/>
            <a:ext cx="109366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000" b="1">
                <a:ea typeface="宋体" panose="02010600030101010101" pitchFamily="2" charset="-122"/>
              </a:rPr>
              <a:t>是的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那真是</a:t>
            </a:r>
            <a:r>
              <a:rPr sz="3000" b="1">
                <a:solidFill>
                  <a:srgbClr val="FF0000"/>
                </a:solidFill>
                <a:ea typeface="宋体" panose="02010600030101010101" pitchFamily="2" charset="-122"/>
              </a:rPr>
              <a:t>太美了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的花纹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的色彩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官员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940" y="3586480"/>
            <a:ext cx="107156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我十二分地满意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皇帝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35940" y="4277995"/>
            <a:ext cx="107962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随员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214017"/>
          <p:cNvSpPr txBox="1"/>
          <p:nvPr/>
        </p:nvSpPr>
        <p:spPr>
          <a:xfrm>
            <a:off x="1440180" y="1532255"/>
            <a:ext cx="9160510" cy="353822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人们由于怯懦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由于害怕自己的行动跟所有的人不一样而遭到排斥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往往不敢说出真相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这种害怕被集体抛弃的</a:t>
            </a:r>
            <a:r>
              <a:rPr lang="zh-CN" altLang="en-US" sz="3200" b="1" dirty="0">
                <a:solidFill>
                  <a:srgbClr val="1D2CE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从众心理</a:t>
            </a:r>
            <a:r>
              <a:rPr lang="zh-CN" altLang="en-US" sz="3200" b="1" dirty="0">
                <a:solidFill>
                  <a:srgbClr val="1D2CE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是普遍存在的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人性的弱点和虚荣的一面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。所以为新装唱赞美词的不单是那些不愿失去权位的皇宫大臣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还有许许多多的平民百姓。</a:t>
            </a:r>
            <a:endParaRPr lang="zh-CN" altLang="en-US" sz="3200" dirty="0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 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3200" b="1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潘延</a:t>
            </a:r>
            <a:r>
              <a:rPr lang="en-US" altLang="zh-CN" sz="3200" b="1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安徒生在中国</a:t>
            </a:r>
            <a:r>
              <a:rPr lang="en-US" altLang="zh-CN" sz="3200" b="1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3200" b="1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14692"/>
          <p:cNvSpPr txBox="1"/>
          <p:nvPr/>
        </p:nvSpPr>
        <p:spPr>
          <a:xfrm>
            <a:off x="2239645" y="2555875"/>
            <a:ext cx="800798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大人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撒谎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小孩揭骗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5" name="文本框 1"/>
          <p:cNvSpPr txBox="1"/>
          <p:nvPr/>
        </p:nvSpPr>
        <p:spPr>
          <a:xfrm>
            <a:off x="2371725" y="3075940"/>
            <a:ext cx="849788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口是心非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天真无邪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4137660" y="2844800"/>
            <a:ext cx="369189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57" name="文本框 3"/>
          <p:cNvSpPr txBox="1"/>
          <p:nvPr/>
        </p:nvSpPr>
        <p:spPr>
          <a:xfrm>
            <a:off x="4288790" y="2202180"/>
            <a:ext cx="35413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统治的腐朽</a:t>
            </a:r>
            <a:endParaRPr lang="zh-CN" altLang="en-US" sz="3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人性的弱点和虚荣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3730" y="982865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2" descr="中国教育出版网"/>
          <p:cNvSpPr>
            <a:spLocks noChangeArrowheads="1"/>
          </p:cNvSpPr>
          <p:nvPr/>
        </p:nvSpPr>
        <p:spPr bwMode="auto">
          <a:xfrm>
            <a:off x="1200150" y="2864485"/>
            <a:ext cx="98742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作为一个人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要敢于正视现实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应该保持天真烂漫的童心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无私无畏,敢于说真话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。我们要做一个脚踏实地的人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一个有良知的人！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3600" b="1" dirty="0">
              <a:solidFill>
                <a:srgbClr val="1D2CE9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    如果每一个人都多一份真诚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多一份爱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那么世界会变得更加美好</a:t>
            </a:r>
            <a:r>
              <a:rPr lang="en-US" altLang="zh-CN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!</a:t>
            </a:r>
            <a:r>
              <a:rPr lang="en-US" altLang="zh-CN" sz="36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endParaRPr lang="zh-CN" altLang="en-US" sz="1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7220" name="WordArt 3" descr="中国教育出版网"/>
          <p:cNvSpPr>
            <a:spLocks noChangeArrowheads="1" noChangeShapeType="1" noTextEdit="1"/>
          </p:cNvSpPr>
          <p:nvPr/>
        </p:nvSpPr>
        <p:spPr bwMode="auto">
          <a:xfrm>
            <a:off x="3888318" y="1943469"/>
            <a:ext cx="4074583" cy="698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FF0000"/>
                  </a:solidFill>
                  <a:bevel/>
                </a:ln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说真话  讲诚信</a:t>
            </a:r>
            <a:endParaRPr lang="zh-CN" altLang="en-US" sz="3600" kern="10" dirty="0">
              <a:ln w="19050">
                <a:solidFill>
                  <a:srgbClr val="FF0000"/>
                </a:solidFill>
                <a:bevel/>
              </a:ln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教师寄语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ldLvl="0" autoUpdateAnimBg="0"/>
      <p:bldP spid="1372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文本框 3"/>
          <p:cNvSpPr txBox="1"/>
          <p:nvPr/>
        </p:nvSpPr>
        <p:spPr>
          <a:xfrm>
            <a:off x="1216025" y="1711325"/>
            <a:ext cx="99688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优秀的童话故事都富有多层次的意义。下面是摘自网络的文章片段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其中引用的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新衣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分别指什么？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8808" y="2883853"/>
            <a:ext cx="7532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⑴一件会因心情紧张而变得透明的衣服</a:t>
            </a:r>
            <a:r>
              <a:rPr lang="zh-CN" altLang="en-US" sz="3200" b="1"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9125" y="3467735"/>
            <a:ext cx="89363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sz="3200" b="1">
                <a:solidFill>
                  <a:srgbClr val="1D2CE9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⑵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部分污水处理厂实际上没有真正处理污水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只为掩人耳目</a:t>
            </a:r>
            <a:r>
              <a:rPr lang="zh-CN" altLang="en-US" sz="3200" b="1"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4210" y="789825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1674241" descr="中国教育出版网"/>
          <p:cNvSpPr txBox="1">
            <a:spLocks noChangeArrowheads="1"/>
          </p:cNvSpPr>
          <p:nvPr/>
        </p:nvSpPr>
        <p:spPr bwMode="auto">
          <a:xfrm>
            <a:off x="1355938" y="2218055"/>
            <a:ext cx="9120716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600" dirty="0">
                <a:solidFill>
                  <a:srgbClr val="0000FF"/>
                </a:solidFill>
              </a:rPr>
              <a:t>发挥想象：</a:t>
            </a:r>
            <a:r>
              <a:rPr lang="zh-CN" altLang="en-US" sz="3600" dirty="0">
                <a:solidFill>
                  <a:schemeClr val="tx1"/>
                </a:solidFill>
              </a:rPr>
              <a:t>给本文写一个续篇</a:t>
            </a:r>
            <a:r>
              <a:rPr lang="en-US" altLang="zh-CN" sz="36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</a:rPr>
              <a:t>描述游行以后发生的事情？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拓展训练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文本框 1610755" descr="中国教育出版网"/>
          <p:cNvSpPr txBox="1">
            <a:spLocks noChangeArrowheads="1"/>
          </p:cNvSpPr>
          <p:nvPr/>
        </p:nvSpPr>
        <p:spPr bwMode="auto">
          <a:xfrm>
            <a:off x="624418" y="2122860"/>
            <a:ext cx="1065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文本框 1610756" descr="中国教育出版网"/>
          <p:cNvSpPr txBox="1">
            <a:spLocks noChangeArrowheads="1"/>
          </p:cNvSpPr>
          <p:nvPr/>
        </p:nvSpPr>
        <p:spPr bwMode="auto">
          <a:xfrm>
            <a:off x="2063751" y="204983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10758" name="文本框 1610757" descr="中国教育出版网"/>
          <p:cNvSpPr txBox="1">
            <a:spLocks noChangeArrowheads="1"/>
          </p:cNvSpPr>
          <p:nvPr/>
        </p:nvSpPr>
        <p:spPr bwMode="auto">
          <a:xfrm>
            <a:off x="334434" y="1762497"/>
            <a:ext cx="1133051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     </a:t>
            </a:r>
            <a:endParaRPr lang="en-US" altLang="zh-CN" sz="360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文本框 1610759" descr="中国教育出版网"/>
          <p:cNvSpPr txBox="1">
            <a:spLocks noChangeArrowheads="1"/>
          </p:cNvSpPr>
          <p:nvPr/>
        </p:nvSpPr>
        <p:spPr bwMode="auto">
          <a:xfrm>
            <a:off x="1007745" y="1997710"/>
            <a:ext cx="1036447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0099"/>
                </a:solidFill>
              </a:rPr>
              <a:t>       </a:t>
            </a:r>
            <a:r>
              <a:rPr lang="en-US" altLang="zh-CN" sz="3200" dirty="0">
                <a:solidFill>
                  <a:srgbClr val="000099"/>
                </a:solidFill>
              </a:rPr>
              <a:t> </a:t>
            </a:r>
            <a:r>
              <a:rPr lang="zh-CN" altLang="en-US" sz="3200" dirty="0">
                <a:solidFill>
                  <a:schemeClr val="tx1"/>
                </a:solidFill>
              </a:rPr>
              <a:t>童话是通过丰富的</a:t>
            </a:r>
            <a:r>
              <a:rPr lang="zh-CN" altLang="en-US" sz="3200" u="sng" dirty="0">
                <a:solidFill>
                  <a:srgbClr val="FF0000"/>
                </a:solidFill>
              </a:rPr>
              <a:t>想象</a:t>
            </a:r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r>
              <a:rPr lang="zh-CN" altLang="en-US" sz="3200" u="sng" dirty="0">
                <a:solidFill>
                  <a:srgbClr val="FF0000"/>
                </a:solidFill>
              </a:rPr>
              <a:t>夸张</a:t>
            </a:r>
            <a:r>
              <a:rPr lang="zh-CN" altLang="en-US" sz="3200" dirty="0">
                <a:solidFill>
                  <a:schemeClr val="tx1"/>
                </a:solidFill>
              </a:rPr>
              <a:t>来塑造形象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反映生活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对儿童进行思想教育。童话</a:t>
            </a:r>
            <a:r>
              <a:rPr lang="zh-CN" altLang="en-US" sz="3200" dirty="0" smtClean="0">
                <a:solidFill>
                  <a:schemeClr val="tx1"/>
                </a:solidFill>
              </a:rPr>
              <a:t>常用</a:t>
            </a:r>
            <a:r>
              <a:rPr lang="zh-CN" altLang="en-US" sz="3200" u="sng" dirty="0">
                <a:solidFill>
                  <a:srgbClr val="FF0000"/>
                </a:solidFill>
              </a:rPr>
              <a:t>拟人</a:t>
            </a:r>
            <a:r>
              <a:rPr lang="zh-CN" altLang="en-US" sz="3200" dirty="0">
                <a:solidFill>
                  <a:schemeClr val="tx1"/>
                </a:solidFill>
              </a:rPr>
              <a:t>化</a:t>
            </a:r>
            <a:r>
              <a:rPr lang="zh-CN" altLang="en-US" sz="3200" dirty="0" smtClean="0">
                <a:solidFill>
                  <a:schemeClr val="tx1"/>
                </a:solidFill>
              </a:rPr>
              <a:t>的象征手法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让</a:t>
            </a:r>
            <a:r>
              <a:rPr lang="zh-CN" altLang="en-US" sz="3200" dirty="0" smtClean="0">
                <a:solidFill>
                  <a:schemeClr val="tx1"/>
                </a:solidFill>
              </a:rPr>
              <a:t>动物、植物、矿物等披上人的外衣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赋予他们以人的</a:t>
            </a:r>
            <a:r>
              <a:rPr lang="zh-CN" altLang="en-US" sz="3200" dirty="0">
                <a:solidFill>
                  <a:schemeClr val="tx1"/>
                </a:solidFill>
              </a:rPr>
              <a:t>思想和意识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能够像人一样生活着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活动着。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语言通俗生动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故事性强而且富有浓厚的趣味性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以便</a:t>
            </a:r>
            <a:r>
              <a:rPr lang="zh-CN" altLang="en-US" sz="3200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儿童能在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阅读中受到有益的教育。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情节完整、离奇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并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常用</a:t>
            </a: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反复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叙述的方法。</a:t>
            </a:r>
            <a:endParaRPr lang="zh-CN" altLang="en-US" sz="3200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5490" y="943982"/>
            <a:ext cx="2715899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60659" y="2069436"/>
            <a:ext cx="32752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1433830" y="681360"/>
            <a:ext cx="3095625" cy="6417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0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2126615" y="1410970"/>
            <a:ext cx="1932305" cy="3348355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衣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职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圈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钦差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赏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赐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随声附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7061200" y="1323340"/>
            <a:ext cx="2437765" cy="31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/>
              <a:t>xu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sz="3200" dirty="0"/>
              <a:t>n</a:t>
            </a:r>
            <a:r>
              <a:rPr lang="en-US" sz="3200" dirty="0"/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耀</a:t>
            </a:r>
            <a:r>
              <a:rPr lang="zh-CN" sz="3200" dirty="0"/>
              <a:t> </a:t>
            </a:r>
            <a:endParaRPr lang="zh-CN" sz="3200" dirty="0"/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滑</a:t>
            </a:r>
            <a:r>
              <a:rPr lang="en-US" sz="3200" dirty="0">
                <a:sym typeface="+mn-ea"/>
              </a:rPr>
              <a:t> </a:t>
            </a:r>
            <a:r>
              <a:rPr altLang="zh-CN" sz="3200" dirty="0">
                <a:sym typeface="+mn-ea"/>
              </a:rPr>
              <a:t>jī</a:t>
            </a:r>
            <a:endParaRPr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>
                <a:sym typeface="+mn-ea"/>
              </a:rPr>
              <a:t>bì</a:t>
            </a:r>
            <a:r>
              <a:rPr lang="en-US" sz="3200" dirty="0">
                <a:sym typeface="+mn-ea"/>
              </a:rPr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</a:t>
            </a:r>
            <a:endParaRPr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chéng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报</a:t>
            </a:r>
            <a:r>
              <a:rPr lang="zh-CN" altLang="zh-CN" sz="3200" dirty="0">
                <a:sym typeface="+mn-ea"/>
              </a:rPr>
              <a:t> 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>
                <a:sym typeface="+mn-ea"/>
              </a:rPr>
              <a:t>xūn</a:t>
            </a:r>
            <a:r>
              <a:rPr lang="en-US" sz="3200" dirty="0">
                <a:sym typeface="+mn-ea"/>
              </a:rPr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章</a:t>
            </a:r>
            <a:endParaRPr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御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dirty="0">
                <a:sym typeface="+mn-ea"/>
              </a:rPr>
              <a:t>pìn 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jué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士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dirty="0">
                <a:sym typeface="+mn-ea"/>
              </a:rPr>
              <a:t>xi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zh-CN" altLang="zh-CN" sz="3200" dirty="0">
                <a:sym typeface="+mn-ea"/>
              </a:rPr>
              <a:t>n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h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zh-CN" altLang="zh-CN" sz="3200" dirty="0">
                <a:sym typeface="+mn-ea"/>
              </a:rPr>
              <a:t>i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人听闻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4058920" y="1323340"/>
            <a:ext cx="1739900" cy="389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gēng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chèn</a:t>
            </a:r>
            <a:endParaRPr lang="en-US" altLang="zh-CN" sz="3200" dirty="0" err="1" smtClean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45000"/>
              </a:lnSpc>
              <a:buClr>
                <a:schemeClr val="tx1"/>
              </a:buClr>
              <a:buSzPct val="75000"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qu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n</a:t>
            </a:r>
            <a:endParaRPr lang="en-US" altLang="zh-CN" sz="3200" dirty="0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qīn ch</a:t>
            </a:r>
            <a:r>
              <a:rPr lang="en-US" altLang="zh-CN" sz="3200" b="1" dirty="0" err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i</a:t>
            </a:r>
            <a:endParaRPr lang="en-US" altLang="zh-CN" sz="3200" dirty="0" err="1" smtClean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cì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hè</a:t>
            </a:r>
            <a:endParaRPr lang="en-US" altLang="zh-CN" sz="3200" dirty="0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6856889" y="681360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对吗？</a:t>
            </a:r>
            <a:endParaRPr lang="zh-CN" altLang="en-US" sz="36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Rot="1" noChangeArrowheads="1"/>
          </p:cNvSpPr>
          <p:nvPr/>
        </p:nvSpPr>
        <p:spPr bwMode="auto">
          <a:xfrm>
            <a:off x="9188450" y="1323340"/>
            <a:ext cx="1421765" cy="4751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炫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稽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陛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呈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勋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聘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爵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衔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骇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2126615" y="5552440"/>
            <a:ext cx="442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形容没有主见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矩形 13315"/>
          <p:cNvSpPr/>
          <p:nvPr/>
        </p:nvSpPr>
        <p:spPr>
          <a:xfrm>
            <a:off x="7152958" y="6186488"/>
            <a:ext cx="33861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使人听了非常震惊。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399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2" name="矩形 16411" descr="中国教育出版网"/>
          <p:cNvSpPr>
            <a:spLocks noChangeArrowheads="1"/>
          </p:cNvSpPr>
          <p:nvPr/>
        </p:nvSpPr>
        <p:spPr bwMode="auto">
          <a:xfrm>
            <a:off x="1331245" y="6078986"/>
            <a:ext cx="11988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文中各种人物是</a:t>
            </a:r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围绕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“骗”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进行活动的？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" name="文本框 16386" descr="中国教育出版网"/>
          <p:cNvSpPr txBox="1">
            <a:spLocks noChangeArrowheads="1"/>
          </p:cNvSpPr>
          <p:nvPr/>
        </p:nvSpPr>
        <p:spPr bwMode="auto">
          <a:xfrm rot="972975">
            <a:off x="4071531" y="2622084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受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2" name="文本框 16387" descr="中国教育出版网"/>
          <p:cNvSpPr txBox="1">
            <a:spLocks noChangeArrowheads="1"/>
          </p:cNvSpPr>
          <p:nvPr/>
        </p:nvSpPr>
        <p:spPr bwMode="auto">
          <a:xfrm>
            <a:off x="6096000" y="1905000"/>
            <a:ext cx="7196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助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3" name="文本框 16388" descr="中国教育出版网"/>
          <p:cNvSpPr txBox="1">
            <a:spLocks noChangeArrowheads="1"/>
          </p:cNvSpPr>
          <p:nvPr/>
        </p:nvSpPr>
        <p:spPr bwMode="auto">
          <a:xfrm rot="-1190474">
            <a:off x="7112000" y="2514601"/>
            <a:ext cx="71331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传</a:t>
            </a:r>
            <a:endParaRPr lang="zh-CN" altLang="en-US" sz="32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4" name="文本框 16389" descr="中国教育出版网"/>
          <p:cNvSpPr txBox="1">
            <a:spLocks noChangeArrowheads="1"/>
          </p:cNvSpPr>
          <p:nvPr/>
        </p:nvSpPr>
        <p:spPr bwMode="auto">
          <a:xfrm rot="-2457679">
            <a:off x="4311651" y="4005263"/>
            <a:ext cx="673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行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5" name="文本框 16390" descr="中国教育出版网"/>
          <p:cNvSpPr txBox="1">
            <a:spLocks noChangeArrowheads="1"/>
          </p:cNvSpPr>
          <p:nvPr/>
        </p:nvSpPr>
        <p:spPr bwMode="auto">
          <a:xfrm rot="2680347">
            <a:off x="6664448" y="4290548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揭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76" name="组合 16391" descr="中国教育出版网"/>
          <p:cNvGrpSpPr/>
          <p:nvPr/>
        </p:nvGrpSpPr>
        <p:grpSpPr bwMode="auto">
          <a:xfrm>
            <a:off x="4946652" y="2705101"/>
            <a:ext cx="2112433" cy="1560513"/>
            <a:chOff x="2400" y="2122"/>
            <a:chExt cx="998" cy="998"/>
          </a:xfrm>
        </p:grpSpPr>
        <p:sp>
          <p:nvSpPr>
            <p:cNvPr id="77" name="椭圆 16392"/>
            <p:cNvSpPr>
              <a:spLocks noChangeArrowheads="1"/>
            </p:cNvSpPr>
            <p:nvPr/>
          </p:nvSpPr>
          <p:spPr bwMode="auto">
            <a:xfrm>
              <a:off x="2400" y="2122"/>
              <a:ext cx="998" cy="998"/>
            </a:xfrm>
            <a:prstGeom prst="ellipse">
              <a:avLst/>
            </a:prstGeom>
            <a:solidFill>
              <a:schemeClr val="accent1">
                <a:alpha val="30196"/>
              </a:schemeClr>
            </a:solidFill>
            <a:ln w="28575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8" name="文本框 16393"/>
            <p:cNvSpPr txBox="1">
              <a:spLocks noChangeArrowheads="1"/>
            </p:cNvSpPr>
            <p:nvPr/>
          </p:nvSpPr>
          <p:spPr bwMode="auto">
            <a:xfrm>
              <a:off x="2535" y="2151"/>
              <a:ext cx="604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骗</a:t>
              </a:r>
              <a:endParaRPr lang="zh-CN" altLang="en-US" sz="8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79" name="组合 16394" descr="中国教育出版网"/>
          <p:cNvGrpSpPr/>
          <p:nvPr/>
        </p:nvGrpSpPr>
        <p:grpSpPr bwMode="auto">
          <a:xfrm>
            <a:off x="2150746" y="885825"/>
            <a:ext cx="8058149" cy="5349875"/>
            <a:chOff x="930" y="527"/>
            <a:chExt cx="3807" cy="3370"/>
          </a:xfrm>
        </p:grpSpPr>
        <p:sp>
          <p:nvSpPr>
            <p:cNvPr id="80" name="椭圆 16395"/>
            <p:cNvSpPr>
              <a:spLocks noChangeArrowheads="1"/>
            </p:cNvSpPr>
            <p:nvPr/>
          </p:nvSpPr>
          <p:spPr bwMode="auto">
            <a:xfrm>
              <a:off x="930" y="1322"/>
              <a:ext cx="817" cy="79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椭圆 16396"/>
            <p:cNvSpPr>
              <a:spLocks noChangeArrowheads="1"/>
            </p:cNvSpPr>
            <p:nvPr/>
          </p:nvSpPr>
          <p:spPr bwMode="auto">
            <a:xfrm>
              <a:off x="3451" y="2893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" name="椭圆 16397"/>
            <p:cNvSpPr>
              <a:spLocks noChangeArrowheads="1"/>
            </p:cNvSpPr>
            <p:nvPr/>
          </p:nvSpPr>
          <p:spPr bwMode="auto">
            <a:xfrm>
              <a:off x="1429" y="2893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" name="椭圆 16398"/>
            <p:cNvSpPr>
              <a:spLocks noChangeArrowheads="1"/>
            </p:cNvSpPr>
            <p:nvPr/>
          </p:nvSpPr>
          <p:spPr bwMode="auto">
            <a:xfrm>
              <a:off x="3872" y="1441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4" name="椭圆 16399"/>
            <p:cNvSpPr>
              <a:spLocks noChangeArrowheads="1"/>
            </p:cNvSpPr>
            <p:nvPr/>
          </p:nvSpPr>
          <p:spPr bwMode="auto">
            <a:xfrm>
              <a:off x="2427" y="527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5" name="文本框 16400"/>
            <p:cNvSpPr txBox="1">
              <a:spLocks noChangeArrowheads="1"/>
            </p:cNvSpPr>
            <p:nvPr/>
          </p:nvSpPr>
          <p:spPr bwMode="auto">
            <a:xfrm>
              <a:off x="1406" y="3060"/>
              <a:ext cx="81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骗子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6" name="文本框 16401"/>
            <p:cNvSpPr txBox="1">
              <a:spLocks noChangeArrowheads="1"/>
            </p:cNvSpPr>
            <p:nvPr/>
          </p:nvSpPr>
          <p:spPr bwMode="auto">
            <a:xfrm>
              <a:off x="949" y="2058"/>
              <a:ext cx="74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0033CC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dirty="0" smtClean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皇</a:t>
              </a:r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帝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7" name="文本框 16402"/>
            <p:cNvSpPr txBox="1">
              <a:spLocks noChangeArrowheads="1"/>
            </p:cNvSpPr>
            <p:nvPr/>
          </p:nvSpPr>
          <p:spPr bwMode="auto">
            <a:xfrm>
              <a:off x="2322" y="680"/>
              <a:ext cx="72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官员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8" name="文本框 16403"/>
            <p:cNvSpPr txBox="1">
              <a:spLocks noChangeArrowheads="1"/>
            </p:cNvSpPr>
            <p:nvPr/>
          </p:nvSpPr>
          <p:spPr bwMode="auto">
            <a:xfrm>
              <a:off x="3921" y="1715"/>
              <a:ext cx="81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百姓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9" name="文本框 16404"/>
            <p:cNvSpPr txBox="1">
              <a:spLocks noChangeArrowheads="1"/>
            </p:cNvSpPr>
            <p:nvPr/>
          </p:nvSpPr>
          <p:spPr bwMode="auto">
            <a:xfrm>
              <a:off x="3684" y="3147"/>
              <a:ext cx="72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孩子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0" name="直接连接符 16405"/>
            <p:cNvSpPr>
              <a:spLocks noChangeShapeType="1"/>
            </p:cNvSpPr>
            <p:nvPr/>
          </p:nvSpPr>
          <p:spPr bwMode="auto">
            <a:xfrm>
              <a:off x="2817" y="1152"/>
              <a:ext cx="0" cy="59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直接连接符 16406"/>
            <p:cNvSpPr>
              <a:spLocks noChangeShapeType="1"/>
            </p:cNvSpPr>
            <p:nvPr/>
          </p:nvSpPr>
          <p:spPr bwMode="auto">
            <a:xfrm flipV="1">
              <a:off x="2111" y="2611"/>
              <a:ext cx="453" cy="408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直接连接符 16407"/>
            <p:cNvSpPr>
              <a:spLocks noChangeShapeType="1"/>
            </p:cNvSpPr>
            <p:nvPr/>
          </p:nvSpPr>
          <p:spPr bwMode="auto">
            <a:xfrm flipH="1" flipV="1">
              <a:off x="3158" y="2465"/>
              <a:ext cx="434" cy="401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直接连接符 16408"/>
            <p:cNvSpPr>
              <a:spLocks noChangeShapeType="1"/>
            </p:cNvSpPr>
            <p:nvPr/>
          </p:nvSpPr>
          <p:spPr bwMode="auto">
            <a:xfrm flipH="1">
              <a:off x="3290" y="1795"/>
              <a:ext cx="590" cy="22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直接连接符 16409"/>
            <p:cNvSpPr>
              <a:spLocks noChangeShapeType="1"/>
            </p:cNvSpPr>
            <p:nvPr/>
          </p:nvSpPr>
          <p:spPr bwMode="auto">
            <a:xfrm>
              <a:off x="1716" y="1909"/>
              <a:ext cx="648" cy="19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95" name="图片 94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156" y="1843088"/>
            <a:ext cx="1932821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中国教育出版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125" y="594088"/>
            <a:ext cx="2584992" cy="124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中国教育出版网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911" y="4509621"/>
            <a:ext cx="1982604" cy="12010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图片 97" descr="中国教育出版网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26" y="1905000"/>
            <a:ext cx="1845733" cy="14906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图片 98" descr="中国教育出版网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509" y="4364116"/>
            <a:ext cx="2303006" cy="13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0" name="组合 99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故事情节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2" grpId="0"/>
      <p:bldP spid="71" grpId="0"/>
      <p:bldP spid="72" grpId="0"/>
      <p:bldP spid="73" grpId="0"/>
      <p:bldP spid="74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文本框 17410" descr="中国教育出版网"/>
          <p:cNvSpPr txBox="1">
            <a:spLocks noChangeArrowheads="1"/>
          </p:cNvSpPr>
          <p:nvPr/>
        </p:nvSpPr>
        <p:spPr bwMode="auto">
          <a:xfrm>
            <a:off x="3104515" y="1773555"/>
            <a:ext cx="135191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引子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开端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发展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高潮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结局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矩形 17411" descr="中国教育出版网"/>
          <p:cNvSpPr>
            <a:spLocks noChangeArrowheads="1"/>
          </p:cNvSpPr>
          <p:nvPr/>
        </p:nvSpPr>
        <p:spPr bwMode="auto">
          <a:xfrm>
            <a:off x="4751917" y="179387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皇帝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矩形 17412" descr="中国教育出版网"/>
          <p:cNvSpPr>
            <a:spLocks noChangeArrowheads="1"/>
          </p:cNvSpPr>
          <p:nvPr/>
        </p:nvSpPr>
        <p:spPr bwMode="auto">
          <a:xfrm>
            <a:off x="4847167" y="2576514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骗子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4" name="矩形 17413" descr="中国教育出版网"/>
          <p:cNvSpPr>
            <a:spLocks noChangeArrowheads="1"/>
          </p:cNvSpPr>
          <p:nvPr/>
        </p:nvSpPr>
        <p:spPr bwMode="auto">
          <a:xfrm>
            <a:off x="4751917" y="33782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君臣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5" name="矩形 17414" descr="中国教育出版网"/>
          <p:cNvSpPr>
            <a:spLocks noChangeArrowheads="1"/>
          </p:cNvSpPr>
          <p:nvPr/>
        </p:nvSpPr>
        <p:spPr bwMode="auto">
          <a:xfrm>
            <a:off x="4847167" y="42259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皇帝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6" name="矩形 17415" descr="中国教育出版网"/>
          <p:cNvSpPr>
            <a:spLocks noChangeArrowheads="1"/>
          </p:cNvSpPr>
          <p:nvPr/>
        </p:nvSpPr>
        <p:spPr bwMode="auto">
          <a:xfrm>
            <a:off x="4847167" y="5010150"/>
            <a:ext cx="329353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小孩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8" name="矩形 17417" descr="中国教育出版网"/>
          <p:cNvSpPr>
            <a:spLocks noChangeArrowheads="1"/>
          </p:cNvSpPr>
          <p:nvPr/>
        </p:nvSpPr>
        <p:spPr bwMode="auto">
          <a:xfrm>
            <a:off x="5903385" y="1773239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9" name="矩形 17418" descr="中国教育出版网"/>
          <p:cNvSpPr>
            <a:spLocks noChangeArrowheads="1"/>
          </p:cNvSpPr>
          <p:nvPr/>
        </p:nvSpPr>
        <p:spPr bwMode="auto">
          <a:xfrm>
            <a:off x="5907373" y="2565399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0" name="矩形 17419" descr="中国教育出版网"/>
          <p:cNvSpPr>
            <a:spLocks noChangeArrowheads="1"/>
          </p:cNvSpPr>
          <p:nvPr/>
        </p:nvSpPr>
        <p:spPr bwMode="auto">
          <a:xfrm>
            <a:off x="5873088" y="3357563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1" name="矩形 17420" descr="中国教育出版网"/>
          <p:cNvSpPr>
            <a:spLocks noChangeArrowheads="1"/>
          </p:cNvSpPr>
          <p:nvPr/>
        </p:nvSpPr>
        <p:spPr bwMode="auto">
          <a:xfrm>
            <a:off x="5898898" y="4217989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展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2" name="矩形 17421" descr="中国教育出版网"/>
          <p:cNvSpPr>
            <a:spLocks noChangeArrowheads="1"/>
          </p:cNvSpPr>
          <p:nvPr/>
        </p:nvSpPr>
        <p:spPr bwMode="auto">
          <a:xfrm>
            <a:off x="5887709" y="5013325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揭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1613826" descr="中国教育出版网"/>
          <p:cNvSpPr>
            <a:spLocks noChangeArrowheads="1" noChangeShapeType="1" noTextEdit="1"/>
          </p:cNvSpPr>
          <p:nvPr/>
        </p:nvSpPr>
        <p:spPr bwMode="auto">
          <a:xfrm>
            <a:off x="381001" y="71438"/>
            <a:ext cx="3839633" cy="962025"/>
          </a:xfrm>
          <a:prstGeom prst="rect">
            <a:avLst/>
          </a:prstGeom>
        </p:spPr>
        <p:txBody>
          <a:bodyPr wrap="none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    </a:t>
            </a:r>
            <a:endParaRPr lang="zh-CN" altLang="en-US" sz="48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5616" name="Text Box 18" descr="中国教育出版网"/>
          <p:cNvSpPr txBox="1">
            <a:spLocks noChangeArrowheads="1"/>
          </p:cNvSpPr>
          <p:nvPr/>
        </p:nvSpPr>
        <p:spPr bwMode="auto">
          <a:xfrm>
            <a:off x="9334500" y="1647826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617" name="Rectangle 19" descr="中国教育出版网"/>
          <p:cNvSpPr>
            <a:spLocks noChangeArrowheads="1"/>
          </p:cNvSpPr>
          <p:nvPr/>
        </p:nvSpPr>
        <p:spPr bwMode="auto">
          <a:xfrm>
            <a:off x="7564820" y="1801994"/>
            <a:ext cx="20212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8" name="Rectangle 20" descr="中国教育出版网"/>
          <p:cNvSpPr>
            <a:spLocks noChangeArrowheads="1"/>
          </p:cNvSpPr>
          <p:nvPr/>
        </p:nvSpPr>
        <p:spPr bwMode="auto">
          <a:xfrm>
            <a:off x="7564968" y="2583498"/>
            <a:ext cx="3451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9" name="Rectangle 22" descr="中国教育出版网"/>
          <p:cNvSpPr>
            <a:spLocks noChangeArrowheads="1"/>
          </p:cNvSpPr>
          <p:nvPr/>
        </p:nvSpPr>
        <p:spPr bwMode="auto">
          <a:xfrm>
            <a:off x="7599258" y="5014913"/>
            <a:ext cx="38614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33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20" name="Rectangle 23" descr="中国教育出版网"/>
          <p:cNvSpPr>
            <a:spLocks noChangeArrowheads="1"/>
          </p:cNvSpPr>
          <p:nvPr/>
        </p:nvSpPr>
        <p:spPr bwMode="auto">
          <a:xfrm>
            <a:off x="7599258" y="4190366"/>
            <a:ext cx="38614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21" name="Rectangle 24" descr="中国教育出版网"/>
          <p:cNvSpPr>
            <a:spLocks noChangeArrowheads="1"/>
          </p:cNvSpPr>
          <p:nvPr/>
        </p:nvSpPr>
        <p:spPr bwMode="auto">
          <a:xfrm>
            <a:off x="7598834" y="3365183"/>
            <a:ext cx="36563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9470" y="658495"/>
            <a:ext cx="2796540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梳</a:t>
            </a:r>
            <a:r>
              <a:rPr lang="zh-CN" altLang="en-US" sz="32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理脉络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2056765" y="1793875"/>
            <a:ext cx="48895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皇帝的新装为线索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梳理脉络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17412" grpId="0"/>
      <p:bldP spid="17413" grpId="0"/>
      <p:bldP spid="17414" grpId="0"/>
      <p:bldP spid="17415" grpId="0"/>
      <p:bldP spid="17416" grpId="0"/>
      <p:bldP spid="17418" grpId="0"/>
      <p:bldP spid="17419" grpId="0"/>
      <p:bldP spid="17420" grpId="0"/>
      <p:bldP spid="17421" grpId="0"/>
      <p:bldP spid="1742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8433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544233" y="684399"/>
            <a:ext cx="10972800" cy="1143000"/>
          </a:xfrm>
        </p:spPr>
        <p:txBody>
          <a:bodyPr anchor="ctr"/>
          <a:lstStyle/>
          <a:p>
            <a:r>
              <a:rPr lang="zh-CN" altLang="en-US" sz="4200" dirty="0" smtClean="0">
                <a:latin typeface="黑体" panose="02010609060101010101" charset="-122"/>
                <a:ea typeface="黑体" panose="02010609060101010101" charset="-122"/>
              </a:rPr>
              <a:t>概述皇帝的特点：</a:t>
            </a:r>
            <a:endParaRPr lang="zh-CN" altLang="en-US" sz="4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2579" name="内容占位符 18434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952748" y="1732149"/>
            <a:ext cx="10972800" cy="4525962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服装费用：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心思兴趣：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换衣次数：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3200" dirty="0" smtClean="0"/>
          </a:p>
        </p:txBody>
      </p:sp>
      <p:sp>
        <p:nvSpPr>
          <p:cNvPr id="26628" name="文本框 18435" descr="中国教育出版网"/>
          <p:cNvSpPr txBox="1">
            <a:spLocks noChangeArrowheads="1"/>
          </p:cNvSpPr>
          <p:nvPr/>
        </p:nvSpPr>
        <p:spPr bwMode="auto">
          <a:xfrm>
            <a:off x="549338" y="806854"/>
            <a:ext cx="1533676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引子：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8437" name="云形标注 18436" descr="中国教育出版网"/>
          <p:cNvSpPr>
            <a:spLocks noChangeArrowheads="1"/>
          </p:cNvSpPr>
          <p:nvPr/>
        </p:nvSpPr>
        <p:spPr bwMode="auto">
          <a:xfrm>
            <a:off x="4233583" y="4343400"/>
            <a:ext cx="4547347" cy="1990166"/>
          </a:xfrm>
          <a:prstGeom prst="cloudCallout">
            <a:avLst>
              <a:gd name="adj1" fmla="val -66386"/>
              <a:gd name="adj2" fmla="val -94711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夸张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的手法突出皇帝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荒唐昏庸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的程度</a:t>
            </a:r>
            <a:endParaRPr lang="zh-CN" altLang="en-US" sz="3200" b="1" dirty="0" smtClean="0">
              <a:solidFill>
                <a:srgbClr val="1D2CE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8" name="文本框 18437" descr="中国教育出版网"/>
          <p:cNvSpPr txBox="1">
            <a:spLocks noChangeArrowheads="1"/>
          </p:cNvSpPr>
          <p:nvPr/>
        </p:nvSpPr>
        <p:spPr bwMode="auto">
          <a:xfrm>
            <a:off x="7150846" y="990567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爱新装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成癖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文本框 18438" descr="中国教育出版网"/>
          <p:cNvSpPr txBox="1">
            <a:spLocks noChangeArrowheads="1"/>
          </p:cNvSpPr>
          <p:nvPr/>
        </p:nvSpPr>
        <p:spPr bwMode="auto">
          <a:xfrm>
            <a:off x="3626471" y="1750554"/>
            <a:ext cx="2656496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不惜倾其所有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440" name="文本框 18439" descr="中国教育出版网"/>
          <p:cNvSpPr txBox="1">
            <a:spLocks noChangeArrowheads="1"/>
          </p:cNvSpPr>
          <p:nvPr/>
        </p:nvSpPr>
        <p:spPr bwMode="auto">
          <a:xfrm>
            <a:off x="3626471" y="2271993"/>
            <a:ext cx="26564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最爱炫耀新衣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文本框 18440" descr="中国教育出版网"/>
          <p:cNvSpPr txBox="1">
            <a:spLocks noChangeArrowheads="1"/>
          </p:cNvSpPr>
          <p:nvPr/>
        </p:nvSpPr>
        <p:spPr bwMode="auto">
          <a:xfrm>
            <a:off x="3691466" y="2828085"/>
            <a:ext cx="2656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每一天每点钟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152579" grpId="0" build="p"/>
      <p:bldP spid="18437" grpId="0" bldLvl="0" animBg="1"/>
      <p:bldP spid="18438" grpId="0"/>
      <p:bldP spid="18439" grpId="0"/>
      <p:bldP spid="18440" grpId="0"/>
      <p:bldP spid="1844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6357</Words>
  <Application>WPS 演示</Application>
  <PresentationFormat>自定义</PresentationFormat>
  <Paragraphs>511</Paragraphs>
  <Slides>38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60" baseType="lpstr">
      <vt:lpstr>Arial</vt:lpstr>
      <vt:lpstr>宋体</vt:lpstr>
      <vt:lpstr>Wingdings</vt:lpstr>
      <vt:lpstr>思源黑体 CN Bold</vt:lpstr>
      <vt:lpstr>黑体</vt:lpstr>
      <vt:lpstr>思源黑体 CN Regular</vt:lpstr>
      <vt:lpstr>Times New Roman</vt:lpstr>
      <vt:lpstr>SimSun-ExtB</vt:lpstr>
      <vt:lpstr>Calibri</vt:lpstr>
      <vt:lpstr>思源宋体 CN SemiBold</vt:lpstr>
      <vt:lpstr>新宋体</vt:lpstr>
      <vt:lpstr>方正楷体_GBK</vt:lpstr>
      <vt:lpstr>微软雅黑</vt:lpstr>
      <vt:lpstr>楷体_GB2312</vt:lpstr>
      <vt:lpstr>华文新魏</vt:lpstr>
      <vt:lpstr>Arial Unicode MS</vt:lpstr>
      <vt:lpstr>等线</vt:lpstr>
      <vt:lpstr>Wingdings 2</vt:lpstr>
      <vt:lpstr>PMingLiU-ExtB</vt:lpstr>
      <vt:lpstr>楷体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你能读得准吗？</vt:lpstr>
      <vt:lpstr>PowerPoint 演示文稿</vt:lpstr>
      <vt:lpstr>PowerPoint 演示文稿</vt:lpstr>
      <vt:lpstr>概述皇帝的特点：</vt:lpstr>
      <vt:lpstr>   骗子投饵诱皇帝上钩</vt:lpstr>
      <vt:lpstr>分别写出两大臣和皇帝看新装时的表现</vt:lpstr>
      <vt:lpstr>皇帝穿新衣游行的情形</vt:lpstr>
      <vt:lpstr>新衣真面目被揭穿,皇帝及其官员丑态毕露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512</cp:revision>
  <dcterms:created xsi:type="dcterms:W3CDTF">2017-08-03T09:01:00Z</dcterms:created>
  <dcterms:modified xsi:type="dcterms:W3CDTF">2021-12-14T12:01:21Z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618527BF4325450BAF4653AE5A57EC18</vt:lpwstr>
  </property>
</Properties>
</file>