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1" r:id="rId1"/>
  </p:sldMasterIdLst>
  <p:sldIdLst>
    <p:sldId id="271" r:id="rId2"/>
    <p:sldId id="259" r:id="rId3"/>
    <p:sldId id="272" r:id="rId4"/>
    <p:sldId id="262" r:id="rId5"/>
    <p:sldId id="273" r:id="rId6"/>
    <p:sldId id="274" r:id="rId7"/>
    <p:sldId id="260" r:id="rId8"/>
    <p:sldId id="275" r:id="rId9"/>
    <p:sldId id="265" r:id="rId10"/>
    <p:sldId id="276" r:id="rId11"/>
    <p:sldId id="266" r:id="rId12"/>
    <p:sldId id="277" r:id="rId1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318" autoAdjust="0"/>
    <p:restoredTop sz="94660" autoAdjust="0"/>
  </p:normalViewPr>
  <p:slideViewPr>
    <p:cSldViewPr>
      <p:cViewPr varScale="1">
        <p:scale>
          <a:sx n="61" d="100"/>
          <a:sy n="61" d="100"/>
        </p:scale>
        <p:origin x="-72" y="-8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7.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7.xml"/><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B04D792-5411-43BD-870E-C781719A896E}"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1D285A4-B55C-45C4-88E4-22B7183BB24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B04D792-5411-43BD-870E-C781719A896E}"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1D285A4-B55C-45C4-88E4-22B7183BB249}"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B04D792-5411-43BD-870E-C781719A896E}"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1D285A4-B55C-45C4-88E4-22B7183BB249}"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393682507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B04D792-5411-43BD-870E-C781719A896E}"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1D285A4-B55C-45C4-88E4-22B7183BB249}"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4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5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6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4293096"/>
            <a:ext cx="7772400" cy="487449"/>
          </a:xfrm>
          <a:prstGeom prst="rect">
            <a:avLst/>
          </a:prstGeom>
        </p:spPr>
        <p:txBody>
          <a:bodyPr>
            <a:noAutofit/>
          </a:bodyPr>
          <a:lstStyle>
            <a:lvl1pPr>
              <a:defRPr sz="4800" b="1">
                <a:solidFill>
                  <a:schemeClr val="tx1"/>
                </a:solidFill>
                <a:latin typeface="黑体" pitchFamily="2" charset="-122"/>
                <a:ea typeface="黑体"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2694165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pic>
        <p:nvPicPr>
          <p:cNvPr id="5" name="图片 4" descr="font.png"/>
          <p:cNvPicPr>
            <a:picLocks noChangeAspect="1"/>
          </p:cNvPicPr>
          <p:nvPr userDrawn="1"/>
        </p:nvPicPr>
        <p:blipFill>
          <a:blip r:embed="rId2">
            <a:extLst>
              <a:ext uri="{28A0092B-C50C-407E-A947-70E740481C1C}">
                <a14:useLocalDpi xmlns:a14="http://schemas.microsoft.com/office/drawing/2010/main" xmlns="" val="0"/>
              </a:ext>
            </a:extLst>
          </a:blip>
          <a:srcRect/>
          <a:stretch>
            <a:fillRect/>
          </a:stretch>
        </p:blipFill>
        <p:spPr bwMode="auto">
          <a:xfrm>
            <a:off x="785813" y="1535113"/>
            <a:ext cx="803275" cy="1787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标题占位符 1"/>
          <p:cNvSpPr>
            <a:spLocks noGrp="1"/>
          </p:cNvSpPr>
          <p:nvPr>
            <p:ph type="title"/>
          </p:nvPr>
        </p:nvSpPr>
        <p:spPr>
          <a:xfrm>
            <a:off x="2267744" y="1026195"/>
            <a:ext cx="6624736" cy="508918"/>
          </a:xfrm>
          <a:prstGeom prst="rect">
            <a:avLst/>
          </a:prstGeom>
        </p:spPr>
        <p:txBody>
          <a:bodyPr vert="horz" lIns="91440" tIns="45720" rIns="91440" bIns="45720" rtlCol="0" anchor="ctr">
            <a:noAutofit/>
          </a:bodyPr>
          <a:lstStyle>
            <a:lvl1pPr>
              <a:defRPr sz="2800"/>
            </a:lvl1pPr>
          </a:lstStyle>
          <a:p>
            <a:r>
              <a:rPr lang="zh-CN" altLang="en-US" smtClean="0"/>
              <a:t>单击此处编辑母版标题样式</a:t>
            </a:r>
            <a:endParaRPr lang="zh-CN" altLang="en-US" dirty="0"/>
          </a:p>
        </p:txBody>
      </p:sp>
      <p:sp>
        <p:nvSpPr>
          <p:cNvPr id="8" name="内容占位符 2"/>
          <p:cNvSpPr>
            <a:spLocks noGrp="1"/>
          </p:cNvSpPr>
          <p:nvPr>
            <p:ph idx="1"/>
          </p:nvPr>
        </p:nvSpPr>
        <p:spPr>
          <a:xfrm>
            <a:off x="2401416" y="1823144"/>
            <a:ext cx="6491064" cy="4414168"/>
          </a:xfrm>
          <a:prstGeom prst="rect">
            <a:avLst/>
          </a:prstGeom>
        </p:spPr>
        <p:txBody>
          <a:bodyPr/>
          <a:lstStyle>
            <a:lvl1pPr marL="0" indent="0">
              <a:lnSpc>
                <a:spcPct val="150000"/>
              </a:lnSpc>
              <a:buFontTx/>
              <a:buNone/>
              <a:defRPr sz="2000"/>
            </a:lvl1pPr>
            <a:lvl2pPr marL="457200" indent="0">
              <a:lnSpc>
                <a:spcPct val="150000"/>
              </a:lnSpc>
              <a:buFontTx/>
              <a:buNone/>
              <a:defRPr sz="2000"/>
            </a:lvl2pPr>
            <a:lvl3pPr marL="914400" indent="0">
              <a:lnSpc>
                <a:spcPct val="150000"/>
              </a:lnSpc>
              <a:buFontTx/>
              <a:buNone/>
              <a:defRPr sz="2000"/>
            </a:lvl3pPr>
            <a:lvl4pPr marL="1371600" indent="0">
              <a:lnSpc>
                <a:spcPct val="150000"/>
              </a:lnSpc>
              <a:buFontTx/>
              <a:buNone/>
              <a:defRPr sz="2000"/>
            </a:lvl4pPr>
            <a:lvl5pPr marL="1828800" indent="0">
              <a:lnSpc>
                <a:spcPct val="150000"/>
              </a:lnSpc>
              <a:buFontTx/>
              <a:buNone/>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grpSp>
        <p:nvGrpSpPr>
          <p:cNvPr id="2" name="组合 1"/>
          <p:cNvGrpSpPr/>
          <p:nvPr userDrawn="1"/>
        </p:nvGrpSpPr>
        <p:grpSpPr>
          <a:xfrm>
            <a:off x="2411760" y="1558504"/>
            <a:ext cx="5946429" cy="214312"/>
            <a:chOff x="2411760" y="1558504"/>
            <a:chExt cx="5946429" cy="214312"/>
          </a:xfrm>
        </p:grpSpPr>
        <p:sp>
          <p:nvSpPr>
            <p:cNvPr id="12" name="Line 46"/>
            <p:cNvSpPr>
              <a:spLocks noChangeShapeType="1"/>
            </p:cNvSpPr>
            <p:nvPr userDrawn="1"/>
          </p:nvSpPr>
          <p:spPr bwMode="auto">
            <a:xfrm>
              <a:off x="2626073" y="1663279"/>
              <a:ext cx="5732116" cy="0"/>
            </a:xfrm>
            <a:prstGeom prst="line">
              <a:avLst/>
            </a:prstGeom>
            <a:noFill/>
            <a:ln w="25400">
              <a:solidFill>
                <a:srgbClr val="5F5F5F"/>
              </a:solidFill>
              <a:prstDash val="sysDot"/>
              <a:round/>
              <a:headEnd/>
              <a:tailEnd type="oval" w="med" len="me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13" name="十六角星 12"/>
            <p:cNvSpPr/>
            <p:nvPr userDrawn="1"/>
          </p:nvSpPr>
          <p:spPr>
            <a:xfrm>
              <a:off x="2411760" y="1558504"/>
              <a:ext cx="214312"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extLst>
      <p:ext uri="{BB962C8B-B14F-4D97-AF65-F5344CB8AC3E}">
        <p14:creationId xmlns:p14="http://schemas.microsoft.com/office/powerpoint/2010/main" xmlns="" val="1650229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500"/>
                                        <p:tgtEl>
                                          <p:spTgt spid="8">
                                            <p:txEl>
                                              <p:pRg st="1" end="1"/>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Effect transition="in" filter="fade">
                                      <p:cBhvr>
                                        <p:cTn id="31" dur="500"/>
                                        <p:tgtEl>
                                          <p:spTgt spid="8">
                                            <p:txEl>
                                              <p:pRg st="3" end="3"/>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animEffect transition="in" filter="fade">
                                      <p:cBhvr>
                                        <p:cTn id="3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五边形 2">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4" name="五边形 3">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2" name="五边形 1"/>
          <p:cNvSpPr/>
          <p:nvPr userDrawn="1"/>
        </p:nvSpPr>
        <p:spPr>
          <a:xfrm>
            <a:off x="4739714"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单元导学</a:t>
            </a:r>
            <a:endParaRPr lang="zh-CN" altLang="en-US" sz="1600" dirty="0" smtClean="0">
              <a:solidFill>
                <a:schemeClr val="accent5">
                  <a:lumMod val="20000"/>
                  <a:lumOff val="80000"/>
                </a:schemeClr>
              </a:solidFill>
            </a:endParaRPr>
          </a:p>
        </p:txBody>
      </p:sp>
    </p:spTree>
    <p:extLst>
      <p:ext uri="{BB962C8B-B14F-4D97-AF65-F5344CB8AC3E}">
        <p14:creationId xmlns:p14="http://schemas.microsoft.com/office/powerpoint/2010/main" xmlns="" val="944880617"/>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138372068"/>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2016-9-17</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xmlns="" val="37282817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B04D792-5411-43BD-870E-C781719A896E}" type="datetimeFigureOut">
              <a:rPr lang="zh-CN" altLang="en-US" smtClean="0"/>
              <a:t>2016-9-17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1D285A4-B55C-45C4-88E4-22B7183BB24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B04D792-5411-43BD-870E-C781719A896E}" type="datetimeFigureOut">
              <a:rPr lang="zh-CN" altLang="en-US" smtClean="0"/>
              <a:t>2016-9-17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1D285A4-B55C-45C4-88E4-22B7183BB24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B04D792-5411-43BD-870E-C781719A896E}" type="datetimeFigureOut">
              <a:rPr lang="zh-CN" altLang="en-US" smtClean="0"/>
              <a:t>2016-9-17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1D285A4-B55C-45C4-88E4-22B7183BB24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B04D792-5411-43BD-870E-C781719A896E}" type="datetimeFigureOut">
              <a:rPr lang="zh-CN" altLang="en-US" smtClean="0"/>
              <a:t>2016-9-17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1D285A4-B55C-45C4-88E4-22B7183BB24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B04D792-5411-43BD-870E-C781719A896E}" type="datetimeFigureOut">
              <a:rPr lang="zh-CN" altLang="en-US" smtClean="0"/>
              <a:t>2016-9-17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1D285A4-B55C-45C4-88E4-22B7183BB24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B04D792-5411-43BD-870E-C781719A896E}" type="datetimeFigureOut">
              <a:rPr lang="zh-CN" altLang="en-US" smtClean="0"/>
              <a:t>2016-9-17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1D285A4-B55C-45C4-88E4-22B7183BB24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B04D792-5411-43BD-870E-C781719A896E}" type="datetimeFigureOut">
              <a:rPr lang="zh-CN" altLang="en-US" smtClean="0"/>
              <a:t>2016-9-17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1D285A4-B55C-45C4-88E4-22B7183BB24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04D792-5411-43BD-870E-C781719A896E}" type="datetimeFigureOut">
              <a:rPr lang="zh-CN" altLang="en-US" smtClean="0"/>
              <a:t>2016-9-17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1D285A4-B55C-45C4-88E4-22B7183BB24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 id="2147483863" r:id="rId12"/>
    <p:sldLayoutId id="2147483864" r:id="rId13"/>
    <p:sldLayoutId id="2147483865" r:id="rId14"/>
    <p:sldLayoutId id="2147483866" r:id="rId15"/>
    <p:sldLayoutId id="2147483867" r:id="rId16"/>
    <p:sldLayoutId id="2147483868" r:id="rId17"/>
    <p:sldLayoutId id="2147483869" r:id="rId18"/>
    <p:sldLayoutId id="2147483870" r:id="rId19"/>
    <p:sldLayoutId id="2147483871" r:id="rId20"/>
    <p:sldLayoutId id="2147483872" r:id="rId21"/>
    <p:sldLayoutId id="2147483873" r:id="rId22"/>
    <p:sldLayoutId id="2147483874" r:id="rId23"/>
    <p:sldLayoutId id="2147483840" r:id="rId24"/>
    <p:sldLayoutId id="2147483841" r:id="rId25"/>
    <p:sldLayoutId id="2147483839" r:id="rId26"/>
    <p:sldLayoutId id="2147483844" r:id="rId27"/>
    <p:sldLayoutId id="2147483847" r:id="rId28"/>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2007___1.docx"/><Relationship Id="rId2" Type="http://schemas.openxmlformats.org/officeDocument/2006/relationships/slideLayout" Target="../slideLayouts/slideLayout12.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21.xml"/><Relationship Id="rId4" Type="http://schemas.openxmlformats.org/officeDocument/2006/relationships/slide" Target="slide11.xml"/></Relationships>
</file>

<file path=ppt/slides/_rels/slide11.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22.xml"/><Relationship Id="rId4" Type="http://schemas.openxmlformats.org/officeDocument/2006/relationships/slide" Target="slide11.xml"/></Relationships>
</file>

<file path=ppt/slides/_rels/slide12.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23.xml"/><Relationship Id="rId4" Type="http://schemas.openxmlformats.org/officeDocument/2006/relationships/slide" Target="slide11.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3.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15.xml"/><Relationship Id="rId1" Type="http://schemas.openxmlformats.org/officeDocument/2006/relationships/vmlDrawing" Target="../drawings/vmlDrawing2.vml"/><Relationship Id="rId5" Type="http://schemas.openxmlformats.org/officeDocument/2006/relationships/package" Target="../embeddings/Microsoft_Office_Word_2007___2.docx"/><Relationship Id="rId4" Type="http://schemas.openxmlformats.org/officeDocument/2006/relationships/slide" Target="slide4.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16.xml"/><Relationship Id="rId1" Type="http://schemas.openxmlformats.org/officeDocument/2006/relationships/vmlDrawing" Target="../drawings/vmlDrawing3.vml"/><Relationship Id="rId5" Type="http://schemas.openxmlformats.org/officeDocument/2006/relationships/package" Target="../embeddings/Microsoft_Office_Word_2007___3.docx"/><Relationship Id="rId4" Type="http://schemas.openxmlformats.org/officeDocument/2006/relationships/slide" Target="slide4.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18.xml"/><Relationship Id="rId4" Type="http://schemas.openxmlformats.org/officeDocument/2006/relationships/slide" Target="slide11.xml"/></Relationships>
</file>

<file path=ppt/slides/_rels/slide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19.xml"/><Relationship Id="rId4" Type="http://schemas.openxmlformats.org/officeDocument/2006/relationships/slide" Target="slide11.xml"/></Relationships>
</file>

<file path=ppt/slides/_rels/slide9.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7.xml"/><Relationship Id="rId1" Type="http://schemas.openxmlformats.org/officeDocument/2006/relationships/slideLayout" Target="../slideLayouts/slideLayout20.xml"/><Relationship Id="rId4" Type="http://schemas.openxmlformats.org/officeDocument/2006/relationships/slide" Target="slide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418581770"/>
              </p:ext>
            </p:extLst>
          </p:nvPr>
        </p:nvGraphicFramePr>
        <p:xfrm>
          <a:off x="508000" y="3224897"/>
          <a:ext cx="8128000" cy="662206"/>
        </p:xfrm>
        <a:graphic>
          <a:graphicData uri="http://schemas.openxmlformats.org/presentationml/2006/ole">
            <p:oleObj spid="_x0000_s2051" name="文档" r:id="rId3" imgW="3839157" imgH="312896" progId="Word.Document.12">
              <p:embed/>
            </p:oleObj>
          </a:graphicData>
        </a:graphic>
      </p:graphicFrame>
    </p:spTree>
    <p:extLst>
      <p:ext uri="{BB962C8B-B14F-4D97-AF65-F5344CB8AC3E}">
        <p14:creationId xmlns:p14="http://schemas.microsoft.com/office/powerpoint/2010/main" xmlns="" val="37667333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8" name="矩形 7">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395536" y="1007549"/>
            <a:ext cx="8240464" cy="5373779"/>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文章表现了嫂嫂怎样的性格特点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请举例说明。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写嫂嫂能做工序复杂的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碗花糕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表现了她的灵巧、能干</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写嫂嫂大年三十叫我借枕头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表现了她的幽默、活泼</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写嫂嫂私下护</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表现了她的善良、热心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写嫂嫂在哥哥去世后不愿改嫁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表现了她的孝心、爱心、责任心。嫂嫂是个善良、朴实、机敏、幽默、快乐、勤劳能干、有孝心、有责任感的农村妇女。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这篇叙事散文突出刻画了嫂嫂的形象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但文章的题目是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碗花糕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找出文中描写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碗花糕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的地方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分析以它为题的作用。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第一部分大年三十嫂嫂给全家做了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碗花糕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。第二部分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被牛角顶伤后嫂嫂给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做</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碗花糕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。第三部分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上私塾的时候嫂嫂给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做</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碗花糕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嫂嫂被迫改嫁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临走时给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做了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碗花糕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碗花糕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是全文的线索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贯串全文。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碗花糕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表现了嫂嫂的灵巧、能干和善良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盛满了人间的真情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由此可以看出嫂嫂的至美至善。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395536" y="1484784"/>
            <a:ext cx="8240464" cy="2016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83839" y="4262786"/>
            <a:ext cx="8240464" cy="21053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370488218"/>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爱是世界上最纯洁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也是最温暖的感情。每个人都拥有爱</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每个人也都会在爱的关怀下成长。亲情、友情、爱情都会给我们带来无限的快乐和欢笑。不是母亲胜似母亲</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嫂子对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处处关怀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悉心照料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度过了一个愉快的童年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也和嫂子有了深厚的情意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这是亲情使然。在我们的生活中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是否也有令人难以忘怀的母子情、父子爱、兄弟姐妹的深情厚谊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请围绕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亲情无价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这一中心储备写作素材。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7748738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11" name="矩形 10">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2" name="矩形 11">
            <a:hlinkClick r:id="rId4" action="ppaction://hlinksldjump"/>
          </p:cNvPr>
          <p:cNvSpPr/>
          <p:nvPr/>
        </p:nvSpPr>
        <p:spPr>
          <a:xfrm>
            <a:off x="2627784" y="692696"/>
            <a:ext cx="1152128"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素材积累</a:t>
            </a:r>
            <a:endParaRPr lang="zh-CN" altLang="en-US" sz="1400" dirty="0">
              <a:solidFill>
                <a:schemeClr val="accent5">
                  <a:lumMod val="20000"/>
                  <a:lumOff val="80000"/>
                </a:schemeClr>
              </a:solidFill>
            </a:endParaRPr>
          </a:p>
        </p:txBody>
      </p:sp>
      <p:sp>
        <p:nvSpPr>
          <p:cNvPr id="2" name="Rectangle 1"/>
          <p:cNvSpPr>
            <a:spLocks noChangeAspect="1" noChangeArrowheads="1"/>
          </p:cNvSpPr>
          <p:nvPr/>
        </p:nvSpPr>
        <p:spPr bwMode="auto">
          <a:xfrm>
            <a:off x="508000" y="1681641"/>
            <a:ext cx="7952432" cy="374871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66700" eaLnBrk="0" hangingPunct="0">
              <a:tabLst>
                <a:tab pos="1028700" algn="l"/>
                <a:tab pos="1851025" algn="l"/>
                <a:tab pos="2538413" algn="l"/>
                <a:tab pos="3222625" algn="l"/>
              </a:tabLst>
              <a:defRPr>
                <a:solidFill>
                  <a:schemeClr val="tx1"/>
                </a:solidFill>
                <a:latin typeface="Arial" panose="020B0604020202020204" pitchFamily="34" charset="0"/>
              </a:defRPr>
            </a:lvl1pPr>
            <a:lvl2pPr eaLnBrk="0" hangingPunct="0">
              <a:tabLst>
                <a:tab pos="1028700" algn="l"/>
                <a:tab pos="1851025" algn="l"/>
                <a:tab pos="2538413" algn="l"/>
                <a:tab pos="3222625" algn="l"/>
              </a:tabLst>
              <a:defRPr>
                <a:solidFill>
                  <a:schemeClr val="tx1"/>
                </a:solidFill>
                <a:latin typeface="Arial" panose="020B0604020202020204" pitchFamily="34" charset="0"/>
              </a:defRPr>
            </a:lvl2pPr>
            <a:lvl3pPr eaLnBrk="0" hangingPunct="0">
              <a:tabLst>
                <a:tab pos="1028700" algn="l"/>
                <a:tab pos="1851025" algn="l"/>
                <a:tab pos="2538413" algn="l"/>
                <a:tab pos="3222625" algn="l"/>
              </a:tabLst>
              <a:defRPr>
                <a:solidFill>
                  <a:schemeClr val="tx1"/>
                </a:solidFill>
                <a:latin typeface="Arial" panose="020B0604020202020204" pitchFamily="34" charset="0"/>
              </a:defRPr>
            </a:lvl3pPr>
            <a:lvl4pPr eaLnBrk="0" hangingPunct="0">
              <a:tabLst>
                <a:tab pos="1028700" algn="l"/>
                <a:tab pos="1851025" algn="l"/>
                <a:tab pos="2538413" algn="l"/>
                <a:tab pos="3222625" algn="l"/>
              </a:tabLst>
              <a:defRPr>
                <a:solidFill>
                  <a:schemeClr val="tx1"/>
                </a:solidFill>
                <a:latin typeface="Arial" panose="020B0604020202020204" pitchFamily="34" charset="0"/>
              </a:defRPr>
            </a:lvl4pPr>
            <a:lvl5pPr eaLnBrk="0" hangingPunct="0">
              <a:tabLst>
                <a:tab pos="1028700" algn="l"/>
                <a:tab pos="1851025" algn="l"/>
                <a:tab pos="2538413" algn="l"/>
                <a:tab pos="3222625" algn="l"/>
              </a:tabLst>
              <a:defRPr>
                <a:solidFill>
                  <a:schemeClr val="tx1"/>
                </a:solidFill>
                <a:latin typeface="Arial" panose="020B0604020202020204" pitchFamily="34" charset="0"/>
              </a:defRPr>
            </a:lvl5pPr>
            <a:lvl6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6pPr>
            <a:lvl7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7pPr>
            <a:lvl8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8pPr>
            <a:lvl9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9pPr>
          </a:lstStyle>
          <a:p>
            <a:pPr marL="0" marR="0" lvl="0" indent="26670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en-US" altLang="zh-CN" sz="2200" b="0" i="0" u="none" strike="noStrike" cap="none" normalizeH="0" baseline="0" smtClean="0">
                <a:ln>
                  <a:noFill/>
                </a:ln>
                <a:solidFill>
                  <a:srgbClr val="000000"/>
                </a:solidFill>
                <a:effectLst/>
                <a:ea typeface="NEU-BZ-S9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黑体" panose="02010609060101010101" pitchFamily="49" charset="-122"/>
                <a:ea typeface="黑体" panose="02010609060101010101" pitchFamily="49" charset="-122"/>
                <a:cs typeface="Times New Roman" panose="02020603050405020304" pitchFamily="18" charset="0"/>
              </a:rPr>
              <a:t>名言警句俗语</a:t>
            </a:r>
            <a:endParaRPr kumimoji="0" lang="zh-CN" altLang="en-US" sz="2200" b="0" i="0" u="none" strike="noStrike" cap="none" normalizeH="0" baseline="0" smtClean="0">
              <a:ln>
                <a:noFill/>
              </a:ln>
              <a:solidFill>
                <a:schemeClr val="tx1"/>
              </a:solidFill>
              <a:effectLst/>
            </a:endParaRPr>
          </a:p>
          <a:p>
            <a:pPr marL="0" marR="0" lvl="0" indent="26670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姑舅亲</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辈辈亲</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打断骨头连着筋。</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谚语</a:t>
            </a:r>
            <a:endParaRPr kumimoji="0" lang="zh-CN" altLang="en-US" sz="2200" b="0" i="0" u="none" strike="noStrike" cap="none" normalizeH="0" baseline="0" smtClean="0">
              <a:ln>
                <a:noFill/>
              </a:ln>
              <a:solidFill>
                <a:schemeClr val="tx1"/>
              </a:solidFill>
              <a:effectLst/>
            </a:endParaRPr>
          </a:p>
          <a:p>
            <a:pPr marL="0" marR="0" lvl="0" indent="26670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养儿方知娘辛苦</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养女方知谢娘恩。</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谚语</a:t>
            </a:r>
            <a:endParaRPr kumimoji="0" lang="zh-CN" altLang="en-US" sz="2200" b="0" i="0" u="none" strike="noStrike" cap="none" normalizeH="0" baseline="0" smtClean="0">
              <a:ln>
                <a:noFill/>
              </a:ln>
              <a:solidFill>
                <a:schemeClr val="tx1"/>
              </a:solidFill>
              <a:effectLst/>
            </a:endParaRPr>
          </a:p>
          <a:p>
            <a:pPr marL="0" marR="0" lvl="0" indent="26670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再甜的甘蔗不如糖</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再亲的婶子不如娘。</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谚语</a:t>
            </a:r>
            <a:endParaRPr kumimoji="0" lang="zh-CN" altLang="en-US" sz="2200" b="0" i="0" u="none" strike="noStrike" cap="none" normalizeH="0" baseline="0" smtClean="0">
              <a:ln>
                <a:noFill/>
              </a:ln>
              <a:solidFill>
                <a:schemeClr val="tx1"/>
              </a:solidFill>
              <a:effectLst/>
            </a:endParaRPr>
          </a:p>
          <a:p>
            <a:pPr marL="0" marR="0" lvl="0" indent="26670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谁言寸草心</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报得三春晖。</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孟郊</a:t>
            </a:r>
            <a:endParaRPr kumimoji="0" lang="zh-CN" altLang="en-US" sz="2200" b="0" i="0" u="none" strike="noStrike" cap="none" normalizeH="0" baseline="0" smtClean="0">
              <a:ln>
                <a:noFill/>
              </a:ln>
              <a:solidFill>
                <a:schemeClr val="tx1"/>
              </a:solidFill>
              <a:effectLst/>
            </a:endParaRPr>
          </a:p>
          <a:p>
            <a:pPr marL="0" marR="0" lvl="0" indent="26670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世界上的一切光荣和骄傲</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都来自母亲。</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高尔基</a:t>
            </a:r>
            <a:endParaRPr kumimoji="0" lang="zh-CN" altLang="en-US" sz="2200" b="0" i="0" u="none" strike="noStrike" cap="none" normalizeH="0" baseline="0" smtClean="0">
              <a:ln>
                <a:noFill/>
              </a:ln>
              <a:solidFill>
                <a:schemeClr val="tx1"/>
              </a:solidFill>
              <a:effectLst/>
            </a:endParaRPr>
          </a:p>
          <a:p>
            <a:pPr marL="0" marR="0" lvl="0" indent="26670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世界上有一种最美丽的声音</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那便是母亲的呼唤。</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但丁</a:t>
            </a:r>
            <a:endParaRPr kumimoji="0" lang="zh-CN" altLang="en-US" sz="2200" b="0" i="0" u="none" strike="noStrike" cap="none" normalizeH="0" baseline="0" smtClean="0">
              <a:ln>
                <a:noFill/>
              </a:ln>
              <a:solidFill>
                <a:schemeClr val="tx1"/>
              </a:solidFill>
              <a:effectLst/>
            </a:endParaRPr>
          </a:p>
          <a:p>
            <a:pPr marL="0" marR="0" lvl="0" indent="26670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人的嘴唇所能发出的最甜美的字眼</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就是母亲</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最美好的呼唤</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就是</a:t>
            </a:r>
            <a:r>
              <a:rPr kumimoji="0" lang="zh-CN" altLang="en-US"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妈妈</a:t>
            </a:r>
            <a:r>
              <a:rPr kumimoji="0" lang="zh-CN" altLang="en-US"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a:t>
            </a:r>
            <a:r>
              <a:rPr kumimoji="0" lang="en-US" altLang="zh-CN"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						</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仿宋" panose="02010609060101010101" pitchFamily="49" charset="-122"/>
                <a:ea typeface="仿宋" panose="02010609060101010101" pitchFamily="49" charset="-122"/>
                <a:cs typeface="Times New Roman" panose="02020603050405020304" pitchFamily="18" charset="0"/>
              </a:rPr>
              <a:t>纪伯伦</a:t>
            </a:r>
            <a:endParaRPr kumimoji="0" lang="zh-CN" altLang="en-US" sz="2200" b="0" i="0" u="none" strike="noStrike" cap="none" normalizeH="0" baseline="0" smtClean="0">
              <a:ln>
                <a:noFill/>
              </a:ln>
              <a:solidFill>
                <a:schemeClr val="tx1"/>
              </a:solidFill>
              <a:effectLst/>
            </a:endParaRPr>
          </a:p>
        </p:txBody>
      </p:sp>
    </p:spTree>
    <p:extLst>
      <p:ext uri="{BB962C8B-B14F-4D97-AF65-F5344CB8AC3E}">
        <p14:creationId xmlns:p14="http://schemas.microsoft.com/office/powerpoint/2010/main" xmlns="" val="411518907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290240"/>
            <a:ext cx="8128000" cy="415498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连线</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作者</a:t>
            </a: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王充闾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王充闾</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1935</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笔名汪聪、林牧、柳荫、任之初等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辽宁省盘山县人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当代散文家。散文集有《面对历史的苍茫》《春宽梦窄》《何处是归程》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杂文集《人才诗话》</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以及旧体诗词选集等</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pic>
        <p:nvPicPr>
          <p:cNvPr id="5" name="Q05.eps" descr="id:2147488692;FounderCES"/>
          <p:cNvPicPr/>
          <p:nvPr/>
        </p:nvPicPr>
        <p:blipFill>
          <a:blip r:embed="rId4"/>
          <a:stretch>
            <a:fillRect/>
          </a:stretch>
        </p:blipFill>
        <p:spPr>
          <a:xfrm>
            <a:off x="3851920" y="1729292"/>
            <a:ext cx="1642919" cy="1817300"/>
          </a:xfrm>
          <a:prstGeom prst="rect">
            <a:avLst/>
          </a:prstGeom>
        </p:spPr>
      </p:pic>
    </p:spTree>
    <p:extLst>
      <p:ext uri="{BB962C8B-B14F-4D97-AF65-F5344CB8AC3E}">
        <p14:creationId xmlns:p14="http://schemas.microsoft.com/office/powerpoint/2010/main" xmlns="" val="4157088332"/>
      </p:ext>
    </p:extLst>
  </p:cSld>
  <p:clrMapOvr>
    <a:masterClrMapping/>
  </p:clrMapOvr>
  <p:transition spd="slow">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写作背景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在社会转型、价值失范、方位不明的精神漂流时代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如何寻找精神家园和归宿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如何寻找灵魂的栖息地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不仅是我们共同面对的时代命题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同时也应该是作家焦虑探讨的核心领域。文学最终要处理人的精神和灵魂事务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它有义务回答人类的精神难题。这可能是我们面对的永远的困惑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但王充闾的散文抒发的是一种别样的情怀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这是一种亲近、质朴、纤尘未染甚至有些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前现代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意味的生活图景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从而对这个难题作了有价值的探讨。《碗花糕》中勤劳善良、可亲可敬的憨厚的嫂子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集中体现了故乡的真善、亲人的真善、心灵的真善和情感的真善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融合成一种自然淳朴的美。在当今物质世界空前发展的时代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这种真善美应该是我们的精神家园和归宿。</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58687836"/>
      </p:ext>
    </p:extLst>
  </p:cSld>
  <p:clrMapOvr>
    <a:masterClrMapping/>
  </p:clrMapOvr>
  <p:transition spd="slow">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4"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479073653"/>
              </p:ext>
            </p:extLst>
          </p:nvPr>
        </p:nvGraphicFramePr>
        <p:xfrm>
          <a:off x="508000" y="1747537"/>
          <a:ext cx="8128000" cy="3616926"/>
        </p:xfrm>
        <a:graphic>
          <a:graphicData uri="http://schemas.openxmlformats.org/presentationml/2006/ole">
            <p:oleObj spid="_x0000_s3075" name="文档" r:id="rId5" imgW="3839157" imgH="1708865" progId="Word.Document.12">
              <p:embed/>
            </p:oleObj>
          </a:graphicData>
        </a:graphic>
      </p:graphicFrame>
      <p:sp>
        <p:nvSpPr>
          <p:cNvPr id="5" name="矩形 4"/>
          <p:cNvSpPr/>
          <p:nvPr/>
        </p:nvSpPr>
        <p:spPr>
          <a:xfrm>
            <a:off x="1687982" y="2143742"/>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110068" y="2143742"/>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588340" y="2143742"/>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109727" y="2143742"/>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687982" y="2594377"/>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275856" y="2594377"/>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036282" y="2594377"/>
            <a:ext cx="655613"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508334" y="2594377"/>
            <a:ext cx="94398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677096" y="3043389"/>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289445" y="3043389"/>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004048" y="3043389"/>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430618" y="3043389"/>
            <a:ext cx="1525757"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677090" y="3510426"/>
            <a:ext cx="1105603"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769026" y="3521312"/>
            <a:ext cx="1105603"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835696" y="4005064"/>
            <a:ext cx="1105603"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835696" y="4509120"/>
            <a:ext cx="1105603"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835696" y="4977180"/>
            <a:ext cx="1105603" cy="3213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4220267" y="4216435"/>
            <a:ext cx="1105603" cy="3213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4230906" y="4737379"/>
            <a:ext cx="1105603" cy="3213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9368533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4" presetClass="exit" presetSubtype="10" fill="hold" grpId="0" nodeType="clickEffect">
                                  <p:stCondLst>
                                    <p:cond delay="0"/>
                                  </p:stCondLst>
                                  <p:childTnLst>
                                    <p:animEffect transition="out" filter="randombar(horizontal)">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4" presetClass="exit" presetSubtype="10" fill="hold" grpId="0" nodeType="clickEffect">
                                  <p:stCondLst>
                                    <p:cond delay="0"/>
                                  </p:stCondLst>
                                  <p:childTnLst>
                                    <p:animEffect transition="out" filter="randombar(horizontal)">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4" presetClass="exit" presetSubtype="10" fill="hold" grpId="0" nodeType="clickEffect">
                                  <p:stCondLst>
                                    <p:cond delay="0"/>
                                  </p:stCondLst>
                                  <p:childTnLst>
                                    <p:animEffect transition="out" filter="randombar(horizontal)">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4" presetClass="exit" presetSubtype="10" fill="hold" grpId="0" nodeType="clickEffect">
                                  <p:stCondLst>
                                    <p:cond delay="0"/>
                                  </p:stCondLst>
                                  <p:childTnLst>
                                    <p:animEffect transition="out" filter="randombar(horizontal)">
                                      <p:cBhvr>
                                        <p:cTn id="56" dur="500"/>
                                        <p:tgtEl>
                                          <p:spTgt spid="17"/>
                                        </p:tgtEl>
                                      </p:cBhvr>
                                    </p:animEffect>
                                    <p:set>
                                      <p:cBhvr>
                                        <p:cTn id="57" dur="1" fill="hold">
                                          <p:stCondLst>
                                            <p:cond delay="499"/>
                                          </p:stCondLst>
                                        </p:cTn>
                                        <p:tgtEl>
                                          <p:spTgt spid="17"/>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4" presetClass="exit" presetSubtype="10" fill="hold" grpId="0" nodeType="clickEffect">
                                  <p:stCondLst>
                                    <p:cond delay="0"/>
                                  </p:stCondLst>
                                  <p:childTnLst>
                                    <p:animEffect transition="out" filter="randombar(horizontal)">
                                      <p:cBhvr>
                                        <p:cTn id="61" dur="500"/>
                                        <p:tgtEl>
                                          <p:spTgt spid="18"/>
                                        </p:tgtEl>
                                      </p:cBhvr>
                                    </p:animEffect>
                                    <p:set>
                                      <p:cBhvr>
                                        <p:cTn id="62" dur="1" fill="hold">
                                          <p:stCondLst>
                                            <p:cond delay="499"/>
                                          </p:stCondLst>
                                        </p:cTn>
                                        <p:tgtEl>
                                          <p:spTgt spid="18"/>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4" presetClass="exit" presetSubtype="10" fill="hold" grpId="0" nodeType="clickEffect">
                                  <p:stCondLst>
                                    <p:cond delay="0"/>
                                  </p:stCondLst>
                                  <p:childTnLst>
                                    <p:animEffect transition="out" filter="randombar(horizontal)">
                                      <p:cBhvr>
                                        <p:cTn id="66" dur="500"/>
                                        <p:tgtEl>
                                          <p:spTgt spid="19"/>
                                        </p:tgtEl>
                                      </p:cBhvr>
                                    </p:animEffect>
                                    <p:set>
                                      <p:cBhvr>
                                        <p:cTn id="67" dur="1" fill="hold">
                                          <p:stCondLst>
                                            <p:cond delay="499"/>
                                          </p:stCondLst>
                                        </p:cTn>
                                        <p:tgtEl>
                                          <p:spTgt spid="19"/>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14" presetClass="exit" presetSubtype="10" fill="hold" grpId="0" nodeType="clickEffect">
                                  <p:stCondLst>
                                    <p:cond delay="0"/>
                                  </p:stCondLst>
                                  <p:childTnLst>
                                    <p:animEffect transition="out" filter="randombar(horizontal)">
                                      <p:cBhvr>
                                        <p:cTn id="71" dur="500"/>
                                        <p:tgtEl>
                                          <p:spTgt spid="20"/>
                                        </p:tgtEl>
                                      </p:cBhvr>
                                    </p:animEffect>
                                    <p:set>
                                      <p:cBhvr>
                                        <p:cTn id="72" dur="1" fill="hold">
                                          <p:stCondLst>
                                            <p:cond delay="499"/>
                                          </p:stCondLst>
                                        </p:cTn>
                                        <p:tgtEl>
                                          <p:spTgt spid="20"/>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14" presetClass="exit" presetSubtype="10" fill="hold" grpId="0" nodeType="clickEffect">
                                  <p:stCondLst>
                                    <p:cond delay="0"/>
                                  </p:stCondLst>
                                  <p:childTnLst>
                                    <p:animEffect transition="out" filter="randombar(horizontal)">
                                      <p:cBhvr>
                                        <p:cTn id="76" dur="500"/>
                                        <p:tgtEl>
                                          <p:spTgt spid="21"/>
                                        </p:tgtEl>
                                      </p:cBhvr>
                                    </p:animEffect>
                                    <p:set>
                                      <p:cBhvr>
                                        <p:cTn id="77" dur="1" fill="hold">
                                          <p:stCondLst>
                                            <p:cond delay="499"/>
                                          </p:stCondLst>
                                        </p:cTn>
                                        <p:tgtEl>
                                          <p:spTgt spid="21"/>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14" presetClass="exit" presetSubtype="10" fill="hold" grpId="0" nodeType="clickEffect">
                                  <p:stCondLst>
                                    <p:cond delay="0"/>
                                  </p:stCondLst>
                                  <p:childTnLst>
                                    <p:animEffect transition="out" filter="randombar(horizontal)">
                                      <p:cBhvr>
                                        <p:cTn id="81" dur="500"/>
                                        <p:tgtEl>
                                          <p:spTgt spid="22"/>
                                        </p:tgtEl>
                                      </p:cBhvr>
                                    </p:animEffect>
                                    <p:set>
                                      <p:cBhvr>
                                        <p:cTn id="82" dur="1" fill="hold">
                                          <p:stCondLst>
                                            <p:cond delay="499"/>
                                          </p:stCondLst>
                                        </p:cTn>
                                        <p:tgtEl>
                                          <p:spTgt spid="22"/>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14" presetClass="exit" presetSubtype="10" fill="hold" grpId="0" nodeType="clickEffect">
                                  <p:stCondLst>
                                    <p:cond delay="0"/>
                                  </p:stCondLst>
                                  <p:childTnLst>
                                    <p:animEffect transition="out" filter="randombar(horizontal)">
                                      <p:cBhvr>
                                        <p:cTn id="86" dur="500"/>
                                        <p:tgtEl>
                                          <p:spTgt spid="23"/>
                                        </p:tgtEl>
                                      </p:cBhvr>
                                    </p:animEffect>
                                    <p:set>
                                      <p:cBhvr>
                                        <p:cTn id="87" dur="1" fill="hold">
                                          <p:stCondLst>
                                            <p:cond delay="499"/>
                                          </p:stCondLst>
                                        </p:cTn>
                                        <p:tgtEl>
                                          <p:spTgt spid="23"/>
                                        </p:tgtEl>
                                        <p:attrNameLst>
                                          <p:attrName>style.visibility</p:attrName>
                                        </p:attrNameLst>
                                      </p:cBhvr>
                                      <p:to>
                                        <p:strVal val="hidden"/>
                                      </p:to>
                                    </p:set>
                                  </p:childTnLst>
                                </p:cTn>
                              </p:par>
                            </p:childTnLst>
                          </p:cTn>
                        </p:par>
                      </p:childTnLst>
                    </p:cTn>
                  </p:par>
                  <p:par>
                    <p:cTn id="88" fill="hold">
                      <p:stCondLst>
                        <p:cond delay="indefinite"/>
                      </p:stCondLst>
                      <p:childTnLst>
                        <p:par>
                          <p:cTn id="89" fill="hold">
                            <p:stCondLst>
                              <p:cond delay="0"/>
                            </p:stCondLst>
                            <p:childTnLst>
                              <p:par>
                                <p:cTn id="90" presetID="14" presetClass="exit" presetSubtype="10" fill="hold" grpId="0" nodeType="clickEffect">
                                  <p:stCondLst>
                                    <p:cond delay="0"/>
                                  </p:stCondLst>
                                  <p:childTnLst>
                                    <p:animEffect transition="out" filter="randombar(horizontal)">
                                      <p:cBhvr>
                                        <p:cTn id="91" dur="500"/>
                                        <p:tgtEl>
                                          <p:spTgt spid="24"/>
                                        </p:tgtEl>
                                      </p:cBhvr>
                                    </p:animEffect>
                                    <p:set>
                                      <p:cBhvr>
                                        <p:cTn id="92" dur="1" fill="hold">
                                          <p:stCondLst>
                                            <p:cond delay="499"/>
                                          </p:stCondLst>
                                        </p:cTn>
                                        <p:tgtEl>
                                          <p:spTgt spid="24"/>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14" presetClass="exit" presetSubtype="10" fill="hold" grpId="0" nodeType="clickEffect">
                                  <p:stCondLst>
                                    <p:cond delay="0"/>
                                  </p:stCondLst>
                                  <p:childTnLst>
                                    <p:animEffect transition="out" filter="randombar(horizontal)">
                                      <p:cBhvr>
                                        <p:cTn id="96" dur="500"/>
                                        <p:tgtEl>
                                          <p:spTgt spid="25"/>
                                        </p:tgtEl>
                                      </p:cBhvr>
                                    </p:animEffect>
                                    <p:set>
                                      <p:cBhvr>
                                        <p:cTn id="97"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4"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124744"/>
            <a:ext cx="8312472" cy="4967514"/>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解词义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fā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méng</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旧时指教少年、儿童开始识字读书</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fā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mēng</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犯糊涂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弄不清楚。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入殓</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把死者放进棺材里。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伤天害理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指做事残忍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灭绝人性。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趔趔趄趄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身体歪斜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脚步不稳。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彼苍者天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曷其有极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那茫茫无际的苍天啊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我的悲哀何时才有尽头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526938733"/>
              </p:ext>
            </p:extLst>
          </p:nvPr>
        </p:nvGraphicFramePr>
        <p:xfrm>
          <a:off x="508000" y="1556531"/>
          <a:ext cx="8128000" cy="1573161"/>
        </p:xfrm>
        <a:graphic>
          <a:graphicData uri="http://schemas.openxmlformats.org/presentationml/2006/ole">
            <p:oleObj spid="_x0000_s4099" name="文档" r:id="rId5" imgW="3839157" imgH="742813" progId="Word.Document.12">
              <p:embed/>
            </p:oleObj>
          </a:graphicData>
        </a:graphic>
      </p:graphicFrame>
      <p:sp>
        <p:nvSpPr>
          <p:cNvPr id="8" name="矩形 7"/>
          <p:cNvSpPr/>
          <p:nvPr/>
        </p:nvSpPr>
        <p:spPr>
          <a:xfrm>
            <a:off x="2289516" y="1628800"/>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727457" y="2111084"/>
            <a:ext cx="310259"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727457" y="2676523"/>
            <a:ext cx="310259"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417098" y="1628104"/>
            <a:ext cx="360040" cy="3498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355976" y="2154628"/>
            <a:ext cx="360040" cy="3498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210813" y="2704150"/>
            <a:ext cx="261858" cy="3498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02045354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辨用法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NEU-BZ-S92"/>
                <a:ea typeface="方正宋黑_GBK" panose="03000509000000000000" pitchFamily="65" charset="-122"/>
                <a:cs typeface="Times New Roman" panose="02020603050405020304" pitchFamily="18" charset="0"/>
              </a:rPr>
              <a:t>年轻</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年青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①</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你的一片心情我们都领了。无奈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你还</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年轻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总要有个归宿。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这部电影是反映大学生生活的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很适合</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年青</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人观看。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二者都有年龄小之意。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年青</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义外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还表示比较起来年龄小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无明确的年龄界限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年青</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指处在青少年时期。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NEU-BZ-S92"/>
                <a:ea typeface="方正宋黑_GBK" panose="03000509000000000000" pitchFamily="65" charset="-122"/>
                <a:cs typeface="Times New Roman" panose="02020603050405020304" pitchFamily="18" charset="0"/>
              </a:rPr>
              <a:t>墨守成规</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故步自封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①</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我们学习别人的东西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要善于消化吸收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不能</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墨守成规</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宋体" panose="02010600030101010101" pitchFamily="2" charset="-122"/>
                <a:cs typeface="宋体" panose="02010600030101010101" pitchFamily="2" charset="-122"/>
              </a:rPr>
              <a:t>②</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在成绩面前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我们不能骄傲自满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故步自封</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二者都有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因循守旧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不求进步或革新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的意思。</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墨守成规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偏重于守旧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形容因循守旧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不肯改进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故步自封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偏重于停顿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比喻安于现状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不求进步。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673892" y="1967068"/>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673892" y="2369491"/>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536" y="2705831"/>
            <a:ext cx="8240464" cy="873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300192" y="3987486"/>
            <a:ext cx="115212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921154" y="4393512"/>
            <a:ext cx="1152128"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95536" y="4814260"/>
            <a:ext cx="8240464" cy="14448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03066277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0" name="矩形 9">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见面后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嫂嫂先是上下打量我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又长高了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比上次瘦了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坐在炕沿上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把我夹在两腿中间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亲亲热热地同父母亲拉着话</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像女儿见到爹妈一样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说起来就没完。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运用语言描写、动作描写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生动形象地写出改嫁后的嫂嫂依然关心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的父母和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表现出嫂嫂是一个善良、有爱心的人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体现了人间的真情及人性美。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我依计而行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她则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爹长爹短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地叫个不停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赔着笑脸</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又是装烟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又是递茶。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描写嫂嫂的语言、动作和神态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写嫂嫂护着闯祸的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体现了她的善良、乖巧以及对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的疼爱。</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95536" y="2708920"/>
            <a:ext cx="8240464" cy="12241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95536" y="4725144"/>
            <a:ext cx="8240464" cy="873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5412150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10" name="矩形 9">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还有一年除夕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谁要想早日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动婚</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就在年三十晚上搬动一下荤油坛子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借助语言和动作描写嫂嫂对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善意的作弄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体现了嫂嫂的活泼</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是一个快乐天使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给家人带来快乐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突出了她的人性美、自然美。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我向母亲偶然问起嫂嫂留下的浅花瓷碗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你父亲手哆嗦了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碗又太重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母亲不忍心说出那暗喻嫂嫂美德的碗摔碎的事实</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浅花瓷碗的命运、结局也如嫂嫂的命运、结局一样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永远地从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的视线里消失了。如果说物在人亡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睹物思人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会勾起亲人对逝者的无限思念</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是一种悲伤</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但这也是一种很好的寄托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连这一寄托也失去了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情感凄凉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催人泪下。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95536" y="1916832"/>
            <a:ext cx="8240464" cy="12241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95536" y="3955241"/>
            <a:ext cx="8240464" cy="21760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48069379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8" name="矩形 7">
            <a:hlinkClick r:id="rId4" action="ppaction://hlinksldjump"/>
          </p:cNvPr>
          <p:cNvSpPr/>
          <p:nvPr/>
        </p:nvSpPr>
        <p:spPr>
          <a:xfrm>
            <a:off x="2627784" y="692696"/>
            <a:ext cx="1152128"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素材积累</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第一部分写家里除夕的欢乐有什么特点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这种欢乐不是热闹不是火爆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也不是物欲的满足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而是和谐、自然、温馨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是精神上的审美快感。这一部分实际上是写《碗花糕》故事的背景。这是北方山下一个偏僻的小村庄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天高皇帝远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是武陵人做梦都想寻找的地方。一家人父慈子孝</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兄友弟悌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邻里之间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鸡犬相闻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隔墙笑骂。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行人在外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再远也要赶回家去过个团圆年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无论贫富都要在除夕之夜美餐一顿</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作者在文章的第一部分不遗余力地描写这世外桃源一般的故乡和他这位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自由民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的天伦之乐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衬托了嫂嫂的形象。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395536" y="2193978"/>
            <a:ext cx="8240464" cy="33952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99457263"/>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37</TotalTime>
  <Words>1411</Words>
  <Application>Microsoft Office PowerPoint</Application>
  <PresentationFormat>全屏显示(4:3)</PresentationFormat>
  <Paragraphs>81</Paragraphs>
  <Slides>12</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12</vt:i4>
      </vt:variant>
    </vt:vector>
  </HeadingPairs>
  <TitlesOfParts>
    <vt:vector size="14" baseType="lpstr">
      <vt:lpstr>自定义设计方案</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12</cp:revision>
  <dcterms:created xsi:type="dcterms:W3CDTF">2014-12-27T00:55:35Z</dcterms:created>
  <dcterms:modified xsi:type="dcterms:W3CDTF">2016-09-16T16:01:01Z</dcterms:modified>
</cp:coreProperties>
</file>