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5" r:id="rId3"/>
    <p:sldId id="1317" r:id="rId5"/>
    <p:sldId id="1473" r:id="rId6"/>
    <p:sldId id="905" r:id="rId7"/>
    <p:sldId id="1005" r:id="rId8"/>
    <p:sldId id="1006" r:id="rId9"/>
    <p:sldId id="1318" r:id="rId10"/>
    <p:sldId id="1050" r:id="rId11"/>
    <p:sldId id="1586" r:id="rId12"/>
    <p:sldId id="1573" r:id="rId13"/>
    <p:sldId id="1574" r:id="rId14"/>
    <p:sldId id="1577" r:id="rId15"/>
    <p:sldId id="1579" r:id="rId16"/>
    <p:sldId id="1580" r:id="rId17"/>
    <p:sldId id="1578" r:id="rId18"/>
    <p:sldId id="1369" r:id="rId19"/>
    <p:sldId id="1582" r:id="rId20"/>
    <p:sldId id="1583" r:id="rId21"/>
    <p:sldId id="1374" r:id="rId22"/>
    <p:sldId id="1362" r:id="rId23"/>
    <p:sldId id="1364" r:id="rId24"/>
    <p:sldId id="1365" r:id="rId25"/>
    <p:sldId id="1400" r:id="rId26"/>
    <p:sldId id="1366" r:id="rId27"/>
    <p:sldId id="1367" r:id="rId28"/>
    <p:sldId id="1368" r:id="rId29"/>
    <p:sldId id="1453" r:id="rId30"/>
    <p:sldId id="1429" r:id="rId31"/>
    <p:sldId id="730" r:id="rId32"/>
    <p:sldId id="750" r:id="rId33"/>
    <p:sldId id="1299" r:id="rId34"/>
    <p:sldId id="736" r:id="rId35"/>
    <p:sldId id="770" r:id="rId36"/>
    <p:sldId id="1548" r:id="rId37"/>
    <p:sldId id="1549" r:id="rId38"/>
    <p:sldId id="1561" r:id="rId39"/>
    <p:sldId id="1551" r:id="rId40"/>
    <p:sldId id="1455" r:id="rId41"/>
    <p:sldId id="754" r:id="rId42"/>
    <p:sldId id="1298" r:id="rId43"/>
    <p:sldId id="891" r:id="rId44"/>
    <p:sldId id="1312" r:id="rId45"/>
    <p:sldId id="1315" r:id="rId46"/>
    <p:sldId id="1359" r:id="rId47"/>
    <p:sldId id="1358" r:id="rId48"/>
    <p:sldId id="1553" r:id="rId49"/>
  </p:sldIdLst>
  <p:sldSz cx="9144000" cy="6858000" type="screen4x3"/>
  <p:notesSz cx="6858000" cy="9144000"/>
  <p:custDataLst>
    <p:tags r:id="rId5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5" userDrawn="1">
          <p15:clr>
            <a:srgbClr val="A4A3A4"/>
          </p15:clr>
        </p15:guide>
        <p15:guide id="2" pos="286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Sky123.Org" initials="S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0000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00" y="-102"/>
      </p:cViewPr>
      <p:guideLst>
        <p:guide orient="horz" pos="1925"/>
        <p:guide pos="2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178.xml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88.xml"/><Relationship Id="rId1" Type="http://schemas.openxmlformats.org/officeDocument/2006/relationships/tags" Target="../tags/tag7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6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5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8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193165" y="2708275"/>
            <a:ext cx="644017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 fontAlgn="base"/>
            <a:r>
              <a:rPr lang="en-US" sz="6000" b="1" strike="noStrike" noProof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charset="-122"/>
                <a:ea typeface="思源黑体 CN Bold" charset="-122"/>
              </a:rPr>
              <a:t>21 </a:t>
            </a:r>
            <a:r>
              <a:rPr lang="zh-CN" sz="6000" b="1" strike="noStrike" noProof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charset="-122"/>
                <a:ea typeface="思源黑体 CN Bold" charset="-122"/>
              </a:rPr>
              <a:t>古代诗歌五首</a:t>
            </a:r>
            <a:endParaRPr lang="zh-CN" sz="6000" b="1" strike="noStrike" noProof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charset="-122"/>
              <a:ea typeface="思源黑体 CN Bold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79705" y="974090"/>
            <a:ext cx="18923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比读诗歌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560" y="1757045"/>
            <a:ext cx="9148445" cy="59436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b="1" smtClean="0">
                <a:sym typeface="+mn-ea"/>
              </a:rPr>
              <a:t>比读</a:t>
            </a:r>
            <a:r>
              <a:rPr lang="zh-CN" b="1" smtClean="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两诗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有何异同</a:t>
            </a:r>
            <a:r>
              <a:rPr>
                <a:sym typeface="+mn-ea"/>
              </a:rPr>
              <a:t>(</a:t>
            </a:r>
            <a:r>
              <a:rPr lang="zh-CN" altLang="zh-CN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题材、内容、句式、节奏上</a:t>
            </a:r>
            <a:r>
              <a:rPr>
                <a:sym typeface="+mn-ea"/>
              </a:rPr>
              <a:t>)</a:t>
            </a:r>
            <a:r>
              <a:rPr 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？</a:t>
            </a:r>
            <a:endParaRPr lang="zh-CN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-36195" y="2420620"/>
            <a:ext cx="5274310" cy="20231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sz="3000" b="1"/>
              <a:t>登幽州台歌 </a:t>
            </a:r>
            <a:endParaRPr sz="3000" b="1"/>
          </a:p>
          <a:p>
            <a:pPr marL="0" indent="0" algn="ctr">
              <a:buNone/>
            </a:pPr>
            <a:r>
              <a:rPr sz="3000" b="1"/>
              <a:t>陈子昂 </a:t>
            </a:r>
            <a:endParaRPr sz="3000" b="1"/>
          </a:p>
          <a:p>
            <a:pPr marL="0" indent="0" algn="ctr">
              <a:buNone/>
            </a:pPr>
            <a:r>
              <a:rPr sz="3000" b="1"/>
              <a:t>前不见古人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/>
              <a:t>后不见来者。</a:t>
            </a:r>
            <a:endParaRPr sz="3000" b="1"/>
          </a:p>
          <a:p>
            <a:pPr marL="0" indent="0" algn="ctr">
              <a:buNone/>
            </a:pPr>
            <a:r>
              <a:rPr sz="3000" b="1"/>
              <a:t>念天地之悠悠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/>
              <a:t>独怆然而涕下。</a:t>
            </a:r>
            <a:endParaRPr sz="3000" b="1"/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003800" y="2276475"/>
            <a:ext cx="4763135" cy="20231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sz="3000" b="1"/>
              <a:t>登飞来峰 </a:t>
            </a:r>
            <a:endParaRPr sz="3000" b="1"/>
          </a:p>
          <a:p>
            <a:pPr marL="0" indent="0" algn="ctr">
              <a:buNone/>
            </a:pPr>
            <a:r>
              <a:rPr sz="3000" b="1"/>
              <a:t>王安石 </a:t>
            </a:r>
            <a:endParaRPr sz="3000" b="1"/>
          </a:p>
          <a:p>
            <a:pPr marL="0" indent="0" algn="ctr">
              <a:buNone/>
            </a:pPr>
            <a:r>
              <a:rPr sz="3000" b="1"/>
              <a:t>飞来山上千寻塔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0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en-US" sz="3000" b="1"/>
              <a:t>  </a:t>
            </a:r>
            <a:r>
              <a:rPr sz="3000" b="1"/>
              <a:t>闻说鸡鸣见日升。</a:t>
            </a:r>
            <a:endParaRPr sz="3000" b="1"/>
          </a:p>
          <a:p>
            <a:pPr marL="0" indent="0" algn="ctr">
              <a:buNone/>
            </a:pPr>
            <a:r>
              <a:rPr sz="3000" b="1"/>
              <a:t>不畏浮云遮望眼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0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en-US" sz="3000" b="1"/>
              <a:t>  </a:t>
            </a:r>
            <a:r>
              <a:rPr sz="3000" b="1"/>
              <a:t>自缘身在最高层。</a:t>
            </a:r>
            <a:endParaRPr sz="3000" b="1"/>
          </a:p>
        </p:txBody>
      </p:sp>
      <p:sp>
        <p:nvSpPr>
          <p:cNvPr id="14" name="椭圆 13"/>
          <p:cNvSpPr/>
          <p:nvPr>
            <p:custDataLst>
              <p:tags r:id="rId5"/>
            </p:custDataLst>
          </p:nvPr>
        </p:nvSpPr>
        <p:spPr>
          <a:xfrm>
            <a:off x="6516370" y="2276475"/>
            <a:ext cx="592455" cy="496570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6"/>
            </p:custDataLst>
          </p:nvPr>
        </p:nvSpPr>
        <p:spPr>
          <a:xfrm>
            <a:off x="1547495" y="2451100"/>
            <a:ext cx="592455" cy="496570"/>
          </a:xfrm>
          <a:prstGeom prst="ellipse">
            <a:avLst/>
          </a:prstGeom>
          <a:noFill/>
          <a:ln w="38100">
            <a:solidFill>
              <a:srgbClr val="E042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331595" y="5589270"/>
            <a:ext cx="606361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题材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r>
              <a:rPr sz="3200" b="1">
                <a:solidFill>
                  <a:srgbClr val="FF0000"/>
                </a:solidFill>
                <a:sym typeface="+mn-ea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都是登高抒怀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登高诗</a:t>
            </a:r>
            <a:endParaRPr lang="zh-CN" altLang="en-US" sz="32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9" grpId="0" bldLvl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内容占位符 2"/>
          <p:cNvSpPr>
            <a:spLocks noGrp="1"/>
          </p:cNvSpPr>
          <p:nvPr/>
        </p:nvSpPr>
        <p:spPr>
          <a:xfrm>
            <a:off x="0" y="1556385"/>
            <a:ext cx="3301365" cy="32169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sz="3000" b="1"/>
              <a:t>登幽州台歌 </a:t>
            </a:r>
            <a:endParaRPr sz="3000" b="1"/>
          </a:p>
          <a:p>
            <a:pPr marL="0" indent="0" algn="ctr">
              <a:buNone/>
            </a:pPr>
            <a:r>
              <a:rPr sz="3000" b="1"/>
              <a:t>陈子昂 </a:t>
            </a:r>
            <a:endParaRPr sz="3000" b="1"/>
          </a:p>
          <a:p>
            <a:pPr marL="0" indent="0" algn="ctr">
              <a:buNone/>
            </a:pPr>
            <a:r>
              <a:rPr sz="3000" b="1"/>
              <a:t>前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不见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古人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0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sz="3000" b="1"/>
              <a:t>后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不见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来者。</a:t>
            </a:r>
            <a:endParaRPr sz="3000" b="1"/>
          </a:p>
          <a:p>
            <a:pPr marL="0" indent="0" algn="ctr">
              <a:buNone/>
            </a:pPr>
            <a:r>
              <a:rPr sz="3000" b="1"/>
              <a:t>念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天地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之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悠悠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0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sz="3000" b="1"/>
              <a:t>独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怆然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而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涕下。</a:t>
            </a:r>
            <a:endParaRPr sz="3000" b="1"/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003800" y="1484630"/>
            <a:ext cx="4173855" cy="20231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sz="3000" b="1"/>
              <a:t>登飞来峰 </a:t>
            </a:r>
            <a:endParaRPr sz="3000" b="1"/>
          </a:p>
          <a:p>
            <a:pPr marL="0" indent="0" algn="ctr">
              <a:buNone/>
            </a:pPr>
            <a:r>
              <a:rPr sz="3000" b="1"/>
              <a:t>王安石 </a:t>
            </a:r>
            <a:endParaRPr sz="3000" b="1"/>
          </a:p>
          <a:p>
            <a:pPr marL="0" indent="0" algn="ctr">
              <a:buNone/>
            </a:pPr>
            <a:r>
              <a:rPr sz="3000" b="1"/>
              <a:t>飞来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山上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千寻塔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0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en-US" sz="3000" b="1"/>
              <a:t>  </a:t>
            </a:r>
            <a:r>
              <a:rPr sz="3000" b="1"/>
              <a:t>闻说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鸡鸣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见日升。</a:t>
            </a:r>
            <a:endParaRPr sz="3000" b="1"/>
          </a:p>
          <a:p>
            <a:pPr marL="0" indent="0" algn="ctr">
              <a:buNone/>
            </a:pPr>
            <a:r>
              <a:rPr sz="3000" b="1"/>
              <a:t>不畏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浮云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遮望眼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0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en-US" sz="3000" b="1"/>
              <a:t>  </a:t>
            </a:r>
            <a:r>
              <a:rPr sz="3000" b="1"/>
              <a:t>自缘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身在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/>
              <a:t>最高层。</a:t>
            </a:r>
            <a:endParaRPr sz="3000" b="1"/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51460" y="296545"/>
            <a:ext cx="8626475" cy="52768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altLang="en-US" sz="3200" b="1" noProof="1" smtClean="0">
                <a:solidFill>
                  <a:schemeClr val="tx1"/>
                </a:solidFill>
                <a:effectLst/>
                <a:cs typeface="+mn-ea"/>
              </a:rPr>
              <a:t>诵读诗歌</a:t>
            </a:r>
            <a:r>
              <a:rPr sz="3200" b="1">
                <a:effectLst/>
                <a:sym typeface="+mn-ea"/>
              </a:rPr>
              <a:t>,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cs typeface="+mn-ea"/>
              </a:rPr>
              <a:t>读出</a:t>
            </a:r>
            <a:r>
              <a:rPr lang="zh-CN" altLang="en-US" sz="3200" b="1" noProof="1">
                <a:solidFill>
                  <a:schemeClr val="tx1"/>
                </a:solidFill>
                <a:effectLst/>
                <a:cs typeface="+mn-ea"/>
              </a:rPr>
              <a:t>节奏、情感。</a:t>
            </a:r>
            <a:endParaRPr lang="zh-CN" altLang="en-US" sz="32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107950" y="4796790"/>
            <a:ext cx="3193415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长短句</a:t>
            </a:r>
            <a:r>
              <a:rPr sz="3000" b="1">
                <a:solidFill>
                  <a:srgbClr val="FF0000"/>
                </a:solidFill>
                <a:sym typeface="+mn-ea"/>
              </a:rPr>
              <a:t>:</a:t>
            </a: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五字三停、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六字四停</a:t>
            </a:r>
            <a:endParaRPr lang="zh-CN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5292090" y="4796790"/>
            <a:ext cx="384810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句式整齐</a:t>
            </a:r>
            <a:r>
              <a:rPr sz="3000" b="1">
                <a:solidFill>
                  <a:srgbClr val="FF0000"/>
                </a:solidFill>
                <a:sym typeface="+mn-ea"/>
              </a:rPr>
              <a:t>:</a:t>
            </a: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二二三节拍</a:t>
            </a:r>
            <a:endParaRPr lang="zh-CN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>
            <a:off x="0" y="898525"/>
            <a:ext cx="901255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内容异</a:t>
            </a:r>
            <a:r>
              <a:rPr sz="3200" b="1">
                <a:solidFill>
                  <a:srgbClr val="FF0000"/>
                </a:solidFill>
                <a:sym typeface="+mn-ea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空旷寂寥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朝气蓬勃</a:t>
            </a:r>
            <a:endParaRPr lang="zh-CN" altLang="en-US" sz="32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35560" y="5805170"/>
            <a:ext cx="4739640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情感异</a:t>
            </a:r>
            <a:r>
              <a:rPr sz="3000" b="1">
                <a:solidFill>
                  <a:srgbClr val="FF0000"/>
                </a:solidFill>
                <a:sym typeface="+mn-ea"/>
              </a:rPr>
              <a:t>:</a:t>
            </a: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孤独落寞</a:t>
            </a:r>
            <a:r>
              <a:rPr sz="3000" b="1">
                <a:solidFill>
                  <a:srgbClr val="FF0000"/>
                </a:solidFill>
                <a:effectLst/>
                <a:sym typeface="+mn-ea"/>
              </a:rPr>
              <a:t>,</a:t>
            </a: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寂寥悲伤</a:t>
            </a:r>
            <a:endParaRPr lang="en-US" altLang="zh-CN" sz="3000" b="1" dirty="0" smtClea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>
            <p:custDataLst>
              <p:tags r:id="rId6"/>
            </p:custDataLst>
          </p:nvPr>
        </p:nvSpPr>
        <p:spPr>
          <a:xfrm>
            <a:off x="5364480" y="5811520"/>
            <a:ext cx="3550285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活泼欢快</a:t>
            </a:r>
            <a:r>
              <a:rPr sz="3000" b="1">
                <a:solidFill>
                  <a:srgbClr val="FF0000"/>
                </a:solidFill>
                <a:effectLst/>
                <a:sym typeface="+mn-ea"/>
              </a:rPr>
              <a:t>,</a:t>
            </a:r>
            <a:r>
              <a:rPr 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昂扬自信</a:t>
            </a:r>
            <a:endParaRPr lang="en-US" altLang="zh-CN" sz="3000" b="1" dirty="0" smtClea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/>
      <p:bldP spid="7" grpId="0"/>
      <p:bldP spid="13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79705" y="404495"/>
            <a:ext cx="18923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情读诗歌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195830" y="260350"/>
            <a:ext cx="6986270" cy="108902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000" b="1" smtClean="0">
                <a:sym typeface="+mn-ea"/>
              </a:rPr>
              <a:t>我班要在学校的诗歌朗诵会上朗诵这两首诗歌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请你为我班选背景音乐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并说说选择的理由</a:t>
            </a:r>
            <a:r>
              <a:rPr sz="3000">
                <a:sym typeface="+mn-ea"/>
              </a:rPr>
              <a:t>(</a:t>
            </a:r>
            <a:r>
              <a:rPr lang="zh-CN" altLang="en-US" sz="3000" b="1">
                <a:effectLst/>
                <a:cs typeface="+mn-ea"/>
                <a:sym typeface="+mn-ea"/>
              </a:rPr>
              <a:t>语气、语调、语速、情感</a:t>
            </a:r>
            <a:r>
              <a:rPr sz="3000">
                <a:sym typeface="+mn-ea"/>
              </a:rPr>
              <a:t>)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sz="3000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内容占位符 3"/>
          <p:cNvSpPr>
            <a:spLocks noGrp="1"/>
          </p:cNvSpPr>
          <p:nvPr/>
        </p:nvSpPr>
        <p:spPr>
          <a:xfrm>
            <a:off x="0" y="1844675"/>
            <a:ext cx="9295765" cy="546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000" b="1" smtClean="0">
                <a:sym typeface="+mn-ea"/>
              </a:rPr>
              <a:t>《汉宫秋月》曲调缓慢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旋律时断时续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 u="sng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情感孤独悲伤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sz="3000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79705" y="2348865"/>
            <a:ext cx="2876550" cy="28613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登幽</a:t>
            </a:r>
            <a:r>
              <a:rPr lang="zh-CN" altLang="en-US" sz="3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州</a:t>
            </a:r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台歌</a:t>
            </a:r>
            <a:r>
              <a:rPr lang="en-US" altLang="zh-CN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陈子昂</a:t>
            </a:r>
            <a:endParaRPr lang="zh-CN" altLang="en-US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前不见</a:t>
            </a:r>
            <a:r>
              <a:rPr lang="zh-CN" altLang="en-US" sz="3000" b="1" u="sng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古人</a:t>
            </a:r>
            <a:r>
              <a:rPr sz="3000" b="1">
                <a:sym typeface="+mn-ea"/>
              </a:rPr>
              <a:t>,</a:t>
            </a:r>
            <a:endParaRPr sz="3000" b="1">
              <a:sym typeface="+mn-ea"/>
            </a:endParaRPr>
          </a:p>
          <a:p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后不见</a:t>
            </a:r>
            <a:r>
              <a:rPr lang="zh-CN" altLang="en-US" sz="3000" b="1" u="sng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来者</a:t>
            </a:r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念天地之悠悠</a:t>
            </a:r>
            <a:r>
              <a:rPr sz="3000" b="1">
                <a:sym typeface="+mn-ea"/>
              </a:rPr>
              <a:t>,</a:t>
            </a:r>
            <a:endParaRPr sz="3000" b="1">
              <a:sym typeface="+mn-ea"/>
            </a:endParaRPr>
          </a:p>
          <a:p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独怆然而涕下！</a:t>
            </a:r>
            <a:endParaRPr lang="zh-CN" altLang="en-US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771775" y="3284855"/>
            <a:ext cx="5329555" cy="1136015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750" b="1" smtClean="0">
                <a:solidFill>
                  <a:srgbClr val="FF0000"/>
                </a:solidFill>
              </a:rPr>
              <a:t>“古人”</a:t>
            </a:r>
            <a:r>
              <a:rPr lang="zh-CN" altLang="en-US" sz="3750" b="1" smtClean="0">
                <a:solidFill>
                  <a:srgbClr val="FF0000"/>
                </a:solidFill>
              </a:rPr>
              <a:t>指</a:t>
            </a:r>
            <a:r>
              <a:rPr lang="zh-CN" altLang="en-US" sz="3750" b="1" smtClean="0">
                <a:solidFill>
                  <a:srgbClr val="FF0000"/>
                </a:solidFill>
                <a:sym typeface="+mn-ea"/>
              </a:rPr>
              <a:t>古代</a:t>
            </a:r>
            <a:r>
              <a:rPr lang="zh-CN" altLang="en-US" sz="375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重用人才</a:t>
            </a:r>
            <a:r>
              <a:rPr lang="en-US" altLang="zh-CN" sz="375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</a:t>
            </a:r>
            <a:r>
              <a:rPr lang="zh-CN" altLang="en-US" sz="3750" b="1" smtClean="0">
                <a:solidFill>
                  <a:srgbClr val="FF0000"/>
                </a:solidFill>
                <a:sym typeface="+mn-ea"/>
              </a:rPr>
              <a:t>明</a:t>
            </a:r>
            <a:r>
              <a:rPr lang="en-US" altLang="zh-CN" sz="375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君,</a:t>
            </a:r>
            <a:endParaRPr lang="en-US" altLang="zh-CN" sz="3750" b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altLang="zh-CN" sz="3750" b="1" smtClean="0">
                <a:solidFill>
                  <a:srgbClr val="FF0000"/>
                </a:solidFill>
              </a:rPr>
              <a:t>“来者”</a:t>
            </a:r>
            <a:r>
              <a:rPr lang="zh-CN" altLang="en-US" sz="3750" b="1" smtClean="0">
                <a:solidFill>
                  <a:srgbClr val="FF0000"/>
                </a:solidFill>
                <a:sym typeface="+mn-ea"/>
              </a:rPr>
              <a:t>指后世善用</a:t>
            </a:r>
            <a:r>
              <a:rPr lang="zh-CN" altLang="en-US" sz="3750" b="1" smtClean="0">
                <a:solidFill>
                  <a:srgbClr val="FF0000"/>
                </a:solidFill>
              </a:rPr>
              <a:t>人才的君主。</a:t>
            </a:r>
            <a:endParaRPr lang="zh-CN" altLang="en-US" sz="3750" b="1" smtClean="0">
              <a:solidFill>
                <a:srgbClr val="FF0000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2988310" y="4220845"/>
            <a:ext cx="5314315" cy="9372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3000" b="1" smtClean="0">
                <a:solidFill>
                  <a:srgbClr val="0000FF"/>
                </a:solidFill>
              </a:rPr>
              <a:t>时间长河绵延不尽</a:t>
            </a:r>
            <a:r>
              <a:rPr sz="30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000" b="1">
                <a:solidFill>
                  <a:srgbClr val="0000FF"/>
                </a:solidFill>
                <a:sym typeface="+mn-ea"/>
              </a:rPr>
              <a:t>谁都看不见</a:t>
            </a:r>
            <a:r>
              <a:rPr lang="zh-CN" altLang="en-US" sz="3000" b="1" smtClean="0">
                <a:solidFill>
                  <a:srgbClr val="0000FF"/>
                </a:solidFill>
              </a:rPr>
              <a:t>天地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阔大</a:t>
            </a:r>
            <a:r>
              <a:rPr sz="30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000" b="1" smtClean="0">
                <a:solidFill>
                  <a:srgbClr val="0000FF"/>
                </a:solidFill>
              </a:rPr>
              <a:t>却只有自己</a:t>
            </a:r>
            <a:endParaRPr lang="zh-CN" sz="3000" b="1" smtClean="0">
              <a:solidFill>
                <a:srgbClr val="0000FF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79705" y="5300980"/>
            <a:ext cx="873252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30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语速稍慢</a:t>
            </a:r>
            <a:r>
              <a:rPr sz="3000" b="1">
                <a:solidFill>
                  <a:srgbClr val="FF0000"/>
                </a:solidFill>
                <a:uFillTx/>
                <a:latin typeface="+mn-lt"/>
                <a:ea typeface="+mn-ea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语气悲凉</a:t>
            </a:r>
            <a:r>
              <a:rPr sz="30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语调低沉</a:t>
            </a:r>
            <a:r>
              <a:rPr sz="30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uFillTx/>
                <a:sym typeface="+mn-ea"/>
              </a:rPr>
              <a:t>声音略延长</a:t>
            </a:r>
            <a:r>
              <a:rPr sz="3000" b="1">
                <a:solidFill>
                  <a:srgbClr val="FF0000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读出一种时间的久远和空间的广大。</a:t>
            </a:r>
            <a:endParaRPr lang="zh-CN" altLang="en-US" sz="3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3" name="TextBox 2"/>
          <p:cNvSpPr txBox="1"/>
          <p:nvPr/>
        </p:nvSpPr>
        <p:spPr>
          <a:xfrm>
            <a:off x="606425" y="3932238"/>
            <a:ext cx="7874000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1290" y="1268730"/>
            <a:ext cx="8832215" cy="5702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sz="3000" b="1" strike="noStrike" noProof="1"/>
              <a:t>陈子昂</a:t>
            </a:r>
            <a:r>
              <a:rPr sz="3000" strike="noStrike" noProof="1"/>
              <a:t>(661—702)</a:t>
            </a:r>
            <a:r>
              <a:rPr sz="3000" b="1" strike="noStrike" noProof="1"/>
              <a:t>,字</a:t>
            </a:r>
            <a:r>
              <a:rPr sz="3000" b="1" strike="noStrike" noProof="1">
                <a:solidFill>
                  <a:srgbClr val="FF0000"/>
                </a:solidFill>
              </a:rPr>
              <a:t>伯玉</a:t>
            </a:r>
            <a:r>
              <a:rPr sz="3000" b="1" strike="noStrike" noProof="1"/>
              <a:t>,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唐代</a:t>
            </a:r>
            <a:r>
              <a:rPr lang="zh-CN" sz="3000" b="1">
                <a:sym typeface="+mn-ea"/>
              </a:rPr>
              <a:t>文学家</a:t>
            </a:r>
            <a:r>
              <a:rPr sz="3000" b="1">
                <a:sym typeface="+mn-ea"/>
              </a:rPr>
              <a:t>,</a:t>
            </a:r>
            <a:r>
              <a:rPr sz="3000" b="1" strike="noStrike" noProof="1">
                <a:solidFill>
                  <a:srgbClr val="FF0000"/>
                </a:solidFill>
              </a:rPr>
              <a:t>初唐</a:t>
            </a:r>
            <a:r>
              <a:rPr sz="3000" b="1" strike="noStrike" noProof="1">
                <a:solidFill>
                  <a:schemeClr val="tx1"/>
                </a:solidFill>
              </a:rPr>
              <a:t>诗</a:t>
            </a:r>
            <a:r>
              <a:rPr lang="zh-CN" sz="3000" b="1" strike="noStrike" noProof="1">
                <a:solidFill>
                  <a:schemeClr val="tx1"/>
                </a:solidFill>
              </a:rPr>
              <a:t>文改革先驱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政治上也颇有远见。他</a:t>
            </a:r>
            <a:r>
              <a:rPr lang="en-US" sz="3000">
                <a:sym typeface="+mn-ea"/>
              </a:rPr>
              <a:t>24</a:t>
            </a:r>
            <a:r>
              <a:rPr lang="zh-CN" altLang="en-US" sz="3000" b="1">
                <a:sym typeface="+mn-ea"/>
              </a:rPr>
              <a:t>岁就考中进士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才华受武则天赏识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可命运却屡屡捉弄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他因为直言敢谏而在政治上屡遭排挤打压</a:t>
            </a:r>
            <a:r>
              <a:rPr sz="3000" b="1" strike="noStrike" noProof="1"/>
              <a:t>。</a:t>
            </a:r>
            <a:r>
              <a:rPr lang="en-US" sz="3000">
                <a:sym typeface="+mn-ea"/>
              </a:rPr>
              <a:t>35</a:t>
            </a:r>
            <a:r>
              <a:rPr lang="zh-CN" altLang="en-US" sz="3000" b="1">
                <a:sym typeface="+mn-ea"/>
              </a:rPr>
              <a:t>岁</a:t>
            </a:r>
            <a:r>
              <a:rPr sz="3000">
                <a:sym typeface="+mn-ea"/>
              </a:rPr>
              <a:t>(696)</a:t>
            </a:r>
            <a:r>
              <a:rPr lang="zh-CN" altLang="en-US" sz="3000" b="1">
                <a:sym typeface="+mn-ea"/>
              </a:rPr>
              <a:t>那年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一心渴望为国效力的他主动出征</a:t>
            </a:r>
            <a:r>
              <a:rPr sz="3000" b="1">
                <a:sym typeface="+mn-ea"/>
              </a:rPr>
              <a:t>,随武则天</a:t>
            </a:r>
            <a:r>
              <a:rPr lang="zh-CN" sz="3000" b="1">
                <a:sym typeface="+mn-ea"/>
              </a:rPr>
              <a:t>侄子</a:t>
            </a:r>
            <a:r>
              <a:rPr sz="3000" b="1">
                <a:sym typeface="+mn-ea"/>
              </a:rPr>
              <a:t>武攸</a:t>
            </a:r>
            <a:r>
              <a:rPr sz="3000">
                <a:sym typeface="+mn-ea"/>
              </a:rPr>
              <a:t>yōu</a:t>
            </a:r>
            <a:r>
              <a:rPr sz="3000" b="1">
                <a:sym typeface="+mn-ea"/>
              </a:rPr>
              <a:t>宜征讨</a:t>
            </a:r>
            <a:r>
              <a:rPr lang="zh-CN" sz="3000" b="1">
                <a:sym typeface="+mn-ea"/>
              </a:rPr>
              <a:t>北方</a:t>
            </a:r>
            <a:r>
              <a:rPr sz="3000" b="1">
                <a:sym typeface="+mn-ea"/>
              </a:rPr>
              <a:t>契丹,</a:t>
            </a:r>
            <a:r>
              <a:rPr lang="zh-CN" sz="3000" b="1">
                <a:sym typeface="+mn-ea"/>
              </a:rPr>
              <a:t>任军中参谋</a:t>
            </a:r>
            <a:r>
              <a:rPr sz="3000" b="1">
                <a:sym typeface="+mn-ea"/>
              </a:rPr>
              <a:t>。</a:t>
            </a:r>
            <a:r>
              <a:rPr lang="zh-CN" sz="3000" b="1">
                <a:sym typeface="+mn-ea"/>
              </a:rPr>
              <a:t>面对屡屡</a:t>
            </a:r>
            <a:r>
              <a:rPr sz="3000" b="1">
                <a:sym typeface="+mn-ea"/>
              </a:rPr>
              <a:t>兵败</a:t>
            </a:r>
            <a:r>
              <a:rPr lang="zh-CN" sz="3000" b="1">
                <a:sym typeface="+mn-ea"/>
              </a:rPr>
              <a:t>的局面</a:t>
            </a:r>
            <a:r>
              <a:rPr sz="3000" b="1">
                <a:sym typeface="+mn-ea"/>
              </a:rPr>
              <a:t>,陈子昂</a:t>
            </a:r>
            <a:r>
              <a:rPr lang="zh-CN" sz="3000" b="1">
                <a:sym typeface="+mn-ea"/>
              </a:rPr>
              <a:t>屡现奇计却不理睬</a:t>
            </a:r>
            <a:r>
              <a:rPr sz="3000" b="1">
                <a:sym typeface="+mn-ea"/>
              </a:rPr>
              <a:t>,反</a:t>
            </a:r>
            <a:r>
              <a:rPr lang="zh-CN" sz="3000" b="1">
                <a:sym typeface="+mn-ea"/>
              </a:rPr>
              <a:t>被贬</a:t>
            </a:r>
            <a:r>
              <a:rPr sz="3000" b="1">
                <a:sym typeface="+mn-ea"/>
              </a:rPr>
              <a:t>为军曹</a:t>
            </a:r>
            <a:r>
              <a:rPr lang="zh-CN" sz="3000" b="1">
                <a:sym typeface="+mn-ea"/>
              </a:rPr>
              <a:t>。郁愤满怀的他登上幽州台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吟唱出这首《登幽州台歌》。</a:t>
            </a:r>
            <a:endParaRPr lang="zh-CN" sz="3000" b="1"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ym typeface="+mn-ea"/>
              </a:rPr>
              <a:t> </a:t>
            </a:r>
            <a:endParaRPr lang="zh-CN" altLang="en-US" sz="3000" b="1"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sz="3000" b="1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3212465"/>
            <a:ext cx="861631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>
                <a:sym typeface="+mn-ea"/>
              </a:rPr>
              <a:t>       </a:t>
            </a:r>
            <a:endParaRPr lang="zh-CN" altLang="en-US" sz="3000" b="1">
              <a:sym typeface="+mn-ea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280035" y="548640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80035" y="4940935"/>
            <a:ext cx="86347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>
                <a:sym typeface="+mn-ea"/>
              </a:rPr>
              <a:t>       </a:t>
            </a:r>
            <a:r>
              <a:rPr sz="3000" b="1">
                <a:sym typeface="+mn-ea"/>
              </a:rPr>
              <a:t>陈子昂</a:t>
            </a:r>
            <a:r>
              <a:rPr lang="zh-CN" sz="3000" b="1">
                <a:sym typeface="+mn-ea"/>
              </a:rPr>
              <a:t>先后两次从军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两次遭贬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两次下狱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终年仅</a:t>
            </a:r>
            <a:r>
              <a:rPr lang="en-US" altLang="zh-CN" sz="3000">
                <a:sym typeface="+mn-ea"/>
              </a:rPr>
              <a:t>41</a:t>
            </a:r>
            <a:r>
              <a:rPr lang="zh-CN" altLang="en-US" sz="3000" b="1">
                <a:sym typeface="+mn-ea"/>
              </a:rPr>
              <a:t>岁被陷害冤死狱中。</a:t>
            </a:r>
            <a:endParaRPr lang="en-US" altLang="zh-CN" sz="3000"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065" y="5867400"/>
            <a:ext cx="92043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chemeClr val="tx1"/>
                </a:solidFill>
              </a:rPr>
              <a:t>挽救边疆战役兵败</a:t>
            </a:r>
            <a:r>
              <a:rPr sz="3000" b="1">
                <a:solidFill>
                  <a:schemeClr val="tx1"/>
                </a:solidFill>
                <a:effectLst/>
                <a:sym typeface="+mn-ea"/>
              </a:rPr>
              <a:t>,</a:t>
            </a:r>
            <a:r>
              <a:rPr lang="zh-CN" sz="3000" b="1">
                <a:solidFill>
                  <a:schemeClr val="tx1"/>
                </a:solidFill>
                <a:effectLst/>
                <a:sym typeface="+mn-ea"/>
              </a:rPr>
              <a:t>却</a:t>
            </a:r>
            <a:r>
              <a:rPr lang="zh-CN" sz="3000" b="1">
                <a:solidFill>
                  <a:srgbClr val="0000FF"/>
                </a:solidFill>
                <a:effectLst/>
                <a:sym typeface="+mn-ea"/>
              </a:rPr>
              <a:t>无明君重用</a:t>
            </a:r>
            <a:r>
              <a:rPr sz="3000" b="1">
                <a:solidFill>
                  <a:srgbClr val="0000FF"/>
                </a:solidFill>
                <a:effectLst/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effectLst/>
                <a:sym typeface="+mn-ea"/>
              </a:rPr>
              <a:t>生不逢时的</a:t>
            </a:r>
            <a:r>
              <a:rPr lang="zh-CN" altLang="en-US" sz="3000" b="1">
                <a:solidFill>
                  <a:srgbClr val="FF0000"/>
                </a:solidFill>
              </a:rPr>
              <a:t>怀才不遇</a:t>
            </a:r>
            <a:endParaRPr lang="zh-CN" altLang="en-US" sz="3000" b="1">
              <a:solidFill>
                <a:srgbClr val="0000FF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07315" y="1700530"/>
            <a:ext cx="8626475" cy="52768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zh-CN" sz="3200" b="1" noProof="1" smtClean="0">
                <a:solidFill>
                  <a:schemeClr val="tx1"/>
                </a:solidFill>
                <a:effectLst/>
                <a:cs typeface="+mn-ea"/>
              </a:rPr>
              <a:t>历史上只有一个怀才不遇的陈子昂吗？</a:t>
            </a:r>
            <a:endParaRPr lang="zh-CN" sz="32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899795" y="2228215"/>
            <a:ext cx="2876550" cy="28613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登幽</a:t>
            </a:r>
            <a:r>
              <a:rPr lang="zh-CN" altLang="en-US" sz="3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州</a:t>
            </a:r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台歌</a:t>
            </a:r>
            <a:r>
              <a:rPr lang="en-US" altLang="zh-CN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陈子昂</a:t>
            </a:r>
            <a:endParaRPr lang="zh-CN" altLang="en-US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前不见</a:t>
            </a:r>
            <a:r>
              <a:rPr lang="zh-CN" altLang="en-US" sz="3000" b="1" u="sng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古人</a:t>
            </a:r>
            <a:r>
              <a:rPr sz="3000" b="1">
                <a:sym typeface="+mn-ea"/>
              </a:rPr>
              <a:t>,</a:t>
            </a:r>
            <a:endParaRPr sz="3000" b="1">
              <a:sym typeface="+mn-ea"/>
            </a:endParaRPr>
          </a:p>
          <a:p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后不见</a:t>
            </a:r>
            <a:r>
              <a:rPr lang="zh-CN" altLang="en-US" sz="3000" b="1" u="sng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来者</a:t>
            </a:r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念天地之悠悠</a:t>
            </a:r>
            <a:r>
              <a:rPr sz="3000" b="1">
                <a:sym typeface="+mn-ea"/>
              </a:rPr>
              <a:t>,</a:t>
            </a:r>
            <a:endParaRPr sz="3000" b="1">
              <a:sym typeface="+mn-ea"/>
            </a:endParaRPr>
          </a:p>
          <a:p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独怆然而涕下！</a:t>
            </a:r>
            <a:endParaRPr lang="zh-CN" altLang="en-US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707765" y="3140710"/>
            <a:ext cx="48044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solidFill>
                  <a:srgbClr val="FF0000"/>
                </a:solidFill>
              </a:rPr>
              <a:t>屈原、贾谊、韩愈、柳宗元、苏轼、欧阳修</a:t>
            </a:r>
            <a:r>
              <a:rPr lang="zh-CN" sz="3000" b="1">
                <a:solidFill>
                  <a:srgbClr val="0000FF"/>
                </a:solidFill>
              </a:rPr>
              <a:t>等</a:t>
            </a:r>
            <a:endParaRPr lang="zh-CN" sz="30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776345" y="4436745"/>
            <a:ext cx="48044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solidFill>
                  <a:srgbClr val="FF0000"/>
                </a:solidFill>
              </a:rPr>
              <a:t>怀才不遇</a:t>
            </a:r>
            <a:r>
              <a:rPr lang="en-US" altLang="zh-CN" sz="3000">
                <a:solidFill>
                  <a:srgbClr val="0000FF"/>
                </a:solidFill>
              </a:rPr>
              <a:t>——</a:t>
            </a:r>
            <a:r>
              <a:rPr lang="zh-CN" sz="3000" b="1">
                <a:solidFill>
                  <a:srgbClr val="0000FF"/>
                </a:solidFill>
              </a:rPr>
              <a:t>历史的同声！</a:t>
            </a:r>
            <a:endParaRPr lang="zh-CN" sz="3000" b="1">
              <a:solidFill>
                <a:srgbClr val="0000FF"/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0" y="620395"/>
            <a:ext cx="9148445" cy="108902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请你为我们班选背景音乐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并说说选择的理由</a:t>
            </a:r>
            <a:r>
              <a:rPr sz="3000">
                <a:sym typeface="+mn-ea"/>
              </a:rPr>
              <a:t>(</a:t>
            </a:r>
            <a:r>
              <a:rPr lang="zh-CN" altLang="en-US" sz="3000" b="1">
                <a:effectLst/>
                <a:cs typeface="+mn-ea"/>
                <a:sym typeface="+mn-ea"/>
              </a:rPr>
              <a:t>语气、语调、语速、情感上</a:t>
            </a:r>
            <a:r>
              <a:rPr sz="3000">
                <a:sym typeface="+mn-ea"/>
              </a:rPr>
              <a:t>)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sz="3000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内容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0" y="1628775"/>
            <a:ext cx="9364345" cy="496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000" b="1" smtClean="0">
                <a:sym typeface="+mn-ea"/>
              </a:rPr>
              <a:t>《阳春白雪》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旋律清新流畅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节奏活泼欢快。</a:t>
            </a:r>
            <a:endParaRPr lang="zh-CN" sz="3000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79705" y="2204720"/>
            <a:ext cx="5897245" cy="19380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登飞来峰</a:t>
            </a:r>
            <a:r>
              <a:rPr lang="en-US" altLang="zh-CN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王安石</a:t>
            </a:r>
            <a:endParaRPr lang="zh-CN" altLang="en-US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飞来山上千寻塔</a:t>
            </a:r>
            <a:r>
              <a:rPr sz="3000" b="1">
                <a:sym typeface="+mn-ea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闻说鸡鸣见日升。</a:t>
            </a:r>
            <a:b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不畏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浮云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遮望眼</a:t>
            </a:r>
            <a:r>
              <a:rPr sz="3000" b="1">
                <a:sym typeface="+mn-ea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自缘身在最高层。 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228080" y="3068955"/>
            <a:ext cx="2152015" cy="5930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sz="3335" b="1" smtClean="0">
                <a:solidFill>
                  <a:srgbClr val="0000FF"/>
                </a:solidFill>
              </a:rPr>
              <a:t>塔高</a:t>
            </a:r>
            <a:r>
              <a:rPr lang="en-US" altLang="zh-CN" sz="3335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335" b="1" smtClean="0">
                <a:solidFill>
                  <a:srgbClr val="0000FF"/>
                </a:solidFill>
              </a:rPr>
              <a:t>山高</a:t>
            </a:r>
            <a:endParaRPr lang="zh-CN" sz="3335" b="1" smtClean="0">
              <a:solidFill>
                <a:srgbClr val="0000FF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228080" y="3549650"/>
            <a:ext cx="2802890" cy="5930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sz="2900" b="1" smtClean="0">
                <a:solidFill>
                  <a:srgbClr val="0000FF"/>
                </a:solidFill>
              </a:rPr>
              <a:t>不怕</a:t>
            </a:r>
            <a:r>
              <a:rPr lang="en-US" altLang="zh-CN" sz="29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900" b="1" smtClean="0">
                <a:solidFill>
                  <a:srgbClr val="0000FF"/>
                </a:solidFill>
              </a:rPr>
              <a:t>在最高层</a:t>
            </a:r>
            <a:endParaRPr lang="zh-CN" sz="2900" b="1" smtClean="0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55650" y="4076700"/>
            <a:ext cx="391985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</a:rPr>
              <a:t>暗喻奸邪小人</a:t>
            </a:r>
            <a:endParaRPr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611505" y="4638040"/>
            <a:ext cx="7762240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en-US" sz="30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不畏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重音</a:t>
            </a:r>
            <a:r>
              <a:rPr sz="30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,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不畏浮云遮望眼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”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语速稍快</a:t>
            </a:r>
            <a:r>
              <a:rPr sz="30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语调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高扬</a:t>
            </a:r>
            <a:r>
              <a:rPr sz="3000" b="1">
                <a:solidFill>
                  <a:srgbClr val="0000FF"/>
                </a:solidFill>
                <a:latin typeface="+mn-lt"/>
                <a:ea typeface="+mn-ea"/>
                <a:sym typeface="+mn-ea"/>
              </a:rPr>
              <a:t>,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自缘身在最高层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”</a:t>
            </a:r>
            <a:r>
              <a:rPr lang="zh-CN" sz="30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读出昂扬自信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800" name="组合 3"/>
          <p:cNvGrpSpPr/>
          <p:nvPr/>
        </p:nvGrpSpPr>
        <p:grpSpPr>
          <a:xfrm>
            <a:off x="158115" y="1282700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25095" y="1988820"/>
            <a:ext cx="8808085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3000" b="1" dirty="0" smtClean="0">
                <a:latin typeface="宋体" panose="02010600030101010101" pitchFamily="2" charset="-122"/>
                <a:sym typeface="+mn-ea"/>
              </a:rPr>
              <a:t>王安石</a:t>
            </a:r>
            <a:r>
              <a:rPr sz="3000" strike="noStrike" noProof="1"/>
              <a:t>(1021—</a:t>
            </a:r>
            <a:r>
              <a:rPr lang="en-US" sz="3000" strike="noStrike" noProof="1">
                <a:cs typeface="Arial" panose="020B0604020202020204" pitchFamily="34" charset="0"/>
              </a:rPr>
              <a:t>1</a:t>
            </a:r>
            <a:r>
              <a:rPr sz="3000" strike="noStrike" noProof="1">
                <a:cs typeface="Arial" panose="020B0604020202020204" pitchFamily="34" charset="0"/>
              </a:rPr>
              <a:t>0</a:t>
            </a:r>
            <a:r>
              <a:rPr lang="zh-CN" altLang="en-US" sz="3000" dirty="0" smtClean="0">
                <a:cs typeface="Arial" panose="020B0604020202020204" pitchFamily="34" charset="0"/>
                <a:sym typeface="+mn-ea"/>
              </a:rPr>
              <a:t>86</a:t>
            </a:r>
            <a:r>
              <a:rPr sz="3000" strike="noStrike" noProof="1"/>
              <a:t>)</a:t>
            </a:r>
            <a:r>
              <a:rPr sz="3000" b="1" strike="noStrike" noProof="1"/>
              <a:t>,字</a:t>
            </a:r>
            <a:r>
              <a:rPr sz="3000" b="1" strike="noStrike" noProof="1">
                <a:solidFill>
                  <a:srgbClr val="FF0000"/>
                </a:solidFill>
              </a:rPr>
              <a:t>介甫</a:t>
            </a:r>
            <a:r>
              <a:rPr sz="3000" b="1" strike="noStrike" noProof="1"/>
              <a:t>,号</a:t>
            </a:r>
            <a:r>
              <a:rPr sz="3000" b="1" strike="noStrike" noProof="1">
                <a:solidFill>
                  <a:srgbClr val="FF0000"/>
                </a:solidFill>
              </a:rPr>
              <a:t>半山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江西临川人。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北宋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政治家、</a:t>
            </a:r>
            <a:r>
              <a:rPr sz="3000" b="1" strike="noStrike" noProof="1"/>
              <a:t>文学家</a:t>
            </a:r>
            <a:r>
              <a:rPr lang="zh-CN" sz="3000" b="1" strike="noStrike" noProof="1"/>
              <a:t>、思想家</a:t>
            </a:r>
            <a:r>
              <a:rPr sz="3000" b="1" strike="noStrike" noProof="1"/>
              <a:t>,</a:t>
            </a:r>
            <a:r>
              <a:rPr lang="en-US" sz="3000" b="1" strike="noStrike" noProof="1">
                <a:solidFill>
                  <a:schemeClr val="tx1"/>
                </a:solidFill>
              </a:rPr>
              <a:t>唐宋八大家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之一</a:t>
            </a:r>
            <a:r>
              <a:rPr lang="zh-CN" sz="3000" b="1" strike="noStrike" noProof="1"/>
              <a:t>。</a:t>
            </a:r>
            <a:endParaRPr lang="zh-CN" sz="30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705" y="2996565"/>
            <a:ext cx="88322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/>
              <a:t>        </a:t>
            </a:r>
            <a:r>
              <a:rPr lang="zh-CN" sz="3000" b="1">
                <a:sym typeface="+mn-ea"/>
              </a:rPr>
              <a:t>宋仁宗皇佑二</a:t>
            </a:r>
            <a:r>
              <a:rPr lang="zh-CN" altLang="en-US" sz="3000" b="1" smtClean="0">
                <a:latin typeface="+mn-lt"/>
                <a:ea typeface="+mn-ea"/>
                <a:sym typeface="+mn-ea"/>
              </a:rPr>
              <a:t>年</a:t>
            </a:r>
            <a:r>
              <a:rPr sz="3000">
                <a:sym typeface="+mn-ea"/>
              </a:rPr>
              <a:t>(</a:t>
            </a:r>
            <a:r>
              <a:rPr lang="en-US" sz="3000" smtClean="0">
                <a:latin typeface="+mn-lt"/>
                <a:ea typeface="+mn-ea"/>
                <a:sym typeface="+mn-ea"/>
              </a:rPr>
              <a:t>1050</a:t>
            </a:r>
            <a:r>
              <a:rPr sz="3000">
                <a:sym typeface="+mn-ea"/>
              </a:rPr>
              <a:t>)</a:t>
            </a:r>
            <a:r>
              <a:rPr lang="zh-CN" altLang="en-US" sz="3000" b="1" smtClean="0">
                <a:latin typeface="+mn-lt"/>
                <a:ea typeface="+mn-ea"/>
                <a:sym typeface="+mn-ea"/>
              </a:rPr>
              <a:t>夏</a:t>
            </a:r>
            <a:r>
              <a:rPr sz="3000" b="1">
                <a:sym typeface="+mn-ea"/>
              </a:rPr>
              <a:t>,</a:t>
            </a:r>
            <a:r>
              <a:rPr lang="en-US" altLang="zh-CN" sz="3000">
                <a:sym typeface="+mn-ea"/>
              </a:rPr>
              <a:t>29</a:t>
            </a:r>
            <a:r>
              <a:rPr lang="zh-CN" altLang="en-US" sz="3000" b="1">
                <a:sym typeface="+mn-ea"/>
              </a:rPr>
              <a:t>岁的王安石</a:t>
            </a:r>
            <a:r>
              <a:rPr lang="zh-CN" sz="3000" b="1">
                <a:sym typeface="+mn-ea"/>
              </a:rPr>
              <a:t>做</a:t>
            </a:r>
            <a:r>
              <a:rPr lang="zh-CN" altLang="en-US" sz="3000" b="1">
                <a:sym typeface="+mn-ea"/>
              </a:rPr>
              <a:t>鄞</a:t>
            </a:r>
            <a:r>
              <a:rPr lang="zh-CN" altLang="en-US" sz="3000">
                <a:sym typeface="+mn-ea"/>
              </a:rPr>
              <a:t>yín</a:t>
            </a:r>
            <a:r>
              <a:rPr lang="zh-CN" altLang="en-US" sz="3000" b="1">
                <a:sym typeface="+mn-ea"/>
              </a:rPr>
              <a:t>县</a:t>
            </a:r>
            <a:r>
              <a:rPr lang="zh-CN" sz="3000" b="1">
                <a:sym typeface="+mn-ea"/>
              </a:rPr>
              <a:t>知县</a:t>
            </a:r>
            <a:r>
              <a:rPr lang="zh-CN" altLang="en-US" sz="3000" b="1"/>
              <a:t>任期到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在返</a:t>
            </a:r>
            <a:r>
              <a:rPr lang="zh-CN" altLang="en-US" sz="3000" b="1"/>
              <a:t>回</a:t>
            </a:r>
            <a:r>
              <a:rPr lang="zh-CN" sz="3000" b="1">
                <a:sym typeface="+mn-ea"/>
              </a:rPr>
              <a:t>故乡</a:t>
            </a:r>
            <a:r>
              <a:rPr lang="zh-CN" altLang="en-US" sz="3000" b="1"/>
              <a:t>江西</a:t>
            </a:r>
            <a:r>
              <a:rPr lang="zh-CN" sz="3000" b="1">
                <a:sym typeface="+mn-ea"/>
              </a:rPr>
              <a:t>的途中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经过飞来峰</a:t>
            </a:r>
            <a:r>
              <a:rPr sz="3000" b="1">
                <a:sym typeface="+mn-ea"/>
              </a:rPr>
              <a:t>,</a:t>
            </a:r>
            <a:r>
              <a:rPr lang="zh-CN" altLang="en-US" sz="3000" b="1"/>
              <a:t>登上峰顶</a:t>
            </a:r>
            <a:r>
              <a:rPr sz="3000" b="1">
                <a:sym typeface="+mn-ea"/>
              </a:rPr>
              <a:t>,</a:t>
            </a:r>
            <a:r>
              <a:rPr lang="zh-CN" altLang="en-US" sz="3000" b="1"/>
              <a:t>极目远眺</a:t>
            </a:r>
            <a:r>
              <a:rPr sz="3000" b="1">
                <a:sym typeface="+mn-ea"/>
              </a:rPr>
              <a:t>,</a:t>
            </a:r>
            <a:r>
              <a:rPr lang="zh-CN" altLang="en-US" sz="3000" b="1"/>
              <a:t>创作《登飞来峰》</a:t>
            </a:r>
            <a:endParaRPr lang="zh-CN" altLang="en-US" sz="3000"/>
          </a:p>
        </p:txBody>
      </p:sp>
      <p:sp>
        <p:nvSpPr>
          <p:cNvPr id="2" name="文本框 1"/>
          <p:cNvSpPr txBox="1"/>
          <p:nvPr/>
        </p:nvSpPr>
        <p:spPr>
          <a:xfrm>
            <a:off x="251460" y="4509135"/>
            <a:ext cx="87839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sym typeface="+mn-ea"/>
              </a:rPr>
              <a:t>       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初涉宦海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年少气盛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踌躇</a:t>
            </a:r>
            <a:r>
              <a:rPr lang="zh-CN" sz="3000">
                <a:solidFill>
                  <a:srgbClr val="FF0000"/>
                </a:solidFill>
                <a:sym typeface="+mn-ea"/>
              </a:rPr>
              <a:t>chóu chú</a:t>
            </a:r>
            <a:r>
              <a:rPr sz="3000">
                <a:sym typeface="+mn-ea"/>
              </a:rPr>
              <a:t>(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自得的样子</a:t>
            </a:r>
            <a:r>
              <a:rPr sz="3000">
                <a:sym typeface="+mn-ea"/>
              </a:rPr>
              <a:t>)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满志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自信能为国为民干一番大事业！</a:t>
            </a:r>
            <a:endParaRPr lang="zh-CN" altLang="en-US" sz="300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79705" y="404495"/>
            <a:ext cx="18923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理读诗歌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0" y="1196340"/>
            <a:ext cx="9148445" cy="59436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000" smtClean="0">
                <a:sym typeface="+mn-ea"/>
              </a:rPr>
              <a:t>1.</a:t>
            </a:r>
            <a:r>
              <a:rPr lang="zh-CN" altLang="en-US" sz="3000" b="1" smtClean="0">
                <a:sym typeface="+mn-ea"/>
              </a:rPr>
              <a:t>配乐朗诵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思考补充下面空格处的内容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ym typeface="+mn-ea"/>
              </a:rPr>
              <a:t>为这两首诗做小结</a:t>
            </a:r>
            <a:r>
              <a:rPr sz="3000">
                <a:sym typeface="+mn-ea"/>
              </a:rPr>
              <a:t>(</a:t>
            </a:r>
            <a:r>
              <a:rPr lang="zh-CN" sz="3000" b="1">
                <a:sym typeface="+mn-ea"/>
              </a:rPr>
              <a:t>四字</a:t>
            </a:r>
            <a:r>
              <a:rPr lang="zh-CN" altLang="en-US" sz="3000" b="1">
                <a:sym typeface="+mn-ea"/>
              </a:rPr>
              <a:t>短语</a:t>
            </a:r>
            <a:r>
              <a:rPr sz="3000">
                <a:sym typeface="+mn-ea"/>
              </a:rPr>
              <a:t>)</a:t>
            </a:r>
            <a:r>
              <a:rPr sz="3000" b="1">
                <a:solidFill>
                  <a:schemeClr val="tx1"/>
                </a:solidFill>
                <a:sym typeface="+mn-ea"/>
              </a:rPr>
              <a:t>:</a:t>
            </a:r>
            <a:endParaRPr sz="3000" b="1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r>
              <a:rPr lang="zh-CN" sz="3000" b="1">
                <a:solidFill>
                  <a:schemeClr val="tx1"/>
                </a:solidFill>
                <a:sym typeface="+mn-ea"/>
              </a:rPr>
              <a:t>陈子昂登幽州台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念</a:t>
            </a:r>
            <a:r>
              <a:rPr lang="en-US" altLang="zh-CN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叹</a:t>
            </a:r>
            <a:r>
              <a:rPr lang="en-US" altLang="zh-CN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壮志难酬；</a:t>
            </a:r>
            <a:endParaRPr lang="zh-CN" altLang="en-US" sz="3000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王安石</a:t>
            </a:r>
            <a:r>
              <a:rPr lang="en-US" altLang="zh-CN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藐浮云滚滚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感前景可期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000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en-US" altLang="zh-CN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</a:t>
            </a:r>
            <a:r>
              <a:rPr lang="en-US" altLang="zh-CN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endParaRPr b="1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endParaRPr lang="zh-CN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04210" y="2204720"/>
            <a:ext cx="17411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sym typeface="+mn-ea"/>
              </a:rPr>
              <a:t>天地悠悠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92090" y="2204720"/>
            <a:ext cx="17513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sym typeface="+mn-ea"/>
              </a:rPr>
              <a:t>怀才不遇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188085" y="2780665"/>
            <a:ext cx="17513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sym typeface="+mn-ea"/>
              </a:rPr>
              <a:t>年少气盛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948170" y="2780665"/>
            <a:ext cx="17513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sym typeface="+mn-ea"/>
              </a:rPr>
              <a:t>英勇无畏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0" y="3716655"/>
            <a:ext cx="81457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smtClean="0">
                <a:sym typeface="+mn-ea"/>
              </a:rPr>
              <a:t>2.</a:t>
            </a:r>
            <a:r>
              <a:rPr lang="zh-CN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同样是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登临诗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ym typeface="+mn-ea"/>
              </a:rPr>
              <a:t>二人情感有何不同？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79705" y="4292600"/>
            <a:ext cx="88963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sym typeface="+mn-ea"/>
              </a:rPr>
              <a:t>陈子昂借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登高</a:t>
            </a:r>
            <a:r>
              <a:rPr lang="zh-CN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感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叹身世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抒发生命短暂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000" b="1" u="sng">
                <a:solidFill>
                  <a:srgbClr val="FF0000"/>
                </a:solidFill>
                <a:sym typeface="+mn-ea"/>
              </a:rPr>
              <a:t>渴望建功立业却怀才不遇的忧愤之情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；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179705" y="5330190"/>
            <a:ext cx="88068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王安石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借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登高</a:t>
            </a:r>
            <a:r>
              <a:rPr lang="zh-CN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吐露</a:t>
            </a:r>
            <a:r>
              <a:rPr lang="zh-CN" sz="3000" b="1" u="sng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将变法革新进行到底的决心</a:t>
            </a:r>
            <a:r>
              <a:rPr sz="3000" b="1" u="sng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 u="sng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勇往直前、</a:t>
            </a:r>
            <a:r>
              <a:rPr lang="zh-CN" sz="3000" b="1" u="sng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乐观自信的战斗</a:t>
            </a:r>
            <a:r>
              <a:rPr lang="zh-CN" altLang="en-US" sz="3000" b="1" u="sng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精神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。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0" y="906780"/>
            <a:ext cx="903668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smtClean="0">
                <a:sym typeface="+mn-ea"/>
              </a:rPr>
              <a:t>3.</a:t>
            </a:r>
            <a:r>
              <a:rPr lang="zh-CN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联系写作背景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ym typeface="+mn-ea"/>
              </a:rPr>
              <a:t>二人抒发情感的起因都是为了自己吗？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115695" y="1459865"/>
            <a:ext cx="60121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000" b="1">
                <a:sym typeface="+mn-ea"/>
              </a:rPr>
              <a:t>陈子昂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雄才伟略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欲安定边疆战乱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；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115695" y="1916430"/>
            <a:ext cx="6985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王安石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为国为民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  <a:sym typeface="+mn-ea"/>
              </a:rPr>
              <a:t>欲</a:t>
            </a:r>
            <a:r>
              <a:rPr lang="zh-CN" altLang="en-US" sz="3000" b="1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国强民富造福一方</a:t>
            </a:r>
            <a:r>
              <a:rPr lang="zh-CN" altLang="en-US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。</a:t>
            </a:r>
            <a:endParaRPr lang="zh-CN" altLang="en-US" sz="3000" b="1">
              <a:latin typeface="SimSun-ExtB" panose="02010609060101010101" pitchFamily="49" charset="-122"/>
              <a:ea typeface="SimSun-ExtB" panose="02010609060101010101" pitchFamily="49" charset="-122"/>
              <a:cs typeface="SimSun-ExtB" panose="02010609060101010101" pitchFamily="49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88085" y="2420620"/>
            <a:ext cx="6837680" cy="106108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3000" b="1">
                <a:solidFill>
                  <a:schemeClr val="tx1"/>
                </a:solidFill>
                <a:sym typeface="+mn-ea"/>
              </a:rPr>
              <a:t>       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陈子昂始终奋身不顾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忧国忧民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；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王安石一生致力于变法革新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为国为民</a:t>
            </a:r>
            <a:r>
              <a:rPr 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经世济民之心</a:t>
            </a:r>
            <a:r>
              <a:rPr lang="en-US" altLang="zh-CN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定国安邦之志！</a:t>
            </a:r>
            <a:r>
              <a:rPr lang="en-US" altLang="zh-CN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</a:t>
            </a:r>
            <a:r>
              <a:rPr lang="zh-CN" altLang="en-US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</a:t>
            </a:r>
            <a:r>
              <a:rPr lang="en-US" altLang="zh-CN" b="1" u="sng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</a:t>
            </a:r>
            <a:endParaRPr b="1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endParaRPr lang="zh-CN" b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5560" y="4076700"/>
            <a:ext cx="903668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3000" smtClean="0">
                <a:sym typeface="+mn-ea"/>
              </a:rPr>
              <a:t>4.</a:t>
            </a:r>
            <a:r>
              <a:rPr lang="zh-CN" sz="3000" b="1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根据所发现的共同动因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ym typeface="+mn-ea"/>
              </a:rPr>
              <a:t>完善之前的小结</a:t>
            </a:r>
            <a:r>
              <a:rPr sz="3000">
                <a:sym typeface="+mn-ea"/>
              </a:rPr>
              <a:t>(</a:t>
            </a:r>
            <a:r>
              <a:rPr lang="zh-CN" sz="3000" b="1">
                <a:sym typeface="+mn-ea"/>
              </a:rPr>
              <a:t>四字</a:t>
            </a:r>
            <a:r>
              <a:rPr lang="zh-CN" altLang="en-US" sz="3000" b="1">
                <a:sym typeface="+mn-ea"/>
              </a:rPr>
              <a:t>短语</a:t>
            </a:r>
            <a:r>
              <a:rPr sz="3000">
                <a:sym typeface="+mn-ea"/>
              </a:rPr>
              <a:t>)</a:t>
            </a:r>
            <a:r>
              <a:rPr sz="3000" b="1">
                <a:sym typeface="+mn-ea"/>
              </a:rPr>
              <a:t>:</a:t>
            </a:r>
            <a:endParaRPr sz="3000" b="1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r>
              <a:rPr lang="zh-CN" sz="3000" b="1">
                <a:sym typeface="+mn-ea"/>
              </a:rPr>
              <a:t>陈子昂登幽州台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念</a:t>
            </a:r>
            <a:r>
              <a:rPr lang="en-US" altLang="zh-CN" sz="30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叹</a:t>
            </a:r>
            <a:r>
              <a:rPr lang="en-US" altLang="zh-CN" sz="30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壮志难酬；</a:t>
            </a:r>
            <a:endParaRPr lang="zh-CN" altLang="en-US" sz="3000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王安石</a:t>
            </a:r>
            <a:r>
              <a:rPr lang="en-US" altLang="zh-CN" sz="30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藐浮云滚滚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感前景可期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0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</a:t>
            </a:r>
            <a:r>
              <a:rPr 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。虽遭际各异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慨叹有别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然</a:t>
            </a:r>
            <a:r>
              <a:rPr lang="en-US" altLang="zh-CN" sz="3000" b="1" u="sng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      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同也</a:t>
            </a:r>
            <a:r>
              <a:rPr 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000" b="1">
              <a:uFillTx/>
              <a:latin typeface="SimSun-ExtB" panose="0201060906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3275965" y="4509135"/>
            <a:ext cx="17411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sym typeface="+mn-ea"/>
              </a:rPr>
              <a:t>天地悠悠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376545" y="4509135"/>
            <a:ext cx="17513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sym typeface="+mn-ea"/>
              </a:rPr>
              <a:t>怀才不遇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1165225" y="5012690"/>
            <a:ext cx="17513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sym typeface="+mn-ea"/>
              </a:rPr>
              <a:t>年少气盛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7020560" y="5012690"/>
            <a:ext cx="17513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sym typeface="+mn-ea"/>
              </a:rPr>
              <a:t>英勇无畏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4140200" y="5461635"/>
            <a:ext cx="17513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sym typeface="+mn-ea"/>
              </a:rPr>
              <a:t>报国之志</a:t>
            </a:r>
            <a:endParaRPr lang="zh-CN" altLang="en-US" sz="3000" b="1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07315" y="404495"/>
            <a:ext cx="196723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探究问题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67995" y="1124585"/>
            <a:ext cx="83718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ym typeface="+mn-ea"/>
              </a:rPr>
              <a:t>《登飞来峰》一诗是否属于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半山体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？结合诗歌内容加以阐述</a:t>
            </a:r>
            <a:r>
              <a:rPr sz="3200">
                <a:sym typeface="+mn-ea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导学四</a:t>
            </a:r>
            <a:r>
              <a:rPr sz="3200">
                <a:sym typeface="+mn-ea"/>
              </a:rPr>
              <a:t>)</a:t>
            </a:r>
            <a:r>
              <a:rPr sz="3200" b="1">
                <a:sym typeface="+mn-ea"/>
              </a:rPr>
              <a:t>。</a:t>
            </a:r>
            <a:endParaRPr sz="3200" b="1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60" y="2200910"/>
            <a:ext cx="8566150" cy="429831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</a:rPr>
              <a:t>   </a:t>
            </a:r>
            <a:r>
              <a:rPr sz="3200" b="1">
                <a:solidFill>
                  <a:srgbClr val="FF0000"/>
                </a:solidFill>
              </a:rPr>
              <a:t>《登飞来峰》</a:t>
            </a:r>
            <a:r>
              <a:rPr sz="3200" b="1"/>
              <a:t>虽描绘自然风景</a:t>
            </a:r>
            <a:r>
              <a:rPr lang="zh-CN" sz="3200" b="1">
                <a:sym typeface="+mn-ea"/>
              </a:rPr>
              <a:t>,</a:t>
            </a:r>
            <a:r>
              <a:rPr sz="3200" b="1"/>
              <a:t>但</a:t>
            </a:r>
            <a:r>
              <a:rPr sz="3200" b="1">
                <a:solidFill>
                  <a:srgbClr val="FF0000"/>
                </a:solidFill>
              </a:rPr>
              <a:t>重在抒写诗人的抱负。前两句形容山峰的高耸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</a:rPr>
              <a:t>然后过渡到后两句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</a:rPr>
              <a:t>形象地揭示“站得高看得远”的道理。反映了诗人的高瞻远瞩、胸怀宽阔及不畏困难、勇于进取的豪迈气魄和坚强意志。而“半山体”诗</a:t>
            </a:r>
            <a:r>
              <a:rPr sz="3200" b="1"/>
              <a:t>主要是诗人晚年退隐后创作的诗歌</a:t>
            </a:r>
            <a:r>
              <a:rPr lang="zh-CN" sz="3200" b="1">
                <a:sym typeface="+mn-ea"/>
              </a:rPr>
              <a:t>,</a:t>
            </a:r>
            <a:r>
              <a:rPr sz="3200" b="1"/>
              <a:t>彼时的诗作多雅丽精绝</a:t>
            </a:r>
            <a:r>
              <a:rPr lang="zh-CN" sz="3200" b="1">
                <a:sym typeface="+mn-ea"/>
              </a:rPr>
              <a:t>,</a:t>
            </a:r>
            <a:r>
              <a:rPr sz="3200" b="1"/>
              <a:t>或是清新闲适之作</a:t>
            </a:r>
            <a:r>
              <a:rPr lang="zh-CN" sz="3200" b="1">
                <a:sym typeface="+mn-ea"/>
              </a:rPr>
              <a:t>,</a:t>
            </a:r>
            <a:r>
              <a:rPr sz="3200" b="1"/>
              <a:t>或是沉郁悲壮之作</a:t>
            </a:r>
            <a:r>
              <a:rPr lang="zh-CN" sz="3200" b="1">
                <a:sym typeface="+mn-ea"/>
              </a:rPr>
              <a:t>,</a:t>
            </a:r>
            <a:r>
              <a:rPr sz="3200" b="1"/>
              <a:t>所以</a:t>
            </a:r>
            <a:r>
              <a:rPr sz="3200" b="1">
                <a:solidFill>
                  <a:srgbClr val="FF0000"/>
                </a:solidFill>
              </a:rPr>
              <a:t>这首诗应该不是诗人后期的作品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</a:rPr>
              <a:t>不属于“半山体”的范畴</a:t>
            </a:r>
            <a:r>
              <a:rPr lang="zh-CN" sz="3200" b="1">
                <a:sym typeface="+mn-ea"/>
              </a:rPr>
              <a:t>。</a:t>
            </a:r>
            <a:endParaRPr lang="zh-CN" sz="3200" b="1"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2"/>
          <p:cNvSpPr txBox="1"/>
          <p:nvPr/>
        </p:nvSpPr>
        <p:spPr>
          <a:xfrm>
            <a:off x="606425" y="3919538"/>
            <a:ext cx="7874000" cy="412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750" y="1916430"/>
            <a:ext cx="7657465" cy="245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1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.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了解古代诗歌体裁和诗人及其写作背景。</a:t>
            </a:r>
            <a:endParaRPr lang="en-US" altLang="zh-CN" sz="3200" b="1" strike="noStrike" noProof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+mn-cs"/>
            </a:endParaRPr>
          </a:p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2.</a:t>
            </a:r>
            <a:r>
              <a:rPr sz="3200" b="1" strike="noStrike" noProof="1">
                <a:latin typeface="Arial" panose="020B0604020202020204" pitchFamily="34" charset="0"/>
              </a:rPr>
              <a:t>古今异义词:念、涕、</a:t>
            </a:r>
            <a:r>
              <a:rPr lang="zh-CN" altLang="en-US" sz="3200" b="1" strike="noStrike" noProof="1">
                <a:latin typeface="Arial" panose="020B0604020202020204" pitchFamily="34" charset="0"/>
              </a:rPr>
              <a:t>钟、</a:t>
            </a:r>
            <a:r>
              <a:rPr sz="3200" b="1" strike="noStrike" noProof="1">
                <a:latin typeface="Arial" panose="020B0604020202020204" pitchFamily="34" charset="0"/>
              </a:rPr>
              <a:t>寻、缘</a:t>
            </a:r>
            <a:r>
              <a:rPr lang="zh-CN" altLang="en-US" sz="32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32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3.</a:t>
            </a:r>
            <a:r>
              <a:rPr 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体会诗歌所表达的思想感情</a:t>
            </a:r>
            <a:r>
              <a:rPr sz="3200"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sym typeface="+mn-ea"/>
              </a:rPr>
              <a:t>重点</a:t>
            </a:r>
            <a:r>
              <a:rPr sz="3200">
                <a:sym typeface="+mn-ea"/>
              </a:rPr>
              <a:t>)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ym typeface="+mn-ea"/>
              </a:rPr>
              <a:t>理解理趣</a:t>
            </a:r>
            <a:r>
              <a:rPr 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诗所蕴含的哲理</a:t>
            </a:r>
            <a:r>
              <a:rPr sz="3200">
                <a:sym typeface="+mn-ea"/>
              </a:rPr>
              <a:t>(</a:t>
            </a:r>
            <a:r>
              <a:rPr 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难点</a:t>
            </a:r>
            <a:r>
              <a:rPr sz="3200">
                <a:sym typeface="+mn-ea"/>
              </a:rPr>
              <a:t>)</a:t>
            </a:r>
            <a:r>
              <a:rPr lang="zh-CN" altLang="en-US" sz="32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32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280035" y="1124585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4525" y="2212975"/>
            <a:ext cx="7886700" cy="1893570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0" fontAlgn="base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665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第二课时</a:t>
            </a:r>
            <a:br>
              <a:rPr kumimoji="0" lang="zh-CN" altLang="en-US" sz="4950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</a:br>
            <a:r>
              <a:rPr kumimoji="0" lang="zh-CN" altLang="en-US" sz="4950" b="1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《望岳》</a:t>
            </a:r>
            <a:r>
              <a:rPr kumimoji="0" lang="zh-CN" altLang="en-US" sz="5335" b="1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《游山西村》</a:t>
            </a:r>
            <a:br>
              <a:rPr kumimoji="0" lang="zh-CN" altLang="en-US" sz="5335" b="1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5335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《己亥杂诗》</a:t>
            </a:r>
            <a:br>
              <a:rPr kumimoji="0" lang="zh-CN" altLang="en-US" sz="5335" b="1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kumimoji="0" lang="zh-CN" altLang="en-US" sz="5335" b="1" i="0" u="none" strike="noStrike" kern="1200" cap="none" spc="0" normalizeH="0" baseline="0" noProof="1" dirty="0">
              <a:solidFill>
                <a:schemeClr val="tx2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0510" y="1268730"/>
            <a:ext cx="8487410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sz="3000" b="1" strike="noStrike" noProof="1"/>
              <a:t>杜甫</a:t>
            </a:r>
            <a:r>
              <a:rPr sz="3000" strike="noStrike" noProof="1"/>
              <a:t>(</a:t>
            </a:r>
            <a:r>
              <a:rPr lang="en-US" sz="3000" strike="noStrike" noProof="1"/>
              <a:t>712</a:t>
            </a:r>
            <a:r>
              <a:rPr sz="3000" strike="noStrike" noProof="1"/>
              <a:t>—7</a:t>
            </a:r>
            <a:r>
              <a:rPr lang="en-US" sz="3000" strike="noStrike" noProof="1"/>
              <a:t>70</a:t>
            </a:r>
            <a:r>
              <a:rPr sz="3000" strike="noStrike" noProof="1"/>
              <a:t>)</a:t>
            </a:r>
            <a:r>
              <a:rPr sz="3000" b="1" strike="noStrike" noProof="1"/>
              <a:t>,字</a:t>
            </a:r>
            <a:r>
              <a:rPr sz="3000" b="1" strike="noStrike" noProof="1">
                <a:solidFill>
                  <a:srgbClr val="FF0000"/>
                </a:solidFill>
              </a:rPr>
              <a:t>子美</a:t>
            </a:r>
            <a:r>
              <a:rPr sz="3000" b="1" strike="noStrike" noProof="1"/>
              <a:t>,</a:t>
            </a:r>
            <a:r>
              <a:rPr lang="zh-CN" altLang="en-US" sz="3000" b="1">
                <a:latin typeface="宋体" panose="02010600030101010101" pitchFamily="2" charset="-122"/>
                <a:sym typeface="+mn-ea"/>
              </a:rPr>
              <a:t>自号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少陵野老</a:t>
            </a:r>
            <a:r>
              <a:rPr sz="3000" b="1">
                <a:sym typeface="+mn-ea"/>
              </a:rPr>
              <a:t>,</a:t>
            </a:r>
            <a:r>
              <a:rPr sz="3000" b="1" strike="noStrike" noProof="1">
                <a:solidFill>
                  <a:srgbClr val="FF0000"/>
                </a:solidFill>
              </a:rPr>
              <a:t>唐代</a:t>
            </a:r>
            <a:r>
              <a:rPr lang="zh-CN" sz="3000" b="1" strike="noStrike" noProof="1">
                <a:solidFill>
                  <a:schemeClr val="tx1"/>
                </a:solidFill>
              </a:rPr>
              <a:t>伟大的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现实主义</a:t>
            </a:r>
            <a:r>
              <a:rPr lang="zh-CN" altLang="en-US" sz="3000" b="1">
                <a:latin typeface="宋体" panose="02010600030101010101" pitchFamily="2" charset="-122"/>
                <a:sym typeface="+mn-ea"/>
              </a:rPr>
              <a:t>诗人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被称为</a:t>
            </a:r>
            <a:r>
              <a:rPr sz="3000" b="1">
                <a:sym typeface="+mn-ea"/>
              </a:rPr>
              <a:t>“</a:t>
            </a:r>
            <a:r>
              <a:rPr sz="3000" b="1">
                <a:solidFill>
                  <a:srgbClr val="FF0000"/>
                </a:solidFill>
                <a:sym typeface="+mn-ea"/>
              </a:rPr>
              <a:t>诗圣</a:t>
            </a:r>
            <a:r>
              <a:rPr sz="3000" b="1">
                <a:sym typeface="+mn-ea"/>
              </a:rPr>
              <a:t>”</a:t>
            </a:r>
            <a:r>
              <a:rPr lang="zh-CN" sz="3000" b="1">
                <a:sym typeface="+mn-ea"/>
              </a:rPr>
              <a:t>。</a:t>
            </a:r>
            <a:r>
              <a:rPr lang="zh-CN" sz="3000" b="1" strike="noStrike" noProof="1">
                <a:solidFill>
                  <a:srgbClr val="FF0000"/>
                </a:solidFill>
              </a:rPr>
              <a:t>他的诗</a:t>
            </a:r>
            <a:r>
              <a:rPr lang="zh-CN" sz="3000" b="1">
                <a:sym typeface="+mn-ea"/>
              </a:rPr>
              <a:t>被称为</a:t>
            </a:r>
            <a:r>
              <a:rPr lang="en-US" altLang="zh-CN" sz="3000" b="1"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000" b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诗史</a:t>
            </a:r>
            <a:r>
              <a:rPr lang="en-US" altLang="zh-CN" sz="3000" b="1">
                <a:cs typeface="Arial" panose="020B0604020202020204" pitchFamily="34" charset="0"/>
                <a:sym typeface="+mn-ea"/>
              </a:rPr>
              <a:t>”</a:t>
            </a:r>
            <a:r>
              <a:rPr sz="3000" b="1">
                <a:sym typeface="+mn-ea"/>
              </a:rPr>
              <a:t>,</a:t>
            </a:r>
            <a:r>
              <a:rPr lang="zh-CN" sz="3000" b="1" strike="noStrike" noProof="1"/>
              <a:t>表现了</a:t>
            </a:r>
            <a:r>
              <a:rPr lang="zh-CN" sz="3000" b="1" u="sng">
                <a:solidFill>
                  <a:srgbClr val="FF0000"/>
                </a:solidFill>
                <a:sym typeface="+mn-ea"/>
              </a:rPr>
              <a:t>忧国忧民</a:t>
            </a:r>
            <a:r>
              <a:rPr lang="zh-CN" sz="3000" b="1" strike="noStrike" noProof="1"/>
              <a:t>的情怀</a:t>
            </a:r>
            <a:r>
              <a:rPr sz="3000" b="1" strike="noStrike" noProof="1"/>
              <a:t>。</a:t>
            </a:r>
            <a:r>
              <a:rPr lang="zh-CN" sz="3000" b="1" strike="noStrike" noProof="1"/>
              <a:t>代表作有《春望》、</a:t>
            </a:r>
            <a:r>
              <a:rPr lang="en-US" altLang="zh-CN" sz="3000" b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三吏</a:t>
            </a:r>
            <a:r>
              <a:rPr lang="en-US" altLang="zh-CN" sz="3000" b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”</a:t>
            </a:r>
            <a:r>
              <a:rPr sz="3000">
                <a:sym typeface="+mn-ea"/>
              </a:rPr>
              <a:t>(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《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新安吏》《石壕吏》《潼关吏》</a:t>
            </a:r>
            <a:r>
              <a:rPr sz="3000">
                <a:sym typeface="+mn-ea"/>
              </a:rPr>
              <a:t>)</a:t>
            </a:r>
            <a:r>
              <a:rPr lang="zh-CN" sz="3000">
                <a:sym typeface="+mn-ea"/>
              </a:rPr>
              <a:t>、</a:t>
            </a:r>
            <a:r>
              <a:rPr lang="en-US" altLang="zh-CN" sz="3000" b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000" b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三别</a:t>
            </a:r>
            <a:r>
              <a:rPr lang="en-US" altLang="zh-CN" sz="3000" b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”</a:t>
            </a:r>
            <a:r>
              <a:rPr sz="3000">
                <a:sym typeface="+mn-ea"/>
              </a:rPr>
              <a:t>(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《新婚别》《垂老别》《无家别》</a:t>
            </a:r>
            <a:r>
              <a:rPr sz="3000">
                <a:sym typeface="+mn-ea"/>
              </a:rPr>
              <a:t>)</a:t>
            </a:r>
            <a:r>
              <a:rPr lang="zh-CN" altLang="en-US" sz="3000" b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等</a:t>
            </a:r>
            <a:r>
              <a:rPr sz="30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sz="3000" b="1" strike="noStrike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3789045"/>
            <a:ext cx="8434070" cy="193802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这首诗写于</a:t>
            </a:r>
            <a:r>
              <a:rPr lang="en-US" altLang="zh-CN" sz="3000" dirty="0" smtClean="0">
                <a:cs typeface="Arial" panose="020B0604020202020204" pitchFamily="34" charset="0"/>
                <a:sym typeface="+mn-ea"/>
              </a:rPr>
              <a:t>736</a:t>
            </a:r>
            <a:r>
              <a:rPr lang="zh-CN" altLang="en-US" sz="3000" b="1" dirty="0" smtClean="0">
                <a:latin typeface="宋体" panose="02010600030101010101" pitchFamily="2" charset="-122"/>
                <a:sym typeface="+mn-ea"/>
              </a:rPr>
              <a:t>年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诗人到洛阳应进士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结果落第而归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开元二十四年</a:t>
            </a:r>
            <a:r>
              <a:rPr sz="3000">
                <a:sym typeface="+mn-ea"/>
              </a:rPr>
              <a:t>(</a:t>
            </a:r>
            <a:r>
              <a:rPr lang="en-US" altLang="zh-CN" sz="3000" dirty="0" smtClean="0">
                <a:cs typeface="Arial" panose="020B0604020202020204" pitchFamily="34" charset="0"/>
                <a:sym typeface="+mn-ea"/>
              </a:rPr>
              <a:t>736</a:t>
            </a:r>
            <a:r>
              <a:rPr sz="3000">
                <a:sym typeface="+mn-ea"/>
              </a:rPr>
              <a:t>)</a:t>
            </a:r>
            <a:r>
              <a:rPr sz="3000" b="1">
                <a:sym typeface="+mn-ea"/>
              </a:rPr>
              <a:t>,</a:t>
            </a:r>
            <a:r>
              <a:rPr lang="en-US" altLang="zh-CN" sz="3000">
                <a:sym typeface="+mn-ea"/>
              </a:rPr>
              <a:t>24</a:t>
            </a:r>
            <a:r>
              <a:rPr lang="zh-CN" altLang="en-US" sz="3000" b="1">
                <a:sym typeface="+mn-ea"/>
              </a:rPr>
              <a:t>岁</a:t>
            </a:r>
            <a:r>
              <a:rPr lang="zh-CN" sz="3000" b="1">
                <a:sym typeface="+mn-ea"/>
              </a:rPr>
              <a:t>的</a:t>
            </a:r>
            <a:r>
              <a:rPr lang="zh-CN" altLang="en-US" sz="3000" b="1" dirty="0">
                <a:latin typeface="宋体" panose="02010600030101010101" pitchFamily="2" charset="-122"/>
                <a:sym typeface="+mn-ea"/>
              </a:rPr>
              <a:t>诗人</a:t>
            </a:r>
            <a:r>
              <a:rPr lang="zh-CN" sz="3000" b="1">
                <a:sym typeface="+mn-ea"/>
              </a:rPr>
              <a:t>开始过</a:t>
            </a:r>
            <a:r>
              <a:rPr lang="zh-CN" altLang="en-US" sz="3000" b="1" dirty="0">
                <a:latin typeface="宋体" panose="02010600030101010101" pitchFamily="2" charset="-122"/>
                <a:sym typeface="+mn-ea"/>
              </a:rPr>
              <a:t>一种不羁的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漫游生活</a:t>
            </a:r>
            <a:r>
              <a:rPr lang="zh-CN" altLang="en-US" sz="3000" b="1" smtClean="0">
                <a:sym typeface="+mn-ea"/>
              </a:rPr>
              <a:t>。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此时诗人</a:t>
            </a:r>
            <a:r>
              <a:rPr lang="en-US" altLang="zh-CN" sz="3000">
                <a:sym typeface="+mn-ea"/>
              </a:rPr>
              <a:t>24</a:t>
            </a:r>
            <a:r>
              <a:rPr lang="zh-CN" altLang="en-US" sz="3000" b="1">
                <a:sym typeface="+mn-ea"/>
              </a:rPr>
              <a:t>岁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正是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意气风发</a:t>
            </a:r>
            <a:r>
              <a:rPr sz="3000">
                <a:sym typeface="+mn-ea"/>
              </a:rPr>
              <a:t>(</a:t>
            </a:r>
            <a:r>
              <a:rPr lang="en-US" altLang="zh-CN" sz="3000" b="1" dirty="0" smtClean="0">
                <a:cs typeface="Arial" panose="020B0604020202020204" pitchFamily="34" charset="0"/>
                <a:sym typeface="+mn-ea"/>
              </a:rPr>
              <a:t>朝气蓬勃</a:t>
            </a:r>
            <a:r>
              <a:rPr sz="3000">
                <a:sym typeface="+mn-ea"/>
              </a:rPr>
              <a:t>)</a:t>
            </a:r>
            <a:r>
              <a:rPr lang="zh-CN" sz="3000" b="1">
                <a:sym typeface="+mn-ea"/>
              </a:rPr>
              <a:t>之时</a:t>
            </a:r>
            <a:r>
              <a:rPr sz="3000" b="1">
                <a:sym typeface="+mn-ea"/>
              </a:rPr>
              <a:t>,</a:t>
            </a:r>
            <a:r>
              <a:rPr sz="3000" b="1">
                <a:solidFill>
                  <a:srgbClr val="FF0000"/>
                </a:solidFill>
                <a:sym typeface="+mn-ea"/>
              </a:rPr>
              <a:t>对自己的前途充满信心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136525" y="586105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87450" y="1700530"/>
            <a:ext cx="6924675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200" b="1" noProof="1" smtClean="0">
                <a:solidFill>
                  <a:schemeClr val="tx1"/>
                </a:solidFill>
                <a:effectLst/>
                <a:cs typeface="+mn-ea"/>
              </a:rPr>
              <a:t>诵读《望岳》</a:t>
            </a:r>
            <a:r>
              <a:rPr sz="3200" b="1">
                <a:effectLst/>
                <a:sym typeface="+mn-ea"/>
              </a:rPr>
              <a:t>,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cs typeface="+mn-ea"/>
              </a:rPr>
              <a:t>读出</a:t>
            </a:r>
            <a:r>
              <a:rPr lang="zh-CN" altLang="en-US" sz="3200" b="1" noProof="1">
                <a:solidFill>
                  <a:schemeClr val="tx1"/>
                </a:solidFill>
                <a:effectLst/>
                <a:cs typeface="+mn-ea"/>
              </a:rPr>
              <a:t>节奏、押韵、情感。</a:t>
            </a:r>
            <a:endParaRPr lang="zh-CN" altLang="en-US" sz="32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215" y="2276475"/>
            <a:ext cx="5640705" cy="30149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望岳</a:t>
            </a: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杜甫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岱宗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夫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？齐鲁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未</a:t>
            </a:r>
            <a:r>
              <a:rPr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造化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钟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神秀，阴阳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割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昏</a:t>
            </a:r>
            <a:r>
              <a:rPr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晓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荡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胸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曾云，决眦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归</a:t>
            </a:r>
            <a:r>
              <a:rPr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鸟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会当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凌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绝顶，一览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众山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51460" y="908685"/>
            <a:ext cx="1891665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朗读诗歌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3920" y="3212465"/>
            <a:ext cx="294767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en-US" sz="3200">
                <a:sym typeface="+mn-ea"/>
              </a:rPr>
              <a:t>——</a:t>
            </a:r>
            <a:r>
              <a:rPr lang="zh-CN" altLang="en-US" sz="3200" b="1" spc="200">
                <a:latin typeface="宋体" panose="02010600030101010101" pitchFamily="2" charset="-122"/>
                <a:cs typeface="宋体" panose="02010600030101010101" pitchFamily="2" charset="-122"/>
              </a:rPr>
              <a:t>读出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期待</a:t>
            </a:r>
            <a:endParaRPr lang="zh-CN" altLang="en-US" sz="3200" b="1" spc="2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963920" y="3716655"/>
            <a:ext cx="294767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en-US" sz="3200">
                <a:sym typeface="+mn-ea"/>
              </a:rPr>
              <a:t>——</a:t>
            </a:r>
            <a:r>
              <a:rPr lang="zh-CN" altLang="en-US" sz="3200" b="1" spc="200">
                <a:latin typeface="宋体" panose="02010600030101010101" pitchFamily="2" charset="-122"/>
                <a:cs typeface="宋体" panose="02010600030101010101" pitchFamily="2" charset="-122"/>
              </a:rPr>
              <a:t>读出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喜爱</a:t>
            </a:r>
            <a:endParaRPr lang="zh-CN" altLang="en-US" sz="3200" b="1" spc="2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939790" y="4220845"/>
            <a:ext cx="294767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en-US" sz="3200">
                <a:sym typeface="+mn-ea"/>
              </a:rPr>
              <a:t>——</a:t>
            </a:r>
            <a:r>
              <a:rPr lang="zh-CN" altLang="en-US" sz="3200" b="1" spc="200">
                <a:latin typeface="宋体" panose="02010600030101010101" pitchFamily="2" charset="-122"/>
                <a:cs typeface="宋体" panose="02010600030101010101" pitchFamily="2" charset="-122"/>
              </a:rPr>
              <a:t>读出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震撼</a:t>
            </a:r>
            <a:endParaRPr lang="zh-CN" altLang="en-US" sz="3200" b="1" spc="2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5723890" y="4725035"/>
            <a:ext cx="294767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r"/>
            <a:r>
              <a:rPr lang="en-US" altLang="en-US" sz="3200">
                <a:sym typeface="+mn-ea"/>
              </a:rPr>
              <a:t>——</a:t>
            </a:r>
            <a:r>
              <a:rPr lang="zh-CN" altLang="en-US" sz="3200" b="1" spc="200">
                <a:latin typeface="宋体" panose="02010600030101010101" pitchFamily="2" charset="-122"/>
                <a:cs typeface="宋体" panose="02010600030101010101" pitchFamily="2" charset="-122"/>
              </a:rPr>
              <a:t>读出</a:t>
            </a:r>
            <a:r>
              <a:rPr lang="zh-CN" altLang="en-US" sz="3200" b="1" spc="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昂扬的精神面貌</a:t>
            </a:r>
            <a:endParaRPr lang="zh-CN" altLang="en-US" sz="3200" b="1" spc="2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7" name="文本框 23556"/>
          <p:cNvSpPr txBox="1"/>
          <p:nvPr/>
        </p:nvSpPr>
        <p:spPr>
          <a:xfrm>
            <a:off x="634365" y="1924050"/>
            <a:ext cx="788289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泰山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的景象怎么样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？泰山横跨齐鲁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青色的峰峦连绵不断。大自然将神奇和秀丽集中于泰山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山的南北两面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一面明亮一面昏暗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截然不同。层云生起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使心胸震荡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张大眼睛远望飞鸟归林。</a:t>
            </a:r>
            <a:r>
              <a:rPr sz="3200">
                <a:sym typeface="+mn-ea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3200"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终当登上泰山的顶峰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俯瞰周围的群山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ym typeface="+mn-ea"/>
              </a:rPr>
              <a:t>而众山就会显得非常渺小。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79705" y="1052195"/>
            <a:ext cx="196723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理解诗意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55875" y="548640"/>
            <a:ext cx="5934075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zh-CN" sz="28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095" y="1412240"/>
            <a:ext cx="8778240" cy="206121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sym typeface="+mn-ea"/>
              </a:rPr>
              <a:t>这首诗歌的</a:t>
            </a:r>
            <a:r>
              <a:rPr lang="zh-CN" altLang="en-US" sz="3200" b="1" dirty="0">
                <a:sym typeface="+mn-ea"/>
              </a:rPr>
              <a:t>题目是</a:t>
            </a:r>
            <a:r>
              <a:rPr lang="zh-CN" altLang="en-US" sz="3200" b="1"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ym typeface="+mn-ea"/>
              </a:rPr>
              <a:t>望岳</a:t>
            </a:r>
            <a:r>
              <a:rPr lang="zh-CN" altLang="en-US" sz="3200" b="1"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32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ym typeface="+mn-ea"/>
              </a:rPr>
              <a:t>但是诗中却没有一个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ym typeface="+mn-ea"/>
              </a:rPr>
              <a:t>望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”字</a:t>
            </a:r>
            <a:r>
              <a:rPr lang="en-US" altLang="zh-CN" sz="32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虽</a:t>
            </a:r>
            <a:r>
              <a:rPr lang="zh-CN" altLang="en-US" sz="3200" b="1" dirty="0">
                <a:sym typeface="+mn-ea"/>
              </a:rPr>
              <a:t>没有一个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ym typeface="+mn-ea"/>
              </a:rPr>
              <a:t>望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”字</a:t>
            </a:r>
            <a:r>
              <a:rPr lang="en-US" altLang="zh-CN" sz="32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诗中却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又似乎句句都在写“</a:t>
            </a:r>
            <a:r>
              <a:rPr lang="zh-CN" altLang="en-US" sz="3200" b="1" dirty="0">
                <a:sym typeface="宋体" panose="02010600030101010101" pitchFamily="2" charset="-122"/>
              </a:rPr>
              <a:t>望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sz="3200">
                <a:sym typeface="+mn-ea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导学二</a:t>
            </a:r>
            <a:r>
              <a:rPr sz="3200">
                <a:sym typeface="+mn-ea"/>
              </a:rPr>
              <a:t>)</a:t>
            </a:r>
            <a:r>
              <a:rPr lang="zh-CN" sz="3200" b="1" smtClean="0">
                <a:effectLst/>
                <a:cs typeface="+mn-ea"/>
                <a:sym typeface="+mn-ea"/>
              </a:rPr>
              <a:t>。</a:t>
            </a:r>
            <a:endParaRPr lang="zh-CN" sz="3200" b="1" smtClean="0">
              <a:effectLst/>
              <a:cs typeface="+mn-ea"/>
              <a:sym typeface="+mn-ea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我们一句句读来真的是如此</a:t>
            </a:r>
            <a:r>
              <a:rPr lang="en-US" altLang="zh-CN" sz="32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你看</a:t>
            </a:r>
            <a:endParaRPr lang="zh-CN" altLang="en-US" sz="3200" b="1" dirty="0">
              <a:solidFill>
                <a:schemeClr val="tx1"/>
              </a:solidFill>
              <a:uFillTx/>
              <a:latin typeface="+mn-lt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025" y="2852420"/>
            <a:ext cx="85077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首联写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望泰山的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</a:rPr>
              <a:t>雄伟壮阔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；颔联写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近望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泰山的神奇秀丽、遮天蔽日；颈联写细望泰山云气升腾、怀纳归鸟；尾联写登岳的愿望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览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字充满了攀登绝顶、俯视一切的雄心和气概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07950" y="548640"/>
            <a:ext cx="195961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合作探究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55875" y="548640"/>
            <a:ext cx="5934075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zh-CN" sz="28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5122" name="文本框 9217"/>
          <p:cNvSpPr txBox="1"/>
          <p:nvPr/>
        </p:nvSpPr>
        <p:spPr>
          <a:xfrm>
            <a:off x="467995" y="1268730"/>
            <a:ext cx="837946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sym typeface="+mn-ea"/>
              </a:rPr>
              <a:t>这个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望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”字似乎替换成“看”“观”等字都可以</a:t>
            </a:r>
            <a:r>
              <a:rPr sz="3200">
                <a:sym typeface="+mn-ea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导学二</a:t>
            </a:r>
            <a:r>
              <a:rPr sz="3200">
                <a:sym typeface="+mn-ea"/>
              </a:rPr>
              <a:t>)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我并不这么认为。我是这样理解的</a:t>
            </a:r>
            <a:r>
              <a:rPr sz="3200" b="1">
                <a:sym typeface="+mn-ea"/>
              </a:rPr>
              <a:t>: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" y="2276475"/>
            <a:ext cx="844105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无论是站在远处、山脚、山中或山顶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望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字更能体现泰山的气魄、伟岸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不是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“看”“观”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之类的字所能表达的；用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望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字更能体现诗人此时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会当凌绝顶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一览众山小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的气概与胸襟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12670" y="1895475"/>
            <a:ext cx="368744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远</a:t>
            </a: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望</a:t>
            </a:r>
            <a:r>
              <a:rPr lang="zh-CN" altLang="zh-CN" sz="3200" dirty="0">
                <a:solidFill>
                  <a:srgbClr val="0000FF"/>
                </a:solidFill>
                <a:ea typeface="新宋体" panose="02010609030101010101" pitchFamily="49" charset="-122"/>
                <a:cs typeface="Arial" panose="020B0604020202020204" pitchFamily="34" charset="0"/>
              </a:rPr>
              <a:t>——</a:t>
            </a:r>
            <a:r>
              <a:rPr lang="zh-CN" altLang="zh-CN" sz="3200" b="1" dirty="0">
                <a:solidFill>
                  <a:srgbClr val="0000FF"/>
                </a:solidFill>
                <a:ea typeface="新宋体" panose="02010609030101010101" pitchFamily="49" charset="-122"/>
                <a:cs typeface="Arial" panose="020B0604020202020204" pitchFamily="34" charset="0"/>
              </a:rPr>
              <a:t>雄伟壮阔</a:t>
            </a:r>
            <a:endParaRPr lang="zh-CN" altLang="zh-CN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近望</a:t>
            </a:r>
            <a:r>
              <a:rPr lang="zh-CN" altLang="zh-CN" sz="3200" dirty="0">
                <a:solidFill>
                  <a:srgbClr val="0000FF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神奇秀丽</a:t>
            </a:r>
            <a:r>
              <a:rPr lang="en-US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en-US" altLang="zh-CN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高大巍峨</a:t>
            </a:r>
            <a:endParaRPr lang="zh-CN" altLang="zh-CN" sz="32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650" y="2708910"/>
            <a:ext cx="683895" cy="10763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望岳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2180" y="2875915"/>
            <a:ext cx="1979930" cy="10763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攀登绝顶俯视一切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1834" y="2209875"/>
            <a:ext cx="999490" cy="5835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写景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1707" y="3785030"/>
            <a:ext cx="999490" cy="5835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抒情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AutoShape 12"/>
          <p:cNvSpPr/>
          <p:nvPr/>
        </p:nvSpPr>
        <p:spPr bwMode="auto">
          <a:xfrm flipH="1">
            <a:off x="5765800" y="2132330"/>
            <a:ext cx="234315" cy="2563495"/>
          </a:xfrm>
          <a:prstGeom prst="leftBrace">
            <a:avLst>
              <a:gd name="adj1" fmla="val 99949"/>
              <a:gd name="adj2" fmla="val 50531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3" name="矩形 2"/>
          <p:cNvSpPr/>
          <p:nvPr/>
        </p:nvSpPr>
        <p:spPr>
          <a:xfrm>
            <a:off x="2334260" y="3572510"/>
            <a:ext cx="3587115" cy="13709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细</a:t>
            </a: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望</a:t>
            </a:r>
            <a:r>
              <a:rPr lang="zh-CN" altLang="zh-CN" sz="3200" dirty="0">
                <a:solidFill>
                  <a:srgbClr val="0000FF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心胸荡漾</a:t>
            </a:r>
            <a:endParaRPr lang="zh-CN" altLang="zh-CN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愿望</a:t>
            </a:r>
            <a:r>
              <a:rPr lang="zh-CN" altLang="zh-CN" sz="3200" dirty="0">
                <a:solidFill>
                  <a:srgbClr val="0000FF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zh-CN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勇攀绝</a:t>
            </a:r>
            <a:r>
              <a:rPr lang="zh-CN" altLang="zh-CN" sz="32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顶</a:t>
            </a:r>
            <a:endParaRPr lang="zh-CN" altLang="zh-CN" sz="32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08655" y="4173855"/>
            <a:ext cx="934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想象反衬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52095" y="764540"/>
            <a:ext cx="195961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9" name="AutoShape 19"/>
          <p:cNvSpPr/>
          <p:nvPr>
            <p:custDataLst>
              <p:tags r:id="rId2"/>
            </p:custDataLst>
          </p:nvPr>
        </p:nvSpPr>
        <p:spPr bwMode="auto">
          <a:xfrm rot="10800000" flipH="1">
            <a:off x="1285875" y="2204720"/>
            <a:ext cx="117475" cy="2446020"/>
          </a:xfrm>
          <a:prstGeom prst="leftBrace">
            <a:avLst>
              <a:gd name="adj1" fmla="val 127766"/>
              <a:gd name="adj2" fmla="val 50232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2" name="AutoShape 19"/>
          <p:cNvSpPr/>
          <p:nvPr>
            <p:custDataLst>
              <p:tags r:id="rId3"/>
            </p:custDataLst>
          </p:nvPr>
        </p:nvSpPr>
        <p:spPr bwMode="auto">
          <a:xfrm rot="10800000" flipH="1">
            <a:off x="2284095" y="1988820"/>
            <a:ext cx="76200" cy="1184275"/>
          </a:xfrm>
          <a:prstGeom prst="leftBrace">
            <a:avLst>
              <a:gd name="adj1" fmla="val 127766"/>
              <a:gd name="adj2" fmla="val 50232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3" name="AutoShape 19"/>
          <p:cNvSpPr/>
          <p:nvPr>
            <p:custDataLst>
              <p:tags r:id="rId4"/>
            </p:custDataLst>
          </p:nvPr>
        </p:nvSpPr>
        <p:spPr bwMode="auto">
          <a:xfrm rot="10800000" flipH="1">
            <a:off x="2286000" y="3572510"/>
            <a:ext cx="76200" cy="1184275"/>
          </a:xfrm>
          <a:prstGeom prst="leftBrace">
            <a:avLst>
              <a:gd name="adj1" fmla="val 127766"/>
              <a:gd name="adj2" fmla="val 50232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204845" y="1772285"/>
            <a:ext cx="934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烘托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204210" y="2294255"/>
            <a:ext cx="934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拟人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夸张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52095" y="764540"/>
            <a:ext cx="195961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比较异同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9750" y="1556385"/>
            <a:ext cx="8065135" cy="661670"/>
          </a:xfrm>
        </p:spPr>
        <p:txBody>
          <a:bodyPr>
            <a:normAutofit/>
          </a:bodyPr>
          <a:p>
            <a:pPr marL="0" indent="0" algn="l" latinLnBrk="0"/>
            <a:r>
              <a:rPr lang="en-US" altLang="zh-CN" sz="320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en-US" altLang="zh-CN" sz="3200" smtClean="0">
                <a:sym typeface="+mn-ea"/>
              </a:rPr>
              <a:t>.</a:t>
            </a:r>
            <a:r>
              <a:rPr lang="zh-CN" altLang="en-US" sz="3200" b="1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比较</a:t>
            </a:r>
            <a:r>
              <a:rPr lang="en-US" altLang="zh-CN" sz="3200" b="1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望岳</a:t>
            </a:r>
            <a:r>
              <a:rPr lang="en-US" altLang="zh-CN" sz="3200" b="1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3200" b="1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登飞来峰</a:t>
            </a:r>
            <a:r>
              <a:rPr lang="en-US" altLang="zh-CN" sz="3200" b="1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异</a:t>
            </a:r>
            <a:r>
              <a:rPr lang="zh-CN" altLang="en-US" sz="3200" b="1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同点</a:t>
            </a:r>
            <a:endParaRPr lang="zh-CN" altLang="en-US" sz="3200" b="1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文本框 1"/>
          <p:cNvSpPr txBox="1"/>
          <p:nvPr/>
        </p:nvSpPr>
        <p:spPr>
          <a:xfrm>
            <a:off x="395605" y="2132330"/>
            <a:ext cx="812419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相同点</a:t>
            </a:r>
            <a:r>
              <a:rPr sz="3200" b="1">
                <a:sym typeface="+mn-ea"/>
              </a:rPr>
              <a:t>: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不同点</a:t>
            </a:r>
            <a:r>
              <a:rPr sz="3200" b="1">
                <a:sym typeface="+mn-ea"/>
              </a:rPr>
              <a:t>: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 smtClean="0">
                <a:uFillTx/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smtClean="0">
                <a:uFillTx/>
                <a:latin typeface="宋体" panose="02010600030101010101" pitchFamily="2" charset="-122"/>
                <a:sym typeface="+mn-ea"/>
              </a:rPr>
              <a:t>望岳</a:t>
            </a:r>
            <a:r>
              <a:rPr lang="en-US" altLang="zh-CN" sz="3200" b="1" smtClean="0">
                <a:uFillTx/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抒发了诗人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攀登顶峰的决心和俯视一切的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雄心壮志和豪迈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气魄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 smtClean="0">
                <a:uFillTx/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smtClean="0">
                <a:uFillTx/>
                <a:latin typeface="宋体" panose="02010600030101010101" pitchFamily="2" charset="-122"/>
                <a:sym typeface="+mn-ea"/>
              </a:rPr>
              <a:t>登飞来峰</a:t>
            </a:r>
            <a:r>
              <a:rPr lang="en-US" altLang="zh-CN" sz="3200" b="1" smtClean="0">
                <a:uFillTx/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smtClean="0">
                <a:uFillTx/>
                <a:latin typeface="宋体" panose="02010600030101010101" pitchFamily="2" charset="-122"/>
                <a:sym typeface="+mn-ea"/>
              </a:rPr>
              <a:t>感悟了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人生要追求更高的境界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才能超越世俗的纷扰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放眼大局和长远</a:t>
            </a:r>
            <a:r>
              <a:rPr lang="zh-CN" sz="3200" b="1">
                <a:sym typeface="+mn-ea"/>
              </a:rPr>
              <a:t>的</a:t>
            </a:r>
            <a:r>
              <a:rPr lang="zh-CN" altLang="en-US" sz="3200" b="1">
                <a:sym typeface="+mn-ea"/>
              </a:rPr>
              <a:t>道理。</a:t>
            </a:r>
            <a:endParaRPr lang="zh-CN" sz="32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95605" y="2132330"/>
            <a:ext cx="81241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smtClean="0">
                <a:sym typeface="+mn-ea"/>
              </a:rPr>
              <a:t>            </a:t>
            </a:r>
            <a:r>
              <a:rPr lang="zh-CN" altLang="en-US" sz="3200" b="1" smtClean="0">
                <a:sym typeface="+mn-ea"/>
              </a:rPr>
              <a:t>两诗同是登高之作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都</a:t>
            </a:r>
            <a:r>
              <a:rPr lang="zh-CN" altLang="en-US" sz="3200" b="1" smtClean="0">
                <a:sym typeface="+mn-ea"/>
              </a:rPr>
              <a:t>借景抒怀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都有</a:t>
            </a:r>
            <a:r>
              <a:rPr lang="zh-CN" altLang="en-US" sz="3200" b="1" dirty="0">
                <a:latin typeface="SimSun-ExtB" panose="02010609060101010101" pitchFamily="49" charset="-122"/>
                <a:ea typeface="SimSun-ExtB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站得高才能望得远</a:t>
            </a:r>
            <a:r>
              <a:rPr lang="zh-CN" altLang="en-US" sz="3200" b="1" dirty="0">
                <a:latin typeface="SimSun-ExtB" panose="02010609060101010101" pitchFamily="49" charset="-122"/>
                <a:ea typeface="SimSun-ExtB" panose="02010609060101010101" pitchFamily="49" charset="-122"/>
                <a:cs typeface="SimSun-ExtB" panose="02010609060101010101" pitchFamily="49" charset="-122"/>
              </a:rPr>
              <a:t>”的意思。</a:t>
            </a:r>
            <a:endParaRPr lang="zh-CN" sz="32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115" y="1772285"/>
            <a:ext cx="8065770" cy="108394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mtClean="0"/>
              <a:t>2.</a:t>
            </a:r>
            <a:r>
              <a:rPr lang="zh-CN" altLang="en-US" b="1" smtClean="0"/>
              <a:t>读了这两首诗</a:t>
            </a:r>
            <a:r>
              <a:rPr lang="en-US" altLang="zh-CN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smtClean="0"/>
              <a:t>你还想到哪些表达雄心壮志的诗句？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9115" y="2852420"/>
            <a:ext cx="782002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       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欲穷千里目，更上一层楼</a:t>
            </a:r>
            <a:r>
              <a:rPr lang="zh-CN" altLang="en-US" sz="3200" b="1" smtClean="0">
                <a:sym typeface="+mn-ea"/>
              </a:rPr>
              <a:t>。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 </a:t>
            </a:r>
            <a:endParaRPr lang="zh-CN" altLang="en-US" sz="3200" b="1" smtClean="0">
              <a:solidFill>
                <a:srgbClr val="FF0000"/>
              </a:solidFill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mtClean="0">
                <a:solidFill>
                  <a:srgbClr val="FF0000"/>
                </a:solidFill>
                <a:sym typeface="+mn-ea"/>
              </a:rPr>
              <a:t>       </a:t>
            </a:r>
            <a:r>
              <a:rPr lang="zh-CN" altLang="en-US" sz="3200" b="1" smtClean="0">
                <a:solidFill>
                  <a:srgbClr val="FF0000"/>
                </a:solidFill>
                <a:sym typeface="+mn-ea"/>
              </a:rPr>
              <a:t>长风破浪会有时，直挂云帆济沧海</a:t>
            </a:r>
            <a:r>
              <a:rPr lang="zh-CN" altLang="en-US" sz="3200" b="1" smtClean="0">
                <a:sym typeface="+mn-ea"/>
              </a:rPr>
              <a:t>。</a:t>
            </a:r>
            <a:endParaRPr lang="zh-CN" altLang="en-US" sz="3200" b="1" smtClean="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3835" y="1484630"/>
            <a:ext cx="873633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3000" b="1" dirty="0" smtClean="0">
                <a:latin typeface="宋体" panose="02010600030101010101" pitchFamily="2" charset="-122"/>
                <a:sym typeface="+mn-ea"/>
              </a:rPr>
              <a:t>陆游</a:t>
            </a:r>
            <a:r>
              <a:rPr sz="3000" strike="noStrike" noProof="1"/>
              <a:t>(1125—1210)</a:t>
            </a:r>
            <a:r>
              <a:rPr sz="3000" b="1" strike="noStrike" noProof="1"/>
              <a:t>,字</a:t>
            </a:r>
            <a:r>
              <a:rPr sz="3000" b="1" strike="noStrike" noProof="1">
                <a:solidFill>
                  <a:srgbClr val="FF0000"/>
                </a:solidFill>
              </a:rPr>
              <a:t>务观</a:t>
            </a:r>
            <a:r>
              <a:rPr sz="3000" b="1" strike="noStrike" noProof="1"/>
              <a:t>,号</a:t>
            </a:r>
            <a:r>
              <a:rPr sz="3000" b="1" strike="noStrike" noProof="1">
                <a:solidFill>
                  <a:srgbClr val="FF0000"/>
                </a:solidFill>
              </a:rPr>
              <a:t>放翁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南宋</a:t>
            </a:r>
            <a:r>
              <a:rPr sz="3000" b="1"/>
              <a:t>著名</a:t>
            </a:r>
            <a:r>
              <a:rPr lang="zh-CN" sz="3000" b="1"/>
              <a:t>爱国</a:t>
            </a:r>
            <a:r>
              <a:rPr sz="3000" b="1"/>
              <a:t>诗人</a:t>
            </a:r>
            <a:r>
              <a:rPr lang="zh-CN" sz="3000" b="1" strike="noStrike" noProof="1"/>
              <a:t>。</a:t>
            </a:r>
            <a:r>
              <a:rPr lang="zh-CN" sz="3000" b="1">
                <a:sym typeface="+mn-ea"/>
              </a:rPr>
              <a:t>当时</a:t>
            </a:r>
            <a:r>
              <a:rPr sz="3000" b="1" strike="noStrike" noProof="1"/>
              <a:t>国家动乱</a:t>
            </a:r>
            <a:r>
              <a:rPr sz="3000" b="1">
                <a:sym typeface="+mn-ea"/>
              </a:rPr>
              <a:t>,</a:t>
            </a:r>
            <a:r>
              <a:rPr sz="3000" b="1" strike="noStrike" noProof="1"/>
              <a:t>人民</a:t>
            </a:r>
            <a:r>
              <a:rPr lang="zh-CN" sz="3000" b="1" strike="noStrike" noProof="1"/>
              <a:t>生活</a:t>
            </a:r>
            <a:r>
              <a:rPr sz="3000" b="1" strike="noStrike" noProof="1"/>
              <a:t>苦难。</a:t>
            </a:r>
            <a:r>
              <a:rPr lang="zh-CN" sz="3000" b="1" strike="noStrike" noProof="1"/>
              <a:t>其</a:t>
            </a:r>
            <a:r>
              <a:rPr sz="3000" b="1" strike="noStrike" noProof="1"/>
              <a:t>诗</a:t>
            </a:r>
            <a:r>
              <a:rPr lang="zh-CN" sz="3000" b="1" strike="noStrike" noProof="1"/>
              <a:t>兼具李白的雄奇奔放与杜甫的沉郁悲凉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尤以饱含</a:t>
            </a:r>
            <a:r>
              <a:rPr lang="zh-CN" sz="3000" b="1" u="sng">
                <a:solidFill>
                  <a:srgbClr val="FF0000"/>
                </a:solidFill>
                <a:sym typeface="+mn-ea"/>
              </a:rPr>
              <a:t>爱国热情</a:t>
            </a:r>
            <a:r>
              <a:rPr lang="zh-CN" sz="3000" b="1">
                <a:sym typeface="+mn-ea"/>
              </a:rPr>
              <a:t>对后世影响深远</a:t>
            </a:r>
            <a:r>
              <a:rPr lang="zh-CN" altLang="en-US" sz="3000" b="1" dirty="0" smtClean="0"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著有</a:t>
            </a:r>
            <a:r>
              <a:rPr sz="3000" b="1"/>
              <a:t>《示儿》等</a:t>
            </a:r>
            <a:r>
              <a:rPr lang="zh-CN" sz="3000" b="1" strike="noStrike" noProof="1"/>
              <a:t>。</a:t>
            </a:r>
            <a:endParaRPr lang="zh-CN" sz="3000" b="1">
              <a:sym typeface="+mn-ea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301625" y="723900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251460" y="3572510"/>
            <a:ext cx="8622030" cy="243014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宋孝宗乾道三年</a:t>
            </a:r>
            <a:r>
              <a:rPr sz="3000">
                <a:sym typeface="+mn-ea"/>
              </a:rPr>
              <a:t>(</a:t>
            </a:r>
            <a:r>
              <a:rPr lang="en-US" altLang="zh-CN" sz="3000" dirty="0" smtClean="0">
                <a:ea typeface="宋体" panose="02010600030101010101" pitchFamily="2" charset="-122"/>
                <a:cs typeface="Arial" panose="020B0604020202020204" pitchFamily="34" charset="0"/>
              </a:rPr>
              <a:t>1167</a:t>
            </a:r>
            <a:r>
              <a:rPr sz="3000">
                <a:sym typeface="+mn-ea"/>
              </a:rPr>
              <a:t>)</a:t>
            </a:r>
            <a:r>
              <a:rPr sz="3000" b="1">
                <a:sym typeface="+mn-ea"/>
              </a:rPr>
              <a:t>初春,</a:t>
            </a:r>
            <a:r>
              <a:rPr sz="3000" b="1"/>
              <a:t>陆游因</a:t>
            </a:r>
            <a:r>
              <a:rPr lang="zh-CN" sz="3000" b="1"/>
              <a:t>积极支持</a:t>
            </a:r>
            <a:r>
              <a:rPr sz="3000" b="1"/>
              <a:t>张浚北伐</a:t>
            </a:r>
            <a:r>
              <a:rPr sz="3000" b="1">
                <a:sym typeface="+mn-ea"/>
              </a:rPr>
              <a:t>,</a:t>
            </a:r>
            <a:r>
              <a:rPr lang="zh-CN" sz="3000" b="1"/>
              <a:t>遭</a:t>
            </a:r>
            <a:r>
              <a:rPr sz="3000" b="1"/>
              <a:t>投降派排挤罢官闲居在家。</a:t>
            </a:r>
            <a:r>
              <a:rPr lang="zh-CN" sz="3000" b="1"/>
              <a:t>陆游回家之后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心情</a:t>
            </a:r>
            <a:r>
              <a:rPr lang="zh-CN" sz="3000" b="1"/>
              <a:t>一直处于苦闷和激愤之中。然而</a:t>
            </a:r>
            <a:r>
              <a:rPr sz="3000" b="1"/>
              <a:t>农村</a:t>
            </a:r>
            <a:r>
              <a:rPr lang="zh-CN" sz="3000" b="1"/>
              <a:t>那种古朴自然的</a:t>
            </a:r>
            <a:r>
              <a:rPr sz="3000" b="1"/>
              <a:t>生活</a:t>
            </a:r>
            <a:r>
              <a:rPr lang="zh-CN" sz="3000" b="1"/>
              <a:t>让他</a:t>
            </a:r>
            <a:r>
              <a:rPr sz="3000" b="1"/>
              <a:t>感受到</a:t>
            </a:r>
            <a:r>
              <a:rPr lang="zh-CN" sz="3000" b="1"/>
              <a:t>了</a:t>
            </a:r>
            <a:r>
              <a:rPr sz="3000" b="1"/>
              <a:t>希望和光明</a:t>
            </a:r>
            <a:r>
              <a:rPr lang="zh-CN" sz="3000" b="1"/>
              <a:t>。于是便把</a:t>
            </a:r>
            <a:r>
              <a:rPr sz="3000" b="1"/>
              <a:t>这种感受</a:t>
            </a:r>
            <a:r>
              <a:rPr lang="zh-CN" sz="3000" b="1"/>
              <a:t>融入</a:t>
            </a:r>
            <a:r>
              <a:rPr sz="3000" b="1"/>
              <a:t>自己的诗歌里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800" name="组合 3"/>
          <p:cNvGrpSpPr/>
          <p:nvPr/>
        </p:nvGrpSpPr>
        <p:grpSpPr>
          <a:xfrm>
            <a:off x="301625" y="908685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古诗体裁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395605" y="2067560"/>
            <a:ext cx="8497570" cy="2722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just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知识卡片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古体诗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不拘句数</a:t>
            </a:r>
            <a:r>
              <a:rPr sz="30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不求对仗</a:t>
            </a:r>
            <a:r>
              <a:rPr sz="30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也不大讲平仄</a:t>
            </a:r>
            <a:r>
              <a:rPr lang="zh-CN" sz="3000">
                <a:solidFill>
                  <a:srgbClr val="FF0000"/>
                </a:solidFill>
                <a:sym typeface="+mn-ea"/>
              </a:rPr>
              <a:t>zè</a:t>
            </a:r>
            <a:r>
              <a:rPr sz="3000" b="1">
                <a:solidFill>
                  <a:schemeClr val="tx1"/>
                </a:solidFill>
                <a:sym typeface="+mn-ea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sym typeface="+mn-ea"/>
              </a:rPr>
              <a:t>用韵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较为自由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律诗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用韵对仗要求严格</a:t>
            </a:r>
            <a:r>
              <a:rPr sz="30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一般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颔联</a:t>
            </a:r>
            <a:r>
              <a:rPr sz="3000"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句</a:t>
            </a:r>
            <a:r>
              <a:rPr sz="3000">
                <a:sym typeface="+mn-ea"/>
              </a:rPr>
              <a:t>)</a:t>
            </a:r>
            <a:r>
              <a:rPr lang="zh-CN" sz="3000" b="1">
                <a:sym typeface="+mn-ea"/>
              </a:rPr>
              <a:t>和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颈联</a:t>
            </a:r>
            <a:r>
              <a:rPr sz="3000">
                <a:sym typeface="+mn-ea"/>
              </a:rPr>
              <a:t>(</a:t>
            </a:r>
            <a:r>
              <a:rPr lang="en-US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句</a:t>
            </a:r>
            <a:r>
              <a:rPr sz="3000">
                <a:sym typeface="+mn-ea"/>
              </a:rPr>
              <a:t>)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必须</a:t>
            </a:r>
            <a:r>
              <a:rPr sz="3000" b="1">
                <a:solidFill>
                  <a:srgbClr val="FF0000"/>
                </a:solidFill>
                <a:sym typeface="+mn-ea"/>
              </a:rPr>
              <a:t>对仗</a:t>
            </a:r>
            <a:r>
              <a:rPr sz="3000" b="1">
                <a:solidFill>
                  <a:schemeClr val="tx1"/>
                </a:solidFill>
                <a:sym typeface="+mn-ea"/>
              </a:rPr>
              <a:t>,</a:t>
            </a:r>
            <a:r>
              <a:rPr sz="3000" b="1">
                <a:solidFill>
                  <a:srgbClr val="FF0000"/>
                </a:solidFill>
                <a:sym typeface="+mn-ea"/>
              </a:rPr>
              <a:t>偶句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必须</a:t>
            </a:r>
            <a:r>
              <a:rPr sz="3000" b="1">
                <a:solidFill>
                  <a:srgbClr val="FF0000"/>
                </a:solidFill>
                <a:sym typeface="+mn-ea"/>
              </a:rPr>
              <a:t>押韵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并且整首诗一般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押同一韵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首句可押可不押。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绝句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同样</a:t>
            </a:r>
            <a:r>
              <a:rPr lang="zh-CN" sz="3000" b="1">
                <a:sym typeface="+mn-ea"/>
              </a:rPr>
              <a:t>格律严密</a:t>
            </a:r>
            <a:r>
              <a:rPr sz="3000" b="1">
                <a:sym typeface="+mn-ea"/>
              </a:rPr>
              <a:t>,</a:t>
            </a:r>
            <a:r>
              <a:rPr sz="3000" b="1">
                <a:solidFill>
                  <a:srgbClr val="FF0000"/>
                </a:solidFill>
                <a:sym typeface="+mn-ea"/>
              </a:rPr>
              <a:t>偶句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必须</a:t>
            </a:r>
            <a:r>
              <a:rPr sz="3000" b="1">
                <a:solidFill>
                  <a:srgbClr val="FF0000"/>
                </a:solidFill>
                <a:sym typeface="+mn-ea"/>
              </a:rPr>
              <a:t>押韵</a:t>
            </a:r>
            <a:r>
              <a:rPr lang="zh-CN" sz="3000" b="1">
                <a:sym typeface="+mn-ea"/>
              </a:rPr>
              <a:t>。</a:t>
            </a:r>
            <a:endParaRPr lang="zh-CN" altLang="en-US" sz="3000" dirty="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795" y="1426210"/>
            <a:ext cx="6064250" cy="7575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200" b="1" noProof="1" smtClean="0">
                <a:solidFill>
                  <a:schemeClr val="tx1"/>
                </a:solidFill>
                <a:effectLst/>
                <a:cs typeface="+mn-ea"/>
              </a:rPr>
              <a:t>诵读诗歌</a:t>
            </a:r>
            <a:r>
              <a:rPr sz="3200" b="1">
                <a:effectLst/>
                <a:sym typeface="+mn-ea"/>
              </a:rPr>
              <a:t>,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cs typeface="+mn-ea"/>
              </a:rPr>
              <a:t>读出</a:t>
            </a:r>
            <a:r>
              <a:rPr lang="zh-CN" altLang="en-US" sz="3200" b="1" noProof="1">
                <a:solidFill>
                  <a:schemeClr val="tx1"/>
                </a:solidFill>
                <a:effectLst/>
                <a:cs typeface="+mn-ea"/>
              </a:rPr>
              <a:t>节奏、押韵、情感。</a:t>
            </a:r>
            <a:endParaRPr lang="zh-CN" altLang="en-US" sz="32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60" y="2060575"/>
            <a:ext cx="7376795" cy="28613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sz="30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游山西村</a:t>
            </a:r>
            <a:r>
              <a:rPr lang="en-US" altLang="zh-CN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0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陆游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莫笑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农家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腊酒浑</a:t>
            </a:r>
            <a:r>
              <a:rPr sz="3000" b="1">
                <a:effectLst/>
                <a:sym typeface="+mn-ea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丰年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留客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足鸡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豚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山重水复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无路</a:t>
            </a:r>
            <a:r>
              <a:rPr sz="3000" b="1">
                <a:effectLst/>
                <a:sym typeface="+mn-ea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柳暗花明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村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箫鼓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追随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春社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</a:t>
            </a:r>
            <a:r>
              <a:rPr sz="3000" b="1">
                <a:effectLst/>
                <a:sym typeface="+mn-ea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衣冠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简朴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古风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存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从今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若许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闲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乘月</a:t>
            </a:r>
            <a:r>
              <a:rPr sz="3000" b="1">
                <a:effectLst/>
                <a:sym typeface="+mn-ea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拄杖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无时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夜叩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门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301625" y="723900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朗读诗歌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497955" y="2996565"/>
            <a:ext cx="2646045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en-US" sz="3000">
                <a:sym typeface="+mn-ea"/>
              </a:rPr>
              <a:t>——</a:t>
            </a:r>
            <a:r>
              <a:rPr lang="zh-CN" altLang="en-US" sz="3000" b="1" spc="200">
                <a:latin typeface="宋体" panose="02010600030101010101" pitchFamily="2" charset="-122"/>
                <a:cs typeface="宋体" panose="02010600030101010101" pitchFamily="2" charset="-122"/>
              </a:rPr>
              <a:t>读出</a:t>
            </a:r>
            <a:r>
              <a:rPr lang="zh-CN" altLang="en-US" sz="3000" b="1" spc="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愉悦</a:t>
            </a:r>
            <a:endParaRPr lang="zh-CN" altLang="en-US" sz="3000" b="1" spc="2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497955" y="3429000"/>
            <a:ext cx="2646045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en-US" sz="3000">
                <a:sym typeface="+mn-ea"/>
              </a:rPr>
              <a:t>——</a:t>
            </a:r>
            <a:r>
              <a:rPr lang="zh-CN" altLang="en-US" sz="3000" b="1" spc="200">
                <a:latin typeface="宋体" panose="02010600030101010101" pitchFamily="2" charset="-122"/>
                <a:cs typeface="宋体" panose="02010600030101010101" pitchFamily="2" charset="-122"/>
              </a:rPr>
              <a:t>读出</a:t>
            </a:r>
            <a:r>
              <a:rPr lang="zh-CN" altLang="en-US" sz="3000" b="1" spc="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惊喜</a:t>
            </a:r>
            <a:endParaRPr lang="zh-CN" altLang="en-US" sz="3000" b="1" spc="2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516370" y="3860800"/>
            <a:ext cx="2646045" cy="55308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en-US" altLang="en-US" sz="3000">
                <a:sym typeface="+mn-ea"/>
              </a:rPr>
              <a:t>——</a:t>
            </a:r>
            <a:r>
              <a:rPr lang="zh-CN" altLang="en-US" sz="3000" b="1" spc="200">
                <a:latin typeface="宋体" panose="02010600030101010101" pitchFamily="2" charset="-122"/>
                <a:cs typeface="宋体" panose="02010600030101010101" pitchFamily="2" charset="-122"/>
              </a:rPr>
              <a:t>读出</a:t>
            </a:r>
            <a:r>
              <a:rPr lang="zh-CN" altLang="en-US" sz="3000" b="1" spc="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欣慰</a:t>
            </a:r>
            <a:endParaRPr lang="zh-CN" altLang="en-US" sz="3000" b="1" spc="2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444615" y="4362450"/>
            <a:ext cx="2646045" cy="1014730"/>
          </a:xfrm>
          <a:prstGeom prst="rect">
            <a:avLst/>
          </a:prstGeom>
        </p:spPr>
        <p:txBody>
          <a:bodyPr wrap="square">
            <a:spAutoFit/>
          </a:bodyPr>
          <a:p>
            <a:pPr algn="r"/>
            <a:r>
              <a:rPr lang="en-US" altLang="en-US" sz="3000">
                <a:sym typeface="+mn-ea"/>
              </a:rPr>
              <a:t>——</a:t>
            </a:r>
            <a:r>
              <a:rPr lang="zh-CN" altLang="en-US" sz="3000" b="1" spc="200">
                <a:latin typeface="宋体" panose="02010600030101010101" pitchFamily="2" charset="-122"/>
                <a:cs typeface="宋体" panose="02010600030101010101" pitchFamily="2" charset="-122"/>
              </a:rPr>
              <a:t>读出</a:t>
            </a:r>
            <a:r>
              <a:rPr lang="zh-CN" altLang="en-US" sz="3000" b="1" spc="2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再回的希冀</a:t>
            </a:r>
            <a:endParaRPr lang="zh-CN" altLang="en-US" sz="3000" b="1" spc="20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07315" y="1124585"/>
            <a:ext cx="196723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理解诗意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260" y="2060575"/>
            <a:ext cx="853186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/>
              <a:t>       </a:t>
            </a:r>
            <a:r>
              <a:rPr lang="zh-CN" altLang="en-US" sz="3200" b="1"/>
              <a:t>不要笑农家腊月里酿的酒浑浊不醇厚</a:t>
            </a:r>
            <a:r>
              <a:rPr sz="3200" b="1">
                <a:sym typeface="+mn-ea"/>
              </a:rPr>
              <a:t>,</a:t>
            </a:r>
            <a:r>
              <a:rPr lang="zh-CN" altLang="en-US" sz="3200" b="1"/>
              <a:t>丰收的年景农家待客菜肴非常丰盛。山重峦叠嶂</a:t>
            </a:r>
            <a:r>
              <a:rPr sz="3200" b="1">
                <a:sym typeface="+mn-ea"/>
              </a:rPr>
              <a:t>,</a:t>
            </a:r>
            <a:r>
              <a:rPr lang="zh-CN" altLang="en-US" sz="3200" b="1"/>
              <a:t>水迂回曲折</a:t>
            </a:r>
            <a:r>
              <a:rPr sz="3200" b="1">
                <a:sym typeface="+mn-ea"/>
              </a:rPr>
              <a:t>,</a:t>
            </a:r>
            <a:r>
              <a:rPr lang="zh-CN" altLang="en-US" sz="3200" b="1"/>
              <a:t>正怀疑前面没有路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ym typeface="+mn-ea"/>
              </a:rPr>
              <a:t>突</a:t>
            </a:r>
            <a:r>
              <a:rPr lang="zh-CN" altLang="en-US" sz="3200" b="1"/>
              <a:t>然出现了一个柳绿花红的小山村。社日将近</a:t>
            </a:r>
            <a:r>
              <a:rPr sz="3200" b="1">
                <a:sym typeface="+mn-ea"/>
              </a:rPr>
              <a:t>,</a:t>
            </a:r>
            <a:r>
              <a:rPr lang="zh-CN" altLang="en-US" sz="3200" b="1"/>
              <a:t>一路上迎神的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箫</a:t>
            </a:r>
            <a:r>
              <a:rPr lang="zh-CN" altLang="en-US" sz="3200" b="1"/>
              <a:t>鼓声随处可闻</a:t>
            </a:r>
            <a:r>
              <a:rPr sz="3200" b="1">
                <a:sym typeface="+mn-ea"/>
              </a:rPr>
              <a:t>,</a:t>
            </a:r>
            <a:r>
              <a:rPr lang="zh-CN" altLang="en-US" sz="3200" b="1"/>
              <a:t>布衣素冠</a:t>
            </a:r>
            <a:r>
              <a:rPr sz="3200" b="1">
                <a:sym typeface="+mn-ea"/>
              </a:rPr>
              <a:t>,</a:t>
            </a:r>
            <a:r>
              <a:rPr lang="zh-CN" altLang="en-US" sz="3200" b="1"/>
              <a:t>淳朴的古代风俗依旧保留。今后如果还能乘大好月色出外闲游</a:t>
            </a:r>
            <a:r>
              <a:rPr sz="3200" b="1">
                <a:sym typeface="+mn-ea"/>
              </a:rPr>
              <a:t>,</a:t>
            </a:r>
            <a:r>
              <a:rPr lang="zh-CN" altLang="en-US" sz="3200" b="1"/>
              <a:t>我随时会拄着拐杖来敲你的家门。</a:t>
            </a:r>
            <a:endParaRPr lang="zh-CN" altLang="en-US" sz="32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1010" y="1074420"/>
            <a:ext cx="8214360" cy="304609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sym typeface="+mn-ea"/>
              </a:rPr>
              <a:t>诗人紧扣</a:t>
            </a:r>
            <a:r>
              <a:rPr lang="en-US" altLang="zh-CN" sz="3200" b="1" dirty="0" smtClean="0">
                <a:effectLst/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effectLst/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游</a:t>
            </a:r>
            <a:r>
              <a:rPr lang="en-US" altLang="zh-CN" sz="3200" b="1" dirty="0" smtClean="0">
                <a:effectLst/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sym typeface="+mn-ea"/>
              </a:rPr>
              <a:t>字</a:t>
            </a:r>
            <a:r>
              <a:rPr sz="3200" b="1">
                <a:sym typeface="+mn-ea"/>
              </a:rPr>
              <a:t>,</a:t>
            </a:r>
            <a:r>
              <a:rPr lang="zh-CN" sz="3200" b="1" smtClean="0">
                <a:effectLst/>
                <a:cs typeface="+mn-ea"/>
                <a:sym typeface="+mn-ea"/>
              </a:rPr>
              <a:t>首联写</a:t>
            </a:r>
            <a:r>
              <a:rPr lang="zh-CN" sz="3200" b="1" u="sng" smtClean="0">
                <a:effectLst/>
                <a:cs typeface="+mn-ea"/>
                <a:sym typeface="+mn-ea"/>
              </a:rPr>
              <a:t> </a:t>
            </a:r>
            <a:r>
              <a:rPr lang="en-US" altLang="zh-CN" sz="3200" b="1" u="sng" smtClean="0">
                <a:effectLst/>
                <a:cs typeface="+mn-ea"/>
                <a:sym typeface="+mn-ea"/>
              </a:rPr>
              <a:t>               </a:t>
            </a:r>
            <a:r>
              <a:rPr sz="3200" b="1">
                <a:sym typeface="+mn-ea"/>
              </a:rPr>
              <a:t>,</a:t>
            </a:r>
            <a:r>
              <a:rPr lang="zh-CN" sz="3200" b="1" smtClean="0">
                <a:effectLst/>
                <a:cs typeface="+mn-ea"/>
                <a:sym typeface="+mn-ea"/>
              </a:rPr>
              <a:t>颔联写村外景致</a:t>
            </a:r>
            <a:r>
              <a:rPr sz="3200" b="1">
                <a:sym typeface="+mn-ea"/>
              </a:rPr>
              <a:t>,</a:t>
            </a:r>
            <a:r>
              <a:rPr lang="zh-CN" sz="3200" b="1" smtClean="0">
                <a:effectLst/>
                <a:cs typeface="+mn-ea"/>
                <a:sym typeface="+mn-ea"/>
              </a:rPr>
              <a:t>颈联写</a:t>
            </a:r>
            <a:r>
              <a:rPr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春社古风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ym typeface="+mn-ea"/>
              </a:rPr>
              <a:t>洋溢着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生机和喜庆的氛围</a:t>
            </a:r>
            <a:r>
              <a:rPr sz="3200" b="1">
                <a:sym typeface="+mn-ea"/>
              </a:rPr>
              <a:t>,</a:t>
            </a:r>
            <a:r>
              <a:rPr lang="zh-CN" sz="3200" b="1" smtClean="0">
                <a:effectLst/>
                <a:cs typeface="+mn-ea"/>
                <a:sym typeface="+mn-ea"/>
              </a:rPr>
              <a:t>尾联写</a:t>
            </a:r>
            <a:r>
              <a:rPr lang="en-US" altLang="zh-CN" sz="3200" b="1" u="sng" smtClean="0">
                <a:effectLst/>
                <a:cs typeface="+mn-ea"/>
                <a:sym typeface="+mn-ea"/>
              </a:rPr>
              <a:t>               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olidFill>
                  <a:schemeClr val="tx1"/>
                </a:solidFill>
                <a:latin typeface="+mn-lt"/>
                <a:ea typeface="+mn-ea"/>
                <a:sym typeface="+mn-ea"/>
              </a:rPr>
              <a:t>表达了诗人的</a:t>
            </a:r>
            <a:r>
              <a:rPr lang="zh-CN" sz="32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悠闲惬意之情和对淳朴农村生活的喜爱、不舍、向往</a:t>
            </a:r>
            <a:r>
              <a:rPr lang="zh-CN" sz="3200" b="1">
                <a:solidFill>
                  <a:schemeClr val="tx1"/>
                </a:solidFill>
                <a:latin typeface="+mn-lt"/>
                <a:ea typeface="+mn-ea"/>
                <a:sym typeface="+mn-ea"/>
              </a:rPr>
              <a:t>。</a:t>
            </a:r>
            <a:endParaRPr sz="3200" b="1">
              <a:sym typeface="+mn-ea"/>
            </a:endParaRPr>
          </a:p>
          <a:p>
            <a:r>
              <a:rPr lang="en-US" altLang="zh-CN" sz="3200" b="1" smtClean="0">
                <a:effectLst/>
                <a:cs typeface="+mn-ea"/>
                <a:sym typeface="+mn-ea"/>
              </a:rPr>
              <a:t>  </a:t>
            </a:r>
            <a:endParaRPr lang="en-US" altLang="zh-CN" sz="3200" b="1" u="sng" smtClean="0">
              <a:effectLst/>
              <a:cs typeface="+mn-ea"/>
              <a:sym typeface="+mn-ea"/>
            </a:endParaRP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8580" y="980440"/>
            <a:ext cx="1974850" cy="589280"/>
          </a:xfrm>
        </p:spPr>
        <p:txBody>
          <a:bodyPr/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农家</a:t>
            </a:r>
            <a:r>
              <a:rPr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留客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custDataLst>
              <p:tags r:id="rId1"/>
            </p:custDataLst>
          </p:nvPr>
        </p:nvSpPr>
        <p:spPr>
          <a:xfrm>
            <a:off x="3060065" y="2060575"/>
            <a:ext cx="1974850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b="1">
                <a:solidFill>
                  <a:srgbClr val="FF0000"/>
                </a:solidFill>
              </a:rPr>
              <a:t>乘月</a:t>
            </a:r>
            <a:r>
              <a:rPr lang="zh-CN" b="1">
                <a:solidFill>
                  <a:srgbClr val="FF0000"/>
                </a:solidFill>
              </a:rPr>
              <a:t>闲游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67715" y="3644964"/>
            <a:ext cx="7767083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ctr"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诗人用</a:t>
            </a:r>
            <a:r>
              <a:rPr lang="en-US" altLang="zh-CN" sz="3200" b="1" u="sng" smtClean="0">
                <a:effectLst/>
                <a:cs typeface="+mn-ea"/>
                <a:sym typeface="+mn-ea"/>
              </a:rPr>
              <a:t>           </a:t>
            </a:r>
            <a:r>
              <a:rPr lang="zh-CN" altLang="en-US" sz="3200" b="1" smtClean="0">
                <a:effectLst/>
                <a:cs typeface="+mn-ea"/>
                <a:sym typeface="+mn-ea"/>
              </a:rPr>
              <a:t>、</a:t>
            </a:r>
            <a:r>
              <a:rPr lang="en-US" altLang="zh-CN" sz="3200" b="1" u="sng" smtClean="0">
                <a:effectLst/>
                <a:cs typeface="+mn-ea"/>
                <a:sym typeface="+mn-ea"/>
              </a:rPr>
              <a:t>         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等词描绘出一幅生活气息浓郁的乡村风俗画。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custDataLst>
              <p:tags r:id="rId3"/>
            </p:custDataLst>
          </p:nvPr>
        </p:nvSpPr>
        <p:spPr>
          <a:xfrm>
            <a:off x="2195830" y="3631565"/>
            <a:ext cx="1974850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b="1">
                <a:solidFill>
                  <a:srgbClr val="FF0000"/>
                </a:solidFill>
              </a:rPr>
              <a:t>腊酒浑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Rectangle 3"/>
          <p:cNvSpPr>
            <a:spLocks noGrp="1" noChangeArrowheads="1"/>
          </p:cNvSpPr>
          <p:nvPr>
            <p:custDataLst>
              <p:tags r:id="rId4"/>
            </p:custDataLst>
          </p:nvPr>
        </p:nvSpPr>
        <p:spPr>
          <a:xfrm>
            <a:off x="3924300" y="3631565"/>
            <a:ext cx="1524635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b="1">
                <a:solidFill>
                  <a:srgbClr val="FF0000"/>
                </a:solidFill>
              </a:rPr>
              <a:t>足鸡豚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376998" y="2564448"/>
            <a:ext cx="611187" cy="2061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游山西村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32270" y="2996565"/>
            <a:ext cx="1938338" cy="1076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喜庆欢悦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无限向往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1916430"/>
            <a:ext cx="44723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首联</a:t>
            </a:r>
            <a:r>
              <a:rPr sz="3200" b="1">
                <a:sym typeface="+mn-ea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农家</a:t>
            </a:r>
            <a:r>
              <a:rPr lang="en-US" altLang="zh-CN" sz="3200">
                <a:solidFill>
                  <a:schemeClr val="tx1"/>
                </a:solidFill>
                <a:uFillTx/>
                <a:ea typeface="宋体" panose="02010600030101010101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殷勤好客</a:t>
            </a:r>
            <a:endParaRPr lang="zh-CN" altLang="en-US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颔联</a:t>
            </a:r>
            <a:r>
              <a:rPr sz="3200" b="1">
                <a:sym typeface="+mn-ea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村外</a:t>
            </a:r>
            <a:r>
              <a:rPr lang="en-US" altLang="zh-CN" sz="3200">
                <a:uFillTx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景</a:t>
            </a:r>
            <a:r>
              <a:rPr lang="zh-CN" sz="3200" b="1" smtClean="0">
                <a:solidFill>
                  <a:srgbClr val="FF0000"/>
                </a:solidFill>
                <a:effectLst/>
                <a:cs typeface="+mn-ea"/>
                <a:sym typeface="+mn-ea"/>
              </a:rPr>
              <a:t>致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优美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颈联</a:t>
            </a:r>
            <a:r>
              <a:rPr sz="3200" b="1">
                <a:sym typeface="+mn-ea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村内</a:t>
            </a:r>
            <a:r>
              <a:rPr lang="en-US" altLang="zh-CN" sz="3200">
                <a:uFillTx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民风淳朴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尾联</a:t>
            </a:r>
            <a:r>
              <a:rPr sz="3200" b="1">
                <a:sym typeface="+mn-ea"/>
              </a:rPr>
              <a:t>:</a:t>
            </a:r>
            <a:r>
              <a:rPr lang="zh-CN" sz="3200" b="1">
                <a:sym typeface="+mn-ea"/>
              </a:rPr>
              <a:t>愿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望</a:t>
            </a:r>
            <a:r>
              <a:rPr lang="en-US" altLang="zh-CN" sz="3200">
                <a:uFillTx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随时做客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AutoShape 19"/>
          <p:cNvSpPr/>
          <p:nvPr/>
        </p:nvSpPr>
        <p:spPr bwMode="auto">
          <a:xfrm rot="10800000" flipH="1">
            <a:off x="1978025" y="2276475"/>
            <a:ext cx="146050" cy="2573655"/>
          </a:xfrm>
          <a:prstGeom prst="leftBrace">
            <a:avLst>
              <a:gd name="adj1" fmla="val 127766"/>
              <a:gd name="adj2" fmla="val 50232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7" name="AutoShape 19"/>
          <p:cNvSpPr/>
          <p:nvPr/>
        </p:nvSpPr>
        <p:spPr bwMode="auto">
          <a:xfrm rot="10800000">
            <a:off x="6417945" y="2204720"/>
            <a:ext cx="320675" cy="2632710"/>
          </a:xfrm>
          <a:prstGeom prst="leftBrace">
            <a:avLst>
              <a:gd name="adj1" fmla="val 127766"/>
              <a:gd name="adj2" fmla="val 4857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grpSp>
        <p:nvGrpSpPr>
          <p:cNvPr id="33800" name="组合 3"/>
          <p:cNvGrpSpPr/>
          <p:nvPr/>
        </p:nvGrpSpPr>
        <p:grpSpPr>
          <a:xfrm>
            <a:off x="323215" y="1052195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3" name="TextBox 2"/>
          <p:cNvSpPr txBox="1"/>
          <p:nvPr/>
        </p:nvSpPr>
        <p:spPr>
          <a:xfrm>
            <a:off x="606425" y="3932238"/>
            <a:ext cx="7874000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3835" y="1844675"/>
            <a:ext cx="873633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6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sz="3000" b="1" strike="noStrike" noProof="1"/>
              <a:t>龚自珍</a:t>
            </a:r>
            <a:r>
              <a:rPr sz="3000" strike="noStrike" noProof="1"/>
              <a:t>(1792—1841)</a:t>
            </a:r>
            <a:r>
              <a:rPr sz="3000" b="1" strike="noStrike" noProof="1"/>
              <a:t>,字</a:t>
            </a:r>
            <a:r>
              <a:rPr sz="3000" b="1" strike="noStrike" noProof="1">
                <a:solidFill>
                  <a:srgbClr val="FF0000"/>
                </a:solidFill>
              </a:rPr>
              <a:t>璱</a:t>
            </a:r>
            <a:r>
              <a:rPr sz="3000" strike="noStrike" noProof="1">
                <a:solidFill>
                  <a:srgbClr val="FF0000"/>
                </a:solidFill>
              </a:rPr>
              <a:t>sè</a:t>
            </a:r>
            <a:r>
              <a:rPr sz="3000" b="1" strike="noStrike" noProof="1">
                <a:solidFill>
                  <a:srgbClr val="FF0000"/>
                </a:solidFill>
              </a:rPr>
              <a:t>人</a:t>
            </a:r>
            <a:r>
              <a:rPr sz="3000" b="1" strike="noStrike" noProof="1"/>
              <a:t>,</a:t>
            </a:r>
            <a:r>
              <a:rPr lang="zh-CN" sz="3000" b="1" strike="noStrike" noProof="1"/>
              <a:t>号定盦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en-US" altLang="zh-CN" sz="3000" strike="noStrike" noProof="1">
                <a:solidFill>
                  <a:srgbClr val="FF0000"/>
                </a:solidFill>
              </a:rPr>
              <a:t>n</a:t>
            </a:r>
            <a:r>
              <a:rPr sz="3000" b="1">
                <a:sym typeface="+mn-ea"/>
              </a:rPr>
              <a:t>,</a:t>
            </a:r>
            <a:r>
              <a:rPr lang="zh-CN" sz="3000" b="1" strike="noStrike" noProof="1">
                <a:solidFill>
                  <a:srgbClr val="FF0000"/>
                </a:solidFill>
              </a:rPr>
              <a:t>清</a:t>
            </a:r>
            <a:r>
              <a:rPr sz="3000" b="1" strike="noStrike" noProof="1">
                <a:solidFill>
                  <a:srgbClr val="FF0000"/>
                </a:solidFill>
              </a:rPr>
              <a:t>代</a:t>
            </a:r>
            <a:r>
              <a:rPr sz="3000" b="1" strike="noStrike" noProof="1"/>
              <a:t>思想家、文学家</a:t>
            </a:r>
            <a:r>
              <a:rPr lang="zh-CN" sz="3000" b="1" strike="noStrike" noProof="1"/>
              <a:t>及改良主义的先驱者。</a:t>
            </a:r>
            <a:r>
              <a:rPr sz="3000" b="1" strike="noStrike" noProof="1"/>
              <a:t>代表作有</a:t>
            </a:r>
            <a:r>
              <a:rPr sz="3000" b="1" strike="noStrike" noProof="1">
                <a:solidFill>
                  <a:srgbClr val="FF0000"/>
                </a:solidFill>
              </a:rPr>
              <a:t>《病梅馆记》《</a:t>
            </a:r>
            <a:r>
              <a:rPr lang="zh-CN" sz="3000" b="1" strike="noStrike" noProof="1">
                <a:solidFill>
                  <a:srgbClr val="FF0000"/>
                </a:solidFill>
                <a:latin typeface="宋体" panose="02010600030101010101" pitchFamily="2" charset="-122"/>
              </a:rPr>
              <a:t>己</a:t>
            </a:r>
            <a:r>
              <a:rPr sz="3000" b="1" strike="noStrike" noProof="1">
                <a:solidFill>
                  <a:srgbClr val="FF0000"/>
                </a:solidFill>
              </a:rPr>
              <a:t>亥杂诗》</a:t>
            </a:r>
            <a:r>
              <a:rPr sz="3000" b="1" strike="noStrike" noProof="1"/>
              <a:t>等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多为</a:t>
            </a:r>
            <a:r>
              <a:rPr lang="zh-CN" sz="3000" b="1" u="sng">
                <a:solidFill>
                  <a:srgbClr val="FF0000"/>
                </a:solidFill>
                <a:sym typeface="+mn-ea"/>
              </a:rPr>
              <a:t>咏怀</a:t>
            </a:r>
            <a:r>
              <a:rPr lang="zh-CN" sz="3000" b="1">
                <a:sym typeface="+mn-ea"/>
              </a:rPr>
              <a:t>和</a:t>
            </a:r>
            <a:r>
              <a:rPr lang="zh-CN" sz="3000" b="1" u="sng">
                <a:solidFill>
                  <a:srgbClr val="FF0000"/>
                </a:solidFill>
                <a:sym typeface="+mn-ea"/>
              </a:rPr>
              <a:t>讽喻</a:t>
            </a:r>
            <a:r>
              <a:rPr lang="zh-CN" sz="3000" b="1">
                <a:sym typeface="+mn-ea"/>
              </a:rPr>
              <a:t>之作</a:t>
            </a:r>
            <a:r>
              <a:rPr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sz="3000" b="1"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460" y="3356610"/>
            <a:ext cx="8703945" cy="147637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3000" b="1" dirty="0" smtClean="0">
                <a:latin typeface="宋体" panose="02010600030101010101" pitchFamily="2" charset="-122"/>
              </a:rPr>
              <a:t>清道光十九年</a:t>
            </a:r>
            <a:r>
              <a:rPr sz="3000">
                <a:sym typeface="+mn-ea"/>
              </a:rPr>
              <a:t>(</a:t>
            </a:r>
            <a:r>
              <a:rPr lang="en-US" altLang="zh-CN" sz="3000" dirty="0" smtClean="0">
                <a:ea typeface="宋体" panose="02010600030101010101" pitchFamily="2" charset="-122"/>
                <a:cs typeface="Arial" panose="020B0604020202020204" pitchFamily="34" charset="0"/>
              </a:rPr>
              <a:t>1839</a:t>
            </a:r>
            <a:r>
              <a:rPr sz="3000">
                <a:sym typeface="+mn-ea"/>
              </a:rPr>
              <a:t>)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sym typeface="+mn-ea"/>
              </a:rPr>
              <a:t>即</a:t>
            </a:r>
            <a:r>
              <a:rPr lang="zh-CN" altLang="en-US" sz="3000" b="1" dirty="0" smtClean="0">
                <a:latin typeface="宋体" panose="02010600030101010101" pitchFamily="2" charset="-122"/>
                <a:sym typeface="+mn-ea"/>
              </a:rPr>
              <a:t>己亥</a:t>
            </a:r>
            <a:r>
              <a:rPr lang="zh-CN" altLang="en-US" sz="3000" b="1" dirty="0">
                <a:latin typeface="宋体" panose="02010600030101010101" pitchFamily="2" charset="-122"/>
                <a:sym typeface="+mn-ea"/>
              </a:rPr>
              <a:t>年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时年</a:t>
            </a:r>
            <a:r>
              <a:rPr sz="3000">
                <a:sym typeface="+mn-ea"/>
              </a:rPr>
              <a:t>4</a:t>
            </a:r>
            <a:r>
              <a:rPr lang="en-US" sz="3000">
                <a:sym typeface="+mn-ea"/>
              </a:rPr>
              <a:t>8</a:t>
            </a:r>
            <a:r>
              <a:rPr sz="3000" b="1">
                <a:sym typeface="+mn-ea"/>
              </a:rPr>
              <a:t>岁</a:t>
            </a:r>
            <a:r>
              <a:rPr lang="zh-CN" sz="3000" b="1">
                <a:sym typeface="+mn-ea"/>
              </a:rPr>
              <a:t>的龚自珍</a:t>
            </a:r>
            <a:r>
              <a:rPr sz="3000" b="1">
                <a:sym typeface="+mn-ea"/>
              </a:rPr>
              <a:t>辞官离京返杭,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后北上接取家属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在南北</a:t>
            </a:r>
            <a:r>
              <a:rPr lang="zh-CN" altLang="en-US" sz="3000" b="1">
                <a:sym typeface="+mn-ea"/>
              </a:rPr>
              <a:t>往返途中写成了</a:t>
            </a:r>
            <a:r>
              <a:rPr sz="3000" b="1"/>
              <a:t>七绝</a:t>
            </a:r>
            <a:r>
              <a:rPr sz="3000" b="1">
                <a:latin typeface="宋体" panose="02010600030101010101" pitchFamily="2" charset="-122"/>
                <a:sym typeface="+mn-ea"/>
              </a:rPr>
              <a:t>315</a:t>
            </a:r>
            <a:r>
              <a:rPr sz="3000" b="1">
                <a:sym typeface="+mn-ea"/>
              </a:rPr>
              <a:t>首</a:t>
            </a:r>
            <a:r>
              <a:rPr lang="zh-CN" sz="3000" b="1">
                <a:sym typeface="+mn-ea"/>
              </a:rPr>
              <a:t>,题为《己亥杂诗》。</a:t>
            </a:r>
            <a:endParaRPr lang="zh-CN" sz="3000" b="1">
              <a:sym typeface="+mn-ea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132280" y="1052380"/>
            <a:ext cx="1894632" cy="561975"/>
            <a:chOff x="2412" y="842"/>
            <a:chExt cx="3565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412" y="842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547" y="842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知人论世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19507" y="1340408"/>
            <a:ext cx="5933952" cy="757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6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3200" b="1" noProof="1" smtClean="0">
                <a:solidFill>
                  <a:schemeClr val="tx1"/>
                </a:solidFill>
                <a:effectLst/>
                <a:cs typeface="+mn-ea"/>
              </a:rPr>
              <a:t>诵读诗歌</a:t>
            </a:r>
            <a:r>
              <a:rPr sz="3200" b="1">
                <a:effectLst/>
                <a:sym typeface="+mn-ea"/>
              </a:rPr>
              <a:t>,</a:t>
            </a:r>
            <a:r>
              <a:rPr lang="zh-CN" altLang="en-US" sz="3200" b="1" noProof="1" smtClean="0">
                <a:solidFill>
                  <a:schemeClr val="tx1"/>
                </a:solidFill>
                <a:effectLst/>
                <a:cs typeface="+mn-ea"/>
              </a:rPr>
              <a:t>读出</a:t>
            </a:r>
            <a:r>
              <a:rPr lang="zh-CN" altLang="en-US" sz="3200" b="1" noProof="1">
                <a:solidFill>
                  <a:schemeClr val="tx1"/>
                </a:solidFill>
                <a:effectLst/>
                <a:cs typeface="+mn-ea"/>
              </a:rPr>
              <a:t>节奏、押韵。</a:t>
            </a:r>
            <a:endParaRPr lang="zh-CN" altLang="en-US" sz="3200" b="1" noProof="1">
              <a:solidFill>
                <a:schemeClr val="tx1"/>
              </a:solidFill>
              <a:effectLst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830" y="2123440"/>
            <a:ext cx="4260850" cy="30149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己亥杂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</a:t>
            </a:r>
            <a:r>
              <a:rPr sz="3200">
                <a:sym typeface="+mn-ea"/>
              </a:rPr>
              <a:t>(</a:t>
            </a:r>
            <a:r>
              <a:rPr sz="3200" b="1">
                <a:sym typeface="+mn-ea"/>
              </a:rPr>
              <a:t>其五</a:t>
            </a:r>
            <a:r>
              <a:rPr sz="3200">
                <a:sym typeface="+mn-ea"/>
              </a:rPr>
              <a:t>)</a:t>
            </a: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0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龚自珍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浩荡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离愁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白日</a:t>
            </a:r>
            <a:r>
              <a:rPr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吟鞭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东指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即天</a:t>
            </a:r>
            <a:r>
              <a:rPr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涯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落红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不是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无情</a:t>
            </a:r>
            <a:r>
              <a:rPr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化作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春泥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</a:t>
            </a:r>
            <a:r>
              <a:rPr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/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护</a:t>
            </a:r>
            <a:r>
              <a:rPr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301625" y="723900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朗读诗歌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7" name="文本框 23556"/>
          <p:cNvSpPr txBox="1"/>
          <p:nvPr/>
        </p:nvSpPr>
        <p:spPr>
          <a:xfrm>
            <a:off x="520065" y="1556385"/>
            <a:ext cx="812355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浩浩荡荡的离别愁绪向着日落西斜的远处延伸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离开北京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马鞭向东一挥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感觉就是人在天涯一般。我辞官归乡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有如落花纷纷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不是无情飘洒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还要化作春泥培育出更多的新花。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23215" y="692150"/>
            <a:ext cx="196723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理解诗意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750" y="3768090"/>
            <a:ext cx="8324850" cy="206121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sym typeface="+mn-ea"/>
              </a:rPr>
              <a:t>先以</a:t>
            </a:r>
            <a:r>
              <a:rPr lang="en-US" altLang="zh-CN" sz="3200" b="1" dirty="0" smtClean="0">
                <a:effectLst/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“</a:t>
            </a:r>
            <a:r>
              <a:rPr lang="zh-CN" sz="3200" b="1" u="sng" smtClean="0">
                <a:effectLst/>
                <a:cs typeface="+mn-ea"/>
                <a:sym typeface="+mn-ea"/>
              </a:rPr>
              <a:t> </a:t>
            </a:r>
            <a:r>
              <a:rPr lang="en-US" altLang="zh-CN" sz="3200" b="1" u="sng" smtClean="0">
                <a:effectLst/>
                <a:cs typeface="+mn-ea"/>
                <a:sym typeface="+mn-ea"/>
              </a:rPr>
              <a:t>            </a:t>
            </a:r>
            <a:r>
              <a:rPr lang="en-US" altLang="zh-CN" sz="3200" b="1" dirty="0" smtClean="0">
                <a:effectLst/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sym typeface="+mn-ea"/>
              </a:rPr>
              <a:t>来衬托自己离愁之浩荡</a:t>
            </a:r>
            <a:r>
              <a:rPr sz="3200" b="1">
                <a:sym typeface="+mn-ea"/>
              </a:rPr>
              <a:t>,</a:t>
            </a:r>
            <a:r>
              <a:rPr lang="zh-CN" sz="3200" b="1" smtClean="0">
                <a:effectLst/>
                <a:cs typeface="+mn-ea"/>
                <a:sym typeface="+mn-ea"/>
              </a:rPr>
              <a:t>又</a:t>
            </a:r>
            <a:r>
              <a:rPr lang="zh-CN" altLang="en-US" sz="3200" b="1" dirty="0" smtClean="0">
                <a:effectLst/>
                <a:latin typeface="宋体" panose="02010600030101010101" pitchFamily="2" charset="-122"/>
                <a:sym typeface="+mn-ea"/>
              </a:rPr>
              <a:t>以</a:t>
            </a:r>
            <a:r>
              <a:rPr lang="en-US" altLang="zh-CN" sz="3200" b="1" dirty="0" smtClean="0">
                <a:effectLst/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“</a:t>
            </a:r>
            <a:r>
              <a:rPr lang="zh-CN" sz="3200" b="1" u="sng" smtClean="0">
                <a:effectLst/>
                <a:cs typeface="+mn-ea"/>
                <a:sym typeface="+mn-ea"/>
              </a:rPr>
              <a:t> </a:t>
            </a:r>
            <a:r>
              <a:rPr lang="en-US" altLang="zh-CN" sz="3200" b="1" u="sng" smtClean="0">
                <a:effectLst/>
                <a:cs typeface="+mn-ea"/>
                <a:sym typeface="+mn-ea"/>
              </a:rPr>
              <a:t>             </a:t>
            </a:r>
            <a:r>
              <a:rPr lang="en-US" altLang="zh-CN" sz="3200" b="1" dirty="0" smtClean="0">
                <a:effectLst/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effectLst/>
                <a:latin typeface="SimSun-ExtB" panose="02010609060101010101" pitchFamily="49" charset="-122"/>
                <a:ea typeface="SimSun-ExtB" panose="02010609060101010101" pitchFamily="49" charset="-122"/>
                <a:sym typeface="+mn-ea"/>
              </a:rPr>
              <a:t>点明前途之广阔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ym typeface="+mn-ea"/>
              </a:rPr>
              <a:t>以此来表现诗人</a:t>
            </a:r>
            <a:endParaRPr sz="3200" b="1">
              <a:sym typeface="+mn-ea"/>
            </a:endParaRPr>
          </a:p>
          <a:p>
            <a:r>
              <a:rPr lang="en-US" altLang="zh-CN" sz="3200" b="1" smtClean="0">
                <a:effectLst/>
                <a:cs typeface="+mn-ea"/>
                <a:sym typeface="+mn-ea"/>
              </a:rPr>
              <a:t>“吟鞭东指”</a:t>
            </a:r>
            <a:r>
              <a:rPr lang="zh-CN" sz="3200" b="1" smtClean="0">
                <a:effectLst/>
                <a:cs typeface="+mn-ea"/>
                <a:sym typeface="+mn-ea"/>
              </a:rPr>
              <a:t>即将回归的</a:t>
            </a:r>
            <a:r>
              <a:rPr lang="en-US" altLang="zh-CN" sz="3200" b="1" u="sng" smtClean="0">
                <a:effectLst/>
                <a:cs typeface="+mn-ea"/>
                <a:sym typeface="+mn-ea"/>
              </a:rPr>
              <a:t>                 </a:t>
            </a:r>
            <a:r>
              <a:rPr lang="zh-CN" altLang="en-US" sz="3200" b="1" smtClean="0">
                <a:effectLst/>
                <a:cs typeface="+mn-ea"/>
                <a:sym typeface="+mn-ea"/>
              </a:rPr>
              <a:t>气概</a:t>
            </a:r>
            <a:r>
              <a:rPr lang="zh-CN" sz="3200" b="1">
                <a:solidFill>
                  <a:schemeClr val="tx1"/>
                </a:solidFill>
                <a:latin typeface="+mn-lt"/>
                <a:ea typeface="+mn-ea"/>
                <a:sym typeface="+mn-ea"/>
              </a:rPr>
              <a:t>。</a:t>
            </a:r>
            <a:endParaRPr lang="zh-CN" sz="3200" b="1">
              <a:solidFill>
                <a:schemeClr val="tx1"/>
              </a:solidFill>
              <a:latin typeface="+mn-lt"/>
              <a:ea typeface="+mn-ea"/>
              <a:sym typeface="+mn-ea"/>
            </a:endParaRPr>
          </a:p>
          <a:p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以</a:t>
            </a:r>
            <a:r>
              <a:rPr lang="en-US" altLang="zh-CN" sz="3200" b="1" u="sng" smtClean="0">
                <a:effectLst/>
                <a:cs typeface="+mn-ea"/>
                <a:sym typeface="+mn-ea"/>
              </a:rPr>
              <a:t>         </a:t>
            </a:r>
            <a:r>
              <a:rPr lang="zh-CN" altLang="en-US" sz="3200" b="1" smtClean="0">
                <a:effectLst/>
                <a:cs typeface="+mn-ea"/>
                <a:sym typeface="+mn-ea"/>
              </a:rPr>
              <a:t>、</a:t>
            </a:r>
            <a:r>
              <a:rPr lang="en-US" altLang="zh-CN" sz="3200" b="1" u="sng" smtClean="0">
                <a:effectLst/>
                <a:cs typeface="+mn-ea"/>
                <a:sym typeface="+mn-ea"/>
              </a:rPr>
              <a:t>        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等词营造大气磅礴的气势。</a:t>
            </a:r>
            <a:r>
              <a:rPr lang="en-US" altLang="zh-CN" sz="3200" b="1" smtClean="0">
                <a:effectLst/>
                <a:cs typeface="+mn-ea"/>
                <a:sym typeface="+mn-ea"/>
              </a:rPr>
              <a:t> </a:t>
            </a:r>
            <a:endParaRPr lang="en-US" altLang="zh-CN" sz="3200" b="1" u="sng" smtClean="0">
              <a:effectLst/>
              <a:cs typeface="+mn-ea"/>
              <a:sym typeface="+mn-ea"/>
            </a:endParaRPr>
          </a:p>
        </p:txBody>
      </p:sp>
      <p:sp>
        <p:nvSpPr>
          <p:cNvPr id="185347" name="Rectangle 3"/>
          <p:cNvSpPr>
            <a:spLocks noGrp="1" noChangeArrowheads="1"/>
          </p:cNvSpPr>
          <p:nvPr>
            <p:custDataLst>
              <p:tags r:id="rId2"/>
            </p:custDataLst>
          </p:nvPr>
        </p:nvSpPr>
        <p:spPr>
          <a:xfrm>
            <a:off x="2123440" y="3716655"/>
            <a:ext cx="1410970" cy="548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b="1">
                <a:solidFill>
                  <a:srgbClr val="FF0000"/>
                </a:solidFill>
              </a:rPr>
              <a:t>白日斜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custDataLst>
              <p:tags r:id="rId3"/>
            </p:custDataLst>
          </p:nvPr>
        </p:nvSpPr>
        <p:spPr>
          <a:xfrm>
            <a:off x="827405" y="4220845"/>
            <a:ext cx="1534160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0000"/>
                </a:solidFill>
              </a:rPr>
              <a:t> </a:t>
            </a:r>
            <a:r>
              <a:rPr b="1">
                <a:solidFill>
                  <a:srgbClr val="FF0000"/>
                </a:solidFill>
              </a:rPr>
              <a:t>即天涯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Rectangle 3"/>
          <p:cNvSpPr>
            <a:spLocks noGrp="1" noChangeArrowheads="1"/>
          </p:cNvSpPr>
          <p:nvPr>
            <p:custDataLst>
              <p:tags r:id="rId4"/>
            </p:custDataLst>
          </p:nvPr>
        </p:nvSpPr>
        <p:spPr>
          <a:xfrm>
            <a:off x="4716145" y="4725035"/>
            <a:ext cx="1974850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b="1">
                <a:solidFill>
                  <a:srgbClr val="FF0000"/>
                </a:solidFill>
              </a:rPr>
              <a:t>豪放洒脱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Rectangle 3"/>
          <p:cNvSpPr>
            <a:spLocks noGrp="1" noChangeArrowheads="1"/>
          </p:cNvSpPr>
          <p:nvPr>
            <p:custDataLst>
              <p:tags r:id="rId5"/>
            </p:custDataLst>
          </p:nvPr>
        </p:nvSpPr>
        <p:spPr>
          <a:xfrm>
            <a:off x="1475740" y="5229225"/>
            <a:ext cx="1022350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b="1">
                <a:solidFill>
                  <a:srgbClr val="FF0000"/>
                </a:solidFill>
              </a:rPr>
              <a:t>浩荡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custDataLst>
              <p:tags r:id="rId6"/>
            </p:custDataLst>
          </p:nvPr>
        </p:nvSpPr>
        <p:spPr>
          <a:xfrm>
            <a:off x="2771775" y="5229225"/>
            <a:ext cx="1076960" cy="589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b="1">
                <a:solidFill>
                  <a:srgbClr val="FF0000"/>
                </a:solidFill>
              </a:rPr>
              <a:t>天涯</a:t>
            </a:r>
            <a:r>
              <a:rPr lang="en-US" altLang="zh-CN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en-US" sz="28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55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06400" y="2636520"/>
            <a:ext cx="675005" cy="1805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己亥杂诗</a:t>
            </a:r>
            <a:endParaRPr kumimoji="1"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AutoShape 19"/>
          <p:cNvSpPr/>
          <p:nvPr/>
        </p:nvSpPr>
        <p:spPr bwMode="auto">
          <a:xfrm rot="10800000" flipH="1">
            <a:off x="1134745" y="2132330"/>
            <a:ext cx="220345" cy="2729230"/>
          </a:xfrm>
          <a:prstGeom prst="leftBrace">
            <a:avLst>
              <a:gd name="adj1" fmla="val 127766"/>
              <a:gd name="adj2" fmla="val 50232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2" name="AutoShape 12"/>
          <p:cNvSpPr/>
          <p:nvPr/>
        </p:nvSpPr>
        <p:spPr bwMode="auto">
          <a:xfrm>
            <a:off x="3084830" y="2060575"/>
            <a:ext cx="87630" cy="1228725"/>
          </a:xfrm>
          <a:prstGeom prst="leftBrace">
            <a:avLst>
              <a:gd name="adj1" fmla="val 99949"/>
              <a:gd name="adj2" fmla="val 5000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1" name="AutoShape 19"/>
          <p:cNvSpPr/>
          <p:nvPr/>
        </p:nvSpPr>
        <p:spPr bwMode="auto">
          <a:xfrm rot="10800000">
            <a:off x="6439535" y="2139315"/>
            <a:ext cx="187325" cy="2722245"/>
          </a:xfrm>
          <a:prstGeom prst="leftBrace">
            <a:avLst>
              <a:gd name="adj1" fmla="val 127766"/>
              <a:gd name="adj2" fmla="val 50337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588125" y="2564765"/>
            <a:ext cx="2295525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不畏挫折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不甘沉沦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为国效力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甘心奉献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6" name="矩形 47"/>
          <p:cNvSpPr>
            <a:spLocks noChangeArrowheads="1"/>
          </p:cNvSpPr>
          <p:nvPr/>
        </p:nvSpPr>
        <p:spPr bwMode="auto">
          <a:xfrm>
            <a:off x="1282934" y="2348708"/>
            <a:ext cx="1816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抒情叙事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3159125" y="1988820"/>
            <a:ext cx="314960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chemeClr val="tx1"/>
                </a:solidFill>
                <a:latin typeface="Times New Roman" panose="02020603050405020304" pitchFamily="18" charset="0"/>
              </a:rPr>
              <a:t>点明</a:t>
            </a:r>
            <a:r>
              <a:rPr kumimoji="1" lang="en-US" altLang="zh-CN" sz="3200" b="1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kumimoji="1" lang="zh-CN" altLang="en-US" sz="3200" b="1">
                <a:solidFill>
                  <a:schemeClr val="tx1"/>
                </a:solidFill>
                <a:cs typeface="Arial" panose="020B0604020202020204" pitchFamily="34" charset="0"/>
              </a:rPr>
              <a:t>离愁</a:t>
            </a:r>
            <a:r>
              <a:rPr kumimoji="1" lang="en-US" altLang="zh-CN" sz="3200" b="1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endParaRPr kumimoji="1" lang="en-US" altLang="zh-CN" sz="3200" b="1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kumimoji="1" lang="zh-CN" altLang="en-US" sz="3200" b="1">
                <a:solidFill>
                  <a:schemeClr val="tx1"/>
                </a:solidFill>
                <a:cs typeface="Arial" panose="020B0604020202020204" pitchFamily="34" charset="0"/>
              </a:rPr>
              <a:t>用</a:t>
            </a:r>
            <a:r>
              <a:rPr kumimoji="1" lang="en-US" altLang="zh-CN" sz="3200" b="1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kumimoji="1" lang="zh-CN" altLang="en-US" sz="3200" b="1">
                <a:solidFill>
                  <a:schemeClr val="tx1"/>
                </a:solidFill>
                <a:cs typeface="Arial" panose="020B0604020202020204" pitchFamily="34" charset="0"/>
              </a:rPr>
              <a:t>白日斜</a:t>
            </a:r>
            <a:r>
              <a:rPr kumimoji="1" lang="en-US" altLang="zh-CN" sz="3200" b="1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endParaRPr kumimoji="1" lang="en-US" altLang="zh-CN" sz="3200" b="1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kumimoji="1" lang="en-US" altLang="zh-CN" sz="3200" b="1">
                <a:solidFill>
                  <a:schemeClr val="tx1"/>
                </a:solidFill>
                <a:cs typeface="Arial" panose="020B0604020202020204" pitchFamily="34" charset="0"/>
              </a:rPr>
              <a:t>“</a:t>
            </a:r>
            <a:r>
              <a:rPr kumimoji="1" lang="zh-CN" altLang="en-US" sz="3200" b="1">
                <a:solidFill>
                  <a:schemeClr val="tx1"/>
                </a:solidFill>
                <a:cs typeface="Arial" panose="020B0604020202020204" pitchFamily="34" charset="0"/>
              </a:rPr>
              <a:t>天涯</a:t>
            </a:r>
            <a:r>
              <a:rPr kumimoji="1" lang="en-US" altLang="zh-CN" sz="3200" b="1">
                <a:solidFill>
                  <a:schemeClr val="tx1"/>
                </a:solidFill>
                <a:cs typeface="Arial" panose="020B0604020202020204" pitchFamily="34" charset="0"/>
              </a:rPr>
              <a:t>”</a:t>
            </a:r>
            <a:r>
              <a:rPr kumimoji="1" lang="zh-CN" altLang="en-US" sz="3200" b="1">
                <a:solidFill>
                  <a:schemeClr val="tx1"/>
                </a:solidFill>
                <a:cs typeface="Arial" panose="020B0604020202020204" pitchFamily="34" charset="0"/>
              </a:rPr>
              <a:t>映衬烘托</a:t>
            </a:r>
            <a:endParaRPr kumimoji="1" lang="zh-CN" altLang="en-US" sz="3200" b="1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1268964" y="3854293"/>
            <a:ext cx="18161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比喻抒情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报国之志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AutoShape 12"/>
          <p:cNvSpPr/>
          <p:nvPr/>
        </p:nvSpPr>
        <p:spPr bwMode="auto">
          <a:xfrm>
            <a:off x="3018790" y="3691255"/>
            <a:ext cx="87630" cy="1228725"/>
          </a:xfrm>
          <a:prstGeom prst="leftBrace">
            <a:avLst>
              <a:gd name="adj1" fmla="val 99949"/>
              <a:gd name="adj2" fmla="val 50000"/>
            </a:avLst>
          </a:prstGeom>
          <a:noFill/>
          <a:ln w="222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 sz="2100"/>
          </a:p>
        </p:txBody>
      </p:sp>
      <p:sp>
        <p:nvSpPr>
          <p:cNvPr id="16399" name="矩形 50"/>
          <p:cNvSpPr>
            <a:spLocks noChangeArrowheads="1"/>
          </p:cNvSpPr>
          <p:nvPr/>
        </p:nvSpPr>
        <p:spPr bwMode="auto">
          <a:xfrm>
            <a:off x="3084830" y="3692525"/>
            <a:ext cx="364807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落红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自己的身世</a:t>
            </a:r>
            <a:endParaRPr lang="zh-CN" altLang="en-US" sz="3200" b="1" dirty="0">
              <a:solidFill>
                <a:schemeClr val="tx1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花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朝廷</a:t>
            </a:r>
            <a:r>
              <a:rPr sz="3200">
                <a:solidFill>
                  <a:srgbClr val="FF0000"/>
                </a:solidFill>
                <a:sym typeface="+mn-ea"/>
              </a:rPr>
              <a:t>(</a:t>
            </a:r>
            <a:r>
              <a:rPr lang="zh-CN" sz="3200" b="1">
                <a:solidFill>
                  <a:srgbClr val="FF0000"/>
                </a:solidFill>
                <a:sym typeface="+mn-ea"/>
              </a:rPr>
              <a:t>社会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国家</a:t>
            </a:r>
            <a:r>
              <a:rPr sz="3200">
                <a:solidFill>
                  <a:srgbClr val="FF0000"/>
                </a:solidFill>
                <a:sym typeface="+mn-ea"/>
              </a:rPr>
              <a:t>)</a:t>
            </a:r>
            <a:endParaRPr lang="zh-CN" altLang="en-US" sz="3200" b="1" dirty="0">
              <a:solidFill>
                <a:srgbClr val="FF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323215" y="1052195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sym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595" y="2060575"/>
            <a:ext cx="6088380" cy="2872740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0" fontAlgn="base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665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第三课时</a:t>
            </a:r>
            <a:br>
              <a:rPr kumimoji="0" lang="zh-CN" altLang="en-US" sz="6665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</a:br>
            <a:r>
              <a:rPr lang="zh-CN" altLang="en-US" sz="54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理趣诗所蕴含的哲理</a:t>
            </a:r>
            <a:r>
              <a:rPr lang="en-US" altLang="zh-CN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  <a:cs typeface="+mn-cs"/>
                <a:sym typeface="+mn-ea"/>
              </a:rPr>
              <a:t>i</a:t>
            </a:r>
            <a:endParaRPr kumimoji="0" lang="en-US" altLang="zh-CN" sz="3200" b="1" i="0" u="none" strike="noStrike" kern="1200" cap="none" spc="0" normalizeH="0" baseline="0" noProof="1" dirty="0">
              <a:solidFill>
                <a:schemeClr val="bg1"/>
              </a:solidFill>
              <a:effectLst/>
              <a:latin typeface="思源宋体 CN SemiBold" charset="-122"/>
              <a:ea typeface="思源宋体 CN SemiBold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9217"/>
          <p:cNvSpPr txBox="1"/>
          <p:nvPr/>
        </p:nvSpPr>
        <p:spPr>
          <a:xfrm>
            <a:off x="293370" y="818515"/>
            <a:ext cx="8726805" cy="4733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en-US" altLang="zh-CN" sz="3000" dirty="0">
                <a:cs typeface="Arial" panose="020B0604020202020204" pitchFamily="34" charset="0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</a:rPr>
              <a:t>请判断下面选项中关于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理趣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表述是否正确</a:t>
            </a:r>
            <a:r>
              <a:rPr sz="3000">
                <a:latin typeface="+mn-lt"/>
                <a:ea typeface="+mn-ea"/>
                <a:sym typeface="+mn-ea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+mn-ea"/>
                <a:sym typeface="+mn-ea"/>
              </a:rPr>
              <a:t>导学三</a:t>
            </a:r>
            <a:r>
              <a:rPr sz="3000">
                <a:latin typeface="+mn-lt"/>
                <a:ea typeface="+mn-ea"/>
                <a:sym typeface="+mn-ea"/>
              </a:rPr>
              <a:t>)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①一首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富有</a:t>
            </a:r>
            <a:r>
              <a:rPr lang="zh-CN" altLang="en-US" sz="3000" b="1" dirty="0">
                <a:solidFill>
                  <a:schemeClr val="tx1"/>
                </a:solidFill>
                <a:sym typeface="+mn-ea"/>
              </a:rPr>
              <a:t>理趣的诗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是诗人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通过</a:t>
            </a:r>
            <a:r>
              <a:rPr lang="zh-CN" sz="3000" b="1">
                <a:sym typeface="+mn-ea"/>
              </a:rPr>
              <a:t>一定的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艺术形象揭示出某种哲理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使读者从中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感受到某种有益的启示</a:t>
            </a:r>
            <a:r>
              <a:rPr lang="zh-CN" sz="3000" b="1">
                <a:sym typeface="+mn-ea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3000" b="1">
                <a:latin typeface="宋体" panose="02010600030101010101" pitchFamily="2" charset="-122"/>
                <a:sym typeface="+mn-ea"/>
              </a:rPr>
              <a:t>诗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有</a:t>
            </a:r>
            <a:r>
              <a:rPr lang="zh-CN" altLang="en-US" sz="3000" b="1" dirty="0">
                <a:solidFill>
                  <a:schemeClr val="tx1"/>
                </a:solidFill>
                <a:sym typeface="+mn-ea"/>
              </a:rPr>
              <a:t>理趣</a:t>
            </a:r>
            <a:r>
              <a:rPr sz="30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应是指诗人在诗里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讲述道理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发表议论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同时使作品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充满诗意情趣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富有艺术感染力</a:t>
            </a:r>
            <a:r>
              <a:rPr lang="zh-CN" sz="3000" b="1">
                <a:sym typeface="+mn-ea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000" b="1">
                <a:latin typeface="宋体" panose="02010600030101010101" pitchFamily="2" charset="-122"/>
                <a:sym typeface="+mn-ea"/>
              </a:rPr>
              <a:t>阐释</a:t>
            </a:r>
            <a:r>
              <a:rPr lang="zh-CN" altLang="en-US" sz="3000" b="1" dirty="0">
                <a:sym typeface="+mn-ea"/>
              </a:rPr>
              <a:t>理趣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可以先描绘客观景物</a:t>
            </a:r>
            <a:r>
              <a:rPr sz="30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3000" b="1">
                <a:solidFill>
                  <a:schemeClr val="tx1"/>
                </a:solidFill>
                <a:sym typeface="+mn-ea"/>
              </a:rPr>
              <a:t>或回忆某种人生经历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然后</a:t>
            </a:r>
            <a:r>
              <a:rPr lang="zh-CN" sz="3000" b="1">
                <a:solidFill>
                  <a:srgbClr val="FF0000"/>
                </a:solidFill>
                <a:sym typeface="+mn-ea"/>
              </a:rPr>
              <a:t>阐释其中的哲理或是某种人生感悟</a:t>
            </a:r>
            <a:r>
              <a:rPr lang="zh-CN" sz="3000" b="1">
                <a:sym typeface="+mn-ea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④诗不排斥说理</a:t>
            </a:r>
            <a:r>
              <a:rPr sz="3000" b="1"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完全可以用抽象、直露的理性语言进行说理、叙事、状物</a:t>
            </a:r>
            <a:r>
              <a:rPr sz="3000" b="1">
                <a:sym typeface="+mn-ea"/>
              </a:rPr>
              <a:t>,</a:t>
            </a:r>
            <a:r>
              <a:rPr lang="zh-CN" sz="3000" b="1">
                <a:sym typeface="+mn-ea"/>
              </a:rPr>
              <a:t>以此引发读者的审美情趣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6" name="文本框 2"/>
          <p:cNvSpPr txBox="1"/>
          <p:nvPr/>
        </p:nvSpPr>
        <p:spPr>
          <a:xfrm>
            <a:off x="317500" y="5516880"/>
            <a:ext cx="84607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en-US" sz="3000" b="1"/>
              <a:t>  </a:t>
            </a:r>
            <a:r>
              <a:rPr sz="3000" b="1"/>
              <a:t>诗不排斥说理</a:t>
            </a:r>
            <a:r>
              <a:rPr sz="3000" b="1">
                <a:sym typeface="+mn-ea"/>
              </a:rPr>
              <a:t>,</a:t>
            </a:r>
            <a:r>
              <a:rPr sz="3000" b="1"/>
              <a:t>但</a:t>
            </a:r>
            <a:r>
              <a:rPr sz="3000" b="1">
                <a:solidFill>
                  <a:srgbClr val="FF0000"/>
                </a:solidFill>
              </a:rPr>
              <a:t>不</a:t>
            </a:r>
            <a:r>
              <a:rPr lang="zh-CN" sz="3000" b="1">
                <a:solidFill>
                  <a:srgbClr val="FF0000"/>
                </a:solidFill>
              </a:rPr>
              <a:t>可以</a:t>
            </a:r>
            <a:r>
              <a:rPr sz="3000" b="1"/>
              <a:t>用抽象、直露的</a:t>
            </a:r>
            <a:r>
              <a:rPr lang="zh-CN" sz="3000" b="1"/>
              <a:t>理性语言</a:t>
            </a:r>
            <a:r>
              <a:rPr sz="3000" b="1"/>
              <a:t>入诗歌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所以④是错的。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178118" y="188595"/>
            <a:ext cx="1817900" cy="562065"/>
            <a:chOff x="2371" y="690"/>
            <a:chExt cx="2715" cy="1177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715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372" y="690"/>
              <a:ext cx="2472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</a:rPr>
                <a:t>理趣诗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cxnSp>
        <p:nvCxnSpPr>
          <p:cNvPr id="9" name="直接连接符 8"/>
          <p:cNvCxnSpPr/>
          <p:nvPr>
            <p:custDataLst>
              <p:tags r:id="rId1"/>
            </p:custDataLst>
          </p:nvPr>
        </p:nvCxnSpPr>
        <p:spPr>
          <a:xfrm>
            <a:off x="3923665" y="4940935"/>
            <a:ext cx="826135" cy="22225"/>
          </a:xfrm>
          <a:prstGeom prst="line">
            <a:avLst/>
          </a:prstGeom>
          <a:ln w="38100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193" name="TextBox 2"/>
          <p:cNvSpPr txBox="1"/>
          <p:nvPr/>
        </p:nvSpPr>
        <p:spPr>
          <a:xfrm>
            <a:off x="606425" y="3932238"/>
            <a:ext cx="7874000" cy="414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123825" y="1184910"/>
          <a:ext cx="8620760" cy="3560445"/>
        </p:xfrm>
        <a:graphic>
          <a:graphicData uri="http://schemas.openxmlformats.org/drawingml/2006/table">
            <a:tbl>
              <a:tblPr/>
              <a:tblGrid>
                <a:gridCol w="2658110"/>
                <a:gridCol w="5962650"/>
              </a:tblGrid>
              <a:tr h="54864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古代诗歌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古诗体裁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26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en-US" sz="30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《登幽州台歌》</a:t>
                      </a:r>
                      <a:endParaRPr lang="en-US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26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《望岳》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26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《登飞来峰》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26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《游山西村》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26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《己亥杂诗》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772410" y="1700530"/>
            <a:ext cx="3976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古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体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诗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1955" y="1736090"/>
            <a:ext cx="4572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有</a:t>
            </a:r>
            <a:r>
              <a:rPr lang="zh-CN" altLang="en-US" sz="3000" b="1" dirty="0" smtClean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“歌”“行”“吟”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三种形式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1775" y="2321560"/>
            <a:ext cx="19259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五言律诗</a:t>
            </a:r>
            <a:endParaRPr lang="en-US" altLang="en-US" sz="32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1775" y="2954655"/>
            <a:ext cx="19253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200" b="1">
                <a:solidFill>
                  <a:srgbClr val="FF0000"/>
                </a:solidFill>
                <a:sym typeface="宋体" panose="02010600030101010101" pitchFamily="2" charset="-122"/>
              </a:rPr>
              <a:t>七言绝句</a:t>
            </a:r>
            <a:endParaRPr lang="en-US" altLang="en-US" sz="3200" b="1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771775" y="3500755"/>
            <a:ext cx="19259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七</a:t>
            </a:r>
            <a:r>
              <a:rPr lang="en-US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言律诗</a:t>
            </a:r>
            <a:endParaRPr lang="en-US" altLang="en-US" sz="3200" b="1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772410" y="4149090"/>
            <a:ext cx="19253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3200" b="1">
                <a:solidFill>
                  <a:srgbClr val="FF0000"/>
                </a:solidFill>
                <a:sym typeface="宋体" panose="02010600030101010101" pitchFamily="2" charset="-122"/>
              </a:rPr>
              <a:t>七言绝句</a:t>
            </a:r>
            <a:endParaRPr lang="en-US" altLang="en-US" sz="3200" b="1">
              <a:solidFill>
                <a:srgbClr val="FF0000"/>
              </a:solidFill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6145" y="2345055"/>
            <a:ext cx="40767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solidFill>
                  <a:srgbClr val="FF0000"/>
                </a:solidFill>
                <a:sym typeface="+mn-ea"/>
              </a:rPr>
              <a:t>押</a:t>
            </a:r>
            <a:r>
              <a:rPr lang="en-US" sz="3000" b="1">
                <a:solidFill>
                  <a:srgbClr val="FF0000"/>
                </a:solidFill>
                <a:sym typeface="+mn-ea"/>
              </a:rPr>
              <a:t>“</a:t>
            </a:r>
            <a:r>
              <a:rPr lang="en-US" sz="3000">
                <a:solidFill>
                  <a:srgbClr val="FF0000"/>
                </a:solidFill>
                <a:sym typeface="+mn-ea"/>
              </a:rPr>
              <a:t>iao</a:t>
            </a:r>
            <a:r>
              <a:rPr lang="en-US" sz="3000" b="1">
                <a:solidFill>
                  <a:srgbClr val="FF0000"/>
                </a:solidFill>
                <a:sym typeface="+mn-ea"/>
              </a:rPr>
              <a:t>”</a:t>
            </a:r>
            <a:r>
              <a:rPr sz="3000" b="1">
                <a:solidFill>
                  <a:srgbClr val="FF0000"/>
                </a:solidFill>
                <a:sym typeface="+mn-ea"/>
              </a:rPr>
              <a:t>韵</a:t>
            </a:r>
            <a:endParaRPr 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6145" y="2983230"/>
            <a:ext cx="40767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solidFill>
                  <a:srgbClr val="FF0000"/>
                </a:solidFill>
                <a:sym typeface="+mn-ea"/>
              </a:rPr>
              <a:t>押</a:t>
            </a:r>
            <a:r>
              <a:rPr lang="en-US" sz="3000" b="1">
                <a:solidFill>
                  <a:srgbClr val="FF0000"/>
                </a:solidFill>
                <a:sym typeface="+mn-ea"/>
              </a:rPr>
              <a:t>“</a:t>
            </a:r>
            <a:r>
              <a:rPr lang="en-US" sz="3000">
                <a:solidFill>
                  <a:srgbClr val="FF0000"/>
                </a:solidFill>
                <a:sym typeface="+mn-ea"/>
              </a:rPr>
              <a:t>eng</a:t>
            </a:r>
            <a:r>
              <a:rPr lang="en-US" sz="3000" b="1">
                <a:solidFill>
                  <a:srgbClr val="FF0000"/>
                </a:solidFill>
                <a:sym typeface="+mn-ea"/>
              </a:rPr>
              <a:t>”</a:t>
            </a:r>
            <a:r>
              <a:rPr sz="3000" b="1">
                <a:solidFill>
                  <a:srgbClr val="FF0000"/>
                </a:solidFill>
                <a:sym typeface="+mn-ea"/>
              </a:rPr>
              <a:t>韵</a:t>
            </a:r>
            <a:endParaRPr 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07255" y="3531235"/>
            <a:ext cx="40767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solidFill>
                  <a:srgbClr val="FF0000"/>
                </a:solidFill>
                <a:sym typeface="+mn-ea"/>
              </a:rPr>
              <a:t>押</a:t>
            </a:r>
            <a:r>
              <a:rPr lang="en-US" sz="3000" b="1">
                <a:solidFill>
                  <a:srgbClr val="FF0000"/>
                </a:solidFill>
                <a:sym typeface="+mn-ea"/>
              </a:rPr>
              <a:t>“</a:t>
            </a:r>
            <a:r>
              <a:rPr lang="en-US" sz="3000">
                <a:solidFill>
                  <a:srgbClr val="FF0000"/>
                </a:solidFill>
                <a:sym typeface="+mn-ea"/>
              </a:rPr>
              <a:t>un</a:t>
            </a:r>
            <a:r>
              <a:rPr lang="en-US" sz="3000" b="1">
                <a:solidFill>
                  <a:srgbClr val="FF0000"/>
                </a:solidFill>
                <a:sym typeface="+mn-ea"/>
              </a:rPr>
              <a:t>”</a:t>
            </a:r>
            <a:r>
              <a:rPr sz="3000" b="1">
                <a:solidFill>
                  <a:srgbClr val="FF0000"/>
                </a:solidFill>
                <a:sym typeface="+mn-ea"/>
              </a:rPr>
              <a:t>韵</a:t>
            </a:r>
            <a:endParaRPr lang="en-US" sz="3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16145" y="4149090"/>
            <a:ext cx="40767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solidFill>
                  <a:srgbClr val="FF0000"/>
                </a:solidFill>
                <a:sym typeface="+mn-ea"/>
              </a:rPr>
              <a:t>押</a:t>
            </a:r>
            <a:r>
              <a:rPr lang="en-US" sz="3000" b="1">
                <a:solidFill>
                  <a:srgbClr val="FF0000"/>
                </a:solidFill>
                <a:sym typeface="+mn-ea"/>
              </a:rPr>
              <a:t>“</a:t>
            </a:r>
            <a:r>
              <a:rPr lang="en-US" sz="3000">
                <a:solidFill>
                  <a:srgbClr val="FF0000"/>
                </a:solidFill>
                <a:sym typeface="+mn-ea"/>
              </a:rPr>
              <a:t>a</a:t>
            </a:r>
            <a:r>
              <a:rPr lang="en-US" sz="3000" b="1">
                <a:solidFill>
                  <a:srgbClr val="FF0000"/>
                </a:solidFill>
                <a:sym typeface="+mn-ea"/>
              </a:rPr>
              <a:t>”</a:t>
            </a:r>
            <a:r>
              <a:rPr sz="3000" b="1">
                <a:solidFill>
                  <a:srgbClr val="FF0000"/>
                </a:solidFill>
                <a:sym typeface="+mn-ea"/>
              </a:rPr>
              <a:t>韵</a:t>
            </a:r>
            <a:endParaRPr lang="en-US" sz="3000" b="1">
              <a:solidFill>
                <a:srgbClr val="FF0000"/>
              </a:solidFill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2" grpId="0"/>
      <p:bldP spid="4" grpId="0"/>
      <p:bldP spid="7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9217"/>
          <p:cNvSpPr txBox="1"/>
          <p:nvPr/>
        </p:nvSpPr>
        <p:spPr>
          <a:xfrm>
            <a:off x="252095" y="908685"/>
            <a:ext cx="85115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请仿照示例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结合诗句的意思并联系整首诗的意境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任选一句分析它被后人喜欢并广泛引用的原因</a:t>
            </a:r>
            <a:r>
              <a:rPr sz="3200">
                <a:latin typeface="+mn-lt"/>
                <a:ea typeface="+mn-ea"/>
                <a:sym typeface="+mn-ea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+mn-ea"/>
                <a:sym typeface="+mn-ea"/>
              </a:rPr>
              <a:t>导学三</a:t>
            </a:r>
            <a:r>
              <a:rPr sz="3200">
                <a:latin typeface="+mn-lt"/>
                <a:ea typeface="+mn-ea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23215" y="2420620"/>
            <a:ext cx="85121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【示例】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山重水复疑无路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柳暗花明又一村。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本意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诗人在山路行走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当认为</a:t>
            </a:r>
            <a:r>
              <a:rPr lang="zh-CN" altLang="en-US" sz="3200" b="1">
                <a:sym typeface="+mn-ea"/>
              </a:rPr>
              <a:t>无路可走时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ym typeface="+mn-ea"/>
              </a:rPr>
              <a:t>却惊喜地在转角那</a:t>
            </a:r>
            <a:r>
              <a:rPr lang="zh-CN" altLang="en-US" sz="3200" b="1">
                <a:sym typeface="+mn-ea"/>
              </a:rPr>
              <a:t>柳暗花明处发现了一个村落。</a:t>
            </a:r>
            <a:endParaRPr lang="zh-CN" altLang="en-US" sz="3200" b="1">
              <a:sym typeface="+mn-ea"/>
            </a:endParaRPr>
          </a:p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哲理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认为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前路渺茫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在转角处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往往充满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希望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它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激励着遭遇失败的人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不要灰心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更不能绝望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要对明天充满希望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70671"/>
          <p:cNvSpPr txBox="1"/>
          <p:nvPr/>
        </p:nvSpPr>
        <p:spPr>
          <a:xfrm>
            <a:off x="395605" y="404495"/>
            <a:ext cx="6183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①会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当凌绝顶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一览众山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小。</a:t>
            </a:r>
            <a:endParaRPr lang="en-US" altLang="zh-CN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0673" name="文本框 70672"/>
          <p:cNvSpPr txBox="1"/>
          <p:nvPr/>
        </p:nvSpPr>
        <p:spPr>
          <a:xfrm>
            <a:off x="395605" y="908685"/>
            <a:ext cx="82543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分析</a:t>
            </a:r>
            <a:r>
              <a:rPr lang="en-US" altLang="zh-CN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化用了孔子的名言</a:t>
            </a:r>
            <a:r>
              <a:rPr lang="zh-CN" altLang="en-US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“登泰山而小天下”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/>
              <a:t>这句话</a:t>
            </a:r>
            <a:r>
              <a:rPr sz="3200" b="1">
                <a:solidFill>
                  <a:srgbClr val="FF0000"/>
                </a:solidFill>
              </a:rPr>
              <a:t>抒发了诗人昂扬向上、积极进取、勇于攀登、俯视一切的壮志情怀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360" y="2420620"/>
            <a:ext cx="64484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不畏浮云遮望眼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自缘身在最高层。</a:t>
            </a:r>
            <a:endParaRPr kumimoji="1" lang="zh-CN" altLang="en-US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360" y="2924810"/>
            <a:ext cx="8218170" cy="156845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+mn-ea"/>
                <a:sym typeface="+mn-ea"/>
              </a:rPr>
              <a:t>分析</a:t>
            </a:r>
            <a:r>
              <a:rPr lang="en-US" altLang="zh-CN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这句话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揭示了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站得高才能看得远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的道理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</a:rPr>
              <a:t>有了远见卓识,就能高瞻远瞩,窥破假象,超越困难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67995" y="4509135"/>
            <a:ext cx="68287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落红不是无情物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化作春泥更护花。</a:t>
            </a:r>
            <a:endParaRPr lang="zh-CN" altLang="zh-CN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95605" y="5012690"/>
            <a:ext cx="8096885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3200" b="1">
                <a:latin typeface="宋体" panose="02010600030101010101" pitchFamily="2" charset="-122"/>
                <a:ea typeface="+mn-ea"/>
                <a:sym typeface="+mn-ea"/>
              </a:rPr>
              <a:t>分析</a:t>
            </a:r>
            <a:r>
              <a:rPr lang="en-US" altLang="zh-CN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这句话</a:t>
            </a:r>
            <a:r>
              <a:rPr lang="zh-CN" sz="3200" b="1">
                <a:solidFill>
                  <a:srgbClr val="FF0000"/>
                </a:solidFill>
              </a:rPr>
              <a:t>表达了诗人仍</a:t>
            </a:r>
            <a:r>
              <a:rPr sz="3200" b="1">
                <a:solidFill>
                  <a:srgbClr val="FF0000"/>
                </a:solidFill>
              </a:rPr>
              <a:t>关心国家的</a:t>
            </a:r>
            <a:r>
              <a:rPr lang="zh-CN" sz="3200" b="1">
                <a:solidFill>
                  <a:srgbClr val="FF0000"/>
                </a:solidFill>
              </a:rPr>
              <a:t>前途和</a:t>
            </a:r>
            <a:r>
              <a:rPr sz="3200" b="1">
                <a:solidFill>
                  <a:srgbClr val="FF0000"/>
                </a:solidFill>
              </a:rPr>
              <a:t>命运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愿意为国效力的情怀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3" grpId="0"/>
      <p:bldP spid="5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9217"/>
          <p:cNvSpPr txBox="1"/>
          <p:nvPr/>
        </p:nvSpPr>
        <p:spPr>
          <a:xfrm>
            <a:off x="107950" y="392430"/>
            <a:ext cx="88512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解释下列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诗句在原作中的意思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以及后来衍生的意义</a:t>
            </a:r>
            <a:r>
              <a:rPr sz="3200">
                <a:latin typeface="+mn-lt"/>
                <a:ea typeface="+mn-ea"/>
                <a:sym typeface="+mn-ea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+mn-ea"/>
                <a:sym typeface="+mn-ea"/>
              </a:rPr>
              <a:t>思考探究三</a:t>
            </a:r>
            <a:r>
              <a:rPr sz="3200">
                <a:latin typeface="+mn-lt"/>
                <a:ea typeface="+mn-ea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251460" y="1916430"/>
            <a:ext cx="86734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原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义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当登上泰山的顶峰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俯瞰众山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ym typeface="+mn-ea"/>
              </a:rPr>
              <a:t>而众山就会显得非常渺小</a:t>
            </a:r>
            <a:r>
              <a:rPr lang="zh-CN" altLang="en-US" sz="3200" b="1">
                <a:sym typeface="+mn-ea"/>
              </a:rPr>
              <a:t>。</a:t>
            </a:r>
            <a:endParaRPr lang="zh-CN" altLang="en-US" sz="3200" b="1">
              <a:sym typeface="+mn-ea"/>
            </a:endParaRPr>
          </a:p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衍生义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sz="3200" b="1">
                <a:solidFill>
                  <a:srgbClr val="FF0000"/>
                </a:solidFill>
              </a:rPr>
              <a:t>不怕困难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</a:rPr>
              <a:t>敢于攀登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才能</a:t>
            </a:r>
            <a:r>
              <a:rPr sz="3200" b="1">
                <a:solidFill>
                  <a:srgbClr val="FF0000"/>
                </a:solidFill>
              </a:rPr>
              <a:t>俯视一切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4" name="文本框 70671"/>
          <p:cNvSpPr txBox="1"/>
          <p:nvPr>
            <p:custDataLst>
              <p:tags r:id="rId1"/>
            </p:custDataLst>
          </p:nvPr>
        </p:nvSpPr>
        <p:spPr>
          <a:xfrm>
            <a:off x="179705" y="1412240"/>
            <a:ext cx="6183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①会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当凌绝顶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一览众山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小。</a:t>
            </a:r>
            <a:endParaRPr lang="en-US" altLang="zh-CN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79705" y="3429000"/>
            <a:ext cx="644842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kumimoji="1"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不畏浮云遮望眼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自缘身在最高层。</a:t>
            </a:r>
            <a:endParaRPr kumimoji="1" lang="zh-CN" altLang="en-US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2"/>
          <p:cNvSpPr txBox="1"/>
          <p:nvPr>
            <p:custDataLst>
              <p:tags r:id="rId3"/>
            </p:custDataLst>
          </p:nvPr>
        </p:nvSpPr>
        <p:spPr>
          <a:xfrm>
            <a:off x="251460" y="3932555"/>
            <a:ext cx="86379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原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义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sz="3200" b="1"/>
              <a:t>不怕浮云遮住我远望的</a:t>
            </a:r>
            <a:r>
              <a:rPr lang="zh-CN" sz="3200" b="1"/>
              <a:t>视线</a:t>
            </a:r>
            <a:r>
              <a:rPr sz="3200" b="1"/>
              <a:t>,</a:t>
            </a:r>
            <a:r>
              <a:rPr lang="en-US" altLang="zh-CN" sz="3200" b="1"/>
              <a:t> </a:t>
            </a:r>
            <a:r>
              <a:rPr sz="3200" b="1">
                <a:sym typeface="+mn-ea"/>
              </a:rPr>
              <a:t>因为我站在塔的最高层上</a:t>
            </a:r>
            <a:r>
              <a:rPr lang="zh-CN" altLang="en-US" sz="3200" b="1">
                <a:sym typeface="+mn-ea"/>
              </a:rPr>
              <a:t>。</a:t>
            </a:r>
            <a:endParaRPr lang="zh-CN" altLang="en-US" sz="3200" b="1">
              <a:sym typeface="+mn-ea"/>
            </a:endParaRPr>
          </a:p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衍生义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sz="3200" b="1">
                <a:solidFill>
                  <a:srgbClr val="FF0000"/>
                </a:solidFill>
              </a:rPr>
              <a:t>掌握了正确的观点和方法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</a:rPr>
              <a:t>认识达到了一定的高度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就能</a:t>
            </a:r>
            <a:r>
              <a:rPr lang="zh-CN" sz="3200" b="1">
                <a:solidFill>
                  <a:srgbClr val="FF0000"/>
                </a:solidFill>
              </a:rPr>
              <a:t>透过现象看到本质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</a:rPr>
              <a:t>不会被事物的假象迷惑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70671"/>
          <p:cNvSpPr txBox="1"/>
          <p:nvPr/>
        </p:nvSpPr>
        <p:spPr>
          <a:xfrm>
            <a:off x="424180" y="764540"/>
            <a:ext cx="66459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山重水复疑无路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柳暗花明又一村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95605" y="3716655"/>
            <a:ext cx="682879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落红不是无情物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化作春泥更护花。</a:t>
            </a:r>
            <a:endParaRPr lang="zh-CN" altLang="zh-CN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79705" y="1268730"/>
            <a:ext cx="86734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原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义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>
                <a:sym typeface="+mn-ea"/>
              </a:rPr>
              <a:t>山重峦叠嶂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ym typeface="+mn-ea"/>
              </a:rPr>
              <a:t>水迂回曲折</a:t>
            </a:r>
            <a:r>
              <a:rPr sz="3200" b="1">
                <a:sym typeface="+mn-ea"/>
              </a:rPr>
              <a:t>,</a:t>
            </a:r>
            <a:r>
              <a:rPr lang="zh-CN" altLang="en-US" sz="3200" b="1">
                <a:sym typeface="+mn-ea"/>
              </a:rPr>
              <a:t>正怀疑前面没有路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ym typeface="+mn-ea"/>
              </a:rPr>
              <a:t>突</a:t>
            </a:r>
            <a:r>
              <a:rPr lang="zh-CN" altLang="en-US" sz="3200" b="1">
                <a:sym typeface="+mn-ea"/>
              </a:rPr>
              <a:t>然出现了一个柳绿花红的小山村。</a:t>
            </a:r>
            <a:endParaRPr lang="zh-CN" altLang="en-US" sz="3200" b="1">
              <a:sym typeface="+mn-ea"/>
            </a:endParaRPr>
          </a:p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衍生义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不论前方的路多么难行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只要坚定信念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勇于开拓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人生就能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绝处逢生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”,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出现一个充满光明与希望的新境界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424180" y="4220845"/>
            <a:ext cx="86734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原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义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落花纷纷</a:t>
            </a:r>
            <a:r>
              <a:rPr lang="en-US" altLang="zh-CN" sz="32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不是无情飘洒</a:t>
            </a:r>
            <a:r>
              <a:rPr lang="en-US" altLang="zh-CN" sz="32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pitchFamily="49" charset="-122"/>
                <a:sym typeface="宋体" panose="02010600030101010101" pitchFamily="2" charset="-122"/>
              </a:rPr>
              <a:t>还要</a:t>
            </a:r>
            <a:r>
              <a:rPr lang="zh-CN" altLang="zh-CN" sz="3200" b="1" dirty="0">
                <a:uFillTx/>
                <a:latin typeface="宋体" panose="02010600030101010101" pitchFamily="2" charset="-122"/>
                <a:sym typeface="+mn-ea"/>
              </a:rPr>
              <a:t>化作春</a:t>
            </a:r>
            <a:r>
              <a:rPr lang="en-US" altLang="zh-CN" sz="3200" b="1" dirty="0">
                <a:uFillTx/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zh-CN" sz="3200" b="1" dirty="0">
                <a:uFillTx/>
                <a:latin typeface="宋体" panose="02010600030101010101" pitchFamily="2" charset="-122"/>
                <a:sym typeface="+mn-ea"/>
              </a:rPr>
              <a:t>泥培育出更多的新花</a:t>
            </a:r>
            <a:r>
              <a:rPr lang="zh-CN" altLang="en-US" sz="3200" b="1">
                <a:sym typeface="+mn-ea"/>
              </a:rPr>
              <a:t>。</a:t>
            </a:r>
            <a:endParaRPr lang="zh-CN" altLang="en-US" sz="3200" b="1">
              <a:sym typeface="+mn-ea"/>
            </a:endParaRPr>
          </a:p>
          <a:p>
            <a:pPr indent="539750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衍生义</a:t>
            </a:r>
            <a:r>
              <a:rPr lang="en-US" altLang="zh-CN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多借指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甘愿牺牲自我的无私奉献精神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9217"/>
          <p:cNvSpPr txBox="1"/>
          <p:nvPr/>
        </p:nvSpPr>
        <p:spPr>
          <a:xfrm>
            <a:off x="482600" y="1196340"/>
            <a:ext cx="82842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请仿照示例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从本课五首诗歌中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选取你最喜欢的一个短语或一句诗句作为自己的微信名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并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简要说明由来和含义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2" name="文本框 2"/>
          <p:cNvSpPr txBox="1"/>
          <p:nvPr/>
        </p:nvSpPr>
        <p:spPr>
          <a:xfrm>
            <a:off x="251143" y="5445125"/>
            <a:ext cx="812641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3" name="TextBox 18"/>
          <p:cNvSpPr txBox="1"/>
          <p:nvPr/>
        </p:nvSpPr>
        <p:spPr>
          <a:xfrm>
            <a:off x="363855" y="476250"/>
            <a:ext cx="2256790" cy="561975"/>
          </a:xfrm>
          <a:prstGeom prst="rect">
            <a:avLst/>
          </a:prstGeom>
          <a:noFill/>
          <a:ln w="9525">
            <a:noFill/>
          </a:ln>
        </p:spPr>
        <p:txBody>
          <a:bodyPr wrap="square" lIns="70898" tIns="35448" rIns="70898" bIns="35448" anchor="t" anchorCtr="0">
            <a:spAutoFit/>
          </a:bodyPr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rPr>
              <a:t>理趣诗哲理</a:t>
            </a:r>
            <a:endParaRPr lang="zh-CN" altLang="en-US" sz="3200" b="1" dirty="0">
              <a:solidFill>
                <a:schemeClr val="bg1"/>
              </a:solidFill>
              <a:latin typeface="思源宋体 CN SemiBold" charset="-122"/>
              <a:ea typeface="思源宋体 CN SemiBold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79705" y="332105"/>
            <a:ext cx="196723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课后拓展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2140" y="2780665"/>
            <a:ext cx="785114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【示例】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l"/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微信名</a:t>
            </a:r>
            <a:r>
              <a:rPr lang="en-US" altLang="zh-CN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小桥流水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l"/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由来和含义</a:t>
            </a:r>
            <a:r>
              <a:rPr lang="en-US" altLang="zh-CN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出自马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致远《天净沙</a:t>
            </a:r>
            <a:r>
              <a:rPr lang="en-US" altLang="zh-CN" sz="3200" b="1">
                <a:latin typeface="Calibri" panose="020F0502020204030204" pitchFamily="34" charset="0"/>
                <a:cs typeface="+mn-ea"/>
                <a:sym typeface="+mn-ea"/>
              </a:rPr>
              <a:t>·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秋思》的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“小桥流水人家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。潺潺的流水、纤巧的小桥、温暖的茅屋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一切都显得那么静谧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那么生机勃勃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蕴含了对自然恬静生活的向往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l"/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5605" y="2348865"/>
            <a:ext cx="82486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en-US" altLang="zh-CN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出自陆游《游山西村》的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山重水复疑无路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柳暗花明又一村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比喻人们在处于困境、遭遇挫折时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经过一番努力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又有了新的出路、新的天地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表现了对未来生活的乐观与自信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5785" y="184467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柳暗花明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395605" y="1856105"/>
            <a:ext cx="83115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微信名</a:t>
            </a:r>
            <a:r>
              <a:rPr lang="en-US" altLang="zh-CN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l"/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由来和含义</a:t>
            </a:r>
            <a:r>
              <a:rPr lang="en-US" altLang="zh-CN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endParaRPr lang="zh-CN" altLang="en-US" sz="3200" b="1" dirty="0" smtClean="0">
              <a:latin typeface="宋体" panose="02010600030101010101" pitchFamily="2" charset="-122"/>
              <a:ea typeface="新宋体" panose="0201060903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/>
            <a:endParaRPr lang="zh-CN" altLang="en-US" sz="3200" b="1" dirty="0" smtClean="0">
              <a:latin typeface="宋体" panose="02010600030101010101" pitchFamily="2" charset="-122"/>
              <a:ea typeface="新宋体" panose="0201060903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/>
            <a:endParaRPr lang="zh-CN" altLang="en-US" sz="3200" b="1" dirty="0" smtClean="0">
              <a:latin typeface="宋体" panose="02010600030101010101" pitchFamily="2" charset="-122"/>
              <a:ea typeface="新宋体" panose="0201060903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/>
            <a:endParaRPr lang="zh-CN" altLang="en-US" sz="3200" b="1" dirty="0" smtClean="0">
              <a:latin typeface="宋体" panose="02010600030101010101" pitchFamily="2" charset="-122"/>
              <a:ea typeface="新宋体" panose="0201060903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/>
            <a:r>
              <a:rPr lang="zh-CN" altLang="en-US" sz="3200" b="1" dirty="0" smtClean="0">
                <a:latin typeface="宋体" panose="02010600030101010101" pitchFamily="2" charset="-122"/>
                <a:ea typeface="新宋体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新宋体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9217"/>
          <p:cNvSpPr txBox="1"/>
          <p:nvPr/>
        </p:nvSpPr>
        <p:spPr>
          <a:xfrm>
            <a:off x="395605" y="764540"/>
            <a:ext cx="83915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结合好景中幽微之情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仿照前一题的示例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为你设计打造的景观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起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一个展现独特个性的名字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寄托你造景时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治愈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心灵的初衷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ym typeface="+mn-ea"/>
              </a:rPr>
              <a:t>景观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名</a:t>
            </a:r>
            <a:r>
              <a:rPr lang="en-US" altLang="zh-CN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l"/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我的造景</a:t>
            </a:r>
            <a:r>
              <a:rPr lang="zh-CN" altLang="en-US" sz="3200" b="1">
                <a:ea typeface="SimSun-ExtB" panose="02010609060101010101" pitchFamily="49" charset="-122"/>
                <a:sym typeface="宋体" panose="02010600030101010101" pitchFamily="2" charset="-122"/>
              </a:rPr>
              <a:t>初衷</a:t>
            </a:r>
            <a:r>
              <a:rPr lang="en-US" altLang="zh-CN" sz="3200" b="1" dirty="0" smtClean="0">
                <a:latin typeface="+mn-lt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:</a:t>
            </a:r>
            <a:endParaRPr lang="zh-CN" altLang="en-US" sz="3200" b="1" dirty="0" smtClean="0">
              <a:latin typeface="宋体" panose="02010600030101010101" pitchFamily="2" charset="-122"/>
              <a:ea typeface="新宋体" panose="0201060903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2" name="文本框 2"/>
          <p:cNvSpPr txBox="1"/>
          <p:nvPr/>
        </p:nvSpPr>
        <p:spPr>
          <a:xfrm>
            <a:off x="251143" y="5445125"/>
            <a:ext cx="812641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539750"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39115" y="2764790"/>
            <a:ext cx="83115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endParaRPr lang="zh-CN" altLang="en-US" sz="3200" b="1" dirty="0" smtClean="0">
              <a:latin typeface="宋体" panose="02010600030101010101" pitchFamily="2" charset="-122"/>
              <a:ea typeface="新宋体" panose="0201060903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/>
            <a:endParaRPr lang="zh-CN" altLang="en-US" sz="3200" b="1" dirty="0" smtClean="0">
              <a:latin typeface="宋体" panose="02010600030101010101" pitchFamily="2" charset="-122"/>
              <a:ea typeface="新宋体" panose="0201060903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/>
            <a:endParaRPr lang="zh-CN" altLang="en-US" sz="3200" b="1" dirty="0" smtClean="0">
              <a:latin typeface="宋体" panose="02010600030101010101" pitchFamily="2" charset="-122"/>
              <a:ea typeface="新宋体" panose="0201060903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/>
            <a:r>
              <a:rPr lang="zh-CN" altLang="en-US" sz="3200" b="1" dirty="0" smtClean="0">
                <a:latin typeface="宋体" panose="02010600030101010101" pitchFamily="2" charset="-122"/>
                <a:ea typeface="新宋体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新宋体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 </a:t>
            </a:r>
            <a:endParaRPr lang="en-US" altLang="zh-CN" sz="3200" b="1" dirty="0" smtClean="0">
              <a:latin typeface="宋体" panose="02010600030101010101" pitchFamily="2" charset="-122"/>
              <a:ea typeface="新宋体" panose="0201060903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pPr algn="l"/>
            <a:r>
              <a:rPr lang="en-US" altLang="zh-CN" sz="3200" b="1" dirty="0" smtClean="0">
                <a:latin typeface="宋体" panose="02010600030101010101" pitchFamily="2" charset="-122"/>
                <a:ea typeface="新宋体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                        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835785" y="220472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落红有情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95605" y="2708910"/>
            <a:ext cx="839216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539750">
              <a:lnSpc>
                <a:spcPct val="100000"/>
              </a:lnSpc>
            </a:pPr>
            <a:r>
              <a:rPr lang="en-US" altLang="zh-CN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出自陆游《己亥杂诗》的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落红不是无情物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化作春泥更护花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。落花即便凋零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也要化作春泥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为新的春花提供养分。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这是一种悲壮的美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我希望游客们能在此感受到伟大的奉献精神与积极乐观的人生态度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800" name="组合 3"/>
          <p:cNvGrpSpPr/>
          <p:nvPr/>
        </p:nvGrpSpPr>
        <p:grpSpPr>
          <a:xfrm>
            <a:off x="280035" y="1260475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+mn-ea"/>
                </a:rPr>
                <a:t>预学检测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95605" y="2060575"/>
            <a:ext cx="8242935" cy="3322955"/>
          </a:xfrm>
          <a:prstGeom prst="rect">
            <a:avLst/>
          </a:prstGeom>
        </p:spPr>
        <p:txBody>
          <a:bodyPr wrap="none">
            <a:spAutoFit/>
          </a:bodyPr>
          <a:p>
            <a:pPr algn="l" fontAlgn="base"/>
            <a:r>
              <a:rPr lang="en-US" altLang="zh-CN" sz="35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1.</a:t>
            </a:r>
            <a:r>
              <a:rPr lang="zh-CN" altLang="en-US" sz="35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读准下列字音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5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预学四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。</a:t>
            </a:r>
            <a:endParaRPr lang="en-US" altLang="zh-CN" sz="3500" b="1" strike="noStrike" noProof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l" fontAlgn="base"/>
            <a:r>
              <a:rPr lang="en-US" altLang="zh-CN" sz="35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</a:t>
            </a:r>
            <a:r>
              <a:rPr lang="zh-CN" altLang="zh-CN" sz="3500" b="1" strike="noStrike" noProof="1" dirty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怆</a:t>
            </a:r>
            <a:r>
              <a:rPr lang="zh-CN" altLang="zh-CN" sz="3500" b="1" strike="noStrike" noProof="1" dirty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然</a:t>
            </a:r>
            <a:r>
              <a:rPr lang="zh-CN" altLang="zh-CN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     </a:t>
            </a:r>
            <a:r>
              <a:rPr lang="zh-CN" altLang="zh-CN" sz="35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     </a:t>
            </a:r>
            <a:r>
              <a:rPr lang="zh-CN" altLang="zh-CN" sz="3500" b="1" strike="noStrike" noProof="1" dirty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涕</a:t>
            </a:r>
            <a:r>
              <a:rPr lang="zh-CN" altLang="zh-CN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35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endParaRPr lang="en-US" altLang="zh-CN" sz="3500" b="1" strike="noStrike" noProof="1" dirty="0" smtClean="0">
              <a:latin typeface="新宋体" panose="02010609030101010101" pitchFamily="49" charset="-122"/>
              <a:ea typeface="新宋体" panose="02010609030101010101" pitchFamily="49" charset="-122"/>
              <a:cs typeface="+mn-cs"/>
              <a:sym typeface="+mn-ea"/>
            </a:endParaRPr>
          </a:p>
          <a:p>
            <a:pPr algn="l" fontAlgn="base"/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35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岱</a:t>
            </a:r>
            <a:r>
              <a:rPr lang="zh-CN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宗</a:t>
            </a:r>
            <a:r>
              <a:rPr lang="zh-CN" altLang="zh-CN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35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zh-CN" sz="35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夫</a:t>
            </a:r>
            <a:r>
              <a:rPr lang="zh-CN" altLang="zh-CN" sz="35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如何</a:t>
            </a:r>
            <a:r>
              <a:rPr lang="zh-CN" altLang="zh-CN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r>
              <a:rPr lang="zh-CN" altLang="zh-CN" sz="35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</a:t>
            </a:r>
            <a:endParaRPr lang="en-US" altLang="zh-CN" sz="3500" b="1" strike="noStrike" noProof="1" dirty="0" smtClean="0">
              <a:latin typeface="新宋体" panose="02010609030101010101" pitchFamily="49" charset="-122"/>
              <a:ea typeface="新宋体" panose="02010609030101010101" pitchFamily="49" charset="-122"/>
              <a:cs typeface="+mn-cs"/>
              <a:sym typeface="+mn-ea"/>
            </a:endParaRPr>
          </a:p>
          <a:p>
            <a:pPr algn="l" fontAlgn="base"/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35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青未</a:t>
            </a:r>
            <a:r>
              <a:rPr lang="zh-CN" altLang="zh-CN" sz="35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了</a:t>
            </a:r>
            <a:r>
              <a:rPr lang="zh-CN" altLang="zh-CN" sz="35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  </a:t>
            </a:r>
            <a:r>
              <a:rPr lang="zh-CN" altLang="zh-CN" sz="35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</a:t>
            </a:r>
            <a:r>
              <a:rPr lang="zh-CN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决</a:t>
            </a:r>
            <a:r>
              <a:rPr lang="zh-CN" altLang="zh-CN" sz="35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眦</a:t>
            </a:r>
            <a:r>
              <a:rPr lang="zh-CN" altLang="zh-CN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35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500" b="1" strike="noStrike" noProof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algn="l" fontAlgn="base"/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35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鸡</a:t>
            </a:r>
            <a:r>
              <a:rPr lang="zh-CN" altLang="zh-CN" sz="35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豚</a:t>
            </a:r>
            <a:r>
              <a:rPr lang="zh-CN" altLang="zh-CN" sz="35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  </a:t>
            </a:r>
            <a:r>
              <a:rPr lang="zh-CN" altLang="zh-CN" sz="35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3500" b="1" strike="noStrike" noProof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叩</a:t>
            </a:r>
            <a:r>
              <a:rPr lang="zh-CN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门</a:t>
            </a:r>
            <a:r>
              <a:rPr lang="zh-CN" altLang="zh-CN" sz="35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   </a:t>
            </a:r>
            <a:r>
              <a:rPr lang="zh-CN" altLang="zh-CN" sz="35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5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500" b="1" strike="noStrike" noProof="1" dirty="0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 algn="l" fontAlgn="base"/>
            <a:r>
              <a:rPr lang="en-US" altLang="zh-CN" sz="35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白日</a:t>
            </a:r>
            <a:r>
              <a:rPr lang="en-US" altLang="zh-CN" sz="3500" b="1" strike="noStrike" noProof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斜</a:t>
            </a:r>
            <a:r>
              <a:rPr lang="zh-CN" altLang="zh-CN" sz="35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5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endParaRPr lang="en-US" altLang="zh-CN" sz="3500" b="1" strike="noStrike" noProof="1" dirty="0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Text Box 4"/>
          <p:cNvSpPr txBox="1"/>
          <p:nvPr>
            <p:custDataLst>
              <p:tags r:id="rId4"/>
            </p:custDataLst>
          </p:nvPr>
        </p:nvSpPr>
        <p:spPr>
          <a:xfrm>
            <a:off x="1259205" y="2492375"/>
            <a:ext cx="10252075" cy="2830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3500" dirty="0" err="1">
                <a:solidFill>
                  <a:srgbClr val="FF0000"/>
                </a:solidFill>
                <a:ea typeface="新宋体" panose="02010609030101010101" pitchFamily="49" charset="-122"/>
                <a:sym typeface="+mn-ea"/>
              </a:rPr>
              <a:t>chu</a:t>
            </a:r>
            <a:r>
              <a:rPr lang="en-US" altLang="zh-CN" sz="3500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à</a:t>
            </a:r>
            <a:r>
              <a:rPr lang="en-US" altLang="zh-CN" sz="3500" dirty="0" err="1">
                <a:solidFill>
                  <a:srgbClr val="FF0000"/>
                </a:solidFill>
                <a:ea typeface="新宋体" panose="02010609030101010101" pitchFamily="49" charset="-122"/>
                <a:sym typeface="+mn-ea"/>
              </a:rPr>
              <a:t>ng</a:t>
            </a:r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</a:t>
            </a:r>
            <a:r>
              <a:rPr lang="en-US" altLang="zh-CN" sz="3600">
                <a:solidFill>
                  <a:srgbClr val="FF0000"/>
                </a:solidFill>
                <a:sym typeface="+mn-ea"/>
              </a:rPr>
              <a:t>tì</a:t>
            </a:r>
            <a:r>
              <a:rPr lang="en-US" altLang="zh-CN" sz="36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                </a:t>
            </a:r>
            <a:endParaRPr lang="en-US" altLang="zh-CN" sz="3600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     </a:t>
            </a:r>
            <a:r>
              <a:rPr lang="en-US" altLang="zh-CN" sz="3500" dirty="0" err="1">
                <a:solidFill>
                  <a:srgbClr val="FF0000"/>
                </a:solidFill>
                <a:ea typeface="新宋体" panose="02010609030101010101" pitchFamily="49" charset="-122"/>
                <a:sym typeface="+mn-ea"/>
              </a:rPr>
              <a:t>d</a:t>
            </a:r>
            <a:r>
              <a:rPr lang="en-US" altLang="zh-CN" sz="3500" b="1" dirty="0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à</a:t>
            </a:r>
            <a:r>
              <a:rPr lang="en-US" altLang="zh-CN" sz="3500" dirty="0" err="1">
                <a:solidFill>
                  <a:srgbClr val="FF0000"/>
                </a:solidFill>
                <a:ea typeface="新宋体" panose="02010609030101010101" pitchFamily="49" charset="-122"/>
                <a:sym typeface="+mn-ea"/>
              </a:rPr>
              <a:t>i</a:t>
            </a:r>
            <a:r>
              <a:rPr lang="en-US" altLang="zh-CN" sz="36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            </a:t>
            </a:r>
            <a:r>
              <a:rPr lang="en-US" altLang="zh-CN" sz="350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fú</a:t>
            </a:r>
            <a:r>
              <a:rPr lang="en-US" altLang="zh-CN" sz="35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</a:t>
            </a:r>
            <a:endParaRPr lang="en-US" altLang="zh-CN" sz="3500" dirty="0" err="1" smtClean="0">
              <a:solidFill>
                <a:srgbClr val="FF0000"/>
              </a:solidFill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en-US" altLang="zh-CN" sz="3500" dirty="0" err="1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li</a:t>
            </a:r>
            <a:r>
              <a:rPr lang="en-US" altLang="zh-CN" sz="3500" dirty="0" err="1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500" dirty="0" err="1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o                       </a:t>
            </a:r>
            <a:r>
              <a:rPr lang="en-US" altLang="zh-CN" sz="35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zì</a:t>
            </a:r>
            <a:r>
              <a:rPr lang="en-US" altLang="zh-CN" sz="3600" dirty="0" err="1" smtClean="0">
                <a:solidFill>
                  <a:srgbClr val="FF0000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     </a:t>
            </a:r>
            <a:r>
              <a:rPr lang="en-US" altLang="zh-CN" sz="3600" b="1" dirty="0" smtClean="0"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</a:t>
            </a:r>
            <a:endParaRPr lang="en-US" altLang="zh-CN" sz="3600" dirty="0" smtClean="0">
              <a:solidFill>
                <a:srgbClr val="FF0000"/>
              </a:solidFill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dirty="0" smtClean="0">
                <a:solidFill>
                  <a:srgbClr val="FF0000"/>
                </a:solidFill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tún                          </a:t>
            </a:r>
            <a:r>
              <a:rPr lang="en-US" altLang="zh-CN" sz="3500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kòu</a:t>
            </a:r>
            <a:endParaRPr lang="en-US" altLang="zh-CN" sz="3500" smtClean="0">
              <a:solidFill>
                <a:srgbClr val="FF0000"/>
              </a:solidFill>
              <a:cs typeface="Arial" panose="020B0604020202020204" pitchFamily="34" charset="0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smtClean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           xi</a:t>
            </a:r>
            <a:r>
              <a:rPr lang="en-US" altLang="zh-CN" sz="3500" b="1" smtClean="0">
                <a:solidFill>
                  <a:srgbClr val="FF0000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zh-CN" altLang="zh-CN" sz="35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5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46084"/>
          <p:cNvSpPr/>
          <p:nvPr>
            <p:custDataLst>
              <p:tags r:id="rId1"/>
            </p:custDataLst>
          </p:nvPr>
        </p:nvSpPr>
        <p:spPr>
          <a:xfrm>
            <a:off x="179705" y="692785"/>
            <a:ext cx="8762365" cy="5502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10000"/>
              </a:lnSpc>
            </a:pPr>
            <a:r>
              <a:rPr lang="en-US" altLang="zh-CN" sz="3200" b="1" strike="noStrike" noProof="1" dirty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2.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解释划线字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预学二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32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念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天地之</a:t>
            </a:r>
            <a:r>
              <a:rPr lang="zh-CN" altLang="en-US" sz="32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悠悠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ym typeface="+mn-ea"/>
              </a:rPr>
              <a:t>  </a:t>
            </a:r>
            <a:r>
              <a:rPr lang="en-US" altLang="zh-CN" sz="3200" b="1" dirty="0">
                <a:sym typeface="+mn-ea"/>
              </a:rPr>
              <a:t>     </a:t>
            </a:r>
            <a:endParaRPr lang="en-US" altLang="zh-CN" sz="3200" b="1" dirty="0"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独</a:t>
            </a:r>
            <a:r>
              <a:rPr lang="zh-CN" altLang="en-US" sz="32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怆然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</a:t>
            </a:r>
            <a:r>
              <a:rPr lang="zh-CN" altLang="en-US" sz="3200" b="1" u="sng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涕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下</a:t>
            </a: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endParaRPr lang="en-US" altLang="zh-CN" sz="32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造化</a:t>
            </a:r>
            <a:r>
              <a:rPr lang="zh-CN" altLang="en-US" sz="3200" b="1" u="sng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钟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神秀</a:t>
            </a: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  </a:t>
            </a:r>
            <a:r>
              <a:rPr lang="zh-CN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阴阳</a:t>
            </a:r>
            <a:r>
              <a:rPr lang="zh-CN" altLang="en-US" sz="32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割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昏晓</a:t>
            </a:r>
            <a:r>
              <a:rPr lang="zh-CN" altLang="zh-CN" sz="3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</a:t>
            </a:r>
            <a:endParaRPr lang="en-US" altLang="zh-CN" sz="3200" b="1" dirty="0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32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荡胸生</a:t>
            </a:r>
            <a:r>
              <a:rPr lang="zh-CN" altLang="en-US" sz="3200" b="1" u="sng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曾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云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200" b="1" dirty="0">
              <a:uFillTx/>
              <a:latin typeface="宋体" panose="02010600030101010101" pitchFamily="2" charset="-122"/>
              <a:ea typeface="+mn-ea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决</a:t>
            </a:r>
            <a:r>
              <a:rPr lang="zh-CN" altLang="en-US" sz="32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眦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入归鸟</a:t>
            </a:r>
            <a:r>
              <a:rPr lang="zh-CN" altLang="zh-CN" sz="32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zh-CN" sz="32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+mn-ea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会当</a:t>
            </a:r>
            <a:r>
              <a:rPr lang="zh-CN" altLang="en-US" sz="32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凌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绝顶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一览众山</a:t>
            </a:r>
            <a:r>
              <a:rPr lang="zh-CN" altLang="en-US" sz="32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2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</a:t>
            </a:r>
            <a:r>
              <a:rPr lang="zh-CN" altLang="en-US" sz="3200" b="1" u="sng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缘</a:t>
            </a:r>
            <a:r>
              <a:rPr lang="zh-CN" altLang="en-US" sz="32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身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在最高层</a:t>
            </a:r>
            <a:r>
              <a:rPr lang="zh-CN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200" b="1" strike="noStrike" noProof="1" dirty="0"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en-US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丰年留客</a:t>
            </a:r>
            <a:r>
              <a:rPr lang="zh-CN" altLang="en-US" sz="3200" b="1" u="sng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足</a:t>
            </a:r>
            <a:r>
              <a:rPr lang="zh-CN" altLang="en-US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鸡豚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200" b="1" dirty="0"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base">
              <a:lnSpc>
                <a:spcPct val="110000"/>
              </a:lnSpc>
            </a:pP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从今</a:t>
            </a:r>
            <a:r>
              <a:rPr lang="zh-CN" altLang="zh-CN" sz="3200" b="1" u="sng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若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许闲乘月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32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56323"/>
          <p:cNvSpPr/>
          <p:nvPr>
            <p:custDataLst>
              <p:tags r:id="rId2"/>
            </p:custDataLst>
          </p:nvPr>
        </p:nvSpPr>
        <p:spPr>
          <a:xfrm>
            <a:off x="2411730" y="1268730"/>
            <a:ext cx="8460105" cy="52908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FF0000"/>
                </a:solidFill>
              </a:rPr>
              <a:t>    </a:t>
            </a:r>
            <a:r>
              <a:rPr lang="zh-CN" sz="3200" b="1">
                <a:solidFill>
                  <a:srgbClr val="FF0000"/>
                </a:solidFill>
              </a:rPr>
              <a:t>想</a:t>
            </a:r>
            <a:r>
              <a:rPr lang="en-US" altLang="zh-CN" sz="3200" b="1">
                <a:solidFill>
                  <a:srgbClr val="FF0000"/>
                </a:solidFill>
              </a:rPr>
              <a:t>   </a:t>
            </a:r>
            <a:r>
              <a:rPr lang="zh-CN" altLang="en-US" sz="3000" b="1">
                <a:solidFill>
                  <a:srgbClr val="FF0000"/>
                </a:solidFill>
              </a:rPr>
              <a:t>形容时间的久远和空间的广大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悲伤的样子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sz="3200" b="1">
                <a:solidFill>
                  <a:srgbClr val="FF0000"/>
                </a:solidFill>
              </a:rPr>
              <a:t>眼泪</a:t>
            </a:r>
            <a:endParaRPr sz="3200" b="1"/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聚集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                                  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分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  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同</a:t>
            </a:r>
            <a:r>
              <a:rPr lang="en-US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层</a:t>
            </a:r>
            <a:r>
              <a:rPr lang="en-US" altLang="zh-CN" sz="3200" b="1" dirty="0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层叠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 </a:t>
            </a:r>
            <a:endParaRPr lang="en-US" altLang="zh-CN" sz="3400" b="1" dirty="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眼眶</a:t>
            </a:r>
            <a:r>
              <a:rPr lang="en-US" altLang="zh-CN" sz="3400" b="1" dirty="0">
                <a:solidFill>
                  <a:srgbClr val="FF0000"/>
                </a:solidFill>
                <a:sym typeface="+mn-ea"/>
              </a:rPr>
              <a:t>                              </a:t>
            </a:r>
            <a:r>
              <a:rPr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登上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endParaRPr lang="en-US" altLang="zh-CN" sz="3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以……为小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因为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自己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足够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丰盛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如果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 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46084"/>
          <p:cNvSpPr/>
          <p:nvPr/>
        </p:nvSpPr>
        <p:spPr>
          <a:xfrm>
            <a:off x="357505" y="1556385"/>
            <a:ext cx="836930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0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诗题犹如诗的眼睛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是非常重要的。如《望岳》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诗人围绕</a:t>
            </a:r>
            <a:r>
              <a:rPr lang="en-US" altLang="zh-CN" sz="32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 b="1" u="sng" dirty="0"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32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”字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,描绘了泰山雄伟磅礴的景象,抒发了诗人卓然独立、兼济天下的豪情壮志；如《游山西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村》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诗人紧扣诗题</a:t>
            </a:r>
            <a:r>
              <a:rPr lang="en-US" altLang="zh-CN" sz="3200" b="1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 b="1" u="sng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32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”字</a:t>
            </a:r>
            <a:r>
              <a:rPr lang="en-US" altLang="zh-CN" sz="32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剪取游村的见闻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来体现不尽之游兴；再如《登飞来峰》和《登幽州台歌》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虽然诗人的心境不同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但都紧扣诗题中的</a:t>
            </a:r>
            <a:r>
              <a:rPr lang="en-US" altLang="zh-CN" sz="3200" b="1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200" b="1" u="sng" dirty="0">
                <a:latin typeface="+mn-lt"/>
                <a:ea typeface="+mn-ea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zh-CN" sz="32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”字</a:t>
            </a:r>
            <a:r>
              <a:rPr lang="en-US" altLang="zh-CN" sz="32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,或绘眼前之景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或抒心中之情</a:t>
            </a:r>
            <a:r>
              <a:rPr sz="3200"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预学三</a:t>
            </a:r>
            <a:r>
              <a:rPr sz="3200">
                <a:sym typeface="+mn-ea"/>
              </a:rPr>
              <a:t>)</a:t>
            </a:r>
            <a:r>
              <a:rPr lang="en-US" altLang="zh-CN" sz="3200" b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en-US" altLang="zh-CN" sz="3200" b="1" strike="noStrike" noProof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3200" b="1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10"/>
          <p:cNvSpPr txBox="1"/>
          <p:nvPr/>
        </p:nvSpPr>
        <p:spPr>
          <a:xfrm>
            <a:off x="4067493" y="1988503"/>
            <a:ext cx="5540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望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 Box 10"/>
          <p:cNvSpPr txBox="1"/>
          <p:nvPr/>
        </p:nvSpPr>
        <p:spPr>
          <a:xfrm>
            <a:off x="611188" y="3500438"/>
            <a:ext cx="5540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游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10"/>
          <p:cNvSpPr txBox="1"/>
          <p:nvPr/>
        </p:nvSpPr>
        <p:spPr>
          <a:xfrm>
            <a:off x="6443663" y="4508818"/>
            <a:ext cx="5540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登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280035" y="698500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+mn-ea"/>
                </a:rPr>
                <a:t>关注诗题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140" y="1925320"/>
            <a:ext cx="8060055" cy="2687955"/>
          </a:xfrm>
        </p:spPr>
        <p:txBody>
          <a:bodyPr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000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第一课时</a:t>
            </a:r>
            <a:br>
              <a:rPr kumimoji="0" lang="zh-CN" altLang="en-US" sz="6000" b="0" i="0" u="none" strike="noStrike" kern="1200" cap="none" spc="0" normalizeH="0" baseline="0" noProof="1" dirty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</a:br>
            <a:r>
              <a:rPr lang="zh-CN" altLang="en-US" sz="4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登临诗</a:t>
            </a:r>
            <a:r>
              <a:rPr sz="4800" b="1">
                <a:solidFill>
                  <a:schemeClr val="tx1"/>
                </a:solidFill>
                <a:sym typeface="+mn-ea"/>
              </a:rPr>
              <a:t>:</a:t>
            </a:r>
            <a:r>
              <a:rPr lang="en-US" altLang="zh-CN" sz="4800" b="1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4800" b="1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登幽州台歌</a:t>
            </a:r>
            <a:r>
              <a:rPr lang="en-US" altLang="zh-CN" sz="4800" b="1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br>
              <a:rPr lang="en-US" altLang="zh-CN" sz="4800" b="1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en-US" altLang="zh-CN" sz="4800" b="1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4800" b="1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登飞来峰</a:t>
            </a:r>
            <a:r>
              <a:rPr lang="en-US" altLang="zh-CN" sz="4800" b="1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endParaRPr kumimoji="0" lang="zh-CN" altLang="en-US" sz="4800" b="1" i="0" u="none" strike="noStrike" kern="1200" cap="none" spc="0" normalizeH="0" baseline="0" noProof="1" dirty="0" smtClean="0">
              <a:solidFill>
                <a:sysClr val="windowText" lastClr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Box 2"/>
          <p:cNvSpPr txBox="1"/>
          <p:nvPr/>
        </p:nvSpPr>
        <p:spPr>
          <a:xfrm>
            <a:off x="606425" y="3919538"/>
            <a:ext cx="7874000" cy="412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750" y="1916430"/>
            <a:ext cx="765746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1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.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比读诗歌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sym typeface="+mn-ea"/>
              </a:rPr>
              <a:t>初感诗歌内容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。</a:t>
            </a:r>
            <a:endParaRPr lang="en-US" altLang="zh-CN" sz="3200" b="1" strike="noStrike" noProof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+mn-cs"/>
            </a:endParaRPr>
          </a:p>
          <a:p>
            <a:pPr algn="just" fontAlgn="base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trike="noStrike" noProof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</a:rPr>
              <a:t>2.</a:t>
            </a:r>
            <a:r>
              <a:rPr sz="3200" b="1" strike="noStrike" noProof="1">
                <a:latin typeface="Arial" panose="020B0604020202020204" pitchFamily="34" charset="0"/>
              </a:rPr>
              <a:t>情读诗歌</a:t>
            </a:r>
            <a:r>
              <a:rPr sz="3200" b="1">
                <a:sym typeface="+mn-ea"/>
              </a:rPr>
              <a:t>,</a:t>
            </a:r>
            <a:r>
              <a:rPr lang="zh-CN" sz="3200" b="1" strike="noStrike" noProof="1">
                <a:latin typeface="Arial" panose="020B0604020202020204" pitchFamily="34" charset="0"/>
              </a:rPr>
              <a:t>感悟诗人情感</a:t>
            </a:r>
            <a:r>
              <a:rPr sz="3200"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sym typeface="+mn-ea"/>
              </a:rPr>
              <a:t>重点</a:t>
            </a:r>
            <a:r>
              <a:rPr sz="3200">
                <a:sym typeface="+mn-ea"/>
              </a:rPr>
              <a:t>)</a:t>
            </a:r>
            <a:r>
              <a:rPr lang="zh-CN" altLang="en-US" sz="3200" b="1" strike="noStrike" noProof="1" dirty="0" smtClean="0"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32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base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3.</a:t>
            </a:r>
            <a:r>
              <a:rPr 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理读诗歌</a:t>
            </a:r>
            <a:r>
              <a:rPr sz="3200" b="1">
                <a:sym typeface="+mn-ea"/>
              </a:rPr>
              <a:t>,</a:t>
            </a:r>
            <a:r>
              <a:rPr 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理解家国大爱</a:t>
            </a:r>
            <a:r>
              <a:rPr sz="3200">
                <a:sym typeface="+mn-ea"/>
              </a:rPr>
              <a:t>(</a:t>
            </a:r>
            <a:r>
              <a:rPr 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难点</a:t>
            </a:r>
            <a:r>
              <a:rPr sz="3200">
                <a:sym typeface="+mn-ea"/>
              </a:rPr>
              <a:t>)</a:t>
            </a:r>
            <a:r>
              <a:rPr lang="zh-CN" altLang="en-US" sz="3200" b="1" strike="noStrike" noProof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+mn-cs"/>
                <a:sym typeface="+mn-ea"/>
              </a:rPr>
              <a:t>。</a:t>
            </a:r>
            <a:endParaRPr lang="zh-CN" altLang="en-US" sz="3200" b="1" strike="noStrike" noProof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grpSp>
        <p:nvGrpSpPr>
          <p:cNvPr id="33800" name="组合 3"/>
          <p:cNvGrpSpPr/>
          <p:nvPr/>
        </p:nvGrpSpPr>
        <p:grpSpPr>
          <a:xfrm>
            <a:off x="280035" y="1124585"/>
            <a:ext cx="1844675" cy="561975"/>
            <a:chOff x="2371" y="690"/>
            <a:chExt cx="3471" cy="1177"/>
          </a:xfrm>
        </p:grpSpPr>
        <p:sp>
          <p:nvSpPr>
            <p:cNvPr id="11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70898" tIns="35448" rIns="70898" bIns="35448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175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33802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412" y="690"/>
              <a:ext cx="3430" cy="11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70898" tIns="35448" rIns="70898" bIns="35448" anchor="t" anchorCtr="0">
              <a:spAutoFit/>
            </a:bodyPr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charset="-122"/>
                  <a:ea typeface="思源宋体 CN SemiBold" charset="-122"/>
                  <a:sym typeface="宋体" panose="02010600030101010101" pitchFamily="2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charset="-122"/>
                <a:ea typeface="思源宋体 CN SemiBold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SPECIAL_SOURCE" val="bdnull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SPECIAL_SOURCE" val="bdnull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SPECIAL_SOURCE" val="bdnull"/>
</p:tagLst>
</file>

<file path=ppt/tags/tag105.xml><?xml version="1.0" encoding="utf-8"?>
<p:tagLst xmlns:p="http://schemas.openxmlformats.org/presentationml/2006/main">
  <p:tag name="KSO_WM_SPECIAL_SOURCE" val="bdnull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SPECIAL_SOURCE" val="bdnull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SPECIAL_SOURCE" val="bdnull"/>
</p:tagLst>
</file>

<file path=ppt/tags/tag117.xml><?xml version="1.0" encoding="utf-8"?>
<p:tagLst xmlns:p="http://schemas.openxmlformats.org/presentationml/2006/main">
  <p:tag name="KSO_WM_SPECIAL_SOURCE" val="bdnull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SPECIAL_SOURCE" val="bdnull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SPECIAL_SOURCE" val="bdnull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SPECIAL_SOURCE" val="bdnull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SPECIAL_SOURCE" val="bdnull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SPECIAL_SOURCE" val="bdnull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SPECIAL_SOURCE" val="bdnull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SPECIAL_SOURCE" val="bdnull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SPECIAL_SOURCE" val="bdnull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SPECIAL_SOURCE" val="bdnull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SPECIAL_SOURCE" val="bdnull"/>
</p:tagLst>
</file>

<file path=ppt/tags/tag155.xml><?xml version="1.0" encoding="utf-8"?>
<p:tagLst xmlns:p="http://schemas.openxmlformats.org/presentationml/2006/main">
  <p:tag name="KSO_WM_SPECIAL_SOURCE" val="bdnull"/>
</p:tagLst>
</file>

<file path=ppt/tags/tag156.xml><?xml version="1.0" encoding="utf-8"?>
<p:tagLst xmlns:p="http://schemas.openxmlformats.org/presentationml/2006/main">
  <p:tag name="AS_UNIQUEID" val="350"/>
  <p:tag name="KSO_WM_BEAUTIFY_FLAG" val=""/>
</p:tagLst>
</file>

<file path=ppt/tags/tag157.xml><?xml version="1.0" encoding="utf-8"?>
<p:tagLst xmlns:p="http://schemas.openxmlformats.org/presentationml/2006/main">
  <p:tag name="KSO_WM_SPECIAL_SOURCE" val="bdnull"/>
</p:tagLst>
</file>

<file path=ppt/tags/tag158.xml><?xml version="1.0" encoding="utf-8"?>
<p:tagLst xmlns:p="http://schemas.openxmlformats.org/presentationml/2006/main">
  <p:tag name="KSO_WM_SPECIAL_SOURCE" val="bdnull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SPECIAL_SOURCE" val="bdnull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SPECIAL_SOURCE" val="bdnull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SPECIAL_SOURCE" val="bdnull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SPECIAL_SOURCE" val="bdnull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SPECIAL_SOURCE" val="bdnull"/>
</p:tagLst>
</file>

<file path=ppt/tags/tag178.xml><?xml version="1.0" encoding="utf-8"?>
<p:tagLst xmlns:p="http://schemas.openxmlformats.org/presentationml/2006/main">
  <p:tag name="KSO_WPP_MARK_KEY" val="a1b6f20e-8f08-47a8-8562-2b3ae7d020d9"/>
  <p:tag name="COMMONDATA" val="eyJoZGlkIjoiZjM1MDU3MjRkMGIzNjliNDRhNmZhZDFlNDFkYmY5MmUifQ==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AS_UNIQUEID" val="372"/>
  <p:tag name="KSO_WM_BEAUTIFY_FLAG" val=""/>
</p:tagLst>
</file>

<file path=ppt/tags/tag33.xml><?xml version="1.0" encoding="utf-8"?>
<p:tagLst xmlns:p="http://schemas.openxmlformats.org/presentationml/2006/main">
  <p:tag name="AS_UNIQUEID" val="372"/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PECIAL_SOURCE" val="bdnull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SPECIAL_SOURCE" val="bdnull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SPECIAL_SOURCE" val="bdnull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SPECIAL_SOURCE" val="bdnull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SPECIAL_SOURCE" val="bdnull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SPECIAL_SOURCE" val="bdnull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TABLE_BEAUTIFY" val="smartTable{5bdd09d5-10b2-404a-8424-c4f82d47bd68}"/>
  <p:tag name="TABLE_ENDDRAG_ORIGIN_RECT" val="678*281"/>
  <p:tag name="TABLE_ENDDRAG_RECT" val="9*93*678*281"/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SPECIAL_SOURCE" val="bdnull"/>
</p:tagLst>
</file>

<file path=ppt/tags/tag92.xml><?xml version="1.0" encoding="utf-8"?>
<p:tagLst xmlns:p="http://schemas.openxmlformats.org/presentationml/2006/main">
  <p:tag name="KSO_WM_SPECIAL_SOURCE" val="bdnull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SPECIAL_SOURCE" val="bdnull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7455</Words>
  <Application>WPS 演示</Application>
  <PresentationFormat>在屏幕上显示</PresentationFormat>
  <Paragraphs>562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0" baseType="lpstr">
      <vt:lpstr>Arial</vt:lpstr>
      <vt:lpstr>宋体</vt:lpstr>
      <vt:lpstr>Wingdings</vt:lpstr>
      <vt:lpstr>思源黑体 CN Bold</vt:lpstr>
      <vt:lpstr>黑体</vt:lpstr>
      <vt:lpstr>新宋体</vt:lpstr>
      <vt:lpstr>Calibri</vt:lpstr>
      <vt:lpstr>思源宋体 CN SemiBold</vt:lpstr>
      <vt:lpstr>SimSun-ExtB</vt:lpstr>
      <vt:lpstr>方正楷体_GBK</vt:lpstr>
      <vt:lpstr>微软雅黑</vt:lpstr>
      <vt:lpstr>Arial Unicode MS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第一课时 登临诗:《登幽州台歌》 《登飞来峰》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 《望岳》《游山西村》 《己亥杂诗》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1.比较《望岳》《登飞来峰》异同点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 理趣诗所蕴含的哲理i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21《古代诗歌五首》优秀课件</dc:title>
  <dc:creator>黄红政</dc:creator>
  <cp:lastModifiedBy>黄红政</cp:lastModifiedBy>
  <cp:revision>4</cp:revision>
  <dcterms:created xsi:type="dcterms:W3CDTF">2023-05-25T23:28:00Z</dcterms:created>
  <dcterms:modified xsi:type="dcterms:W3CDTF">2023-06-16T08:16:02Z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B73AD51D21F7436286787008838F1414</vt:lpwstr>
  </property>
</Properties>
</file>