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81" r:id="rId1"/>
  </p:sldMasterIdLst>
  <p:notesMasterIdLst>
    <p:notesMasterId r:id="rId2"/>
  </p:notesMasterIdLst>
  <p:sldIdLst>
    <p:sldId id="325" r:id="rId3"/>
    <p:sldId id="326" r:id="rId4"/>
    <p:sldId id="281" r:id="rId5"/>
    <p:sldId id="327" r:id="rId6"/>
    <p:sldId id="328" r:id="rId7"/>
    <p:sldId id="332" r:id="rId8"/>
    <p:sldId id="333" r:id="rId9"/>
    <p:sldId id="339" r:id="rId10"/>
    <p:sldId id="329" r:id="rId11"/>
    <p:sldId id="330" r:id="rId12"/>
    <p:sldId id="299" r:id="rId13"/>
    <p:sldId id="331" r:id="rId14"/>
    <p:sldId id="343" r:id="rId15"/>
    <p:sldId id="335" r:id="rId16"/>
    <p:sldId id="334" r:id="rId17"/>
    <p:sldId id="313" r:id="rId18"/>
    <p:sldId id="312" r:id="rId19"/>
    <p:sldId id="340" r:id="rId20"/>
    <p:sldId id="344" r:id="rId21"/>
    <p:sldId id="349" r:id="rId22"/>
    <p:sldId id="350" r:id="rId23"/>
    <p:sldId id="348" r:id="rId24"/>
    <p:sldId id="346" r:id="rId25"/>
    <p:sldId id="319" r:id="rId26"/>
    <p:sldId id="320" r:id="rId27"/>
    <p:sldId id="321" r:id="rId28"/>
    <p:sldId id="315" r:id="rId29"/>
    <p:sldId id="353" r:id="rId30"/>
    <p:sldId id="322" r:id="rId31"/>
    <p:sldId id="351" r:id="rId32"/>
    <p:sldId id="352" r:id="rId33"/>
    <p:sldId id="296" r:id="rId34"/>
    <p:sldId id="308" r:id="rId35"/>
    <p:sldId id="307" r:id="rId36"/>
  </p:sldIdLst>
  <p:sldSz cx="9144000" cy="6858000" type="screen4x3"/>
  <p:notesSz cx="6858000" cy="9144000"/>
  <p:custDataLst>
    <p:tags r:id="rId37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50000"/>
      </a:spcBef>
      <a:spcAft>
        <a:spcPct val="0"/>
      </a:spcAft>
      <a:buClrTx/>
      <a:buSzTx/>
      <a:buFontTx/>
      <a:buNone/>
      <a:defRPr kumimoji="0" sz="3200" b="1" i="0" u="none" baseline="0">
        <a:solidFill>
          <a:schemeClr val="tx1"/>
        </a:solidFill>
        <a:effectLst/>
        <a:latin typeface="Arial"/>
        <a:ea typeface="宋体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50000"/>
      </a:spcBef>
      <a:spcAft>
        <a:spcPct val="0"/>
      </a:spcAft>
      <a:buClrTx/>
      <a:buSzTx/>
      <a:buFontTx/>
      <a:buNone/>
      <a:defRPr kumimoji="0" sz="3200" b="1" i="0" u="none" baseline="0">
        <a:solidFill>
          <a:schemeClr val="tx1"/>
        </a:solidFill>
        <a:effectLst/>
        <a:latin typeface="Arial"/>
        <a:ea typeface="宋体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50000"/>
      </a:spcBef>
      <a:spcAft>
        <a:spcPct val="0"/>
      </a:spcAft>
      <a:buClrTx/>
      <a:buSzTx/>
      <a:buFontTx/>
      <a:buNone/>
      <a:defRPr kumimoji="0" sz="3200" b="1" i="0" u="none" baseline="0">
        <a:solidFill>
          <a:schemeClr val="tx1"/>
        </a:solidFill>
        <a:effectLst/>
        <a:latin typeface="Arial"/>
        <a:ea typeface="宋体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50000"/>
      </a:spcBef>
      <a:spcAft>
        <a:spcPct val="0"/>
      </a:spcAft>
      <a:buClrTx/>
      <a:buSzTx/>
      <a:buFontTx/>
      <a:buNone/>
      <a:defRPr kumimoji="0" sz="3200" b="1" i="0" u="none" baseline="0">
        <a:solidFill>
          <a:schemeClr val="tx1"/>
        </a:solidFill>
        <a:effectLst/>
        <a:latin typeface="Arial"/>
        <a:ea typeface="宋体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50000"/>
      </a:spcBef>
      <a:spcAft>
        <a:spcPct val="0"/>
      </a:spcAft>
      <a:buClrTx/>
      <a:buSzTx/>
      <a:buFontTx/>
      <a:buNone/>
      <a:defRPr kumimoji="0" sz="3200" b="1" i="0" u="none" baseline="0">
        <a:solidFill>
          <a:schemeClr val="tx1"/>
        </a:solidFill>
        <a:effectLst/>
        <a:latin typeface="Arial"/>
        <a:ea typeface="宋体" pitchFamily="2" charset="-122"/>
      </a:defRPr>
    </a:lvl5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3776" autoAdjust="0"/>
    <p:restoredTop sz="94699" autoAdjust="0"/>
  </p:normalViewPr>
  <p:slideViewPr>
    <p:cSldViewPr>
      <p:cViewPr varScale="1">
        <p:scale>
          <a:sx n="78" d="100"/>
          <a:sy n="78" d="100"/>
        </p:scale>
        <p:origin x="0" y="0"/>
      </p:cViewPr>
    </p:cSldViewPr>
  </p:slideViewPr>
  <p:notesViewPr>
    <p:cSldViewPr>
      <p:cViewPr varScale="1">
        <p:scale>
          <a:sx n="1" d="100"/>
          <a:sy n="1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tags" Target="tags/tag1.xml" /><Relationship Id="rId38" Type="http://schemas.openxmlformats.org/officeDocument/2006/relationships/presProps" Target="presProps.xml" /><Relationship Id="rId39" Type="http://schemas.openxmlformats.org/officeDocument/2006/relationships/viewProps" Target="viewProps.xml" /><Relationship Id="rId4" Type="http://schemas.openxmlformats.org/officeDocument/2006/relationships/slide" Target="slides/slide2.xml" /><Relationship Id="rId40" Type="http://schemas.openxmlformats.org/officeDocument/2006/relationships/theme" Target="theme/theme1.xml" /><Relationship Id="rId41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</a:pPr>
            <a:endParaRPr lang="en-US" altLang="zh-CN" sz="1200" b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</a:pPr>
            <a:endParaRPr lang="en-US" altLang="zh-CN" sz="1200" b="0"/>
          </a:p>
        </p:txBody>
      </p:sp>
      <p:sp>
        <p:nvSpPr>
          <p:cNvPr id="2052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en-US" altLang="zh-CN" sz="1200" b="0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</a:pPr>
            <a:fld id="{E3AFD0BF-9033-4F0E-AA84-5C0EF8C668E1}" type="slidenum">
              <a:rPr lang="en-US" altLang="zh-CN" sz="1200" b="0"/>
              <a:t>*</a:t>
            </a:fld>
            <a:endParaRPr lang="en-US" altLang="zh-CN" sz="1200" b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Rectangle 7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</a:pPr>
            <a:fld id="{F6B9EDFD-F4FE-4A54-8C03-5CD4DB53A103}" type="slidenum">
              <a:rPr lang="en-US" altLang="zh-CN"/>
              <a:t>4</a:t>
            </a:fld>
            <a:endParaRPr lang="en-US" altLang="zh-CN"/>
          </a:p>
        </p:txBody>
      </p:sp>
      <p:sp>
        <p:nvSpPr>
          <p:cNvPr id="7171" name="Rectangle 2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noFill/>
          <a:ln>
            <a:miter lim="800000"/>
          </a:ln>
        </p:spPr>
      </p:sp>
      <p:sp>
        <p:nvSpPr>
          <p:cNvPr id="7172" name="Rectangle 3"/>
          <p:cNvSpPr>
            <a:spLocks noGrp="1"/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Rectangle 7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</a:pPr>
            <a:fld id="{F64CE933-FBE4-4054-ADF0-FA6CB09BFF32}" type="slidenum">
              <a:rPr lang="en-US" altLang="zh-CN"/>
              <a:t>5</a:t>
            </a:fld>
            <a:endParaRPr lang="en-US" altLang="zh-CN"/>
          </a:p>
        </p:txBody>
      </p:sp>
      <p:sp>
        <p:nvSpPr>
          <p:cNvPr id="9219" name="Rectangle 2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noFill/>
          <a:ln>
            <a:miter lim="800000"/>
          </a:ln>
        </p:spPr>
      </p:sp>
      <p:sp>
        <p:nvSpPr>
          <p:cNvPr id="9220" name="Rectangle 3"/>
          <p:cNvSpPr>
            <a:spLocks noGrp="1"/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zh-CN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en-US" altLang="zh-CN" sz="1400" b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endParaRPr lang="en-US" altLang="zh-CN" sz="1400" b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</a:pPr>
            <a:fld id="{FBD068C1-E9E7-4E85-9C79-389812570484}" type="slidenum">
              <a:rPr lang="en-US" altLang="zh-CN" sz="1400" b="0"/>
              <a:t>*</a:t>
            </a:fld>
            <a:endParaRPr lang="en-US" altLang="zh-CN" sz="1400" b="0"/>
          </a:p>
        </p:txBody>
      </p:sp>
    </p:spTree>
  </p:cSld>
  <p:clrMapOvr>
    <a:masterClrMapping/>
  </p:clrMapOvr>
  <p:transition>
    <p:wipe dir="d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en-US" altLang="zh-CN" sz="1400" b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endParaRPr lang="en-US" altLang="zh-CN" sz="1400" b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</a:pPr>
            <a:fld id="{FBD068C1-E9E7-4E85-9C79-389812570484}" type="slidenum">
              <a:rPr lang="en-US" altLang="zh-CN" sz="1400" b="0"/>
              <a:t>*</a:t>
            </a:fld>
            <a:endParaRPr lang="en-US" altLang="zh-CN" sz="1400" b="0"/>
          </a:p>
        </p:txBody>
      </p:sp>
    </p:spTree>
  </p:cSld>
  <p:clrMapOvr>
    <a:masterClrMapping/>
  </p:clrMapOvr>
  <p:transition>
    <p:wipe dir="d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en-US" altLang="zh-CN" sz="1400" b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endParaRPr lang="en-US" altLang="zh-CN" sz="1400" b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</a:pPr>
            <a:fld id="{FBD068C1-E9E7-4E85-9C79-389812570484}" type="slidenum">
              <a:rPr lang="en-US" altLang="zh-CN" sz="1400" b="0"/>
              <a:t>*</a:t>
            </a:fld>
            <a:endParaRPr lang="en-US" altLang="zh-CN" sz="1400" b="0"/>
          </a:p>
        </p:txBody>
      </p:sp>
    </p:spTree>
  </p:cSld>
  <p:clrMapOvr>
    <a:masterClrMapping/>
  </p:clrMapOvr>
  <p:transition>
    <p:wipe dir="d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en-US" altLang="zh-CN" sz="1400" b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endParaRPr lang="en-US" altLang="zh-CN" sz="1400" b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</a:pPr>
            <a:fld id="{FBD068C1-E9E7-4E85-9C79-389812570484}" type="slidenum">
              <a:rPr lang="en-US" altLang="zh-CN" sz="1400" b="0"/>
              <a:t>*</a:t>
            </a:fld>
            <a:endParaRPr lang="en-US" altLang="zh-CN" sz="1400" b="0"/>
          </a:p>
        </p:txBody>
      </p:sp>
    </p:spTree>
  </p:cSld>
  <p:clrMapOvr>
    <a:masterClrMapping/>
  </p:clrMapOvr>
  <p:transition>
    <p:wipe dir="d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en-US" altLang="zh-CN" sz="1400" b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endParaRPr lang="en-US" altLang="zh-CN" sz="1400" b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</a:pPr>
            <a:fld id="{FBD068C1-E9E7-4E85-9C79-389812570484}" type="slidenum">
              <a:rPr lang="en-US" altLang="zh-CN" sz="1400" b="0"/>
              <a:t>*</a:t>
            </a:fld>
            <a:endParaRPr lang="en-US" altLang="zh-CN" sz="1400" b="0"/>
          </a:p>
        </p:txBody>
      </p:sp>
    </p:spTree>
  </p:cSld>
  <p:clrMapOvr>
    <a:masterClrMapping/>
  </p:clrMapOvr>
  <p:transition>
    <p:wipe dir="d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en-US" altLang="zh-CN" sz="1400" b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endParaRPr lang="en-US" altLang="zh-CN" sz="1400" b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</a:pPr>
            <a:fld id="{FBD068C1-E9E7-4E85-9C79-389812570484}" type="slidenum">
              <a:rPr lang="en-US" altLang="zh-CN" sz="1400" b="0"/>
              <a:t>*</a:t>
            </a:fld>
            <a:endParaRPr lang="en-US" altLang="zh-CN" sz="1400" b="0"/>
          </a:p>
        </p:txBody>
      </p:sp>
    </p:spTree>
  </p:cSld>
  <p:clrMapOvr>
    <a:masterClrMapping/>
  </p:clrMapOvr>
  <p:transition>
    <p:wipe dir="d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en-US" altLang="zh-CN" sz="1400" b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endParaRPr lang="en-US" altLang="zh-CN" sz="1400" b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</a:pPr>
            <a:fld id="{FBD068C1-E9E7-4E85-9C79-389812570484}" type="slidenum">
              <a:rPr lang="en-US" altLang="zh-CN" sz="1400" b="0"/>
              <a:t>*</a:t>
            </a:fld>
            <a:endParaRPr lang="en-US" altLang="zh-CN" sz="1400" b="0"/>
          </a:p>
        </p:txBody>
      </p:sp>
    </p:spTree>
  </p:cSld>
  <p:clrMapOvr>
    <a:masterClrMapping/>
  </p:clrMapOvr>
  <p:transition>
    <p:wipe dir="d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en-US" altLang="zh-CN" sz="1400" b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endParaRPr lang="en-US" altLang="zh-CN" sz="1400" b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</a:pPr>
            <a:fld id="{FBD068C1-E9E7-4E85-9C79-389812570484}" type="slidenum">
              <a:rPr lang="en-US" altLang="zh-CN" sz="1400" b="0"/>
              <a:t>*</a:t>
            </a:fld>
            <a:endParaRPr lang="en-US" altLang="zh-CN" sz="1400" b="0"/>
          </a:p>
        </p:txBody>
      </p:sp>
    </p:spTree>
  </p:cSld>
  <p:clrMapOvr>
    <a:masterClrMapping/>
  </p:clrMapOvr>
  <p:transition>
    <p:wipe dir="d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en-US" altLang="zh-CN" sz="1400" b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endParaRPr lang="en-US" altLang="zh-CN" sz="1400" b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</a:pPr>
            <a:fld id="{FBD068C1-E9E7-4E85-9C79-389812570484}" type="slidenum">
              <a:rPr lang="en-US" altLang="zh-CN" sz="1400" b="0"/>
              <a:t>*</a:t>
            </a:fld>
            <a:endParaRPr lang="en-US" altLang="zh-CN" sz="1400" b="0"/>
          </a:p>
        </p:txBody>
      </p:sp>
    </p:spTree>
  </p:cSld>
  <p:clrMapOvr>
    <a:masterClrMapping/>
  </p:clrMapOvr>
  <p:transition>
    <p:wipe dir="d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en-US" altLang="zh-CN" sz="1400" b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endParaRPr lang="en-US" altLang="zh-CN" sz="1400" b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</a:pPr>
            <a:fld id="{FBD068C1-E9E7-4E85-9C79-389812570484}" type="slidenum">
              <a:rPr lang="en-US" altLang="zh-CN" sz="1400" b="0"/>
              <a:t>*</a:t>
            </a:fld>
            <a:endParaRPr lang="en-US" altLang="zh-CN" sz="1400" b="0"/>
          </a:p>
        </p:txBody>
      </p:sp>
    </p:spTree>
  </p:cSld>
  <p:clrMapOvr>
    <a:masterClrMapping/>
  </p:clrMapOvr>
  <p:transition>
    <p:wipe dir="d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en-US" altLang="zh-CN" sz="1400" b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endParaRPr lang="en-US" altLang="zh-CN" sz="1400" b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</a:pPr>
            <a:fld id="{FBD068C1-E9E7-4E85-9C79-389812570484}" type="slidenum">
              <a:rPr lang="en-US" altLang="zh-CN" sz="1400" b="0"/>
              <a:t>*</a:t>
            </a:fld>
            <a:endParaRPr lang="en-US" altLang="zh-CN" sz="1400" b="0"/>
          </a:p>
        </p:txBody>
      </p:sp>
    </p:spTree>
  </p:cSld>
  <p:clrMapOvr>
    <a:masterClrMapping/>
  </p:clrMapOvr>
  <p:transition>
    <p:wipe dir="d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en-US" altLang="zh-CN" sz="1400" b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endParaRPr lang="en-US" altLang="zh-CN" sz="1400" b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</a:pPr>
            <a:fld id="{FBD068C1-E9E7-4E85-9C79-389812570484}" type="slidenum">
              <a:rPr lang="en-US" altLang="zh-CN" sz="1400" b="0"/>
              <a:t>*</a:t>
            </a:fld>
            <a:endParaRPr lang="en-US" altLang="zh-CN" sz="1400" b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ransition>
    <p:wipe dir="d"/>
  </p:transition>
  <p:timing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effectLst/>
          <a:latin typeface="Arial"/>
          <a:ea typeface="宋体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baseline="0">
          <a:solidFill>
            <a:schemeClr val="tx1"/>
          </a:solidFill>
          <a:effectLst/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baseline="0">
          <a:solidFill>
            <a:schemeClr val="tx1"/>
          </a:solidFill>
          <a:effectLst/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Relationship Id="rId3" Type="http://schemas.openxmlformats.org/officeDocument/2006/relationships/image" Target="../media/image3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Relationship Id="rId3" Type="http://schemas.openxmlformats.org/officeDocument/2006/relationships/slide" Target="slide11.xml" TargetMode="Interna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Relationship Id="rId3" Type="http://schemas.openxmlformats.org/officeDocument/2006/relationships/image" Target="../media/image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Text Box 2"/>
          <p:cNvSpPr/>
          <p:nvPr/>
        </p:nvSpPr>
        <p:spPr>
          <a:xfrm>
            <a:off x="1547813" y="981075"/>
            <a:ext cx="6335712" cy="5346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70000"/>
              </a:lnSpc>
              <a:spcBef>
                <a:spcPct val="50000"/>
              </a:spcBef>
              <a:buNone/>
            </a:pPr>
            <a:r>
              <a:rPr kumimoji="1" lang="zh-CN" altLang="en-GB" sz="3600" b="1">
                <a:latin typeface="楷体_GB2312" pitchFamily="49" charset="-122"/>
                <a:ea typeface="楷体_GB2312" pitchFamily="49" charset="-122"/>
              </a:rPr>
              <a:t>读《出师表》不下泪者，</a:t>
            </a:r>
            <a:endParaRPr kumimoji="1" lang="zh-CN" altLang="en-GB" sz="3600" b="1"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>
              <a:lnSpc>
                <a:spcPct val="50000"/>
              </a:lnSpc>
              <a:spcBef>
                <a:spcPct val="50000"/>
              </a:spcBef>
              <a:buNone/>
            </a:pPr>
            <a:r>
              <a:rPr kumimoji="1" lang="zh-CN" altLang="en-GB" sz="3600" b="1">
                <a:latin typeface="楷体_GB2312" pitchFamily="49" charset="-122"/>
                <a:ea typeface="楷体_GB2312" pitchFamily="49" charset="-122"/>
              </a:rPr>
              <a:t>　　其人必不</a:t>
            </a:r>
            <a:r>
              <a:rPr kumimoji="1" lang="zh-CN" altLang="en-GB" sz="3600" b="1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忠</a:t>
            </a:r>
            <a:r>
              <a:rPr kumimoji="1" lang="zh-CN" altLang="en-GB" sz="3600" b="1">
                <a:latin typeface="楷体_GB2312" pitchFamily="49" charset="-122"/>
                <a:ea typeface="楷体_GB2312" pitchFamily="49" charset="-122"/>
              </a:rPr>
              <a:t>；</a:t>
            </a:r>
            <a:endParaRPr kumimoji="1" lang="zh-CN" altLang="en-GB" sz="3600" b="1"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ct val="50000"/>
              </a:spcBef>
              <a:buNone/>
            </a:pPr>
            <a:r>
              <a:rPr kumimoji="1" lang="zh-CN" altLang="en-GB" sz="36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读《陈情表》不下泪者，</a:t>
            </a:r>
            <a:endParaRPr kumimoji="1" lang="zh-CN" altLang="en-GB" sz="36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>
              <a:lnSpc>
                <a:spcPct val="50000"/>
              </a:lnSpc>
              <a:spcBef>
                <a:spcPct val="50000"/>
              </a:spcBef>
              <a:buNone/>
            </a:pPr>
            <a:r>
              <a:rPr kumimoji="1" lang="zh-CN" altLang="en-GB" sz="36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　　其人必不    ；</a:t>
            </a:r>
            <a:endParaRPr kumimoji="1" lang="zh-CN" altLang="en-GB" sz="36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ct val="50000"/>
              </a:spcBef>
              <a:buNone/>
            </a:pPr>
            <a:r>
              <a:rPr kumimoji="1" lang="zh-CN" altLang="en-GB" sz="3600" b="1">
                <a:latin typeface="楷体_GB2312" pitchFamily="49" charset="-122"/>
                <a:ea typeface="楷体_GB2312" pitchFamily="49" charset="-122"/>
              </a:rPr>
              <a:t>读《祭十二郎文》不下泪者，</a:t>
            </a:r>
            <a:endParaRPr kumimoji="1" lang="zh-CN" altLang="en-GB" sz="3600" b="1"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>
              <a:lnSpc>
                <a:spcPct val="50000"/>
              </a:lnSpc>
              <a:spcBef>
                <a:spcPct val="50000"/>
              </a:spcBef>
              <a:buNone/>
            </a:pPr>
            <a:r>
              <a:rPr kumimoji="1" lang="zh-CN" altLang="en-GB" sz="3600" b="1">
                <a:latin typeface="楷体_GB2312" pitchFamily="49" charset="-122"/>
                <a:ea typeface="楷体_GB2312" pitchFamily="49" charset="-122"/>
              </a:rPr>
              <a:t>　　其人必不    ；</a:t>
            </a:r>
            <a:r>
              <a:rPr lang="en-US" altLang="zh-CN" b="1">
                <a:solidFill>
                  <a:srgbClr val="000000"/>
                </a:solidFill>
              </a:rPr>
              <a:t>——</a:t>
            </a:r>
            <a:r>
              <a:rPr lang="zh-CN" altLang="en-US" b="1">
                <a:solidFill>
                  <a:srgbClr val="000000"/>
                </a:solidFill>
              </a:rPr>
              <a:t>苏轼</a:t>
            </a:r>
            <a:endParaRPr lang="zh-CN" altLang="en-US" b="1">
              <a:solidFill>
                <a:srgbClr val="000000"/>
              </a:solidFill>
            </a:endParaRPr>
          </a:p>
          <a:p>
            <a:pPr marL="0" lvl="0" indent="0" eaLnBrk="1" hangingPunct="1">
              <a:lnSpc>
                <a:spcPct val="50000"/>
              </a:lnSpc>
              <a:spcBef>
                <a:spcPct val="50000"/>
              </a:spcBef>
              <a:buNone/>
            </a:pPr>
            <a:endParaRPr kumimoji="1" lang="zh-CN" altLang="en-GB" b="1">
              <a:latin typeface="仿宋_GB2312" pitchFamily="49" charset="-122"/>
              <a:ea typeface="仿宋_GB2312" pitchFamily="49" charset="-122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ct val="50000"/>
              </a:spcBef>
              <a:buNone/>
            </a:pPr>
            <a:endParaRPr kumimoji="1" lang="zh-CN" altLang="en-GB" sz="4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5" name="Text Box 3"/>
          <p:cNvSpPr/>
          <p:nvPr/>
        </p:nvSpPr>
        <p:spPr>
          <a:xfrm>
            <a:off x="539750" y="188913"/>
            <a:ext cx="2030413" cy="590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kumimoji="1"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教学导入</a:t>
            </a:r>
            <a:endParaRPr kumimoji="1" lang="zh-CN" altLang="en-US" sz="36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076" name="Text Box 4"/>
          <p:cNvSpPr/>
          <p:nvPr/>
        </p:nvSpPr>
        <p:spPr>
          <a:xfrm>
            <a:off x="4500563" y="2852738"/>
            <a:ext cx="592137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3333CC"/>
                </a:solidFill>
              </a:rPr>
              <a:t>孝</a:t>
            </a:r>
            <a:endParaRPr lang="zh-CN" altLang="en-US" b="1">
              <a:solidFill>
                <a:srgbClr val="3333CC"/>
              </a:solidFill>
            </a:endParaRPr>
          </a:p>
        </p:txBody>
      </p:sp>
      <p:sp>
        <p:nvSpPr>
          <p:cNvPr id="3077" name="Text Box 5"/>
          <p:cNvSpPr/>
          <p:nvPr/>
        </p:nvSpPr>
        <p:spPr>
          <a:xfrm>
            <a:off x="4500563" y="4292600"/>
            <a:ext cx="592137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3333CC"/>
                </a:solidFill>
              </a:rPr>
              <a:t>友</a:t>
            </a:r>
            <a:endParaRPr lang="zh-CN" altLang="en-US" b="1">
              <a:solidFill>
                <a:srgbClr val="3333CC"/>
              </a:solidFill>
            </a:endParaRPr>
          </a:p>
        </p:txBody>
      </p:sp>
      <p:sp>
        <p:nvSpPr>
          <p:cNvPr id="3078" name="Text Box 6"/>
          <p:cNvSpPr/>
          <p:nvPr/>
        </p:nvSpPr>
        <p:spPr>
          <a:xfrm>
            <a:off x="1692275" y="5300663"/>
            <a:ext cx="5487988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/>
              <a:t>忠则</a:t>
            </a:r>
            <a:r>
              <a:rPr lang="en-US" altLang="zh-CN" b="1"/>
              <a:t>《</a:t>
            </a:r>
            <a:r>
              <a:rPr lang="zh-CN" altLang="en-US" b="1"/>
              <a:t>出师</a:t>
            </a:r>
            <a:r>
              <a:rPr lang="en-US" altLang="zh-CN" b="1"/>
              <a:t>》</a:t>
            </a:r>
            <a:r>
              <a:rPr lang="zh-CN" altLang="en-US" b="1"/>
              <a:t>，孝则</a:t>
            </a:r>
            <a:r>
              <a:rPr lang="en-US" altLang="zh-CN" b="1"/>
              <a:t>《</a:t>
            </a:r>
            <a:r>
              <a:rPr lang="zh-CN" altLang="en-US" b="1"/>
              <a:t>陈情</a:t>
            </a:r>
            <a:r>
              <a:rPr lang="en-US" altLang="zh-CN" b="1"/>
              <a:t>》</a:t>
            </a:r>
            <a:endParaRPr lang="en-US" altLang="zh-CN" b="1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3077" grpId="0"/>
      <p:bldP spid="307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Rectangle 2"/>
          <p:cNvSpPr/>
          <p:nvPr/>
        </p:nvSpPr>
        <p:spPr>
          <a:xfrm>
            <a:off x="1187450" y="914400"/>
            <a:ext cx="3079750" cy="4967288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kumimoji="1" lang="zh-CN" altLang="en-US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既无叔伯 ，终</a:t>
            </a:r>
            <a:r>
              <a:rPr kumimoji="1" lang="zh-CN" altLang="en-US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鲜</a:t>
            </a:r>
            <a:r>
              <a:rPr kumimoji="1" lang="zh-CN" altLang="en-US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兄弟 ，门衰</a:t>
            </a:r>
            <a:r>
              <a:rPr kumimoji="1" lang="zh-CN" altLang="en-US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祚</a:t>
            </a:r>
            <a:r>
              <a:rPr kumimoji="1" lang="zh-CN" altLang="en-US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薄 ，晚有儿</a:t>
            </a:r>
            <a:r>
              <a:rPr kumimoji="1" lang="zh-CN" altLang="en-US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息</a:t>
            </a:r>
            <a:r>
              <a:rPr kumimoji="1" lang="zh-CN" altLang="en-US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。外无</a:t>
            </a:r>
            <a:r>
              <a:rPr kumimoji="1" lang="zh-CN" altLang="en-US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期功</a:t>
            </a:r>
            <a:r>
              <a:rPr kumimoji="1" lang="zh-CN" altLang="en-US" b="1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强近</a:t>
            </a:r>
            <a:r>
              <a:rPr kumimoji="1" lang="zh-CN" altLang="en-US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之亲 ，内无应门五尺之僮 ，</a:t>
            </a:r>
            <a:r>
              <a:rPr kumimoji="1" lang="zh-CN" altLang="en-US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茕茕孑立 </a:t>
            </a:r>
            <a:r>
              <a:rPr kumimoji="1" lang="zh-CN" altLang="en-US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，形影相</a:t>
            </a:r>
            <a:r>
              <a:rPr kumimoji="1" lang="zh-CN" altLang="en-US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吊</a:t>
            </a:r>
            <a:r>
              <a:rPr kumimoji="1" lang="zh-CN" altLang="en-US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。而刘夙</a:t>
            </a:r>
            <a:r>
              <a:rPr kumimoji="1" lang="zh-CN" altLang="en-US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婴</a:t>
            </a:r>
            <a:r>
              <a:rPr kumimoji="1" lang="zh-CN" altLang="en-US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疾病 ，常在床</a:t>
            </a:r>
            <a:r>
              <a:rPr kumimoji="1" lang="zh-CN" altLang="en-US" b="1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蓐</a:t>
            </a:r>
            <a:r>
              <a:rPr kumimoji="1" lang="zh-CN" altLang="en-US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，臣侍</a:t>
            </a:r>
            <a:r>
              <a:rPr kumimoji="1" lang="zh-CN" altLang="en-US" b="1">
                <a:latin typeface="Times New Roman" pitchFamily="18" charset="0"/>
                <a:ea typeface="楷体_GB2312" pitchFamily="49" charset="-122"/>
              </a:rPr>
              <a:t>汤药</a:t>
            </a:r>
            <a:r>
              <a:rPr kumimoji="1" lang="zh-CN" altLang="en-US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，未曾废离。</a:t>
            </a:r>
            <a:endParaRPr kumimoji="1" lang="zh-CN" altLang="en-US" b="1">
              <a:solidFill>
                <a:srgbClr val="000000"/>
              </a:solidFill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4339" name="Text Box 4"/>
          <p:cNvSpPr/>
          <p:nvPr/>
        </p:nvSpPr>
        <p:spPr>
          <a:xfrm>
            <a:off x="4605338" y="620713"/>
            <a:ext cx="4538662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b="1">
                <a:solidFill>
                  <a:srgbClr val="FF0000"/>
                </a:solidFill>
              </a:rPr>
              <a:t>少</a:t>
            </a:r>
            <a:endParaRPr kumimoji="1" lang="zh-CN" altLang="en-US" b="1">
              <a:solidFill>
                <a:srgbClr val="FF0000"/>
              </a:solidFill>
            </a:endParaRPr>
          </a:p>
        </p:txBody>
      </p:sp>
      <p:sp>
        <p:nvSpPr>
          <p:cNvPr id="14340" name="Text Box 5"/>
          <p:cNvSpPr/>
          <p:nvPr/>
        </p:nvSpPr>
        <p:spPr>
          <a:xfrm>
            <a:off x="4605338" y="1916113"/>
            <a:ext cx="4538662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b="1">
                <a:solidFill>
                  <a:srgbClr val="FF3300"/>
                </a:solidFill>
              </a:rPr>
              <a:t>子</a:t>
            </a:r>
            <a:endParaRPr kumimoji="1" lang="zh-CN" altLang="en-US" b="1">
              <a:solidFill>
                <a:srgbClr val="FF3300"/>
              </a:solidFill>
            </a:endParaRPr>
          </a:p>
        </p:txBody>
      </p:sp>
      <p:sp>
        <p:nvSpPr>
          <p:cNvPr id="14341" name="Text Box 6"/>
          <p:cNvSpPr/>
          <p:nvPr/>
        </p:nvSpPr>
        <p:spPr>
          <a:xfrm>
            <a:off x="4605338" y="1341438"/>
            <a:ext cx="4538662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b="1">
                <a:solidFill>
                  <a:srgbClr val="FF3300"/>
                </a:solidFill>
              </a:rPr>
              <a:t>福泽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 </a:t>
            </a: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 </a:t>
            </a:r>
            <a:endParaRPr kumimoji="1"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2" name="Text Box 7"/>
          <p:cNvSpPr/>
          <p:nvPr/>
        </p:nvSpPr>
        <p:spPr>
          <a:xfrm>
            <a:off x="4605338" y="2420938"/>
            <a:ext cx="4538662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b="1">
                <a:solidFill>
                  <a:srgbClr val="FF0000"/>
                </a:solidFill>
              </a:rPr>
              <a:t>比较亲近</a:t>
            </a:r>
            <a:endParaRPr kumimoji="1" lang="zh-CN" altLang="en-US" b="1">
              <a:solidFill>
                <a:srgbClr val="FF0000"/>
              </a:solidFill>
            </a:endParaRPr>
          </a:p>
        </p:txBody>
      </p:sp>
      <p:sp>
        <p:nvSpPr>
          <p:cNvPr id="14343" name="Text Box 8"/>
          <p:cNvSpPr/>
          <p:nvPr/>
        </p:nvSpPr>
        <p:spPr>
          <a:xfrm>
            <a:off x="4605338" y="3141663"/>
            <a:ext cx="4538662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b="1">
                <a:solidFill>
                  <a:srgbClr val="FF0000"/>
                </a:solidFill>
              </a:rPr>
              <a:t>孤单无靠地独立生活</a:t>
            </a:r>
            <a:endParaRPr kumimoji="1" lang="zh-CN" altLang="en-US" b="1">
              <a:solidFill>
                <a:srgbClr val="FF0000"/>
              </a:solidFill>
            </a:endParaRPr>
          </a:p>
        </p:txBody>
      </p:sp>
      <p:sp>
        <p:nvSpPr>
          <p:cNvPr id="14344" name="Text Box 9"/>
          <p:cNvSpPr/>
          <p:nvPr/>
        </p:nvSpPr>
        <p:spPr>
          <a:xfrm>
            <a:off x="4605338" y="3860800"/>
            <a:ext cx="4538662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b="1">
                <a:solidFill>
                  <a:srgbClr val="FF3300"/>
                </a:solidFill>
              </a:rPr>
              <a:t>安慰</a:t>
            </a:r>
            <a:endParaRPr kumimoji="1" lang="zh-CN" altLang="en-US" b="1">
              <a:solidFill>
                <a:srgbClr val="FF3300"/>
              </a:solidFill>
            </a:endParaRPr>
          </a:p>
        </p:txBody>
      </p:sp>
      <p:sp>
        <p:nvSpPr>
          <p:cNvPr id="14345" name="Text Box 10"/>
          <p:cNvSpPr/>
          <p:nvPr/>
        </p:nvSpPr>
        <p:spPr>
          <a:xfrm>
            <a:off x="4605338" y="4581525"/>
            <a:ext cx="4538662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b="1">
                <a:solidFill>
                  <a:srgbClr val="FF0000"/>
                </a:solidFill>
              </a:rPr>
              <a:t>缠绕</a:t>
            </a:r>
            <a:endParaRPr kumimoji="1"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6" name="Text Box 11"/>
          <p:cNvSpPr/>
          <p:nvPr/>
        </p:nvSpPr>
        <p:spPr>
          <a:xfrm>
            <a:off x="4605338" y="5300663"/>
            <a:ext cx="4538662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en-US" altLang="zh-CN" b="1">
                <a:solidFill>
                  <a:srgbClr val="FF0000"/>
                </a:solidFill>
              </a:rPr>
              <a:t>”</a:t>
            </a:r>
            <a:r>
              <a:rPr kumimoji="1" lang="zh-CN" altLang="en-US" b="1">
                <a:solidFill>
                  <a:srgbClr val="FF0000"/>
                </a:solidFill>
              </a:rPr>
              <a:t>褥“</a:t>
            </a:r>
            <a:endParaRPr kumimoji="1"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  <p:bldP spid="14340" grpId="0"/>
      <p:bldP spid="14341" grpId="0"/>
      <p:bldP spid="14342" grpId="0"/>
      <p:bldP spid="14343" grpId="0"/>
      <p:bldP spid="14344" grpId="0"/>
      <p:bldP spid="14345" grpId="0"/>
      <p:bldP spid="143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Oval 10"/>
          <p:cNvSpPr/>
          <p:nvPr/>
        </p:nvSpPr>
        <p:spPr>
          <a:xfrm>
            <a:off x="0" y="476250"/>
            <a:ext cx="2087563" cy="793750"/>
          </a:xfrm>
          <a:prstGeom prst="ellipse">
            <a:avLst/>
          </a:prstGeom>
          <a:solidFill>
            <a:schemeClr val="accent1"/>
          </a:solidFill>
          <a:ln>
            <a:solidFill>
              <a:prstClr val="black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>
                <a:solidFill>
                  <a:srgbClr val="000000"/>
                </a:solidFill>
              </a:rPr>
              <a:t>总起句</a:t>
            </a:r>
            <a:r>
              <a:rPr lang="en-US" altLang="zh-CN" b="1">
                <a:solidFill>
                  <a:srgbClr val="000000"/>
                </a:solidFill>
              </a:rPr>
              <a:t>?</a:t>
            </a:r>
            <a:endParaRPr lang="en-US" altLang="zh-CN" b="1">
              <a:solidFill>
                <a:srgbClr val="000000"/>
              </a:solidFill>
            </a:endParaRPr>
          </a:p>
        </p:txBody>
      </p:sp>
      <p:sp>
        <p:nvSpPr>
          <p:cNvPr id="15363" name="AutoShape 11"/>
          <p:cNvSpPr/>
          <p:nvPr/>
        </p:nvSpPr>
        <p:spPr>
          <a:xfrm>
            <a:off x="2411413" y="549275"/>
            <a:ext cx="6732587" cy="576263"/>
          </a:xfrm>
          <a:prstGeom prst="flowChartAlternateProcess">
            <a:avLst/>
          </a:prstGeom>
          <a:solidFill>
            <a:schemeClr val="accent1"/>
          </a:solidFill>
          <a:ln>
            <a:solidFill>
              <a:prstClr val="black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>
                <a:solidFill>
                  <a:srgbClr val="000000"/>
                </a:solidFill>
                <a:ea typeface="隶书" pitchFamily="49" charset="-122"/>
              </a:rPr>
              <a:t>臣以险衅，夙遭闵凶</a:t>
            </a:r>
            <a:r>
              <a:rPr lang="en-US" altLang="zh-CN" b="1">
                <a:solidFill>
                  <a:srgbClr val="000000"/>
                </a:solidFill>
                <a:ea typeface="隶书" pitchFamily="49" charset="-122"/>
              </a:rPr>
              <a:t>(</a:t>
            </a:r>
            <a:r>
              <a:rPr kumimoji="1" lang="zh-CN" altLang="en-US" b="1">
                <a:solidFill>
                  <a:srgbClr val="3333CC"/>
                </a:solidFill>
                <a:ea typeface="华文新魏" pitchFamily="2" charset="-122"/>
              </a:rPr>
              <a:t>陈以往之情</a:t>
            </a:r>
            <a:r>
              <a:rPr kumimoji="1" lang="en-US" altLang="zh-CN" b="1">
                <a:solidFill>
                  <a:srgbClr val="FF3300"/>
                </a:solidFill>
                <a:ea typeface="华文新魏" pitchFamily="2" charset="-122"/>
              </a:rPr>
              <a:t>)</a:t>
            </a:r>
            <a:r>
              <a:rPr lang="zh-CN" altLang="en-US" b="1">
                <a:solidFill>
                  <a:srgbClr val="000000"/>
                </a:solidFill>
                <a:ea typeface="黑体" panose="02010609060101010101" pitchFamily="2" charset="-122"/>
              </a:rPr>
              <a:t>：</a:t>
            </a:r>
            <a:endParaRPr lang="zh-CN" altLang="en-US" b="1">
              <a:solidFill>
                <a:srgbClr val="000000"/>
              </a:solidFill>
              <a:ea typeface="黑体" panose="02010609060101010101" pitchFamily="2" charset="-122"/>
            </a:endParaRPr>
          </a:p>
        </p:txBody>
      </p:sp>
      <p:sp>
        <p:nvSpPr>
          <p:cNvPr id="15364" name="Rectangle 13"/>
          <p:cNvSpPr>
            <a:spLocks noRot="1"/>
          </p:cNvSpPr>
          <p:nvPr/>
        </p:nvSpPr>
        <p:spPr>
          <a:xfrm>
            <a:off x="684213" y="1052513"/>
            <a:ext cx="8208962" cy="2159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4400">
              <a:solidFill>
                <a:schemeClr val="tx2"/>
              </a:solidFill>
            </a:endParaRPr>
          </a:p>
        </p:txBody>
      </p:sp>
      <p:sp>
        <p:nvSpPr>
          <p:cNvPr id="15365" name="AutoShape 14"/>
          <p:cNvSpPr/>
          <p:nvPr/>
        </p:nvSpPr>
        <p:spPr>
          <a:xfrm>
            <a:off x="1836738" y="2133600"/>
            <a:ext cx="3022600" cy="430213"/>
          </a:xfrm>
          <a:prstGeom prst="flowChartAlternateProcess">
            <a:avLst/>
          </a:prstGeom>
          <a:solidFill>
            <a:schemeClr val="accent1"/>
          </a:solidFill>
          <a:ln>
            <a:solidFill>
              <a:srgbClr val="FF33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3300"/>
                </a:solidFill>
                <a:ea typeface="黑体" panose="02010609060101010101" pitchFamily="2" charset="-122"/>
              </a:rPr>
              <a:t>父死母嫁</a:t>
            </a:r>
            <a:endParaRPr lang="zh-CN" altLang="en-US" sz="2400" b="1">
              <a:solidFill>
                <a:srgbClr val="FF3300"/>
              </a:solidFill>
              <a:ea typeface="黑体" panose="02010609060101010101" pitchFamily="2" charset="-122"/>
            </a:endParaRPr>
          </a:p>
        </p:txBody>
      </p:sp>
      <p:sp>
        <p:nvSpPr>
          <p:cNvPr id="15366" name="AutoShape 16"/>
          <p:cNvSpPr/>
          <p:nvPr/>
        </p:nvSpPr>
        <p:spPr>
          <a:xfrm>
            <a:off x="2124075" y="2852738"/>
            <a:ext cx="2592388" cy="431800"/>
          </a:xfrm>
          <a:prstGeom prst="flowChartAlternateProcess">
            <a:avLst/>
          </a:prstGeom>
          <a:solidFill>
            <a:schemeClr val="accent1"/>
          </a:solidFill>
          <a:ln>
            <a:solidFill>
              <a:srgbClr val="FF33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3300"/>
                </a:solidFill>
                <a:ea typeface="黑体" panose="02010609060101010101" pitchFamily="2" charset="-122"/>
              </a:rPr>
              <a:t>祖母抚养</a:t>
            </a:r>
            <a:endParaRPr lang="zh-CN" altLang="en-US" sz="2400" b="1">
              <a:solidFill>
                <a:srgbClr val="FF3300"/>
              </a:solidFill>
              <a:ea typeface="黑体" panose="02010609060101010101" pitchFamily="2" charset="-122"/>
            </a:endParaRPr>
          </a:p>
        </p:txBody>
      </p:sp>
      <p:sp>
        <p:nvSpPr>
          <p:cNvPr id="15367" name="AutoShape 17"/>
          <p:cNvSpPr/>
          <p:nvPr/>
        </p:nvSpPr>
        <p:spPr>
          <a:xfrm>
            <a:off x="1763713" y="3573463"/>
            <a:ext cx="3240087" cy="431800"/>
          </a:xfrm>
          <a:prstGeom prst="flowChartAlternateProcess">
            <a:avLst/>
          </a:prstGeom>
          <a:solidFill>
            <a:schemeClr val="accent1"/>
          </a:solidFill>
          <a:ln>
            <a:solidFill>
              <a:srgbClr val="FF33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3300"/>
                </a:solidFill>
                <a:ea typeface="黑体" panose="02010609060101010101" pitchFamily="2" charset="-122"/>
              </a:rPr>
              <a:t>少年多病</a:t>
            </a:r>
            <a:endParaRPr lang="zh-CN" altLang="en-US" sz="2400" b="1">
              <a:solidFill>
                <a:srgbClr val="FF3300"/>
              </a:solidFill>
              <a:ea typeface="黑体" panose="02010609060101010101" pitchFamily="2" charset="-122"/>
            </a:endParaRPr>
          </a:p>
        </p:txBody>
      </p:sp>
      <p:sp>
        <p:nvSpPr>
          <p:cNvPr id="15368" name="AutoShape 18"/>
          <p:cNvSpPr/>
          <p:nvPr/>
        </p:nvSpPr>
        <p:spPr>
          <a:xfrm>
            <a:off x="1763713" y="4365625"/>
            <a:ext cx="2952750" cy="431800"/>
          </a:xfrm>
          <a:prstGeom prst="flowChartAlternateProcess">
            <a:avLst/>
          </a:prstGeom>
          <a:solidFill>
            <a:schemeClr val="accent1"/>
          </a:solidFill>
          <a:ln>
            <a:solidFill>
              <a:srgbClr val="FF33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3300"/>
                </a:solidFill>
                <a:ea typeface="黑体" panose="02010609060101010101" pitchFamily="2" charset="-122"/>
              </a:rPr>
              <a:t>无亲无戚</a:t>
            </a:r>
            <a:endParaRPr lang="zh-CN" altLang="en-US" sz="2400" b="1">
              <a:solidFill>
                <a:srgbClr val="FF3300"/>
              </a:solidFill>
              <a:ea typeface="黑体" panose="02010609060101010101" pitchFamily="2" charset="-122"/>
            </a:endParaRPr>
          </a:p>
        </p:txBody>
      </p:sp>
      <p:sp>
        <p:nvSpPr>
          <p:cNvPr id="15369" name="AutoShape 19"/>
          <p:cNvSpPr/>
          <p:nvPr/>
        </p:nvSpPr>
        <p:spPr>
          <a:xfrm>
            <a:off x="1763713" y="5157788"/>
            <a:ext cx="2952750" cy="431800"/>
          </a:xfrm>
          <a:prstGeom prst="flowChartAlternateProcess">
            <a:avLst/>
          </a:prstGeom>
          <a:solidFill>
            <a:schemeClr val="accent1"/>
          </a:solidFill>
          <a:ln>
            <a:solidFill>
              <a:srgbClr val="FF33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3300"/>
                </a:solidFill>
                <a:ea typeface="黑体" panose="02010609060101010101" pitchFamily="2" charset="-122"/>
              </a:rPr>
              <a:t>祖母病卧</a:t>
            </a:r>
            <a:endParaRPr lang="zh-CN" altLang="en-US" sz="2400" b="1">
              <a:solidFill>
                <a:srgbClr val="FF3300"/>
              </a:solidFill>
              <a:ea typeface="黑体" panose="02010609060101010101" pitchFamily="2" charset="-122"/>
            </a:endParaRPr>
          </a:p>
        </p:txBody>
      </p:sp>
      <p:sp>
        <p:nvSpPr>
          <p:cNvPr id="15370" name="AutoShape 20"/>
          <p:cNvSpPr/>
          <p:nvPr/>
        </p:nvSpPr>
        <p:spPr>
          <a:xfrm>
            <a:off x="3924300" y="2349500"/>
            <a:ext cx="215900" cy="2951163"/>
          </a:xfrm>
          <a:prstGeom prst="rightBrace">
            <a:avLst>
              <a:gd name="adj1" fmla="val 113909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en-US" b="1"/>
          </a:p>
        </p:txBody>
      </p:sp>
      <p:sp>
        <p:nvSpPr>
          <p:cNvPr id="15371" name="AutoShape 22"/>
          <p:cNvSpPr/>
          <p:nvPr/>
        </p:nvSpPr>
        <p:spPr>
          <a:xfrm>
            <a:off x="4140200" y="2924175"/>
            <a:ext cx="3240088" cy="433388"/>
          </a:xfrm>
          <a:prstGeom prst="flowChartAlternateProcess">
            <a:avLst/>
          </a:prstGeom>
          <a:solidFill>
            <a:schemeClr val="accent1"/>
          </a:solidFill>
          <a:ln>
            <a:solidFill>
              <a:srgbClr val="761704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chemeClr val="tx2"/>
                </a:solidFill>
                <a:ea typeface="黑体" panose="02010609060101010101" pitchFamily="2" charset="-122"/>
              </a:rPr>
              <a:t>零丁孤苦</a:t>
            </a:r>
            <a:endParaRPr lang="zh-CN" altLang="en-US" sz="2400" b="1">
              <a:solidFill>
                <a:schemeClr val="tx2"/>
              </a:solidFill>
              <a:ea typeface="黑体" panose="02010609060101010101" pitchFamily="2" charset="-122"/>
            </a:endParaRPr>
          </a:p>
        </p:txBody>
      </p:sp>
      <p:sp>
        <p:nvSpPr>
          <p:cNvPr id="15372" name="AutoShape 23"/>
          <p:cNvSpPr/>
          <p:nvPr/>
        </p:nvSpPr>
        <p:spPr>
          <a:xfrm>
            <a:off x="4140200" y="4076700"/>
            <a:ext cx="3384550" cy="431800"/>
          </a:xfrm>
          <a:prstGeom prst="flowChartAlternateProcess">
            <a:avLst/>
          </a:prstGeom>
          <a:solidFill>
            <a:schemeClr val="accent1"/>
          </a:solidFill>
          <a:ln>
            <a:solidFill>
              <a:srgbClr val="761704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chemeClr val="tx2"/>
                </a:solidFill>
                <a:ea typeface="黑体" panose="02010609060101010101" pitchFamily="2" charset="-122"/>
              </a:rPr>
              <a:t>未曾废离</a:t>
            </a:r>
            <a:endParaRPr lang="zh-CN" altLang="en-US" sz="2400" b="1">
              <a:solidFill>
                <a:schemeClr val="tx2"/>
              </a:solidFill>
              <a:ea typeface="黑体" panose="02010609060101010101" pitchFamily="2" charset="-122"/>
            </a:endParaRPr>
          </a:p>
        </p:txBody>
      </p:sp>
      <p:sp>
        <p:nvSpPr>
          <p:cNvPr id="15373" name="AutoShape 25"/>
          <p:cNvSpPr/>
          <p:nvPr/>
        </p:nvSpPr>
        <p:spPr>
          <a:xfrm>
            <a:off x="5076825" y="3500438"/>
            <a:ext cx="144463" cy="504825"/>
          </a:xfrm>
          <a:prstGeom prst="upDownArrow">
            <a:avLst>
              <a:gd name="adj1" fmla="val 50000"/>
              <a:gd name="adj2" fmla="val 69566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en-US" b="1"/>
          </a:p>
        </p:txBody>
      </p:sp>
      <p:sp>
        <p:nvSpPr>
          <p:cNvPr id="15374" name="AutoShape 27"/>
          <p:cNvSpPr/>
          <p:nvPr/>
        </p:nvSpPr>
        <p:spPr>
          <a:xfrm>
            <a:off x="5292725" y="1700213"/>
            <a:ext cx="2987675" cy="792162"/>
          </a:xfrm>
          <a:prstGeom prst="wedgeRoundRectCallout">
            <a:avLst>
              <a:gd name="adj1" fmla="val -56963"/>
              <a:gd name="adj2" fmla="val 91481"/>
              <a:gd name="adj3" fmla="val 16667"/>
            </a:avLst>
          </a:prstGeom>
          <a:solidFill>
            <a:schemeClr val="bg2"/>
          </a:solidFill>
          <a:ln>
            <a:solidFill>
              <a:srgbClr val="761704"/>
            </a:solidFill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臣无祖母         无以至今日：</a:t>
            </a:r>
            <a:endParaRPr lang="zh-CN" altLang="en-US" sz="2400" b="1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恩深似海</a:t>
            </a:r>
            <a:endParaRPr lang="zh-CN" altLang="en-US" sz="2400" b="1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5375" name="AutoShape 28"/>
          <p:cNvSpPr/>
          <p:nvPr/>
        </p:nvSpPr>
        <p:spPr>
          <a:xfrm>
            <a:off x="6372225" y="4797425"/>
            <a:ext cx="1944688" cy="863600"/>
          </a:xfrm>
          <a:prstGeom prst="wedgeRoundRectCallout">
            <a:avLst>
              <a:gd name="adj1" fmla="val -64532"/>
              <a:gd name="adj2" fmla="val -94852"/>
              <a:gd name="adj3" fmla="val 16667"/>
            </a:avLst>
          </a:prstGeom>
          <a:solidFill>
            <a:schemeClr val="bg2"/>
          </a:solidFill>
          <a:ln>
            <a:solidFill>
              <a:srgbClr val="761704"/>
            </a:solidFill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祖母无臣        无以终余年：责无旁贷</a:t>
            </a:r>
            <a:endParaRPr lang="zh-CN" altLang="en-US" sz="2400" b="1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5376" name="AutoShape 29"/>
          <p:cNvSpPr/>
          <p:nvPr/>
        </p:nvSpPr>
        <p:spPr>
          <a:xfrm>
            <a:off x="1619250" y="2276475"/>
            <a:ext cx="217488" cy="3095625"/>
          </a:xfrm>
          <a:prstGeom prst="leftBrace">
            <a:avLst>
              <a:gd name="adj1" fmla="val 118613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en-US" b="1"/>
          </a:p>
        </p:txBody>
      </p:sp>
      <p:sp>
        <p:nvSpPr>
          <p:cNvPr id="15377" name="AutoShape 30"/>
          <p:cNvSpPr/>
          <p:nvPr/>
        </p:nvSpPr>
        <p:spPr>
          <a:xfrm>
            <a:off x="468313" y="2276475"/>
            <a:ext cx="863600" cy="3167063"/>
          </a:xfrm>
          <a:prstGeom prst="flowChartAlternateProcess">
            <a:avLst/>
          </a:prstGeom>
          <a:solidFill>
            <a:schemeClr val="accent1"/>
          </a:solidFill>
          <a:ln>
            <a:solidFill>
              <a:srgbClr val="FF00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400">
                <a:solidFill>
                  <a:srgbClr val="FF3300"/>
                </a:solidFill>
                <a:ea typeface="黑体" panose="02010609060101010101" pitchFamily="2" charset="-122"/>
              </a:rPr>
              <a:t>祖</a:t>
            </a:r>
            <a:endParaRPr lang="zh-CN" altLang="en-US" sz="2400">
              <a:solidFill>
                <a:srgbClr val="FF3300"/>
              </a:solidFill>
              <a:ea typeface="黑体" panose="02010609060101010101" pitchFamily="2" charset="-122"/>
            </a:endParaRPr>
          </a:p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400">
                <a:solidFill>
                  <a:srgbClr val="FF3300"/>
                </a:solidFill>
                <a:ea typeface="黑体" panose="02010609060101010101" pitchFamily="2" charset="-122"/>
              </a:rPr>
              <a:t>孙</a:t>
            </a:r>
            <a:endParaRPr lang="zh-CN" altLang="en-US" sz="2400">
              <a:solidFill>
                <a:srgbClr val="FF3300"/>
              </a:solidFill>
              <a:ea typeface="黑体" panose="02010609060101010101" pitchFamily="2" charset="-122"/>
            </a:endParaRPr>
          </a:p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400">
                <a:solidFill>
                  <a:srgbClr val="FF3300"/>
                </a:solidFill>
                <a:ea typeface="黑体" panose="02010609060101010101" pitchFamily="2" charset="-122"/>
              </a:rPr>
              <a:t>相</a:t>
            </a:r>
            <a:endParaRPr lang="zh-CN" altLang="en-US" sz="2400">
              <a:solidFill>
                <a:srgbClr val="FF3300"/>
              </a:solidFill>
              <a:ea typeface="黑体" panose="02010609060101010101" pitchFamily="2" charset="-122"/>
            </a:endParaRPr>
          </a:p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400">
                <a:solidFill>
                  <a:srgbClr val="FF3300"/>
                </a:solidFill>
                <a:ea typeface="黑体" panose="02010609060101010101" pitchFamily="2" charset="-122"/>
              </a:rPr>
              <a:t>依</a:t>
            </a:r>
            <a:endParaRPr lang="zh-CN" altLang="en-US" sz="2400">
              <a:solidFill>
                <a:srgbClr val="FF3300"/>
              </a:solidFill>
              <a:ea typeface="黑体" panose="02010609060101010101" pitchFamily="2" charset="-122"/>
            </a:endParaRPr>
          </a:p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400">
                <a:solidFill>
                  <a:srgbClr val="FF3300"/>
                </a:solidFill>
                <a:ea typeface="黑体" panose="02010609060101010101" pitchFamily="2" charset="-122"/>
              </a:rPr>
              <a:t>为</a:t>
            </a:r>
            <a:endParaRPr lang="zh-CN" altLang="en-US" sz="2400">
              <a:solidFill>
                <a:srgbClr val="FF3300"/>
              </a:solidFill>
              <a:ea typeface="黑体" panose="02010609060101010101" pitchFamily="2" charset="-122"/>
            </a:endParaRPr>
          </a:p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400">
                <a:solidFill>
                  <a:srgbClr val="FF3300"/>
                </a:solidFill>
                <a:ea typeface="黑体" panose="02010609060101010101" pitchFamily="2" charset="-122"/>
              </a:rPr>
              <a:t>命</a:t>
            </a:r>
            <a:endParaRPr lang="zh-CN" altLang="en-US" sz="2400">
              <a:solidFill>
                <a:srgbClr val="FF3300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5" grpId="0"/>
      <p:bldP spid="15366" grpId="0"/>
      <p:bldP spid="15367" grpId="0"/>
      <p:bldP spid="15368" grpId="0"/>
      <p:bldP spid="15369" grpId="0"/>
      <p:bldP spid="15370" grpId="0"/>
      <p:bldP spid="15371" grpId="0"/>
      <p:bldP spid="15372" grpId="0"/>
      <p:bldP spid="15373" grpId="0"/>
      <p:bldP spid="15374" grpId="0"/>
      <p:bldP spid="15375" grpId="0"/>
      <p:bldP spid="15376" grpId="0"/>
      <p:bldP spid="1537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/>
              <a:t>写作指引</a:t>
            </a:r>
            <a:endParaRPr lang="zh-CN" altLang="en-US"/>
          </a:p>
        </p:txBody>
      </p:sp>
      <p:sp>
        <p:nvSpPr>
          <p:cNvPr id="1638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/>
            <a:r>
              <a:rPr lang="en-US" altLang="zh-CN" b="1"/>
              <a:t>1</a:t>
            </a:r>
            <a:r>
              <a:rPr lang="zh-CN" altLang="en-US" b="1"/>
              <a:t>、</a:t>
            </a:r>
            <a:r>
              <a:rPr lang="zh-CN" altLang="en-US" b="1">
                <a:solidFill>
                  <a:srgbClr val="FF3300"/>
                </a:solidFill>
              </a:rPr>
              <a:t>四字句连用</a:t>
            </a:r>
            <a:r>
              <a:rPr lang="zh-CN" altLang="en-US" b="1"/>
              <a:t>，语势连贯，让人感到灾祸接踵而来，顿生同情。</a:t>
            </a:r>
            <a:endParaRPr lang="zh-CN" altLang="en-US" b="1"/>
          </a:p>
          <a:p>
            <a:pPr lvl="0" eaLnBrk="1" hangingPunct="1"/>
            <a:r>
              <a:rPr lang="en-US" altLang="zh-CN" b="1"/>
              <a:t>2</a:t>
            </a:r>
            <a:r>
              <a:rPr lang="zh-CN" altLang="en-US" b="1"/>
              <a:t>、</a:t>
            </a:r>
            <a:r>
              <a:rPr lang="zh-CN" altLang="en-US" b="1">
                <a:solidFill>
                  <a:srgbClr val="FF3300"/>
                </a:solidFill>
              </a:rPr>
              <a:t>白描</a:t>
            </a:r>
            <a:r>
              <a:rPr lang="zh-CN" altLang="en-US" b="1"/>
              <a:t>：“茕茕孑立，形影相吊”，写出形单影只，孤独寂寥之状。</a:t>
            </a:r>
            <a:endParaRPr lang="zh-CN" altLang="en-US" b="1"/>
          </a:p>
          <a:p>
            <a:pPr lvl="0" eaLnBrk="1" hangingPunct="1"/>
            <a:r>
              <a:rPr lang="en-US" altLang="zh-CN" b="1"/>
              <a:t>3</a:t>
            </a:r>
            <a:r>
              <a:rPr lang="zh-CN" altLang="en-US" b="1"/>
              <a:t>、</a:t>
            </a:r>
            <a:r>
              <a:rPr lang="zh-CN" altLang="en-US" b="1">
                <a:solidFill>
                  <a:srgbClr val="FF3300"/>
                </a:solidFill>
              </a:rPr>
              <a:t>对偶</a:t>
            </a:r>
            <a:r>
              <a:rPr lang="zh-CN" altLang="en-US" b="1"/>
              <a:t>，“外无，内无” ，写出自己举目无亲，后代尚小的情境。</a:t>
            </a:r>
            <a:endParaRPr lang="zh-CN" altLang="en-US" b="1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Text Box 2"/>
          <p:cNvSpPr/>
          <p:nvPr/>
        </p:nvSpPr>
        <p:spPr>
          <a:xfrm>
            <a:off x="2987675" y="2205038"/>
            <a:ext cx="3529013" cy="823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800" b="1">
                <a:solidFill>
                  <a:srgbClr val="FF0000"/>
                </a:solidFill>
              </a:rPr>
              <a:t>第二课时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xfrm>
            <a:off x="323850" y="0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 algn="l" eaLnBrk="1" hangingPunct="1"/>
            <a:r>
              <a:rPr lang="zh-CN" altLang="en-US" sz="4000"/>
              <a:t>研读第二自然段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18435" name="Rectangle 3"/>
          <p:cNvSpPr>
            <a:spLocks noGrp="1"/>
          </p:cNvSpPr>
          <p:nvPr>
            <p:ph type="body" idx="1"/>
          </p:nvPr>
        </p:nvSpPr>
        <p:spPr>
          <a:xfrm>
            <a:off x="457200" y="981075"/>
            <a:ext cx="8229600" cy="5876925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/>
            <a:r>
              <a:rPr lang="zh-CN" altLang="en-US" b="1">
                <a:solidFill>
                  <a:srgbClr val="FF0000"/>
                </a:solidFill>
                <a:latin typeface="宋体" pitchFamily="2" charset="-122"/>
              </a:rPr>
              <a:t>逮</a:t>
            </a:r>
            <a:r>
              <a:rPr lang="zh-CN" altLang="en-US" b="1">
                <a:latin typeface="宋体" pitchFamily="2" charset="-122"/>
              </a:rPr>
              <a:t>奉圣朝：          </a:t>
            </a:r>
            <a:r>
              <a:rPr lang="zh-CN" altLang="en-US" b="1">
                <a:solidFill>
                  <a:srgbClr val="FF0000"/>
                </a:solidFill>
                <a:latin typeface="宋体" pitchFamily="2" charset="-122"/>
              </a:rPr>
              <a:t>沐浴清化</a:t>
            </a:r>
            <a:r>
              <a:rPr lang="zh-CN" altLang="en-US" b="1">
                <a:latin typeface="宋体" pitchFamily="2" charset="-122"/>
              </a:rPr>
              <a:t>：</a:t>
            </a:r>
            <a:endParaRPr lang="zh-CN" altLang="en-US" b="1">
              <a:latin typeface="宋体" pitchFamily="2" charset="-122"/>
            </a:endParaRPr>
          </a:p>
          <a:p>
            <a:pPr lvl="0" eaLnBrk="1" hangingPunct="1"/>
            <a:r>
              <a:rPr lang="zh-CN" altLang="en-US" b="1">
                <a:solidFill>
                  <a:srgbClr val="FF0000"/>
                </a:solidFill>
                <a:latin typeface="宋体" pitchFamily="2" charset="-122"/>
              </a:rPr>
              <a:t>察</a:t>
            </a:r>
            <a:r>
              <a:rPr lang="zh-CN" altLang="en-US" b="1">
                <a:latin typeface="宋体" pitchFamily="2" charset="-122"/>
              </a:rPr>
              <a:t>臣孝廉</a:t>
            </a:r>
            <a:r>
              <a:rPr lang="en-US" altLang="zh-CN" b="1">
                <a:latin typeface="宋体" pitchFamily="2" charset="-122"/>
              </a:rPr>
              <a:t>:           </a:t>
            </a:r>
            <a:r>
              <a:rPr lang="zh-CN" altLang="en-US" b="1">
                <a:latin typeface="宋体" pitchFamily="2" charset="-122"/>
              </a:rPr>
              <a:t>供养</a:t>
            </a:r>
            <a:r>
              <a:rPr lang="zh-CN" altLang="en-US" b="1">
                <a:solidFill>
                  <a:srgbClr val="FF0000"/>
                </a:solidFill>
                <a:latin typeface="宋体" pitchFamily="2" charset="-122"/>
              </a:rPr>
              <a:t>无主</a:t>
            </a:r>
            <a:r>
              <a:rPr lang="zh-CN" altLang="en-US" b="1">
                <a:latin typeface="宋体" pitchFamily="2" charset="-122"/>
              </a:rPr>
              <a:t>：</a:t>
            </a:r>
            <a:endParaRPr lang="zh-CN" altLang="en-US" b="1">
              <a:latin typeface="宋体" pitchFamily="2" charset="-122"/>
            </a:endParaRPr>
          </a:p>
          <a:p>
            <a:pPr lvl="0" eaLnBrk="1" hangingPunct="1"/>
            <a:r>
              <a:rPr lang="zh-CN" altLang="en-US" b="1">
                <a:solidFill>
                  <a:srgbClr val="FF0000"/>
                </a:solidFill>
                <a:latin typeface="宋体" pitchFamily="2" charset="-122"/>
              </a:rPr>
              <a:t>拜</a:t>
            </a:r>
            <a:r>
              <a:rPr lang="zh-CN" altLang="en-US" b="1">
                <a:latin typeface="宋体" pitchFamily="2" charset="-122"/>
              </a:rPr>
              <a:t>臣郎中：          </a:t>
            </a:r>
            <a:r>
              <a:rPr lang="zh-CN" altLang="en-US" b="1">
                <a:solidFill>
                  <a:srgbClr val="FF0000"/>
                </a:solidFill>
                <a:latin typeface="宋体" pitchFamily="2" charset="-122"/>
              </a:rPr>
              <a:t>寻</a:t>
            </a:r>
            <a:r>
              <a:rPr lang="zh-CN" altLang="en-US" b="1">
                <a:latin typeface="宋体" pitchFamily="2" charset="-122"/>
              </a:rPr>
              <a:t>蒙国恩： </a:t>
            </a:r>
            <a:endParaRPr lang="zh-CN" altLang="en-US" b="1">
              <a:latin typeface="宋体" pitchFamily="2" charset="-122"/>
            </a:endParaRPr>
          </a:p>
          <a:p>
            <a:pPr lvl="0" eaLnBrk="1" hangingPunct="1">
              <a:buNone/>
            </a:pPr>
            <a:r>
              <a:rPr lang="zh-CN" altLang="en-US" b="1">
                <a:solidFill>
                  <a:srgbClr val="FF0000"/>
                </a:solidFill>
                <a:latin typeface="宋体" pitchFamily="2" charset="-122"/>
              </a:rPr>
              <a:t>  除</a:t>
            </a:r>
            <a:r>
              <a:rPr lang="zh-CN" altLang="en-US" b="1">
                <a:latin typeface="宋体" pitchFamily="2" charset="-122"/>
              </a:rPr>
              <a:t>臣洗马：          非臣</a:t>
            </a:r>
            <a:r>
              <a:rPr lang="zh-CN" altLang="en-US" b="1">
                <a:solidFill>
                  <a:srgbClr val="FF0000"/>
                </a:solidFill>
                <a:latin typeface="宋体" pitchFamily="2" charset="-122"/>
              </a:rPr>
              <a:t>陨首</a:t>
            </a:r>
            <a:r>
              <a:rPr lang="zh-CN" altLang="en-US" b="1">
                <a:latin typeface="宋体" pitchFamily="2" charset="-122"/>
              </a:rPr>
              <a:t>： </a:t>
            </a:r>
            <a:endParaRPr lang="zh-CN" altLang="en-US" b="1">
              <a:latin typeface="宋体" pitchFamily="2" charset="-122"/>
            </a:endParaRPr>
          </a:p>
          <a:p>
            <a:pPr lvl="0" eaLnBrk="1" hangingPunct="1"/>
            <a:r>
              <a:rPr lang="zh-CN" altLang="en-US" b="1">
                <a:latin typeface="宋体" pitchFamily="2" charset="-122"/>
              </a:rPr>
              <a:t>所能</a:t>
            </a:r>
            <a:r>
              <a:rPr lang="zh-CN" altLang="en-US" b="1">
                <a:solidFill>
                  <a:srgbClr val="FF0000"/>
                </a:solidFill>
                <a:latin typeface="宋体" pitchFamily="2" charset="-122"/>
              </a:rPr>
              <a:t>上报</a:t>
            </a:r>
            <a:r>
              <a:rPr lang="zh-CN" altLang="en-US" b="1">
                <a:latin typeface="宋体" pitchFamily="2" charset="-122"/>
              </a:rPr>
              <a:t>：          责臣</a:t>
            </a:r>
            <a:r>
              <a:rPr lang="zh-CN" altLang="en-US" b="1">
                <a:solidFill>
                  <a:srgbClr val="FF0000"/>
                </a:solidFill>
                <a:latin typeface="宋体" pitchFamily="2" charset="-122"/>
              </a:rPr>
              <a:t>逋慢</a:t>
            </a:r>
            <a:r>
              <a:rPr lang="zh-CN" altLang="en-US" b="1">
                <a:latin typeface="宋体" pitchFamily="2" charset="-122"/>
              </a:rPr>
              <a:t>： </a:t>
            </a:r>
            <a:endParaRPr lang="zh-CN" altLang="en-US" b="1">
              <a:latin typeface="宋体" pitchFamily="2" charset="-122"/>
            </a:endParaRPr>
          </a:p>
          <a:p>
            <a:pPr lvl="0" eaLnBrk="1" hangingPunct="1"/>
            <a:r>
              <a:rPr lang="zh-CN" altLang="en-US" b="1">
                <a:latin typeface="宋体" pitchFamily="2" charset="-122"/>
              </a:rPr>
              <a:t>奉诏</a:t>
            </a:r>
            <a:r>
              <a:rPr lang="zh-CN" altLang="en-US" b="1">
                <a:solidFill>
                  <a:srgbClr val="FF0000"/>
                </a:solidFill>
                <a:latin typeface="宋体" pitchFamily="2" charset="-122"/>
              </a:rPr>
              <a:t>奔驰</a:t>
            </a:r>
            <a:r>
              <a:rPr lang="zh-CN" altLang="en-US" b="1">
                <a:latin typeface="宋体" pitchFamily="2" charset="-122"/>
              </a:rPr>
              <a:t>：          </a:t>
            </a:r>
            <a:r>
              <a:rPr lang="zh-CN" altLang="en-US" b="1">
                <a:solidFill>
                  <a:srgbClr val="FF0000"/>
                </a:solidFill>
                <a:latin typeface="宋体" pitchFamily="2" charset="-122"/>
              </a:rPr>
              <a:t>则</a:t>
            </a:r>
            <a:r>
              <a:rPr lang="zh-CN" altLang="en-US" b="1">
                <a:latin typeface="宋体" pitchFamily="2" charset="-122"/>
              </a:rPr>
              <a:t>刘病</a:t>
            </a:r>
            <a:r>
              <a:rPr lang="zh-CN" altLang="en-US" b="1">
                <a:solidFill>
                  <a:srgbClr val="FF0000"/>
                </a:solidFill>
                <a:latin typeface="宋体" pitchFamily="2" charset="-122"/>
              </a:rPr>
              <a:t>日笃</a:t>
            </a:r>
            <a:r>
              <a:rPr lang="zh-CN" altLang="en-US" b="1">
                <a:latin typeface="宋体" pitchFamily="2" charset="-122"/>
              </a:rPr>
              <a:t>： </a:t>
            </a:r>
            <a:endParaRPr lang="zh-CN" altLang="en-US" b="1">
              <a:latin typeface="宋体" pitchFamily="2" charset="-122"/>
            </a:endParaRPr>
          </a:p>
          <a:p>
            <a:pPr lvl="0" eaLnBrk="1" hangingPunct="1"/>
            <a:r>
              <a:rPr lang="zh-CN" altLang="en-US" b="1">
                <a:solidFill>
                  <a:srgbClr val="FF0000"/>
                </a:solidFill>
                <a:latin typeface="宋体" pitchFamily="2" charset="-122"/>
              </a:rPr>
              <a:t>告诉</a:t>
            </a:r>
            <a:r>
              <a:rPr lang="zh-CN" altLang="en-US" b="1">
                <a:latin typeface="宋体" pitchFamily="2" charset="-122"/>
              </a:rPr>
              <a:t>不许：          实为</a:t>
            </a:r>
            <a:r>
              <a:rPr lang="zh-CN" altLang="en-US" b="1">
                <a:solidFill>
                  <a:srgbClr val="FF0000"/>
                </a:solidFill>
                <a:latin typeface="宋体" pitchFamily="2" charset="-122"/>
              </a:rPr>
              <a:t>狼狈</a:t>
            </a:r>
            <a:r>
              <a:rPr lang="zh-CN" altLang="en-US" b="1">
                <a:latin typeface="宋体" pitchFamily="2" charset="-122"/>
              </a:rPr>
              <a:t>： </a:t>
            </a:r>
            <a:endParaRPr lang="zh-CN" altLang="en-US" b="1">
              <a:latin typeface="宋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Rectangle 3"/>
          <p:cNvSpPr>
            <a:spLocks noGrp="1"/>
          </p:cNvSpPr>
          <p:nvPr>
            <p:ph type="body" idx="1"/>
          </p:nvPr>
        </p:nvSpPr>
        <p:spPr>
          <a:xfrm>
            <a:off x="457200" y="0"/>
            <a:ext cx="8229600" cy="6858000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逮</a:t>
            </a:r>
            <a:r>
              <a:rPr lang="zh-CN" altLang="en-US" sz="2800" b="1">
                <a:latin typeface="宋体" pitchFamily="2" charset="-122"/>
              </a:rPr>
              <a:t>奉圣朝：</a:t>
            </a:r>
            <a:endParaRPr lang="en-US" altLang="zh-CN" sz="2800" b="1">
              <a:latin typeface="宋体" pitchFamily="2" charset="-122"/>
            </a:endParaRPr>
          </a:p>
          <a:p>
            <a:pPr lvl="0" eaLnBrk="1" hangingPunct="1">
              <a:lnSpc>
                <a:spcPct val="90000"/>
              </a:lnSpc>
            </a:pPr>
            <a:r>
              <a:rPr lang="zh-CN" altLang="en-US" sz="2800" b="1">
                <a:latin typeface="宋体" pitchFamily="2" charset="-122"/>
              </a:rPr>
              <a:t>到了</a:t>
            </a:r>
            <a:endParaRPr lang="zh-CN" altLang="en-US" sz="2800" b="1">
              <a:latin typeface="宋体" pitchFamily="2" charset="-122"/>
            </a:endParaRPr>
          </a:p>
          <a:p>
            <a:pPr lvl="0" eaLnBrk="1" hangingPunct="1"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沐浴清化</a:t>
            </a:r>
            <a:r>
              <a:rPr lang="zh-CN" altLang="en-US" sz="2800" b="1">
                <a:latin typeface="宋体" pitchFamily="2" charset="-122"/>
              </a:rPr>
              <a:t>：</a:t>
            </a:r>
            <a:endParaRPr lang="zh-CN" altLang="en-US" sz="2800" b="1">
              <a:latin typeface="宋体" pitchFamily="2" charset="-122"/>
            </a:endParaRPr>
          </a:p>
          <a:p>
            <a:pPr lvl="0" eaLnBrk="1" hangingPunct="1">
              <a:lnSpc>
                <a:spcPct val="90000"/>
              </a:lnSpc>
            </a:pPr>
            <a:r>
              <a:rPr lang="zh-CN" altLang="en-US" sz="2800" b="1">
                <a:latin typeface="宋体" pitchFamily="2" charset="-122"/>
              </a:rPr>
              <a:t>受到晋朝清明的教化。</a:t>
            </a:r>
            <a:endParaRPr lang="zh-CN" altLang="en-US" sz="2800" b="1">
              <a:latin typeface="宋体" pitchFamily="2" charset="-122"/>
            </a:endParaRPr>
          </a:p>
          <a:p>
            <a:pPr lvl="0" eaLnBrk="1" hangingPunct="1"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察</a:t>
            </a:r>
            <a:r>
              <a:rPr lang="zh-CN" altLang="en-US" sz="2800" b="1">
                <a:latin typeface="宋体" pitchFamily="2" charset="-122"/>
              </a:rPr>
              <a:t>臣孝廉</a:t>
            </a:r>
            <a:r>
              <a:rPr lang="en-US" altLang="zh-CN" sz="2800" b="1">
                <a:latin typeface="宋体" pitchFamily="2" charset="-122"/>
              </a:rPr>
              <a:t>:</a:t>
            </a:r>
            <a:endParaRPr lang="en-US" altLang="zh-CN" sz="2800" b="1">
              <a:latin typeface="宋体" pitchFamily="2" charset="-122"/>
            </a:endParaRPr>
          </a:p>
          <a:p>
            <a:pPr lvl="0" eaLnBrk="1" hangingPunct="1">
              <a:lnSpc>
                <a:spcPct val="90000"/>
              </a:lnSpc>
            </a:pPr>
            <a:r>
              <a:rPr lang="zh-CN" altLang="en-US" sz="2800" b="1">
                <a:latin typeface="宋体" pitchFamily="2" charset="-122"/>
              </a:rPr>
              <a:t>推举</a:t>
            </a:r>
            <a:endParaRPr lang="zh-CN" altLang="en-US" sz="2800" b="1">
              <a:latin typeface="宋体" pitchFamily="2" charset="-122"/>
            </a:endParaRPr>
          </a:p>
          <a:p>
            <a:pPr lvl="0" eaLnBrk="1" hangingPunct="1">
              <a:lnSpc>
                <a:spcPct val="90000"/>
              </a:lnSpc>
            </a:pPr>
            <a:r>
              <a:rPr lang="zh-CN" altLang="en-US" sz="2800" b="1">
                <a:latin typeface="宋体" pitchFamily="2" charset="-122"/>
              </a:rPr>
              <a:t>供养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无主</a:t>
            </a:r>
            <a:r>
              <a:rPr lang="zh-CN" altLang="en-US" sz="2800" b="1">
                <a:latin typeface="宋体" pitchFamily="2" charset="-122"/>
              </a:rPr>
              <a:t>：</a:t>
            </a:r>
            <a:endParaRPr lang="zh-CN" altLang="en-US" sz="2800" b="1">
              <a:latin typeface="宋体" pitchFamily="2" charset="-122"/>
            </a:endParaRPr>
          </a:p>
          <a:p>
            <a:pPr lvl="0" eaLnBrk="1" hangingPunct="1">
              <a:lnSpc>
                <a:spcPct val="90000"/>
              </a:lnSpc>
            </a:pPr>
            <a:r>
              <a:rPr lang="zh-CN" altLang="en-US" sz="2800" b="1">
                <a:latin typeface="宋体" pitchFamily="2" charset="-122"/>
              </a:rPr>
              <a:t>无人主持</a:t>
            </a:r>
            <a:endParaRPr lang="zh-CN" altLang="en-US" sz="2800" b="1">
              <a:latin typeface="宋体" pitchFamily="2" charset="-122"/>
            </a:endParaRPr>
          </a:p>
          <a:p>
            <a:pPr lvl="0" eaLnBrk="1" hangingPunct="1"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拜</a:t>
            </a:r>
            <a:r>
              <a:rPr lang="zh-CN" altLang="en-US" sz="2800" b="1">
                <a:latin typeface="宋体" pitchFamily="2" charset="-122"/>
              </a:rPr>
              <a:t>臣郎中：</a:t>
            </a:r>
            <a:endParaRPr lang="zh-CN" altLang="en-US" sz="2800" b="1">
              <a:latin typeface="宋体" pitchFamily="2" charset="-122"/>
            </a:endParaRPr>
          </a:p>
          <a:p>
            <a:pPr lvl="0" eaLnBrk="1" hangingPunct="1">
              <a:lnSpc>
                <a:spcPct val="90000"/>
              </a:lnSpc>
            </a:pPr>
            <a:r>
              <a:rPr lang="zh-CN" altLang="en-US" sz="2800" b="1">
                <a:latin typeface="宋体" pitchFamily="2" charset="-122"/>
              </a:rPr>
              <a:t>任命</a:t>
            </a:r>
            <a:endParaRPr lang="zh-CN" altLang="en-US" sz="2800" b="1">
              <a:latin typeface="宋体" pitchFamily="2" charset="-122"/>
            </a:endParaRPr>
          </a:p>
          <a:p>
            <a:pPr lvl="0" eaLnBrk="1" hangingPunct="1"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寻</a:t>
            </a:r>
            <a:r>
              <a:rPr lang="zh-CN" altLang="en-US" sz="2800" b="1">
                <a:latin typeface="宋体" pitchFamily="2" charset="-122"/>
              </a:rPr>
              <a:t>蒙国恩：</a:t>
            </a:r>
            <a:endParaRPr lang="zh-CN" altLang="en-US" sz="2800" b="1">
              <a:latin typeface="宋体" pitchFamily="2" charset="-122"/>
            </a:endParaRPr>
          </a:p>
          <a:p>
            <a:pPr lvl="0" eaLnBrk="1" hangingPunct="1">
              <a:lnSpc>
                <a:spcPct val="90000"/>
              </a:lnSpc>
            </a:pPr>
            <a:r>
              <a:rPr lang="zh-CN" altLang="en-US" sz="2800" b="1">
                <a:latin typeface="宋体" pitchFamily="2" charset="-122"/>
              </a:rPr>
              <a:t>不久</a:t>
            </a:r>
            <a:endParaRPr lang="zh-CN" altLang="en-US" sz="2800" b="1">
              <a:latin typeface="宋体" pitchFamily="2" charset="-122"/>
            </a:endParaRPr>
          </a:p>
          <a:p>
            <a:pPr lvl="0" eaLnBrk="1" hangingPunct="1"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除</a:t>
            </a:r>
            <a:r>
              <a:rPr lang="zh-CN" altLang="en-US" sz="2800" b="1">
                <a:latin typeface="宋体" pitchFamily="2" charset="-122"/>
              </a:rPr>
              <a:t>臣洗马：</a:t>
            </a:r>
            <a:endParaRPr lang="zh-CN" altLang="en-US" sz="2800" b="1">
              <a:latin typeface="宋体" pitchFamily="2" charset="-122"/>
            </a:endParaRPr>
          </a:p>
          <a:p>
            <a:pPr lvl="0" eaLnBrk="1" hangingPunct="1">
              <a:lnSpc>
                <a:spcPct val="90000"/>
              </a:lnSpc>
            </a:pPr>
            <a:r>
              <a:rPr lang="zh-CN" altLang="en-US" sz="2800" b="1">
                <a:latin typeface="宋体" pitchFamily="2" charset="-122"/>
              </a:rPr>
              <a:t>任命</a:t>
            </a:r>
            <a:endParaRPr lang="zh-CN" altLang="en-US" sz="2800" b="1">
              <a:latin typeface="宋体" pitchFamily="2" charset="-122"/>
            </a:endParaRPr>
          </a:p>
        </p:txBody>
      </p:sp>
      <p:sp>
        <p:nvSpPr>
          <p:cNvPr id="19459" name="Rectangle 3"/>
          <p:cNvSpPr txBox="1">
            <a:spLocks noChangeArrowheads="1"/>
          </p:cNvSpPr>
          <p:nvPr/>
        </p:nvSpPr>
        <p:spPr bwMode="auto">
          <a:xfrm>
            <a:off x="4273550" y="0"/>
            <a:ext cx="5915025" cy="6858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342900" marR="0" lvl="0" indent="-342900" eaLnBrk="1" hangingPunct="1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800" spc="0">
                <a:latin typeface="宋体" pitchFamily="2" charset="-122"/>
              </a:rPr>
              <a:t>非臣</a:t>
            </a:r>
            <a:r>
              <a:rPr lang="zh-CN" altLang="en-US" sz="2800" spc="0">
                <a:solidFill>
                  <a:srgbClr val="FF0000"/>
                </a:solidFill>
                <a:latin typeface="宋体" pitchFamily="2" charset="-122"/>
              </a:rPr>
              <a:t>陨首</a:t>
            </a:r>
            <a:r>
              <a:rPr lang="zh-CN" altLang="en-US" sz="2800" spc="0">
                <a:latin typeface="宋体" pitchFamily="2" charset="-122"/>
              </a:rPr>
              <a:t>：</a:t>
            </a:r>
            <a:endParaRPr lang="zh-CN" altLang="en-US" sz="2800">
              <a:latin typeface="宋体" pitchFamily="2" charset="-122"/>
            </a:endParaRPr>
          </a:p>
          <a:p>
            <a:pPr marL="342900" marR="0" lvl="0" indent="-342900" eaLnBrk="1" hangingPunct="1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800" spc="0">
                <a:latin typeface="宋体" pitchFamily="2" charset="-122"/>
              </a:rPr>
              <a:t>杀身捐躯</a:t>
            </a:r>
            <a:endParaRPr lang="zh-CN" altLang="en-US" sz="2800">
              <a:latin typeface="宋体" pitchFamily="2" charset="-122"/>
            </a:endParaRPr>
          </a:p>
          <a:p>
            <a:pPr marL="342900" marR="0" lvl="0" indent="-342900" eaLnBrk="1" hangingPunct="1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800" spc="0">
                <a:latin typeface="宋体" pitchFamily="2" charset="-122"/>
              </a:rPr>
              <a:t>所能</a:t>
            </a:r>
            <a:r>
              <a:rPr lang="zh-CN" altLang="en-US" sz="2800" spc="0">
                <a:solidFill>
                  <a:srgbClr val="FF0000"/>
                </a:solidFill>
                <a:latin typeface="宋体" pitchFamily="2" charset="-122"/>
              </a:rPr>
              <a:t>上报</a:t>
            </a:r>
            <a:r>
              <a:rPr lang="zh-CN" altLang="en-US" sz="2800" spc="0">
                <a:latin typeface="宋体" pitchFamily="2" charset="-122"/>
              </a:rPr>
              <a:t>：</a:t>
            </a:r>
            <a:endParaRPr lang="zh-CN" altLang="en-US" sz="2800">
              <a:latin typeface="宋体" pitchFamily="2" charset="-122"/>
            </a:endParaRPr>
          </a:p>
          <a:p>
            <a:pPr marL="342900" marR="0" lvl="0" indent="-342900" eaLnBrk="1" hangingPunct="1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800" spc="0">
                <a:latin typeface="宋体" pitchFamily="2" charset="-122"/>
              </a:rPr>
              <a:t>报答</a:t>
            </a:r>
            <a:endParaRPr lang="zh-CN" altLang="en-US" sz="2800">
              <a:latin typeface="宋体" pitchFamily="2" charset="-122"/>
            </a:endParaRPr>
          </a:p>
          <a:p>
            <a:pPr marL="342900" marR="0" lvl="0" indent="-342900" eaLnBrk="1" hangingPunct="1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800" spc="0">
                <a:latin typeface="宋体" pitchFamily="2" charset="-122"/>
              </a:rPr>
              <a:t>责臣</a:t>
            </a:r>
            <a:r>
              <a:rPr lang="zh-CN" altLang="en-US" sz="2800" spc="0">
                <a:solidFill>
                  <a:srgbClr val="FF0000"/>
                </a:solidFill>
                <a:latin typeface="宋体" pitchFamily="2" charset="-122"/>
              </a:rPr>
              <a:t>逋慢</a:t>
            </a:r>
            <a:r>
              <a:rPr lang="zh-CN" altLang="en-US" sz="2800" spc="0">
                <a:latin typeface="宋体" pitchFamily="2" charset="-122"/>
              </a:rPr>
              <a:t>：</a:t>
            </a:r>
            <a:endParaRPr lang="zh-CN" altLang="en-US" sz="2800">
              <a:latin typeface="宋体" pitchFamily="2" charset="-122"/>
            </a:endParaRPr>
          </a:p>
          <a:p>
            <a:pPr marL="342900" marR="0" lvl="0" indent="-342900" eaLnBrk="1" hangingPunct="1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800" spc="0">
                <a:latin typeface="宋体" pitchFamily="2" charset="-122"/>
              </a:rPr>
              <a:t>回避怠慢</a:t>
            </a:r>
            <a:endParaRPr lang="zh-CN" altLang="en-US" sz="2800">
              <a:latin typeface="宋体" pitchFamily="2" charset="-122"/>
            </a:endParaRPr>
          </a:p>
          <a:p>
            <a:pPr marL="342900" marR="0" lvl="0" indent="-342900" eaLnBrk="1" hangingPunct="1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800" spc="0">
                <a:latin typeface="宋体" pitchFamily="2" charset="-122"/>
              </a:rPr>
              <a:t>奉诏</a:t>
            </a:r>
            <a:r>
              <a:rPr lang="zh-CN" altLang="en-US" sz="2800" spc="0">
                <a:solidFill>
                  <a:srgbClr val="FF0000"/>
                </a:solidFill>
                <a:latin typeface="宋体" pitchFamily="2" charset="-122"/>
              </a:rPr>
              <a:t>奔驰</a:t>
            </a:r>
            <a:r>
              <a:rPr lang="zh-CN" altLang="en-US" sz="2800" spc="0">
                <a:latin typeface="宋体" pitchFamily="2" charset="-122"/>
              </a:rPr>
              <a:t>：</a:t>
            </a:r>
            <a:endParaRPr lang="zh-CN" altLang="en-US" sz="2800">
              <a:latin typeface="宋体" pitchFamily="2" charset="-122"/>
            </a:endParaRPr>
          </a:p>
          <a:p>
            <a:pPr marL="342900" marR="0" lvl="0" indent="-342900" eaLnBrk="1" hangingPunct="1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800" spc="0">
                <a:latin typeface="宋体" pitchFamily="2" charset="-122"/>
              </a:rPr>
              <a:t>奔走效力</a:t>
            </a:r>
            <a:endParaRPr lang="zh-CN" altLang="en-US" sz="2800">
              <a:latin typeface="宋体" pitchFamily="2" charset="-122"/>
            </a:endParaRPr>
          </a:p>
          <a:p>
            <a:pPr marL="342900" marR="0" lvl="0" indent="-342900" eaLnBrk="1" hangingPunct="1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800" spc="0">
                <a:solidFill>
                  <a:srgbClr val="FF0000"/>
                </a:solidFill>
                <a:latin typeface="宋体" pitchFamily="2" charset="-122"/>
              </a:rPr>
              <a:t>则</a:t>
            </a:r>
            <a:r>
              <a:rPr lang="zh-CN" altLang="en-US" sz="2800" spc="0">
                <a:latin typeface="宋体" pitchFamily="2" charset="-122"/>
              </a:rPr>
              <a:t>刘病</a:t>
            </a:r>
            <a:r>
              <a:rPr lang="zh-CN" altLang="en-US" sz="2800" spc="0">
                <a:solidFill>
                  <a:srgbClr val="FF0000"/>
                </a:solidFill>
                <a:latin typeface="宋体" pitchFamily="2" charset="-122"/>
              </a:rPr>
              <a:t>日笃</a:t>
            </a:r>
            <a:r>
              <a:rPr lang="zh-CN" altLang="en-US" sz="2800" spc="0">
                <a:latin typeface="宋体" pitchFamily="2" charset="-122"/>
              </a:rPr>
              <a:t>：</a:t>
            </a:r>
            <a:endParaRPr lang="zh-CN" altLang="en-US" sz="2800">
              <a:latin typeface="宋体" pitchFamily="2" charset="-122"/>
            </a:endParaRPr>
          </a:p>
          <a:p>
            <a:pPr marL="342900" marR="0" lvl="0" indent="-342900" eaLnBrk="1" hangingPunct="1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800" spc="0">
                <a:latin typeface="宋体" pitchFamily="2" charset="-122"/>
              </a:rPr>
              <a:t>但是   一天比一天   严重</a:t>
            </a:r>
            <a:endParaRPr lang="zh-CN" altLang="en-US" sz="2800">
              <a:latin typeface="宋体" pitchFamily="2" charset="-122"/>
            </a:endParaRPr>
          </a:p>
          <a:p>
            <a:pPr marL="342900" marR="0" lvl="0" indent="-342900" eaLnBrk="1" hangingPunct="1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800" spc="0">
                <a:solidFill>
                  <a:srgbClr val="FF0000"/>
                </a:solidFill>
                <a:latin typeface="宋体" pitchFamily="2" charset="-122"/>
              </a:rPr>
              <a:t>告诉</a:t>
            </a:r>
            <a:r>
              <a:rPr lang="zh-CN" altLang="en-US" sz="2800" spc="0">
                <a:latin typeface="宋体" pitchFamily="2" charset="-122"/>
              </a:rPr>
              <a:t>不许：</a:t>
            </a:r>
            <a:endParaRPr lang="zh-CN" altLang="en-US" sz="2800">
              <a:latin typeface="宋体" pitchFamily="2" charset="-122"/>
            </a:endParaRPr>
          </a:p>
          <a:p>
            <a:pPr marL="342900" marR="0" lvl="0" indent="-342900" eaLnBrk="1" hangingPunct="1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800" spc="0">
                <a:latin typeface="宋体" pitchFamily="2" charset="-122"/>
              </a:rPr>
              <a:t>报告申诉</a:t>
            </a:r>
            <a:endParaRPr lang="zh-CN" altLang="en-US" sz="2800">
              <a:latin typeface="宋体" pitchFamily="2" charset="-122"/>
            </a:endParaRPr>
          </a:p>
          <a:p>
            <a:pPr marL="342900" marR="0" lvl="0" indent="-342900" eaLnBrk="1" hangingPunct="1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800" spc="0">
                <a:latin typeface="宋体" pitchFamily="2" charset="-122"/>
              </a:rPr>
              <a:t>实为</a:t>
            </a:r>
            <a:r>
              <a:rPr lang="zh-CN" altLang="en-US" sz="2800" spc="0">
                <a:solidFill>
                  <a:srgbClr val="FF0000"/>
                </a:solidFill>
                <a:latin typeface="宋体" pitchFamily="2" charset="-122"/>
              </a:rPr>
              <a:t>狼狈</a:t>
            </a:r>
            <a:r>
              <a:rPr lang="zh-CN" altLang="en-US" sz="2800" spc="0">
                <a:latin typeface="宋体" pitchFamily="2" charset="-122"/>
              </a:rPr>
              <a:t>：</a:t>
            </a:r>
            <a:endParaRPr lang="zh-CN" altLang="en-US" sz="2800">
              <a:latin typeface="宋体" pitchFamily="2" charset="-122"/>
            </a:endParaRPr>
          </a:p>
          <a:p>
            <a:pPr marL="342900" marR="0" lvl="0" indent="-342900" eaLnBrk="1" hangingPunct="1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800" spc="0">
                <a:latin typeface="宋体" pitchFamily="2" charset="-122"/>
              </a:rPr>
              <a:t>形容进退两难的情状</a:t>
            </a:r>
            <a:endParaRPr lang="zh-CN" altLang="en-US" sz="2800">
              <a:latin typeface="宋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94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94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94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94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945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945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194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1945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1945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2" dur="500"/>
                                        <p:tgtEl>
                                          <p:spTgt spid="1945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uiExpand="1" build="p"/>
      <p:bldP spid="19459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Text Box 4"/>
          <p:cNvSpPr/>
          <p:nvPr/>
        </p:nvSpPr>
        <p:spPr>
          <a:xfrm>
            <a:off x="395288" y="404813"/>
            <a:ext cx="8281987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/>
              <a:t>A.</a:t>
            </a:r>
            <a:r>
              <a:rPr lang="zh-CN" altLang="en-US" b="1"/>
              <a:t>第</a:t>
            </a:r>
            <a:r>
              <a:rPr lang="en-US" altLang="zh-CN" b="1"/>
              <a:t>2</a:t>
            </a:r>
            <a:r>
              <a:rPr lang="zh-CN" altLang="en-US" b="1"/>
              <a:t>段分几个层次？各自的重点是什么？  </a:t>
            </a:r>
            <a:endParaRPr lang="zh-CN" altLang="en-US" b="1"/>
          </a:p>
        </p:txBody>
      </p:sp>
      <p:sp>
        <p:nvSpPr>
          <p:cNvPr id="20483" name="Text Box 5"/>
          <p:cNvSpPr/>
          <p:nvPr/>
        </p:nvSpPr>
        <p:spPr>
          <a:xfrm>
            <a:off x="358775" y="1125538"/>
            <a:ext cx="8785225" cy="1311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分二层。第一层</a:t>
            </a:r>
            <a:r>
              <a:rPr lang="en-US" altLang="zh-CN" sz="2800" b="1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800" b="1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至</a:t>
            </a:r>
            <a:r>
              <a:rPr lang="zh-CN" altLang="en-US" sz="2800" b="1">
                <a:solidFill>
                  <a:srgbClr val="3333CC"/>
                </a:solidFill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上报</a:t>
            </a:r>
            <a:r>
              <a:rPr lang="zh-CN" altLang="en-US" sz="2800" b="1">
                <a:solidFill>
                  <a:srgbClr val="3333CC"/>
                </a:solidFill>
                <a:ea typeface="楷体_GB2312" pitchFamily="49" charset="-122"/>
              </a:rPr>
              <a:t>”</a:t>
            </a:r>
            <a:r>
              <a:rPr lang="en-US" altLang="zh-CN" sz="2800" b="1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叙朝廷征召之殷；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2800" b="1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第二层写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自己进退两难</a:t>
            </a:r>
            <a:r>
              <a:rPr lang="zh-CN" altLang="en-US" sz="2800" b="1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的境地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 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4" name="Text Box 6"/>
          <p:cNvSpPr/>
          <p:nvPr/>
        </p:nvSpPr>
        <p:spPr>
          <a:xfrm>
            <a:off x="323850" y="2636838"/>
            <a:ext cx="8496300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/>
              <a:t>B.</a:t>
            </a:r>
            <a:r>
              <a:rPr lang="zh-CN" altLang="en-US" b="1"/>
              <a:t>前一层怎样详叙朝廷征召之殷，表达作者的感恩戴德之情？</a:t>
            </a:r>
            <a:endParaRPr lang="zh-CN" altLang="en-US" b="1"/>
          </a:p>
        </p:txBody>
      </p:sp>
      <p:sp>
        <p:nvSpPr>
          <p:cNvPr id="20485" name="Text Box 7"/>
          <p:cNvSpPr/>
          <p:nvPr/>
        </p:nvSpPr>
        <p:spPr>
          <a:xfrm>
            <a:off x="539750" y="4005263"/>
            <a:ext cx="8280400" cy="1938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表时间</a:t>
            </a:r>
            <a:r>
              <a:rPr lang="zh-CN" altLang="en-US" sz="2400" b="1"/>
              <a:t>：</a:t>
            </a:r>
            <a:endParaRPr lang="zh-CN" altLang="en-US" sz="2400" b="1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表征召</a:t>
            </a:r>
            <a:r>
              <a:rPr lang="zh-CN" altLang="en-US" sz="2400" b="1"/>
              <a:t>：</a:t>
            </a:r>
            <a:endParaRPr lang="zh-CN" altLang="en-US" sz="2400" b="1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表官职</a:t>
            </a:r>
            <a:r>
              <a:rPr lang="zh-CN" altLang="en-US" sz="2400" b="1"/>
              <a:t>：　　</a:t>
            </a:r>
            <a:endParaRPr lang="zh-CN" altLang="en-US" sz="2400" b="1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表级别</a:t>
            </a:r>
            <a:r>
              <a:rPr lang="zh-CN" altLang="en-US" sz="2400" b="1"/>
              <a:t>： </a:t>
            </a:r>
            <a:br>
              <a:rPr lang="zh-CN" altLang="en-US" sz="2400" b="1"/>
            </a:br>
            <a:endParaRPr lang="zh-CN" altLang="en-US" sz="2400" b="1"/>
          </a:p>
        </p:txBody>
      </p:sp>
      <p:sp>
        <p:nvSpPr>
          <p:cNvPr id="20486" name="矩形 5"/>
          <p:cNvSpPr/>
          <p:nvPr/>
        </p:nvSpPr>
        <p:spPr>
          <a:xfrm>
            <a:off x="1763713" y="3860800"/>
            <a:ext cx="2351087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/>
              <a:t>逮、前、后、寻</a:t>
            </a:r>
            <a:endParaRPr lang="zh-CN" altLang="en-US" sz="2400" b="1"/>
          </a:p>
        </p:txBody>
      </p:sp>
      <p:sp>
        <p:nvSpPr>
          <p:cNvPr id="20487" name="矩形 6"/>
          <p:cNvSpPr/>
          <p:nvPr/>
        </p:nvSpPr>
        <p:spPr>
          <a:xfrm>
            <a:off x="1835150" y="4292600"/>
            <a:ext cx="2351088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/>
              <a:t>察、举、拜、除</a:t>
            </a:r>
            <a:endParaRPr lang="zh-CN" altLang="en-US" sz="2400" b="1"/>
          </a:p>
        </p:txBody>
      </p:sp>
      <p:sp>
        <p:nvSpPr>
          <p:cNvPr id="20488" name="矩形 7"/>
          <p:cNvSpPr/>
          <p:nvPr/>
        </p:nvSpPr>
        <p:spPr>
          <a:xfrm>
            <a:off x="1835150" y="4652963"/>
            <a:ext cx="4572000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/>
              <a:t>孝廉、秀才、郎中、洗马 </a:t>
            </a:r>
            <a:endParaRPr lang="zh-CN" altLang="en-US" sz="2400" b="1"/>
          </a:p>
        </p:txBody>
      </p:sp>
      <p:sp>
        <p:nvSpPr>
          <p:cNvPr id="20489" name="矩形 8"/>
          <p:cNvSpPr/>
          <p:nvPr/>
        </p:nvSpPr>
        <p:spPr>
          <a:xfrm>
            <a:off x="1908175" y="5084763"/>
            <a:ext cx="3278188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/>
              <a:t>先郡，次州，后朝廷。</a:t>
            </a:r>
            <a:endParaRPr lang="zh-CN" altLang="en-US" sz="2400" b="1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  <p:bldP spid="20485" grpId="0"/>
      <p:bldP spid="20486" grpId="0"/>
      <p:bldP spid="20487" grpId="0"/>
      <p:bldP spid="20488" grpId="0"/>
      <p:bldP spid="2048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Text Box 11"/>
          <p:cNvSpPr/>
          <p:nvPr/>
        </p:nvSpPr>
        <p:spPr>
          <a:xfrm>
            <a:off x="252413" y="260350"/>
            <a:ext cx="8496300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/>
              <a:t>C.</a:t>
            </a:r>
            <a:r>
              <a:rPr lang="zh-CN" altLang="en-US" b="1"/>
              <a:t>第二层如何见事态的严重紧迫和作者处境的狼狈？目的何在？ </a:t>
            </a:r>
            <a:endParaRPr lang="zh-CN" altLang="en-US" b="1"/>
          </a:p>
        </p:txBody>
      </p:sp>
      <p:sp>
        <p:nvSpPr>
          <p:cNvPr id="21507" name="Text Box 12"/>
          <p:cNvSpPr/>
          <p:nvPr/>
        </p:nvSpPr>
        <p:spPr>
          <a:xfrm>
            <a:off x="323850" y="1412875"/>
            <a:ext cx="8532813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FF0000"/>
                </a:solidFill>
              </a:rPr>
              <a:t>事态严重：</a:t>
            </a:r>
            <a:r>
              <a:rPr lang="zh-CN" altLang="en-US" b="1"/>
              <a:t>诏、责、逼、催等，含蓄地表明了强己所难之窘迫。  </a:t>
            </a:r>
            <a:endParaRPr lang="zh-CN" altLang="en-US" b="1"/>
          </a:p>
        </p:txBody>
      </p:sp>
      <p:sp>
        <p:nvSpPr>
          <p:cNvPr id="21508" name="Text Box 13"/>
          <p:cNvSpPr/>
          <p:nvPr/>
        </p:nvSpPr>
        <p:spPr>
          <a:xfrm>
            <a:off x="250825" y="2852738"/>
            <a:ext cx="8569325" cy="1554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FF0000"/>
                </a:solidFill>
              </a:rPr>
              <a:t>处境狼狈</a:t>
            </a:r>
            <a:r>
              <a:rPr lang="en-US" altLang="zh-CN" b="1">
                <a:solidFill>
                  <a:srgbClr val="FF0000"/>
                </a:solidFill>
              </a:rPr>
              <a:t>:</a:t>
            </a:r>
            <a:r>
              <a:rPr lang="en-US" altLang="zh-CN" b="1">
                <a:sym typeface="Wingdings" pitchFamily="2" charset="2"/>
              </a:rPr>
              <a:t>(</a:t>
            </a:r>
            <a:r>
              <a:rPr lang="en-US" altLang="zh-CN" b="1"/>
              <a:t> “</a:t>
            </a:r>
            <a:r>
              <a:rPr lang="zh-CN" altLang="en-US" b="1"/>
              <a:t>沐浴清化”</a:t>
            </a:r>
            <a:r>
              <a:rPr lang="zh-CN" altLang="en-US" b="1">
                <a:solidFill>
                  <a:srgbClr val="FF0000"/>
                </a:solidFill>
              </a:rPr>
              <a:t>“</a:t>
            </a:r>
            <a:r>
              <a:rPr lang="zh-CN" altLang="en-US" b="1"/>
              <a:t>非臣陨首所能上报”，可是“供养无主”；</a:t>
            </a:r>
            <a:r>
              <a:rPr lang="en-US" altLang="zh-CN" b="1"/>
              <a:t>)“</a:t>
            </a:r>
            <a:r>
              <a:rPr lang="zh-CN" altLang="en-US" b="1"/>
              <a:t>欲奉诏奔驰，则刘病日笃”；“欲苟顺私情，则告诉不许”。  </a:t>
            </a:r>
            <a:endParaRPr lang="zh-CN" altLang="en-US" b="1"/>
          </a:p>
        </p:txBody>
      </p:sp>
      <p:sp>
        <p:nvSpPr>
          <p:cNvPr id="21509" name="Text Box 14"/>
          <p:cNvSpPr/>
          <p:nvPr/>
        </p:nvSpPr>
        <p:spPr>
          <a:xfrm>
            <a:off x="395288" y="4816475"/>
            <a:ext cx="8497887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3333CC"/>
                </a:solidFill>
              </a:rPr>
              <a:t>归纳</a:t>
            </a:r>
            <a:r>
              <a:rPr lang="zh-CN" altLang="en-US" b="1"/>
              <a:t>：</a:t>
            </a:r>
            <a:r>
              <a:rPr lang="zh-CN" altLang="en-US" b="1">
                <a:solidFill>
                  <a:srgbClr val="FF3300"/>
                </a:solidFill>
              </a:rPr>
              <a:t>诉说自己辞不就职的</a:t>
            </a:r>
            <a:r>
              <a:rPr lang="zh-CN" altLang="en-US" b="1">
                <a:solidFill>
                  <a:srgbClr val="FF0000"/>
                </a:solidFill>
              </a:rPr>
              <a:t>进退两难心理</a:t>
            </a:r>
            <a:endParaRPr lang="zh-CN" altLang="en-US" b="1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/>
              <a:t>语言特色</a:t>
            </a:r>
            <a:endParaRPr lang="zh-CN" altLang="en-US"/>
          </a:p>
        </p:txBody>
      </p:sp>
      <p:sp>
        <p:nvSpPr>
          <p:cNvPr id="2253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/>
            <a:r>
              <a:rPr lang="zh-CN" altLang="en-US">
                <a:solidFill>
                  <a:srgbClr val="FF0000"/>
                </a:solidFill>
              </a:rPr>
              <a:t>详细陈述</a:t>
            </a:r>
            <a:r>
              <a:rPr lang="zh-CN" altLang="en-US"/>
              <a:t>：让朝廷直接感受他的感恩戴德之情</a:t>
            </a:r>
            <a:endParaRPr lang="zh-CN" altLang="en-US"/>
          </a:p>
          <a:p>
            <a:pPr lvl="0" eaLnBrk="1" hangingPunct="1"/>
            <a:r>
              <a:rPr lang="zh-CN" altLang="en-US">
                <a:solidFill>
                  <a:srgbClr val="FF0000"/>
                </a:solidFill>
              </a:rPr>
              <a:t>四字句，比喻</a:t>
            </a:r>
            <a:r>
              <a:rPr lang="zh-CN" altLang="en-US"/>
              <a:t>：渲染圣命逼人的紧张气氛</a:t>
            </a:r>
            <a:endParaRPr lang="zh-CN" altLang="en-US"/>
          </a:p>
          <a:p>
            <a:pPr lvl="0" eaLnBrk="1" hangingPunct="1"/>
            <a:r>
              <a:rPr lang="zh-CN" altLang="en-US">
                <a:solidFill>
                  <a:srgbClr val="FF0000"/>
                </a:solidFill>
              </a:rPr>
              <a:t>对比</a:t>
            </a:r>
            <a:r>
              <a:rPr lang="zh-CN" altLang="en-US"/>
              <a:t>：突出两难情状</a:t>
            </a:r>
            <a:endParaRPr lang="zh-CN" altLang="en-US"/>
          </a:p>
          <a:p>
            <a:pPr lvl="0" eaLnBrk="1" hangingPunct="1">
              <a:spcBef>
                <a:spcPct val="50000"/>
              </a:spcBef>
              <a:buNone/>
            </a:pPr>
            <a:r>
              <a:rPr lang="zh-CN" altLang="en-US" b="1"/>
              <a:t>情辞悲切，动人心肺</a:t>
            </a:r>
            <a:endParaRPr lang="zh-CN" altLang="en-US" b="1"/>
          </a:p>
          <a:p>
            <a:pPr lvl="0" eaLnBrk="1" hangingPunct="1"/>
            <a:endParaRPr lang="en-US" altLang="zh-CN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Text Box 2"/>
          <p:cNvSpPr/>
          <p:nvPr/>
        </p:nvSpPr>
        <p:spPr>
          <a:xfrm>
            <a:off x="2987675" y="2205038"/>
            <a:ext cx="3529013" cy="823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800" b="1">
                <a:solidFill>
                  <a:srgbClr val="FF0000"/>
                </a:solidFill>
              </a:rPr>
              <a:t>第三课时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icture 4"/>
          <p:cNvPicPr>
            <a:picLocks noChangeAspect="1"/>
          </p:cNvPicPr>
          <p:nvPr/>
        </p:nvPicPr>
        <p:blipFill>
          <a:blip r:embed="rId2">
            <a:lum bright="4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 cap="sq">
            <a:noFill/>
            <a:miter lim="800000"/>
          </a:ln>
        </p:spPr>
      </p:pic>
      <p:pic>
        <p:nvPicPr>
          <p:cNvPr id="4099" name="Picture 4" descr="200901022210429816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12875"/>
            <a:ext cx="5867400" cy="4267200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</a:ln>
        </p:spPr>
      </p:pic>
      <p:sp>
        <p:nvSpPr>
          <p:cNvPr id="4100" name="WordArt 2"/>
          <p:cNvSpPr>
            <a:spLocks noTextEdit="1"/>
          </p:cNvSpPr>
          <p:nvPr/>
        </p:nvSpPr>
        <p:spPr>
          <a:xfrm>
            <a:off x="5943600" y="1752600"/>
            <a:ext cx="2667000" cy="1524000"/>
          </a:xfrm>
          <a:solidFill>
            <a:srgbClr val="0066CC"/>
          </a:solidFill>
          <a:ln w="19050">
            <a:solidFill>
              <a:srgbClr val="99CCFF"/>
            </a:solidFill>
            <a:miter lim="800000"/>
          </a:ln>
          <a:effectLst>
            <a:outerShdw dist="35921" dir="2700000" algn="ctr">
              <a:srgbClr val="990000"/>
            </a:outerShdw>
          </a:effectLst>
        </p:spPr>
        <p:txBody>
          <a:bodyPr wrap="none" fromWordArt="1">
            <a:prstTxWarp prst="textPlain">
              <a:avLst/>
            </a:prstTxWarp>
            <a:noAutofit/>
          </a:bodyPr>
          <a:lstStyle/>
          <a:p>
            <a:pPr algn="ctr"/>
            <a:r>
              <a:rPr sz="6000" b="1" kern="10">
                <a:ln w="19050">
                  <a:solidFill>
                    <a:srgbClr val="99CCFF"/>
                  </a:solidFill>
                </a:ln>
                <a:solidFill>
                  <a:srgbClr val="0066CC"/>
                </a:solidFill>
                <a:effectLst>
                  <a:outerShdw dist="35921" dir="2700000" algn="ctr">
                    <a:srgbClr val="990000"/>
                  </a:outerShdw>
                </a:effectLst>
                <a:latin typeface="宋体"/>
              </a:rPr>
              <a:t>陈情表</a:t>
            </a:r>
          </a:p>
        </p:txBody>
      </p:sp>
      <p:sp>
        <p:nvSpPr>
          <p:cNvPr id="4101" name="Text Box 3"/>
          <p:cNvSpPr/>
          <p:nvPr/>
        </p:nvSpPr>
        <p:spPr>
          <a:xfrm>
            <a:off x="6096000" y="3962400"/>
            <a:ext cx="2438400" cy="1006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kumimoji="1" lang="zh-CN" altLang="en-US" sz="6600" b="1">
                <a:solidFill>
                  <a:srgbClr val="000066"/>
                </a:solidFill>
                <a:latin typeface="华文新魏" pitchFamily="2" charset="-122"/>
                <a:ea typeface="华文新魏" pitchFamily="2" charset="-122"/>
              </a:rPr>
              <a:t>李密</a:t>
            </a:r>
            <a:endParaRPr kumimoji="1" lang="zh-CN" altLang="en-US" sz="6600" b="1">
              <a:solidFill>
                <a:srgbClr val="000066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102" name="Text Box 7"/>
          <p:cNvSpPr/>
          <p:nvPr/>
        </p:nvSpPr>
        <p:spPr>
          <a:xfrm>
            <a:off x="746125" y="150813"/>
            <a:ext cx="3536950" cy="750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kumimoji="1" lang="zh-CN" altLang="en-US" sz="4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第 一 课 时</a:t>
            </a:r>
            <a:endParaRPr kumimoji="1" lang="zh-CN" altLang="en-US" sz="48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4578" name="Picture 2" descr="gh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250"/>
            <a:ext cx="4211638" cy="5905500"/>
          </a:xfrm>
          <a:prstGeom prst="rect">
            <a:avLst/>
          </a:prstGeom>
          <a:noFill/>
          <a:ln>
            <a:noFill/>
            <a:miter lim="800000"/>
          </a:ln>
          <a:effectLst>
            <a:outerShdw dist="107763" dir="2700000" algn="ctr">
              <a:srgbClr val="808080">
                <a:alpha val="50000"/>
              </a:srgbClr>
            </a:outerShdw>
          </a:effectLst>
        </p:spPr>
      </p:pic>
      <p:sp>
        <p:nvSpPr>
          <p:cNvPr id="24579" name="Text Box 3"/>
          <p:cNvSpPr/>
          <p:nvPr/>
        </p:nvSpPr>
        <p:spPr>
          <a:xfrm>
            <a:off x="4643438" y="765175"/>
            <a:ext cx="4032250" cy="5035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kumimoji="1"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嵇康</a:t>
            </a:r>
            <a:r>
              <a:rPr kumimoji="1" lang="en-US" altLang="zh-CN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endParaRPr kumimoji="1" lang="en-US" altLang="zh-CN" sz="36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kumimoji="1" lang="en-US" altLang="zh-CN" sz="3600" b="1">
                <a:latin typeface="华文新魏" pitchFamily="2" charset="-122"/>
                <a:ea typeface="华文新魏" pitchFamily="2" charset="-122"/>
              </a:rPr>
              <a:t>     </a:t>
            </a:r>
            <a:r>
              <a:rPr kumimoji="1"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三国魏文学家、思想家、音乐家。为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华文新魏" pitchFamily="2" charset="-122"/>
              </a:rPr>
              <a:t>“</a:t>
            </a:r>
            <a:r>
              <a:rPr kumimoji="1"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竹林七贤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华文新魏" pitchFamily="2" charset="-122"/>
              </a:rPr>
              <a:t>“</a:t>
            </a:r>
            <a:r>
              <a:rPr kumimoji="1"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之一，与阮籍齐名。因不满当时掌握政权的司马氏集团，遭陷害，被司马昭所杀。</a:t>
            </a:r>
            <a:endParaRPr kumimoji="1" lang="zh-CN" altLang="en-US" sz="3600" b="1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602" name="Picture 2" descr="gh1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250"/>
            <a:ext cx="4284663" cy="5905500"/>
          </a:xfrm>
          <a:prstGeom prst="rect">
            <a:avLst/>
          </a:prstGeom>
          <a:solidFill>
            <a:schemeClr val="accent1"/>
          </a:solidFill>
          <a:ln>
            <a:noFill/>
            <a:miter lim="800000"/>
          </a:ln>
          <a:effectLst>
            <a:outerShdw dist="107763" dir="2700000" algn="ctr">
              <a:srgbClr val="808080">
                <a:alpha val="50000"/>
              </a:srgbClr>
            </a:outerShdw>
          </a:effectLst>
        </p:spPr>
      </p:pic>
      <p:sp>
        <p:nvSpPr>
          <p:cNvPr id="25603" name="Text Box 3"/>
          <p:cNvSpPr/>
          <p:nvPr/>
        </p:nvSpPr>
        <p:spPr>
          <a:xfrm>
            <a:off x="4572000" y="836613"/>
            <a:ext cx="3960813" cy="4486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kumimoji="1"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hlinkClick r:id="rId3" action="ppaction://hlinksldjump"/>
              </a:rPr>
              <a:t>方孝孺</a:t>
            </a:r>
            <a:r>
              <a:rPr kumimoji="1" lang="en-US" altLang="zh-CN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hlinkClick r:id="rId3" action="ppaction://hlinksldjump"/>
              </a:rPr>
              <a:t>:</a:t>
            </a:r>
            <a:endParaRPr kumimoji="1" lang="en-US" altLang="zh-CN" sz="36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kumimoji="1" lang="en-US" altLang="zh-CN" sz="3600" b="1">
                <a:latin typeface="华文新魏" pitchFamily="2" charset="-122"/>
                <a:ea typeface="华文新魏" pitchFamily="2" charset="-122"/>
              </a:rPr>
              <a:t>     </a:t>
            </a:r>
            <a:r>
              <a:rPr kumimoji="1"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浙江宁海人。明惠帝时任翰林侍讲、文学博士。后明成祖称帝时，命其起草即位诏书，他宁死不从，惨遭杀害，被灭十族。</a:t>
            </a:r>
            <a:endParaRPr kumimoji="1" lang="zh-CN" altLang="en-US" sz="3600" b="1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Text Box 2"/>
          <p:cNvSpPr/>
          <p:nvPr/>
        </p:nvSpPr>
        <p:spPr>
          <a:xfrm>
            <a:off x="539750" y="1196975"/>
            <a:ext cx="7993063" cy="3387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3600" b="1"/>
              <a:t>       </a:t>
            </a:r>
            <a:r>
              <a:rPr lang="zh-CN" altLang="en-US" sz="3600" b="1"/>
              <a:t>一方面祖母</a:t>
            </a:r>
            <a:r>
              <a:rPr lang="zh-CN" altLang="en-US" sz="3600" b="1">
                <a:solidFill>
                  <a:srgbClr val="FF0000"/>
                </a:solidFill>
              </a:rPr>
              <a:t>情深似海</a:t>
            </a:r>
            <a:r>
              <a:rPr lang="zh-CN" altLang="en-US" sz="3600" b="1"/>
              <a:t>，另一方面圣上</a:t>
            </a:r>
            <a:r>
              <a:rPr lang="zh-CN" altLang="en-US" sz="3600" b="1">
                <a:solidFill>
                  <a:srgbClr val="FF0000"/>
                </a:solidFill>
              </a:rPr>
              <a:t>恩重如山</a:t>
            </a:r>
            <a:r>
              <a:rPr lang="zh-CN" altLang="en-US" sz="3600" b="1"/>
              <a:t>。在这样一个二难的境地里，李密是被动的，言辞稍有不慎，不仅达不到请陈的目的，还有可能招来杀身之祸。下面我们来看看李密是如何化解矛盾，变被动为主动的？   </a:t>
            </a:r>
            <a:endParaRPr lang="zh-CN" altLang="en-US" sz="3600" b="1"/>
          </a:p>
        </p:txBody>
      </p:sp>
    </p:spTree>
  </p:cSld>
  <p:clrMapOvr>
    <a:masterClrMapping/>
  </p:clrMapOvr>
  <p:transition>
    <p:wipe dir="d"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Text Box 2"/>
          <p:cNvSpPr/>
          <p:nvPr/>
        </p:nvSpPr>
        <p:spPr>
          <a:xfrm>
            <a:off x="0" y="765175"/>
            <a:ext cx="4427538" cy="6080125"/>
          </a:xfrm>
          <a:prstGeom prst="rect">
            <a:avLst/>
          </a:prstGeom>
          <a:solidFill>
            <a:schemeClr val="accent1"/>
          </a:solidFill>
          <a:ln>
            <a:solidFill>
              <a:srgbClr val="FF3300"/>
            </a:solidFill>
            <a:miter lim="800000"/>
          </a:ln>
          <a:effectLst>
            <a:outerShdw dist="107763" dir="18900000" algn="ctr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algn="just" eaLnBrk="1" hangingPunct="1"/>
            <a:r>
              <a:rPr kumimoji="1" lang="en-US" altLang="zh-CN" sz="2600">
                <a:latin typeface="Times New Roman" pitchFamily="18" charset="0"/>
              </a:rPr>
              <a:t>        </a:t>
            </a:r>
            <a:r>
              <a:rPr kumimoji="1" lang="zh-CN" altLang="en-US" sz="280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伏惟</a:t>
            </a:r>
            <a:r>
              <a:rPr kumimoji="1" lang="zh-CN" altLang="en-US" sz="28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圣朝以孝治天下，凡在</a:t>
            </a:r>
            <a:r>
              <a:rPr kumimoji="1" lang="zh-CN" altLang="en-US" sz="280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故老</a:t>
            </a:r>
            <a:r>
              <a:rPr kumimoji="1" lang="zh-CN" altLang="en-US" sz="28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，犹蒙矜育；况臣孤苦，特为尤甚。</a:t>
            </a:r>
            <a:r>
              <a:rPr kumimoji="1" lang="zh-CN" altLang="en-US" sz="2800" u="sng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且臣少</a:t>
            </a:r>
            <a:r>
              <a:rPr kumimoji="1" lang="zh-CN" altLang="en-US" sz="2800" u="sng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仕</a:t>
            </a:r>
            <a:r>
              <a:rPr kumimoji="1" lang="zh-CN" altLang="en-US" sz="2800" u="sng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伪朝，历职郎署，本图宦达，不</a:t>
            </a:r>
            <a:r>
              <a:rPr kumimoji="1" lang="zh-CN" altLang="en-US" sz="2800" u="sng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矜</a:t>
            </a:r>
            <a:r>
              <a:rPr kumimoji="1" lang="zh-CN" altLang="en-US" sz="2800" u="sng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名节。今臣亡国贱俘，至微至陋，过蒙</a:t>
            </a:r>
            <a:r>
              <a:rPr kumimoji="1" lang="zh-CN" altLang="en-US" sz="2800" u="sng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拔擢</a:t>
            </a:r>
            <a:r>
              <a:rPr kumimoji="1" lang="zh-CN" altLang="en-US" sz="2800" u="sng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，宠命</a:t>
            </a:r>
            <a:r>
              <a:rPr kumimoji="1" lang="zh-CN" altLang="en-US" sz="2800" u="sng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优渥</a:t>
            </a:r>
            <a:r>
              <a:rPr kumimoji="1" lang="zh-CN" altLang="en-US" sz="2800" u="sng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，岂敢</a:t>
            </a:r>
            <a:r>
              <a:rPr kumimoji="1" lang="zh-CN" altLang="en-US" sz="2800" u="sng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盘桓</a:t>
            </a:r>
            <a:r>
              <a:rPr kumimoji="1" lang="zh-CN" altLang="en-US" sz="2800" u="sng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，有所希冀？</a:t>
            </a:r>
            <a:r>
              <a:rPr kumimoji="1" lang="zh-CN" altLang="en-US" sz="28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但以刘日</a:t>
            </a:r>
            <a:r>
              <a:rPr kumimoji="1" lang="zh-CN" altLang="en-US" sz="280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薄</a:t>
            </a:r>
            <a:r>
              <a:rPr kumimoji="1" lang="zh-CN" altLang="en-US" sz="28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西山，气息</a:t>
            </a:r>
            <a:r>
              <a:rPr kumimoji="1" lang="zh-CN" altLang="en-US" sz="280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奄奄</a:t>
            </a:r>
            <a:r>
              <a:rPr kumimoji="1" lang="zh-CN" altLang="en-US" sz="28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，人命危浅，朝不</a:t>
            </a:r>
            <a:r>
              <a:rPr kumimoji="1" lang="zh-CN" altLang="en-US" sz="280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虑</a:t>
            </a:r>
            <a:r>
              <a:rPr kumimoji="1" lang="zh-CN" altLang="en-US" sz="28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夕。臣无祖母，无以至今日；祖母无臣，</a:t>
            </a:r>
            <a:r>
              <a:rPr kumimoji="1" lang="zh-CN" altLang="en-US" sz="280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无以</a:t>
            </a:r>
            <a:r>
              <a:rPr kumimoji="1" lang="zh-CN" altLang="en-US" sz="28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终余年。母、孙二人，更相为命，是以区区不能废</a:t>
            </a:r>
            <a:r>
              <a:rPr kumimoji="1" lang="zh-CN" altLang="en-US" sz="280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远</a:t>
            </a:r>
            <a:r>
              <a:rPr kumimoji="1" lang="zh-CN" altLang="en-US" sz="28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。</a:t>
            </a:r>
            <a:endParaRPr kumimoji="1" lang="zh-CN" altLang="en-US" sz="2800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7651" name="Text Box 3"/>
          <p:cNvSpPr/>
          <p:nvPr/>
        </p:nvSpPr>
        <p:spPr>
          <a:xfrm>
            <a:off x="4500563" y="735013"/>
            <a:ext cx="4464050" cy="366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 sz="1800" b="1"/>
          </a:p>
        </p:txBody>
      </p:sp>
      <p:sp>
        <p:nvSpPr>
          <p:cNvPr id="27652" name="Text Box 4"/>
          <p:cNvSpPr/>
          <p:nvPr/>
        </p:nvSpPr>
        <p:spPr>
          <a:xfrm>
            <a:off x="4643438" y="1311275"/>
            <a:ext cx="16573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2400" b="1">
                <a:solidFill>
                  <a:srgbClr val="000000"/>
                </a:solidFill>
                <a:ea typeface="楷体_GB2312" pitchFamily="49" charset="-122"/>
              </a:rPr>
              <a:t>凡在</a:t>
            </a:r>
            <a:r>
              <a:rPr kumimoji="1" lang="zh-CN" altLang="en-US" sz="2400" b="1" u="sng">
                <a:solidFill>
                  <a:srgbClr val="FF3300"/>
                </a:solidFill>
                <a:ea typeface="黑体" panose="02010609060101010101" pitchFamily="2" charset="-122"/>
              </a:rPr>
              <a:t>故老</a:t>
            </a:r>
            <a:endParaRPr kumimoji="1" lang="zh-CN" altLang="en-US" sz="2400" b="1" u="sng">
              <a:solidFill>
                <a:srgbClr val="FF3300"/>
              </a:solidFill>
              <a:ea typeface="黑体" panose="02010609060101010101" pitchFamily="2" charset="-122"/>
            </a:endParaRPr>
          </a:p>
        </p:txBody>
      </p:sp>
      <p:sp>
        <p:nvSpPr>
          <p:cNvPr id="27653" name="Text Box 5"/>
          <p:cNvSpPr/>
          <p:nvPr/>
        </p:nvSpPr>
        <p:spPr>
          <a:xfrm>
            <a:off x="6300788" y="1052513"/>
            <a:ext cx="2843212" cy="82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en-US" altLang="zh-CN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kumimoji="1"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形作名</a:t>
            </a:r>
            <a:r>
              <a:rPr kumimoji="1" lang="en-US" altLang="zh-CN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kumimoji="1"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年老而有功德的旧臣</a:t>
            </a:r>
            <a:endParaRPr lang="zh-CN" altLang="en-US" sz="24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654" name="Text Box 6"/>
          <p:cNvSpPr/>
          <p:nvPr/>
        </p:nvSpPr>
        <p:spPr>
          <a:xfrm>
            <a:off x="4643438" y="2030413"/>
            <a:ext cx="2808287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2400" b="1">
                <a:solidFill>
                  <a:srgbClr val="000000"/>
                </a:solidFill>
                <a:ea typeface="楷体_GB2312" pitchFamily="49" charset="-122"/>
              </a:rPr>
              <a:t>是以区区不能废</a:t>
            </a:r>
            <a:r>
              <a:rPr kumimoji="1" lang="zh-CN" altLang="en-US" sz="2400" b="1" u="sng">
                <a:solidFill>
                  <a:srgbClr val="FF3300"/>
                </a:solidFill>
                <a:ea typeface="黑体" panose="02010609060101010101" pitchFamily="2" charset="-122"/>
              </a:rPr>
              <a:t>远</a:t>
            </a:r>
            <a:endParaRPr kumimoji="1" lang="zh-CN" altLang="en-US" sz="2400" b="1" u="sng">
              <a:solidFill>
                <a:srgbClr val="FF3300"/>
              </a:solidFill>
              <a:ea typeface="黑体" panose="02010609060101010101" pitchFamily="2" charset="-122"/>
            </a:endParaRPr>
          </a:p>
        </p:txBody>
      </p:sp>
      <p:sp>
        <p:nvSpPr>
          <p:cNvPr id="27655" name="Text Box 7"/>
          <p:cNvSpPr/>
          <p:nvPr/>
        </p:nvSpPr>
        <p:spPr>
          <a:xfrm>
            <a:off x="6443663" y="2535238"/>
            <a:ext cx="2376487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形作动</a:t>
            </a:r>
            <a:r>
              <a:rPr lang="en-US" altLang="zh-CN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) 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离开</a:t>
            </a:r>
            <a:endParaRPr lang="zh-CN" altLang="en-US" sz="24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656" name="Text Box 8"/>
          <p:cNvSpPr/>
          <p:nvPr/>
        </p:nvSpPr>
        <p:spPr>
          <a:xfrm>
            <a:off x="6300788" y="3543300"/>
            <a:ext cx="863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>
                <a:solidFill>
                  <a:schemeClr val="tx2"/>
                </a:solidFill>
                <a:latin typeface="Comic Sans MS" pitchFamily="66" charset="0"/>
                <a:ea typeface="华文新魏" pitchFamily="2" charset="-122"/>
              </a:rPr>
              <a:t>自夸</a:t>
            </a:r>
            <a:endParaRPr lang="zh-CN" altLang="en-US" sz="2400" b="1">
              <a:solidFill>
                <a:schemeClr val="tx2"/>
              </a:solidFill>
              <a:latin typeface="Comic Sans MS" pitchFamily="66" charset="0"/>
              <a:ea typeface="华文新魏" pitchFamily="2" charset="-122"/>
            </a:endParaRPr>
          </a:p>
        </p:txBody>
      </p:sp>
      <p:sp>
        <p:nvSpPr>
          <p:cNvPr id="27657" name="Text Box 9"/>
          <p:cNvSpPr/>
          <p:nvPr/>
        </p:nvSpPr>
        <p:spPr>
          <a:xfrm>
            <a:off x="6300788" y="3975100"/>
            <a:ext cx="942975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>
                <a:solidFill>
                  <a:schemeClr val="tx2"/>
                </a:solidFill>
                <a:latin typeface="Comic Sans MS" pitchFamily="66" charset="0"/>
                <a:ea typeface="华文新魏" pitchFamily="2" charset="-122"/>
              </a:rPr>
              <a:t>提拔</a:t>
            </a:r>
            <a:endParaRPr lang="zh-CN" altLang="en-US" sz="2400" b="1">
              <a:solidFill>
                <a:schemeClr val="tx2"/>
              </a:solidFill>
              <a:latin typeface="Comic Sans MS" pitchFamily="66" charset="0"/>
              <a:ea typeface="华文新魏" pitchFamily="2" charset="-122"/>
            </a:endParaRPr>
          </a:p>
        </p:txBody>
      </p:sp>
      <p:sp>
        <p:nvSpPr>
          <p:cNvPr id="27658" name="Text Box 10"/>
          <p:cNvSpPr/>
          <p:nvPr/>
        </p:nvSpPr>
        <p:spPr>
          <a:xfrm>
            <a:off x="6300788" y="4406900"/>
            <a:ext cx="863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>
                <a:solidFill>
                  <a:schemeClr val="tx2"/>
                </a:solidFill>
                <a:ea typeface="华文新魏" pitchFamily="2" charset="-122"/>
              </a:rPr>
              <a:t>优厚</a:t>
            </a:r>
            <a:endParaRPr lang="zh-CN" altLang="en-US" sz="2400" b="1">
              <a:solidFill>
                <a:schemeClr val="tx2"/>
              </a:solidFill>
              <a:ea typeface="华文新魏" pitchFamily="2" charset="-122"/>
            </a:endParaRPr>
          </a:p>
        </p:txBody>
      </p:sp>
      <p:sp>
        <p:nvSpPr>
          <p:cNvPr id="27659" name="Text Box 11"/>
          <p:cNvSpPr/>
          <p:nvPr/>
        </p:nvSpPr>
        <p:spPr>
          <a:xfrm>
            <a:off x="6300788" y="4767263"/>
            <a:ext cx="1439862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>
                <a:solidFill>
                  <a:schemeClr val="tx2"/>
                </a:solidFill>
                <a:latin typeface="Comic Sans MS" pitchFamily="66" charset="0"/>
                <a:ea typeface="华文新魏" pitchFamily="2" charset="-122"/>
              </a:rPr>
              <a:t>犹疑不决</a:t>
            </a:r>
            <a:endParaRPr lang="zh-CN" altLang="en-US" sz="2400" b="1">
              <a:solidFill>
                <a:schemeClr val="tx2"/>
              </a:solidFill>
              <a:latin typeface="Comic Sans MS" pitchFamily="66" charset="0"/>
              <a:ea typeface="华文新魏" pitchFamily="2" charset="-122"/>
            </a:endParaRPr>
          </a:p>
        </p:txBody>
      </p:sp>
      <p:sp>
        <p:nvSpPr>
          <p:cNvPr id="27660" name="Text Box 12"/>
          <p:cNvSpPr/>
          <p:nvPr/>
        </p:nvSpPr>
        <p:spPr>
          <a:xfrm>
            <a:off x="6300788" y="5199063"/>
            <a:ext cx="9652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>
                <a:solidFill>
                  <a:schemeClr val="tx2"/>
                </a:solidFill>
                <a:latin typeface="Comic Sans MS" pitchFamily="66" charset="0"/>
                <a:ea typeface="华文新魏" pitchFamily="2" charset="-122"/>
              </a:rPr>
              <a:t>接近</a:t>
            </a:r>
            <a:endParaRPr lang="zh-CN" altLang="en-US" sz="2400" b="1">
              <a:solidFill>
                <a:schemeClr val="tx2"/>
              </a:solidFill>
              <a:latin typeface="Comic Sans MS" pitchFamily="66" charset="0"/>
              <a:ea typeface="华文新魏" pitchFamily="2" charset="-122"/>
            </a:endParaRPr>
          </a:p>
        </p:txBody>
      </p:sp>
      <p:sp>
        <p:nvSpPr>
          <p:cNvPr id="27661" name="Text Box 13"/>
          <p:cNvSpPr/>
          <p:nvPr/>
        </p:nvSpPr>
        <p:spPr>
          <a:xfrm>
            <a:off x="6300788" y="5559425"/>
            <a:ext cx="1851025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>
                <a:solidFill>
                  <a:schemeClr val="tx2"/>
                </a:solidFill>
                <a:latin typeface="Comic Sans MS" pitchFamily="66" charset="0"/>
                <a:ea typeface="华文新魏" pitchFamily="2" charset="-122"/>
              </a:rPr>
              <a:t>微弱的样子</a:t>
            </a:r>
            <a:endParaRPr lang="zh-CN" altLang="en-US" sz="2400" b="1">
              <a:solidFill>
                <a:schemeClr val="tx2"/>
              </a:solidFill>
              <a:latin typeface="Comic Sans MS" pitchFamily="66" charset="0"/>
              <a:ea typeface="华文新魏" pitchFamily="2" charset="-122"/>
            </a:endParaRPr>
          </a:p>
        </p:txBody>
      </p:sp>
      <p:sp>
        <p:nvSpPr>
          <p:cNvPr id="27662" name="Text Box 14"/>
          <p:cNvSpPr/>
          <p:nvPr/>
        </p:nvSpPr>
        <p:spPr>
          <a:xfrm>
            <a:off x="6300788" y="5991225"/>
            <a:ext cx="2066925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>
                <a:solidFill>
                  <a:schemeClr val="tx2"/>
                </a:solidFill>
                <a:latin typeface="Comic Sans MS" pitchFamily="66" charset="0"/>
                <a:ea typeface="华文新魏" pitchFamily="2" charset="-122"/>
              </a:rPr>
              <a:t>想到，考虑到</a:t>
            </a:r>
            <a:endParaRPr lang="zh-CN" altLang="en-US" sz="2400" b="1">
              <a:solidFill>
                <a:schemeClr val="tx2"/>
              </a:solidFill>
              <a:latin typeface="Comic Sans MS" pitchFamily="66" charset="0"/>
              <a:ea typeface="华文新魏" pitchFamily="2" charset="-122"/>
            </a:endParaRPr>
          </a:p>
        </p:txBody>
      </p:sp>
      <p:sp>
        <p:nvSpPr>
          <p:cNvPr id="27663" name="Text Box 15"/>
          <p:cNvSpPr/>
          <p:nvPr/>
        </p:nvSpPr>
        <p:spPr>
          <a:xfrm>
            <a:off x="4716463" y="3543300"/>
            <a:ext cx="2016125" cy="2870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600" b="1">
                <a:solidFill>
                  <a:srgbClr val="000000"/>
                </a:solidFill>
                <a:ea typeface="华文新魏" pitchFamily="2" charset="-122"/>
              </a:rPr>
              <a:t>不</a:t>
            </a:r>
            <a:r>
              <a:rPr lang="zh-CN" altLang="en-US" sz="2600" b="1" u="sng">
                <a:solidFill>
                  <a:srgbClr val="FF3300"/>
                </a:solidFill>
                <a:ea typeface="华文新魏" pitchFamily="2" charset="-122"/>
              </a:rPr>
              <a:t>矜</a:t>
            </a:r>
            <a:r>
              <a:rPr lang="zh-CN" altLang="en-US" sz="2600" b="1">
                <a:solidFill>
                  <a:srgbClr val="000000"/>
                </a:solidFill>
                <a:ea typeface="华文新魏" pitchFamily="2" charset="-122"/>
              </a:rPr>
              <a:t>名节：</a:t>
            </a:r>
            <a:endParaRPr lang="zh-CN" altLang="en-US" sz="2600" b="1">
              <a:solidFill>
                <a:srgbClr val="000000"/>
              </a:solidFill>
              <a:ea typeface="华文新魏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600" b="1">
                <a:solidFill>
                  <a:srgbClr val="000000"/>
                </a:solidFill>
                <a:ea typeface="华文新魏" pitchFamily="2" charset="-122"/>
              </a:rPr>
              <a:t>过蒙</a:t>
            </a:r>
            <a:r>
              <a:rPr lang="zh-CN" altLang="en-US" sz="2600" b="1" u="sng">
                <a:solidFill>
                  <a:srgbClr val="FF3300"/>
                </a:solidFill>
                <a:ea typeface="华文新魏" pitchFamily="2" charset="-122"/>
              </a:rPr>
              <a:t>拔擢</a:t>
            </a:r>
            <a:r>
              <a:rPr lang="zh-CN" altLang="en-US" sz="2600" b="1">
                <a:solidFill>
                  <a:srgbClr val="000000"/>
                </a:solidFill>
                <a:ea typeface="华文新魏" pitchFamily="2" charset="-122"/>
              </a:rPr>
              <a:t>：</a:t>
            </a:r>
            <a:endParaRPr lang="zh-CN" altLang="en-US" sz="2600" b="1">
              <a:solidFill>
                <a:srgbClr val="000000"/>
              </a:solidFill>
              <a:ea typeface="华文新魏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600" b="1">
                <a:solidFill>
                  <a:srgbClr val="000000"/>
                </a:solidFill>
                <a:ea typeface="华文新魏" pitchFamily="2" charset="-122"/>
              </a:rPr>
              <a:t>宠命</a:t>
            </a:r>
            <a:r>
              <a:rPr lang="zh-CN" altLang="en-US" sz="2600" b="1" u="sng">
                <a:solidFill>
                  <a:srgbClr val="FF3300"/>
                </a:solidFill>
                <a:ea typeface="华文新魏" pitchFamily="2" charset="-122"/>
              </a:rPr>
              <a:t>优渥</a:t>
            </a:r>
            <a:r>
              <a:rPr lang="zh-CN" altLang="en-US" sz="2600" b="1">
                <a:solidFill>
                  <a:srgbClr val="000000"/>
                </a:solidFill>
                <a:ea typeface="华文新魏" pitchFamily="2" charset="-122"/>
              </a:rPr>
              <a:t>：</a:t>
            </a:r>
            <a:endParaRPr lang="zh-CN" altLang="en-US" sz="2600" b="1">
              <a:solidFill>
                <a:srgbClr val="000000"/>
              </a:solidFill>
              <a:ea typeface="华文新魏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600" b="1">
                <a:solidFill>
                  <a:srgbClr val="000000"/>
                </a:solidFill>
                <a:ea typeface="华文新魏" pitchFamily="2" charset="-122"/>
              </a:rPr>
              <a:t>岂敢</a:t>
            </a:r>
            <a:r>
              <a:rPr lang="zh-CN" altLang="en-US" sz="2600" b="1" u="sng">
                <a:solidFill>
                  <a:srgbClr val="FF3300"/>
                </a:solidFill>
                <a:ea typeface="华文新魏" pitchFamily="2" charset="-122"/>
              </a:rPr>
              <a:t>盘桓</a:t>
            </a:r>
            <a:r>
              <a:rPr lang="zh-CN" altLang="en-US" sz="2600" b="1">
                <a:solidFill>
                  <a:srgbClr val="000000"/>
                </a:solidFill>
                <a:ea typeface="华文新魏" pitchFamily="2" charset="-122"/>
              </a:rPr>
              <a:t>：</a:t>
            </a:r>
            <a:endParaRPr lang="zh-CN" altLang="en-US" sz="2600" b="1">
              <a:solidFill>
                <a:srgbClr val="000000"/>
              </a:solidFill>
              <a:ea typeface="华文新魏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600" b="1">
                <a:solidFill>
                  <a:srgbClr val="000000"/>
                </a:solidFill>
                <a:ea typeface="华文新魏" pitchFamily="2" charset="-122"/>
              </a:rPr>
              <a:t>日</a:t>
            </a:r>
            <a:r>
              <a:rPr lang="zh-CN" altLang="en-US" sz="2600" b="1" u="sng">
                <a:solidFill>
                  <a:srgbClr val="FF3300"/>
                </a:solidFill>
                <a:ea typeface="华文新魏" pitchFamily="2" charset="-122"/>
              </a:rPr>
              <a:t>薄</a:t>
            </a:r>
            <a:r>
              <a:rPr lang="zh-CN" altLang="en-US" sz="2600" b="1">
                <a:solidFill>
                  <a:srgbClr val="000000"/>
                </a:solidFill>
                <a:ea typeface="华文新魏" pitchFamily="2" charset="-122"/>
              </a:rPr>
              <a:t>西山：</a:t>
            </a:r>
            <a:endParaRPr lang="zh-CN" altLang="en-US" sz="2600" b="1">
              <a:solidFill>
                <a:srgbClr val="000000"/>
              </a:solidFill>
              <a:ea typeface="华文新魏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600" b="1">
                <a:solidFill>
                  <a:srgbClr val="000000"/>
                </a:solidFill>
                <a:ea typeface="华文新魏" pitchFamily="2" charset="-122"/>
              </a:rPr>
              <a:t>气息</a:t>
            </a:r>
            <a:r>
              <a:rPr lang="zh-CN" altLang="en-US" sz="2600" b="1" u="sng">
                <a:solidFill>
                  <a:srgbClr val="FF3300"/>
                </a:solidFill>
                <a:ea typeface="华文新魏" pitchFamily="2" charset="-122"/>
              </a:rPr>
              <a:t>奄奄</a:t>
            </a:r>
            <a:r>
              <a:rPr lang="zh-CN" altLang="en-US" sz="2600" b="1">
                <a:solidFill>
                  <a:srgbClr val="000000"/>
                </a:solidFill>
                <a:ea typeface="华文新魏" pitchFamily="2" charset="-122"/>
              </a:rPr>
              <a:t>：</a:t>
            </a:r>
            <a:endParaRPr lang="zh-CN" altLang="en-US" sz="2600" b="1">
              <a:solidFill>
                <a:srgbClr val="000000"/>
              </a:solidFill>
              <a:ea typeface="华文新魏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600" b="1">
                <a:solidFill>
                  <a:srgbClr val="000000"/>
                </a:solidFill>
                <a:ea typeface="华文新魏" pitchFamily="2" charset="-122"/>
              </a:rPr>
              <a:t>朝不</a:t>
            </a:r>
            <a:r>
              <a:rPr lang="zh-CN" altLang="en-US" sz="2600" b="1" u="sng">
                <a:solidFill>
                  <a:srgbClr val="FF3300"/>
                </a:solidFill>
                <a:ea typeface="华文新魏" pitchFamily="2" charset="-122"/>
              </a:rPr>
              <a:t>虑</a:t>
            </a:r>
            <a:r>
              <a:rPr lang="zh-CN" altLang="en-US" sz="2600" b="1">
                <a:solidFill>
                  <a:srgbClr val="000000"/>
                </a:solidFill>
                <a:ea typeface="华文新魏" pitchFamily="2" charset="-122"/>
              </a:rPr>
              <a:t>夕：</a:t>
            </a:r>
            <a:endParaRPr lang="zh-CN" altLang="en-US" sz="2600" b="1">
              <a:solidFill>
                <a:srgbClr val="000000"/>
              </a:solidFill>
              <a:ea typeface="华文新魏" pitchFamily="2" charset="-122"/>
            </a:endParaRPr>
          </a:p>
        </p:txBody>
      </p:sp>
      <p:sp>
        <p:nvSpPr>
          <p:cNvPr id="27664" name="WordArt 16"/>
          <p:cNvSpPr>
            <a:spLocks noTextEdit="1"/>
          </p:cNvSpPr>
          <p:nvPr/>
        </p:nvSpPr>
        <p:spPr>
          <a:xfrm>
            <a:off x="3348038" y="260350"/>
            <a:ext cx="2333625" cy="457200"/>
          </a:xfrm>
          <a:solidFill>
            <a:srgbClr val="336699"/>
          </a:solidFill>
          <a:ln>
            <a:noFill/>
            <a:miter lim="800000"/>
          </a:ln>
          <a:effectLst>
            <a:outerShdw dist="45791" dir="2021404" algn="ctr">
              <a:srgbClr val="B2B2B2">
                <a:alpha val="79999"/>
              </a:srgbClr>
            </a:outerShdw>
          </a:effectLst>
        </p:spPr>
        <p:txBody>
          <a:bodyPr wrap="none" fromWordArt="1">
            <a:prstTxWarp prst="textPlain">
              <a:avLst/>
            </a:prstTxWarp>
            <a:noAutofit/>
          </a:bodyPr>
          <a:lstStyle/>
          <a:p>
            <a:pPr algn="ctr"/>
            <a:r>
              <a:rPr sz="3600" b="1" kern="10">
                <a:ln>
                  <a:noFill/>
                </a:ln>
                <a:solidFill>
                  <a:srgbClr val="336699"/>
                </a:solidFill>
                <a:effectLst>
                  <a:outerShdw dist="45791" dir="2021404" algn="ctr">
                    <a:srgbClr val="B2B2B2">
                      <a:alpha val="79999"/>
                    </a:srgbClr>
                  </a:outerShdw>
                </a:effectLst>
                <a:latin typeface="宋体"/>
              </a:rPr>
              <a:t>讲读第三段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1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1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10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10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10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2" grpId="0"/>
      <p:bldP spid="27653" grpId="0"/>
      <p:bldP spid="27654" grpId="0"/>
      <p:bldP spid="27655" grpId="0"/>
      <p:bldP spid="27656" grpId="0"/>
      <p:bldP spid="27657" grpId="0"/>
      <p:bldP spid="27658" grpId="0"/>
      <p:bldP spid="27659" grpId="0"/>
      <p:bldP spid="27660" grpId="0"/>
      <p:bldP spid="27661" grpId="0"/>
      <p:bldP spid="27662" grpId="0"/>
      <p:bldP spid="2766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Text Box 4"/>
          <p:cNvSpPr/>
          <p:nvPr/>
        </p:nvSpPr>
        <p:spPr>
          <a:xfrm>
            <a:off x="1042988" y="549275"/>
            <a:ext cx="7632700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>
                <a:solidFill>
                  <a:srgbClr val="3333CC"/>
                </a:solidFill>
              </a:rPr>
              <a:t>1</a:t>
            </a:r>
            <a:r>
              <a:rPr lang="zh-CN" altLang="en-US" b="1">
                <a:solidFill>
                  <a:srgbClr val="3333CC"/>
                </a:solidFill>
              </a:rPr>
              <a:t>、第三段可以分为几层？分别是从哪几个方面来分析的。 </a:t>
            </a:r>
            <a:endParaRPr lang="zh-CN" altLang="en-US" b="1">
              <a:solidFill>
                <a:srgbClr val="3333CC"/>
              </a:solidFill>
            </a:endParaRPr>
          </a:p>
        </p:txBody>
      </p:sp>
      <p:sp>
        <p:nvSpPr>
          <p:cNvPr id="28675" name="Text Box 5"/>
          <p:cNvSpPr/>
          <p:nvPr/>
        </p:nvSpPr>
        <p:spPr>
          <a:xfrm>
            <a:off x="879475" y="1955800"/>
            <a:ext cx="7869238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/>
              <a:t>第一层：“伏惟圣朝以孝治天下</a:t>
            </a:r>
            <a:r>
              <a:rPr lang="en-US" altLang="zh-CN" b="1"/>
              <a:t>……</a:t>
            </a:r>
            <a:r>
              <a:rPr lang="zh-CN" altLang="en-US" b="1"/>
              <a:t>特为尤甚。” </a:t>
            </a:r>
            <a:r>
              <a:rPr lang="en-US" altLang="zh-CN" b="1"/>
              <a:t>——</a:t>
            </a:r>
            <a:r>
              <a:rPr lang="zh-CN" altLang="en-US" b="1">
                <a:solidFill>
                  <a:srgbClr val="FF0000"/>
                </a:solidFill>
              </a:rPr>
              <a:t>称颂“孝治”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28676" name="Text Box 6"/>
          <p:cNvSpPr/>
          <p:nvPr/>
        </p:nvSpPr>
        <p:spPr>
          <a:xfrm>
            <a:off x="900113" y="3141663"/>
            <a:ext cx="7704137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/>
              <a:t>第二层：“且臣少仕伪朝</a:t>
            </a:r>
            <a:r>
              <a:rPr lang="en-US" altLang="zh-CN" b="1"/>
              <a:t>……</a:t>
            </a:r>
            <a:r>
              <a:rPr lang="zh-CN" altLang="en-US" b="1"/>
              <a:t>有所希冀。”</a:t>
            </a:r>
            <a:endParaRPr lang="zh-CN" altLang="en-US" b="1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</a:rPr>
              <a:t>——</a:t>
            </a:r>
            <a:r>
              <a:rPr lang="zh-CN" altLang="en-US" b="1">
                <a:solidFill>
                  <a:srgbClr val="3333CC"/>
                </a:solidFill>
              </a:rPr>
              <a:t>坦叙经历，</a:t>
            </a:r>
            <a:r>
              <a:rPr lang="zh-CN" altLang="en-US" b="1">
                <a:solidFill>
                  <a:srgbClr val="FF0000"/>
                </a:solidFill>
              </a:rPr>
              <a:t>表达忠心。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28677" name="Text Box 7"/>
          <p:cNvSpPr/>
          <p:nvPr/>
        </p:nvSpPr>
        <p:spPr>
          <a:xfrm>
            <a:off x="900113" y="4221163"/>
            <a:ext cx="7704137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/>
              <a:t>第三层：“但以刘日薄西山</a:t>
            </a:r>
            <a:r>
              <a:rPr lang="en-US" altLang="zh-CN" b="1"/>
              <a:t>……</a:t>
            </a:r>
            <a:r>
              <a:rPr lang="zh-CN" altLang="en-US" b="1"/>
              <a:t>是以区区不能废远。” </a:t>
            </a:r>
            <a:r>
              <a:rPr lang="en-US" altLang="zh-CN" b="1"/>
              <a:t>——</a:t>
            </a:r>
            <a:r>
              <a:rPr lang="zh-CN" altLang="en-US" b="1">
                <a:solidFill>
                  <a:srgbClr val="FF0000"/>
                </a:solidFill>
              </a:rPr>
              <a:t>再次陈述苦情。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0"/>
      <p:bldP spid="2867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Text Box 4"/>
          <p:cNvSpPr/>
          <p:nvPr/>
        </p:nvSpPr>
        <p:spPr>
          <a:xfrm>
            <a:off x="755650" y="1066800"/>
            <a:ext cx="7920038" cy="1570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/>
              <a:t>2</a:t>
            </a:r>
            <a:r>
              <a:rPr lang="zh-CN" altLang="en-US" b="1"/>
              <a:t>、作者在这里热切称颂朝廷的“孝治天下”决策英明，措施得当。那“孝治天下”与作者的请求有什么关系？</a:t>
            </a:r>
            <a:endParaRPr lang="zh-CN" altLang="en-US" b="1"/>
          </a:p>
        </p:txBody>
      </p:sp>
      <p:sp>
        <p:nvSpPr>
          <p:cNvPr id="29699" name="Text Box 5"/>
          <p:cNvSpPr/>
          <p:nvPr/>
        </p:nvSpPr>
        <p:spPr>
          <a:xfrm>
            <a:off x="755650" y="3238500"/>
            <a:ext cx="7704138" cy="2062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>
                <a:solidFill>
                  <a:srgbClr val="FF0000"/>
                </a:solidFill>
              </a:rPr>
              <a:t>      </a:t>
            </a:r>
            <a:r>
              <a:rPr lang="zh-CN" altLang="en-US" b="1">
                <a:solidFill>
                  <a:srgbClr val="3333CC"/>
                </a:solidFill>
              </a:rPr>
              <a:t>因为孤苦的遭遇，所以更应该对祖母“尽孝”（</a:t>
            </a:r>
            <a:r>
              <a:rPr lang="zh-CN" altLang="en-US" b="1"/>
              <a:t>动之以情</a:t>
            </a:r>
            <a:r>
              <a:rPr lang="zh-CN" altLang="en-US" b="1">
                <a:solidFill>
                  <a:srgbClr val="3333CC"/>
                </a:solidFill>
              </a:rPr>
              <a:t>），朝廷既然“孝治天下”，我的“尽孝”与之正相合（</a:t>
            </a:r>
            <a:r>
              <a:rPr lang="zh-CN" altLang="en-US" b="1"/>
              <a:t>晓之以理</a:t>
            </a:r>
            <a:r>
              <a:rPr lang="zh-CN" altLang="en-US" b="1">
                <a:solidFill>
                  <a:srgbClr val="3333CC"/>
                </a:solidFill>
              </a:rPr>
              <a:t>）？</a:t>
            </a:r>
            <a:endParaRPr lang="zh-CN" altLang="en-US" b="1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Text Box 4"/>
          <p:cNvSpPr/>
          <p:nvPr/>
        </p:nvSpPr>
        <p:spPr>
          <a:xfrm>
            <a:off x="684213" y="849313"/>
            <a:ext cx="7775575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>
                <a:solidFill>
                  <a:srgbClr val="3333CC"/>
                </a:solidFill>
              </a:rPr>
              <a:t>3</a:t>
            </a:r>
            <a:r>
              <a:rPr lang="zh-CN" altLang="en-US" b="1">
                <a:solidFill>
                  <a:srgbClr val="3333CC"/>
                </a:solidFill>
              </a:rPr>
              <a:t>、李密不回避反而自述仕宦经历的目的是什么？ </a:t>
            </a:r>
            <a:endParaRPr lang="zh-CN" altLang="en-US" b="1">
              <a:solidFill>
                <a:srgbClr val="3333CC"/>
              </a:solidFill>
            </a:endParaRPr>
          </a:p>
        </p:txBody>
      </p:sp>
      <p:sp>
        <p:nvSpPr>
          <p:cNvPr id="30723" name="Text Box 5"/>
          <p:cNvSpPr/>
          <p:nvPr/>
        </p:nvSpPr>
        <p:spPr>
          <a:xfrm>
            <a:off x="539750" y="2398713"/>
            <a:ext cx="8135938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/>
              <a:t>       魏晋名人最重气节，一臣不事二主，所以李密知道自己的这段历史是不可以回避的，只能剖明自己心迹：一仕伪朝“本图宦达，不矜名节”，</a:t>
            </a:r>
            <a:r>
              <a:rPr lang="zh-CN" altLang="en-US" b="1">
                <a:solidFill>
                  <a:srgbClr val="3333CC"/>
                </a:solidFill>
              </a:rPr>
              <a:t>从而打消晋武帝的疑虑</a:t>
            </a:r>
            <a:r>
              <a:rPr lang="zh-CN" altLang="en-US" b="1"/>
              <a:t>。二在圣朝“宠命优渥，岂敢盘桓”，</a:t>
            </a:r>
            <a:r>
              <a:rPr lang="zh-CN" altLang="en-US" b="1">
                <a:solidFill>
                  <a:srgbClr val="3333CC"/>
                </a:solidFill>
              </a:rPr>
              <a:t>让晋武帝明白自己的忠心。  </a:t>
            </a:r>
            <a:endParaRPr lang="zh-CN" altLang="en-US" b="1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Text Box 4"/>
          <p:cNvSpPr/>
          <p:nvPr/>
        </p:nvSpPr>
        <p:spPr>
          <a:xfrm>
            <a:off x="468313" y="458788"/>
            <a:ext cx="8135937" cy="954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>
                <a:solidFill>
                  <a:srgbClr val="3333CC"/>
                </a:solidFill>
              </a:rPr>
              <a:t>4</a:t>
            </a:r>
            <a:r>
              <a:rPr lang="zh-CN" altLang="en-US" sz="2800" b="1">
                <a:solidFill>
                  <a:srgbClr val="3333CC"/>
                </a:solidFill>
              </a:rPr>
              <a:t>、第三段有关祖母疾病的描写用了手法？什么有什么动人之处？</a:t>
            </a:r>
            <a:endParaRPr lang="zh-CN" altLang="en-US" sz="2800" b="1">
              <a:solidFill>
                <a:srgbClr val="3333CC"/>
              </a:solidFill>
            </a:endParaRPr>
          </a:p>
        </p:txBody>
      </p:sp>
      <p:sp>
        <p:nvSpPr>
          <p:cNvPr id="31747" name="Text Box 5"/>
          <p:cNvSpPr/>
          <p:nvPr/>
        </p:nvSpPr>
        <p:spPr>
          <a:xfrm>
            <a:off x="323850" y="1533525"/>
            <a:ext cx="8353425" cy="2832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/>
              <a:t>         </a:t>
            </a:r>
            <a:r>
              <a:rPr kumimoji="1" lang="en-US" altLang="zh-CN" sz="2400" b="1"/>
              <a:t>“</a:t>
            </a:r>
            <a:r>
              <a:rPr kumimoji="1" lang="zh-CN" altLang="en-US" sz="2400" b="1"/>
              <a:t>刘日薄西山，气息奄奄，人命危浅，朝不虑夕。”</a:t>
            </a:r>
            <a:r>
              <a:rPr kumimoji="1" lang="zh-CN" altLang="en-US" sz="2400"/>
              <a:t> </a:t>
            </a:r>
            <a:endParaRPr kumimoji="1" lang="zh-CN" altLang="en-US" sz="2400"/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/>
              <a:t>寿命将终</a:t>
            </a:r>
            <a:r>
              <a:rPr lang="en-US" altLang="zh-CN" sz="2800" b="1"/>
              <a:t>――</a:t>
            </a:r>
            <a:r>
              <a:rPr lang="zh-CN" altLang="en-US" sz="2800" b="1"/>
              <a:t>气息微弱</a:t>
            </a:r>
            <a:r>
              <a:rPr lang="en-US" altLang="zh-CN" sz="2800" b="1"/>
              <a:t>――</a:t>
            </a:r>
            <a:r>
              <a:rPr lang="zh-CN" altLang="en-US" sz="2800" b="1"/>
              <a:t>活不长了</a:t>
            </a:r>
            <a:r>
              <a:rPr lang="en-US" altLang="zh-CN" sz="2800" b="1"/>
              <a:t>――</a:t>
            </a:r>
            <a:r>
              <a:rPr lang="zh-CN" altLang="en-US" sz="2800" b="1"/>
              <a:t>随时会死。</a:t>
            </a:r>
            <a:endParaRPr lang="zh-CN" altLang="en-US" sz="2800" b="1"/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2400" b="1">
                <a:solidFill>
                  <a:srgbClr val="000000"/>
                </a:solidFill>
              </a:rPr>
              <a:t>        以落日</a:t>
            </a:r>
            <a:r>
              <a:rPr kumimoji="1" lang="zh-CN" altLang="en-US" sz="2400" b="1">
                <a:solidFill>
                  <a:srgbClr val="FF3300"/>
                </a:solidFill>
              </a:rPr>
              <a:t>比喻</a:t>
            </a:r>
            <a:r>
              <a:rPr kumimoji="1" lang="zh-CN" altLang="en-US" sz="2400" b="1">
                <a:solidFill>
                  <a:srgbClr val="000000"/>
                </a:solidFill>
              </a:rPr>
              <a:t>人命，刻画了祖母苍老多病的形象；“朝不虑夕”虽是</a:t>
            </a:r>
            <a:r>
              <a:rPr kumimoji="1" lang="zh-CN" altLang="en-US" sz="2400" b="1">
                <a:solidFill>
                  <a:srgbClr val="FF3300"/>
                </a:solidFill>
              </a:rPr>
              <a:t>夸张</a:t>
            </a:r>
            <a:r>
              <a:rPr kumimoji="1" lang="zh-CN" altLang="en-US" sz="2400" b="1">
                <a:solidFill>
                  <a:srgbClr val="000000"/>
                </a:solidFill>
              </a:rPr>
              <a:t>却给人无可置疑的</a:t>
            </a:r>
            <a:r>
              <a:rPr lang="zh-CN" altLang="en-US" sz="2400" b="1"/>
              <a:t>祖母刘病重垂危的</a:t>
            </a:r>
            <a:r>
              <a:rPr kumimoji="1" lang="zh-CN" altLang="en-US" sz="2400" b="1">
                <a:solidFill>
                  <a:srgbClr val="000000"/>
                </a:solidFill>
              </a:rPr>
              <a:t>真实；四字</a:t>
            </a:r>
            <a:r>
              <a:rPr kumimoji="1" lang="zh-CN" altLang="en-US" sz="2400" b="1">
                <a:solidFill>
                  <a:srgbClr val="FF3300"/>
                </a:solidFill>
              </a:rPr>
              <a:t>骈句</a:t>
            </a:r>
            <a:r>
              <a:rPr kumimoji="1" lang="zh-CN" altLang="en-US" sz="2400" b="1">
                <a:solidFill>
                  <a:srgbClr val="000000"/>
                </a:solidFill>
              </a:rPr>
              <a:t>，</a:t>
            </a:r>
            <a:r>
              <a:rPr lang="zh-CN" altLang="en-US" sz="2400" b="1"/>
              <a:t>浮现了刘氏在床上</a:t>
            </a:r>
            <a:r>
              <a:rPr lang="zh-CN" altLang="en-US" sz="2400" b="1">
                <a:solidFill>
                  <a:srgbClr val="FF3300"/>
                </a:solidFill>
              </a:rPr>
              <a:t>苟延残喘</a:t>
            </a:r>
            <a:r>
              <a:rPr lang="zh-CN" altLang="en-US" sz="2400" b="1"/>
              <a:t>的样子，</a:t>
            </a:r>
            <a:r>
              <a:rPr kumimoji="1" lang="zh-CN" altLang="en-US" sz="2400" b="1">
                <a:solidFill>
                  <a:srgbClr val="000000"/>
                </a:solidFill>
              </a:rPr>
              <a:t>如泣如诉，读之无不令人动容泣下。</a:t>
            </a:r>
            <a:endParaRPr kumimoji="1" lang="zh-CN" altLang="en-US" sz="2400" b="1">
              <a:solidFill>
                <a:srgbClr val="000000"/>
              </a:solidFill>
            </a:endParaRPr>
          </a:p>
        </p:txBody>
      </p:sp>
      <p:sp>
        <p:nvSpPr>
          <p:cNvPr id="31748" name="Text Box 7"/>
          <p:cNvSpPr/>
          <p:nvPr/>
        </p:nvSpPr>
        <p:spPr>
          <a:xfrm>
            <a:off x="250825" y="4508500"/>
            <a:ext cx="8497888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400" b="1"/>
              <a:t>        “</a:t>
            </a:r>
            <a:r>
              <a:rPr lang="zh-CN" altLang="en-US" sz="2400" b="1"/>
              <a:t>臣无祖母，无以至今日；祖母无臣，无以终余年。”。</a:t>
            </a:r>
            <a:r>
              <a:rPr kumimoji="1" lang="zh-CN" altLang="en-US" sz="2400" b="1">
                <a:solidFill>
                  <a:srgbClr val="000000"/>
                </a:solidFill>
              </a:rPr>
              <a:t>“臣”与“祖母”，</a:t>
            </a:r>
            <a:r>
              <a:rPr kumimoji="1" lang="zh-CN" altLang="en-US" sz="2400" b="1">
                <a:solidFill>
                  <a:srgbClr val="FF3300"/>
                </a:solidFill>
              </a:rPr>
              <a:t>对偶</a:t>
            </a:r>
            <a:r>
              <a:rPr kumimoji="1" lang="zh-CN" altLang="en-US" sz="2400" b="1">
                <a:solidFill>
                  <a:srgbClr val="000000"/>
                </a:solidFill>
              </a:rPr>
              <a:t>，突出一个“无”字，强调自己与祖母相依为命、</a:t>
            </a:r>
            <a:r>
              <a:rPr lang="zh-CN" altLang="en-US" sz="2400" b="1"/>
              <a:t>血肉相连</a:t>
            </a:r>
            <a:r>
              <a:rPr kumimoji="1" lang="zh-CN" altLang="en-US" sz="2400" b="1">
                <a:solidFill>
                  <a:srgbClr val="FF3300"/>
                </a:solidFill>
              </a:rPr>
              <a:t>、无法分离</a:t>
            </a:r>
            <a:r>
              <a:rPr kumimoji="1" lang="zh-CN" altLang="en-US" sz="2400" b="1">
                <a:solidFill>
                  <a:srgbClr val="000000"/>
                </a:solidFill>
              </a:rPr>
              <a:t>的哀苦之情。的现实。  </a:t>
            </a:r>
            <a:endParaRPr kumimoji="1" lang="zh-CN" altLang="en-US" sz="2400" b="1">
              <a:solidFill>
                <a:srgbClr val="000000"/>
              </a:solidFill>
            </a:endParaRPr>
          </a:p>
        </p:txBody>
      </p:sp>
      <p:sp>
        <p:nvSpPr>
          <p:cNvPr id="31749" name="TextBox 4"/>
          <p:cNvSpPr/>
          <p:nvPr/>
        </p:nvSpPr>
        <p:spPr>
          <a:xfrm>
            <a:off x="323850" y="5949950"/>
            <a:ext cx="8228013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第三段总结：以“孝治”为据，提出“辞不赴命”的请求。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36513" y="908050"/>
            <a:ext cx="3959225" cy="5905500"/>
          </a:xfrm>
          <a:solidFill>
            <a:schemeClr val="accent1"/>
          </a:solidFill>
          <a:ln>
            <a:solidFill>
              <a:srgbClr val="FF3300"/>
            </a:solidFill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 algn="l" eaLnBrk="1" hangingPunct="1"/>
            <a:r>
              <a:rPr kumimoji="1" lang="en-US" altLang="zh-CN" sz="2600" b="1">
                <a:solidFill>
                  <a:srgbClr val="000000"/>
                </a:solidFill>
              </a:rPr>
              <a:t>        </a:t>
            </a:r>
            <a:r>
              <a:rPr kumimoji="1" lang="zh-CN" altLang="en-US" sz="2800" b="1">
                <a:solidFill>
                  <a:srgbClr val="000000"/>
                </a:solidFill>
                <a:ea typeface="隶书" pitchFamily="49" charset="-122"/>
              </a:rPr>
              <a:t>臣今年四十</a:t>
            </a:r>
            <a:r>
              <a:rPr kumimoji="1" lang="zh-CN" altLang="en-US" sz="2800" b="1">
                <a:solidFill>
                  <a:srgbClr val="FF0000"/>
                </a:solidFill>
                <a:ea typeface="隶书" pitchFamily="49" charset="-122"/>
              </a:rPr>
              <a:t>有</a:t>
            </a:r>
            <a:r>
              <a:rPr kumimoji="1" lang="zh-CN" altLang="en-US" sz="2800" b="1">
                <a:solidFill>
                  <a:srgbClr val="000000"/>
                </a:solidFill>
                <a:ea typeface="隶书" pitchFamily="49" charset="-122"/>
              </a:rPr>
              <a:t>四，祖母今年九十有六。是臣尽节于陛下之日长，报养刘之日短也。</a:t>
            </a:r>
            <a:r>
              <a:rPr kumimoji="1" lang="zh-CN" altLang="en-US" sz="2800" b="1" u="sng">
                <a:solidFill>
                  <a:srgbClr val="000000"/>
                </a:solidFill>
                <a:ea typeface="隶书" pitchFamily="49" charset="-122"/>
              </a:rPr>
              <a:t>乌鸟私情，愿乞终养。</a:t>
            </a:r>
            <a:r>
              <a:rPr kumimoji="1" lang="zh-CN" altLang="en-US" sz="2800" b="1">
                <a:solidFill>
                  <a:srgbClr val="000000"/>
                </a:solidFill>
                <a:ea typeface="隶书" pitchFamily="49" charset="-122"/>
              </a:rPr>
              <a:t>臣之</a:t>
            </a:r>
            <a:r>
              <a:rPr kumimoji="1" lang="zh-CN" altLang="en-US" sz="2800" b="1">
                <a:solidFill>
                  <a:srgbClr val="FF3300"/>
                </a:solidFill>
                <a:ea typeface="隶书" pitchFamily="49" charset="-122"/>
              </a:rPr>
              <a:t>辛苦</a:t>
            </a:r>
            <a:r>
              <a:rPr kumimoji="1" lang="zh-CN" altLang="en-US" sz="2800" b="1">
                <a:solidFill>
                  <a:srgbClr val="000000"/>
                </a:solidFill>
                <a:ea typeface="隶书" pitchFamily="49" charset="-122"/>
              </a:rPr>
              <a:t>，非独蜀之人士及二州牧伯所见明知，</a:t>
            </a:r>
            <a:r>
              <a:rPr kumimoji="1" lang="zh-CN" altLang="en-US" sz="2800" b="1">
                <a:solidFill>
                  <a:schemeClr val="tx1"/>
                </a:solidFill>
                <a:ea typeface="隶书" pitchFamily="49" charset="-122"/>
              </a:rPr>
              <a:t>皇天后土实所共鉴</a:t>
            </a:r>
            <a:r>
              <a:rPr kumimoji="1" lang="zh-CN" altLang="en-US" sz="2800" b="1">
                <a:solidFill>
                  <a:srgbClr val="000000"/>
                </a:solidFill>
                <a:ea typeface="隶书" pitchFamily="49" charset="-122"/>
              </a:rPr>
              <a:t>。愿陛下</a:t>
            </a:r>
            <a:r>
              <a:rPr kumimoji="1" lang="zh-CN" altLang="en-US" sz="2800" b="1">
                <a:ea typeface="隶书" pitchFamily="49" charset="-122"/>
              </a:rPr>
              <a:t>矜悯</a:t>
            </a:r>
            <a:r>
              <a:rPr kumimoji="1" lang="zh-CN" altLang="en-US" sz="2800" b="1">
                <a:solidFill>
                  <a:srgbClr val="000000"/>
                </a:solidFill>
                <a:ea typeface="隶书" pitchFamily="49" charset="-122"/>
              </a:rPr>
              <a:t>愚诚，</a:t>
            </a:r>
            <a:r>
              <a:rPr kumimoji="1" lang="zh-CN" altLang="en-US" sz="2800" b="1">
                <a:solidFill>
                  <a:srgbClr val="FF3300"/>
                </a:solidFill>
                <a:ea typeface="隶书" pitchFamily="49" charset="-122"/>
              </a:rPr>
              <a:t>听</a:t>
            </a:r>
            <a:r>
              <a:rPr kumimoji="1" lang="zh-CN" altLang="en-US" sz="2800" b="1">
                <a:solidFill>
                  <a:srgbClr val="000000"/>
                </a:solidFill>
                <a:ea typeface="隶书" pitchFamily="49" charset="-122"/>
              </a:rPr>
              <a:t>臣微志。</a:t>
            </a:r>
            <a:r>
              <a:rPr kumimoji="1" lang="zh-CN" altLang="en-US" sz="2800" b="1">
                <a:solidFill>
                  <a:srgbClr val="FF3300"/>
                </a:solidFill>
                <a:ea typeface="隶书" pitchFamily="49" charset="-122"/>
              </a:rPr>
              <a:t>庶</a:t>
            </a:r>
            <a:r>
              <a:rPr kumimoji="1" lang="zh-CN" altLang="en-US" sz="2800" b="1">
                <a:solidFill>
                  <a:srgbClr val="000000"/>
                </a:solidFill>
                <a:ea typeface="隶书" pitchFamily="49" charset="-122"/>
              </a:rPr>
              <a:t>刘侥幸，保卒余年。臣生当</a:t>
            </a:r>
            <a:r>
              <a:rPr kumimoji="1" lang="zh-CN" altLang="en-US" sz="2800" b="1">
                <a:ea typeface="隶书" pitchFamily="49" charset="-122"/>
              </a:rPr>
              <a:t>陨首</a:t>
            </a:r>
            <a:r>
              <a:rPr kumimoji="1" lang="zh-CN" altLang="en-US" sz="2800" b="1">
                <a:solidFill>
                  <a:srgbClr val="000000"/>
                </a:solidFill>
                <a:ea typeface="隶书" pitchFamily="49" charset="-122"/>
              </a:rPr>
              <a:t>，死当</a:t>
            </a:r>
            <a:r>
              <a:rPr kumimoji="1" lang="zh-CN" altLang="en-US" sz="2800" b="1">
                <a:ea typeface="隶书" pitchFamily="49" charset="-122"/>
              </a:rPr>
              <a:t>结草</a:t>
            </a:r>
            <a:r>
              <a:rPr kumimoji="1" lang="zh-CN" altLang="en-US" sz="2800" b="1">
                <a:solidFill>
                  <a:srgbClr val="000000"/>
                </a:solidFill>
                <a:ea typeface="隶书" pitchFamily="49" charset="-122"/>
              </a:rPr>
              <a:t>。臣不胜</a:t>
            </a:r>
            <a:r>
              <a:rPr kumimoji="1" lang="zh-CN" altLang="en-US" sz="2800" b="1">
                <a:solidFill>
                  <a:srgbClr val="FF0000"/>
                </a:solidFill>
                <a:ea typeface="隶书" pitchFamily="49" charset="-122"/>
              </a:rPr>
              <a:t>犬马</a:t>
            </a:r>
            <a:r>
              <a:rPr kumimoji="1" lang="zh-CN" altLang="en-US" sz="2800" b="1">
                <a:solidFill>
                  <a:srgbClr val="000000"/>
                </a:solidFill>
                <a:ea typeface="隶书" pitchFamily="49" charset="-122"/>
              </a:rPr>
              <a:t>怖惧之情，谨拜表以</a:t>
            </a:r>
            <a:r>
              <a:rPr kumimoji="1" lang="zh-CN" altLang="en-US" sz="2800" b="1">
                <a:solidFill>
                  <a:srgbClr val="FF0000"/>
                </a:solidFill>
                <a:ea typeface="隶书" pitchFamily="49" charset="-122"/>
              </a:rPr>
              <a:t>闻</a:t>
            </a:r>
            <a:r>
              <a:rPr kumimoji="1" lang="zh-CN" altLang="en-US" sz="2800" b="1">
                <a:solidFill>
                  <a:srgbClr val="000000"/>
                </a:solidFill>
                <a:ea typeface="隶书" pitchFamily="49" charset="-122"/>
              </a:rPr>
              <a:t>。</a:t>
            </a:r>
            <a:endParaRPr kumimoji="1" lang="zh-CN" altLang="en-US" sz="2800" b="1">
              <a:solidFill>
                <a:srgbClr val="000000"/>
              </a:solidFill>
              <a:ea typeface="隶书" pitchFamily="49" charset="-122"/>
            </a:endParaRPr>
          </a:p>
        </p:txBody>
      </p:sp>
      <p:sp>
        <p:nvSpPr>
          <p:cNvPr id="32771" name="Text Box 3"/>
          <p:cNvSpPr/>
          <p:nvPr/>
        </p:nvSpPr>
        <p:spPr>
          <a:xfrm>
            <a:off x="6191250" y="4868863"/>
            <a:ext cx="29527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名作状</a:t>
            </a:r>
            <a:r>
              <a:rPr lang="en-US" altLang="zh-CN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像犬马一样</a:t>
            </a:r>
            <a:endParaRPr lang="zh-CN" altLang="en-US" sz="24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72" name="Text Box 4"/>
          <p:cNvSpPr/>
          <p:nvPr/>
        </p:nvSpPr>
        <p:spPr>
          <a:xfrm>
            <a:off x="4572000" y="1412875"/>
            <a:ext cx="23050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u="sng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</a:t>
            </a:r>
            <a:endParaRPr lang="zh-CN" altLang="en-US" sz="24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73" name="Text Box 5"/>
          <p:cNvSpPr/>
          <p:nvPr/>
        </p:nvSpPr>
        <p:spPr>
          <a:xfrm>
            <a:off x="4643438" y="2276475"/>
            <a:ext cx="1439862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2400" b="1">
                <a:solidFill>
                  <a:srgbClr val="000000"/>
                </a:solidFill>
                <a:latin typeface="华文新魏" pitchFamily="2" charset="-122"/>
                <a:ea typeface="楷体_GB2312" pitchFamily="49" charset="-122"/>
              </a:rPr>
              <a:t>臣之</a:t>
            </a:r>
            <a:r>
              <a:rPr kumimoji="1" lang="zh-CN" altLang="en-US" sz="2400" b="1" u="sng">
                <a:solidFill>
                  <a:srgbClr val="FF3300"/>
                </a:solidFill>
                <a:latin typeface="华文新魏" pitchFamily="2" charset="-122"/>
                <a:ea typeface="黑体" panose="02010609060101010101" pitchFamily="2" charset="-122"/>
              </a:rPr>
              <a:t>辛苦</a:t>
            </a:r>
            <a:endParaRPr kumimoji="1" lang="zh-CN" altLang="en-US" sz="2400" b="1" u="sng">
              <a:solidFill>
                <a:srgbClr val="FF3300"/>
              </a:solidFill>
              <a:latin typeface="华文新魏" pitchFamily="2" charset="-122"/>
              <a:ea typeface="黑体" panose="02010609060101010101" pitchFamily="2" charset="-122"/>
            </a:endParaRPr>
          </a:p>
        </p:txBody>
      </p:sp>
      <p:sp>
        <p:nvSpPr>
          <p:cNvPr id="32774" name="Text Box 6"/>
          <p:cNvSpPr/>
          <p:nvPr/>
        </p:nvSpPr>
        <p:spPr>
          <a:xfrm>
            <a:off x="6516688" y="2276475"/>
            <a:ext cx="1439862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2400" b="1">
                <a:solidFill>
                  <a:srgbClr val="000000"/>
                </a:solidFill>
                <a:ea typeface="楷体_GB2312" pitchFamily="49" charset="-122"/>
              </a:rPr>
              <a:t>辛酸苦楚</a:t>
            </a:r>
            <a:endParaRPr lang="zh-CN" altLang="en-US" sz="2400" b="1">
              <a:solidFill>
                <a:srgbClr val="000000"/>
              </a:solidFill>
              <a:ea typeface="楷体_GB2312" pitchFamily="49" charset="-122"/>
            </a:endParaRPr>
          </a:p>
        </p:txBody>
      </p:sp>
      <p:sp>
        <p:nvSpPr>
          <p:cNvPr id="32775" name="Text Box 7"/>
          <p:cNvSpPr/>
          <p:nvPr/>
        </p:nvSpPr>
        <p:spPr>
          <a:xfrm>
            <a:off x="4572000" y="3284538"/>
            <a:ext cx="1655763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2400" b="1" u="sng">
                <a:solidFill>
                  <a:srgbClr val="FF3300"/>
                </a:solidFill>
                <a:ea typeface="黑体" panose="02010609060101010101" pitchFamily="2" charset="-122"/>
              </a:rPr>
              <a:t>听</a:t>
            </a:r>
            <a:r>
              <a:rPr kumimoji="1" lang="zh-CN" altLang="en-US" sz="2400" b="1">
                <a:solidFill>
                  <a:srgbClr val="000000"/>
                </a:solidFill>
                <a:ea typeface="楷体_GB2312" pitchFamily="49" charset="-122"/>
              </a:rPr>
              <a:t>臣微志</a:t>
            </a:r>
            <a:endParaRPr kumimoji="1" lang="zh-CN" altLang="en-US" sz="2400" b="1">
              <a:solidFill>
                <a:srgbClr val="000000"/>
              </a:solidFill>
              <a:ea typeface="楷体_GB2312" pitchFamily="49" charset="-122"/>
            </a:endParaRPr>
          </a:p>
        </p:txBody>
      </p:sp>
      <p:sp>
        <p:nvSpPr>
          <p:cNvPr id="32776" name="Text Box 8"/>
          <p:cNvSpPr/>
          <p:nvPr/>
        </p:nvSpPr>
        <p:spPr>
          <a:xfrm>
            <a:off x="6705600" y="3255963"/>
            <a:ext cx="1046163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>
                <a:solidFill>
                  <a:srgbClr val="000000"/>
                </a:solidFill>
                <a:latin typeface="Comic Sans MS" pitchFamily="66" charset="0"/>
                <a:ea typeface="楷体_GB2312" pitchFamily="49" charset="-122"/>
              </a:rPr>
              <a:t>准许</a:t>
            </a:r>
            <a:endParaRPr lang="zh-CN" altLang="en-US" sz="2400" b="1">
              <a:solidFill>
                <a:srgbClr val="000000"/>
              </a:solidFill>
              <a:latin typeface="Comic Sans MS" pitchFamily="66" charset="0"/>
              <a:ea typeface="楷体_GB2312" pitchFamily="49" charset="-122"/>
            </a:endParaRPr>
          </a:p>
        </p:txBody>
      </p:sp>
      <p:sp>
        <p:nvSpPr>
          <p:cNvPr id="32777" name="Text Box 9"/>
          <p:cNvSpPr/>
          <p:nvPr/>
        </p:nvSpPr>
        <p:spPr>
          <a:xfrm>
            <a:off x="4500563" y="4797425"/>
            <a:ext cx="1655762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u="sng">
                <a:solidFill>
                  <a:srgbClr val="FF3300"/>
                </a:solidFill>
                <a:ea typeface="黑体" panose="02010609060101010101" pitchFamily="2" charset="-122"/>
              </a:rPr>
              <a:t>犬马</a:t>
            </a:r>
            <a:r>
              <a:rPr lang="zh-CN" altLang="en-US" sz="2400" b="1">
                <a:solidFill>
                  <a:srgbClr val="000000"/>
                </a:solidFill>
                <a:ea typeface="楷体_GB2312" pitchFamily="49" charset="-122"/>
              </a:rPr>
              <a:t>怖惧</a:t>
            </a:r>
            <a:endParaRPr lang="zh-CN" altLang="en-US" sz="2400" b="1">
              <a:solidFill>
                <a:srgbClr val="000000"/>
              </a:solidFill>
              <a:ea typeface="楷体_GB2312" pitchFamily="49" charset="-122"/>
            </a:endParaRPr>
          </a:p>
        </p:txBody>
      </p:sp>
      <p:sp>
        <p:nvSpPr>
          <p:cNvPr id="32778" name="Text Box 10"/>
          <p:cNvSpPr/>
          <p:nvPr/>
        </p:nvSpPr>
        <p:spPr>
          <a:xfrm>
            <a:off x="4427538" y="5949950"/>
            <a:ext cx="20891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000000"/>
                </a:solidFill>
                <a:ea typeface="楷体_GB2312" pitchFamily="49" charset="-122"/>
              </a:rPr>
              <a:t>谨拜表以</a:t>
            </a:r>
            <a:r>
              <a:rPr lang="zh-CN" altLang="en-US" sz="2400" b="1" u="sng">
                <a:solidFill>
                  <a:srgbClr val="FF3300"/>
                </a:solidFill>
                <a:ea typeface="黑体" panose="02010609060101010101" pitchFamily="2" charset="-122"/>
              </a:rPr>
              <a:t>闻</a:t>
            </a:r>
            <a:endParaRPr lang="zh-CN" altLang="en-US" sz="2400" b="1" u="sng">
              <a:solidFill>
                <a:srgbClr val="FF3300"/>
              </a:solidFill>
              <a:ea typeface="黑体" panose="02010609060101010101" pitchFamily="2" charset="-122"/>
            </a:endParaRPr>
          </a:p>
        </p:txBody>
      </p:sp>
      <p:sp>
        <p:nvSpPr>
          <p:cNvPr id="32779" name="Text Box 11"/>
          <p:cNvSpPr/>
          <p:nvPr/>
        </p:nvSpPr>
        <p:spPr>
          <a:xfrm>
            <a:off x="6372225" y="5949950"/>
            <a:ext cx="2771775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使动</a:t>
            </a:r>
            <a:r>
              <a:rPr lang="en-US" altLang="zh-CN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使皇上知道</a:t>
            </a:r>
            <a:endParaRPr lang="zh-CN" altLang="en-US" sz="24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80" name="WordArt 12"/>
          <p:cNvSpPr>
            <a:spLocks noTextEdit="1"/>
          </p:cNvSpPr>
          <p:nvPr/>
        </p:nvSpPr>
        <p:spPr>
          <a:xfrm>
            <a:off x="3203575" y="188913"/>
            <a:ext cx="2514600" cy="457200"/>
          </a:xfrm>
          <a:solidFill>
            <a:srgbClr val="336699"/>
          </a:solidFill>
          <a:ln>
            <a:noFill/>
            <a:miter lim="800000"/>
          </a:ln>
          <a:effectLst>
            <a:outerShdw dist="45791" dir="2021404" algn="ctr">
              <a:srgbClr val="B2B2B2">
                <a:alpha val="79999"/>
              </a:srgbClr>
            </a:outerShdw>
          </a:effectLst>
        </p:spPr>
        <p:txBody>
          <a:bodyPr wrap="none" fromWordArt="1">
            <a:prstTxWarp prst="textPlain">
              <a:avLst/>
            </a:prstTxWarp>
            <a:noAutofit/>
          </a:bodyPr>
          <a:lstStyle/>
          <a:p>
            <a:pPr algn="ctr"/>
            <a:r>
              <a:rPr sz="3600" b="1" kern="10">
                <a:ln>
                  <a:noFill/>
                </a:ln>
                <a:solidFill>
                  <a:srgbClr val="336699"/>
                </a:solidFill>
                <a:effectLst>
                  <a:outerShdw dist="45791" dir="2021404" algn="ctr">
                    <a:srgbClr val="B2B2B2">
                      <a:alpha val="79999"/>
                    </a:srgbClr>
                  </a:outerShdw>
                </a:effectLst>
                <a:latin typeface="宋体"/>
              </a:rPr>
              <a:t> 讲读第四段</a:t>
            </a:r>
          </a:p>
        </p:txBody>
      </p:sp>
      <p:sp>
        <p:nvSpPr>
          <p:cNvPr id="32781" name="Text Box 13"/>
          <p:cNvSpPr/>
          <p:nvPr/>
        </p:nvSpPr>
        <p:spPr>
          <a:xfrm>
            <a:off x="4695825" y="3971925"/>
            <a:ext cx="59055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b="1">
                <a:solidFill>
                  <a:srgbClr val="FF3300"/>
                </a:solidFill>
              </a:rPr>
              <a:t>庶</a:t>
            </a:r>
            <a:endParaRPr kumimoji="1" lang="zh-CN" altLang="en-US" b="1">
              <a:solidFill>
                <a:srgbClr val="FF3300"/>
              </a:solidFill>
            </a:endParaRPr>
          </a:p>
        </p:txBody>
      </p:sp>
      <p:sp>
        <p:nvSpPr>
          <p:cNvPr id="32782" name="Text Box 14"/>
          <p:cNvSpPr/>
          <p:nvPr/>
        </p:nvSpPr>
        <p:spPr>
          <a:xfrm>
            <a:off x="6732588" y="4076700"/>
            <a:ext cx="99695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b="1">
                <a:solidFill>
                  <a:srgbClr val="FF3300"/>
                </a:solidFill>
              </a:rPr>
              <a:t>或许</a:t>
            </a:r>
            <a:endParaRPr kumimoji="1" lang="zh-CN" altLang="en-US" b="1">
              <a:solidFill>
                <a:srgbClr val="FF3300"/>
              </a:solidFill>
            </a:endParaRPr>
          </a:p>
        </p:txBody>
      </p:sp>
      <p:sp>
        <p:nvSpPr>
          <p:cNvPr id="32783" name="Text Box 15"/>
          <p:cNvSpPr/>
          <p:nvPr/>
        </p:nvSpPr>
        <p:spPr>
          <a:xfrm>
            <a:off x="6300788" y="1341438"/>
            <a:ext cx="23050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通</a:t>
            </a:r>
            <a:r>
              <a:rPr kumimoji="1" lang="zh-CN" altLang="en-US" sz="2400" b="1">
                <a:solidFill>
                  <a:srgbClr val="000000"/>
                </a:solidFill>
              </a:rPr>
              <a:t>“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又</a:t>
            </a:r>
            <a:r>
              <a:rPr lang="zh-CN" altLang="en-US" sz="2400" b="1">
                <a:solidFill>
                  <a:srgbClr val="000000"/>
                </a:solidFill>
                <a:ea typeface="楷体_GB2312" pitchFamily="49" charset="-122"/>
              </a:rPr>
              <a:t>”</a:t>
            </a:r>
            <a:r>
              <a:rPr lang="en-US" altLang="zh-CN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又</a:t>
            </a:r>
            <a:endParaRPr lang="zh-CN" altLang="en-US" sz="24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/>
      <p:bldP spid="32772" grpId="0"/>
      <p:bldP spid="32773" grpId="0"/>
      <p:bldP spid="32774" grpId="0"/>
      <p:bldP spid="32775" grpId="0"/>
      <p:bldP spid="32776" grpId="0"/>
      <p:bldP spid="32777" grpId="0"/>
      <p:bldP spid="32778" grpId="0"/>
      <p:bldP spid="32779" grpId="0"/>
      <p:bldP spid="32781" grpId="0"/>
      <p:bldP spid="32782" grpId="0"/>
      <p:bldP spid="3278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Text Box 2"/>
          <p:cNvSpPr/>
          <p:nvPr/>
        </p:nvSpPr>
        <p:spPr>
          <a:xfrm>
            <a:off x="468313" y="765175"/>
            <a:ext cx="8208962" cy="1554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/>
              <a:t>       5</a:t>
            </a:r>
            <a:r>
              <a:rPr lang="zh-CN" altLang="en-US" b="1"/>
              <a:t>李密最后提出解决尽孝与尽忠两者矛盾的办法是什么？他是怎样提出这个办法的？  </a:t>
            </a:r>
            <a:br>
              <a:rPr lang="zh-CN" altLang="en-US" b="1"/>
            </a:br>
            <a:endParaRPr lang="zh-CN" altLang="en-US" b="1"/>
          </a:p>
        </p:txBody>
      </p:sp>
      <p:sp>
        <p:nvSpPr>
          <p:cNvPr id="33795" name="Text Box 3"/>
          <p:cNvSpPr/>
          <p:nvPr/>
        </p:nvSpPr>
        <p:spPr>
          <a:xfrm>
            <a:off x="684213" y="2276475"/>
            <a:ext cx="7704137" cy="2062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3333CC"/>
                </a:solidFill>
              </a:rPr>
              <a:t>       引导：列数字作</a:t>
            </a:r>
            <a:r>
              <a:rPr lang="zh-CN" altLang="en-US" b="1">
                <a:solidFill>
                  <a:srgbClr val="FF3300"/>
                </a:solidFill>
              </a:rPr>
              <a:t>对比，</a:t>
            </a:r>
            <a:r>
              <a:rPr lang="zh-CN" altLang="en-US" b="1">
                <a:solidFill>
                  <a:srgbClr val="3333CC"/>
                </a:solidFill>
              </a:rPr>
              <a:t>尽忠日长，尽孝日短，</a:t>
            </a:r>
            <a:r>
              <a:rPr lang="zh-CN" altLang="en-US" b="1">
                <a:solidFill>
                  <a:srgbClr val="FF0000"/>
                </a:solidFill>
              </a:rPr>
              <a:t>提出</a:t>
            </a:r>
            <a:r>
              <a:rPr lang="zh-CN" altLang="en-US" b="1">
                <a:solidFill>
                  <a:srgbClr val="3333CC"/>
                </a:solidFill>
              </a:rPr>
              <a:t>了</a:t>
            </a:r>
            <a:r>
              <a:rPr lang="zh-CN" altLang="en-US" b="1">
                <a:solidFill>
                  <a:srgbClr val="FF3300"/>
                </a:solidFill>
              </a:rPr>
              <a:t>先尽孝后尽忠</a:t>
            </a:r>
            <a:r>
              <a:rPr lang="zh-CN" altLang="en-US" b="1">
                <a:solidFill>
                  <a:srgbClr val="3333CC"/>
                </a:solidFill>
              </a:rPr>
              <a:t>这一解决矛盾的请求。  </a:t>
            </a:r>
            <a:br>
              <a:rPr lang="zh-CN" altLang="en-US" b="1">
                <a:solidFill>
                  <a:srgbClr val="3333CC"/>
                </a:solidFill>
              </a:rPr>
            </a:br>
            <a:endParaRPr lang="zh-CN" altLang="en-US" b="1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Text Box 2"/>
          <p:cNvSpPr/>
          <p:nvPr/>
        </p:nvSpPr>
        <p:spPr>
          <a:xfrm>
            <a:off x="684213" y="1844675"/>
            <a:ext cx="933450" cy="2559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5400">
                <a:solidFill>
                  <a:srgbClr val="150220"/>
                </a:solidFill>
                <a:latin typeface="Times New Roman" pitchFamily="18" charset="0"/>
                <a:ea typeface="华文新魏" pitchFamily="2" charset="-122"/>
              </a:rPr>
              <a:t>陈情表</a:t>
            </a:r>
            <a:endParaRPr kumimoji="1" lang="zh-CN" altLang="en-US" sz="5400">
              <a:solidFill>
                <a:srgbClr val="150220"/>
              </a:solidFill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5123" name="Text Box 6"/>
          <p:cNvSpPr/>
          <p:nvPr/>
        </p:nvSpPr>
        <p:spPr>
          <a:xfrm>
            <a:off x="2411413" y="1916113"/>
            <a:ext cx="25908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陈述、禀报</a:t>
            </a:r>
            <a:endParaRPr kumimoji="1" lang="zh-CN" altLang="en-US" sz="3600" b="1">
              <a:solidFill>
                <a:srgbClr val="000000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5124" name="Text Box 7"/>
          <p:cNvSpPr/>
          <p:nvPr/>
        </p:nvSpPr>
        <p:spPr>
          <a:xfrm>
            <a:off x="2484438" y="2852738"/>
            <a:ext cx="27432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隐情、苦衷</a:t>
            </a:r>
            <a:endParaRPr kumimoji="1" lang="zh-CN" altLang="en-US" sz="3600" b="1">
              <a:solidFill>
                <a:srgbClr val="000000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5125" name="Text Box 8"/>
          <p:cNvSpPr/>
          <p:nvPr/>
        </p:nvSpPr>
        <p:spPr>
          <a:xfrm>
            <a:off x="2411413" y="3716338"/>
            <a:ext cx="227806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奏章</a:t>
            </a:r>
            <a:endParaRPr kumimoji="1" lang="zh-CN" altLang="en-US" sz="9600" b="1">
              <a:solidFill>
                <a:srgbClr val="000000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5126" name="Text Box 13"/>
          <p:cNvSpPr/>
          <p:nvPr/>
        </p:nvSpPr>
        <p:spPr>
          <a:xfrm>
            <a:off x="6324600" y="1371600"/>
            <a:ext cx="21336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kumimoji="1" lang="zh-CN" altLang="zh-CN" sz="3600">
              <a:latin typeface="Times New Roman" pitchFamily="18" charset="0"/>
            </a:endParaRPr>
          </a:p>
        </p:txBody>
      </p:sp>
      <p:sp>
        <p:nvSpPr>
          <p:cNvPr id="5127" name="Text Box 14"/>
          <p:cNvSpPr/>
          <p:nvPr/>
        </p:nvSpPr>
        <p:spPr>
          <a:xfrm>
            <a:off x="5219700" y="2492375"/>
            <a:ext cx="2808288" cy="1465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3600" b="1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禀告自己</a:t>
            </a:r>
            <a:endParaRPr kumimoji="1" lang="zh-CN" altLang="en-US" sz="3600" b="1">
              <a:solidFill>
                <a:srgbClr val="FF3300"/>
              </a:solidFill>
              <a:latin typeface="Times New Roman" pitchFamily="18" charset="0"/>
              <a:ea typeface="华文新魏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3600" b="1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苦衷的奏章</a:t>
            </a:r>
            <a:endParaRPr kumimoji="1" lang="zh-CN" altLang="en-US" sz="3600" b="1">
              <a:solidFill>
                <a:srgbClr val="FF3300"/>
              </a:solidFill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5128" name="Text Box 15"/>
          <p:cNvSpPr/>
          <p:nvPr/>
        </p:nvSpPr>
        <p:spPr>
          <a:xfrm>
            <a:off x="395288" y="4724400"/>
            <a:ext cx="8353425" cy="1190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en-US" altLang="zh-CN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kumimoji="1" lang="zh-CN" altLang="en-US" sz="3600" b="1">
                <a:latin typeface="华文新魏" pitchFamily="2" charset="-122"/>
                <a:ea typeface="华文新魏" pitchFamily="2" charset="-122"/>
              </a:rPr>
              <a:t>表 ，古代文体，属奏议类，</a:t>
            </a:r>
            <a:r>
              <a:rPr kumimoji="1" lang="zh-CN" altLang="en-US" sz="3600" b="1">
                <a:solidFill>
                  <a:srgbClr val="3333CC"/>
                </a:solidFill>
                <a:latin typeface="华文新魏" pitchFamily="2" charset="-122"/>
                <a:ea typeface="华文新魏" pitchFamily="2" charset="-122"/>
              </a:rPr>
              <a:t>臣民对君主有所陈述请求时所写的文章。</a:t>
            </a:r>
            <a:r>
              <a:rPr kumimoji="1" lang="zh-CN" altLang="en-US">
                <a:solidFill>
                  <a:srgbClr val="FF3300"/>
                </a:solidFill>
                <a:latin typeface="Times New Roman" pitchFamily="18" charset="0"/>
              </a:rPr>
              <a:t> </a:t>
            </a:r>
            <a:endParaRPr kumimoji="1" lang="zh-CN" altLang="en-US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5129" name="AutoShape 16"/>
          <p:cNvSpPr/>
          <p:nvPr/>
        </p:nvSpPr>
        <p:spPr>
          <a:xfrm>
            <a:off x="1476375" y="2276475"/>
            <a:ext cx="1008063" cy="73025"/>
          </a:xfrm>
          <a:prstGeom prst="rightArrow">
            <a:avLst>
              <a:gd name="adj1" fmla="val 50000"/>
              <a:gd name="adj2" fmla="val 345109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en-US" b="1"/>
          </a:p>
        </p:txBody>
      </p:sp>
      <p:sp>
        <p:nvSpPr>
          <p:cNvPr id="5130" name="AutoShape 17"/>
          <p:cNvSpPr/>
          <p:nvPr/>
        </p:nvSpPr>
        <p:spPr>
          <a:xfrm>
            <a:off x="1476375" y="3141663"/>
            <a:ext cx="1008063" cy="71437"/>
          </a:xfrm>
          <a:prstGeom prst="rightArrow">
            <a:avLst>
              <a:gd name="adj1" fmla="val 50000"/>
              <a:gd name="adj2" fmla="val 352780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en-US" b="1"/>
          </a:p>
        </p:txBody>
      </p:sp>
      <p:sp>
        <p:nvSpPr>
          <p:cNvPr id="5131" name="AutoShape 18"/>
          <p:cNvSpPr/>
          <p:nvPr/>
        </p:nvSpPr>
        <p:spPr>
          <a:xfrm>
            <a:off x="1476375" y="4076700"/>
            <a:ext cx="1008063" cy="73025"/>
          </a:xfrm>
          <a:prstGeom prst="rightArrow">
            <a:avLst>
              <a:gd name="adj1" fmla="val 50000"/>
              <a:gd name="adj2" fmla="val 345109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en-US" b="1"/>
          </a:p>
        </p:txBody>
      </p:sp>
      <p:sp>
        <p:nvSpPr>
          <p:cNvPr id="5132" name="AutoShape 19"/>
          <p:cNvSpPr/>
          <p:nvPr/>
        </p:nvSpPr>
        <p:spPr>
          <a:xfrm>
            <a:off x="4932363" y="2205038"/>
            <a:ext cx="217487" cy="2087562"/>
          </a:xfrm>
          <a:prstGeom prst="rightBrace">
            <a:avLst>
              <a:gd name="adj1" fmla="val 45238"/>
              <a:gd name="adj2" fmla="val 50000"/>
            </a:avLst>
          </a:prstGeom>
          <a:noFill/>
          <a:ln>
            <a:solidFill>
              <a:srgbClr val="FF0000"/>
            </a:solidFill>
            <a:round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1800" b="1">
              <a:solidFill>
                <a:srgbClr val="000000"/>
              </a:solidFill>
            </a:endParaRPr>
          </a:p>
        </p:txBody>
      </p:sp>
      <p:sp>
        <p:nvSpPr>
          <p:cNvPr id="5133" name="Oval 21"/>
          <p:cNvSpPr/>
          <p:nvPr/>
        </p:nvSpPr>
        <p:spPr>
          <a:xfrm>
            <a:off x="323850" y="549275"/>
            <a:ext cx="1944688" cy="792163"/>
          </a:xfrm>
          <a:prstGeom prst="ellipse">
            <a:avLst/>
          </a:prstGeom>
          <a:solidFill>
            <a:schemeClr val="bg2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4400">
                <a:solidFill>
                  <a:srgbClr val="FF0000"/>
                </a:solidFill>
                <a:ea typeface="华文琥珀" pitchFamily="2" charset="-122"/>
              </a:rPr>
              <a:t>解 题</a:t>
            </a:r>
            <a:endParaRPr lang="zh-CN" altLang="en-US" sz="4400">
              <a:solidFill>
                <a:srgbClr val="FF0000"/>
              </a:solidFill>
              <a:ea typeface="华文琥珀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/>
      <p:bldP spid="5124" grpId="0"/>
      <p:bldP spid="5125" grpId="0"/>
      <p:bldP spid="5127" grpId="0"/>
      <p:bldP spid="5128" grpId="0"/>
      <p:bldP spid="5129" grpId="0"/>
      <p:bldP spid="5130" grpId="0"/>
      <p:bldP spid="5131" grpId="0"/>
      <p:bldP spid="513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>
          <a:xfrm>
            <a:off x="674688" y="485775"/>
            <a:ext cx="901065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 algn="l" eaLnBrk="1" hangingPunct="1"/>
            <a:r>
              <a:rPr lang="en-US" altLang="zh-CN" sz="2800"/>
              <a:t>6</a:t>
            </a:r>
            <a:r>
              <a:rPr lang="zh-CN" altLang="en-US" sz="2800"/>
              <a:t>、李密在请求晋武帝时，用语有何特点？（手法）</a:t>
            </a:r>
            <a:endParaRPr lang="zh-CN" altLang="en-US" sz="2800"/>
          </a:p>
        </p:txBody>
      </p:sp>
      <p:sp>
        <p:nvSpPr>
          <p:cNvPr id="34819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362950" cy="4525963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/>
            <a:r>
              <a:rPr lang="zh-CN" altLang="en-US" sz="2800" b="1">
                <a:solidFill>
                  <a:srgbClr val="FF3300"/>
                </a:solidFill>
              </a:rPr>
              <a:t>恳切</a:t>
            </a:r>
            <a:endParaRPr lang="zh-CN" altLang="en-US" sz="2800" b="1">
              <a:solidFill>
                <a:srgbClr val="FF3300"/>
              </a:solidFill>
            </a:endParaRPr>
          </a:p>
          <a:p>
            <a:pPr lvl="0" eaLnBrk="1" hangingPunct="1"/>
            <a:r>
              <a:rPr kumimoji="1" lang="zh-CN" altLang="en-US" sz="2800" b="1">
                <a:solidFill>
                  <a:srgbClr val="3333CC"/>
                </a:solidFill>
              </a:rPr>
              <a:t>        “乌鸟私情，愿乞终养。” 以鸟</a:t>
            </a:r>
            <a:r>
              <a:rPr kumimoji="1" lang="zh-CN" altLang="en-US" sz="2800" b="1">
                <a:solidFill>
                  <a:srgbClr val="FF3300"/>
                </a:solidFill>
              </a:rPr>
              <a:t>比喻</a:t>
            </a:r>
            <a:r>
              <a:rPr kumimoji="1" lang="zh-CN" altLang="en-US" sz="2800" b="1">
                <a:solidFill>
                  <a:srgbClr val="3333CC"/>
                </a:solidFill>
              </a:rPr>
              <a:t>人，回溯至动物的本性，鸟亦如此，人何以堪？其诚挚恳切之情溢于言表，岂能不打动人？  </a:t>
            </a:r>
            <a:endParaRPr kumimoji="1" lang="zh-CN" altLang="en-US" sz="2800" b="1">
              <a:solidFill>
                <a:srgbClr val="3333CC"/>
              </a:solidFill>
            </a:endParaRPr>
          </a:p>
          <a:p>
            <a:pPr lvl="0" eaLnBrk="1" hangingPunct="1"/>
            <a:r>
              <a:rPr kumimoji="1" lang="zh-CN" altLang="en-US" sz="2800" b="1">
                <a:solidFill>
                  <a:srgbClr val="3333CC"/>
                </a:solidFill>
              </a:rPr>
              <a:t>        </a:t>
            </a:r>
            <a:endParaRPr kumimoji="1" lang="zh-CN" altLang="en-US" sz="2800" b="1">
              <a:solidFill>
                <a:srgbClr val="3333CC"/>
              </a:solidFill>
            </a:endParaRPr>
          </a:p>
          <a:p>
            <a:pPr lvl="0" eaLnBrk="1" hangingPunct="1"/>
            <a:r>
              <a:rPr kumimoji="1" lang="zh-CN" altLang="en-US" sz="2800" b="1">
                <a:solidFill>
                  <a:srgbClr val="3333CC"/>
                </a:solidFill>
              </a:rPr>
              <a:t>       “臣不胜犬马怖惧之情，谨拜表以闻。” </a:t>
            </a:r>
            <a:r>
              <a:rPr kumimoji="1" lang="zh-CN" altLang="en-US" sz="2800" b="1">
                <a:solidFill>
                  <a:srgbClr val="FF3300"/>
                </a:solidFill>
              </a:rPr>
              <a:t>比喻</a:t>
            </a:r>
            <a:r>
              <a:rPr kumimoji="1" lang="zh-CN" altLang="en-US" sz="2800" b="1">
                <a:solidFill>
                  <a:srgbClr val="3333CC"/>
                </a:solidFill>
              </a:rPr>
              <a:t>，似犬似马，忠恳之情，怖惧之态溢于言表。</a:t>
            </a:r>
            <a:endParaRPr kumimoji="1" lang="zh-CN" altLang="en-US" sz="2800" b="1">
              <a:solidFill>
                <a:srgbClr val="3333CC"/>
              </a:solidFill>
            </a:endParaRPr>
          </a:p>
          <a:p>
            <a:pPr lvl="0" eaLnBrk="1" hangingPunct="1"/>
            <a:r>
              <a:rPr kumimoji="1" lang="zh-CN" altLang="en-US" sz="2800" b="1">
                <a:solidFill>
                  <a:srgbClr val="3333CC"/>
                </a:solidFill>
              </a:rPr>
              <a:t>      </a:t>
            </a:r>
            <a:endParaRPr kumimoji="1" lang="zh-CN" altLang="en-US" sz="2800" b="1">
              <a:solidFill>
                <a:srgbClr val="3333CC"/>
              </a:solidFill>
            </a:endParaRPr>
          </a:p>
          <a:p>
            <a:pPr lvl="0" eaLnBrk="1" hangingPunct="1"/>
            <a:r>
              <a:rPr kumimoji="1" lang="zh-CN" altLang="en-US" sz="2800" b="1">
                <a:solidFill>
                  <a:srgbClr val="3333CC"/>
                </a:solidFill>
              </a:rPr>
              <a:t>      “生当陨首，死当结草”，</a:t>
            </a:r>
            <a:r>
              <a:rPr kumimoji="1" lang="zh-CN" altLang="en-US" sz="2800" b="1">
                <a:solidFill>
                  <a:srgbClr val="FF3300"/>
                </a:solidFill>
              </a:rPr>
              <a:t>对偶</a:t>
            </a:r>
            <a:r>
              <a:rPr kumimoji="1" lang="zh-CN" altLang="en-US" sz="2800" b="1">
                <a:solidFill>
                  <a:srgbClr val="3333CC"/>
                </a:solidFill>
              </a:rPr>
              <a:t>，竭尽忠诚</a:t>
            </a:r>
            <a:endParaRPr kumimoji="1" lang="zh-CN" altLang="en-US" sz="2800" b="1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wipe dir="d"/>
  </p:transition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/>
              <a:t>手法</a:t>
            </a:r>
            <a:endParaRPr lang="zh-CN" altLang="en-US"/>
          </a:p>
        </p:txBody>
      </p:sp>
      <p:sp>
        <p:nvSpPr>
          <p:cNvPr id="3584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/>
            <a:r>
              <a:rPr lang="en-US" altLang="zh-CN" b="1">
                <a:solidFill>
                  <a:srgbClr val="000000"/>
                </a:solidFill>
              </a:rPr>
              <a:t>1.</a:t>
            </a:r>
            <a:r>
              <a:rPr lang="zh-CN" altLang="en-US" b="1">
                <a:solidFill>
                  <a:srgbClr val="000000"/>
                </a:solidFill>
              </a:rPr>
              <a:t>至真至诚的感情：</a:t>
            </a:r>
            <a:endParaRPr lang="zh-CN" altLang="en-US" b="1">
              <a:solidFill>
                <a:srgbClr val="000000"/>
              </a:solidFill>
            </a:endParaRPr>
          </a:p>
          <a:p>
            <a:pPr lvl="0" eaLnBrk="1" hangingPunct="1">
              <a:buNone/>
            </a:pPr>
            <a:r>
              <a:rPr lang="zh-CN" altLang="en-US" b="1">
                <a:solidFill>
                  <a:srgbClr val="3333CC"/>
                </a:solidFill>
              </a:rPr>
              <a:t>   </a:t>
            </a:r>
            <a:endParaRPr lang="en-US" altLang="zh-CN" b="1">
              <a:solidFill>
                <a:srgbClr val="3333CC"/>
              </a:solidFill>
            </a:endParaRPr>
          </a:p>
          <a:p>
            <a:pPr lvl="0" eaLnBrk="1" hangingPunct="1"/>
            <a:r>
              <a:rPr lang="en-US" altLang="zh-CN" b="1">
                <a:solidFill>
                  <a:srgbClr val="3333CC"/>
                </a:solidFill>
              </a:rPr>
              <a:t>      </a:t>
            </a:r>
            <a:r>
              <a:rPr lang="zh-CN" altLang="en-US" b="1">
                <a:solidFill>
                  <a:srgbClr val="3333CC"/>
                </a:solidFill>
              </a:rPr>
              <a:t>在叙事中抒情，情真，把说理融于感情中，理明。</a:t>
            </a:r>
            <a:endParaRPr lang="zh-CN" altLang="en-US" b="1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wipe dir="d"/>
  </p:transition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AutoShape 6"/>
          <p:cNvSpPr/>
          <p:nvPr/>
        </p:nvSpPr>
        <p:spPr>
          <a:xfrm>
            <a:off x="827088" y="1700213"/>
            <a:ext cx="1368425" cy="433387"/>
          </a:xfrm>
          <a:prstGeom prst="flowChartAlternateProcess">
            <a:avLst/>
          </a:prstGeom>
          <a:solidFill>
            <a:schemeClr val="accent1"/>
          </a:solidFill>
          <a:ln>
            <a:solidFill>
              <a:srgbClr val="FF33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2800" b="1">
                <a:solidFill>
                  <a:srgbClr val="FF0000"/>
                </a:solidFill>
                <a:ea typeface="华文新魏" pitchFamily="2" charset="-122"/>
              </a:rPr>
              <a:t>叙孝情</a:t>
            </a:r>
            <a:endParaRPr kumimoji="1" lang="zh-CN" altLang="en-US" sz="2800" b="1">
              <a:solidFill>
                <a:srgbClr val="FF0000"/>
              </a:solidFill>
              <a:ea typeface="华文新魏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2400" b="1">
                <a:solidFill>
                  <a:srgbClr val="3333CC"/>
                </a:solidFill>
              </a:rPr>
              <a:t>陈以往之情</a:t>
            </a:r>
            <a:endParaRPr kumimoji="1" lang="zh-CN" altLang="en-US" sz="2400" b="1">
              <a:solidFill>
                <a:srgbClr val="3333CC"/>
              </a:solidFill>
            </a:endParaRPr>
          </a:p>
        </p:txBody>
      </p:sp>
      <p:sp>
        <p:nvSpPr>
          <p:cNvPr id="36867" name="AutoShape 7"/>
          <p:cNvSpPr/>
          <p:nvPr/>
        </p:nvSpPr>
        <p:spPr>
          <a:xfrm>
            <a:off x="827088" y="2492375"/>
            <a:ext cx="1368425" cy="431800"/>
          </a:xfrm>
          <a:prstGeom prst="flowChartAlternateProcess">
            <a:avLst/>
          </a:prstGeom>
          <a:solidFill>
            <a:schemeClr val="accent1"/>
          </a:solidFill>
          <a:ln>
            <a:solidFill>
              <a:srgbClr val="FF33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2800" b="1">
                <a:solidFill>
                  <a:srgbClr val="FF0000"/>
                </a:solidFill>
                <a:ea typeface="华文新魏" pitchFamily="2" charset="-122"/>
              </a:rPr>
              <a:t>表忠情</a:t>
            </a:r>
            <a:endParaRPr kumimoji="1" lang="zh-CN" altLang="en-US" sz="2800" b="1">
              <a:solidFill>
                <a:srgbClr val="FF0000"/>
              </a:solidFill>
              <a:ea typeface="华文新魏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2400" b="1">
                <a:solidFill>
                  <a:srgbClr val="3333CC"/>
                </a:solidFill>
              </a:rPr>
              <a:t>陈现今之情</a:t>
            </a:r>
            <a:endParaRPr kumimoji="1" lang="zh-CN" altLang="en-US" sz="2400" b="1">
              <a:solidFill>
                <a:srgbClr val="3333CC"/>
              </a:solidFill>
            </a:endParaRPr>
          </a:p>
        </p:txBody>
      </p:sp>
      <p:sp>
        <p:nvSpPr>
          <p:cNvPr id="36868" name="AutoShape 8"/>
          <p:cNvSpPr/>
          <p:nvPr/>
        </p:nvSpPr>
        <p:spPr>
          <a:xfrm>
            <a:off x="827088" y="3284538"/>
            <a:ext cx="1368425" cy="431800"/>
          </a:xfrm>
          <a:prstGeom prst="flowChartAlternateProcess">
            <a:avLst/>
          </a:prstGeom>
          <a:solidFill>
            <a:schemeClr val="accent1"/>
          </a:solidFill>
          <a:ln>
            <a:solidFill>
              <a:srgbClr val="FF33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2800" b="1">
                <a:solidFill>
                  <a:srgbClr val="FF0000"/>
                </a:solidFill>
                <a:ea typeface="华文新魏" pitchFamily="2" charset="-122"/>
              </a:rPr>
              <a:t>找依据</a:t>
            </a:r>
            <a:endParaRPr kumimoji="1" lang="zh-CN" altLang="en-US" sz="2800" b="1">
              <a:solidFill>
                <a:srgbClr val="FF0000"/>
              </a:solidFill>
              <a:ea typeface="华文新魏" pitchFamily="2" charset="-122"/>
            </a:endParaRPr>
          </a:p>
        </p:txBody>
      </p:sp>
      <p:sp>
        <p:nvSpPr>
          <p:cNvPr id="36869" name="AutoShape 9"/>
          <p:cNvSpPr/>
          <p:nvPr/>
        </p:nvSpPr>
        <p:spPr>
          <a:xfrm>
            <a:off x="827088" y="4076700"/>
            <a:ext cx="1370012" cy="431800"/>
          </a:xfrm>
          <a:prstGeom prst="flowChartAlternateProcess">
            <a:avLst/>
          </a:prstGeom>
          <a:solidFill>
            <a:schemeClr val="accent1"/>
          </a:solidFill>
          <a:ln>
            <a:solidFill>
              <a:srgbClr val="FF33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2800" b="1">
                <a:solidFill>
                  <a:srgbClr val="FF0000"/>
                </a:solidFill>
                <a:ea typeface="华文新魏" pitchFamily="2" charset="-122"/>
              </a:rPr>
              <a:t>释误会</a:t>
            </a:r>
            <a:endParaRPr kumimoji="1" lang="zh-CN" altLang="en-US" sz="2800" b="1">
              <a:solidFill>
                <a:srgbClr val="FF0000"/>
              </a:solidFill>
              <a:ea typeface="华文新魏" pitchFamily="2" charset="-122"/>
            </a:endParaRPr>
          </a:p>
        </p:txBody>
      </p:sp>
      <p:sp>
        <p:nvSpPr>
          <p:cNvPr id="36870" name="AutoShape 10"/>
          <p:cNvSpPr/>
          <p:nvPr/>
        </p:nvSpPr>
        <p:spPr>
          <a:xfrm>
            <a:off x="827088" y="5300663"/>
            <a:ext cx="1368425" cy="433387"/>
          </a:xfrm>
          <a:prstGeom prst="flowChartAlternateProcess">
            <a:avLst/>
          </a:prstGeom>
          <a:solidFill>
            <a:schemeClr val="accent1"/>
          </a:solidFill>
          <a:ln>
            <a:solidFill>
              <a:srgbClr val="FF33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2800" b="1">
                <a:solidFill>
                  <a:srgbClr val="FF0000"/>
                </a:solidFill>
                <a:ea typeface="华文新魏" pitchFamily="2" charset="-122"/>
              </a:rPr>
              <a:t>乞矜悯</a:t>
            </a:r>
            <a:endParaRPr kumimoji="1" lang="zh-CN" altLang="en-US" sz="2800" b="1">
              <a:solidFill>
                <a:srgbClr val="FF0000"/>
              </a:solidFill>
              <a:ea typeface="华文新魏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2400" b="1">
                <a:solidFill>
                  <a:srgbClr val="3333CC"/>
                </a:solidFill>
              </a:rPr>
              <a:t>陈日后之情</a:t>
            </a:r>
            <a:endParaRPr kumimoji="1" lang="zh-CN" altLang="en-US" sz="2400" b="1">
              <a:solidFill>
                <a:srgbClr val="3333CC"/>
              </a:solidFill>
            </a:endParaRPr>
          </a:p>
        </p:txBody>
      </p:sp>
      <p:sp>
        <p:nvSpPr>
          <p:cNvPr id="36871" name="AutoShape 17"/>
          <p:cNvSpPr/>
          <p:nvPr/>
        </p:nvSpPr>
        <p:spPr>
          <a:xfrm>
            <a:off x="2771775" y="1700213"/>
            <a:ext cx="2570163" cy="433387"/>
          </a:xfrm>
          <a:prstGeom prst="flowChartAlternateProcess">
            <a:avLst/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2400" b="1">
                <a:ea typeface="黑体" panose="02010609060101010101" pitchFamily="2" charset="-122"/>
              </a:rPr>
              <a:t>祖母情深似海</a:t>
            </a:r>
            <a:endParaRPr kumimoji="1" lang="zh-CN" altLang="en-US" sz="2400" b="1">
              <a:ea typeface="黑体" panose="02010609060101010101" pitchFamily="2" charset="-122"/>
            </a:endParaRPr>
          </a:p>
        </p:txBody>
      </p:sp>
      <p:sp>
        <p:nvSpPr>
          <p:cNvPr id="36872" name="AutoShape 18"/>
          <p:cNvSpPr/>
          <p:nvPr/>
        </p:nvSpPr>
        <p:spPr>
          <a:xfrm>
            <a:off x="2843213" y="2492375"/>
            <a:ext cx="2484437" cy="431800"/>
          </a:xfrm>
          <a:prstGeom prst="flowChartAlternateProcess">
            <a:avLst/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2400" b="1">
                <a:ea typeface="黑体" panose="02010609060101010101" pitchFamily="2" charset="-122"/>
              </a:rPr>
              <a:t>圣上恩重如山</a:t>
            </a:r>
            <a:endParaRPr kumimoji="1" lang="zh-CN" altLang="en-US" sz="2400" b="1">
              <a:ea typeface="黑体" panose="02010609060101010101" pitchFamily="2" charset="-122"/>
            </a:endParaRPr>
          </a:p>
        </p:txBody>
      </p:sp>
      <p:sp>
        <p:nvSpPr>
          <p:cNvPr id="36873" name="AutoShape 19"/>
          <p:cNvSpPr/>
          <p:nvPr/>
        </p:nvSpPr>
        <p:spPr>
          <a:xfrm>
            <a:off x="2843213" y="3284538"/>
            <a:ext cx="2741612" cy="358775"/>
          </a:xfrm>
          <a:prstGeom prst="flowChartAlternateProcess">
            <a:avLst/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en-US" altLang="zh-CN" sz="2400" b="1">
                <a:ea typeface="黑体" panose="02010609060101010101" pitchFamily="2" charset="-122"/>
              </a:rPr>
              <a:t>“</a:t>
            </a:r>
            <a:r>
              <a:rPr kumimoji="1" lang="zh-CN" altLang="en-US" sz="2400" b="1">
                <a:ea typeface="黑体" panose="02010609060101010101" pitchFamily="2" charset="-122"/>
              </a:rPr>
              <a:t>以孝治天下”</a:t>
            </a:r>
            <a:endParaRPr kumimoji="1" lang="zh-CN" altLang="en-US" sz="2400" b="1">
              <a:ea typeface="黑体" panose="02010609060101010101" pitchFamily="2" charset="-122"/>
            </a:endParaRPr>
          </a:p>
        </p:txBody>
      </p:sp>
      <p:sp>
        <p:nvSpPr>
          <p:cNvPr id="36874" name="AutoShape 20"/>
          <p:cNvSpPr/>
          <p:nvPr/>
        </p:nvSpPr>
        <p:spPr>
          <a:xfrm>
            <a:off x="2771775" y="4076700"/>
            <a:ext cx="3424238" cy="433388"/>
          </a:xfrm>
          <a:prstGeom prst="flowChartAlternateProcess">
            <a:avLst/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kumimoji="1" lang="en-US" altLang="zh-CN" sz="2400" b="1">
                <a:ea typeface="黑体" panose="02010609060101010101" pitchFamily="2" charset="-122"/>
              </a:rPr>
              <a:t>“</a:t>
            </a:r>
            <a:r>
              <a:rPr kumimoji="1"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岂敢盘桓 有所希冀</a:t>
            </a:r>
            <a:r>
              <a:rPr kumimoji="1" lang="zh-CN" altLang="en-US" sz="2400" b="1">
                <a:ea typeface="黑体" panose="02010609060101010101" pitchFamily="2" charset="-122"/>
              </a:rPr>
              <a:t>”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75" name="AutoShape 21"/>
          <p:cNvSpPr/>
          <p:nvPr/>
        </p:nvSpPr>
        <p:spPr>
          <a:xfrm>
            <a:off x="2843213" y="5300663"/>
            <a:ext cx="3595687" cy="433387"/>
          </a:xfrm>
          <a:prstGeom prst="flowChartAlternateProcess">
            <a:avLst/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生当陨首 ，死当结草</a:t>
            </a:r>
            <a:endParaRPr kumimoji="1" lang="zh-CN" altLang="en-US" sz="24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76" name="AutoShape 23"/>
          <p:cNvSpPr/>
          <p:nvPr/>
        </p:nvSpPr>
        <p:spPr>
          <a:xfrm>
            <a:off x="5003800" y="1916113"/>
            <a:ext cx="142875" cy="1008062"/>
          </a:xfrm>
          <a:prstGeom prst="rightBrace">
            <a:avLst>
              <a:gd name="adj1" fmla="val 58796"/>
              <a:gd name="adj2" fmla="val 50079"/>
            </a:avLst>
          </a:prstGeom>
          <a:noFill/>
          <a:ln>
            <a:solidFill>
              <a:prstClr val="black"/>
            </a:solidFill>
            <a:round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1800" b="1">
              <a:solidFill>
                <a:srgbClr val="000000"/>
              </a:solidFill>
            </a:endParaRPr>
          </a:p>
        </p:txBody>
      </p:sp>
      <p:sp>
        <p:nvSpPr>
          <p:cNvPr id="36877" name="AutoShape 24"/>
          <p:cNvSpPr/>
          <p:nvPr/>
        </p:nvSpPr>
        <p:spPr>
          <a:xfrm>
            <a:off x="5795963" y="3357563"/>
            <a:ext cx="142875" cy="1008062"/>
          </a:xfrm>
          <a:prstGeom prst="rightBrace">
            <a:avLst>
              <a:gd name="adj1" fmla="val 58796"/>
              <a:gd name="adj2" fmla="val 50000"/>
            </a:avLst>
          </a:prstGeom>
          <a:noFill/>
          <a:ln>
            <a:solidFill>
              <a:prstClr val="black"/>
            </a:solidFill>
            <a:round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1800" b="1"/>
          </a:p>
        </p:txBody>
      </p:sp>
      <p:sp>
        <p:nvSpPr>
          <p:cNvPr id="36878" name="AutoShape 25"/>
          <p:cNvSpPr/>
          <p:nvPr/>
        </p:nvSpPr>
        <p:spPr>
          <a:xfrm>
            <a:off x="5219700" y="2205038"/>
            <a:ext cx="2016125" cy="431800"/>
          </a:xfrm>
          <a:prstGeom prst="flowChartAlternateProcess">
            <a:avLst/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2300" b="1">
                <a:solidFill>
                  <a:srgbClr val="761704"/>
                </a:solidFill>
                <a:ea typeface="黑体" panose="02010609060101010101" pitchFamily="2" charset="-122"/>
              </a:rPr>
              <a:t>忠孝两难</a:t>
            </a:r>
            <a:endParaRPr kumimoji="1" lang="zh-CN" altLang="en-US" sz="2300" b="1">
              <a:solidFill>
                <a:srgbClr val="761704"/>
              </a:solidFill>
              <a:ea typeface="黑体" panose="02010609060101010101" pitchFamily="2" charset="-122"/>
            </a:endParaRPr>
          </a:p>
        </p:txBody>
      </p:sp>
      <p:sp>
        <p:nvSpPr>
          <p:cNvPr id="36879" name="AutoShape 26"/>
          <p:cNvSpPr/>
          <p:nvPr/>
        </p:nvSpPr>
        <p:spPr>
          <a:xfrm>
            <a:off x="5940425" y="3644900"/>
            <a:ext cx="2303463" cy="431800"/>
          </a:xfrm>
          <a:prstGeom prst="flowChartAlternateProcess">
            <a:avLst/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2300" b="1">
                <a:solidFill>
                  <a:srgbClr val="761704"/>
                </a:solidFill>
                <a:ea typeface="黑体" panose="02010609060101010101" pitchFamily="2" charset="-122"/>
              </a:rPr>
              <a:t>先尽孝后尽忠</a:t>
            </a:r>
            <a:endParaRPr kumimoji="1" lang="zh-CN" altLang="en-US" sz="2300" b="1">
              <a:solidFill>
                <a:srgbClr val="761704"/>
              </a:solidFill>
              <a:ea typeface="黑体" panose="02010609060101010101" pitchFamily="2" charset="-122"/>
            </a:endParaRPr>
          </a:p>
        </p:txBody>
      </p:sp>
      <p:sp>
        <p:nvSpPr>
          <p:cNvPr id="36880" name="AutoShape 27"/>
          <p:cNvSpPr/>
          <p:nvPr/>
        </p:nvSpPr>
        <p:spPr>
          <a:xfrm>
            <a:off x="5940425" y="5516563"/>
            <a:ext cx="720725" cy="73025"/>
          </a:xfrm>
          <a:prstGeom prst="rightArrow">
            <a:avLst>
              <a:gd name="adj1" fmla="val 50000"/>
              <a:gd name="adj2" fmla="val 246739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en-US" b="1"/>
          </a:p>
        </p:txBody>
      </p:sp>
      <p:sp>
        <p:nvSpPr>
          <p:cNvPr id="36881" name="AutoShape 28"/>
          <p:cNvSpPr/>
          <p:nvPr/>
        </p:nvSpPr>
        <p:spPr>
          <a:xfrm>
            <a:off x="6732588" y="2420938"/>
            <a:ext cx="431800" cy="71437"/>
          </a:xfrm>
          <a:prstGeom prst="rightArrow">
            <a:avLst>
              <a:gd name="adj1" fmla="val 50000"/>
              <a:gd name="adj2" fmla="val 151112"/>
            </a:avLst>
          </a:prstGeom>
          <a:solidFill>
            <a:schemeClr val="accent1"/>
          </a:solidFill>
          <a:ln>
            <a:solidFill>
              <a:prstClr val="black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en-US" b="1"/>
          </a:p>
        </p:txBody>
      </p:sp>
      <p:sp>
        <p:nvSpPr>
          <p:cNvPr id="36882" name="AutoShape 30"/>
          <p:cNvSpPr/>
          <p:nvPr/>
        </p:nvSpPr>
        <p:spPr>
          <a:xfrm>
            <a:off x="2268538" y="1916113"/>
            <a:ext cx="503237" cy="73025"/>
          </a:xfrm>
          <a:prstGeom prst="rightArrow">
            <a:avLst>
              <a:gd name="adj1" fmla="val 50000"/>
              <a:gd name="adj2" fmla="val 172282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en-US" b="1"/>
          </a:p>
        </p:txBody>
      </p:sp>
      <p:sp>
        <p:nvSpPr>
          <p:cNvPr id="36883" name="AutoShape 31"/>
          <p:cNvSpPr/>
          <p:nvPr/>
        </p:nvSpPr>
        <p:spPr>
          <a:xfrm>
            <a:off x="2268538" y="2708275"/>
            <a:ext cx="503237" cy="73025"/>
          </a:xfrm>
          <a:prstGeom prst="rightArrow">
            <a:avLst>
              <a:gd name="adj1" fmla="val 50000"/>
              <a:gd name="adj2" fmla="val 172282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en-US" b="1"/>
          </a:p>
        </p:txBody>
      </p:sp>
      <p:sp>
        <p:nvSpPr>
          <p:cNvPr id="36884" name="AutoShape 32"/>
          <p:cNvSpPr/>
          <p:nvPr/>
        </p:nvSpPr>
        <p:spPr>
          <a:xfrm>
            <a:off x="2268538" y="3429000"/>
            <a:ext cx="574675" cy="71438"/>
          </a:xfrm>
          <a:prstGeom prst="rightArrow">
            <a:avLst>
              <a:gd name="adj1" fmla="val 50000"/>
              <a:gd name="adj2" fmla="val 201110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en-US" b="1"/>
          </a:p>
        </p:txBody>
      </p:sp>
      <p:sp>
        <p:nvSpPr>
          <p:cNvPr id="36885" name="AutoShape 33"/>
          <p:cNvSpPr/>
          <p:nvPr/>
        </p:nvSpPr>
        <p:spPr>
          <a:xfrm>
            <a:off x="2268538" y="4292600"/>
            <a:ext cx="503237" cy="73025"/>
          </a:xfrm>
          <a:prstGeom prst="rightArrow">
            <a:avLst>
              <a:gd name="adj1" fmla="val 50000"/>
              <a:gd name="adj2" fmla="val 172282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en-US" b="1"/>
          </a:p>
        </p:txBody>
      </p:sp>
      <p:sp>
        <p:nvSpPr>
          <p:cNvPr id="36886" name="AutoShape 34"/>
          <p:cNvSpPr/>
          <p:nvPr/>
        </p:nvSpPr>
        <p:spPr>
          <a:xfrm>
            <a:off x="2195513" y="5516563"/>
            <a:ext cx="647700" cy="73025"/>
          </a:xfrm>
          <a:prstGeom prst="rightArrow">
            <a:avLst>
              <a:gd name="adj1" fmla="val 50000"/>
              <a:gd name="adj2" fmla="val 221739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en-US" b="1"/>
          </a:p>
        </p:txBody>
      </p:sp>
      <p:sp>
        <p:nvSpPr>
          <p:cNvPr id="36887" name="AutoShape 35"/>
          <p:cNvSpPr/>
          <p:nvPr/>
        </p:nvSpPr>
        <p:spPr>
          <a:xfrm>
            <a:off x="7812088" y="3860800"/>
            <a:ext cx="360362" cy="73025"/>
          </a:xfrm>
          <a:prstGeom prst="rightArrow">
            <a:avLst>
              <a:gd name="adj1" fmla="val 50000"/>
              <a:gd name="adj2" fmla="val 123369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en-US" b="1"/>
          </a:p>
        </p:txBody>
      </p:sp>
      <p:sp>
        <p:nvSpPr>
          <p:cNvPr id="36888" name="AutoShape 36"/>
          <p:cNvSpPr/>
          <p:nvPr/>
        </p:nvSpPr>
        <p:spPr>
          <a:xfrm>
            <a:off x="7164388" y="2060575"/>
            <a:ext cx="1979612" cy="720725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>
            <a:solidFill>
              <a:srgbClr val="FF00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kumimoji="1" lang="zh-CN" altLang="en-US" sz="2600" b="1">
                <a:solidFill>
                  <a:schemeClr val="tx2"/>
                </a:solidFill>
                <a:ea typeface="黑体" panose="02010609060101010101" pitchFamily="2" charset="-122"/>
              </a:rPr>
              <a:t>动之以情</a:t>
            </a:r>
            <a:endParaRPr lang="zh-CN" altLang="en-US" sz="2600" b="1">
              <a:solidFill>
                <a:schemeClr val="tx2"/>
              </a:solidFill>
              <a:ea typeface="黑体" panose="02010609060101010101" pitchFamily="2" charset="-122"/>
            </a:endParaRPr>
          </a:p>
        </p:txBody>
      </p:sp>
      <p:sp>
        <p:nvSpPr>
          <p:cNvPr id="36889" name="AutoShape 37"/>
          <p:cNvSpPr/>
          <p:nvPr/>
        </p:nvSpPr>
        <p:spPr>
          <a:xfrm>
            <a:off x="8101013" y="2997200"/>
            <a:ext cx="900112" cy="2303463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>
            <a:solidFill>
              <a:srgbClr val="FF0000"/>
            </a:solidFill>
            <a:miter lim="800000"/>
          </a:ln>
        </p:spPr>
        <p:txBody>
          <a:bodyPr vert="eaVert"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2600" b="1">
                <a:solidFill>
                  <a:schemeClr val="tx2"/>
                </a:solidFill>
                <a:ea typeface="黑体" panose="02010609060101010101" pitchFamily="2" charset="-122"/>
              </a:rPr>
              <a:t>晓之以理</a:t>
            </a:r>
            <a:endParaRPr kumimoji="1" lang="zh-CN" altLang="en-US" sz="2600" b="1">
              <a:solidFill>
                <a:schemeClr val="tx2"/>
              </a:solidFill>
              <a:ea typeface="黑体" panose="02010609060101010101" pitchFamily="2" charset="-122"/>
            </a:endParaRPr>
          </a:p>
        </p:txBody>
      </p:sp>
      <p:sp>
        <p:nvSpPr>
          <p:cNvPr id="36890" name="AutoShape 38"/>
          <p:cNvSpPr/>
          <p:nvPr/>
        </p:nvSpPr>
        <p:spPr>
          <a:xfrm>
            <a:off x="6659563" y="5157788"/>
            <a:ext cx="2484437" cy="720725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>
            <a:solidFill>
              <a:srgbClr val="FF00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2600" b="1">
                <a:solidFill>
                  <a:schemeClr val="tx2"/>
                </a:solidFill>
                <a:ea typeface="黑体" panose="02010609060101010101" pitchFamily="2" charset="-122"/>
              </a:rPr>
              <a:t>示之以忠</a:t>
            </a:r>
            <a:endParaRPr kumimoji="1" lang="zh-CN" altLang="en-US" sz="2600" b="1">
              <a:solidFill>
                <a:schemeClr val="tx2"/>
              </a:solidFill>
              <a:ea typeface="黑体" panose="02010609060101010101" pitchFamily="2" charset="-122"/>
            </a:endParaRPr>
          </a:p>
        </p:txBody>
      </p:sp>
      <p:sp>
        <p:nvSpPr>
          <p:cNvPr id="36891" name="AutoShape 39"/>
          <p:cNvSpPr/>
          <p:nvPr/>
        </p:nvSpPr>
        <p:spPr>
          <a:xfrm>
            <a:off x="1763713" y="333375"/>
            <a:ext cx="6121400" cy="1150938"/>
          </a:xfrm>
          <a:prstGeom prst="irregularSeal2">
            <a:avLst/>
          </a:prstGeom>
          <a:solidFill>
            <a:schemeClr val="accent1"/>
          </a:solidFill>
          <a:ln>
            <a:solidFill>
              <a:prstClr val="black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3600" b="1">
                <a:solidFill>
                  <a:srgbClr val="3333CC"/>
                </a:solidFill>
                <a:ea typeface="华文行楷" pitchFamily="2" charset="-122"/>
              </a:rPr>
              <a:t>2.</a:t>
            </a:r>
            <a:r>
              <a:rPr lang="zh-CN" altLang="en-US" sz="3600" b="1">
                <a:solidFill>
                  <a:srgbClr val="3333CC"/>
                </a:solidFill>
                <a:ea typeface="华文行楷" pitchFamily="2" charset="-122"/>
              </a:rPr>
              <a:t>思维严谨</a:t>
            </a:r>
            <a:endParaRPr lang="zh-CN" altLang="en-US" sz="3600" b="1">
              <a:solidFill>
                <a:srgbClr val="3333CC"/>
              </a:solidFill>
              <a:ea typeface="华文行楷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8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8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68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2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68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8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9" dur="20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68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68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1" dur="2000"/>
                                        <p:tgtEl>
                                          <p:spTgt spid="36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3" dur="20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68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68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6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5" dur="2000"/>
                                        <p:tgtEl>
                                          <p:spTgt spid="3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36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2" dur="500"/>
                                        <p:tgtEl>
                                          <p:spTgt spid="36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/>
      <p:bldP spid="36868" grpId="0"/>
      <p:bldP spid="36869" grpId="0"/>
      <p:bldP spid="36870" grpId="0"/>
      <p:bldP spid="36871" grpId="0"/>
      <p:bldP spid="36872" grpId="0"/>
      <p:bldP spid="36873" grpId="0"/>
      <p:bldP spid="36874" grpId="0"/>
      <p:bldP spid="36875" grpId="0"/>
      <p:bldP spid="36876" grpId="0"/>
      <p:bldP spid="36877" grpId="0"/>
      <p:bldP spid="36878" grpId="0"/>
      <p:bldP spid="36879" grpId="0"/>
      <p:bldP spid="36880" grpId="0"/>
      <p:bldP spid="36881" grpId="0"/>
      <p:bldP spid="36882" grpId="0"/>
      <p:bldP spid="36883" grpId="0"/>
      <p:bldP spid="36884" grpId="0"/>
      <p:bldP spid="36885" grpId="0"/>
      <p:bldP spid="36886" grpId="0"/>
      <p:bldP spid="36887" grpId="0"/>
      <p:bldP spid="36888" grpId="0"/>
      <p:bldP spid="36889" grpId="0"/>
      <p:bldP spid="36890" grpId="0"/>
      <p:bldP spid="3689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Rectangle 2"/>
          <p:cNvSpPr/>
          <p:nvPr/>
        </p:nvSpPr>
        <p:spPr>
          <a:xfrm>
            <a:off x="501650" y="0"/>
            <a:ext cx="8642350" cy="19446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en-US" altLang="zh-CN" sz="2800" b="1">
                <a:solidFill>
                  <a:srgbClr val="3333CC"/>
                </a:solidFill>
                <a:latin typeface="Times New Roman" pitchFamily="18" charset="0"/>
              </a:rPr>
              <a:t>3</a:t>
            </a:r>
            <a:r>
              <a:rPr kumimoji="1" lang="zh-CN" altLang="en-US" sz="2800" b="1">
                <a:solidFill>
                  <a:srgbClr val="3333CC"/>
                </a:solidFill>
                <a:latin typeface="Times New Roman" pitchFamily="18" charset="0"/>
              </a:rPr>
              <a:t>、语言艺术</a:t>
            </a:r>
            <a:br>
              <a:rPr kumimoji="1" lang="zh-CN" altLang="en-US" sz="2800" b="1">
                <a:solidFill>
                  <a:srgbClr val="FF0066"/>
                </a:solidFill>
                <a:latin typeface="Times New Roman" pitchFamily="18" charset="0"/>
              </a:rPr>
            </a:br>
            <a:r>
              <a:rPr kumimoji="1" lang="en-US" altLang="zh-CN" sz="2800" b="1">
                <a:solidFill>
                  <a:schemeClr val="tx2"/>
                </a:solidFill>
                <a:latin typeface="Times New Roman" pitchFamily="18" charset="0"/>
              </a:rPr>
              <a:t>《</a:t>
            </a:r>
            <a:r>
              <a:rPr kumimoji="1" lang="zh-CN" altLang="en-US" sz="2800" b="1">
                <a:solidFill>
                  <a:schemeClr val="tx2"/>
                </a:solidFill>
                <a:latin typeface="Times New Roman" pitchFamily="18" charset="0"/>
              </a:rPr>
              <a:t>古文观止</a:t>
            </a:r>
            <a:r>
              <a:rPr kumimoji="1" lang="en-US" altLang="zh-CN" sz="2800" b="1">
                <a:solidFill>
                  <a:schemeClr val="tx2"/>
                </a:solidFill>
                <a:latin typeface="Times New Roman" pitchFamily="18" charset="0"/>
              </a:rPr>
              <a:t>》</a:t>
            </a:r>
            <a:r>
              <a:rPr kumimoji="1" lang="zh-CN" altLang="en-US" sz="2800" b="1">
                <a:solidFill>
                  <a:schemeClr val="tx2"/>
                </a:solidFill>
                <a:latin typeface="Times New Roman" pitchFamily="18" charset="0"/>
              </a:rPr>
              <a:t>评论</a:t>
            </a:r>
            <a:r>
              <a:rPr kumimoji="1" lang="en-US" altLang="zh-CN" sz="2800" b="1">
                <a:solidFill>
                  <a:schemeClr val="tx2"/>
                </a:solidFill>
                <a:latin typeface="Times New Roman" pitchFamily="18" charset="0"/>
              </a:rPr>
              <a:t>《</a:t>
            </a:r>
            <a:r>
              <a:rPr kumimoji="1" lang="zh-CN" altLang="en-US" sz="2800" b="1">
                <a:solidFill>
                  <a:schemeClr val="tx2"/>
                </a:solidFill>
                <a:latin typeface="Times New Roman" pitchFamily="18" charset="0"/>
              </a:rPr>
              <a:t>陈情表</a:t>
            </a:r>
            <a:r>
              <a:rPr kumimoji="1" lang="en-US" altLang="zh-CN" sz="2800" b="1">
                <a:solidFill>
                  <a:schemeClr val="tx2"/>
                </a:solidFill>
                <a:latin typeface="Times New Roman" pitchFamily="18" charset="0"/>
              </a:rPr>
              <a:t>》</a:t>
            </a:r>
            <a:r>
              <a:rPr kumimoji="1" lang="zh-CN" altLang="en-US" sz="2800" b="1">
                <a:solidFill>
                  <a:schemeClr val="tx2"/>
                </a:solidFill>
                <a:latin typeface="Times New Roman" pitchFamily="18" charset="0"/>
              </a:rPr>
              <a:t>的语言：“</a:t>
            </a:r>
            <a:r>
              <a:rPr kumimoji="1" lang="zh-CN" altLang="en-US" sz="2800" b="1">
                <a:solidFill>
                  <a:srgbClr val="3333CC"/>
                </a:solidFill>
                <a:latin typeface="Times New Roman" pitchFamily="18" charset="0"/>
                <a:ea typeface="华文行楷" pitchFamily="2" charset="-122"/>
              </a:rPr>
              <a:t>至性之言，悲恻动人。</a:t>
            </a:r>
            <a:r>
              <a:rPr kumimoji="1" lang="zh-CN" altLang="en-US" sz="2800" b="1">
                <a:solidFill>
                  <a:srgbClr val="3333CC"/>
                </a:solidFill>
                <a:latin typeface="Times New Roman" pitchFamily="18" charset="0"/>
              </a:rPr>
              <a:t>”</a:t>
            </a:r>
            <a:endParaRPr kumimoji="1" lang="zh-CN" altLang="en-US" sz="2800" b="1">
              <a:solidFill>
                <a:srgbClr val="3333CC"/>
              </a:solidFill>
              <a:latin typeface="Times New Roman" pitchFamily="18" charset="0"/>
            </a:endParaRPr>
          </a:p>
        </p:txBody>
      </p:sp>
      <p:sp>
        <p:nvSpPr>
          <p:cNvPr id="37891" name="Rectangle 3"/>
          <p:cNvSpPr/>
          <p:nvPr/>
        </p:nvSpPr>
        <p:spPr>
          <a:xfrm>
            <a:off x="468313" y="1844675"/>
            <a:ext cx="8424862" cy="2232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 eaLnBrk="1" hangingPunct="1">
              <a:buNone/>
            </a:pPr>
            <a:r>
              <a:rPr kumimoji="1" lang="en-US" altLang="zh-CN">
                <a:latin typeface="Times New Roman" pitchFamily="18" charset="0"/>
              </a:rPr>
              <a:t> </a:t>
            </a:r>
            <a:r>
              <a:rPr kumimoji="1" lang="en-US" altLang="zh-CN" sz="2800" b="1">
                <a:solidFill>
                  <a:srgbClr val="3333CC"/>
                </a:solidFill>
                <a:latin typeface="Times New Roman" pitchFamily="18" charset="0"/>
              </a:rPr>
              <a:t>1</a:t>
            </a:r>
            <a:r>
              <a:rPr kumimoji="1" lang="zh-CN" altLang="en-US" sz="2800" b="1">
                <a:solidFill>
                  <a:srgbClr val="3333CC"/>
                </a:solidFill>
                <a:latin typeface="Times New Roman" pitchFamily="18" charset="0"/>
              </a:rPr>
              <a:t>、四字骈句：</a:t>
            </a:r>
            <a:b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</a:br>
            <a:r>
              <a:rPr kumimoji="1" lang="zh-CN" altLang="en-US" sz="2800" b="1"/>
              <a:t>第一段 </a:t>
            </a:r>
            <a:r>
              <a:rPr kumimoji="1" lang="zh-CN" altLang="en-US" sz="2800" b="1">
                <a:solidFill>
                  <a:srgbClr val="000099"/>
                </a:solidFill>
              </a:rPr>
              <a:t>四字骈句，语势连贯、紧凑，不拖沓，让人感到灾祸接踵而来，以情动人，让晋武帝化严为慈。</a:t>
            </a:r>
            <a:endParaRPr kumimoji="1" lang="zh-CN" altLang="en-US" sz="2800" b="1">
              <a:solidFill>
                <a:srgbClr val="000099"/>
              </a:solidFill>
            </a:endParaRPr>
          </a:p>
          <a:p>
            <a:pPr marL="342900" lvl="0" indent="-342900" eaLnBrk="1" hangingPunct="1">
              <a:buNone/>
            </a:pPr>
            <a:r>
              <a:rPr kumimoji="1" lang="en-US" altLang="zh-CN" sz="2800" b="1">
                <a:solidFill>
                  <a:srgbClr val="3333CC"/>
                </a:solidFill>
              </a:rPr>
              <a:t>2</a:t>
            </a:r>
            <a:r>
              <a:rPr kumimoji="1" lang="zh-CN" altLang="en-US" sz="2800" b="1">
                <a:solidFill>
                  <a:srgbClr val="3333CC"/>
                </a:solidFill>
              </a:rPr>
              <a:t>、对偶句</a:t>
            </a:r>
            <a:br>
              <a:rPr kumimoji="1" lang="zh-CN" altLang="en-US" sz="2800" b="1">
                <a:solidFill>
                  <a:srgbClr val="FF0000"/>
                </a:solidFill>
              </a:rPr>
            </a:br>
            <a:r>
              <a:rPr kumimoji="1" lang="zh-CN" altLang="en-US" sz="2800" b="1">
                <a:solidFill>
                  <a:srgbClr val="000099"/>
                </a:solidFill>
              </a:rPr>
              <a:t>运用对仗工整的对偶句式，使语气显得 强烈，语意简洁凝练，读来朗朗上口，使文章的感情倍感热切，更具说服力。</a:t>
            </a:r>
            <a:endParaRPr kumimoji="1" lang="zh-CN" altLang="en-US" sz="2800" b="1">
              <a:solidFill>
                <a:srgbClr val="000099"/>
              </a:solidFill>
            </a:endParaRPr>
          </a:p>
          <a:p>
            <a:pPr marL="342900" lvl="0" indent="-342900" eaLnBrk="1" hangingPunct="1">
              <a:spcBef>
                <a:spcPct val="50000"/>
              </a:spcBef>
              <a:buNone/>
            </a:pPr>
            <a:r>
              <a:rPr kumimoji="1" lang="en-US" altLang="zh-CN" sz="2800" b="1">
                <a:solidFill>
                  <a:srgbClr val="3333CC"/>
                </a:solidFill>
              </a:rPr>
              <a:t>3</a:t>
            </a:r>
            <a:r>
              <a:rPr kumimoji="1" lang="zh-CN" altLang="en-US" sz="2800" b="1">
                <a:solidFill>
                  <a:srgbClr val="3333CC"/>
                </a:solidFill>
              </a:rPr>
              <a:t>比喻句：</a:t>
            </a:r>
            <a:endParaRPr kumimoji="1" lang="zh-CN" altLang="en-US" sz="2800">
              <a:solidFill>
                <a:srgbClr val="3333CC"/>
              </a:solidFill>
            </a:endParaRPr>
          </a:p>
          <a:p>
            <a:pPr marL="342900" lvl="0" indent="-342900" eaLnBrk="1" hangingPunct="1">
              <a:spcBef>
                <a:spcPct val="50000"/>
              </a:spcBef>
              <a:buNone/>
            </a:pPr>
            <a:r>
              <a:rPr kumimoji="1" lang="zh-CN" altLang="en-US" sz="2800" b="1">
                <a:solidFill>
                  <a:srgbClr val="000099"/>
                </a:solidFill>
              </a:rPr>
              <a:t>比喻句：形象生动，感情浓烈，富有感染力</a:t>
            </a:r>
            <a:r>
              <a:rPr kumimoji="1" lang="zh-CN" altLang="en-US" sz="2800">
                <a:solidFill>
                  <a:srgbClr val="000099"/>
                </a:solidFill>
              </a:rPr>
              <a:t>。</a:t>
            </a:r>
            <a:r>
              <a:rPr kumimoji="1" lang="zh-CN" altLang="en-US">
                <a:solidFill>
                  <a:srgbClr val="000099"/>
                </a:solidFill>
              </a:rPr>
              <a:t> </a:t>
            </a:r>
            <a:endParaRPr kumimoji="1" lang="zh-CN" altLang="en-US">
              <a:solidFill>
                <a:srgbClr val="000099"/>
              </a:solidFill>
            </a:endParaRPr>
          </a:p>
          <a:p>
            <a:pPr marL="342900" lvl="0" indent="-342900" eaLnBrk="1" hangingPunct="1">
              <a:buNone/>
            </a:pPr>
            <a:endParaRPr kumimoji="1" lang="zh-CN" altLang="en-US" b="1">
              <a:solidFill>
                <a:srgbClr val="000099"/>
              </a:solidFill>
            </a:endParaRPr>
          </a:p>
          <a:p>
            <a:pPr marL="342900" lvl="0" indent="-342900" eaLnBrk="1" hangingPunct="1">
              <a:buNone/>
            </a:pPr>
            <a:endParaRPr kumimoji="1" lang="zh-CN" altLang="en-US" b="1">
              <a:solidFill>
                <a:srgbClr val="000099"/>
              </a:solidFill>
            </a:endParaRPr>
          </a:p>
          <a:p>
            <a:pPr marL="342900" lvl="0" indent="-342900" eaLnBrk="1" hangingPunct="1">
              <a:buNone/>
            </a:pPr>
            <a:r>
              <a:rPr kumimoji="1" lang="zh-CN" altLang="en-US" b="1"/>
              <a:t> </a:t>
            </a:r>
            <a:endParaRPr kumimoji="1" lang="zh-CN" altLang="en-US" b="1"/>
          </a:p>
        </p:txBody>
      </p:sp>
      <p:sp>
        <p:nvSpPr>
          <p:cNvPr id="37892" name="Text Box 4"/>
          <p:cNvSpPr/>
          <p:nvPr/>
        </p:nvSpPr>
        <p:spPr>
          <a:xfrm>
            <a:off x="914400" y="5029200"/>
            <a:ext cx="7902575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buNone/>
            </a:pPr>
            <a:r>
              <a:rPr kumimoji="1" lang="en-US" altLang="zh-CN" b="1">
                <a:latin typeface="Times New Roman" pitchFamily="18" charset="0"/>
              </a:rPr>
              <a:t>     </a:t>
            </a:r>
            <a:endParaRPr kumimoji="1" lang="en-US" altLang="zh-CN" b="1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/>
      <p:bldP spid="3789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8914" name="Picture 2"/>
          <p:cNvPicPr>
            <a:picLocks noChangeAspect="1"/>
          </p:cNvPicPr>
          <p:nvPr/>
        </p:nvPicPr>
        <p:blipFill>
          <a:blip r:embed="rId2">
            <a:lum bright="30000"/>
          </a:blip>
          <a:stretch>
            <a:fillRect/>
          </a:stretch>
        </p:blipFill>
        <p:spPr>
          <a:xfrm>
            <a:off x="250825" y="187325"/>
            <a:ext cx="8642350" cy="6483350"/>
          </a:xfrm>
          <a:prstGeom prst="rect">
            <a:avLst/>
          </a:prstGeom>
          <a:noFill/>
          <a:ln w="12700" cap="sq">
            <a:noFill/>
            <a:miter lim="800000"/>
          </a:ln>
        </p:spPr>
      </p:pic>
      <p:sp>
        <p:nvSpPr>
          <p:cNvPr id="38915" name="Text Box 3"/>
          <p:cNvSpPr/>
          <p:nvPr/>
        </p:nvSpPr>
        <p:spPr>
          <a:xfrm>
            <a:off x="611188" y="2060575"/>
            <a:ext cx="8001000" cy="3108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en-US" altLang="zh-CN" sz="3600" b="1">
                <a:latin typeface="Times New Roman" pitchFamily="18" charset="0"/>
              </a:rPr>
              <a:t>        </a:t>
            </a:r>
            <a:r>
              <a:rPr kumimoji="1" lang="zh-CN" altLang="en-US" b="1">
                <a:latin typeface="Times New Roman" pitchFamily="18" charset="0"/>
                <a:ea typeface="华文新魏" pitchFamily="2" charset="-122"/>
              </a:rPr>
              <a:t>文章简洁生动、真挚朴实。写自己的遭遇和对祖母的感情，如倾吐肺腑，没有一点藻饰、做作或夸张，于朴实中见至真、至美、至善。语言形式，骈散交用，多用四字短语表情达意。思路清晰，语言机智得体，内涵丰富，惟多读方能体会。</a:t>
            </a:r>
            <a:endParaRPr kumimoji="1" lang="zh-CN" altLang="en-US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38916" name="WordArt 4"/>
          <p:cNvSpPr>
            <a:spLocks noTextEdit="1"/>
          </p:cNvSpPr>
          <p:nvPr/>
        </p:nvSpPr>
        <p:spPr>
          <a:xfrm>
            <a:off x="2514600" y="685800"/>
            <a:ext cx="4038600" cy="1752600"/>
          </a:xfrm>
          <a:solidFill>
            <a:srgbClr val="000000"/>
          </a:solidFill>
          <a:ln>
            <a:solidFill>
              <a:prstClr val="black"/>
            </a:solidFill>
            <a:miter lim="800000"/>
          </a:ln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Autofit/>
          </a:bodyPr>
          <a:lstStyle/>
          <a:p>
            <a:pPr algn="ctr"/>
            <a:r>
              <a:rPr sz="6600" b="1" kern="10">
                <a:ln>
                  <a:solidFill>
                    <a:prstClr val="black"/>
                  </a:solidFill>
                </a:ln>
                <a:solidFill>
                  <a:srgbClr val="000000"/>
                </a:solidFill>
                <a:latin typeface="宋体"/>
              </a:rPr>
              <a:t>课堂小结</a:t>
            </a:r>
          </a:p>
        </p:txBody>
      </p:sp>
      <p:pic>
        <p:nvPicPr>
          <p:cNvPr id="3891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668000" y="114300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Text Box 2"/>
          <p:cNvSpPr/>
          <p:nvPr/>
        </p:nvSpPr>
        <p:spPr>
          <a:xfrm>
            <a:off x="304800" y="381000"/>
            <a:ext cx="8382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6147" name="Text Box 3"/>
          <p:cNvSpPr/>
          <p:nvPr/>
        </p:nvSpPr>
        <p:spPr>
          <a:xfrm>
            <a:off x="684213" y="1628775"/>
            <a:ext cx="8208962" cy="4138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150000"/>
              </a:lnSpc>
              <a:buNone/>
            </a:pPr>
            <a:r>
              <a:rPr kumimoji="1"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kumimoji="1"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险衅　　　　  夙愿　　  闵凶　　　     </a:t>
            </a:r>
            <a:endParaRPr kumimoji="1"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buNone/>
            </a:pPr>
            <a:r>
              <a:rPr kumimoji="1"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　　　　       祚薄      期功　　　　</a:t>
            </a:r>
            <a:endParaRPr kumimoji="1"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buNone/>
            </a:pPr>
            <a:r>
              <a:rPr kumimoji="1"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强近　　　　  床蓐　　　茕孑　　　　</a:t>
            </a:r>
            <a:endParaRPr kumimoji="1"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buNone/>
            </a:pPr>
            <a:r>
              <a:rPr kumimoji="1"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kumimoji="1"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冼马         猥　　    陨首　　　　</a:t>
            </a:r>
            <a:endParaRPr kumimoji="1"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buNone/>
            </a:pPr>
            <a:r>
              <a:rPr kumimoji="1"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逋慢　　　    病笃　　  　</a:t>
            </a:r>
            <a:endParaRPr kumimoji="1"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48" name="Text Box 4"/>
          <p:cNvSpPr/>
          <p:nvPr/>
        </p:nvSpPr>
        <p:spPr>
          <a:xfrm>
            <a:off x="1835150" y="4149725"/>
            <a:ext cx="1368425" cy="823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kumimoji="1" lang="en-US" altLang="zh-CN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xi</a:t>
            </a:r>
            <a:r>
              <a:rPr kumimoji="1" lang="en-US" altLang="en-US" b="1"/>
              <a:t>ǎ</a:t>
            </a:r>
            <a:r>
              <a:rPr kumimoji="1" lang="en-US" altLang="zh-CN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n</a:t>
            </a:r>
            <a:r>
              <a:rPr kumimoji="1" lang="zh-CN" altLang="en-US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　　　　　　　　 　　　　　　　　　　　　　　　　　　　　　     </a:t>
            </a:r>
            <a:endParaRPr kumimoji="1" lang="zh-CN" altLang="en-US" b="1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49" name="WordArt 5"/>
          <p:cNvSpPr>
            <a:spLocks noTextEdit="1"/>
          </p:cNvSpPr>
          <p:nvPr/>
        </p:nvSpPr>
        <p:spPr>
          <a:xfrm>
            <a:off x="900113" y="620713"/>
            <a:ext cx="3048000" cy="762000"/>
          </a:xfrm>
          <a:solidFill>
            <a:srgbClr val="0066CC"/>
          </a:solidFill>
          <a:ln w="19050">
            <a:solidFill>
              <a:srgbClr val="99CCFF"/>
            </a:solidFill>
            <a:miter lim="800000"/>
          </a:ln>
          <a:effectLst>
            <a:outerShdw dist="35921" dir="2700000" algn="ctr">
              <a:srgbClr val="990000"/>
            </a:outerShdw>
          </a:effectLst>
        </p:spPr>
        <p:txBody>
          <a:bodyPr wrap="none" fromWordArt="1">
            <a:prstTxWarp prst="textPlain">
              <a:avLst/>
            </a:prstTxWarp>
            <a:noAutofit/>
          </a:bodyPr>
          <a:lstStyle/>
          <a:p>
            <a:pPr algn="ctr"/>
            <a:r>
              <a:rPr sz="6000" b="1" kern="10">
                <a:ln w="19050">
                  <a:solidFill>
                    <a:srgbClr val="99CCFF"/>
                  </a:solidFill>
                </a:ln>
                <a:solidFill>
                  <a:srgbClr val="0066CC"/>
                </a:solidFill>
                <a:effectLst>
                  <a:outerShdw dist="35921" dir="2700000" algn="ctr">
                    <a:srgbClr val="990000"/>
                  </a:outerShdw>
                </a:effectLst>
                <a:latin typeface="宋体"/>
              </a:rPr>
              <a:t>字词读音</a:t>
            </a:r>
          </a:p>
        </p:txBody>
      </p:sp>
      <p:sp>
        <p:nvSpPr>
          <p:cNvPr id="6150" name="Text Box 6"/>
          <p:cNvSpPr/>
          <p:nvPr/>
        </p:nvSpPr>
        <p:spPr>
          <a:xfrm>
            <a:off x="2124075" y="1557338"/>
            <a:ext cx="720725" cy="823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kumimoji="1" lang="en-US" altLang="zh-CN" b="1">
                <a:solidFill>
                  <a:srgbClr val="FF0066"/>
                </a:solidFill>
                <a:latin typeface="Dotum" pitchFamily="34" charset="-127"/>
                <a:ea typeface="Dotum" pitchFamily="34" charset="-127"/>
              </a:rPr>
              <a:t>xìn</a:t>
            </a:r>
            <a:r>
              <a:rPr kumimoji="1" lang="zh-CN" altLang="en-US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　　　　　　　　　　　　     </a:t>
            </a:r>
            <a:endParaRPr kumimoji="1" lang="zh-CN" altLang="en-US" b="1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51" name="Text Box 7"/>
          <p:cNvSpPr/>
          <p:nvPr/>
        </p:nvSpPr>
        <p:spPr>
          <a:xfrm>
            <a:off x="4859338" y="1700213"/>
            <a:ext cx="1152525" cy="823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kumimoji="1" lang="en-US" altLang="zh-CN" b="1">
                <a:solidFill>
                  <a:srgbClr val="FF0066"/>
                </a:solidFill>
                <a:latin typeface="Times New Roman" pitchFamily="18" charset="0"/>
              </a:rPr>
              <a:t>sù</a:t>
            </a:r>
            <a:r>
              <a:rPr kumimoji="1" lang="en-US" altLang="zh-CN">
                <a:latin typeface="Times New Roman" pitchFamily="18" charset="0"/>
              </a:rPr>
              <a:t> </a:t>
            </a:r>
            <a:r>
              <a:rPr kumimoji="1" lang="zh-CN" altLang="en-US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　　　　　　　　　　　　     </a:t>
            </a:r>
            <a:endParaRPr kumimoji="1" lang="zh-CN" altLang="en-US" b="1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52" name="Text Box 8"/>
          <p:cNvSpPr/>
          <p:nvPr/>
        </p:nvSpPr>
        <p:spPr>
          <a:xfrm>
            <a:off x="6588125" y="1628775"/>
            <a:ext cx="2555875" cy="823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kumimoji="1" lang="en-US" altLang="zh-CN" b="1">
                <a:solidFill>
                  <a:srgbClr val="FF0066"/>
                </a:solidFill>
                <a:latin typeface="Times New Roman" pitchFamily="18" charset="0"/>
              </a:rPr>
              <a:t>mǐn    </a:t>
            </a:r>
            <a:r>
              <a:rPr kumimoji="1" lang="zh-CN" altLang="en-US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　　　　　　　　　　　　     </a:t>
            </a:r>
            <a:endParaRPr kumimoji="1" lang="zh-CN" altLang="en-US" b="1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53" name="Text Box 9"/>
          <p:cNvSpPr/>
          <p:nvPr/>
        </p:nvSpPr>
        <p:spPr>
          <a:xfrm>
            <a:off x="6804025" y="3284538"/>
            <a:ext cx="2016125" cy="823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kumimoji="1" lang="en-US" altLang="zh-CN" b="1">
                <a:solidFill>
                  <a:srgbClr val="FF0066"/>
                </a:solidFill>
                <a:latin typeface="Times New Roman" pitchFamily="18" charset="0"/>
              </a:rPr>
              <a:t>qi</a:t>
            </a:r>
            <a:r>
              <a:rPr kumimoji="1" lang="en-US" altLang="en-US" b="1"/>
              <a:t>ó</a:t>
            </a:r>
            <a:r>
              <a:rPr kumimoji="1" lang="en-US" altLang="zh-CN" b="1">
                <a:solidFill>
                  <a:srgbClr val="FF0066"/>
                </a:solidFill>
                <a:latin typeface="Times New Roman" pitchFamily="18" charset="0"/>
              </a:rPr>
              <a:t>ng  ji</a:t>
            </a:r>
            <a:r>
              <a:rPr kumimoji="1" lang="en-US" altLang="en-US" b="1"/>
              <a:t>é</a:t>
            </a:r>
            <a:r>
              <a:rPr kumimoji="1" lang="en-US" altLang="zh-CN" b="1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kumimoji="1" lang="en-US" altLang="zh-CN">
                <a:latin typeface="Times New Roman" pitchFamily="18" charset="0"/>
              </a:rPr>
              <a:t> </a:t>
            </a:r>
            <a:r>
              <a:rPr kumimoji="1" lang="zh-CN" altLang="en-US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　　　　　　　　　　　　      </a:t>
            </a:r>
            <a:endParaRPr kumimoji="1" lang="zh-CN" altLang="en-US" b="1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54" name="Text Box 10"/>
          <p:cNvSpPr/>
          <p:nvPr/>
        </p:nvSpPr>
        <p:spPr>
          <a:xfrm>
            <a:off x="4572000" y="2420938"/>
            <a:ext cx="2016125" cy="823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kumimoji="1" lang="en-US" altLang="zh-CN" b="1">
                <a:solidFill>
                  <a:srgbClr val="FF0066"/>
                </a:solidFill>
                <a:latin typeface="Times New Roman" pitchFamily="18" charset="0"/>
              </a:rPr>
              <a:t>zuò</a:t>
            </a:r>
            <a:r>
              <a:rPr kumimoji="1" lang="en-US" altLang="zh-CN">
                <a:latin typeface="Times New Roman" pitchFamily="18" charset="0"/>
              </a:rPr>
              <a:t> </a:t>
            </a:r>
            <a:r>
              <a:rPr kumimoji="1" lang="zh-CN" altLang="en-US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　　　　　　　　　　　　     </a:t>
            </a:r>
            <a:endParaRPr kumimoji="1" lang="zh-CN" altLang="en-US" b="1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55" name="Text Box 11"/>
          <p:cNvSpPr/>
          <p:nvPr/>
        </p:nvSpPr>
        <p:spPr>
          <a:xfrm>
            <a:off x="6732588" y="2420938"/>
            <a:ext cx="1008062" cy="823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kumimoji="1" lang="en-US" altLang="zh-CN" b="1">
                <a:solidFill>
                  <a:srgbClr val="FF0066"/>
                </a:solidFill>
                <a:latin typeface="Times New Roman" pitchFamily="18" charset="0"/>
              </a:rPr>
              <a:t>jī</a:t>
            </a:r>
            <a:r>
              <a:rPr kumimoji="1" lang="zh-CN" altLang="en-US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　　　　　　　　　　　     </a:t>
            </a:r>
            <a:endParaRPr kumimoji="1" lang="zh-CN" altLang="en-US" b="1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56" name="Text Box 12"/>
          <p:cNvSpPr/>
          <p:nvPr/>
        </p:nvSpPr>
        <p:spPr>
          <a:xfrm>
            <a:off x="1547813" y="3284538"/>
            <a:ext cx="2016125" cy="823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kumimoji="1" lang="en-US" altLang="zh-CN" b="1">
                <a:solidFill>
                  <a:srgbClr val="FF0066"/>
                </a:solidFill>
                <a:latin typeface="Times New Roman" pitchFamily="18" charset="0"/>
              </a:rPr>
              <a:t>qiǎng</a:t>
            </a:r>
            <a:r>
              <a:rPr kumimoji="1" lang="en-US" altLang="zh-CN">
                <a:latin typeface="Times New Roman" pitchFamily="18" charset="0"/>
              </a:rPr>
              <a:t> </a:t>
            </a:r>
            <a:r>
              <a:rPr kumimoji="1" lang="zh-CN" altLang="en-US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　　　　　　　　　　　　     </a:t>
            </a:r>
            <a:endParaRPr kumimoji="1" lang="zh-CN" altLang="en-US" b="1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57" name="Text Box 13"/>
          <p:cNvSpPr/>
          <p:nvPr/>
        </p:nvSpPr>
        <p:spPr>
          <a:xfrm>
            <a:off x="4572000" y="3284538"/>
            <a:ext cx="2016125" cy="823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kumimoji="1" lang="en-US" altLang="zh-CN" b="1">
                <a:solidFill>
                  <a:srgbClr val="FF0066"/>
                </a:solidFill>
                <a:latin typeface="Times New Roman" pitchFamily="18" charset="0"/>
              </a:rPr>
              <a:t>rù</a:t>
            </a:r>
            <a:r>
              <a:rPr kumimoji="1" lang="en-US" altLang="zh-CN">
                <a:latin typeface="Times New Roman" pitchFamily="18" charset="0"/>
              </a:rPr>
              <a:t> </a:t>
            </a:r>
            <a:r>
              <a:rPr kumimoji="1" lang="zh-CN" altLang="en-US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　　　　　　　　　　　　     </a:t>
            </a:r>
            <a:endParaRPr kumimoji="1" lang="zh-CN" altLang="en-US" b="1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58" name="Text Box 16"/>
          <p:cNvSpPr/>
          <p:nvPr/>
        </p:nvSpPr>
        <p:spPr>
          <a:xfrm>
            <a:off x="4500563" y="4076700"/>
            <a:ext cx="2016125" cy="823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kumimoji="1" lang="en-US" altLang="zh-CN" b="1">
                <a:solidFill>
                  <a:srgbClr val="FF0066"/>
                </a:solidFill>
                <a:latin typeface="Times New Roman" pitchFamily="18" charset="0"/>
              </a:rPr>
              <a:t>wěi</a:t>
            </a:r>
            <a:r>
              <a:rPr kumimoji="1" lang="en-US" altLang="zh-CN">
                <a:latin typeface="Times New Roman" pitchFamily="18" charset="0"/>
              </a:rPr>
              <a:t> </a:t>
            </a:r>
            <a:r>
              <a:rPr kumimoji="1" lang="zh-CN" altLang="en-US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　　　　　　　　　　　　     </a:t>
            </a:r>
            <a:endParaRPr kumimoji="1" lang="zh-CN" altLang="en-US" b="1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59" name="Text Box 17"/>
          <p:cNvSpPr/>
          <p:nvPr/>
        </p:nvSpPr>
        <p:spPr>
          <a:xfrm>
            <a:off x="7127875" y="4149725"/>
            <a:ext cx="2016125" cy="823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kumimoji="1" lang="en-US" altLang="zh-CN" b="1">
                <a:solidFill>
                  <a:srgbClr val="FF0066"/>
                </a:solidFill>
                <a:latin typeface="Times New Roman" pitchFamily="18" charset="0"/>
              </a:rPr>
              <a:t>yǔn</a:t>
            </a:r>
            <a:r>
              <a:rPr kumimoji="1" lang="en-US" altLang="zh-CN">
                <a:latin typeface="Times New Roman" pitchFamily="18" charset="0"/>
              </a:rPr>
              <a:t> </a:t>
            </a:r>
            <a:r>
              <a:rPr kumimoji="1" lang="zh-CN" altLang="en-US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　　　　　　　　　　　　     </a:t>
            </a:r>
            <a:endParaRPr kumimoji="1" lang="zh-CN" altLang="en-US" b="1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60" name="Text Box 18"/>
          <p:cNvSpPr/>
          <p:nvPr/>
        </p:nvSpPr>
        <p:spPr>
          <a:xfrm>
            <a:off x="1619250" y="4941888"/>
            <a:ext cx="2016125" cy="823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kumimoji="1" lang="en-US" altLang="zh-CN" b="1">
                <a:solidFill>
                  <a:srgbClr val="FF0066"/>
                </a:solidFill>
                <a:latin typeface="Times New Roman" pitchFamily="18" charset="0"/>
              </a:rPr>
              <a:t>bū</a:t>
            </a:r>
            <a:r>
              <a:rPr kumimoji="1" lang="en-US" altLang="zh-CN">
                <a:latin typeface="Times New Roman" pitchFamily="18" charset="0"/>
              </a:rPr>
              <a:t> </a:t>
            </a:r>
            <a:r>
              <a:rPr kumimoji="1" lang="zh-CN" altLang="en-US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　　　　　　　　　　　　     </a:t>
            </a:r>
            <a:endParaRPr kumimoji="1" lang="zh-CN" altLang="en-US" b="1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61" name="Text Box 19"/>
          <p:cNvSpPr/>
          <p:nvPr/>
        </p:nvSpPr>
        <p:spPr>
          <a:xfrm>
            <a:off x="4572000" y="4941888"/>
            <a:ext cx="2016125" cy="823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kumimoji="1" lang="en-US" altLang="zh-CN" b="1">
                <a:solidFill>
                  <a:srgbClr val="FF0066"/>
                </a:solidFill>
                <a:latin typeface="Times New Roman" pitchFamily="18" charset="0"/>
              </a:rPr>
              <a:t>dǔ</a:t>
            </a:r>
            <a:r>
              <a:rPr kumimoji="1" lang="en-US" altLang="zh-CN">
                <a:latin typeface="Times New Roman" pitchFamily="18" charset="0"/>
              </a:rPr>
              <a:t> </a:t>
            </a:r>
            <a:r>
              <a:rPr kumimoji="1" lang="zh-CN" altLang="en-US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　　　　　　　　　　　　     </a:t>
            </a:r>
            <a:endParaRPr kumimoji="1" lang="zh-CN" altLang="en-US" b="1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uild="p"/>
      <p:bldP spid="6150" grpId="0" build="p"/>
      <p:bldP spid="6151" grpId="0" build="p"/>
      <p:bldP spid="6152" grpId="0" build="p"/>
      <p:bldP spid="6153" grpId="0" build="p"/>
      <p:bldP spid="6154" grpId="0" build="p"/>
      <p:bldP spid="6155" grpId="0" build="p"/>
      <p:bldP spid="6156" grpId="0" build="p"/>
      <p:bldP spid="6157" grpId="0" build="p"/>
      <p:bldP spid="6158" grpId="0" build="p"/>
      <p:bldP spid="6159" grpId="0" build="p"/>
      <p:bldP spid="6160" grpId="0" build="p"/>
      <p:bldP spid="616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Text Box 2"/>
          <p:cNvSpPr/>
          <p:nvPr/>
        </p:nvSpPr>
        <p:spPr>
          <a:xfrm>
            <a:off x="304800" y="381000"/>
            <a:ext cx="8382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8195" name="Text Box 3"/>
          <p:cNvSpPr/>
          <p:nvPr/>
        </p:nvSpPr>
        <p:spPr>
          <a:xfrm>
            <a:off x="1042988" y="1700213"/>
            <a:ext cx="7488237" cy="4138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150000"/>
              </a:lnSpc>
              <a:buNone/>
            </a:pPr>
            <a:r>
              <a:rPr kumimoji="1"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kumimoji="1"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拔擢　　　　优渥　　　</a:t>
            </a:r>
            <a:endParaRPr kumimoji="1"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buNone/>
            </a:pPr>
            <a:r>
              <a:rPr kumimoji="1"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盘桓　　　　　</a:t>
            </a:r>
            <a:endParaRPr kumimoji="1"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buNone/>
            </a:pPr>
            <a:r>
              <a:rPr kumimoji="1"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日薄西山　  气息奄奄　　    　　</a:t>
            </a:r>
            <a:endParaRPr kumimoji="1"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buNone/>
            </a:pPr>
            <a:r>
              <a:rPr kumimoji="1"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更相为命　　</a:t>
            </a:r>
            <a:endParaRPr kumimoji="1"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buNone/>
            </a:pPr>
            <a:r>
              <a:rPr kumimoji="1"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kumimoji="1"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庶几 　　       </a:t>
            </a:r>
            <a:r>
              <a:rPr kumimoji="1"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kumimoji="1"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6" name="WordArt 5"/>
          <p:cNvSpPr>
            <a:spLocks noTextEdit="1"/>
          </p:cNvSpPr>
          <p:nvPr/>
        </p:nvSpPr>
        <p:spPr>
          <a:xfrm>
            <a:off x="900113" y="620713"/>
            <a:ext cx="3048000" cy="762000"/>
          </a:xfrm>
          <a:solidFill>
            <a:srgbClr val="0066CC"/>
          </a:solidFill>
          <a:ln w="19050">
            <a:solidFill>
              <a:srgbClr val="99CCFF"/>
            </a:solidFill>
            <a:miter lim="800000"/>
          </a:ln>
          <a:effectLst>
            <a:outerShdw dist="35921" dir="2700000" algn="ctr">
              <a:srgbClr val="990000"/>
            </a:outerShdw>
          </a:effectLst>
        </p:spPr>
        <p:txBody>
          <a:bodyPr wrap="none" fromWordArt="1">
            <a:prstTxWarp prst="textPlain">
              <a:avLst/>
            </a:prstTxWarp>
            <a:noAutofit/>
          </a:bodyPr>
          <a:lstStyle/>
          <a:p>
            <a:pPr algn="ctr"/>
            <a:r>
              <a:rPr sz="6000" b="1" kern="10">
                <a:ln w="19050">
                  <a:solidFill>
                    <a:srgbClr val="99CCFF"/>
                  </a:solidFill>
                </a:ln>
                <a:solidFill>
                  <a:srgbClr val="0066CC"/>
                </a:solidFill>
                <a:effectLst>
                  <a:outerShdw dist="35921" dir="2700000" algn="ctr">
                    <a:srgbClr val="990000"/>
                  </a:outerShdw>
                </a:effectLst>
                <a:latin typeface="宋体"/>
              </a:rPr>
              <a:t>字词读音</a:t>
            </a:r>
          </a:p>
        </p:txBody>
      </p:sp>
      <p:sp>
        <p:nvSpPr>
          <p:cNvPr id="8197" name="Text Box 6"/>
          <p:cNvSpPr/>
          <p:nvPr/>
        </p:nvSpPr>
        <p:spPr>
          <a:xfrm>
            <a:off x="2484438" y="1628775"/>
            <a:ext cx="1800225" cy="823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kumimoji="1" lang="en-US" altLang="zh-CN" b="1">
                <a:solidFill>
                  <a:srgbClr val="FF0066"/>
                </a:solidFill>
                <a:latin typeface="Dotum" pitchFamily="34" charset="-127"/>
                <a:ea typeface="Dotum" pitchFamily="34" charset="-127"/>
              </a:rPr>
              <a:t> zhuó       </a:t>
            </a:r>
            <a:r>
              <a:rPr kumimoji="1" lang="zh-CN" altLang="en-US" b="1">
                <a:solidFill>
                  <a:srgbClr val="FF0066"/>
                </a:solidFill>
                <a:latin typeface="Dotum" pitchFamily="34" charset="-127"/>
                <a:ea typeface="Dotum" pitchFamily="34" charset="-127"/>
              </a:rPr>
              <a:t>　　　　　　　　　 　　　　　　　　　　　　　　　　　　　　　     </a:t>
            </a:r>
            <a:endParaRPr kumimoji="1" lang="zh-CN" altLang="en-US" b="1">
              <a:solidFill>
                <a:srgbClr val="FF0066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8198" name="Text Box 7"/>
          <p:cNvSpPr/>
          <p:nvPr/>
        </p:nvSpPr>
        <p:spPr>
          <a:xfrm>
            <a:off x="5003800" y="1628775"/>
            <a:ext cx="1081088" cy="823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kumimoji="1" lang="en-US" altLang="zh-CN" b="1">
                <a:solidFill>
                  <a:srgbClr val="FF0066"/>
                </a:solidFill>
                <a:latin typeface="Dotum" pitchFamily="34" charset="-127"/>
                <a:ea typeface="Dotum" pitchFamily="34" charset="-127"/>
              </a:rPr>
              <a:t>wò               </a:t>
            </a:r>
            <a:r>
              <a:rPr kumimoji="1" lang="zh-CN" altLang="en-US" b="1">
                <a:solidFill>
                  <a:srgbClr val="FF0066"/>
                </a:solidFill>
                <a:latin typeface="Dotum" pitchFamily="34" charset="-127"/>
                <a:ea typeface="Dotum" pitchFamily="34" charset="-127"/>
              </a:rPr>
              <a:t>　　　 　　　　　　　　　　　　　　　　　　　　　     </a:t>
            </a:r>
            <a:endParaRPr kumimoji="1" lang="zh-CN" altLang="en-US" b="1">
              <a:solidFill>
                <a:srgbClr val="FF0066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8199" name="Text Box 8"/>
          <p:cNvSpPr/>
          <p:nvPr/>
        </p:nvSpPr>
        <p:spPr>
          <a:xfrm>
            <a:off x="1979613" y="2565400"/>
            <a:ext cx="1296987" cy="823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kumimoji="1" lang="en-US" altLang="zh-CN" b="1">
                <a:solidFill>
                  <a:srgbClr val="FF0066"/>
                </a:solidFill>
                <a:latin typeface="Dotum" pitchFamily="34" charset="-127"/>
                <a:ea typeface="Dotum" pitchFamily="34" charset="-127"/>
              </a:rPr>
              <a:t>huán          </a:t>
            </a:r>
            <a:r>
              <a:rPr kumimoji="1" lang="zh-CN" altLang="en-US" b="1">
                <a:solidFill>
                  <a:srgbClr val="FF0066"/>
                </a:solidFill>
                <a:latin typeface="Dotum" pitchFamily="34" charset="-127"/>
                <a:ea typeface="Dotum" pitchFamily="34" charset="-127"/>
              </a:rPr>
              <a:t>　　　　　 　　　　　　　　　　　　　　　　　　　　　     </a:t>
            </a:r>
            <a:endParaRPr kumimoji="1" lang="zh-CN" altLang="en-US" b="1">
              <a:solidFill>
                <a:srgbClr val="FF0066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8200" name="Text Box 9"/>
          <p:cNvSpPr/>
          <p:nvPr/>
        </p:nvSpPr>
        <p:spPr>
          <a:xfrm>
            <a:off x="2484438" y="5157788"/>
            <a:ext cx="1223962" cy="823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kumimoji="1" lang="en-US" altLang="zh-CN" b="1">
                <a:solidFill>
                  <a:srgbClr val="FF0066"/>
                </a:solidFill>
                <a:latin typeface="Dotum" pitchFamily="34" charset="-127"/>
                <a:ea typeface="Dotum" pitchFamily="34" charset="-127"/>
              </a:rPr>
              <a:t>shù     </a:t>
            </a:r>
            <a:r>
              <a:rPr kumimoji="1" lang="zh-CN" altLang="en-US" b="1">
                <a:solidFill>
                  <a:srgbClr val="FF0066"/>
                </a:solidFill>
                <a:latin typeface="Dotum" pitchFamily="34" charset="-127"/>
                <a:ea typeface="Dotum" pitchFamily="34" charset="-127"/>
              </a:rPr>
              <a:t>　　　　　　　　　 　　　　　　　　　　　　　　　　　　　　　     </a:t>
            </a:r>
            <a:endParaRPr kumimoji="1" lang="zh-CN" altLang="en-US" b="1">
              <a:solidFill>
                <a:srgbClr val="FF0066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8201" name="Text Box 11"/>
          <p:cNvSpPr/>
          <p:nvPr/>
        </p:nvSpPr>
        <p:spPr>
          <a:xfrm>
            <a:off x="2771775" y="3357563"/>
            <a:ext cx="720725" cy="823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kumimoji="1" lang="en-US" altLang="zh-CN" b="1">
                <a:solidFill>
                  <a:srgbClr val="FF0066"/>
                </a:solidFill>
                <a:latin typeface="Dotum" pitchFamily="34" charset="-127"/>
                <a:ea typeface="Dotum" pitchFamily="34" charset="-127"/>
              </a:rPr>
              <a:t>bó</a:t>
            </a:r>
            <a:endParaRPr kumimoji="1" lang="en-US" altLang="zh-CN" b="1">
              <a:solidFill>
                <a:srgbClr val="FF0066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8202" name="Text Box 12"/>
          <p:cNvSpPr/>
          <p:nvPr/>
        </p:nvSpPr>
        <p:spPr>
          <a:xfrm>
            <a:off x="5148263" y="3284538"/>
            <a:ext cx="1800225" cy="823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kumimoji="1" lang="en-US" altLang="zh-CN" b="1">
                <a:solidFill>
                  <a:srgbClr val="FF0066"/>
                </a:solidFill>
                <a:latin typeface="Dotum" pitchFamily="34" charset="-127"/>
                <a:ea typeface="Dotum" pitchFamily="34" charset="-127"/>
              </a:rPr>
              <a:t>Xī  yǎn </a:t>
            </a:r>
            <a:r>
              <a:rPr kumimoji="1" lang="zh-CN" altLang="en-US" b="1">
                <a:solidFill>
                  <a:srgbClr val="FF0066"/>
                </a:solidFill>
                <a:latin typeface="Dotum" pitchFamily="34" charset="-127"/>
                <a:ea typeface="Dotum" pitchFamily="34" charset="-127"/>
              </a:rPr>
              <a:t>　　　　　　　　　　　　　　　　　　　　　     </a:t>
            </a:r>
            <a:endParaRPr kumimoji="1" lang="zh-CN" altLang="en-US" b="1">
              <a:solidFill>
                <a:srgbClr val="FF0066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8203" name="Text Box 15"/>
          <p:cNvSpPr/>
          <p:nvPr/>
        </p:nvSpPr>
        <p:spPr>
          <a:xfrm>
            <a:off x="3203575" y="4365625"/>
            <a:ext cx="1512888" cy="823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kumimoji="1" lang="en-US" altLang="zh-CN" b="1">
                <a:solidFill>
                  <a:srgbClr val="FF0066"/>
                </a:solidFill>
                <a:latin typeface="Dotum" pitchFamily="34" charset="-127"/>
                <a:ea typeface="Dotum" pitchFamily="34" charset="-127"/>
              </a:rPr>
              <a:t>gēng</a:t>
            </a:r>
            <a:endParaRPr kumimoji="1" lang="en-US" altLang="zh-CN" b="1">
              <a:solidFill>
                <a:srgbClr val="FF0066"/>
              </a:solidFill>
              <a:latin typeface="Dotum" pitchFamily="34" charset="-127"/>
              <a:ea typeface="Dotum" pitchFamily="34" charset="-127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build="p"/>
      <p:bldP spid="8198" grpId="0" build="p"/>
      <p:bldP spid="8199" grpId="0" build="p"/>
      <p:bldP spid="8200" grpId="0" build="p"/>
      <p:bldP spid="8201" grpId="0" build="p"/>
      <p:bldP spid="8202" grpId="0" build="p"/>
      <p:bldP spid="820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Text Box 2"/>
          <p:cNvSpPr/>
          <p:nvPr/>
        </p:nvSpPr>
        <p:spPr>
          <a:xfrm>
            <a:off x="195263" y="1038225"/>
            <a:ext cx="2792412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en-US" altLang="zh-CN" sz="2800" b="1">
                <a:solidFill>
                  <a:srgbClr val="FF0000"/>
                </a:solidFill>
                <a:latin typeface="Times New Roman" pitchFamily="18" charset="0"/>
              </a:rPr>
              <a:t>    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是谁陈情？</a:t>
            </a:r>
            <a:endParaRPr kumimoji="1" lang="zh-CN" altLang="en-US" sz="28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243" name="Text Box 3"/>
          <p:cNvSpPr/>
          <p:nvPr/>
        </p:nvSpPr>
        <p:spPr>
          <a:xfrm>
            <a:off x="4160838" y="981075"/>
            <a:ext cx="2211387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向谁陈情？</a:t>
            </a:r>
            <a:endParaRPr kumimoji="1" lang="zh-CN" altLang="en-US" sz="28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244" name="Text Box 4"/>
          <p:cNvSpPr/>
          <p:nvPr/>
        </p:nvSpPr>
        <p:spPr>
          <a:xfrm>
            <a:off x="6831013" y="1038225"/>
            <a:ext cx="1989137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陈什么情？</a:t>
            </a:r>
            <a:endParaRPr kumimoji="1" lang="zh-CN" altLang="en-US" sz="28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245" name="Text Box 5"/>
          <p:cNvSpPr/>
          <p:nvPr/>
        </p:nvSpPr>
        <p:spPr>
          <a:xfrm>
            <a:off x="0" y="1766888"/>
            <a:ext cx="3708400" cy="526256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fontAlgn="t" hangingPunct="1">
              <a:spcBef>
                <a:spcPct val="0"/>
              </a:spcBef>
              <a:buNone/>
            </a:pPr>
            <a:r>
              <a:rPr kumimoji="1" lang="en-US" altLang="zh-CN" sz="2400" b="1">
                <a:solidFill>
                  <a:srgbClr val="000000"/>
                </a:solidFill>
                <a:latin typeface="Times New Roman" pitchFamily="18" charset="0"/>
              </a:rPr>
              <a:t> </a:t>
            </a:r>
            <a:r>
              <a:rPr kumimoji="1" lang="zh-CN" altLang="en-US" sz="24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李密（</a:t>
            </a:r>
            <a:r>
              <a:rPr kumimoji="1" lang="zh-CN" altLang="en-US" sz="24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 </a:t>
            </a:r>
            <a:r>
              <a:rPr kumimoji="1" lang="en-US" altLang="zh-CN" sz="24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224</a:t>
            </a:r>
            <a:r>
              <a:rPr kumimoji="1" lang="en-US" altLang="zh-CN" sz="24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 </a:t>
            </a:r>
            <a:r>
              <a:rPr kumimoji="1" lang="zh-CN" altLang="en-US" sz="24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－</a:t>
            </a:r>
            <a:r>
              <a:rPr kumimoji="1" lang="zh-CN" altLang="en-US" sz="24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 </a:t>
            </a:r>
            <a:r>
              <a:rPr kumimoji="1" lang="en-US" altLang="zh-CN" sz="24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287</a:t>
            </a:r>
            <a:r>
              <a:rPr kumimoji="1" lang="en-US" altLang="zh-CN" sz="24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 </a:t>
            </a:r>
            <a:r>
              <a:rPr kumimoji="1" lang="zh-CN" altLang="en-US" sz="24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），</a:t>
            </a:r>
            <a:endParaRPr kumimoji="1" lang="zh-CN" altLang="en-US" sz="2400" b="1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  <a:p>
            <a:pPr marL="0" lvl="0" indent="0" eaLnBrk="1" fontAlgn="t" hangingPunct="1">
              <a:spcBef>
                <a:spcPct val="0"/>
              </a:spcBef>
              <a:buNone/>
            </a:pPr>
            <a:r>
              <a:rPr kumimoji="1" lang="zh-CN" altLang="en-US" sz="24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西晋武阳人，又名虔，</a:t>
            </a:r>
            <a:endParaRPr kumimoji="1" lang="zh-CN" altLang="en-US" sz="2400" b="1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  <a:p>
            <a:pPr marL="0" lvl="0" indent="0" eaLnBrk="1" fontAlgn="t" hangingPunct="1">
              <a:spcBef>
                <a:spcPct val="0"/>
              </a:spcBef>
              <a:buNone/>
            </a:pPr>
            <a:r>
              <a:rPr kumimoji="1" lang="zh-CN" altLang="en-US" sz="24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字令伯。自幼丧父，母亲改嫁，依靠祖母刘氏抚养成人后被举为</a:t>
            </a:r>
            <a:r>
              <a:rPr kumimoji="1" lang="zh-CN" altLang="en-US" sz="24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“</a:t>
            </a:r>
            <a:r>
              <a:rPr kumimoji="1" lang="zh-CN" altLang="en-US" sz="24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孝廉</a:t>
            </a:r>
            <a:r>
              <a:rPr kumimoji="1" lang="zh-CN" altLang="en-US" sz="24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”</a:t>
            </a:r>
            <a:r>
              <a:rPr kumimoji="1" lang="zh-CN" altLang="en-US" sz="24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。少时师事著名学者谯周，以学问文章著名于世。曾出仕蜀汉担任尚书郎，屡次出使东吴，很有才辩，后被举为</a:t>
            </a:r>
            <a:r>
              <a:rPr kumimoji="1" lang="zh-CN" altLang="en-US" sz="24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“</a:t>
            </a:r>
            <a:r>
              <a:rPr kumimoji="1" lang="zh-CN" altLang="en-US" sz="24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秀才</a:t>
            </a:r>
            <a:r>
              <a:rPr kumimoji="1" lang="zh-CN" altLang="en-US" sz="24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”</a:t>
            </a:r>
            <a:r>
              <a:rPr kumimoji="1" lang="zh-CN" altLang="en-US" sz="24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。晋武帝征为太子洗马，其以祖</a:t>
            </a:r>
            <a:endParaRPr kumimoji="1" lang="zh-CN" altLang="en-US" sz="2400" b="1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  <a:p>
            <a:pPr marL="0" lvl="0" indent="0" eaLnBrk="1" fontAlgn="t" hangingPunct="1">
              <a:spcBef>
                <a:spcPct val="0"/>
              </a:spcBef>
              <a:buNone/>
            </a:pPr>
            <a:r>
              <a:rPr kumimoji="1" lang="zh-CN" altLang="en-US" sz="24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母年老多病，辞不应征。</a:t>
            </a:r>
            <a:r>
              <a:rPr kumimoji="1" lang="zh-CN" altLang="en-US" sz="24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 </a:t>
            </a:r>
            <a:br>
              <a:rPr kumimoji="1" lang="zh-CN" altLang="en-US" sz="24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br>
              <a:rPr kumimoji="1" lang="zh-CN" altLang="en-US" sz="2400" b="1">
                <a:solidFill>
                  <a:srgbClr val="000000"/>
                </a:solidFill>
                <a:latin typeface="宋体" pitchFamily="2" charset="-122"/>
              </a:rPr>
            </a:br>
            <a:endParaRPr kumimoji="1" lang="zh-CN" altLang="en-US" sz="2400" b="1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0246" name="Text Box 6"/>
          <p:cNvSpPr/>
          <p:nvPr/>
        </p:nvSpPr>
        <p:spPr>
          <a:xfrm>
            <a:off x="3924300" y="1700213"/>
            <a:ext cx="2447925" cy="3786187"/>
          </a:xfrm>
          <a:prstGeom prst="rect">
            <a:avLst/>
          </a:prstGeom>
          <a:noFill/>
          <a:ln w="3175"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zh-CN" altLang="en-US" sz="2400" b="1">
                <a:solidFill>
                  <a:srgbClr val="3333CC"/>
                </a:solidFill>
                <a:latin typeface="隶书" pitchFamily="49" charset="-122"/>
                <a:ea typeface="隶书" pitchFamily="49" charset="-122"/>
              </a:rPr>
              <a:t>晋武帝。司马炎靠野蛮杀戮废魏称帝，为人阴险多疑。建国初年，为笼络人心，打出</a:t>
            </a:r>
            <a:r>
              <a:rPr kumimoji="1" lang="zh-CN" altLang="en-US" sz="2400" b="1">
                <a:solidFill>
                  <a:srgbClr val="3333CC"/>
                </a:solidFill>
                <a:latin typeface="Times New Roman" pitchFamily="18" charset="0"/>
                <a:ea typeface="隶书" pitchFamily="49" charset="-122"/>
              </a:rPr>
              <a:t>“</a:t>
            </a:r>
            <a:r>
              <a:rPr kumimoji="1" lang="zh-CN" altLang="en-US" sz="2400" b="1">
                <a:solidFill>
                  <a:srgbClr val="3333CC"/>
                </a:solidFill>
                <a:latin typeface="隶书" pitchFamily="49" charset="-122"/>
                <a:ea typeface="隶书" pitchFamily="49" charset="-122"/>
              </a:rPr>
              <a:t>以孝治天下</a:t>
            </a:r>
            <a:r>
              <a:rPr kumimoji="1" lang="zh-CN" altLang="en-US" sz="2400" b="1">
                <a:solidFill>
                  <a:srgbClr val="3333CC"/>
                </a:solidFill>
                <a:latin typeface="Times New Roman" pitchFamily="18" charset="0"/>
                <a:ea typeface="隶书" pitchFamily="49" charset="-122"/>
              </a:rPr>
              <a:t>”</a:t>
            </a:r>
            <a:r>
              <a:rPr kumimoji="1" lang="zh-CN" altLang="en-US" sz="2400" b="1">
                <a:solidFill>
                  <a:srgbClr val="3333CC"/>
                </a:solidFill>
                <a:latin typeface="隶书" pitchFamily="49" charset="-122"/>
                <a:ea typeface="隶书" pitchFamily="49" charset="-122"/>
              </a:rPr>
              <a:t>的大旗，对蜀汉士族采取怀柔政策，征召蜀汉旧臣到洛阳任职。</a:t>
            </a:r>
            <a:r>
              <a:rPr kumimoji="1" lang="zh-CN" altLang="en-US" sz="24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</a:t>
            </a:r>
            <a:endParaRPr kumimoji="1" lang="zh-CN" altLang="en-US" sz="2400" b="1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0247" name="Text Box 7"/>
          <p:cNvSpPr/>
          <p:nvPr/>
        </p:nvSpPr>
        <p:spPr>
          <a:xfrm>
            <a:off x="7092950" y="1700213"/>
            <a:ext cx="1438275" cy="41544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zh-CN" altLang="en-US" sz="2400" b="1">
                <a:solidFill>
                  <a:srgbClr val="000000"/>
                </a:solidFill>
                <a:latin typeface="宋体" pitchFamily="2" charset="-122"/>
                <a:ea typeface="隶书" pitchFamily="49" charset="-122"/>
              </a:rPr>
              <a:t>向君王上书陈述祖母刘氏年老多病，无人侍奉，暂不能应征，请求辞官终养祖母的衷情。</a:t>
            </a:r>
            <a:r>
              <a:rPr kumimoji="1" lang="zh-CN" altLang="en-US" sz="24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 </a:t>
            </a:r>
            <a:br>
              <a:rPr kumimoji="1" lang="zh-CN" altLang="en-US" sz="2400" b="1">
                <a:solidFill>
                  <a:srgbClr val="000000"/>
                </a:solidFill>
                <a:latin typeface="宋体" pitchFamily="2" charset="-122"/>
                <a:ea typeface="隶书" pitchFamily="49" charset="-122"/>
              </a:rPr>
            </a:br>
            <a:endParaRPr kumimoji="1" lang="zh-CN" altLang="en-US" sz="2400" b="1">
              <a:solidFill>
                <a:srgbClr val="000000"/>
              </a:solidFill>
              <a:latin typeface="宋体" pitchFamily="2" charset="-122"/>
              <a:ea typeface="Times New Roman" pitchFamily="18" charset="0"/>
            </a:endParaRPr>
          </a:p>
        </p:txBody>
      </p:sp>
      <p:sp>
        <p:nvSpPr>
          <p:cNvPr id="10248" name="WordArt 8"/>
          <p:cNvSpPr>
            <a:spLocks noTextEdit="1"/>
          </p:cNvSpPr>
          <p:nvPr/>
        </p:nvSpPr>
        <p:spPr>
          <a:xfrm>
            <a:off x="3779838" y="260350"/>
            <a:ext cx="1800225" cy="576263"/>
          </a:xfrm>
          <a:solidFill>
            <a:srgbClr val="B2B2B2">
              <a:alpha val="50195"/>
            </a:srgbClr>
          </a:solidFill>
          <a:ln w="12700">
            <a:solidFill>
              <a:srgbClr val="3333CC"/>
            </a:solidFill>
            <a:miter lim="800000"/>
          </a:ln>
          <a:effectLst>
            <a:outerShdw dist="45791" dir="2021404" algn="ctr">
              <a:srgbClr val="9999FF"/>
            </a:outerShdw>
          </a:effectLst>
        </p:spPr>
        <p:txBody>
          <a:bodyPr wrap="none" fromWordArt="1">
            <a:prstTxWarp prst="textPlain">
              <a:avLst/>
            </a:prstTxWarp>
            <a:noAutofit/>
          </a:bodyPr>
          <a:lstStyle/>
          <a:p>
            <a:pPr algn="ctr"/>
            <a:r>
              <a:rPr sz="3600" b="1" kern="10">
                <a:ln w="12700">
                  <a:solidFill>
                    <a:srgbClr val="3333CC"/>
                  </a:solidFill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>
                    <a:srgbClr val="9999FF"/>
                  </a:outerShdw>
                </a:effectLst>
                <a:latin typeface="宋体"/>
              </a:rPr>
              <a:t>解 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0244" grpId="0"/>
      <p:bldP spid="10245" grpId="0"/>
      <p:bldP spid="10246" grpId="0"/>
      <p:bldP spid="102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Text Box 2"/>
          <p:cNvSpPr/>
          <p:nvPr/>
        </p:nvSpPr>
        <p:spPr>
          <a:xfrm>
            <a:off x="323850" y="917575"/>
            <a:ext cx="8459788" cy="3503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endParaRPr kumimoji="1" lang="en-US" altLang="zh-CN" b="1">
              <a:solidFill>
                <a:srgbClr val="000000"/>
              </a:solidFill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en-US" altLang="zh-CN" b="1">
                <a:solidFill>
                  <a:srgbClr val="000000"/>
                </a:solidFill>
              </a:rPr>
              <a:t>       </a:t>
            </a:r>
            <a:r>
              <a:rPr kumimoji="1" lang="zh-CN" altLang="en-US" b="1">
                <a:solidFill>
                  <a:srgbClr val="3333CC"/>
                </a:solidFill>
              </a:rPr>
              <a:t>不应诏：会被视为怀念旧朝，招来杀身之祸；应诏：祖母无人奉养，</a:t>
            </a:r>
            <a:r>
              <a:rPr lang="zh-CN" altLang="en-US" b="1">
                <a:solidFill>
                  <a:srgbClr val="3333CC"/>
                </a:solidFill>
              </a:rPr>
              <a:t>李密原是蜀汉的旧臣，故国灭亡才三四年，难免有伤感之情，又因为司马氏阴险多疑，前朝的臣子改事新朝难免有戒心。</a:t>
            </a:r>
            <a:endParaRPr kumimoji="1" lang="zh-CN" altLang="en-US" b="1">
              <a:solidFill>
                <a:srgbClr val="3333CC"/>
              </a:solidFill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en-US" altLang="zh-CN" b="1">
              <a:solidFill>
                <a:srgbClr val="3333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67" name="Text Box 3"/>
          <p:cNvSpPr/>
          <p:nvPr/>
        </p:nvSpPr>
        <p:spPr>
          <a:xfrm>
            <a:off x="2535238" y="227013"/>
            <a:ext cx="3040062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b="1">
                <a:solidFill>
                  <a:srgbClr val="000000"/>
                </a:solidFill>
              </a:rPr>
              <a:t>李密的进退两难</a:t>
            </a:r>
            <a:endParaRPr kumimoji="1" lang="zh-CN" altLang="en-US" b="1">
              <a:solidFill>
                <a:srgbClr val="000000"/>
              </a:solidFill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468313" y="4149725"/>
            <a:ext cx="8135937" cy="2051050"/>
          </a:xfrm>
          <a:prstGeom prst="rect">
            <a:avLst/>
          </a:prstGeom>
          <a:solidFill>
            <a:srgbClr val="CCFFCC"/>
          </a:solidFill>
          <a:ln w="9525">
            <a:solidFill>
              <a:srgbClr val="FFFF99"/>
            </a:solidFill>
            <a:miter lim="800000"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marR="0" lvl="0" indent="0" eaLnBrk="1" hangingPunct="1">
              <a:spcBef>
                <a:spcPct val="0"/>
              </a:spcBef>
            </a:pPr>
            <a:r>
              <a:rPr lang="en-US" altLang="zh-CN" sz="3200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zh-CN" altLang="en-US" sz="3200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李密</a:t>
            </a:r>
            <a:r>
              <a:rPr kumimoji="1" lang="zh-CN" altLang="en-US" sz="3200" spc="0">
                <a:solidFill>
                  <a:srgbClr val="FF0000"/>
                </a:solidFill>
              </a:rPr>
              <a:t>晓之以理，动之以情</a:t>
            </a:r>
            <a:r>
              <a:rPr kumimoji="1" lang="en-US" altLang="zh-CN" sz="3200" spc="0">
                <a:solidFill>
                  <a:srgbClr val="FF0000"/>
                </a:solidFill>
              </a:rPr>
              <a:t>,</a:t>
            </a:r>
            <a:r>
              <a:rPr lang="zh-CN" altLang="en-US" sz="3200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提出了先尽孝后尽忠的要求，相传晋武帝看了此表后很受感动，特赏赐给李密奴婢二人，并命郡县按时给其祖母供养。</a:t>
            </a:r>
            <a:endParaRPr lang="zh-CN" alt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2590800" y="0"/>
            <a:ext cx="4284663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marR="0" lvl="0" indent="0" algn="ctr" eaLnBrk="1" hangingPunct="1">
              <a:lnSpc>
                <a:spcPct val="90000"/>
              </a:lnSpc>
            </a:pPr>
            <a:r>
              <a:rPr kumimoji="1" lang="zh-CN" altLang="en-US" sz="5400" i="1" spc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anose="02010609060101010101" pitchFamily="2" charset="-122"/>
              </a:rPr>
              <a:t>段</a:t>
            </a:r>
            <a:r>
              <a:rPr kumimoji="1" lang="en-US" altLang="zh-CN" sz="5400" i="1" spc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anose="02010609060101010101" pitchFamily="2" charset="-122"/>
              </a:rPr>
              <a:t>1</a:t>
            </a:r>
            <a:r>
              <a:rPr kumimoji="1" lang="zh-CN" altLang="en-US" sz="5400" i="1" spc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anose="02010609060101010101" pitchFamily="2" charset="-122"/>
              </a:rPr>
              <a:t>翻译注解</a:t>
            </a:r>
            <a:endParaRPr kumimoji="1" lang="zh-CN" altLang="en-US" sz="5400" i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ea typeface="黑体" panose="02010609060101010101" pitchFamily="2" charset="-122"/>
            </a:endParaRPr>
          </a:p>
        </p:txBody>
      </p:sp>
      <p:sp>
        <p:nvSpPr>
          <p:cNvPr id="12291" name="Rectangle 3"/>
          <p:cNvSpPr/>
          <p:nvPr/>
        </p:nvSpPr>
        <p:spPr>
          <a:xfrm>
            <a:off x="596900" y="1295400"/>
            <a:ext cx="7935913" cy="472440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 eaLnBrk="1">
              <a:lnSpc>
                <a:spcPct val="80000"/>
              </a:lnSpc>
              <a:buNone/>
            </a:pP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          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臣密言：臣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以险衅 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，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夙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遭闵凶。生孩六月 ，慈父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见背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；行年四岁 ，舅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夺</a:t>
            </a:r>
            <a:r>
              <a:rPr kumimoji="1" lang="zh-CN" altLang="en-US" sz="3600" b="1">
                <a:latin typeface="Times New Roman" pitchFamily="18" charset="0"/>
                <a:ea typeface="楷体_GB2312" pitchFamily="49" charset="-122"/>
              </a:rPr>
              <a:t>母志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。祖母刘</a:t>
            </a:r>
            <a:r>
              <a:rPr kumimoji="1" lang="zh-CN" altLang="en-US" sz="3600" b="1">
                <a:solidFill>
                  <a:srgbClr val="FF3300"/>
                </a:solidFill>
                <a:ea typeface="方正楷体简体" pitchFamily="2" charset="-122"/>
              </a:rPr>
              <a:t>悯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臣孤弱 ，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躬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亲抚养。臣少多疾病 ，九岁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不行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，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零丁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孤苦 ，至于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成立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。</a:t>
            </a:r>
            <a:r>
              <a:rPr kumimoji="1" lang="zh-CN" altLang="en-US" b="1">
                <a:solidFill>
                  <a:srgbClr val="000000"/>
                </a:solidFill>
              </a:rPr>
              <a:t>既无叔伯 ，终</a:t>
            </a:r>
            <a:r>
              <a:rPr kumimoji="1" lang="zh-CN" altLang="en-US" b="1">
                <a:solidFill>
                  <a:srgbClr val="FF0000"/>
                </a:solidFill>
              </a:rPr>
              <a:t>鲜</a:t>
            </a:r>
            <a:r>
              <a:rPr kumimoji="1" lang="zh-CN" altLang="en-US" b="1">
                <a:solidFill>
                  <a:srgbClr val="000000"/>
                </a:solidFill>
              </a:rPr>
              <a:t>兄弟 ，门衰</a:t>
            </a:r>
            <a:r>
              <a:rPr kumimoji="1" lang="zh-CN" altLang="en-US" b="1">
                <a:solidFill>
                  <a:srgbClr val="FF0000"/>
                </a:solidFill>
              </a:rPr>
              <a:t>祚</a:t>
            </a:r>
            <a:r>
              <a:rPr kumimoji="1" lang="zh-CN" altLang="en-US" b="1">
                <a:solidFill>
                  <a:srgbClr val="000000"/>
                </a:solidFill>
              </a:rPr>
              <a:t>薄 ，晚有儿</a:t>
            </a:r>
            <a:r>
              <a:rPr kumimoji="1" lang="zh-CN" altLang="en-US" b="1">
                <a:solidFill>
                  <a:srgbClr val="FF0000"/>
                </a:solidFill>
              </a:rPr>
              <a:t>息</a:t>
            </a:r>
            <a:r>
              <a:rPr kumimoji="1" lang="zh-CN" altLang="en-US" b="1">
                <a:solidFill>
                  <a:srgbClr val="000000"/>
                </a:solidFill>
              </a:rPr>
              <a:t>。外无</a:t>
            </a:r>
            <a:r>
              <a:rPr kumimoji="1" lang="zh-CN" altLang="en-US" b="1">
                <a:solidFill>
                  <a:srgbClr val="FF0000"/>
                </a:solidFill>
              </a:rPr>
              <a:t>期功</a:t>
            </a:r>
            <a:r>
              <a:rPr kumimoji="1" lang="zh-CN" altLang="en-US" b="1">
                <a:solidFill>
                  <a:srgbClr val="FF3300"/>
                </a:solidFill>
              </a:rPr>
              <a:t>强近</a:t>
            </a:r>
            <a:r>
              <a:rPr kumimoji="1" lang="zh-CN" altLang="en-US" b="1">
                <a:solidFill>
                  <a:srgbClr val="000000"/>
                </a:solidFill>
              </a:rPr>
              <a:t>之亲 ，内无应门五尺之僮 ，</a:t>
            </a:r>
            <a:r>
              <a:rPr kumimoji="1" lang="zh-CN" altLang="en-US" b="1">
                <a:solidFill>
                  <a:srgbClr val="FF0000"/>
                </a:solidFill>
              </a:rPr>
              <a:t>茕茕孑立 </a:t>
            </a:r>
            <a:r>
              <a:rPr kumimoji="1" lang="zh-CN" altLang="en-US" b="1">
                <a:solidFill>
                  <a:srgbClr val="000000"/>
                </a:solidFill>
              </a:rPr>
              <a:t>，形影相</a:t>
            </a:r>
            <a:r>
              <a:rPr kumimoji="1" lang="zh-CN" altLang="en-US" b="1">
                <a:solidFill>
                  <a:srgbClr val="FF0000"/>
                </a:solidFill>
              </a:rPr>
              <a:t>吊</a:t>
            </a:r>
            <a:r>
              <a:rPr kumimoji="1" lang="zh-CN" altLang="en-US" b="1">
                <a:solidFill>
                  <a:srgbClr val="000000"/>
                </a:solidFill>
              </a:rPr>
              <a:t>。而刘夙</a:t>
            </a:r>
            <a:r>
              <a:rPr kumimoji="1" lang="zh-CN" altLang="en-US" b="1">
                <a:solidFill>
                  <a:srgbClr val="FF0000"/>
                </a:solidFill>
              </a:rPr>
              <a:t>婴</a:t>
            </a:r>
            <a:r>
              <a:rPr kumimoji="1" lang="zh-CN" altLang="en-US" b="1">
                <a:solidFill>
                  <a:srgbClr val="000000"/>
                </a:solidFill>
              </a:rPr>
              <a:t>疾病 ，常在床</a:t>
            </a:r>
            <a:r>
              <a:rPr kumimoji="1" lang="zh-CN" altLang="en-US" b="1">
                <a:solidFill>
                  <a:srgbClr val="FF3300"/>
                </a:solidFill>
              </a:rPr>
              <a:t>蓐</a:t>
            </a:r>
            <a:r>
              <a:rPr kumimoji="1" lang="zh-CN" altLang="en-US" b="1">
                <a:solidFill>
                  <a:srgbClr val="000000"/>
                </a:solidFill>
              </a:rPr>
              <a:t> ，臣侍</a:t>
            </a:r>
            <a:r>
              <a:rPr kumimoji="1" lang="zh-CN" altLang="en-US" b="1"/>
              <a:t>汤药</a:t>
            </a:r>
            <a:r>
              <a:rPr kumimoji="1" lang="zh-CN" altLang="en-US" b="1">
                <a:solidFill>
                  <a:srgbClr val="000000"/>
                </a:solidFill>
              </a:rPr>
              <a:t> ，未曾废离。</a:t>
            </a:r>
            <a:endParaRPr kumimoji="1" lang="zh-CN" altLang="en-US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2590800" y="0"/>
            <a:ext cx="4284663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marR="0" lvl="0" indent="0" algn="ctr" eaLnBrk="1" hangingPunct="1">
              <a:lnSpc>
                <a:spcPct val="90000"/>
              </a:lnSpc>
            </a:pPr>
            <a:r>
              <a:rPr kumimoji="1" lang="zh-CN" altLang="en-US" sz="5400" i="1" spc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anose="02010609060101010101" pitchFamily="2" charset="-122"/>
              </a:rPr>
              <a:t>段</a:t>
            </a:r>
            <a:r>
              <a:rPr kumimoji="1" lang="en-US" altLang="zh-CN" sz="5400" i="1" spc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anose="02010609060101010101" pitchFamily="2" charset="-122"/>
              </a:rPr>
              <a:t>1</a:t>
            </a:r>
            <a:r>
              <a:rPr kumimoji="1" lang="zh-CN" altLang="en-US" sz="5400" i="1" spc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anose="02010609060101010101" pitchFamily="2" charset="-122"/>
              </a:rPr>
              <a:t>翻译注解</a:t>
            </a:r>
            <a:endParaRPr kumimoji="1" lang="zh-CN" altLang="en-US" sz="5400" i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ea typeface="黑体" panose="02010609060101010101" pitchFamily="2" charset="-122"/>
            </a:endParaRPr>
          </a:p>
        </p:txBody>
      </p:sp>
      <p:sp>
        <p:nvSpPr>
          <p:cNvPr id="13315" name="Rectangle 3"/>
          <p:cNvSpPr/>
          <p:nvPr/>
        </p:nvSpPr>
        <p:spPr>
          <a:xfrm>
            <a:off x="812800" y="1366838"/>
            <a:ext cx="3254375" cy="530225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 eaLnBrk="1">
              <a:lnSpc>
                <a:spcPct val="80000"/>
              </a:lnSpc>
              <a:buNone/>
            </a:pP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 </a:t>
            </a:r>
            <a:r>
              <a:rPr kumimoji="1" lang="zh-CN" altLang="en-US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臣密言：臣</a:t>
            </a:r>
            <a:r>
              <a:rPr kumimoji="1" lang="zh-CN" altLang="en-US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以险衅 </a:t>
            </a:r>
            <a:r>
              <a:rPr kumimoji="1" lang="zh-CN" altLang="en-US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，</a:t>
            </a:r>
            <a:r>
              <a:rPr kumimoji="1" lang="zh-CN" altLang="en-US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夙</a:t>
            </a:r>
            <a:r>
              <a:rPr kumimoji="1" lang="zh-CN" altLang="en-US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遭闵凶。生孩六月 ，慈父</a:t>
            </a:r>
            <a:r>
              <a:rPr kumimoji="1" lang="zh-CN" altLang="en-US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见背</a:t>
            </a:r>
            <a:r>
              <a:rPr kumimoji="1" lang="zh-CN" altLang="en-US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；行年四岁 ，舅</a:t>
            </a:r>
            <a:r>
              <a:rPr kumimoji="1" lang="zh-CN" altLang="en-US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夺</a:t>
            </a:r>
            <a:r>
              <a:rPr kumimoji="1" lang="zh-CN" altLang="en-US" b="1">
                <a:latin typeface="Times New Roman" pitchFamily="18" charset="0"/>
                <a:ea typeface="楷体_GB2312" pitchFamily="49" charset="-122"/>
              </a:rPr>
              <a:t>母志</a:t>
            </a:r>
            <a:r>
              <a:rPr kumimoji="1" lang="zh-CN" altLang="en-US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。祖母刘</a:t>
            </a:r>
            <a:r>
              <a:rPr kumimoji="1" lang="zh-CN" altLang="en-US" b="1">
                <a:solidFill>
                  <a:srgbClr val="FF3300"/>
                </a:solidFill>
                <a:ea typeface="方正楷体简体" pitchFamily="2" charset="-122"/>
              </a:rPr>
              <a:t>悯</a:t>
            </a:r>
            <a:r>
              <a:rPr kumimoji="1" lang="zh-CN" altLang="en-US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臣孤弱 ，</a:t>
            </a:r>
            <a:r>
              <a:rPr kumimoji="1" lang="zh-CN" altLang="en-US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躬</a:t>
            </a:r>
            <a:r>
              <a:rPr kumimoji="1" lang="zh-CN" altLang="en-US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亲抚养。臣少多疾病 ，九岁</a:t>
            </a:r>
            <a:r>
              <a:rPr kumimoji="1" lang="zh-CN" altLang="en-US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不行</a:t>
            </a:r>
            <a:r>
              <a:rPr kumimoji="1" lang="zh-CN" altLang="en-US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，</a:t>
            </a:r>
            <a:r>
              <a:rPr kumimoji="1" lang="zh-CN" altLang="en-US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零丁</a:t>
            </a:r>
            <a:r>
              <a:rPr kumimoji="1" lang="zh-CN" altLang="en-US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孤苦 ，至于</a:t>
            </a:r>
            <a:r>
              <a:rPr kumimoji="1" lang="zh-CN" altLang="en-US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成立</a:t>
            </a:r>
            <a:r>
              <a:rPr kumimoji="1" lang="zh-CN" altLang="en-US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。</a:t>
            </a:r>
            <a:endParaRPr kumimoji="1" lang="zh-CN" altLang="en-US" b="1">
              <a:solidFill>
                <a:srgbClr val="00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13316" name="Text Box 5"/>
          <p:cNvSpPr/>
          <p:nvPr/>
        </p:nvSpPr>
        <p:spPr>
          <a:xfrm>
            <a:off x="4605338" y="1196975"/>
            <a:ext cx="4538662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b="1">
                <a:solidFill>
                  <a:srgbClr val="FF0000"/>
                </a:solidFill>
              </a:rPr>
              <a:t>因为</a:t>
            </a:r>
            <a:r>
              <a:rPr kumimoji="1" lang="zh-CN" altLang="en-US" b="1">
                <a:solidFill>
                  <a:srgbClr val="002060"/>
                </a:solidFill>
              </a:rPr>
              <a:t>命运坎坷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 </a:t>
            </a: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 </a:t>
            </a:r>
            <a:endParaRPr kumimoji="1"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317" name="Text Box 6"/>
          <p:cNvSpPr/>
          <p:nvPr/>
        </p:nvSpPr>
        <p:spPr>
          <a:xfrm>
            <a:off x="4605338" y="1773238"/>
            <a:ext cx="4538662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b="1">
                <a:solidFill>
                  <a:srgbClr val="002060"/>
                </a:solidFill>
              </a:rPr>
              <a:t>早时</a:t>
            </a:r>
            <a:endParaRPr kumimoji="1" lang="zh-CN" altLang="en-US" b="1">
              <a:solidFill>
                <a:srgbClr val="002060"/>
              </a:solidFill>
            </a:endParaRPr>
          </a:p>
        </p:txBody>
      </p:sp>
      <p:sp>
        <p:nvSpPr>
          <p:cNvPr id="13318" name="Text Box 7"/>
          <p:cNvSpPr/>
          <p:nvPr/>
        </p:nvSpPr>
        <p:spPr>
          <a:xfrm>
            <a:off x="4605338" y="2276475"/>
            <a:ext cx="4538662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2800" b="1" u="sng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弃我而死去</a:t>
            </a:r>
            <a:endParaRPr kumimoji="1"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319" name="Text Box 8"/>
          <p:cNvSpPr/>
          <p:nvPr/>
        </p:nvSpPr>
        <p:spPr>
          <a:xfrm>
            <a:off x="4605338" y="2924175"/>
            <a:ext cx="4538662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b="1">
                <a:solidFill>
                  <a:srgbClr val="FF3300"/>
                </a:solidFill>
              </a:rPr>
              <a:t>强迫我的母亲改嫁</a:t>
            </a:r>
            <a:endParaRPr kumimoji="1" lang="zh-CN" altLang="en-US" b="1">
              <a:solidFill>
                <a:srgbClr val="FF3300"/>
              </a:solidFill>
            </a:endParaRPr>
          </a:p>
        </p:txBody>
      </p:sp>
      <p:sp>
        <p:nvSpPr>
          <p:cNvPr id="13320" name="Text Box 9"/>
          <p:cNvSpPr/>
          <p:nvPr/>
        </p:nvSpPr>
        <p:spPr>
          <a:xfrm>
            <a:off x="4605338" y="3500438"/>
            <a:ext cx="4538662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b="1">
                <a:solidFill>
                  <a:srgbClr val="FF3300"/>
                </a:solidFill>
              </a:rPr>
              <a:t>怜悯</a:t>
            </a:r>
            <a:endParaRPr kumimoji="1" lang="zh-CN" altLang="en-US" b="1">
              <a:solidFill>
                <a:srgbClr val="FF3300"/>
              </a:solidFill>
            </a:endParaRPr>
          </a:p>
        </p:txBody>
      </p:sp>
      <p:sp>
        <p:nvSpPr>
          <p:cNvPr id="13321" name="Text Box 10"/>
          <p:cNvSpPr/>
          <p:nvPr/>
        </p:nvSpPr>
        <p:spPr>
          <a:xfrm>
            <a:off x="4605338" y="4149725"/>
            <a:ext cx="4538662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b="1">
                <a:solidFill>
                  <a:srgbClr val="FF3300"/>
                </a:solidFill>
              </a:rPr>
              <a:t>亲自</a:t>
            </a:r>
            <a:endParaRPr kumimoji="1" lang="zh-CN" altLang="en-US" b="1">
              <a:solidFill>
                <a:srgbClr val="FF3300"/>
              </a:solidFill>
            </a:endParaRPr>
          </a:p>
        </p:txBody>
      </p:sp>
      <p:sp>
        <p:nvSpPr>
          <p:cNvPr id="13322" name="Text Box 11"/>
          <p:cNvSpPr/>
          <p:nvPr/>
        </p:nvSpPr>
        <p:spPr>
          <a:xfrm>
            <a:off x="4605338" y="4724400"/>
            <a:ext cx="4538662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b="1">
                <a:solidFill>
                  <a:srgbClr val="FF3300"/>
                </a:solidFill>
              </a:rPr>
              <a:t>不能走路</a:t>
            </a:r>
            <a:endParaRPr kumimoji="1" lang="zh-CN" altLang="en-US" b="1">
              <a:solidFill>
                <a:srgbClr val="FF3300"/>
              </a:solidFill>
            </a:endParaRPr>
          </a:p>
        </p:txBody>
      </p:sp>
      <p:sp>
        <p:nvSpPr>
          <p:cNvPr id="13323" name="Text Box 12"/>
          <p:cNvSpPr/>
          <p:nvPr/>
        </p:nvSpPr>
        <p:spPr>
          <a:xfrm>
            <a:off x="4605338" y="5516563"/>
            <a:ext cx="4538662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b="1">
                <a:solidFill>
                  <a:srgbClr val="FF3300"/>
                </a:solidFill>
              </a:rPr>
              <a:t>孤独</a:t>
            </a:r>
            <a:r>
              <a:rPr kumimoji="1" lang="zh-CN" altLang="en-US" b="1">
                <a:solidFill>
                  <a:srgbClr val="000066"/>
                </a:solidFill>
              </a:rPr>
              <a:t>无靠</a:t>
            </a:r>
            <a:endParaRPr kumimoji="1" lang="zh-CN" altLang="en-US" b="1">
              <a:solidFill>
                <a:srgbClr val="000066"/>
              </a:solidFill>
            </a:endParaRPr>
          </a:p>
        </p:txBody>
      </p:sp>
      <p:sp>
        <p:nvSpPr>
          <p:cNvPr id="13324" name="Text Box 13"/>
          <p:cNvSpPr/>
          <p:nvPr/>
        </p:nvSpPr>
        <p:spPr>
          <a:xfrm>
            <a:off x="4605338" y="6021388"/>
            <a:ext cx="4538662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b="1">
                <a:solidFill>
                  <a:srgbClr val="FF3300"/>
                </a:solidFill>
              </a:rPr>
              <a:t>成人自立</a:t>
            </a:r>
            <a:endParaRPr kumimoji="1" lang="zh-CN" altLang="en-US" b="1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  <p:bldP spid="13316" grpId="0"/>
      <p:bldP spid="13317" grpId="0"/>
      <p:bldP spid="13318" grpId="0"/>
      <p:bldP spid="13319" grpId="0"/>
      <p:bldP spid="13320" grpId="0"/>
      <p:bldP spid="13321" grpId="0"/>
      <p:bldP spid="13322" grpId="0"/>
      <p:bldP spid="13323" grpId="0"/>
      <p:bldP spid="13324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高考资源网ppt模板">
  <a:themeElements>
    <a:clrScheme name="高考资源网ppt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高考资源网ppt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高考资源网ppt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高考资源网ppt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高考资源网ppt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高考资源网ppt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高考资源网ppt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高考资源网ppt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高考资源网ppt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高考资源网ppt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高考资源网ppt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高考资源网ppt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高考资源网ppt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高考资源网ppt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265</Paragraphs>
  <Slides>34</Slides>
  <Notes>2</Notes>
  <TotalTime>0</TotalTime>
  <HiddenSlides>1</HiddenSlides>
  <MMClips>0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baseType="lpstr" size="50">
      <vt:lpstr>Arial</vt:lpstr>
      <vt:lpstr>宋体</vt:lpstr>
      <vt:lpstr>Calibri</vt:lpstr>
      <vt:lpstr>楷体_GB2312</vt:lpstr>
      <vt:lpstr>仿宋_GB2312</vt:lpstr>
      <vt:lpstr>华文新魏</vt:lpstr>
      <vt:lpstr>Times New Roman</vt:lpstr>
      <vt:lpstr>隶书</vt:lpstr>
      <vt:lpstr>华文琥珀</vt:lpstr>
      <vt:lpstr>黑体</vt:lpstr>
      <vt:lpstr>Dotum</vt:lpstr>
      <vt:lpstr>方正楷体简体</vt:lpstr>
      <vt:lpstr>Wingdings</vt:lpstr>
      <vt:lpstr>Comic Sans MS</vt:lpstr>
      <vt:lpstr>华文行楷</vt:lpstr>
      <vt:lpstr>高考资源网ppt模板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写作指引</vt:lpstr>
      <vt:lpstr>PowerPoint Presentation</vt:lpstr>
      <vt:lpstr>研读第二自然段</vt:lpstr>
      <vt:lpstr>PowerPoint Presentation</vt:lpstr>
      <vt:lpstr>PowerPoint Presentation</vt:lpstr>
      <vt:lpstr>PowerPoint Presentation</vt:lpstr>
      <vt:lpstr>语言特色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臣今年四十有四，祖母今年九十有六。是臣尽节于陛下之日长，报养刘之日短也。乌鸟私情，愿乞终养。臣之辛苦，非独蜀之人士及二州牧伯所见明知，皇天后土实所共鉴。愿陛下矜悯愚诚，听臣微志。庶刘侥幸，保卒余年。臣生当陨首，死当结草。臣不胜犬马怖惧之情，谨拜表以闻。</vt:lpstr>
      <vt:lpstr>PowerPoint Presentation</vt:lpstr>
      <vt:lpstr>6、李密在请求晋武帝时，用语有何特点？（手法）</vt:lpstr>
      <vt:lpstr>手法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2022-01-22T19:36:30.789</cp:lastPrinted>
  <dcterms:created xsi:type="dcterms:W3CDTF">2022-01-22T19:36:30Z</dcterms:created>
  <dcterms:modified xsi:type="dcterms:W3CDTF">2022-01-22T11:36:31Z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